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 id="305" r:id="rId57"/>
    <p:sldId id="306" r:id="rId58"/>
    <p:sldId id="307" r:id="rId59"/>
    <p:sldId id="308" r:id="rId60"/>
    <p:sldId id="309" r:id="rId61"/>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1pPr>
    <a:lvl2pPr marL="0" marR="0" indent="2286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2pPr>
    <a:lvl3pPr marL="0" marR="0" indent="4572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3pPr>
    <a:lvl4pPr marL="0" marR="0" indent="6858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4pPr>
    <a:lvl5pPr marL="0" marR="0" indent="9144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5pPr>
    <a:lvl6pPr marL="0" marR="0" indent="11430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6pPr>
    <a:lvl7pPr marL="0" marR="0" indent="13716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7pPr>
    <a:lvl8pPr marL="0" marR="0" indent="16002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8pPr>
    <a:lvl9pPr marL="0" marR="0" indent="18288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25400" cap="flat">
              <a:solidFill>
                <a:srgbClr val="C4C6C6"/>
              </a:solidFill>
              <a:prstDash val="solid"/>
              <a:miter lim="400000"/>
            </a:ln>
          </a:top>
          <a:bottom>
            <a:ln w="25400" cap="flat">
              <a:solidFill>
                <a:srgbClr val="C4C6C6"/>
              </a:solidFill>
              <a:prstDash val="solid"/>
              <a:miter lim="400000"/>
            </a:ln>
          </a:bottom>
          <a:insideH>
            <a:ln w="25400" cap="flat">
              <a:solidFill>
                <a:srgbClr val="C4C6C6"/>
              </a:solidFill>
              <a:prstDash val="solid"/>
              <a:miter lim="400000"/>
            </a:ln>
          </a:insideH>
          <a:insideV>
            <a:ln w="12700" cap="flat">
              <a:noFill/>
              <a:miter lim="400000"/>
            </a:ln>
          </a:insideV>
        </a:tcBdr>
        <a:fill>
          <a:noFill/>
        </a:fill>
      </a:tcStyle>
    </a:wholeTbl>
    <a:band2H>
      <a:tcTxStyle b="def" i="def"/>
      <a:tcStyle>
        <a:tcBdr/>
        <a:fill>
          <a:solidFill>
            <a:srgbClr val="F2F2F2"/>
          </a:solidFill>
        </a:fill>
      </a:tcStyle>
    </a:band2H>
    <a:firstCol>
      <a:tcTxStyle b="off" i="off">
        <a:font>
          <a:latin typeface="Helvetica Neue"/>
          <a:ea typeface="Helvetica Neue"/>
          <a:cs typeface="Helvetica Neue"/>
        </a:font>
        <a:srgbClr val="444444"/>
      </a:tcTxStyle>
      <a:tcStyle>
        <a:tcBdr>
          <a:left>
            <a:ln w="12700" cap="flat">
              <a:solidFill>
                <a:srgbClr val="000000"/>
              </a:solidFill>
              <a:prstDash val="solid"/>
              <a:miter lim="400000"/>
            </a:ln>
          </a:left>
          <a:right>
            <a:ln w="12700" cap="flat">
              <a:solidFill>
                <a:srgbClr val="C4C6C6"/>
              </a:solidFill>
              <a:prstDash val="solid"/>
              <a:miter lim="400000"/>
            </a:ln>
          </a:right>
          <a:top>
            <a:ln w="25400" cap="flat">
              <a:solidFill>
                <a:srgbClr val="C4C6C6"/>
              </a:solidFill>
              <a:prstDash val="solid"/>
              <a:miter lim="400000"/>
            </a:ln>
          </a:top>
          <a:bottom>
            <a:ln w="25400" cap="flat">
              <a:solidFill>
                <a:srgbClr val="C4C6C6"/>
              </a:solidFill>
              <a:prstDash val="solid"/>
              <a:miter lim="400000"/>
            </a:ln>
          </a:bottom>
          <a:insideH>
            <a:ln w="25400" cap="flat">
              <a:solidFill>
                <a:srgbClr val="C4C6C6"/>
              </a:solidFill>
              <a:prstDash val="solid"/>
              <a:miter lim="400000"/>
            </a:ln>
          </a:insideH>
          <a:insideV>
            <a:ln w="12700" cap="flat">
              <a:noFill/>
              <a:miter lim="400000"/>
            </a:ln>
          </a:insideV>
        </a:tcBdr>
        <a:fill>
          <a:solidFill>
            <a:srgbClr val="E8E9E8"/>
          </a:solidFill>
        </a:fill>
      </a:tcStyle>
    </a:firstCol>
    <a:lastRow>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25400" cap="flat">
              <a:solidFill>
                <a:srgbClr val="000000"/>
              </a:solidFill>
              <a:prstDash val="solid"/>
              <a:miter lim="400000"/>
            </a:ln>
          </a:top>
          <a:bottom>
            <a:ln w="12700" cap="flat">
              <a:solidFill>
                <a:srgbClr val="000000"/>
              </a:solidFill>
              <a:prstDash val="solid"/>
              <a:miter lim="400000"/>
            </a:ln>
          </a:bottom>
          <a:insideH>
            <a:ln w="12700" cap="flat">
              <a:noFill/>
              <a:miter lim="400000"/>
            </a:ln>
          </a:insideH>
          <a:insideV>
            <a:ln w="12700" cap="flat">
              <a:noFill/>
              <a:miter lim="400000"/>
            </a:ln>
          </a:insideV>
        </a:tcBdr>
        <a:fill>
          <a:noFill/>
        </a:fill>
      </a:tcStyle>
    </a:lastRow>
    <a:firstRow>
      <a:tcTxStyle b="off"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solidFill>
                <a:srgbClr val="000000"/>
              </a:solidFill>
              <a:prstDash val="solid"/>
              <a:miter lim="400000"/>
            </a:ln>
          </a:top>
          <a:bottom>
            <a:ln w="0" cap="flat">
              <a:noFill/>
              <a:miter lim="400000"/>
            </a:ln>
          </a:bottom>
          <a:insideH>
            <a:ln w="12700" cap="flat">
              <a:noFill/>
              <a:miter lim="400000"/>
            </a:ln>
          </a:insideH>
          <a:insideV>
            <a:ln w="12700" cap="flat">
              <a:noFill/>
              <a:miter lim="400000"/>
            </a:ln>
          </a:insideV>
        </a:tcBdr>
        <a:fill>
          <a:solidFill>
            <a:schemeClr val="accent1">
              <a:satOff val="12166"/>
              <a:lumOff val="-13042"/>
            </a:schemeClr>
          </a:solidFill>
        </a:fill>
      </a:tcStyle>
    </a:firstRow>
  </a:tblStyle>
  <a:tblStyle styleId="{C7B018BB-80A7-4F77-B60F-C8B233D01FF8}" styleName="">
    <a:tblBg/>
    <a:wholeTbl>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12700" cap="flat">
              <a:solidFill>
                <a:srgbClr val="CBCBCB"/>
              </a:solidFill>
              <a:prstDash val="solid"/>
              <a:miter lim="400000"/>
            </a:ln>
          </a:top>
          <a:bottom>
            <a:ln w="12700" cap="flat">
              <a:solidFill>
                <a:srgbClr val="CBCBCB"/>
              </a:solidFill>
              <a:prstDash val="solid"/>
              <a:miter lim="400000"/>
            </a:ln>
          </a:bottom>
          <a:insideH>
            <a:ln w="12700" cap="flat">
              <a:solidFill>
                <a:srgbClr val="CBCBCB"/>
              </a:solidFill>
              <a:prstDash val="solid"/>
              <a:miter lim="400000"/>
            </a:ln>
          </a:insideH>
          <a:insideV>
            <a:ln w="12700" cap="flat">
              <a:noFill/>
              <a:miter lim="400000"/>
            </a:ln>
          </a:insideV>
        </a:tcBdr>
        <a:fill>
          <a:noFill/>
        </a:fill>
      </a:tcStyle>
    </a:wholeTbl>
    <a:band2H>
      <a:tcTxStyle b="def" i="def"/>
      <a:tcStyle>
        <a:tcBdr/>
        <a:fill>
          <a:solidFill>
            <a:srgbClr val="EFF8FA"/>
          </a:solidFill>
        </a:fill>
      </a:tcStyle>
    </a:band2H>
    <a:firstCol>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12700" cap="flat">
              <a:solidFill>
                <a:srgbClr val="4F728F"/>
              </a:solidFill>
              <a:prstDash val="solid"/>
              <a:miter lim="400000"/>
            </a:ln>
          </a:top>
          <a:bottom>
            <a:ln w="12700" cap="flat">
              <a:solidFill>
                <a:srgbClr val="4F728F"/>
              </a:solidFill>
              <a:prstDash val="solid"/>
              <a:miter lim="400000"/>
            </a:ln>
          </a:bottom>
          <a:insideH>
            <a:ln w="12700" cap="flat">
              <a:solidFill>
                <a:srgbClr val="4F728F"/>
              </a:solidFill>
              <a:prstDash val="solid"/>
              <a:miter lim="400000"/>
            </a:ln>
          </a:insideH>
          <a:insideV>
            <a:ln w="12700" cap="flat">
              <a:noFill/>
              <a:miter lim="400000"/>
            </a:ln>
          </a:insideV>
        </a:tcBdr>
        <a:fill>
          <a:solidFill>
            <a:srgbClr val="D4DADF"/>
          </a:solidFill>
        </a:fill>
      </a:tcStyle>
    </a:firstCol>
    <a:lastRow>
      <a:tcTxStyle b="off"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solidFill>
                <a:srgbClr val="747474"/>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638EB0"/>
          </a:solidFill>
        </a:fill>
      </a:tcStyle>
    </a:lastRow>
    <a:firstRow>
      <a:tcTxStyle b="off"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solidFill>
                <a:srgbClr val="747474"/>
              </a:solidFill>
              <a:prstDash val="solid"/>
              <a:miter lim="400000"/>
            </a:ln>
          </a:bottom>
          <a:insideH>
            <a:ln w="12700" cap="flat">
              <a:noFill/>
              <a:miter lim="400000"/>
            </a:ln>
          </a:insideH>
          <a:insideV>
            <a:ln w="12700" cap="flat">
              <a:noFill/>
              <a:miter lim="400000"/>
            </a:ln>
          </a:insideV>
        </a:tcBdr>
        <a:fill>
          <a:solidFill>
            <a:srgbClr val="173D59"/>
          </a:solidFill>
        </a:fill>
      </a:tcStyle>
    </a:firstRow>
  </a:tblStyle>
  <a:tblStyle styleId="{EEE7283C-3CF3-47DC-8721-378D4A62B228}" styleName="">
    <a:tblBg/>
    <a:wholeTbl>
      <a:tcTxStyle b="off" i="off">
        <a:font>
          <a:latin typeface="Helvetica Neue"/>
          <a:ea typeface="Helvetica Neue"/>
          <a:cs typeface="Helvetica Neue"/>
        </a:font>
        <a:srgbClr val="444444"/>
      </a:tcTxStyle>
      <a:tcStyle>
        <a:tcBdr>
          <a:left>
            <a:ln w="12700" cap="flat">
              <a:solidFill>
                <a:srgbClr val="CBCBCB"/>
              </a:solidFill>
              <a:prstDash val="solid"/>
              <a:miter lim="400000"/>
            </a:ln>
          </a:left>
          <a:right>
            <a:ln w="12700" cap="flat">
              <a:solidFill>
                <a:srgbClr val="CBCBCB"/>
              </a:solidFill>
              <a:prstDash val="solid"/>
              <a:miter lim="400000"/>
            </a:ln>
          </a:right>
          <a:top>
            <a:ln w="12700" cap="flat">
              <a:solidFill>
                <a:srgbClr val="CBCBCB"/>
              </a:solidFill>
              <a:prstDash val="solid"/>
              <a:miter lim="400000"/>
            </a:ln>
          </a:top>
          <a:bottom>
            <a:ln w="12700" cap="flat">
              <a:solidFill>
                <a:srgbClr val="CBCBCB"/>
              </a:solidFill>
              <a:prstDash val="solid"/>
              <a:miter lim="400000"/>
            </a:ln>
          </a:bottom>
          <a:insideH>
            <a:ln w="12700" cap="flat">
              <a:solidFill>
                <a:srgbClr val="CBCBCB"/>
              </a:solidFill>
              <a:prstDash val="solid"/>
              <a:miter lim="400000"/>
            </a:ln>
          </a:insideH>
          <a:insideV>
            <a:ln w="12700" cap="flat">
              <a:solidFill>
                <a:srgbClr val="CBCBCB"/>
              </a:solidFill>
              <a:prstDash val="solid"/>
              <a:miter lim="400000"/>
            </a:ln>
          </a:insideV>
        </a:tcBdr>
        <a:fill>
          <a:noFill/>
        </a:fill>
      </a:tcStyle>
    </a:wholeTbl>
    <a:band2H>
      <a:tcTxStyle b="def" i="def"/>
      <a:tcStyle>
        <a:tcBdr/>
        <a:fill>
          <a:solidFill>
            <a:srgbClr val="F2F2F2"/>
          </a:solidFill>
        </a:fill>
      </a:tcStyle>
    </a:band2H>
    <a:firstCol>
      <a:tcTxStyle b="off" i="off">
        <a:font>
          <a:latin typeface="Helvetica Neue"/>
          <a:ea typeface="Helvetica Neue"/>
          <a:cs typeface="Helvetica Neue"/>
        </a:font>
        <a:srgbClr val="444444"/>
      </a:tcTxStyle>
      <a:tcStyle>
        <a:tcBdr>
          <a:left>
            <a:ln w="12700" cap="flat">
              <a:solidFill>
                <a:srgbClr val="3C3C1D"/>
              </a:solidFill>
              <a:prstDash val="solid"/>
              <a:miter lim="400000"/>
            </a:ln>
          </a:left>
          <a:right>
            <a:ln w="12700" cap="flat">
              <a:solidFill>
                <a:schemeClr val="accent2">
                  <a:hueOff val="-487087"/>
                  <a:satOff val="-2686"/>
                  <a:lumOff val="14808"/>
                </a:schemeClr>
              </a:solidFill>
              <a:prstDash val="solid"/>
              <a:miter lim="400000"/>
            </a:ln>
          </a:right>
          <a:top>
            <a:ln w="12700" cap="flat">
              <a:solidFill>
                <a:schemeClr val="accent2">
                  <a:hueOff val="-487087"/>
                  <a:satOff val="-2686"/>
                  <a:lumOff val="14808"/>
                </a:schemeClr>
              </a:solidFill>
              <a:prstDash val="solid"/>
              <a:miter lim="400000"/>
            </a:ln>
          </a:top>
          <a:bottom>
            <a:ln w="12700" cap="flat">
              <a:solidFill>
                <a:schemeClr val="accent2">
                  <a:hueOff val="-487087"/>
                  <a:satOff val="-2686"/>
                  <a:lumOff val="14808"/>
                </a:schemeClr>
              </a:solidFill>
              <a:prstDash val="solid"/>
              <a:miter lim="400000"/>
            </a:ln>
          </a:bottom>
          <a:insideH>
            <a:ln w="12700" cap="flat">
              <a:solidFill>
                <a:schemeClr val="accent2">
                  <a:hueOff val="-487087"/>
                  <a:satOff val="-2686"/>
                  <a:lumOff val="14808"/>
                </a:schemeClr>
              </a:solidFill>
              <a:prstDash val="solid"/>
              <a:miter lim="400000"/>
            </a:ln>
          </a:insideH>
          <a:insideV>
            <a:ln w="12700" cap="flat">
              <a:solidFill>
                <a:schemeClr val="accent2">
                  <a:hueOff val="-487087"/>
                  <a:satOff val="-2686"/>
                  <a:lumOff val="14808"/>
                </a:schemeClr>
              </a:solidFill>
              <a:prstDash val="solid"/>
              <a:miter lim="400000"/>
            </a:ln>
          </a:insideV>
        </a:tcBdr>
        <a:fill>
          <a:solidFill>
            <a:srgbClr val="CFCDBB"/>
          </a:solidFill>
        </a:fill>
      </a:tcStyle>
    </a:firstCol>
    <a:lastRow>
      <a:tcTxStyle b="off" i="off">
        <a:font>
          <a:latin typeface="Helvetica Neue"/>
          <a:ea typeface="Helvetica Neue"/>
          <a:cs typeface="Helvetica Neue"/>
        </a:font>
        <a:srgbClr val="444444"/>
      </a:tcTxStyle>
      <a:tcStyle>
        <a:tcBdr>
          <a:left>
            <a:ln w="12700" cap="flat">
              <a:solidFill>
                <a:srgbClr val="C6C6C6"/>
              </a:solidFill>
              <a:prstDash val="solid"/>
              <a:miter lim="400000"/>
            </a:ln>
          </a:left>
          <a:right>
            <a:ln w="12700" cap="flat">
              <a:solidFill>
                <a:srgbClr val="C6C6C6"/>
              </a:solidFill>
              <a:prstDash val="solid"/>
              <a:miter lim="400000"/>
            </a:ln>
          </a:right>
          <a:top>
            <a:ln w="12700" cap="flat">
              <a:solidFill>
                <a:srgbClr val="656839"/>
              </a:solidFill>
              <a:prstDash val="solid"/>
              <a:miter lim="400000"/>
            </a:ln>
          </a:top>
          <a:bottom>
            <a:ln w="12700" cap="flat">
              <a:solidFill>
                <a:srgbClr val="3C3C1D"/>
              </a:solidFill>
              <a:prstDash val="solid"/>
              <a:miter lim="400000"/>
            </a:ln>
          </a:bottom>
          <a:insideH>
            <a:ln w="12700" cap="flat">
              <a:solidFill>
                <a:srgbClr val="C6C6C6"/>
              </a:solidFill>
              <a:prstDash val="solid"/>
              <a:miter lim="400000"/>
            </a:ln>
          </a:insideH>
          <a:insideV>
            <a:ln w="12700" cap="flat">
              <a:solidFill>
                <a:srgbClr val="C6C6C6"/>
              </a:solidFill>
              <a:prstDash val="solid"/>
              <a:miter lim="400000"/>
            </a:ln>
          </a:insideV>
        </a:tcBdr>
        <a:fill>
          <a:solidFill>
            <a:srgbClr val="E8E9E8"/>
          </a:solidFill>
        </a:fill>
      </a:tcStyle>
    </a:lastRow>
    <a:firstRow>
      <a:tcTxStyle b="off" i="off">
        <a:font>
          <a:latin typeface="Helvetica Neue"/>
          <a:ea typeface="Helvetica Neue"/>
          <a:cs typeface="Helvetica Neue"/>
        </a:font>
        <a:srgbClr val="FFFFFF"/>
      </a:tcTxStyle>
      <a:tcStyle>
        <a:tcBdr>
          <a:left>
            <a:ln w="12700" cap="flat">
              <a:solidFill>
                <a:schemeClr val="accent2">
                  <a:hueOff val="-487087"/>
                  <a:satOff val="-2686"/>
                  <a:lumOff val="14808"/>
                </a:schemeClr>
              </a:solidFill>
              <a:prstDash val="solid"/>
              <a:miter lim="400000"/>
            </a:ln>
          </a:left>
          <a:right>
            <a:ln w="12700" cap="flat">
              <a:solidFill>
                <a:schemeClr val="accent2">
                  <a:hueOff val="-487087"/>
                  <a:satOff val="-2686"/>
                  <a:lumOff val="14808"/>
                </a:schemeClr>
              </a:solidFill>
              <a:prstDash val="solid"/>
              <a:miter lim="400000"/>
            </a:ln>
          </a:right>
          <a:top>
            <a:ln w="12700" cap="flat">
              <a:solidFill>
                <a:srgbClr val="3C3C1D"/>
              </a:solidFill>
              <a:prstDash val="solid"/>
              <a:miter lim="400000"/>
            </a:ln>
          </a:top>
          <a:bottom>
            <a:ln w="12700" cap="flat">
              <a:solidFill>
                <a:srgbClr val="CBCBCB"/>
              </a:solidFill>
              <a:prstDash val="solid"/>
              <a:miter lim="400000"/>
            </a:ln>
          </a:bottom>
          <a:insideH>
            <a:ln w="12700" cap="flat">
              <a:solidFill>
                <a:srgbClr val="AAA485"/>
              </a:solidFill>
              <a:prstDash val="solid"/>
              <a:miter lim="400000"/>
            </a:ln>
          </a:insideH>
          <a:insideV>
            <a:ln w="12700" cap="flat">
              <a:solidFill>
                <a:schemeClr val="accent2">
                  <a:hueOff val="-487087"/>
                  <a:satOff val="-2686"/>
                  <a:lumOff val="14808"/>
                </a:schemeClr>
              </a:solidFill>
              <a:prstDash val="solid"/>
              <a:miter lim="400000"/>
            </a:ln>
          </a:insideV>
        </a:tcBdr>
        <a:fill>
          <a:solidFill>
            <a:srgbClr val="656839"/>
          </a:solidFill>
        </a:fill>
      </a:tcStyle>
    </a:firstRow>
  </a:tblStyle>
  <a:tblStyle styleId="{CF821DB8-F4EB-4A41-A1BA-3FCAFE7338EE}" styleName="">
    <a:tblBg/>
    <a:wholeTbl>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25400" cap="flat">
              <a:solidFill>
                <a:srgbClr val="C4C6C6"/>
              </a:solidFill>
              <a:prstDash val="solid"/>
              <a:miter lim="400000"/>
            </a:ln>
          </a:top>
          <a:bottom>
            <a:ln w="25400" cap="flat">
              <a:solidFill>
                <a:srgbClr val="C4C6C6"/>
              </a:solidFill>
              <a:prstDash val="solid"/>
              <a:miter lim="400000"/>
            </a:ln>
          </a:bottom>
          <a:insideH>
            <a:ln w="25400" cap="flat">
              <a:solidFill>
                <a:srgbClr val="C4C6C6"/>
              </a:solidFill>
              <a:prstDash val="solid"/>
              <a:miter lim="400000"/>
            </a:ln>
          </a:insideH>
          <a:insideV>
            <a:ln w="12700" cap="flat">
              <a:noFill/>
              <a:miter lim="400000"/>
            </a:ln>
          </a:insideV>
        </a:tcBdr>
        <a:fill>
          <a:solidFill>
            <a:srgbClr val="F1F1F1"/>
          </a:solidFill>
        </a:fill>
      </a:tcStyle>
    </a:wholeTbl>
    <a:band2H>
      <a:tcTxStyle b="def" i="def"/>
      <a:tcStyle>
        <a:tcBdr/>
        <a:fill>
          <a:solidFill>
            <a:srgbClr val="E4E4E0"/>
          </a:solidFill>
        </a:fill>
      </a:tcStyle>
    </a:band2H>
    <a:firstCol>
      <a:tcTxStyle b="off" i="off">
        <a:font>
          <a:latin typeface="Helvetica Neue"/>
          <a:ea typeface="Helvetica Neue"/>
          <a:cs typeface="Helvetica Neue"/>
        </a:font>
        <a:srgbClr val="FFFFFF"/>
      </a:tcTxStyle>
      <a:tcStyle>
        <a:tcBdr>
          <a:left>
            <a:ln w="12700" cap="flat">
              <a:solidFill>
                <a:srgbClr val="515151"/>
              </a:solidFill>
              <a:prstDash val="solid"/>
              <a:miter lim="400000"/>
            </a:ln>
          </a:left>
          <a:right>
            <a:ln w="0" cap="flat">
              <a:noFill/>
              <a:miter lim="400000"/>
            </a:ln>
          </a:right>
          <a:top>
            <a:ln w="12700" cap="flat">
              <a:solidFill>
                <a:srgbClr val="7D7766"/>
              </a:solidFill>
              <a:prstDash val="solid"/>
              <a:miter lim="400000"/>
            </a:ln>
          </a:top>
          <a:bottom>
            <a:ln w="12700" cap="flat">
              <a:solidFill>
                <a:srgbClr val="7D7766"/>
              </a:solidFill>
              <a:prstDash val="solid"/>
              <a:miter lim="400000"/>
            </a:ln>
          </a:bottom>
          <a:insideH>
            <a:ln w="12700" cap="flat">
              <a:solidFill>
                <a:srgbClr val="7D7766"/>
              </a:solidFill>
              <a:prstDash val="solid"/>
              <a:miter lim="400000"/>
            </a:ln>
          </a:insideH>
          <a:insideV>
            <a:ln w="12700" cap="flat">
              <a:noFill/>
              <a:miter lim="400000"/>
            </a:ln>
          </a:insideV>
        </a:tcBdr>
        <a:fill>
          <a:solidFill>
            <a:srgbClr val="8F8B7E"/>
          </a:solidFill>
        </a:fill>
      </a:tcStyle>
    </a:firstCol>
    <a:lastRow>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25400" cap="flat">
              <a:solidFill>
                <a:srgbClr val="747474"/>
              </a:solidFill>
              <a:prstDash val="solid"/>
              <a:miter lim="400000"/>
            </a:ln>
          </a:top>
          <a:bottom>
            <a:ln w="12700" cap="flat">
              <a:solidFill>
                <a:srgbClr val="515151"/>
              </a:solidFill>
              <a:prstDash val="solid"/>
              <a:miter lim="400000"/>
            </a:ln>
          </a:bottom>
          <a:insideH>
            <a:ln w="12700" cap="flat">
              <a:noFill/>
              <a:miter lim="400000"/>
            </a:ln>
          </a:insideH>
          <a:insideV>
            <a:ln w="12700" cap="flat">
              <a:noFill/>
              <a:miter lim="400000"/>
            </a:ln>
          </a:insideV>
        </a:tcBdr>
        <a:fill>
          <a:solidFill>
            <a:srgbClr val="F1F1F1"/>
          </a:solidFill>
        </a:fill>
      </a:tcStyle>
    </a:lastRow>
    <a:firstRow>
      <a:tcTxStyle b="off"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solidFill>
                <a:srgbClr val="515151"/>
              </a:solidFill>
              <a:prstDash val="solid"/>
              <a:miter lim="400000"/>
            </a:ln>
          </a:top>
          <a:bottom>
            <a:ln w="25400" cap="flat">
              <a:solidFill>
                <a:schemeClr val="accent2">
                  <a:hueOff val="-487087"/>
                  <a:satOff val="-2686"/>
                  <a:lumOff val="14808"/>
                </a:schemeClr>
              </a:solidFill>
              <a:prstDash val="solid"/>
              <a:miter lim="400000"/>
            </a:ln>
          </a:bottom>
          <a:insideH>
            <a:ln w="12700" cap="flat">
              <a:noFill/>
              <a:miter lim="400000"/>
            </a:ln>
          </a:insideH>
          <a:insideV>
            <a:ln w="12700" cap="flat">
              <a:noFill/>
              <a:miter lim="400000"/>
            </a:ln>
          </a:insideV>
        </a:tcBdr>
        <a:fill>
          <a:solidFill>
            <a:srgbClr val="5E5A4C"/>
          </a:solidFill>
        </a:fill>
      </a:tcStyle>
    </a:firstRow>
  </a:tblStyle>
  <a:tblStyle styleId="{33BA23B1-9221-436E-865A-0063620EA4FD}" styleName="">
    <a:tblBg/>
    <a:wholeTbl>
      <a:tcTxStyle b="off" i="off">
        <a:font>
          <a:latin typeface="Helvetica Neue"/>
          <a:ea typeface="Helvetica Neue"/>
          <a:cs typeface="Helvetica Neue"/>
        </a:font>
        <a:srgbClr val="444444"/>
      </a:tcTxStyle>
      <a:tcStyle>
        <a:tcBdr>
          <a:left>
            <a:ln w="12700" cap="flat">
              <a:solidFill>
                <a:srgbClr val="747474"/>
              </a:solidFill>
              <a:prstDash val="solid"/>
              <a:miter lim="400000"/>
            </a:ln>
          </a:left>
          <a:right>
            <a:ln w="12700" cap="flat">
              <a:solidFill>
                <a:srgbClr val="747474"/>
              </a:solidFill>
              <a:prstDash val="solid"/>
              <a:miter lim="400000"/>
            </a:ln>
          </a:right>
          <a:top>
            <a:ln w="12700" cap="flat">
              <a:solidFill>
                <a:srgbClr val="747474"/>
              </a:solidFill>
              <a:prstDash val="solid"/>
              <a:miter lim="400000"/>
            </a:ln>
          </a:top>
          <a:bottom>
            <a:ln w="12700" cap="flat">
              <a:solidFill>
                <a:srgbClr val="747474"/>
              </a:solidFill>
              <a:prstDash val="solid"/>
              <a:miter lim="400000"/>
            </a:ln>
          </a:bottom>
          <a:insideH>
            <a:ln w="12700" cap="flat">
              <a:solidFill>
                <a:srgbClr val="747474"/>
              </a:solidFill>
              <a:prstDash val="solid"/>
              <a:miter lim="400000"/>
            </a:ln>
          </a:insideH>
          <a:insideV>
            <a:ln w="12700" cap="flat">
              <a:solidFill>
                <a:srgbClr val="747474"/>
              </a:solidFill>
              <a:prstDash val="solid"/>
              <a:miter lim="400000"/>
            </a:ln>
          </a:insideV>
        </a:tcBdr>
        <a:fill>
          <a:noFill/>
        </a:fill>
      </a:tcStyle>
    </a:wholeTbl>
    <a:band2H>
      <a:tcTxStyle b="def" i="def"/>
      <a:tcStyle>
        <a:tcBdr/>
        <a:fill>
          <a:solidFill>
            <a:srgbClr val="F2F2F2"/>
          </a:solidFill>
        </a:fill>
      </a:tcStyle>
    </a:band2H>
    <a:firstCol>
      <a:tcTxStyle b="off" i="off">
        <a:font>
          <a:latin typeface="Helvetica Neue"/>
          <a:ea typeface="Helvetica Neue"/>
          <a:cs typeface="Helvetica Neue"/>
        </a:font>
        <a:srgbClr val="444444"/>
      </a:tcTxStyle>
      <a:tcStyle>
        <a:tcBdr>
          <a:left>
            <a:ln w="12700" cap="flat">
              <a:solidFill>
                <a:srgbClr val="747474"/>
              </a:solidFill>
              <a:prstDash val="solid"/>
              <a:miter lim="400000"/>
            </a:ln>
          </a:left>
          <a:right>
            <a:ln w="12700" cap="flat">
              <a:solidFill>
                <a:srgbClr val="747474"/>
              </a:solidFill>
              <a:prstDash val="solid"/>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9E9E9"/>
          </a:solidFill>
        </a:fill>
      </a:tcStyle>
    </a:firstCol>
    <a:lastRow>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12700" cap="flat">
              <a:solidFill>
                <a:srgbClr val="000000"/>
              </a:solidFill>
              <a:prstDash val="solid"/>
              <a:miter lim="400000"/>
            </a:ln>
          </a:top>
          <a:bottom>
            <a:ln w="12700" cap="flat">
              <a:solidFill>
                <a:srgbClr val="747474"/>
              </a:solidFill>
              <a:prstDash val="solid"/>
              <a:miter lim="400000"/>
            </a:ln>
          </a:bottom>
          <a:insideH>
            <a:ln w="12700" cap="flat">
              <a:noFill/>
              <a:miter lim="400000"/>
            </a:ln>
          </a:insideH>
          <a:insideV>
            <a:ln w="12700" cap="flat">
              <a:noFill/>
              <a:miter lim="400000"/>
            </a:ln>
          </a:insideV>
        </a:tcBdr>
        <a:fill>
          <a:solidFill>
            <a:srgbClr val="CBCBCB"/>
          </a:solidFill>
        </a:fill>
      </a:tcStyle>
    </a:lastRow>
    <a:firstRow>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12700" cap="flat">
              <a:solidFill>
                <a:srgbClr val="747474"/>
              </a:solidFill>
              <a:prstDash val="solid"/>
              <a:miter lim="400000"/>
            </a:ln>
          </a:top>
          <a:bottom>
            <a:ln w="12700" cap="flat">
              <a:solidFill>
                <a:srgbClr val="747474"/>
              </a:solidFill>
              <a:prstDash val="solid"/>
              <a:miter lim="400000"/>
            </a:ln>
          </a:bottom>
          <a:insideH>
            <a:ln w="12700" cap="flat">
              <a:noFill/>
              <a:miter lim="400000"/>
            </a:ln>
          </a:insideH>
          <a:insideV>
            <a:ln w="12700" cap="flat">
              <a:noFill/>
              <a:miter lim="400000"/>
            </a:ln>
          </a:insideV>
        </a:tcBdr>
        <a:fill>
          <a:solidFill>
            <a:srgbClr val="CBCBCB"/>
          </a:solidFill>
        </a:fill>
      </a:tcStyle>
    </a:firstRow>
  </a:tblStyle>
  <a:tblStyle styleId="{2708684C-4D16-4618-839F-0558EEFCDFE6}" styleName="">
    <a:tblBg/>
    <a:wholeTbl>
      <a:tcTxStyle b="off" i="off">
        <a:font>
          <a:latin typeface="Helvetica Neue"/>
          <a:ea typeface="Helvetica Neue"/>
          <a:cs typeface="Helvetica Neue"/>
        </a:font>
        <a:srgbClr val="777777"/>
      </a:tcTxStyle>
      <a:tcStyle>
        <a:tcBdr>
          <a:left>
            <a:ln w="12700" cap="flat">
              <a:solidFill>
                <a:srgbClr val="C9C9C9"/>
              </a:solidFill>
              <a:prstDash val="solid"/>
              <a:miter lim="400000"/>
            </a:ln>
          </a:left>
          <a:right>
            <a:ln w="12700" cap="flat">
              <a:solidFill>
                <a:srgbClr val="C9C9C9"/>
              </a:solidFill>
              <a:prstDash val="solid"/>
              <a:miter lim="400000"/>
            </a:ln>
          </a:right>
          <a:top>
            <a:ln w="12700" cap="flat">
              <a:solidFill>
                <a:srgbClr val="525252"/>
              </a:solidFill>
              <a:custDash>
                <a:ds d="200000" sp="200000"/>
              </a:custDash>
              <a:miter lim="400000"/>
            </a:ln>
          </a:top>
          <a:bottom>
            <a:ln w="12700" cap="flat">
              <a:solidFill>
                <a:srgbClr val="525252"/>
              </a:solidFill>
              <a:custDash>
                <a:ds d="200000" sp="200000"/>
              </a:custDash>
              <a:miter lim="400000"/>
            </a:ln>
          </a:bottom>
          <a:insideH>
            <a:ln w="12700" cap="flat">
              <a:solidFill>
                <a:srgbClr val="525252"/>
              </a:solidFill>
              <a:custDash>
                <a:ds d="200000" sp="200000"/>
              </a:custDash>
              <a:miter lim="400000"/>
            </a:ln>
          </a:insideH>
          <a:insideV>
            <a:ln w="12700" cap="flat">
              <a:solidFill>
                <a:srgbClr val="C9C9C9"/>
              </a:solidFill>
              <a:prstDash val="solid"/>
              <a:miter lim="400000"/>
            </a:ln>
          </a:insideV>
        </a:tcBdr>
        <a:fill>
          <a:noFill/>
        </a:fill>
      </a:tcStyle>
    </a:wholeTbl>
    <a:band2H>
      <a:tcTxStyle b="def" i="def"/>
      <a:tcStyle>
        <a:tcBdr/>
        <a:fill>
          <a:solidFill>
            <a:srgbClr val="D2D2D2">
              <a:alpha val="30000"/>
            </a:srgbClr>
          </a:solidFill>
        </a:fill>
      </a:tcStyle>
    </a:band2H>
    <a:firstCol>
      <a:tcTxStyle b="off" i="off">
        <a:font>
          <a:latin typeface="Helvetica Neue Medium"/>
          <a:ea typeface="Helvetica Neue Medium"/>
          <a:cs typeface="Helvetica Neue Medium"/>
        </a:font>
        <a:srgbClr val="555555"/>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C9C9C9"/>
              </a:solidFill>
              <a:prstDash val="solid"/>
              <a:miter lim="400000"/>
            </a:ln>
          </a:top>
          <a:bottom>
            <a:ln w="12700" cap="flat">
              <a:solidFill>
                <a:srgbClr val="C9C9C9"/>
              </a:solidFill>
              <a:prstDash val="solid"/>
              <a:miter lim="400000"/>
            </a:ln>
          </a:bottom>
          <a:insideH>
            <a:ln w="12700" cap="flat">
              <a:solidFill>
                <a:srgbClr val="C9C9C9"/>
              </a:solidFill>
              <a:prstDash val="solid"/>
              <a:miter lim="400000"/>
            </a:ln>
          </a:insideH>
          <a:insideV>
            <a:ln w="12700" cap="flat">
              <a:solidFill>
                <a:srgbClr val="C9C9C9"/>
              </a:solidFill>
              <a:prstDash val="solid"/>
              <a:miter lim="400000"/>
            </a:ln>
          </a:insideV>
        </a:tcBdr>
        <a:fill>
          <a:noFill/>
        </a:fill>
      </a:tcStyle>
    </a:firstCol>
    <a:lastRow>
      <a:tcTxStyle b="off" i="off">
        <a:font>
          <a:latin typeface="Helvetica Neue Medium"/>
          <a:ea typeface="Helvetica Neue Medium"/>
          <a:cs typeface="Helvetica Neue Medium"/>
        </a:font>
        <a:srgbClr val="555555"/>
      </a:tcTxStyle>
      <a:tcStyle>
        <a:tcBdr>
          <a:left>
            <a:ln w="12700" cap="flat">
              <a:solidFill>
                <a:srgbClr val="C9C9C9"/>
              </a:solidFill>
              <a:prstDash val="solid"/>
              <a:miter lim="400000"/>
            </a:ln>
          </a:left>
          <a:right>
            <a:ln w="12700" cap="flat">
              <a:solidFill>
                <a:srgbClr val="C9C9C9"/>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C9C9C9"/>
              </a:solidFill>
              <a:prstDash val="solid"/>
              <a:miter lim="400000"/>
            </a:ln>
          </a:insideH>
          <a:insideV>
            <a:ln w="12700" cap="flat">
              <a:solidFill>
                <a:srgbClr val="C9C9C9"/>
              </a:solidFill>
              <a:prstDash val="solid"/>
              <a:miter lim="400000"/>
            </a:ln>
          </a:insideV>
        </a:tcBdr>
        <a:fill>
          <a:noFill/>
        </a:fill>
      </a:tcStyle>
    </a:lastRow>
    <a:firstRow>
      <a:tcTxStyle b="off" i="off">
        <a:font>
          <a:latin typeface="Helvetica Neue Medium"/>
          <a:ea typeface="Helvetica Neue Medium"/>
          <a:cs typeface="Helvetica Neue Medium"/>
        </a:font>
        <a:srgbClr val="555555"/>
      </a:tcTxStyle>
      <a:tcStyle>
        <a:tcBdr>
          <a:left>
            <a:ln w="12700" cap="flat">
              <a:solidFill>
                <a:srgbClr val="C9C9C9"/>
              </a:solidFill>
              <a:prstDash val="solid"/>
              <a:miter lim="400000"/>
            </a:ln>
          </a:left>
          <a:right>
            <a:ln w="12700" cap="flat">
              <a:solidFill>
                <a:srgbClr val="C9C9C9"/>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C9C9C9"/>
              </a:solidFill>
              <a:prstDash val="solid"/>
              <a:miter lim="400000"/>
            </a:ln>
          </a:insideH>
          <a:insideV>
            <a:ln w="12700" cap="flat">
              <a:solidFill>
                <a:srgbClr val="C9C9C9"/>
              </a:solidFill>
              <a:prstDash val="solid"/>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 Id="rId48" Type="http://schemas.openxmlformats.org/officeDocument/2006/relationships/slide" Target="slides/slide41.xml"/><Relationship Id="rId49" Type="http://schemas.openxmlformats.org/officeDocument/2006/relationships/slide" Target="slides/slide42.xml"/><Relationship Id="rId50" Type="http://schemas.openxmlformats.org/officeDocument/2006/relationships/slide" Target="slides/slide43.xml"/><Relationship Id="rId51" Type="http://schemas.openxmlformats.org/officeDocument/2006/relationships/slide" Target="slides/slide44.xml"/><Relationship Id="rId52" Type="http://schemas.openxmlformats.org/officeDocument/2006/relationships/slide" Target="slides/slide45.xml"/><Relationship Id="rId53" Type="http://schemas.openxmlformats.org/officeDocument/2006/relationships/slide" Target="slides/slide46.xml"/><Relationship Id="rId54" Type="http://schemas.openxmlformats.org/officeDocument/2006/relationships/slide" Target="slides/slide47.xml"/><Relationship Id="rId55" Type="http://schemas.openxmlformats.org/officeDocument/2006/relationships/slide" Target="slides/slide48.xml"/><Relationship Id="rId56" Type="http://schemas.openxmlformats.org/officeDocument/2006/relationships/slide" Target="slides/slide49.xml"/><Relationship Id="rId57" Type="http://schemas.openxmlformats.org/officeDocument/2006/relationships/slide" Target="slides/slide50.xml"/><Relationship Id="rId58" Type="http://schemas.openxmlformats.org/officeDocument/2006/relationships/slide" Target="slides/slide51.xml"/><Relationship Id="rId59" Type="http://schemas.openxmlformats.org/officeDocument/2006/relationships/slide" Target="slides/slide52.xml"/><Relationship Id="rId60" Type="http://schemas.openxmlformats.org/officeDocument/2006/relationships/slide" Target="slides/slide53.xml"/><Relationship Id="rId61" Type="http://schemas.openxmlformats.org/officeDocument/2006/relationships/slide" Target="slides/slide54.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135" name="Shape 135"/>
          <p:cNvSpPr/>
          <p:nvPr>
            <p:ph type="sldImg"/>
          </p:nvPr>
        </p:nvSpPr>
        <p:spPr>
          <a:xfrm>
            <a:off x="1143000" y="685800"/>
            <a:ext cx="4572000" cy="3429000"/>
          </a:xfrm>
          <a:prstGeom prst="rect">
            <a:avLst/>
          </a:prstGeom>
        </p:spPr>
        <p:txBody>
          <a:bodyPr/>
          <a:lstStyle/>
          <a:p>
            <a:pPr/>
          </a:p>
        </p:txBody>
      </p:sp>
      <p:sp>
        <p:nvSpPr>
          <p:cNvPr id="136" name="Shape 136"/>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0" showMasterPhAnim="1">
  <p:cSld name="Title &amp; Subtitle">
    <p:spTree>
      <p:nvGrpSpPr>
        <p:cNvPr id="1" name=""/>
        <p:cNvGrpSpPr/>
        <p:nvPr/>
      </p:nvGrpSpPr>
      <p:grpSpPr>
        <a:xfrm>
          <a:off x="0" y="0"/>
          <a:ext cx="0" cy="0"/>
          <a:chOff x="0" y="0"/>
          <a:chExt cx="0" cy="0"/>
        </a:xfrm>
      </p:grpSpPr>
      <p:sp>
        <p:nvSpPr>
          <p:cNvPr id="13" name="Line"/>
          <p:cNvSpPr/>
          <p:nvPr/>
        </p:nvSpPr>
        <p:spPr>
          <a:xfrm>
            <a:off x="1066800" y="6680200"/>
            <a:ext cx="22252676" cy="182"/>
          </a:xfrm>
          <a:prstGeom prst="line">
            <a:avLst/>
          </a:prstGeom>
          <a:ln w="12700">
            <a:solidFill>
              <a:srgbClr val="9A9A9A"/>
            </a:solidFill>
            <a:miter lim="400000"/>
          </a:ln>
        </p:spPr>
        <p:txBody>
          <a:bodyPr lIns="50800" tIns="50800" rIns="50800" bIns="50800" anchor="ctr"/>
          <a:lstStyle/>
          <a:p>
            <a:pPr algn="l" defTabSz="457200">
              <a:defRPr sz="1200">
                <a:latin typeface="Helvetica"/>
                <a:ea typeface="Helvetica"/>
                <a:cs typeface="Helvetica"/>
                <a:sym typeface="Helvetica"/>
              </a:defRPr>
            </a:pPr>
          </a:p>
        </p:txBody>
      </p:sp>
      <p:sp>
        <p:nvSpPr>
          <p:cNvPr id="14" name="Title Text"/>
          <p:cNvSpPr txBox="1"/>
          <p:nvPr>
            <p:ph type="title"/>
          </p:nvPr>
        </p:nvSpPr>
        <p:spPr>
          <a:xfrm>
            <a:off x="1066800" y="1854200"/>
            <a:ext cx="22237700" cy="4470400"/>
          </a:xfrm>
          <a:prstGeom prst="rect">
            <a:avLst/>
          </a:prstGeom>
        </p:spPr>
        <p:txBody>
          <a:bodyPr/>
          <a:lstStyle/>
          <a:p>
            <a:pPr/>
            <a:r>
              <a:t>Title Text</a:t>
            </a:r>
          </a:p>
        </p:txBody>
      </p:sp>
      <p:sp>
        <p:nvSpPr>
          <p:cNvPr id="15" name="Body Level One…"/>
          <p:cNvSpPr txBox="1"/>
          <p:nvPr>
            <p:ph type="body" sz="quarter" idx="1"/>
          </p:nvPr>
        </p:nvSpPr>
        <p:spPr>
          <a:xfrm>
            <a:off x="1066800" y="7048500"/>
            <a:ext cx="22237700" cy="1435100"/>
          </a:xfrm>
          <a:prstGeom prst="rect">
            <a:avLst/>
          </a:prstGeom>
        </p:spPr>
        <p:txBody>
          <a:bodyPr/>
          <a:lstStyle>
            <a:lvl1pPr marL="0" indent="0">
              <a:spcBef>
                <a:spcPts val="0"/>
              </a:spcBef>
              <a:buSzTx/>
              <a:buFontTx/>
              <a:buNone/>
              <a:defRPr sz="3600">
                <a:latin typeface="Helvetica Neue"/>
                <a:ea typeface="Helvetica Neue"/>
                <a:cs typeface="Helvetica Neue"/>
                <a:sym typeface="Helvetica Neue"/>
              </a:defRPr>
            </a:lvl1pPr>
            <a:lvl2pPr marL="0" indent="228600">
              <a:spcBef>
                <a:spcPts val="0"/>
              </a:spcBef>
              <a:buSzTx/>
              <a:buFontTx/>
              <a:buNone/>
              <a:defRPr sz="3600">
                <a:latin typeface="Helvetica Neue"/>
                <a:ea typeface="Helvetica Neue"/>
                <a:cs typeface="Helvetica Neue"/>
                <a:sym typeface="Helvetica Neue"/>
              </a:defRPr>
            </a:lvl2pPr>
            <a:lvl3pPr marL="0" indent="457200">
              <a:spcBef>
                <a:spcPts val="0"/>
              </a:spcBef>
              <a:buSzTx/>
              <a:buFontTx/>
              <a:buNone/>
              <a:defRPr sz="3600">
                <a:latin typeface="Helvetica Neue"/>
                <a:ea typeface="Helvetica Neue"/>
                <a:cs typeface="Helvetica Neue"/>
                <a:sym typeface="Helvetica Neue"/>
              </a:defRPr>
            </a:lvl3pPr>
            <a:lvl4pPr marL="0" indent="685800">
              <a:spcBef>
                <a:spcPts val="0"/>
              </a:spcBef>
              <a:buSzTx/>
              <a:buFontTx/>
              <a:buNone/>
              <a:defRPr sz="3600">
                <a:latin typeface="Helvetica Neue"/>
                <a:ea typeface="Helvetica Neue"/>
                <a:cs typeface="Helvetica Neue"/>
                <a:sym typeface="Helvetica Neue"/>
              </a:defRPr>
            </a:lvl4pPr>
            <a:lvl5pPr marL="0" indent="914400">
              <a:spcBef>
                <a:spcPts val="0"/>
              </a:spcBef>
              <a:buSzTx/>
              <a:buFontTx/>
              <a:buNone/>
              <a:defRPr sz="3600">
                <a:latin typeface="Helvetica Neue"/>
                <a:ea typeface="Helvetica Neue"/>
                <a:cs typeface="Helvetica Neue"/>
                <a:sym typeface="Helvetica Neue"/>
              </a:defRPr>
            </a:lvl5pPr>
          </a:lstStyle>
          <a:p>
            <a:pPr/>
            <a:r>
              <a:t>Body Level One</a:t>
            </a:r>
          </a:p>
          <a:p>
            <a:pPr lvl="1"/>
            <a:r>
              <a:t>Body Level Two</a:t>
            </a:r>
          </a:p>
          <a:p>
            <a:pPr lvl="2"/>
            <a:r>
              <a:t>Body Level Three</a:t>
            </a:r>
          </a:p>
          <a:p>
            <a:pPr lvl="3"/>
            <a:r>
              <a:t>Body Level Four</a:t>
            </a:r>
          </a:p>
          <a:p>
            <a:pPr lvl="4"/>
            <a:r>
              <a:t>Body Level Five</a:t>
            </a:r>
          </a:p>
        </p:txBody>
      </p:sp>
      <p:pic>
        <p:nvPicPr>
          <p:cNvPr id="16" name="Image" descr="Image"/>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17"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hoto - Horizontal">
    <p:spTree>
      <p:nvGrpSpPr>
        <p:cNvPr id="1" name=""/>
        <p:cNvGrpSpPr/>
        <p:nvPr/>
      </p:nvGrpSpPr>
      <p:grpSpPr>
        <a:xfrm>
          <a:off x="0" y="0"/>
          <a:ext cx="0" cy="0"/>
          <a:chOff x="0" y="0"/>
          <a:chExt cx="0" cy="0"/>
        </a:xfrm>
      </p:grpSpPr>
      <p:sp>
        <p:nvSpPr>
          <p:cNvPr id="24" name="Line"/>
          <p:cNvSpPr/>
          <p:nvPr/>
        </p:nvSpPr>
        <p:spPr>
          <a:xfrm>
            <a:off x="14147800" y="11214100"/>
            <a:ext cx="0" cy="2000430"/>
          </a:xfrm>
          <a:prstGeom prst="line">
            <a:avLst/>
          </a:prstGeom>
          <a:ln w="12700">
            <a:solidFill>
              <a:srgbClr val="9A9A9A"/>
            </a:solidFill>
            <a:miter lim="400000"/>
          </a:ln>
        </p:spPr>
        <p:txBody>
          <a:bodyPr lIns="50800" tIns="50800" rIns="50800" bIns="50800" anchor="ctr"/>
          <a:lstStyle/>
          <a:p>
            <a:pPr algn="l" defTabSz="457200">
              <a:defRPr sz="1200">
                <a:latin typeface="Helvetica"/>
                <a:ea typeface="Helvetica"/>
                <a:cs typeface="Helvetica"/>
                <a:sym typeface="Helvetica"/>
              </a:defRPr>
            </a:pPr>
          </a:p>
        </p:txBody>
      </p:sp>
      <p:sp>
        <p:nvSpPr>
          <p:cNvPr id="25" name="Image"/>
          <p:cNvSpPr/>
          <p:nvPr>
            <p:ph type="pic" idx="21"/>
          </p:nvPr>
        </p:nvSpPr>
        <p:spPr>
          <a:xfrm>
            <a:off x="-88900" y="-38100"/>
            <a:ext cx="35966400" cy="21882100"/>
          </a:xfrm>
          <a:prstGeom prst="rect">
            <a:avLst/>
          </a:prstGeom>
        </p:spPr>
        <p:txBody>
          <a:bodyPr lIns="91439" tIns="45719" rIns="91439" bIns="45719">
            <a:noAutofit/>
          </a:bodyPr>
          <a:lstStyle/>
          <a:p>
            <a:pPr/>
          </a:p>
        </p:txBody>
      </p:sp>
      <p:sp>
        <p:nvSpPr>
          <p:cNvPr id="26" name="Title Text"/>
          <p:cNvSpPr txBox="1"/>
          <p:nvPr>
            <p:ph type="title"/>
          </p:nvPr>
        </p:nvSpPr>
        <p:spPr>
          <a:xfrm>
            <a:off x="2641600" y="10947400"/>
            <a:ext cx="10858500" cy="2387600"/>
          </a:xfrm>
          <a:prstGeom prst="rect">
            <a:avLst/>
          </a:prstGeom>
        </p:spPr>
        <p:txBody>
          <a:bodyPr anchor="ctr"/>
          <a:lstStyle>
            <a:lvl1pPr algn="r"/>
          </a:lstStyle>
          <a:p>
            <a:pPr/>
            <a:r>
              <a:t>Title Text</a:t>
            </a:r>
          </a:p>
        </p:txBody>
      </p:sp>
      <p:sp>
        <p:nvSpPr>
          <p:cNvPr id="27" name="Body Level One…"/>
          <p:cNvSpPr txBox="1"/>
          <p:nvPr>
            <p:ph type="body" sz="quarter" idx="1"/>
          </p:nvPr>
        </p:nvSpPr>
        <p:spPr>
          <a:xfrm>
            <a:off x="14719300" y="11938000"/>
            <a:ext cx="9283700" cy="711200"/>
          </a:xfrm>
          <a:prstGeom prst="rect">
            <a:avLst/>
          </a:prstGeom>
        </p:spPr>
        <p:txBody>
          <a:bodyPr/>
          <a:lstStyle>
            <a:lvl1pPr marL="0" indent="0">
              <a:spcBef>
                <a:spcPts val="0"/>
              </a:spcBef>
              <a:buSzTx/>
              <a:buFontTx/>
              <a:buNone/>
              <a:defRPr sz="3600">
                <a:latin typeface="Helvetica Neue"/>
                <a:ea typeface="Helvetica Neue"/>
                <a:cs typeface="Helvetica Neue"/>
                <a:sym typeface="Helvetica Neue"/>
              </a:defRPr>
            </a:lvl1pPr>
            <a:lvl2pPr marL="0" indent="228600">
              <a:spcBef>
                <a:spcPts val="0"/>
              </a:spcBef>
              <a:buSzTx/>
              <a:buFontTx/>
              <a:buNone/>
              <a:defRPr sz="3600">
                <a:latin typeface="Helvetica Neue"/>
                <a:ea typeface="Helvetica Neue"/>
                <a:cs typeface="Helvetica Neue"/>
                <a:sym typeface="Helvetica Neue"/>
              </a:defRPr>
            </a:lvl2pPr>
            <a:lvl3pPr marL="0" indent="457200">
              <a:spcBef>
                <a:spcPts val="0"/>
              </a:spcBef>
              <a:buSzTx/>
              <a:buFontTx/>
              <a:buNone/>
              <a:defRPr sz="3600">
                <a:latin typeface="Helvetica Neue"/>
                <a:ea typeface="Helvetica Neue"/>
                <a:cs typeface="Helvetica Neue"/>
                <a:sym typeface="Helvetica Neue"/>
              </a:defRPr>
            </a:lvl3pPr>
            <a:lvl4pPr marL="0" indent="685800">
              <a:spcBef>
                <a:spcPts val="0"/>
              </a:spcBef>
              <a:buSzTx/>
              <a:buFontTx/>
              <a:buNone/>
              <a:defRPr sz="3600">
                <a:latin typeface="Helvetica Neue"/>
                <a:ea typeface="Helvetica Neue"/>
                <a:cs typeface="Helvetica Neue"/>
                <a:sym typeface="Helvetica Neue"/>
              </a:defRPr>
            </a:lvl4pPr>
            <a:lvl5pPr marL="0" indent="914400">
              <a:spcBef>
                <a:spcPts val="0"/>
              </a:spcBef>
              <a:buSzTx/>
              <a:buFontTx/>
              <a:buNone/>
              <a:defRPr sz="3600">
                <a:latin typeface="Helvetica Neue"/>
                <a:ea typeface="Helvetica Neue"/>
                <a:cs typeface="Helvetica Neue"/>
                <a:sym typeface="Helvetica Neue"/>
              </a:defRPr>
            </a:lvl5pPr>
          </a:lstStyle>
          <a:p>
            <a:pPr/>
            <a:r>
              <a:t>Body Level One</a:t>
            </a:r>
          </a:p>
          <a:p>
            <a:pPr lvl="1"/>
            <a:r>
              <a:t>Body Level Two</a:t>
            </a:r>
          </a:p>
          <a:p>
            <a:pPr lvl="2"/>
            <a:r>
              <a:t>Body Level Three</a:t>
            </a:r>
          </a:p>
          <a:p>
            <a:pPr lvl="3"/>
            <a:r>
              <a:t>Body Level Four</a:t>
            </a:r>
          </a:p>
          <a:p>
            <a:pPr lvl="4"/>
            <a:r>
              <a:t>Body Level Five</a:t>
            </a:r>
          </a:p>
        </p:txBody>
      </p:sp>
      <p:pic>
        <p:nvPicPr>
          <p:cNvPr id="28" name="Image" descr="Image"/>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29"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 Center">
    <p:spTree>
      <p:nvGrpSpPr>
        <p:cNvPr id="1" name=""/>
        <p:cNvGrpSpPr/>
        <p:nvPr/>
      </p:nvGrpSpPr>
      <p:grpSpPr>
        <a:xfrm>
          <a:off x="0" y="0"/>
          <a:ext cx="0" cy="0"/>
          <a:chOff x="0" y="0"/>
          <a:chExt cx="0" cy="0"/>
        </a:xfrm>
      </p:grpSpPr>
      <p:sp>
        <p:nvSpPr>
          <p:cNvPr id="36" name="Title Text"/>
          <p:cNvSpPr txBox="1"/>
          <p:nvPr>
            <p:ph type="title"/>
          </p:nvPr>
        </p:nvSpPr>
        <p:spPr>
          <a:xfrm>
            <a:off x="1066800" y="4622800"/>
            <a:ext cx="22237700" cy="4470400"/>
          </a:xfrm>
          <a:prstGeom prst="rect">
            <a:avLst/>
          </a:prstGeom>
        </p:spPr>
        <p:txBody>
          <a:bodyPr anchor="ctr"/>
          <a:lstStyle/>
          <a:p>
            <a:pPr/>
            <a:r>
              <a:t>Title Text</a:t>
            </a:r>
          </a:p>
        </p:txBody>
      </p:sp>
      <p:pic>
        <p:nvPicPr>
          <p:cNvPr id="37" name="Image" descr="Image"/>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3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hoto - Vertical">
    <p:spTree>
      <p:nvGrpSpPr>
        <p:cNvPr id="1" name=""/>
        <p:cNvGrpSpPr/>
        <p:nvPr/>
      </p:nvGrpSpPr>
      <p:grpSpPr>
        <a:xfrm>
          <a:off x="0" y="0"/>
          <a:ext cx="0" cy="0"/>
          <a:chOff x="0" y="0"/>
          <a:chExt cx="0" cy="0"/>
        </a:xfrm>
      </p:grpSpPr>
      <p:sp>
        <p:nvSpPr>
          <p:cNvPr id="45" name="Line"/>
          <p:cNvSpPr/>
          <p:nvPr/>
        </p:nvSpPr>
        <p:spPr>
          <a:xfrm>
            <a:off x="1066800" y="6845300"/>
            <a:ext cx="10002141" cy="0"/>
          </a:xfrm>
          <a:prstGeom prst="line">
            <a:avLst/>
          </a:prstGeom>
          <a:ln w="12700">
            <a:solidFill>
              <a:srgbClr val="9A9A9A"/>
            </a:solidFill>
            <a:miter lim="400000"/>
          </a:ln>
        </p:spPr>
        <p:txBody>
          <a:bodyPr lIns="50800" tIns="50800" rIns="50800" bIns="50800" anchor="ctr"/>
          <a:lstStyle/>
          <a:p>
            <a:pPr algn="l" defTabSz="457200">
              <a:defRPr sz="1200">
                <a:latin typeface="Helvetica"/>
                <a:ea typeface="Helvetica"/>
                <a:cs typeface="Helvetica"/>
                <a:sym typeface="Helvetica"/>
              </a:defRPr>
            </a:pPr>
          </a:p>
        </p:txBody>
      </p:sp>
      <p:sp>
        <p:nvSpPr>
          <p:cNvPr id="46" name="Image"/>
          <p:cNvSpPr/>
          <p:nvPr>
            <p:ph type="pic" idx="21"/>
          </p:nvPr>
        </p:nvSpPr>
        <p:spPr>
          <a:xfrm>
            <a:off x="9867900" y="-12700"/>
            <a:ext cx="20929600" cy="13982700"/>
          </a:xfrm>
          <a:prstGeom prst="rect">
            <a:avLst/>
          </a:prstGeom>
        </p:spPr>
        <p:txBody>
          <a:bodyPr lIns="91439" tIns="45719" rIns="91439" bIns="45719">
            <a:noAutofit/>
          </a:bodyPr>
          <a:lstStyle/>
          <a:p>
            <a:pPr/>
          </a:p>
        </p:txBody>
      </p:sp>
      <p:sp>
        <p:nvSpPr>
          <p:cNvPr id="47" name="Title Text"/>
          <p:cNvSpPr txBox="1"/>
          <p:nvPr>
            <p:ph type="title"/>
          </p:nvPr>
        </p:nvSpPr>
        <p:spPr>
          <a:xfrm>
            <a:off x="1066800" y="2019300"/>
            <a:ext cx="10007600" cy="4470400"/>
          </a:xfrm>
          <a:prstGeom prst="rect">
            <a:avLst/>
          </a:prstGeom>
        </p:spPr>
        <p:txBody>
          <a:bodyPr/>
          <a:lstStyle/>
          <a:p>
            <a:pPr/>
            <a:r>
              <a:t>Title Text</a:t>
            </a:r>
          </a:p>
        </p:txBody>
      </p:sp>
      <p:sp>
        <p:nvSpPr>
          <p:cNvPr id="48" name="Body Level One…"/>
          <p:cNvSpPr txBox="1"/>
          <p:nvPr>
            <p:ph type="body" sz="quarter" idx="1"/>
          </p:nvPr>
        </p:nvSpPr>
        <p:spPr>
          <a:xfrm>
            <a:off x="1066800" y="7213600"/>
            <a:ext cx="10007600" cy="4470400"/>
          </a:xfrm>
          <a:prstGeom prst="rect">
            <a:avLst/>
          </a:prstGeom>
        </p:spPr>
        <p:txBody>
          <a:bodyPr/>
          <a:lstStyle>
            <a:lvl1pPr marL="0" indent="0">
              <a:spcBef>
                <a:spcPts val="0"/>
              </a:spcBef>
              <a:buSzTx/>
              <a:buFontTx/>
              <a:buNone/>
              <a:defRPr sz="3600">
                <a:latin typeface="Helvetica Neue"/>
                <a:ea typeface="Helvetica Neue"/>
                <a:cs typeface="Helvetica Neue"/>
                <a:sym typeface="Helvetica Neue"/>
              </a:defRPr>
            </a:lvl1pPr>
            <a:lvl2pPr marL="0" indent="228600">
              <a:spcBef>
                <a:spcPts val="0"/>
              </a:spcBef>
              <a:buSzTx/>
              <a:buFontTx/>
              <a:buNone/>
              <a:defRPr sz="3600">
                <a:latin typeface="Helvetica Neue"/>
                <a:ea typeface="Helvetica Neue"/>
                <a:cs typeface="Helvetica Neue"/>
                <a:sym typeface="Helvetica Neue"/>
              </a:defRPr>
            </a:lvl2pPr>
            <a:lvl3pPr marL="0" indent="457200">
              <a:spcBef>
                <a:spcPts val="0"/>
              </a:spcBef>
              <a:buSzTx/>
              <a:buFontTx/>
              <a:buNone/>
              <a:defRPr sz="3600">
                <a:latin typeface="Helvetica Neue"/>
                <a:ea typeface="Helvetica Neue"/>
                <a:cs typeface="Helvetica Neue"/>
                <a:sym typeface="Helvetica Neue"/>
              </a:defRPr>
            </a:lvl3pPr>
            <a:lvl4pPr marL="0" indent="685800">
              <a:spcBef>
                <a:spcPts val="0"/>
              </a:spcBef>
              <a:buSzTx/>
              <a:buFontTx/>
              <a:buNone/>
              <a:defRPr sz="3600">
                <a:latin typeface="Helvetica Neue"/>
                <a:ea typeface="Helvetica Neue"/>
                <a:cs typeface="Helvetica Neue"/>
                <a:sym typeface="Helvetica Neue"/>
              </a:defRPr>
            </a:lvl4pPr>
            <a:lvl5pPr marL="0" indent="914400">
              <a:spcBef>
                <a:spcPts val="0"/>
              </a:spcBef>
              <a:buSzTx/>
              <a:buFontTx/>
              <a:buNone/>
              <a:defRPr sz="3600">
                <a:latin typeface="Helvetica Neue"/>
                <a:ea typeface="Helvetica Neue"/>
                <a:cs typeface="Helvetica Neue"/>
                <a:sym typeface="Helvetica Neue"/>
              </a:defRPr>
            </a:lvl5pPr>
          </a:lstStyle>
          <a:p>
            <a:pPr/>
            <a:r>
              <a:t>Body Level One</a:t>
            </a:r>
          </a:p>
          <a:p>
            <a:pPr lvl="1"/>
            <a:r>
              <a:t>Body Level Two</a:t>
            </a:r>
          </a:p>
          <a:p>
            <a:pPr lvl="2"/>
            <a:r>
              <a:t>Body Level Three</a:t>
            </a:r>
          </a:p>
          <a:p>
            <a:pPr lvl="3"/>
            <a:r>
              <a:t>Body Level Four</a:t>
            </a:r>
          </a:p>
          <a:p>
            <a:pPr lvl="4"/>
            <a:r>
              <a:t>Body Level Five</a:t>
            </a:r>
          </a:p>
        </p:txBody>
      </p:sp>
      <p:pic>
        <p:nvPicPr>
          <p:cNvPr id="49" name="Image" descr="Image"/>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50" name="Slide Number"/>
          <p:cNvSpPr txBox="1"/>
          <p:nvPr>
            <p:ph type="sldNum" sz="quarter" idx="2"/>
          </p:nvPr>
        </p:nvSpPr>
        <p:spPr>
          <a:xfrm>
            <a:off x="952499" y="12992100"/>
            <a:ext cx="368505" cy="374600"/>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 Top">
    <p:spTree>
      <p:nvGrpSpPr>
        <p:cNvPr id="1" name=""/>
        <p:cNvGrpSpPr/>
        <p:nvPr/>
      </p:nvGrpSpPr>
      <p:grpSpPr>
        <a:xfrm>
          <a:off x="0" y="0"/>
          <a:ext cx="0" cy="0"/>
          <a:chOff x="0" y="0"/>
          <a:chExt cx="0" cy="0"/>
        </a:xfrm>
      </p:grpSpPr>
      <p:sp>
        <p:nvSpPr>
          <p:cNvPr id="57" name="Title Text"/>
          <p:cNvSpPr txBox="1"/>
          <p:nvPr>
            <p:ph type="title"/>
          </p:nvPr>
        </p:nvSpPr>
        <p:spPr>
          <a:prstGeom prst="rect">
            <a:avLst/>
          </a:prstGeom>
        </p:spPr>
        <p:txBody>
          <a:bodyPr/>
          <a:lstStyle/>
          <a:p>
            <a:pPr/>
            <a:r>
              <a:t>Title Text</a:t>
            </a:r>
          </a:p>
        </p:txBody>
      </p:sp>
      <p:sp>
        <p:nvSpPr>
          <p:cNvPr id="5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Bullets">
    <p:spTree>
      <p:nvGrpSpPr>
        <p:cNvPr id="1" name=""/>
        <p:cNvGrpSpPr/>
        <p:nvPr/>
      </p:nvGrpSpPr>
      <p:grpSpPr>
        <a:xfrm>
          <a:off x="0" y="0"/>
          <a:ext cx="0" cy="0"/>
          <a:chOff x="0" y="0"/>
          <a:chExt cx="0" cy="0"/>
        </a:xfrm>
      </p:grpSpPr>
      <p:sp>
        <p:nvSpPr>
          <p:cNvPr id="65" name="Title Text"/>
          <p:cNvSpPr txBox="1"/>
          <p:nvPr>
            <p:ph type="title"/>
          </p:nvPr>
        </p:nvSpPr>
        <p:spPr>
          <a:prstGeom prst="rect">
            <a:avLst/>
          </a:prstGeom>
        </p:spPr>
        <p:txBody>
          <a:bodyPr/>
          <a:lstStyle/>
          <a:p>
            <a:pPr/>
            <a:r>
              <a:t>Title Text</a:t>
            </a:r>
          </a:p>
        </p:txBody>
      </p:sp>
      <p:sp>
        <p:nvSpPr>
          <p:cNvPr id="66" name="Body Level One…"/>
          <p:cNvSpPr txBox="1"/>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67"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Bullets &amp; Photo">
    <p:spTree>
      <p:nvGrpSpPr>
        <p:cNvPr id="1" name=""/>
        <p:cNvGrpSpPr/>
        <p:nvPr/>
      </p:nvGrpSpPr>
      <p:grpSpPr>
        <a:xfrm>
          <a:off x="0" y="0"/>
          <a:ext cx="0" cy="0"/>
          <a:chOff x="0" y="0"/>
          <a:chExt cx="0" cy="0"/>
        </a:xfrm>
      </p:grpSpPr>
      <p:sp>
        <p:nvSpPr>
          <p:cNvPr id="74" name="Line"/>
          <p:cNvSpPr/>
          <p:nvPr/>
        </p:nvSpPr>
        <p:spPr>
          <a:xfrm>
            <a:off x="1066800" y="2768600"/>
            <a:ext cx="9512612" cy="186"/>
          </a:xfrm>
          <a:prstGeom prst="line">
            <a:avLst/>
          </a:prstGeom>
          <a:ln w="12700">
            <a:solidFill>
              <a:srgbClr val="9A9A9A"/>
            </a:solidFill>
            <a:miter lim="400000"/>
          </a:ln>
        </p:spPr>
        <p:txBody>
          <a:bodyPr lIns="50800" tIns="50800" rIns="50800" bIns="50800" anchor="ctr"/>
          <a:lstStyle/>
          <a:p>
            <a:pPr algn="l" defTabSz="457200">
              <a:defRPr sz="1200">
                <a:latin typeface="Helvetica"/>
                <a:ea typeface="Helvetica"/>
                <a:cs typeface="Helvetica"/>
                <a:sym typeface="Helvetica"/>
              </a:defRPr>
            </a:pPr>
          </a:p>
        </p:txBody>
      </p:sp>
      <p:sp>
        <p:nvSpPr>
          <p:cNvPr id="75" name="Image"/>
          <p:cNvSpPr/>
          <p:nvPr>
            <p:ph type="pic" idx="21"/>
          </p:nvPr>
        </p:nvSpPr>
        <p:spPr>
          <a:xfrm>
            <a:off x="12052300" y="-1016000"/>
            <a:ext cx="12788900" cy="19037300"/>
          </a:xfrm>
          <a:prstGeom prst="rect">
            <a:avLst/>
          </a:prstGeom>
        </p:spPr>
        <p:txBody>
          <a:bodyPr lIns="91439" tIns="45719" rIns="91439" bIns="45719">
            <a:noAutofit/>
          </a:bodyPr>
          <a:lstStyle/>
          <a:p>
            <a:pPr/>
          </a:p>
        </p:txBody>
      </p:sp>
      <p:sp>
        <p:nvSpPr>
          <p:cNvPr id="76" name="Title Text"/>
          <p:cNvSpPr txBox="1"/>
          <p:nvPr>
            <p:ph type="title"/>
          </p:nvPr>
        </p:nvSpPr>
        <p:spPr>
          <a:xfrm>
            <a:off x="1066800" y="469900"/>
            <a:ext cx="9525000" cy="1968500"/>
          </a:xfrm>
          <a:prstGeom prst="rect">
            <a:avLst/>
          </a:prstGeom>
        </p:spPr>
        <p:txBody>
          <a:bodyPr/>
          <a:lstStyle/>
          <a:p>
            <a:pPr/>
            <a:r>
              <a:t>Title Text</a:t>
            </a:r>
          </a:p>
        </p:txBody>
      </p:sp>
      <p:sp>
        <p:nvSpPr>
          <p:cNvPr id="77" name="Body Level One…"/>
          <p:cNvSpPr txBox="1"/>
          <p:nvPr>
            <p:ph type="body" sz="half" idx="1"/>
          </p:nvPr>
        </p:nvSpPr>
        <p:spPr>
          <a:xfrm>
            <a:off x="1066800" y="3124200"/>
            <a:ext cx="9525000" cy="9372600"/>
          </a:xfrm>
          <a:prstGeom prst="rect">
            <a:avLst/>
          </a:prstGeom>
        </p:spPr>
        <p:txBody>
          <a:bodyPr/>
          <a:lstStyle>
            <a:lvl1pPr marL="457200" indent="-457200">
              <a:spcBef>
                <a:spcPts val="4200"/>
              </a:spcBef>
              <a:defRPr sz="3600">
                <a:latin typeface="Helvetica Neue"/>
                <a:ea typeface="Helvetica Neue"/>
                <a:cs typeface="Helvetica Neue"/>
                <a:sym typeface="Helvetica Neue"/>
              </a:defRPr>
            </a:lvl1pPr>
            <a:lvl2pPr marL="914400" indent="-457200">
              <a:spcBef>
                <a:spcPts val="4200"/>
              </a:spcBef>
              <a:defRPr sz="3600">
                <a:latin typeface="Helvetica Neue"/>
                <a:ea typeface="Helvetica Neue"/>
                <a:cs typeface="Helvetica Neue"/>
                <a:sym typeface="Helvetica Neue"/>
              </a:defRPr>
            </a:lvl2pPr>
            <a:lvl3pPr marL="1371600" indent="-457200">
              <a:spcBef>
                <a:spcPts val="4200"/>
              </a:spcBef>
              <a:defRPr sz="3600">
                <a:latin typeface="Helvetica Neue"/>
                <a:ea typeface="Helvetica Neue"/>
                <a:cs typeface="Helvetica Neue"/>
                <a:sym typeface="Helvetica Neue"/>
              </a:defRPr>
            </a:lvl3pPr>
            <a:lvl4pPr marL="1828800" indent="-457200">
              <a:spcBef>
                <a:spcPts val="4200"/>
              </a:spcBef>
              <a:defRPr sz="3600">
                <a:latin typeface="Helvetica Neue"/>
                <a:ea typeface="Helvetica Neue"/>
                <a:cs typeface="Helvetica Neue"/>
                <a:sym typeface="Helvetica Neue"/>
              </a:defRPr>
            </a:lvl4pPr>
            <a:lvl5pPr marL="2286000" indent="-457200">
              <a:spcBef>
                <a:spcPts val="4200"/>
              </a:spcBef>
              <a:defRPr sz="3600">
                <a:latin typeface="Helvetica Neue"/>
                <a:ea typeface="Helvetica Neue"/>
                <a:cs typeface="Helvetica Neue"/>
                <a:sym typeface="Helvetica Neue"/>
              </a:defRPr>
            </a:lvl5pPr>
          </a:lstStyle>
          <a:p>
            <a:pPr/>
            <a:r>
              <a:t>Body Level One</a:t>
            </a:r>
          </a:p>
          <a:p>
            <a:pPr lvl="1"/>
            <a:r>
              <a:t>Body Level Two</a:t>
            </a:r>
          </a:p>
          <a:p>
            <a:pPr lvl="2"/>
            <a:r>
              <a:t>Body Level Three</a:t>
            </a:r>
          </a:p>
          <a:p>
            <a:pPr lvl="3"/>
            <a:r>
              <a:t>Body Level Four</a:t>
            </a:r>
          </a:p>
          <a:p>
            <a:pPr lvl="4"/>
            <a:r>
              <a:t>Body Level Five</a:t>
            </a:r>
          </a:p>
        </p:txBody>
      </p:sp>
      <p:pic>
        <p:nvPicPr>
          <p:cNvPr id="78" name="Image" descr="Image"/>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79" name="Slide Number"/>
          <p:cNvSpPr txBox="1"/>
          <p:nvPr>
            <p:ph type="sldNum" sz="quarter" idx="2"/>
          </p:nvPr>
        </p:nvSpPr>
        <p:spPr>
          <a:xfrm>
            <a:off x="957643" y="12992100"/>
            <a:ext cx="368504" cy="374600"/>
          </a:xfrm>
          <a:prstGeom prst="rect">
            <a:avLst/>
          </a:prstGeom>
        </p:spPr>
        <p:txBody>
          <a:bodyPr/>
          <a:lstStyle>
            <a:lvl1pPr algn="l"/>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Bullets">
    <p:spTree>
      <p:nvGrpSpPr>
        <p:cNvPr id="1" name=""/>
        <p:cNvGrpSpPr/>
        <p:nvPr/>
      </p:nvGrpSpPr>
      <p:grpSpPr>
        <a:xfrm>
          <a:off x="0" y="0"/>
          <a:ext cx="0" cy="0"/>
          <a:chOff x="0" y="0"/>
          <a:chExt cx="0" cy="0"/>
        </a:xfrm>
      </p:grpSpPr>
      <p:sp>
        <p:nvSpPr>
          <p:cNvPr id="86" name="Body Level One…"/>
          <p:cNvSpPr txBox="1"/>
          <p:nvPr>
            <p:ph type="body" idx="1"/>
          </p:nvPr>
        </p:nvSpPr>
        <p:spPr>
          <a:xfrm>
            <a:off x="1663700" y="1244600"/>
            <a:ext cx="21031200" cy="11201400"/>
          </a:xfrm>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pic>
        <p:nvPicPr>
          <p:cNvPr id="87" name="Image" descr="Image"/>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8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hoto - 3 Up">
    <p:spTree>
      <p:nvGrpSpPr>
        <p:cNvPr id="1" name=""/>
        <p:cNvGrpSpPr/>
        <p:nvPr/>
      </p:nvGrpSpPr>
      <p:grpSpPr>
        <a:xfrm>
          <a:off x="0" y="0"/>
          <a:ext cx="0" cy="0"/>
          <a:chOff x="0" y="0"/>
          <a:chExt cx="0" cy="0"/>
        </a:xfrm>
      </p:grpSpPr>
      <p:sp>
        <p:nvSpPr>
          <p:cNvPr id="95" name="Line"/>
          <p:cNvSpPr/>
          <p:nvPr/>
        </p:nvSpPr>
        <p:spPr>
          <a:xfrm flipH="1">
            <a:off x="15811739" y="711200"/>
            <a:ext cx="1" cy="11143606"/>
          </a:xfrm>
          <a:prstGeom prst="line">
            <a:avLst/>
          </a:prstGeom>
          <a:ln w="12700">
            <a:solidFill>
              <a:srgbClr val="9A9A9A"/>
            </a:solidFill>
            <a:miter lim="400000"/>
          </a:ln>
        </p:spPr>
        <p:txBody>
          <a:bodyPr lIns="50800" tIns="50800" rIns="50800" bIns="50800" anchor="ctr"/>
          <a:lstStyle/>
          <a:p>
            <a:pPr algn="l" defTabSz="457200">
              <a:defRPr sz="1200">
                <a:latin typeface="Helvetica"/>
                <a:ea typeface="Helvetica"/>
                <a:cs typeface="Helvetica"/>
                <a:sym typeface="Helvetica"/>
              </a:defRPr>
            </a:pPr>
          </a:p>
        </p:txBody>
      </p:sp>
      <p:sp>
        <p:nvSpPr>
          <p:cNvPr id="96" name="Line"/>
          <p:cNvSpPr/>
          <p:nvPr/>
        </p:nvSpPr>
        <p:spPr>
          <a:xfrm>
            <a:off x="15811500" y="6277570"/>
            <a:ext cx="7763085" cy="1"/>
          </a:xfrm>
          <a:prstGeom prst="line">
            <a:avLst/>
          </a:prstGeom>
          <a:ln w="12700">
            <a:solidFill>
              <a:srgbClr val="9A9A9A"/>
            </a:solidFill>
            <a:miter lim="400000"/>
          </a:ln>
        </p:spPr>
        <p:txBody>
          <a:bodyPr lIns="50800" tIns="50800" rIns="50800" bIns="50800" anchor="ctr"/>
          <a:lstStyle/>
          <a:p>
            <a:pPr algn="l" defTabSz="457200">
              <a:defRPr sz="1200">
                <a:latin typeface="Helvetica"/>
                <a:ea typeface="Helvetica"/>
                <a:cs typeface="Helvetica"/>
                <a:sym typeface="Helvetica"/>
              </a:defRPr>
            </a:pPr>
          </a:p>
        </p:txBody>
      </p:sp>
      <p:sp>
        <p:nvSpPr>
          <p:cNvPr id="97" name="Image"/>
          <p:cNvSpPr/>
          <p:nvPr>
            <p:ph type="pic" sz="quarter" idx="21"/>
          </p:nvPr>
        </p:nvSpPr>
        <p:spPr>
          <a:xfrm>
            <a:off x="15930593" y="6426200"/>
            <a:ext cx="9151185" cy="6108700"/>
          </a:xfrm>
          <a:prstGeom prst="rect">
            <a:avLst/>
          </a:prstGeom>
        </p:spPr>
        <p:txBody>
          <a:bodyPr lIns="91439" tIns="45719" rIns="91439" bIns="45719">
            <a:noAutofit/>
          </a:bodyPr>
          <a:lstStyle/>
          <a:p>
            <a:pPr/>
          </a:p>
        </p:txBody>
      </p:sp>
      <p:sp>
        <p:nvSpPr>
          <p:cNvPr id="98" name="Image"/>
          <p:cNvSpPr/>
          <p:nvPr>
            <p:ph type="pic" sz="half" idx="22"/>
          </p:nvPr>
        </p:nvSpPr>
        <p:spPr>
          <a:xfrm>
            <a:off x="15900400" y="-152400"/>
            <a:ext cx="7785100" cy="11595101"/>
          </a:xfrm>
          <a:prstGeom prst="rect">
            <a:avLst/>
          </a:prstGeom>
        </p:spPr>
        <p:txBody>
          <a:bodyPr lIns="91439" tIns="45719" rIns="91439" bIns="45719">
            <a:noAutofit/>
          </a:bodyPr>
          <a:lstStyle/>
          <a:p>
            <a:pPr/>
          </a:p>
        </p:txBody>
      </p:sp>
      <p:sp>
        <p:nvSpPr>
          <p:cNvPr id="99" name="Image"/>
          <p:cNvSpPr/>
          <p:nvPr>
            <p:ph type="pic" idx="23"/>
          </p:nvPr>
        </p:nvSpPr>
        <p:spPr>
          <a:xfrm>
            <a:off x="622300" y="711200"/>
            <a:ext cx="15544800" cy="11328400"/>
          </a:xfrm>
          <a:prstGeom prst="rect">
            <a:avLst/>
          </a:prstGeom>
        </p:spPr>
        <p:txBody>
          <a:bodyPr lIns="91439" tIns="45719" rIns="91439" bIns="45719">
            <a:noAutofit/>
          </a:bodyPr>
          <a:lstStyle/>
          <a:p>
            <a:pPr/>
          </a:p>
        </p:txBody>
      </p:sp>
      <p:sp>
        <p:nvSpPr>
          <p:cNvPr id="100" name="Body Level One…"/>
          <p:cNvSpPr txBox="1"/>
          <p:nvPr>
            <p:ph type="body" sz="quarter" idx="1"/>
          </p:nvPr>
        </p:nvSpPr>
        <p:spPr>
          <a:xfrm>
            <a:off x="977900" y="12179300"/>
            <a:ext cx="14579600" cy="1320800"/>
          </a:xfrm>
          <a:prstGeom prst="rect">
            <a:avLst/>
          </a:prstGeom>
        </p:spPr>
        <p:txBody>
          <a:bodyPr/>
          <a:lstStyle>
            <a:lvl1pPr marL="0" indent="0">
              <a:spcBef>
                <a:spcPts val="0"/>
              </a:spcBef>
              <a:buSzTx/>
              <a:buFontTx/>
              <a:buNone/>
              <a:defRPr sz="3600">
                <a:latin typeface="Helvetica Neue"/>
                <a:ea typeface="Helvetica Neue"/>
                <a:cs typeface="Helvetica Neue"/>
                <a:sym typeface="Helvetica Neue"/>
              </a:defRPr>
            </a:lvl1pPr>
            <a:lvl2pPr marL="0" indent="228600">
              <a:spcBef>
                <a:spcPts val="0"/>
              </a:spcBef>
              <a:buSzTx/>
              <a:buFontTx/>
              <a:buNone/>
              <a:defRPr sz="3600">
                <a:latin typeface="Helvetica Neue"/>
                <a:ea typeface="Helvetica Neue"/>
                <a:cs typeface="Helvetica Neue"/>
                <a:sym typeface="Helvetica Neue"/>
              </a:defRPr>
            </a:lvl2pPr>
            <a:lvl3pPr marL="0" indent="457200">
              <a:spcBef>
                <a:spcPts val="0"/>
              </a:spcBef>
              <a:buSzTx/>
              <a:buFontTx/>
              <a:buNone/>
              <a:defRPr sz="3600">
                <a:latin typeface="Helvetica Neue"/>
                <a:ea typeface="Helvetica Neue"/>
                <a:cs typeface="Helvetica Neue"/>
                <a:sym typeface="Helvetica Neue"/>
              </a:defRPr>
            </a:lvl3pPr>
            <a:lvl4pPr marL="0" indent="685800">
              <a:spcBef>
                <a:spcPts val="0"/>
              </a:spcBef>
              <a:buSzTx/>
              <a:buFontTx/>
              <a:buNone/>
              <a:defRPr sz="3600">
                <a:latin typeface="Helvetica Neue"/>
                <a:ea typeface="Helvetica Neue"/>
                <a:cs typeface="Helvetica Neue"/>
                <a:sym typeface="Helvetica Neue"/>
              </a:defRPr>
            </a:lvl4pPr>
            <a:lvl5pPr marL="0" indent="914400">
              <a:spcBef>
                <a:spcPts val="0"/>
              </a:spcBef>
              <a:buSzTx/>
              <a:buFontTx/>
              <a:buNone/>
              <a:defRPr sz="3600">
                <a:latin typeface="Helvetica Neue"/>
                <a:ea typeface="Helvetica Neue"/>
                <a:cs typeface="Helvetica Neue"/>
                <a:sym typeface="Helvetica Neue"/>
              </a:defRPr>
            </a:lvl5pPr>
          </a:lstStyle>
          <a:p>
            <a:pPr/>
            <a:r>
              <a:t>Body Level One</a:t>
            </a:r>
          </a:p>
          <a:p>
            <a:pPr lvl="1"/>
            <a:r>
              <a:t>Body Level Two</a:t>
            </a:r>
          </a:p>
          <a:p>
            <a:pPr lvl="2"/>
            <a:r>
              <a:t>Body Level Three</a:t>
            </a:r>
          </a:p>
          <a:p>
            <a:pPr lvl="3"/>
            <a:r>
              <a:t>Body Level Four</a:t>
            </a:r>
          </a:p>
          <a:p>
            <a:pPr lvl="4"/>
            <a:r>
              <a:t>Body Level Five</a:t>
            </a:r>
          </a:p>
        </p:txBody>
      </p:sp>
      <p:pic>
        <p:nvPicPr>
          <p:cNvPr id="101" name="Image" descr="Image"/>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102"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Quote">
    <p:spTree>
      <p:nvGrpSpPr>
        <p:cNvPr id="1" name=""/>
        <p:cNvGrpSpPr/>
        <p:nvPr/>
      </p:nvGrpSpPr>
      <p:grpSpPr>
        <a:xfrm>
          <a:off x="0" y="0"/>
          <a:ext cx="0" cy="0"/>
          <a:chOff x="0" y="0"/>
          <a:chExt cx="0" cy="0"/>
        </a:xfrm>
      </p:grpSpPr>
      <p:sp>
        <p:nvSpPr>
          <p:cNvPr id="109" name="–Johnny Appleseed"/>
          <p:cNvSpPr txBox="1"/>
          <p:nvPr>
            <p:ph type="body" sz="quarter" idx="21"/>
          </p:nvPr>
        </p:nvSpPr>
        <p:spPr>
          <a:xfrm>
            <a:off x="2387600" y="8953500"/>
            <a:ext cx="19621500" cy="647700"/>
          </a:xfrm>
          <a:prstGeom prst="rect">
            <a:avLst/>
          </a:prstGeom>
        </p:spPr>
        <p:txBody>
          <a:bodyPr>
            <a:spAutoFit/>
          </a:bodyPr>
          <a:lstStyle>
            <a:lvl1pPr marL="0" indent="0" algn="ctr" defTabSz="647700">
              <a:spcBef>
                <a:spcPts val="0"/>
              </a:spcBef>
              <a:buSzTx/>
              <a:buFontTx/>
              <a:buNone/>
              <a:defRPr sz="3600">
                <a:solidFill>
                  <a:srgbClr val="000000"/>
                </a:solidFill>
                <a:latin typeface="Helvetica Neue Medium"/>
                <a:ea typeface="Helvetica Neue Medium"/>
                <a:cs typeface="Helvetica Neue Medium"/>
                <a:sym typeface="Helvetica Neue Medium"/>
              </a:defRPr>
            </a:lvl1pPr>
          </a:lstStyle>
          <a:p>
            <a:pPr/>
            <a:r>
              <a:t>–Johnny Appleseed</a:t>
            </a:r>
          </a:p>
        </p:txBody>
      </p:sp>
      <p:sp>
        <p:nvSpPr>
          <p:cNvPr id="110" name="“Type a quote here.”"/>
          <p:cNvSpPr txBox="1"/>
          <p:nvPr>
            <p:ph type="body" sz="quarter" idx="22"/>
          </p:nvPr>
        </p:nvSpPr>
        <p:spPr>
          <a:xfrm>
            <a:off x="2387600" y="6061864"/>
            <a:ext cx="19621500" cy="944572"/>
          </a:xfrm>
          <a:prstGeom prst="rect">
            <a:avLst/>
          </a:prstGeom>
        </p:spPr>
        <p:txBody>
          <a:bodyPr anchor="ctr">
            <a:spAutoFit/>
          </a:bodyPr>
          <a:lstStyle>
            <a:lvl1pPr marL="0" indent="0" algn="ctr" defTabSz="647700">
              <a:spcBef>
                <a:spcPts val="3400"/>
              </a:spcBef>
              <a:buSzTx/>
              <a:buFontTx/>
              <a:buNone/>
              <a:defRPr sz="5600"/>
            </a:lvl1pPr>
          </a:lstStyle>
          <a:p>
            <a:pPr/>
            <a:r>
              <a:t>“Type a quote here.”</a:t>
            </a:r>
          </a:p>
        </p:txBody>
      </p:sp>
      <p:pic>
        <p:nvPicPr>
          <p:cNvPr id="111" name="Image" descr="Image"/>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112"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hoto">
    <p:spTree>
      <p:nvGrpSpPr>
        <p:cNvPr id="1" name=""/>
        <p:cNvGrpSpPr/>
        <p:nvPr/>
      </p:nvGrpSpPr>
      <p:grpSpPr>
        <a:xfrm>
          <a:off x="0" y="0"/>
          <a:ext cx="0" cy="0"/>
          <a:chOff x="0" y="0"/>
          <a:chExt cx="0" cy="0"/>
        </a:xfrm>
      </p:grpSpPr>
      <p:sp>
        <p:nvSpPr>
          <p:cNvPr id="119" name="Image"/>
          <p:cNvSpPr/>
          <p:nvPr>
            <p:ph type="pic" idx="21"/>
          </p:nvPr>
        </p:nvSpPr>
        <p:spPr>
          <a:xfrm>
            <a:off x="-12700" y="-25400"/>
            <a:ext cx="24384000" cy="17774328"/>
          </a:xfrm>
          <a:prstGeom prst="rect">
            <a:avLst/>
          </a:prstGeom>
        </p:spPr>
        <p:txBody>
          <a:bodyPr lIns="91439" tIns="45719" rIns="91439" bIns="45719">
            <a:noAutofit/>
          </a:bodyPr>
          <a:lstStyle/>
          <a:p>
            <a:pPr/>
          </a:p>
        </p:txBody>
      </p:sp>
      <p:pic>
        <p:nvPicPr>
          <p:cNvPr id="120" name="Image" descr="Image"/>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12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Blank">
    <p:spTree>
      <p:nvGrpSpPr>
        <p:cNvPr id="1" name=""/>
        <p:cNvGrpSpPr/>
        <p:nvPr/>
      </p:nvGrpSpPr>
      <p:grpSpPr>
        <a:xfrm>
          <a:off x="0" y="0"/>
          <a:ext cx="0" cy="0"/>
          <a:chOff x="0" y="0"/>
          <a:chExt cx="0" cy="0"/>
        </a:xfrm>
      </p:grpSpPr>
      <p:pic>
        <p:nvPicPr>
          <p:cNvPr id="128" name="Image" descr="Image"/>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129" name="Slide Number"/>
          <p:cNvSpPr txBox="1"/>
          <p:nvPr>
            <p:ph type="sldNum" sz="quarter" idx="2"/>
          </p:nvPr>
        </p:nvSpPr>
        <p:spPr>
          <a:xfrm>
            <a:off x="579208" y="12942889"/>
            <a:ext cx="368504" cy="374600"/>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tif"/><Relationship Id="rId3" Type="http://schemas.openxmlformats.org/officeDocument/2006/relationships/slideLayout" Target="../slideLayouts/slideLayout1.xml"/><Relationship Id="rId4" Type="http://schemas.openxmlformats.org/officeDocument/2006/relationships/slideLayout" Target="../slideLayouts/slideLayout2.xml"/><Relationship Id="rId5" Type="http://schemas.openxmlformats.org/officeDocument/2006/relationships/slideLayout" Target="../slideLayouts/slideLayout3.xml"/><Relationship Id="rId6" Type="http://schemas.openxmlformats.org/officeDocument/2006/relationships/slideLayout" Target="../slideLayouts/slideLayout4.xml"/><Relationship Id="rId7" Type="http://schemas.openxmlformats.org/officeDocument/2006/relationships/slideLayout" Target="../slideLayouts/slideLayout5.xml"/><Relationship Id="rId8" Type="http://schemas.openxmlformats.org/officeDocument/2006/relationships/slideLayout" Target="../slideLayouts/slideLayout6.xml"/><Relationship Id="rId9" Type="http://schemas.openxmlformats.org/officeDocument/2006/relationships/slideLayout" Target="../slideLayouts/slideLayout7.xml"/><Relationship Id="rId10" Type="http://schemas.openxmlformats.org/officeDocument/2006/relationships/slideLayout" Target="../slideLayouts/slideLayout8.xml"/><Relationship Id="rId11" Type="http://schemas.openxmlformats.org/officeDocument/2006/relationships/slideLayout" Target="../slideLayouts/slideLayout9.xml"/><Relationship Id="rId12" Type="http://schemas.openxmlformats.org/officeDocument/2006/relationships/slideLayout" Target="../slideLayouts/slideLayout10.xml"/><Relationship Id="rId13" Type="http://schemas.openxmlformats.org/officeDocument/2006/relationships/slideLayout" Target="../slideLayouts/slideLayout11.xml"/><Relationship Id="rId14"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solidFill>
          <a:srgbClr val="FFFFFF"/>
        </a:solidFill>
      </p:bgPr>
    </p:bg>
    <p:spTree>
      <p:nvGrpSpPr>
        <p:cNvPr id="1" name=""/>
        <p:cNvGrpSpPr/>
        <p:nvPr/>
      </p:nvGrpSpPr>
      <p:grpSpPr>
        <a:xfrm>
          <a:off x="0" y="0"/>
          <a:ext cx="0" cy="0"/>
          <a:chOff x="0" y="0"/>
          <a:chExt cx="0" cy="0"/>
        </a:xfrm>
      </p:grpSpPr>
      <p:sp>
        <p:nvSpPr>
          <p:cNvPr id="2" name="Line"/>
          <p:cNvSpPr/>
          <p:nvPr/>
        </p:nvSpPr>
        <p:spPr>
          <a:xfrm>
            <a:off x="1066800" y="2768600"/>
            <a:ext cx="22252698" cy="182"/>
          </a:xfrm>
          <a:prstGeom prst="line">
            <a:avLst/>
          </a:prstGeom>
          <a:ln w="12700">
            <a:solidFill>
              <a:srgbClr val="9A9A9A"/>
            </a:solidFill>
            <a:miter lim="400000"/>
          </a:ln>
        </p:spPr>
        <p:txBody>
          <a:bodyPr lIns="50800" tIns="50800" rIns="50800" bIns="50800" anchor="ctr"/>
          <a:lstStyle/>
          <a:p>
            <a:pPr algn="l" defTabSz="457200">
              <a:defRPr sz="1200">
                <a:latin typeface="Helvetica"/>
                <a:ea typeface="Helvetica"/>
                <a:cs typeface="Helvetica"/>
                <a:sym typeface="Helvetica"/>
              </a:defRPr>
            </a:pPr>
          </a:p>
        </p:txBody>
      </p:sp>
      <p:sp>
        <p:nvSpPr>
          <p:cNvPr id="3" name="Title Text"/>
          <p:cNvSpPr txBox="1"/>
          <p:nvPr>
            <p:ph type="title"/>
          </p:nvPr>
        </p:nvSpPr>
        <p:spPr>
          <a:xfrm>
            <a:off x="1066800" y="469900"/>
            <a:ext cx="22237700" cy="19685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normAutofit fontScale="100000" lnSpcReduction="0"/>
          </a:bodyPr>
          <a:lstStyle/>
          <a:p>
            <a:pPr/>
            <a:r>
              <a:t>Title Text</a:t>
            </a:r>
          </a:p>
        </p:txBody>
      </p:sp>
      <p:pic>
        <p:nvPicPr>
          <p:cNvPr id="4" name="Image" descr="Image"/>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5" name="Slide Number"/>
          <p:cNvSpPr txBox="1"/>
          <p:nvPr>
            <p:ph type="sldNum" sz="quarter" idx="2"/>
          </p:nvPr>
        </p:nvSpPr>
        <p:spPr>
          <a:xfrm>
            <a:off x="23216221" y="12992100"/>
            <a:ext cx="368504" cy="374600"/>
          </a:xfrm>
          <a:prstGeom prst="rect">
            <a:avLst/>
          </a:prstGeom>
          <a:ln w="12700">
            <a:miter lim="400000"/>
          </a:ln>
        </p:spPr>
        <p:txBody>
          <a:bodyPr wrap="none" lIns="50800" tIns="50800" rIns="50800" bIns="50800">
            <a:spAutoFit/>
          </a:bodyPr>
          <a:lstStyle>
            <a:lvl1pPr algn="r">
              <a:defRPr sz="1800">
                <a:latin typeface="Helvetica Neue"/>
                <a:ea typeface="Helvetica Neue"/>
                <a:cs typeface="Helvetica Neue"/>
                <a:sym typeface="Helvetica Neue"/>
              </a:defRPr>
            </a:lvl1pPr>
          </a:lstStyle>
          <a:p>
            <a:pPr/>
            <a:fld id="{86CB4B4D-7CA3-9044-876B-883B54F8677D}" type="slidenum"/>
          </a:p>
        </p:txBody>
      </p:sp>
      <p:sp>
        <p:nvSpPr>
          <p:cNvPr id="6" name="Body Level One…"/>
          <p:cNvSpPr txBox="1"/>
          <p:nvPr>
            <p:ph type="body" idx="1"/>
          </p:nvPr>
        </p:nvSpPr>
        <p:spPr>
          <a:xfrm>
            <a:off x="1066800" y="3124200"/>
            <a:ext cx="22237700" cy="93726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a:r>
              <a:t>Body Level One</a:t>
            </a:r>
          </a:p>
          <a:p>
            <a:pPr lvl="1"/>
            <a:r>
              <a:t>Body Level Two</a:t>
            </a:r>
          </a:p>
          <a:p>
            <a:pPr lvl="2"/>
            <a:r>
              <a:t>Body Level Three</a:t>
            </a:r>
          </a:p>
          <a:p>
            <a:pPr lvl="3"/>
            <a:r>
              <a:t>Body Level Four</a:t>
            </a:r>
          </a:p>
          <a:p>
            <a:pPr lvl="4"/>
            <a:r>
              <a:t>Body Level Five</a:t>
            </a:r>
          </a:p>
        </p:txBody>
      </p:sp>
    </p:spTree>
  </p:cSld>
  <p:clrMap bg1="lt1" tx1="dk1" bg2="lt2" tx2="dk2" accent1="accent1" accent2="accent2" accent3="accent3" accent4="accent4" accent5="accent5" accent6="accent6" hlink="hlink" folHlink="folHlink"/>
  <p:sldLayoutIdLst>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Lst>
  <p:transition xmlns:p14="http://schemas.microsoft.com/office/powerpoint/2010/main" spd="med" advClick="1"/>
  <p:txStyles>
    <p:titleStyle>
      <a:lvl1pPr marL="0" marR="0" indent="0" algn="l" defTabSz="825500" rtl="0" latinLnBrk="0">
        <a:lnSpc>
          <a:spcPct val="100000"/>
        </a:lnSpc>
        <a:spcBef>
          <a:spcPts val="0"/>
        </a:spcBef>
        <a:spcAft>
          <a:spcPts val="0"/>
        </a:spcAft>
        <a:buClrTx/>
        <a:buSzTx/>
        <a:buFontTx/>
        <a:buNone/>
        <a:tabLst/>
        <a:defRPr b="0" baseline="0" cap="none" i="0" spc="0" strike="noStrike" sz="5800" u="none">
          <a:solidFill>
            <a:srgbClr val="000000"/>
          </a:solidFill>
          <a:uFillTx/>
          <a:latin typeface="+mn-lt"/>
          <a:ea typeface="+mn-ea"/>
          <a:cs typeface="+mn-cs"/>
          <a:sym typeface="Helvetica Neue Light"/>
        </a:defRPr>
      </a:lvl1pPr>
      <a:lvl2pPr marL="0" marR="0" indent="228600" algn="l" defTabSz="825500" rtl="0" latinLnBrk="0">
        <a:lnSpc>
          <a:spcPct val="100000"/>
        </a:lnSpc>
        <a:spcBef>
          <a:spcPts val="0"/>
        </a:spcBef>
        <a:spcAft>
          <a:spcPts val="0"/>
        </a:spcAft>
        <a:buClrTx/>
        <a:buSzTx/>
        <a:buFontTx/>
        <a:buNone/>
        <a:tabLst/>
        <a:defRPr b="0" baseline="0" cap="none" i="0" spc="0" strike="noStrike" sz="5800" u="none">
          <a:solidFill>
            <a:srgbClr val="000000"/>
          </a:solidFill>
          <a:uFillTx/>
          <a:latin typeface="+mn-lt"/>
          <a:ea typeface="+mn-ea"/>
          <a:cs typeface="+mn-cs"/>
          <a:sym typeface="Helvetica Neue Light"/>
        </a:defRPr>
      </a:lvl2pPr>
      <a:lvl3pPr marL="0" marR="0" indent="457200" algn="l" defTabSz="825500" rtl="0" latinLnBrk="0">
        <a:lnSpc>
          <a:spcPct val="100000"/>
        </a:lnSpc>
        <a:spcBef>
          <a:spcPts val="0"/>
        </a:spcBef>
        <a:spcAft>
          <a:spcPts val="0"/>
        </a:spcAft>
        <a:buClrTx/>
        <a:buSzTx/>
        <a:buFontTx/>
        <a:buNone/>
        <a:tabLst/>
        <a:defRPr b="0" baseline="0" cap="none" i="0" spc="0" strike="noStrike" sz="5800" u="none">
          <a:solidFill>
            <a:srgbClr val="000000"/>
          </a:solidFill>
          <a:uFillTx/>
          <a:latin typeface="+mn-lt"/>
          <a:ea typeface="+mn-ea"/>
          <a:cs typeface="+mn-cs"/>
          <a:sym typeface="Helvetica Neue Light"/>
        </a:defRPr>
      </a:lvl3pPr>
      <a:lvl4pPr marL="0" marR="0" indent="685800" algn="l" defTabSz="825500" rtl="0" latinLnBrk="0">
        <a:lnSpc>
          <a:spcPct val="100000"/>
        </a:lnSpc>
        <a:spcBef>
          <a:spcPts val="0"/>
        </a:spcBef>
        <a:spcAft>
          <a:spcPts val="0"/>
        </a:spcAft>
        <a:buClrTx/>
        <a:buSzTx/>
        <a:buFontTx/>
        <a:buNone/>
        <a:tabLst/>
        <a:defRPr b="0" baseline="0" cap="none" i="0" spc="0" strike="noStrike" sz="5800" u="none">
          <a:solidFill>
            <a:srgbClr val="000000"/>
          </a:solidFill>
          <a:uFillTx/>
          <a:latin typeface="+mn-lt"/>
          <a:ea typeface="+mn-ea"/>
          <a:cs typeface="+mn-cs"/>
          <a:sym typeface="Helvetica Neue Light"/>
        </a:defRPr>
      </a:lvl4pPr>
      <a:lvl5pPr marL="0" marR="0" indent="914400" algn="l" defTabSz="825500" rtl="0" latinLnBrk="0">
        <a:lnSpc>
          <a:spcPct val="100000"/>
        </a:lnSpc>
        <a:spcBef>
          <a:spcPts val="0"/>
        </a:spcBef>
        <a:spcAft>
          <a:spcPts val="0"/>
        </a:spcAft>
        <a:buClrTx/>
        <a:buSzTx/>
        <a:buFontTx/>
        <a:buNone/>
        <a:tabLst/>
        <a:defRPr b="0" baseline="0" cap="none" i="0" spc="0" strike="noStrike" sz="5800" u="none">
          <a:solidFill>
            <a:srgbClr val="000000"/>
          </a:solidFill>
          <a:uFillTx/>
          <a:latin typeface="+mn-lt"/>
          <a:ea typeface="+mn-ea"/>
          <a:cs typeface="+mn-cs"/>
          <a:sym typeface="Helvetica Neue Light"/>
        </a:defRPr>
      </a:lvl5pPr>
      <a:lvl6pPr marL="0" marR="0" indent="1143000" algn="l" defTabSz="825500" rtl="0" latinLnBrk="0">
        <a:lnSpc>
          <a:spcPct val="100000"/>
        </a:lnSpc>
        <a:spcBef>
          <a:spcPts val="0"/>
        </a:spcBef>
        <a:spcAft>
          <a:spcPts val="0"/>
        </a:spcAft>
        <a:buClrTx/>
        <a:buSzTx/>
        <a:buFontTx/>
        <a:buNone/>
        <a:tabLst/>
        <a:defRPr b="0" baseline="0" cap="none" i="0" spc="0" strike="noStrike" sz="5800" u="none">
          <a:solidFill>
            <a:srgbClr val="000000"/>
          </a:solidFill>
          <a:uFillTx/>
          <a:latin typeface="+mn-lt"/>
          <a:ea typeface="+mn-ea"/>
          <a:cs typeface="+mn-cs"/>
          <a:sym typeface="Helvetica Neue Light"/>
        </a:defRPr>
      </a:lvl6pPr>
      <a:lvl7pPr marL="0" marR="0" indent="1371600" algn="l" defTabSz="825500" rtl="0" latinLnBrk="0">
        <a:lnSpc>
          <a:spcPct val="100000"/>
        </a:lnSpc>
        <a:spcBef>
          <a:spcPts val="0"/>
        </a:spcBef>
        <a:spcAft>
          <a:spcPts val="0"/>
        </a:spcAft>
        <a:buClrTx/>
        <a:buSzTx/>
        <a:buFontTx/>
        <a:buNone/>
        <a:tabLst/>
        <a:defRPr b="0" baseline="0" cap="none" i="0" spc="0" strike="noStrike" sz="5800" u="none">
          <a:solidFill>
            <a:srgbClr val="000000"/>
          </a:solidFill>
          <a:uFillTx/>
          <a:latin typeface="+mn-lt"/>
          <a:ea typeface="+mn-ea"/>
          <a:cs typeface="+mn-cs"/>
          <a:sym typeface="Helvetica Neue Light"/>
        </a:defRPr>
      </a:lvl7pPr>
      <a:lvl8pPr marL="0" marR="0" indent="1600200" algn="l" defTabSz="825500" rtl="0" latinLnBrk="0">
        <a:lnSpc>
          <a:spcPct val="100000"/>
        </a:lnSpc>
        <a:spcBef>
          <a:spcPts val="0"/>
        </a:spcBef>
        <a:spcAft>
          <a:spcPts val="0"/>
        </a:spcAft>
        <a:buClrTx/>
        <a:buSzTx/>
        <a:buFontTx/>
        <a:buNone/>
        <a:tabLst/>
        <a:defRPr b="0" baseline="0" cap="none" i="0" spc="0" strike="noStrike" sz="5800" u="none">
          <a:solidFill>
            <a:srgbClr val="000000"/>
          </a:solidFill>
          <a:uFillTx/>
          <a:latin typeface="+mn-lt"/>
          <a:ea typeface="+mn-ea"/>
          <a:cs typeface="+mn-cs"/>
          <a:sym typeface="Helvetica Neue Light"/>
        </a:defRPr>
      </a:lvl8pPr>
      <a:lvl9pPr marL="0" marR="0" indent="1828800" algn="l" defTabSz="825500" rtl="0" latinLnBrk="0">
        <a:lnSpc>
          <a:spcPct val="100000"/>
        </a:lnSpc>
        <a:spcBef>
          <a:spcPts val="0"/>
        </a:spcBef>
        <a:spcAft>
          <a:spcPts val="0"/>
        </a:spcAft>
        <a:buClrTx/>
        <a:buSzTx/>
        <a:buFontTx/>
        <a:buNone/>
        <a:tabLst/>
        <a:defRPr b="0" baseline="0" cap="none" i="0" spc="0" strike="noStrike" sz="5800" u="none">
          <a:solidFill>
            <a:srgbClr val="000000"/>
          </a:solidFill>
          <a:uFillTx/>
          <a:latin typeface="+mn-lt"/>
          <a:ea typeface="+mn-ea"/>
          <a:cs typeface="+mn-cs"/>
          <a:sym typeface="Helvetica Neue Light"/>
        </a:defRPr>
      </a:lvl9pPr>
    </p:titleStyle>
    <p:bodyStyle>
      <a:lvl1pPr marL="635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solidFill>
            <a:srgbClr val="747474"/>
          </a:solidFill>
          <a:uFillTx/>
          <a:latin typeface="+mn-lt"/>
          <a:ea typeface="+mn-ea"/>
          <a:cs typeface="+mn-cs"/>
          <a:sym typeface="Helvetica Neue Light"/>
        </a:defRPr>
      </a:lvl1pPr>
      <a:lvl2pPr marL="1270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solidFill>
            <a:srgbClr val="747474"/>
          </a:solidFill>
          <a:uFillTx/>
          <a:latin typeface="+mn-lt"/>
          <a:ea typeface="+mn-ea"/>
          <a:cs typeface="+mn-cs"/>
          <a:sym typeface="Helvetica Neue Light"/>
        </a:defRPr>
      </a:lvl2pPr>
      <a:lvl3pPr marL="1905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solidFill>
            <a:srgbClr val="747474"/>
          </a:solidFill>
          <a:uFillTx/>
          <a:latin typeface="+mn-lt"/>
          <a:ea typeface="+mn-ea"/>
          <a:cs typeface="+mn-cs"/>
          <a:sym typeface="Helvetica Neue Light"/>
        </a:defRPr>
      </a:lvl3pPr>
      <a:lvl4pPr marL="2540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solidFill>
            <a:srgbClr val="747474"/>
          </a:solidFill>
          <a:uFillTx/>
          <a:latin typeface="+mn-lt"/>
          <a:ea typeface="+mn-ea"/>
          <a:cs typeface="+mn-cs"/>
          <a:sym typeface="Helvetica Neue Light"/>
        </a:defRPr>
      </a:lvl4pPr>
      <a:lvl5pPr marL="3175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solidFill>
            <a:srgbClr val="747474"/>
          </a:solidFill>
          <a:uFillTx/>
          <a:latin typeface="+mn-lt"/>
          <a:ea typeface="+mn-ea"/>
          <a:cs typeface="+mn-cs"/>
          <a:sym typeface="Helvetica Neue Light"/>
        </a:defRPr>
      </a:lvl5pPr>
      <a:lvl6pPr marL="3810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solidFill>
            <a:srgbClr val="747474"/>
          </a:solidFill>
          <a:uFillTx/>
          <a:latin typeface="+mn-lt"/>
          <a:ea typeface="+mn-ea"/>
          <a:cs typeface="+mn-cs"/>
          <a:sym typeface="Helvetica Neue Light"/>
        </a:defRPr>
      </a:lvl6pPr>
      <a:lvl7pPr marL="4445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solidFill>
            <a:srgbClr val="747474"/>
          </a:solidFill>
          <a:uFillTx/>
          <a:latin typeface="+mn-lt"/>
          <a:ea typeface="+mn-ea"/>
          <a:cs typeface="+mn-cs"/>
          <a:sym typeface="Helvetica Neue Light"/>
        </a:defRPr>
      </a:lvl7pPr>
      <a:lvl8pPr marL="5080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solidFill>
            <a:srgbClr val="747474"/>
          </a:solidFill>
          <a:uFillTx/>
          <a:latin typeface="+mn-lt"/>
          <a:ea typeface="+mn-ea"/>
          <a:cs typeface="+mn-cs"/>
          <a:sym typeface="Helvetica Neue Light"/>
        </a:defRPr>
      </a:lvl8pPr>
      <a:lvl9pPr marL="5715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solidFill>
            <a:srgbClr val="747474"/>
          </a:solidFill>
          <a:uFillTx/>
          <a:latin typeface="+mn-lt"/>
          <a:ea typeface="+mn-ea"/>
          <a:cs typeface="+mn-cs"/>
          <a:sym typeface="Helvetica Neue Light"/>
        </a:defRPr>
      </a:lvl9pPr>
    </p:bodyStyle>
    <p:otherStyle>
      <a:lvl1pPr marL="0" marR="0" indent="0" algn="r" defTabSz="8255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1pPr>
      <a:lvl2pPr marL="0" marR="0" indent="228600" algn="r" defTabSz="8255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2pPr>
      <a:lvl3pPr marL="0" marR="0" indent="457200" algn="r" defTabSz="8255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3pPr>
      <a:lvl4pPr marL="0" marR="0" indent="685800" algn="r" defTabSz="8255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4pPr>
      <a:lvl5pPr marL="0" marR="0" indent="914400" algn="r" defTabSz="8255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5pPr>
      <a:lvl6pPr marL="0" marR="0" indent="1143000" algn="r" defTabSz="8255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6pPr>
      <a:lvl7pPr marL="0" marR="0" indent="1371600" algn="r" defTabSz="8255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7pPr>
      <a:lvl8pPr marL="0" marR="0" indent="1600200" algn="r" defTabSz="8255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8pPr>
      <a:lvl9pPr marL="0" marR="0" indent="1828800" algn="r" defTabSz="8255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2.tif"/></Relationships>

</file>

<file path=ppt/slides/_rels/slide2.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3.tif"/></Relationships>

</file>

<file path=ppt/slides/_rels/slide6.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hyperlink" Target="https://godbolt.org/#g:!((g:!((g:!((h:codeEditor,i:(filename:'1',fontScale:14,fontUsePx:'0',j:1,lang:___c,selection:(endColumn:2,endLineNumber:8,positionColumn:2,positionLineNumber:8,selectionStartColumn:2,selectionStartLineNumber:8,startColumn:2,startLineNumber:8),source:'#include&lt;stdlib.h&gt;&#10;#include&lt;stdio.h&gt;&#10;&#10;int+main()+{&#10;++++int+a+=+42;&#10;++++int+*aptr+=+&amp;a;&#10;++++printf(&quot;a:+%d,+aptr:+%p&quot;,+a,+aptr);&#10;}'),l:'5',n:'0',o:'C+source+#1',t:'0')),k:50,l:'4',n:'0',o:'',s:0,t:'0'),(g:!((h:compiler,i:(compiler:cg93,filters:(b:'0',binary:'1',commentOnly:'0',demangle:'0',directives:'0',execute:'1',intel:'1',libraryCode:'0',trim:'1'),flagsViewOpen:'1',fontScale:14,fontUsePx:'0',j:1,lang:___c,libs:!(),options:'-g+-Og+-std=c99',selection:(endColumn:12,endLineNumber:13,positionColumn:12,positionLineNumber:13,selectionStartColumn:12,selectionStartLineNumber:13,startColumn:12,startLineNumber:13),source:1,tree:'1'),l:'5',n:'0',o:'x86-64+gcc+9.3+(C,+Editor+#1,+Compiler+#1)',t:'0')),k:50,l:'4',n:'0',o:'',s:0,t:'0')),l:'2',n:'0',o:'',t:'0')),version:4" TargetMode="External"/></Relationships>

</file>

<file path=ppt/slides/_rels/slide8.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14.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15.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16.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17.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 Target="slide15.xml"/></Relationships>

</file>

<file path=ppt/slides/_rels/slide18.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3.tif"/></Relationships>

</file>

<file path=ppt/slides/_rels/slide19.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20.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3.tif"/></Relationships>

</file>

<file path=ppt/slides/_rels/slide21.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4.tif"/></Relationships>

</file>

<file path=ppt/slides/_rels/slide22.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23.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24.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25.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26.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hyperlink" Target="https://stackoverflow.com/questions/13435142/why-do-the-inc-and-dec-instructions-not-affect-the-carry-flag-cf" TargetMode="External"/></Relationships>

</file>

<file path=ppt/slides/_rels/slide27.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28.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29.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30.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31.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32.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33.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34.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35.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36.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37.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38.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39.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40.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41.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42.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43.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44.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45.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46.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47.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48.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49.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50.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51.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52.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53.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54.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hyperlink" Target="https://web.stanford.edu/class/cs107/guide/x86-64.html" TargetMode="External"/><Relationship Id="rId3" Type="http://schemas.openxmlformats.org/officeDocument/2006/relationships/hyperlink" Target="https://web.stanford.edu/class/cs107/resources/onepage_x86-64.pdf" TargetMode="External"/><Relationship Id="rId4" Type="http://schemas.openxmlformats.org/officeDocument/2006/relationships/hyperlink" Target="https://beej.us/guide/bggdb/" TargetMode="External"/><Relationship Id="rId5" Type="http://schemas.openxmlformats.org/officeDocument/2006/relationships/hyperlink" Target="https://sourceware.org/gdb/onlinedocs/gdb/TUI.html" TargetMode="External"/><Relationship Id="rId6" Type="http://schemas.openxmlformats.org/officeDocument/2006/relationships/hyperlink" Target="https://gcc.godbolt.org" TargetMode="External"/><Relationship Id="rId7" Type="http://schemas.openxmlformats.org/officeDocument/2006/relationships/hyperlink" Target="https://software.intel.com/sites/default/files/managed/39/c5/325462-sdm-vol-1-2abcd-3abcd.pdf" TargetMode="External"/><Relationship Id="rId8" Type="http://schemas.openxmlformats.org/officeDocument/2006/relationships/hyperlink" Target="https://en.wikipedia.org/wiki/X86_instruction_listings" TargetMode="External"/><Relationship Id="rId9" Type="http://schemas.openxmlformats.org/officeDocument/2006/relationships/hyperlink" Target="https://en.wikipedia.org/wiki/X86-64" TargetMode="External"/></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8" name="Monday, February 12, 2023"/>
          <p:cNvSpPr txBox="1"/>
          <p:nvPr>
            <p:ph type="title"/>
          </p:nvPr>
        </p:nvSpPr>
        <p:spPr>
          <a:xfrm>
            <a:off x="1066800" y="4403468"/>
            <a:ext cx="10007600" cy="2086232"/>
          </a:xfrm>
          <a:prstGeom prst="rect">
            <a:avLst/>
          </a:prstGeom>
        </p:spPr>
        <p:txBody>
          <a:bodyPr/>
          <a:lstStyle/>
          <a:p>
            <a:pPr/>
            <a:r>
              <a:t>Monday, February 12, 2023</a:t>
            </a:r>
          </a:p>
        </p:txBody>
      </p:sp>
      <p:sp>
        <p:nvSpPr>
          <p:cNvPr id="139" name="Computer Systems…"/>
          <p:cNvSpPr txBox="1"/>
          <p:nvPr>
            <p:ph type="body" sz="half" idx="1"/>
          </p:nvPr>
        </p:nvSpPr>
        <p:spPr>
          <a:xfrm>
            <a:off x="1066800" y="7213600"/>
            <a:ext cx="10861043" cy="6209677"/>
          </a:xfrm>
          <a:prstGeom prst="rect">
            <a:avLst/>
          </a:prstGeom>
        </p:spPr>
        <p:txBody>
          <a:bodyPr/>
          <a:lstStyle/>
          <a:p>
            <a:pPr/>
            <a:r>
              <a:t>Computer Systems</a:t>
            </a:r>
          </a:p>
          <a:p>
            <a:pPr/>
            <a:r>
              <a:t>Winter 2023</a:t>
            </a:r>
          </a:p>
          <a:p>
            <a:pPr/>
            <a:r>
              <a:t>Stanford University </a:t>
            </a:r>
          </a:p>
          <a:p>
            <a:pPr/>
            <a:r>
              <a:t>Computer Science Department</a:t>
            </a:r>
          </a:p>
          <a:p>
            <a:pPr/>
          </a:p>
          <a:p>
            <a:pPr/>
            <a:r>
              <a:t>Reading: Course Reader: x86-64 Assembly Language, Textbook: Chapter 3.1-3.4</a:t>
            </a:r>
          </a:p>
          <a:p>
            <a:pPr/>
          </a:p>
          <a:p>
            <a:pPr/>
            <a:r>
              <a:t>Lecturer: Chris Gregg</a:t>
            </a:r>
          </a:p>
        </p:txBody>
      </p:sp>
      <p:sp>
        <p:nvSpPr>
          <p:cNvPr id="140" name="CS 107…"/>
          <p:cNvSpPr txBox="1"/>
          <p:nvPr/>
        </p:nvSpPr>
        <p:spPr>
          <a:xfrm>
            <a:off x="611510" y="520114"/>
            <a:ext cx="10518977" cy="4705119"/>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normAutofit fontScale="100000" lnSpcReduction="0"/>
          </a:bodyPr>
          <a:lstStyle/>
          <a:p>
            <a:pPr defTabSz="437514">
              <a:defRPr sz="10070">
                <a:solidFill>
                  <a:srgbClr val="7F0325"/>
                </a:solidFill>
              </a:defRPr>
            </a:pPr>
            <a:r>
              <a:t>CS 107</a:t>
            </a:r>
          </a:p>
          <a:p>
            <a:pPr defTabSz="437514">
              <a:defRPr sz="10070">
                <a:solidFill>
                  <a:srgbClr val="7F0325"/>
                </a:solidFill>
              </a:defRPr>
            </a:pPr>
            <a:r>
              <a:t>Lecture 11: Assembly Part II</a:t>
            </a:r>
          </a:p>
        </p:txBody>
      </p:sp>
      <p:pic>
        <p:nvPicPr>
          <p:cNvPr id="141" name="Image" descr="Image"/>
          <p:cNvPicPr>
            <a:picLocks noChangeAspect="1"/>
          </p:cNvPicPr>
          <p:nvPr/>
        </p:nvPicPr>
        <p:blipFill>
          <a:blip r:embed="rId2">
            <a:extLst/>
          </a:blip>
          <a:srcRect l="0" t="0" r="35634" b="5415"/>
          <a:stretch>
            <a:fillRect/>
          </a:stretch>
        </p:blipFill>
        <p:spPr>
          <a:xfrm>
            <a:off x="11838391" y="1552880"/>
            <a:ext cx="10694768" cy="5734785"/>
          </a:xfrm>
          <a:prstGeom prst="rect">
            <a:avLst/>
          </a:prstGeom>
          <a:ln w="12700">
            <a:miter lim="400000"/>
          </a:ln>
        </p:spPr>
      </p:pic>
      <p:pic>
        <p:nvPicPr>
          <p:cNvPr id="142" name="Image" descr="Image"/>
          <p:cNvPicPr>
            <a:picLocks noChangeAspect="1"/>
          </p:cNvPicPr>
          <p:nvPr/>
        </p:nvPicPr>
        <p:blipFill>
          <a:blip r:embed="rId2">
            <a:extLst/>
          </a:blip>
          <a:srcRect l="73058" t="0" r="0" b="0"/>
          <a:stretch>
            <a:fillRect/>
          </a:stretch>
        </p:blipFill>
        <p:spPr>
          <a:xfrm>
            <a:off x="15797211" y="6944801"/>
            <a:ext cx="4981749" cy="6747434"/>
          </a:xfrm>
          <a:prstGeom prst="rect">
            <a:avLst/>
          </a:prstGeom>
          <a:ln w="12700">
            <a:miter lim="400000"/>
          </a:ln>
        </p:spPr>
      </p:pic>
      <p:sp>
        <p:nvSpPr>
          <p:cNvPr id="143" name="Slide Number"/>
          <p:cNvSpPr txBox="1"/>
          <p:nvPr>
            <p:ph type="sldNum" sz="quarter" idx="2"/>
          </p:nvPr>
        </p:nvSpPr>
        <p:spPr>
          <a:xfrm>
            <a:off x="1079601" y="12992100"/>
            <a:ext cx="241403" cy="374600"/>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5" name="Slide Number"/>
          <p:cNvSpPr txBox="1"/>
          <p:nvPr>
            <p:ph type="sldNum" sz="quarter" idx="2"/>
          </p:nvPr>
        </p:nvSpPr>
        <p:spPr>
          <a:xfrm>
            <a:off x="706310" y="12942889"/>
            <a:ext cx="241402" cy="374600"/>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146" name="Today's Topic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Today's Topics</a:t>
            </a:r>
          </a:p>
        </p:txBody>
      </p:sp>
      <p:sp>
        <p:nvSpPr>
          <p:cNvPr id="147" name="Reading: Course Reader: x86-64 Assembly Language, Textbook: Chapter 3.5-3.6…"/>
          <p:cNvSpPr txBox="1"/>
          <p:nvPr/>
        </p:nvSpPr>
        <p:spPr>
          <a:xfrm>
            <a:off x="168342" y="2070637"/>
            <a:ext cx="20512204" cy="1010035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762000" indent="-762000" algn="l">
              <a:buSzPct val="75000"/>
              <a:buFont typeface="Helvetica Neue"/>
              <a:buChar char="•"/>
              <a:defRPr sz="4700"/>
            </a:pPr>
            <a:r>
              <a:t>Reading: Course Reader: x86-64 Assembly Language, Textbook: Chapter 3.5-3.6</a:t>
            </a:r>
          </a:p>
          <a:p>
            <a:pPr marL="762000" indent="-762000" algn="l">
              <a:buSzPct val="75000"/>
              <a:buFont typeface="Helvetica Neue"/>
              <a:buChar char="•"/>
              <a:defRPr sz="4700"/>
            </a:pPr>
            <a:r>
              <a:t>Logistics</a:t>
            </a:r>
          </a:p>
          <a:p>
            <a:pPr lvl="1" marL="1397000" indent="-762000" algn="l">
              <a:buSzPct val="75000"/>
              <a:buFont typeface="Helvetica Neue"/>
              <a:buChar char="•"/>
              <a:defRPr sz="4700"/>
            </a:pPr>
            <a:r>
              <a:t>Midterm Wednesday</a:t>
            </a:r>
          </a:p>
          <a:p>
            <a:pPr marL="762000" indent="-762000" algn="l">
              <a:buSzPct val="75000"/>
              <a:buFont typeface="Helvetica Neue"/>
              <a:buChar char="•"/>
              <a:defRPr sz="4700"/>
            </a:pPr>
            <a:r>
              <a:t>Programs from class: </a:t>
            </a:r>
            <a:r>
              <a:rPr>
                <a:latin typeface="Courier"/>
                <a:ea typeface="Courier"/>
                <a:cs typeface="Courier"/>
                <a:sym typeface="Courier"/>
              </a:rPr>
              <a:t>/afs/ir/class/cs107/samples/lect10</a:t>
            </a:r>
          </a:p>
          <a:p>
            <a:pPr marL="762000" indent="-762000" algn="l">
              <a:buSzPct val="75000"/>
              <a:buFont typeface="Helvetica Neue"/>
              <a:buChar char="•"/>
              <a:defRPr sz="4700"/>
            </a:pPr>
            <a:r>
              <a:t>More x86 Assembly Language</a:t>
            </a:r>
          </a:p>
          <a:p>
            <a:pPr lvl="1" marL="1397000" indent="-762000" algn="l">
              <a:buSzPct val="75000"/>
              <a:buFont typeface="Helvetica Neue"/>
              <a:buChar char="•"/>
              <a:defRPr sz="4700"/>
            </a:pPr>
            <a:r>
              <a:t>Review of what we know so far</a:t>
            </a:r>
          </a:p>
          <a:p>
            <a:pPr lvl="1" marL="1397000" indent="-762000" algn="l">
              <a:buSzPct val="75000"/>
              <a:buFont typeface="Helvetica Neue"/>
              <a:buChar char="•"/>
              <a:defRPr sz="4700"/>
            </a:pPr>
            <a:r>
              <a:t>The </a:t>
            </a:r>
            <a:r>
              <a:rPr>
                <a:latin typeface="Courier"/>
                <a:ea typeface="Courier"/>
                <a:cs typeface="Courier"/>
                <a:sym typeface="Courier"/>
              </a:rPr>
              <a:t>lea</a:t>
            </a:r>
            <a:r>
              <a:t> instruction</a:t>
            </a:r>
          </a:p>
          <a:p>
            <a:pPr lvl="1" marL="1397000" indent="-762000" algn="l">
              <a:buSzPct val="75000"/>
              <a:buFont typeface="Helvetica Neue"/>
              <a:buChar char="•"/>
              <a:defRPr sz="4700"/>
            </a:pPr>
            <a:r>
              <a:rPr>
                <a:latin typeface="Courier"/>
                <a:ea typeface="Courier"/>
                <a:cs typeface="Courier"/>
                <a:sym typeface="Courier"/>
              </a:rPr>
              <a:t>push</a:t>
            </a:r>
            <a:r>
              <a:t>ing and </a:t>
            </a:r>
            <a:r>
              <a:rPr>
                <a:latin typeface="Courier"/>
                <a:ea typeface="Courier"/>
                <a:cs typeface="Courier"/>
                <a:sym typeface="Courier"/>
              </a:rPr>
              <a:t>pop</a:t>
            </a:r>
            <a:r>
              <a:t>ping from the stack</a:t>
            </a:r>
          </a:p>
          <a:p>
            <a:pPr lvl="1" marL="1397000" indent="-762000" algn="l">
              <a:buSzPct val="75000"/>
              <a:buFont typeface="Helvetica Neue"/>
              <a:buChar char="•"/>
              <a:defRPr sz="4700"/>
            </a:pPr>
            <a:r>
              <a:t>Unary operations, Binary operations, Shift operations</a:t>
            </a:r>
          </a:p>
          <a:p>
            <a:pPr lvl="1" marL="1397000" indent="-762000" algn="l">
              <a:buSzPct val="75000"/>
              <a:buFont typeface="Helvetica Neue"/>
              <a:buChar char="•"/>
              <a:defRPr sz="4700"/>
            </a:pPr>
            <a:r>
              <a:t>Special multiplication and division</a:t>
            </a:r>
          </a:p>
          <a:p>
            <a:pPr lvl="1" marL="1397000" indent="-762000" algn="l">
              <a:buSzPct val="75000"/>
              <a:buFont typeface="Helvetica Neue"/>
              <a:buChar char="•"/>
              <a:defRPr sz="4700"/>
            </a:pPr>
            <a:r>
              <a:t>Control</a:t>
            </a:r>
          </a:p>
          <a:p>
            <a:pPr lvl="2" marL="2032000" indent="-762000" algn="l">
              <a:buSzPct val="75000"/>
              <a:buFont typeface="Helvetica Neue"/>
              <a:buChar char="•"/>
              <a:defRPr sz="4700"/>
            </a:pPr>
            <a:r>
              <a:t>Condition codes</a:t>
            </a:r>
          </a:p>
          <a:p>
            <a:pPr lvl="2" marL="2032000" indent="-762000" algn="l">
              <a:buSzPct val="75000"/>
              <a:buFont typeface="Helvetica Neue"/>
              <a:buChar char="•"/>
              <a:defRPr sz="4700"/>
            </a:pPr>
            <a:r>
              <a:t>Conditional branches</a:t>
            </a:r>
          </a:p>
        </p:txBody>
      </p:sp>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9" name="Slide Number"/>
          <p:cNvSpPr txBox="1"/>
          <p:nvPr>
            <p:ph type="sldNum" sz="quarter" idx="2"/>
          </p:nvPr>
        </p:nvSpPr>
        <p:spPr>
          <a:xfrm>
            <a:off x="706310" y="12942889"/>
            <a:ext cx="241402" cy="374600"/>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150" name="What did we cover last Friday?"/>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What did we cover last Friday?</a:t>
            </a:r>
          </a:p>
        </p:txBody>
      </p:sp>
      <p:sp>
        <p:nvSpPr>
          <p:cNvPr id="151" name="Registers:…"/>
          <p:cNvSpPr txBox="1"/>
          <p:nvPr/>
        </p:nvSpPr>
        <p:spPr>
          <a:xfrm>
            <a:off x="168342" y="2070637"/>
            <a:ext cx="20512204" cy="650484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762000" indent="-762000" algn="l">
              <a:buSzPct val="75000"/>
              <a:buFont typeface="Helvetica Neue"/>
              <a:buChar char="•"/>
              <a:defRPr sz="4700"/>
            </a:pPr>
            <a:r>
              <a:t>Registers:</a:t>
            </a:r>
          </a:p>
          <a:p>
            <a:pPr lvl="1" marL="1397000" indent="-762000" algn="l">
              <a:buSzPct val="75000"/>
              <a:buFont typeface="Helvetica Neue"/>
              <a:buChar char="•"/>
              <a:defRPr sz="4700"/>
            </a:pPr>
            <a:r>
              <a:t>16 regular integer registers, </a:t>
            </a:r>
            <a:r>
              <a:rPr>
                <a:latin typeface="Courier"/>
                <a:ea typeface="Courier"/>
                <a:cs typeface="Courier"/>
                <a:sym typeface="Courier"/>
              </a:rPr>
              <a:t>%rax</a:t>
            </a:r>
            <a:r>
              <a:t>, </a:t>
            </a:r>
            <a:r>
              <a:rPr>
                <a:latin typeface="Courier"/>
                <a:ea typeface="Courier"/>
                <a:cs typeface="Courier"/>
                <a:sym typeface="Courier"/>
              </a:rPr>
              <a:t>%rbx</a:t>
            </a:r>
            <a:r>
              <a:t>, ... </a:t>
            </a:r>
          </a:p>
          <a:p>
            <a:pPr lvl="1" marL="1397000" indent="-762000" algn="l">
              <a:buSzPct val="75000"/>
              <a:buFont typeface="Helvetica Neue"/>
              <a:buChar char="•"/>
              <a:defRPr sz="4700"/>
            </a:pPr>
            <a:r>
              <a:t>naming is historical, and a register has four nested parts:</a:t>
            </a:r>
          </a:p>
          <a:p>
            <a:pPr algn="l">
              <a:defRPr sz="4700"/>
            </a:pPr>
          </a:p>
          <a:p>
            <a:pPr algn="l">
              <a:defRPr sz="4700"/>
            </a:pPr>
          </a:p>
          <a:p>
            <a:pPr algn="l">
              <a:defRPr sz="4700"/>
            </a:pPr>
          </a:p>
          <a:p>
            <a:pPr lvl="1" marL="1397000" indent="-762000" algn="l">
              <a:buSzPct val="75000"/>
              <a:buFont typeface="Helvetica Neue"/>
              <a:buChar char="•"/>
              <a:defRPr sz="4700"/>
            </a:pPr>
          </a:p>
          <a:p>
            <a:pPr lvl="1" marL="1397000" indent="-762000" algn="l">
              <a:buSzPct val="75000"/>
              <a:buFont typeface="Helvetica Neue"/>
              <a:buChar char="•"/>
              <a:defRPr sz="4700"/>
            </a:pPr>
            <a:r>
              <a:t>Operand forms: lots of ways we can refer to immediate values, register values, or memory:</a:t>
            </a:r>
          </a:p>
        </p:txBody>
      </p:sp>
      <p:grpSp>
        <p:nvGrpSpPr>
          <p:cNvPr id="158" name="Group"/>
          <p:cNvGrpSpPr/>
          <p:nvPr/>
        </p:nvGrpSpPr>
        <p:grpSpPr>
          <a:xfrm>
            <a:off x="867616" y="4600593"/>
            <a:ext cx="22648768" cy="1585611"/>
            <a:chOff x="0" y="0"/>
            <a:chExt cx="22648767" cy="1585609"/>
          </a:xfrm>
        </p:grpSpPr>
        <p:grpSp>
          <p:nvGrpSpPr>
            <p:cNvPr id="156" name="Group"/>
            <p:cNvGrpSpPr/>
            <p:nvPr/>
          </p:nvGrpSpPr>
          <p:grpSpPr>
            <a:xfrm>
              <a:off x="0" y="0"/>
              <a:ext cx="19495397" cy="1585610"/>
              <a:chOff x="0" y="0"/>
              <a:chExt cx="19495396" cy="1585609"/>
            </a:xfrm>
          </p:grpSpPr>
          <p:sp>
            <p:nvSpPr>
              <p:cNvPr id="152" name="%rax"/>
              <p:cNvSpPr/>
              <p:nvPr/>
            </p:nvSpPr>
            <p:spPr>
              <a:xfrm>
                <a:off x="0" y="0"/>
                <a:ext cx="19495397" cy="1585610"/>
              </a:xfrm>
              <a:prstGeom prst="rect">
                <a:avLst/>
              </a:prstGeom>
              <a:noFill/>
              <a:ln w="63500" cap="flat">
                <a:solidFill>
                  <a:srgbClr val="7F0325"/>
                </a:solidFill>
                <a:prstDash val="solid"/>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lgn="l">
                  <a:defRPr>
                    <a:latin typeface="Courier"/>
                    <a:ea typeface="Courier"/>
                    <a:cs typeface="Courier"/>
                    <a:sym typeface="Courier"/>
                  </a:defRPr>
                </a:lvl1pPr>
              </a:lstStyle>
              <a:p>
                <a:pPr/>
                <a:r>
                  <a:t>%rax</a:t>
                </a:r>
              </a:p>
            </p:txBody>
          </p:sp>
          <p:sp>
            <p:nvSpPr>
              <p:cNvPr id="153" name="%eax"/>
              <p:cNvSpPr/>
              <p:nvPr/>
            </p:nvSpPr>
            <p:spPr>
              <a:xfrm>
                <a:off x="9610923" y="113460"/>
                <a:ext cx="9798564" cy="1358690"/>
              </a:xfrm>
              <a:prstGeom prst="rect">
                <a:avLst/>
              </a:prstGeom>
              <a:noFill/>
              <a:ln w="63500" cap="flat">
                <a:solidFill>
                  <a:srgbClr val="7F0325"/>
                </a:solidFill>
                <a:prstDash val="solid"/>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lgn="l">
                  <a:defRPr>
                    <a:latin typeface="Courier"/>
                    <a:ea typeface="Courier"/>
                    <a:cs typeface="Courier"/>
                    <a:sym typeface="Courier"/>
                  </a:defRPr>
                </a:lvl1pPr>
              </a:lstStyle>
              <a:p>
                <a:pPr/>
                <a:r>
                  <a:t>%eax</a:t>
                </a:r>
              </a:p>
            </p:txBody>
          </p:sp>
          <p:sp>
            <p:nvSpPr>
              <p:cNvPr id="154" name="%ax"/>
              <p:cNvSpPr/>
              <p:nvPr/>
            </p:nvSpPr>
            <p:spPr>
              <a:xfrm>
                <a:off x="14421263" y="247444"/>
                <a:ext cx="4898525" cy="1090722"/>
              </a:xfrm>
              <a:prstGeom prst="rect">
                <a:avLst/>
              </a:prstGeom>
              <a:noFill/>
              <a:ln w="63500" cap="flat">
                <a:solidFill>
                  <a:srgbClr val="7F0325"/>
                </a:solidFill>
                <a:prstDash val="solid"/>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lgn="l">
                  <a:defRPr>
                    <a:latin typeface="Courier"/>
                    <a:ea typeface="Courier"/>
                    <a:cs typeface="Courier"/>
                    <a:sym typeface="Courier"/>
                  </a:defRPr>
                </a:lvl1pPr>
              </a:lstStyle>
              <a:p>
                <a:pPr/>
                <a:r>
                  <a:t>%ax</a:t>
                </a:r>
              </a:p>
            </p:txBody>
          </p:sp>
          <p:sp>
            <p:nvSpPr>
              <p:cNvPr id="155" name="%al"/>
              <p:cNvSpPr/>
              <p:nvPr/>
            </p:nvSpPr>
            <p:spPr>
              <a:xfrm>
                <a:off x="16810874" y="362332"/>
                <a:ext cx="2405633" cy="860946"/>
              </a:xfrm>
              <a:prstGeom prst="rect">
                <a:avLst/>
              </a:prstGeom>
              <a:noFill/>
              <a:ln w="63500" cap="flat">
                <a:solidFill>
                  <a:srgbClr val="7F0325"/>
                </a:solidFill>
                <a:prstDash val="solid"/>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lgn="l">
                  <a:defRPr>
                    <a:latin typeface="Courier"/>
                    <a:ea typeface="Courier"/>
                    <a:cs typeface="Courier"/>
                    <a:sym typeface="Courier"/>
                  </a:defRPr>
                </a:lvl1pPr>
              </a:lstStyle>
              <a:p>
                <a:pPr/>
                <a:r>
                  <a:t>%al</a:t>
                </a:r>
              </a:p>
            </p:txBody>
          </p:sp>
        </p:grpSp>
        <p:sp>
          <p:nvSpPr>
            <p:cNvPr id="157" name="return value"/>
            <p:cNvSpPr txBox="1"/>
            <p:nvPr/>
          </p:nvSpPr>
          <p:spPr>
            <a:xfrm>
              <a:off x="19728783" y="431972"/>
              <a:ext cx="2919985" cy="721666"/>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lgn="l">
                <a:defRPr sz="4200">
                  <a:latin typeface="Helvetica Neue"/>
                  <a:ea typeface="Helvetica Neue"/>
                  <a:cs typeface="Helvetica Neue"/>
                  <a:sym typeface="Helvetica Neue"/>
                </a:defRPr>
              </a:lvl1pPr>
            </a:lstStyle>
            <a:p>
              <a:pPr/>
              <a:r>
                <a:t>return value</a:t>
              </a:r>
            </a:p>
          </p:txBody>
        </p:sp>
      </p:grpSp>
      <p:graphicFrame>
        <p:nvGraphicFramePr>
          <p:cNvPr id="159" name="Table 1-1"/>
          <p:cNvGraphicFramePr/>
          <p:nvPr/>
        </p:nvGraphicFramePr>
        <p:xfrm>
          <a:off x="10179398" y="8087052"/>
          <a:ext cx="10443617" cy="5359544"/>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4274636"/>
                <a:gridCol w="2057187"/>
                <a:gridCol w="4092742"/>
              </a:tblGrid>
              <a:tr h="534049">
                <a:tc>
                  <a:txBody>
                    <a:bodyPr/>
                    <a:lstStyle/>
                    <a:p>
                      <a:pPr algn="l" defTabSz="647700">
                        <a:defRPr>
                          <a:solidFill>
                            <a:srgbClr val="000000"/>
                          </a:solidFill>
                        </a:defRPr>
                      </a:pPr>
                      <a:r>
                        <a:rPr sz="3000">
                          <a:solidFill>
                            <a:srgbClr val="444444"/>
                          </a:solidFill>
                        </a:rPr>
                        <a:t>Operand</a:t>
                      </a:r>
                    </a:p>
                  </a:txBody>
                  <a:tcPr marL="50800" marR="50800" marT="50800" marB="50800" anchor="ctr" anchorCtr="0" horzOverflow="overflow">
                    <a:lnL w="12700">
                      <a:solidFill>
                        <a:srgbClr val="FFFFFF"/>
                      </a:solidFill>
                      <a:miter lim="400000"/>
                    </a:lnL>
                    <a:lnR w="25400">
                      <a:solidFill>
                        <a:srgbClr val="FFFFFF"/>
                      </a:solidFill>
                      <a:miter lim="400000"/>
                    </a:lnR>
                    <a:lnT w="12700">
                      <a:solidFill>
                        <a:srgbClr val="FFFFFF"/>
                      </a:solidFill>
                      <a:miter lim="400000"/>
                    </a:lnT>
                    <a:lnB w="25400">
                      <a:solidFill>
                        <a:srgbClr val="000000"/>
                      </a:solidFill>
                      <a:miter lim="400000"/>
                    </a:lnB>
                  </a:tcPr>
                </a:tc>
                <a:tc>
                  <a:txBody>
                    <a:bodyPr/>
                    <a:lstStyle/>
                    <a:p>
                      <a:pPr algn="l" defTabSz="647700">
                        <a:defRPr>
                          <a:solidFill>
                            <a:srgbClr val="000000"/>
                          </a:solidFill>
                        </a:defRPr>
                      </a:pPr>
                      <a:r>
                        <a:rPr sz="3000">
                          <a:solidFill>
                            <a:srgbClr val="444444"/>
                          </a:solidFill>
                        </a:rPr>
                        <a:t>Value</a:t>
                      </a:r>
                    </a:p>
                  </a:txBody>
                  <a:tcPr marL="50800" marR="50800" marT="50800" marB="50800" anchor="ctr" anchorCtr="0" horzOverflow="overflow">
                    <a:lnL w="25400">
                      <a:solidFill>
                        <a:srgbClr val="FFFFFF"/>
                      </a:solidFill>
                      <a:miter lim="400000"/>
                    </a:lnL>
                    <a:lnR w="25400">
                      <a:solidFill>
                        <a:srgbClr val="FFFFFF"/>
                      </a:solidFill>
                      <a:miter lim="400000"/>
                    </a:lnR>
                    <a:lnT w="12700">
                      <a:solidFill>
                        <a:srgbClr val="FFFFFF"/>
                      </a:solidFill>
                      <a:miter lim="400000"/>
                    </a:lnT>
                    <a:lnB w="25400">
                      <a:solidFill>
                        <a:srgbClr val="000000"/>
                      </a:solidFill>
                      <a:miter lim="400000"/>
                    </a:lnB>
                  </a:tcPr>
                </a:tc>
                <a:tc>
                  <a:txBody>
                    <a:bodyPr/>
                    <a:lstStyle/>
                    <a:p>
                      <a:pPr algn="l" defTabSz="647700">
                        <a:defRPr>
                          <a:solidFill>
                            <a:srgbClr val="000000"/>
                          </a:solidFill>
                        </a:defRPr>
                      </a:pPr>
                      <a:r>
                        <a:rPr sz="3000">
                          <a:solidFill>
                            <a:srgbClr val="444444"/>
                          </a:solidFill>
                        </a:rPr>
                        <a:t>Comment</a:t>
                      </a:r>
                    </a:p>
                  </a:txBody>
                  <a:tcPr marL="50800" marR="50800" marT="50800" marB="50800" anchor="ctr" anchorCtr="0" horzOverflow="overflow">
                    <a:lnL w="25400">
                      <a:solidFill>
                        <a:srgbClr val="FFFFFF"/>
                      </a:solidFill>
                      <a:miter lim="400000"/>
                    </a:lnL>
                    <a:lnR w="25400">
                      <a:solidFill>
                        <a:srgbClr val="FFFFFF"/>
                      </a:solidFill>
                      <a:miter lim="400000"/>
                    </a:lnR>
                    <a:lnT w="12700">
                      <a:solidFill>
                        <a:srgbClr val="FFFFFF"/>
                      </a:solidFill>
                      <a:miter lim="400000"/>
                    </a:lnT>
                    <a:lnB w="25400">
                      <a:solidFill>
                        <a:srgbClr val="000000"/>
                      </a:solidFill>
                      <a:miter lim="400000"/>
                    </a:lnB>
                  </a:tcPr>
                </a:tc>
              </a:tr>
              <a:tr h="534049">
                <a:tc>
                  <a:txBody>
                    <a:bodyPr/>
                    <a:lstStyle/>
                    <a:p>
                      <a:pPr algn="l" defTabSz="647700">
                        <a:defRPr>
                          <a:solidFill>
                            <a:srgbClr val="000000"/>
                          </a:solidFill>
                        </a:defRPr>
                      </a:pPr>
                      <a:r>
                        <a:rPr sz="3000">
                          <a:solidFill>
                            <a:srgbClr val="444444"/>
                          </a:solidFill>
                          <a:latin typeface="Courier"/>
                          <a:ea typeface="Courier"/>
                          <a:cs typeface="Courier"/>
                          <a:sym typeface="Courier"/>
                        </a:rPr>
                        <a:t>%rax</a:t>
                      </a:r>
                    </a:p>
                  </a:txBody>
                  <a:tcPr marL="50800" marR="50800" marT="50800" marB="50800" anchor="ctr" anchorCtr="0" horzOverflow="overflow">
                    <a:lnL w="12700">
                      <a:solidFill>
                        <a:srgbClr val="FFFFFF"/>
                      </a:solidFill>
                      <a:miter lim="400000"/>
                    </a:lnL>
                    <a:lnR w="25400">
                      <a:solidFill>
                        <a:srgbClr val="FFFFFF"/>
                      </a:solidFill>
                      <a:miter lim="400000"/>
                    </a:lnR>
                    <a:lnT w="25400">
                      <a:solidFill>
                        <a:srgbClr val="000000"/>
                      </a:solidFill>
                      <a:miter lim="400000"/>
                    </a:lnT>
                    <a:lnB w="25400">
                      <a:solidFill>
                        <a:srgbClr val="FFFFFF"/>
                      </a:solidFill>
                      <a:miter lim="400000"/>
                    </a:lnB>
                  </a:tcPr>
                </a:tc>
                <a:tc>
                  <a:txBody>
                    <a:bodyPr/>
                    <a:lstStyle/>
                    <a:p>
                      <a:pPr algn="l" defTabSz="647700">
                        <a:defRPr>
                          <a:solidFill>
                            <a:srgbClr val="000000"/>
                          </a:solidFill>
                        </a:defRPr>
                      </a:pPr>
                      <a:r>
                        <a:rPr sz="3000">
                          <a:solidFill>
                            <a:srgbClr val="444444"/>
                          </a:solidFill>
                          <a:latin typeface="Courier"/>
                          <a:ea typeface="Courier"/>
                          <a:cs typeface="Courier"/>
                          <a:sym typeface="Courier"/>
                        </a:rPr>
                        <a:t>0x100</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000000"/>
                      </a:solidFill>
                      <a:miter lim="400000"/>
                    </a:lnT>
                    <a:lnB w="25400">
                      <a:solidFill>
                        <a:srgbClr val="FFFFFF"/>
                      </a:solidFill>
                      <a:miter lim="400000"/>
                    </a:lnB>
                  </a:tcPr>
                </a:tc>
                <a:tc>
                  <a:txBody>
                    <a:bodyPr/>
                    <a:lstStyle/>
                    <a:p>
                      <a:pPr algn="l" defTabSz="647700">
                        <a:defRPr>
                          <a:solidFill>
                            <a:srgbClr val="000000"/>
                          </a:solidFill>
                        </a:defRPr>
                      </a:pPr>
                      <a:r>
                        <a:rPr sz="3000">
                          <a:solidFill>
                            <a:srgbClr val="444444"/>
                          </a:solidFill>
                        </a:rPr>
                        <a:t>Register</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000000"/>
                      </a:solidFill>
                      <a:miter lim="400000"/>
                    </a:lnT>
                    <a:lnB w="25400">
                      <a:solidFill>
                        <a:srgbClr val="FFFFFF"/>
                      </a:solidFill>
                      <a:miter lim="400000"/>
                    </a:lnB>
                  </a:tcPr>
                </a:tc>
              </a:tr>
              <a:tr h="534049">
                <a:tc>
                  <a:txBody>
                    <a:bodyPr/>
                    <a:lstStyle/>
                    <a:p>
                      <a:pPr algn="l" defTabSz="647700">
                        <a:defRPr>
                          <a:solidFill>
                            <a:srgbClr val="000000"/>
                          </a:solidFill>
                        </a:defRPr>
                      </a:pPr>
                      <a:r>
                        <a:rPr sz="3000">
                          <a:solidFill>
                            <a:srgbClr val="444444"/>
                          </a:solidFill>
                          <a:latin typeface="Courier"/>
                          <a:ea typeface="Courier"/>
                          <a:cs typeface="Courier"/>
                          <a:sym typeface="Courier"/>
                        </a:rPr>
                        <a:t>0x104</a:t>
                      </a:r>
                    </a:p>
                  </a:txBody>
                  <a:tcPr marL="50800" marR="50800" marT="50800" marB="50800" anchor="ctr" anchorCtr="0" horzOverflow="overflow">
                    <a:lnL w="127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3000">
                          <a:solidFill>
                            <a:srgbClr val="444444"/>
                          </a:solidFill>
                          <a:latin typeface="Courier"/>
                          <a:ea typeface="Courier"/>
                          <a:cs typeface="Courier"/>
                          <a:sym typeface="Courier"/>
                        </a:rPr>
                        <a:t>0xAB</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3000">
                          <a:solidFill>
                            <a:srgbClr val="444444"/>
                          </a:solidFill>
                        </a:rPr>
                        <a:t>Absolute address</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r>
              <a:tr h="534049">
                <a:tc>
                  <a:txBody>
                    <a:bodyPr/>
                    <a:lstStyle/>
                    <a:p>
                      <a:pPr algn="l" defTabSz="647700">
                        <a:defRPr>
                          <a:solidFill>
                            <a:srgbClr val="000000"/>
                          </a:solidFill>
                        </a:defRPr>
                      </a:pPr>
                      <a:r>
                        <a:rPr sz="3000">
                          <a:solidFill>
                            <a:srgbClr val="444444"/>
                          </a:solidFill>
                          <a:latin typeface="Courier"/>
                          <a:ea typeface="Courier"/>
                          <a:cs typeface="Courier"/>
                          <a:sym typeface="Courier"/>
                        </a:rPr>
                        <a:t>$0x108
(%rax)</a:t>
                      </a:r>
                    </a:p>
                  </a:txBody>
                  <a:tcPr marL="50800" marR="50800" marT="50800" marB="50800" anchor="ctr" anchorCtr="0" horzOverflow="overflow">
                    <a:lnL w="127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3000">
                          <a:solidFill>
                            <a:srgbClr val="444444"/>
                          </a:solidFill>
                          <a:latin typeface="Courier"/>
                          <a:ea typeface="Courier"/>
                          <a:cs typeface="Courier"/>
                          <a:sym typeface="Courier"/>
                        </a:rPr>
                        <a:t>0x108</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3000">
                          <a:solidFill>
                            <a:srgbClr val="444444"/>
                          </a:solidFill>
                        </a:rPr>
                        <a:t>Immediate</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r>
              <a:tr h="534049">
                <a:tc>
                  <a:txBody>
                    <a:bodyPr/>
                    <a:lstStyle/>
                    <a:p>
                      <a:pPr algn="l" defTabSz="647700">
                        <a:defRPr>
                          <a:solidFill>
                            <a:srgbClr val="000000"/>
                          </a:solidFill>
                        </a:defRPr>
                      </a:pPr>
                      <a:r>
                        <a:rPr sz="3000">
                          <a:solidFill>
                            <a:srgbClr val="444444"/>
                          </a:solidFill>
                          <a:latin typeface="Courier"/>
                          <a:ea typeface="Courier"/>
                          <a:cs typeface="Courier"/>
                          <a:sym typeface="Courier"/>
                        </a:rPr>
                        <a:t>(%rax)</a:t>
                      </a:r>
                    </a:p>
                  </a:txBody>
                  <a:tcPr marL="50800" marR="50800" marT="50800" marB="50800" anchor="ctr" anchorCtr="0" horzOverflow="overflow">
                    <a:lnL w="127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3000">
                          <a:solidFill>
                            <a:srgbClr val="444444"/>
                          </a:solidFill>
                          <a:latin typeface="Courier"/>
                          <a:ea typeface="Courier"/>
                          <a:cs typeface="Courier"/>
                          <a:sym typeface="Courier"/>
                        </a:rPr>
                        <a:t>0xFF</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sz="3000"/>
                      </a:pPr>
                      <a:r>
                        <a:t>Address </a:t>
                      </a:r>
                      <a:r>
                        <a:rPr>
                          <a:latin typeface="Courier"/>
                          <a:ea typeface="Courier"/>
                          <a:cs typeface="Courier"/>
                          <a:sym typeface="Courier"/>
                        </a:rPr>
                        <a:t>0x100</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r>
              <a:tr h="534049">
                <a:tc>
                  <a:txBody>
                    <a:bodyPr/>
                    <a:lstStyle/>
                    <a:p>
                      <a:pPr algn="l" defTabSz="647700">
                        <a:defRPr>
                          <a:solidFill>
                            <a:srgbClr val="000000"/>
                          </a:solidFill>
                        </a:defRPr>
                      </a:pPr>
                      <a:r>
                        <a:rPr sz="3000">
                          <a:solidFill>
                            <a:srgbClr val="444444"/>
                          </a:solidFill>
                          <a:latin typeface="Courier"/>
                          <a:ea typeface="Courier"/>
                          <a:cs typeface="Courier"/>
                          <a:sym typeface="Courier"/>
                        </a:rPr>
                        <a:t>4(%rax)
</a:t>
                      </a:r>
                    </a:p>
                  </a:txBody>
                  <a:tcPr marL="50800" marR="50800" marT="50800" marB="50800" anchor="ctr" anchorCtr="0" horzOverflow="overflow">
                    <a:lnL w="127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3000">
                          <a:solidFill>
                            <a:srgbClr val="444444"/>
                          </a:solidFill>
                          <a:latin typeface="Courier"/>
                          <a:ea typeface="Courier"/>
                          <a:cs typeface="Courier"/>
                          <a:sym typeface="Courier"/>
                        </a:rPr>
                        <a:t>0xAB</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sz="3000"/>
                      </a:pPr>
                      <a:r>
                        <a:t>Address </a:t>
                      </a:r>
                      <a:r>
                        <a:rPr>
                          <a:latin typeface="Courier"/>
                          <a:ea typeface="Courier"/>
                          <a:cs typeface="Courier"/>
                          <a:sym typeface="Courier"/>
                        </a:rPr>
                        <a:t>0x104</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r>
              <a:tr h="534049">
                <a:tc>
                  <a:txBody>
                    <a:bodyPr/>
                    <a:lstStyle/>
                    <a:p>
                      <a:pPr algn="l" defTabSz="647700">
                        <a:defRPr>
                          <a:solidFill>
                            <a:srgbClr val="000000"/>
                          </a:solidFill>
                        </a:defRPr>
                      </a:pPr>
                      <a:r>
                        <a:rPr sz="3000">
                          <a:solidFill>
                            <a:srgbClr val="444444"/>
                          </a:solidFill>
                          <a:latin typeface="Courier"/>
                          <a:ea typeface="Courier"/>
                          <a:cs typeface="Courier"/>
                          <a:sym typeface="Courier"/>
                        </a:rPr>
                        <a:t>9(%rax,%rdx)</a:t>
                      </a:r>
                    </a:p>
                  </a:txBody>
                  <a:tcPr marL="50800" marR="50800" marT="50800" marB="50800" anchor="ctr" anchorCtr="0" horzOverflow="overflow">
                    <a:lnL w="127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3000">
                          <a:solidFill>
                            <a:srgbClr val="444444"/>
                          </a:solidFill>
                          <a:latin typeface="Courier"/>
                          <a:ea typeface="Courier"/>
                          <a:cs typeface="Courier"/>
                          <a:sym typeface="Courier"/>
                        </a:rPr>
                        <a:t>0x11</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sz="3000"/>
                      </a:pPr>
                      <a:r>
                        <a:t>Address </a:t>
                      </a:r>
                      <a:r>
                        <a:rPr>
                          <a:latin typeface="Courier"/>
                          <a:ea typeface="Courier"/>
                          <a:cs typeface="Courier"/>
                          <a:sym typeface="Courier"/>
                        </a:rPr>
                        <a:t>0x10C</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r>
              <a:tr h="534049">
                <a:tc>
                  <a:txBody>
                    <a:bodyPr/>
                    <a:lstStyle/>
                    <a:p>
                      <a:pPr algn="l" defTabSz="647700">
                        <a:defRPr>
                          <a:solidFill>
                            <a:srgbClr val="000000"/>
                          </a:solidFill>
                        </a:defRPr>
                      </a:pPr>
                      <a:r>
                        <a:rPr sz="3000">
                          <a:solidFill>
                            <a:srgbClr val="444444"/>
                          </a:solidFill>
                          <a:latin typeface="Courier"/>
                          <a:ea typeface="Courier"/>
                          <a:cs typeface="Courier"/>
                          <a:sym typeface="Courier"/>
                        </a:rPr>
                        <a:t>260(%rcx,%rdx)</a:t>
                      </a:r>
                    </a:p>
                  </a:txBody>
                  <a:tcPr marL="50800" marR="50800" marT="50800" marB="50800" anchor="ctr" anchorCtr="0" horzOverflow="overflow">
                    <a:lnL w="127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3000">
                          <a:solidFill>
                            <a:srgbClr val="444444"/>
                          </a:solidFill>
                          <a:latin typeface="Courier"/>
                          <a:ea typeface="Courier"/>
                          <a:cs typeface="Courier"/>
                          <a:sym typeface="Courier"/>
                        </a:rPr>
                        <a:t>0x13</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sz="3000"/>
                      </a:pPr>
                      <a:r>
                        <a:t>Address </a:t>
                      </a:r>
                      <a:r>
                        <a:rPr>
                          <a:latin typeface="Courier"/>
                          <a:ea typeface="Courier"/>
                          <a:cs typeface="Courier"/>
                          <a:sym typeface="Courier"/>
                        </a:rPr>
                        <a:t>0x108</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r>
              <a:tr h="534049">
                <a:tc>
                  <a:txBody>
                    <a:bodyPr/>
                    <a:lstStyle/>
                    <a:p>
                      <a:pPr algn="l" defTabSz="647700">
                        <a:defRPr>
                          <a:solidFill>
                            <a:srgbClr val="000000"/>
                          </a:solidFill>
                        </a:defRPr>
                      </a:pPr>
                      <a:r>
                        <a:rPr sz="3000">
                          <a:solidFill>
                            <a:srgbClr val="444444"/>
                          </a:solidFill>
                          <a:latin typeface="Courier"/>
                          <a:ea typeface="Courier"/>
                          <a:cs typeface="Courier"/>
                          <a:sym typeface="Courier"/>
                        </a:rPr>
                        <a:t>0xFC(,%rcx,4)</a:t>
                      </a:r>
                    </a:p>
                  </a:txBody>
                  <a:tcPr marL="50800" marR="50800" marT="50800" marB="50800" anchor="ctr" anchorCtr="0" horzOverflow="overflow">
                    <a:lnL w="127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3000">
                          <a:solidFill>
                            <a:srgbClr val="444444"/>
                          </a:solidFill>
                          <a:latin typeface="Courier"/>
                          <a:ea typeface="Courier"/>
                          <a:cs typeface="Courier"/>
                          <a:sym typeface="Courier"/>
                        </a:rPr>
                        <a:t>0xFF</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sz="3000"/>
                      </a:pPr>
                      <a:r>
                        <a:t>Address </a:t>
                      </a:r>
                      <a:r>
                        <a:rPr>
                          <a:latin typeface="Courier"/>
                          <a:ea typeface="Courier"/>
                          <a:cs typeface="Courier"/>
                          <a:sym typeface="Courier"/>
                        </a:rPr>
                        <a:t>0x100</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r>
              <a:tr h="534049">
                <a:tc>
                  <a:txBody>
                    <a:bodyPr/>
                    <a:lstStyle/>
                    <a:p>
                      <a:pPr algn="l" defTabSz="647700">
                        <a:defRPr>
                          <a:solidFill>
                            <a:srgbClr val="000000"/>
                          </a:solidFill>
                        </a:defRPr>
                      </a:pPr>
                      <a:r>
                        <a:rPr sz="3000">
                          <a:solidFill>
                            <a:srgbClr val="444444"/>
                          </a:solidFill>
                          <a:latin typeface="Courier"/>
                          <a:ea typeface="Courier"/>
                          <a:cs typeface="Courier"/>
                          <a:sym typeface="Courier"/>
                        </a:rPr>
                        <a:t>(%rax,%rdx,4)</a:t>
                      </a:r>
                    </a:p>
                  </a:txBody>
                  <a:tcPr marL="50800" marR="50800" marT="50800" marB="50800" anchor="ctr" anchorCtr="0" horzOverflow="overflow">
                    <a:lnL w="127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3000">
                          <a:solidFill>
                            <a:srgbClr val="444444"/>
                          </a:solidFill>
                          <a:latin typeface="Courier"/>
                          <a:ea typeface="Courier"/>
                          <a:cs typeface="Courier"/>
                          <a:sym typeface="Courier"/>
                        </a:rPr>
                        <a:t>0x11</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sz="3000"/>
                      </a:pPr>
                      <a:r>
                        <a:t>Address </a:t>
                      </a:r>
                      <a:r>
                        <a:rPr>
                          <a:latin typeface="Courier"/>
                          <a:ea typeface="Courier"/>
                          <a:cs typeface="Courier"/>
                          <a:sym typeface="Courier"/>
                        </a:rPr>
                        <a:t>0x10C</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r>
            </a:tbl>
          </a:graphicData>
        </a:graphic>
      </p:graphicFrame>
      <p:graphicFrame>
        <p:nvGraphicFramePr>
          <p:cNvPr id="160" name="Table 1"/>
          <p:cNvGraphicFramePr/>
          <p:nvPr/>
        </p:nvGraphicFramePr>
        <p:xfrm>
          <a:off x="983109" y="9475945"/>
          <a:ext cx="20688318" cy="3270439"/>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995789"/>
                <a:gridCol w="2102432"/>
                <a:gridCol w="2023763"/>
                <a:gridCol w="1593850"/>
              </a:tblGrid>
              <a:tr h="650277">
                <a:tc>
                  <a:txBody>
                    <a:bodyPr/>
                    <a:lstStyle/>
                    <a:p>
                      <a:pPr algn="l" defTabSz="647700">
                        <a:defRPr>
                          <a:solidFill>
                            <a:srgbClr val="000000"/>
                          </a:solidFill>
                        </a:defRPr>
                      </a:pPr>
                      <a:r>
                        <a:rPr sz="3800">
                          <a:solidFill>
                            <a:srgbClr val="444444"/>
                          </a:solidFill>
                        </a:rPr>
                        <a:t>Address</a:t>
                      </a:r>
                    </a:p>
                  </a:txBody>
                  <a:tcPr marL="50800" marR="50800" marT="50800" marB="50800" anchor="ctr" anchorCtr="0" horzOverflow="overflow">
                    <a:lnL w="12700">
                      <a:solidFill>
                        <a:srgbClr val="FFFFFF"/>
                      </a:solidFill>
                      <a:miter lim="400000"/>
                    </a:lnL>
                    <a:lnR w="25400">
                      <a:solidFill>
                        <a:srgbClr val="FFFFFF"/>
                      </a:solidFill>
                      <a:miter lim="400000"/>
                    </a:lnR>
                    <a:lnT w="127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3800">
                          <a:solidFill>
                            <a:srgbClr val="444444"/>
                          </a:solidFill>
                        </a:rPr>
                        <a:t>Value</a:t>
                      </a:r>
                    </a:p>
                  </a:txBody>
                  <a:tcPr marL="50800" marR="50800" marT="50800" marB="50800" anchor="ctr" anchorCtr="0" horzOverflow="overflow">
                    <a:lnL w="25400">
                      <a:solidFill>
                        <a:srgbClr val="FFFFFF"/>
                      </a:solidFill>
                      <a:miter lim="400000"/>
                    </a:lnL>
                    <a:lnR w="25400">
                      <a:solidFill>
                        <a:srgbClr val="FFFFFF"/>
                      </a:solidFill>
                      <a:miter lim="400000"/>
                    </a:lnR>
                    <a:lnT w="12700">
                      <a:solidFill>
                        <a:srgbClr val="000000"/>
                      </a:solidFill>
                      <a:miter lim="400000"/>
                    </a:lnT>
                    <a:lnB w="25400">
                      <a:solidFill>
                        <a:srgbClr val="000000"/>
                      </a:solidFill>
                      <a:miter lim="400000"/>
                    </a:lnB>
                  </a:tcPr>
                </a:tc>
                <a:tc>
                  <a:txBody>
                    <a:bodyPr/>
                    <a:lstStyle/>
                    <a:p>
                      <a:pPr algn="ctr" defTabSz="647700">
                        <a:defRPr>
                          <a:solidFill>
                            <a:srgbClr val="000000"/>
                          </a:solidFill>
                        </a:defRPr>
                      </a:pPr>
                      <a:r>
                        <a:rPr sz="3800">
                          <a:solidFill>
                            <a:srgbClr val="444444"/>
                          </a:solidFill>
                        </a:rPr>
                        <a:t>Register</a:t>
                      </a:r>
                    </a:p>
                  </a:txBody>
                  <a:tcPr marL="50800" marR="50800" marT="50800" marB="50800" anchor="ctr" anchorCtr="0" horzOverflow="overflow">
                    <a:lnL w="25400">
                      <a:solidFill>
                        <a:srgbClr val="FFFFFF"/>
                      </a:solidFill>
                      <a:miter lim="400000"/>
                    </a:lnL>
                    <a:lnR w="25400">
                      <a:solidFill>
                        <a:srgbClr val="FFFFFF"/>
                      </a:solidFill>
                      <a:miter lim="400000"/>
                    </a:lnR>
                    <a:lnT w="12700">
                      <a:solidFill>
                        <a:srgbClr val="000000"/>
                      </a:solidFill>
                      <a:miter lim="400000"/>
                    </a:lnT>
                    <a:lnB w="25400">
                      <a:solidFill>
                        <a:srgbClr val="000000"/>
                      </a:solidFill>
                      <a:miter lim="400000"/>
                    </a:lnB>
                  </a:tcPr>
                </a:tc>
                <a:tc>
                  <a:txBody>
                    <a:bodyPr/>
                    <a:lstStyle/>
                    <a:p>
                      <a:pPr algn="ctr" defTabSz="647700">
                        <a:defRPr>
                          <a:solidFill>
                            <a:srgbClr val="000000"/>
                          </a:solidFill>
                        </a:defRPr>
                      </a:pPr>
                      <a:r>
                        <a:rPr sz="3800">
                          <a:solidFill>
                            <a:srgbClr val="444444"/>
                          </a:solidFill>
                        </a:rPr>
                        <a:t>Value</a:t>
                      </a:r>
                    </a:p>
                  </a:txBody>
                  <a:tcPr marL="50800" marR="50800" marT="50800" marB="50800" anchor="ctr" anchorCtr="0" horzOverflow="overflow">
                    <a:lnL w="25400">
                      <a:solidFill>
                        <a:srgbClr val="FFFFFF"/>
                      </a:solidFill>
                      <a:miter lim="400000"/>
                    </a:lnL>
                    <a:lnR w="12700">
                      <a:solidFill>
                        <a:srgbClr val="FFFFFF"/>
                      </a:solidFill>
                      <a:miter lim="400000"/>
                    </a:lnR>
                    <a:lnT w="12700">
                      <a:solidFill>
                        <a:srgbClr val="000000"/>
                      </a:solidFill>
                      <a:miter lim="400000"/>
                    </a:lnT>
                    <a:lnB w="25400">
                      <a:solidFill>
                        <a:srgbClr val="000000"/>
                      </a:solidFill>
                      <a:miter lim="400000"/>
                    </a:lnB>
                  </a:tcPr>
                </a:tc>
              </a:tr>
              <a:tr h="650277">
                <a:tc>
                  <a:txBody>
                    <a:bodyPr/>
                    <a:lstStyle/>
                    <a:p>
                      <a:pPr algn="l" defTabSz="647700">
                        <a:defRPr>
                          <a:solidFill>
                            <a:srgbClr val="000000"/>
                          </a:solidFill>
                        </a:defRPr>
                      </a:pPr>
                      <a:r>
                        <a:rPr sz="3800">
                          <a:solidFill>
                            <a:srgbClr val="444444"/>
                          </a:solidFill>
                          <a:latin typeface="Courier"/>
                          <a:ea typeface="Courier"/>
                          <a:cs typeface="Courier"/>
                          <a:sym typeface="Courier"/>
                        </a:rPr>
                        <a:t>0x100</a:t>
                      </a:r>
                    </a:p>
                  </a:txBody>
                  <a:tcPr marL="50800" marR="50800" marT="50800" marB="50800" anchor="ctr" anchorCtr="0" horzOverflow="overflow">
                    <a:lnL w="12700">
                      <a:solidFill>
                        <a:srgbClr val="FFFFFF"/>
                      </a:solidFill>
                      <a:miter lim="400000"/>
                    </a:lnL>
                    <a:lnR w="25400">
                      <a:solidFill>
                        <a:srgbClr val="FFFFFF"/>
                      </a:solidFill>
                      <a:miter lim="400000"/>
                    </a:lnR>
                    <a:lnT w="25400">
                      <a:solidFill>
                        <a:srgbClr val="000000"/>
                      </a:solidFill>
                      <a:miter lim="400000"/>
                    </a:lnT>
                    <a:lnB w="25400">
                      <a:solidFill>
                        <a:srgbClr val="FFFFFF"/>
                      </a:solidFill>
                      <a:miter lim="400000"/>
                    </a:lnB>
                  </a:tcPr>
                </a:tc>
                <a:tc>
                  <a:txBody>
                    <a:bodyPr/>
                    <a:lstStyle/>
                    <a:p>
                      <a:pPr algn="l" defTabSz="647700">
                        <a:defRPr>
                          <a:solidFill>
                            <a:srgbClr val="000000"/>
                          </a:solidFill>
                        </a:defRPr>
                      </a:pPr>
                      <a:r>
                        <a:rPr sz="3800">
                          <a:solidFill>
                            <a:srgbClr val="444444"/>
                          </a:solidFill>
                          <a:latin typeface="Courier"/>
                          <a:ea typeface="Courier"/>
                          <a:cs typeface="Courier"/>
                          <a:sym typeface="Courier"/>
                        </a:rPr>
                        <a:t>0xFF</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000000"/>
                      </a:solidFill>
                      <a:miter lim="400000"/>
                    </a:lnT>
                    <a:lnB w="25400">
                      <a:solidFill>
                        <a:srgbClr val="FFFFFF"/>
                      </a:solidFill>
                      <a:miter lim="400000"/>
                    </a:lnB>
                  </a:tcPr>
                </a:tc>
                <a:tc>
                  <a:txBody>
                    <a:bodyPr/>
                    <a:lstStyle/>
                    <a:p>
                      <a:pPr algn="ctr" defTabSz="647700">
                        <a:defRPr>
                          <a:solidFill>
                            <a:srgbClr val="000000"/>
                          </a:solidFill>
                        </a:defRPr>
                      </a:pPr>
                      <a:r>
                        <a:rPr sz="3800">
                          <a:solidFill>
                            <a:srgbClr val="444444"/>
                          </a:solidFill>
                          <a:latin typeface="Courier"/>
                          <a:ea typeface="Courier"/>
                          <a:cs typeface="Courier"/>
                          <a:sym typeface="Courier"/>
                        </a:rPr>
                        <a:t>%rax</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000000"/>
                      </a:solidFill>
                      <a:miter lim="400000"/>
                    </a:lnT>
                    <a:lnB w="25400">
                      <a:solidFill>
                        <a:srgbClr val="FFFFFF"/>
                      </a:solidFill>
                      <a:miter lim="400000"/>
                    </a:lnB>
                  </a:tcPr>
                </a:tc>
                <a:tc>
                  <a:txBody>
                    <a:bodyPr/>
                    <a:lstStyle/>
                    <a:p>
                      <a:pPr algn="ctr" defTabSz="647700">
                        <a:defRPr>
                          <a:solidFill>
                            <a:srgbClr val="000000"/>
                          </a:solidFill>
                        </a:defRPr>
                      </a:pPr>
                      <a:r>
                        <a:rPr sz="3800">
                          <a:solidFill>
                            <a:srgbClr val="444444"/>
                          </a:solidFill>
                          <a:latin typeface="Courier"/>
                          <a:ea typeface="Courier"/>
                          <a:cs typeface="Courier"/>
                          <a:sym typeface="Courier"/>
                        </a:rPr>
                        <a:t>0x100</a:t>
                      </a:r>
                    </a:p>
                  </a:txBody>
                  <a:tcPr marL="50800" marR="50800" marT="50800" marB="50800" anchor="ctr" anchorCtr="0" horzOverflow="overflow">
                    <a:lnL w="25400">
                      <a:solidFill>
                        <a:srgbClr val="FFFFFF"/>
                      </a:solidFill>
                      <a:miter lim="400000"/>
                    </a:lnL>
                    <a:lnR w="12700">
                      <a:solidFill>
                        <a:srgbClr val="FFFFFF"/>
                      </a:solidFill>
                      <a:miter lim="400000"/>
                    </a:lnR>
                    <a:lnT w="25400">
                      <a:solidFill>
                        <a:srgbClr val="000000"/>
                      </a:solidFill>
                      <a:miter lim="400000"/>
                    </a:lnT>
                    <a:lnB w="25400">
                      <a:solidFill>
                        <a:srgbClr val="FFFFFF"/>
                      </a:solidFill>
                      <a:miter lim="400000"/>
                    </a:lnB>
                  </a:tcPr>
                </a:tc>
              </a:tr>
              <a:tr h="650277">
                <a:tc>
                  <a:txBody>
                    <a:bodyPr/>
                    <a:lstStyle/>
                    <a:p>
                      <a:pPr algn="l" defTabSz="647700">
                        <a:defRPr>
                          <a:solidFill>
                            <a:srgbClr val="000000"/>
                          </a:solidFill>
                        </a:defRPr>
                      </a:pPr>
                      <a:r>
                        <a:rPr sz="3800">
                          <a:solidFill>
                            <a:srgbClr val="444444"/>
                          </a:solidFill>
                          <a:latin typeface="Courier"/>
                          <a:ea typeface="Courier"/>
                          <a:cs typeface="Courier"/>
                          <a:sym typeface="Courier"/>
                        </a:rPr>
                        <a:t>0x104</a:t>
                      </a:r>
                    </a:p>
                  </a:txBody>
                  <a:tcPr marL="50800" marR="50800" marT="50800" marB="50800" anchor="ctr" anchorCtr="0" horzOverflow="overflow">
                    <a:lnL w="127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3800">
                          <a:solidFill>
                            <a:srgbClr val="444444"/>
                          </a:solidFill>
                          <a:latin typeface="Courier"/>
                          <a:ea typeface="Courier"/>
                          <a:cs typeface="Courier"/>
                          <a:sym typeface="Courier"/>
                        </a:rPr>
                        <a:t>0xAB</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ctr" defTabSz="647700">
                        <a:defRPr>
                          <a:solidFill>
                            <a:srgbClr val="000000"/>
                          </a:solidFill>
                        </a:defRPr>
                      </a:pPr>
                      <a:r>
                        <a:rPr sz="3800">
                          <a:solidFill>
                            <a:srgbClr val="444444"/>
                          </a:solidFill>
                          <a:latin typeface="Courier"/>
                          <a:ea typeface="Courier"/>
                          <a:cs typeface="Courier"/>
                          <a:sym typeface="Courier"/>
                        </a:rPr>
                        <a:t>%rcx</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ctr" defTabSz="647700">
                        <a:defRPr>
                          <a:solidFill>
                            <a:srgbClr val="000000"/>
                          </a:solidFill>
                        </a:defRPr>
                      </a:pPr>
                      <a:r>
                        <a:rPr sz="3800">
                          <a:solidFill>
                            <a:srgbClr val="444444"/>
                          </a:solidFill>
                          <a:latin typeface="Courier"/>
                          <a:ea typeface="Courier"/>
                          <a:cs typeface="Courier"/>
                          <a:sym typeface="Courier"/>
                        </a:rPr>
                        <a:t>0x1</a:t>
                      </a:r>
                    </a:p>
                  </a:txBody>
                  <a:tcPr marL="50800" marR="50800" marT="50800" marB="50800" anchor="ctr" anchorCtr="0" horzOverflow="overflow">
                    <a:lnL w="25400">
                      <a:solidFill>
                        <a:srgbClr val="FFFFFF"/>
                      </a:solidFill>
                      <a:miter lim="400000"/>
                    </a:lnL>
                    <a:lnR w="12700">
                      <a:solidFill>
                        <a:srgbClr val="FFFFFF"/>
                      </a:solidFill>
                      <a:miter lim="400000"/>
                    </a:lnR>
                    <a:lnT w="25400">
                      <a:solidFill>
                        <a:srgbClr val="FFFFFF"/>
                      </a:solidFill>
                      <a:miter lim="400000"/>
                    </a:lnT>
                    <a:lnB w="25400">
                      <a:solidFill>
                        <a:srgbClr val="FFFFFF"/>
                      </a:solidFill>
                      <a:miter lim="400000"/>
                    </a:lnB>
                  </a:tcPr>
                </a:tc>
              </a:tr>
              <a:tr h="650277">
                <a:tc>
                  <a:txBody>
                    <a:bodyPr/>
                    <a:lstStyle/>
                    <a:p>
                      <a:pPr algn="l" defTabSz="647700">
                        <a:defRPr>
                          <a:solidFill>
                            <a:srgbClr val="000000"/>
                          </a:solidFill>
                        </a:defRPr>
                      </a:pPr>
                      <a:r>
                        <a:rPr sz="3800">
                          <a:solidFill>
                            <a:srgbClr val="444444"/>
                          </a:solidFill>
                          <a:latin typeface="Courier"/>
                          <a:ea typeface="Courier"/>
                          <a:cs typeface="Courier"/>
                          <a:sym typeface="Courier"/>
                        </a:rPr>
                        <a:t>0x108</a:t>
                      </a:r>
                    </a:p>
                  </a:txBody>
                  <a:tcPr marL="50800" marR="50800" marT="50800" marB="50800" anchor="ctr" anchorCtr="0" horzOverflow="overflow">
                    <a:lnL w="127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3800">
                          <a:solidFill>
                            <a:srgbClr val="444444"/>
                          </a:solidFill>
                          <a:latin typeface="Courier"/>
                          <a:ea typeface="Courier"/>
                          <a:cs typeface="Courier"/>
                          <a:sym typeface="Courier"/>
                        </a:rPr>
                        <a:t>0x13</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ctr" defTabSz="647700">
                        <a:defRPr>
                          <a:solidFill>
                            <a:srgbClr val="000000"/>
                          </a:solidFill>
                        </a:defRPr>
                      </a:pPr>
                      <a:r>
                        <a:rPr sz="3800">
                          <a:solidFill>
                            <a:srgbClr val="444444"/>
                          </a:solidFill>
                          <a:latin typeface="Courier"/>
                          <a:ea typeface="Courier"/>
                          <a:cs typeface="Courier"/>
                          <a:sym typeface="Courier"/>
                        </a:rPr>
                        <a:t>%rdx</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ctr" defTabSz="647700">
                        <a:defRPr>
                          <a:solidFill>
                            <a:srgbClr val="000000"/>
                          </a:solidFill>
                        </a:defRPr>
                      </a:pPr>
                      <a:r>
                        <a:rPr sz="3800">
                          <a:solidFill>
                            <a:srgbClr val="444444"/>
                          </a:solidFill>
                          <a:latin typeface="Courier"/>
                          <a:ea typeface="Courier"/>
                          <a:cs typeface="Courier"/>
                          <a:sym typeface="Courier"/>
                        </a:rPr>
                        <a:t>0x3</a:t>
                      </a:r>
                    </a:p>
                  </a:txBody>
                  <a:tcPr marL="50800" marR="50800" marT="50800" marB="50800" anchor="ctr" anchorCtr="0" horzOverflow="overflow">
                    <a:lnL w="25400">
                      <a:solidFill>
                        <a:srgbClr val="FFFFFF"/>
                      </a:solidFill>
                      <a:miter lim="400000"/>
                    </a:lnL>
                    <a:lnR w="12700">
                      <a:solidFill>
                        <a:srgbClr val="FFFFFF"/>
                      </a:solidFill>
                      <a:miter lim="400000"/>
                    </a:lnR>
                    <a:lnT w="25400">
                      <a:solidFill>
                        <a:srgbClr val="FFFFFF"/>
                      </a:solidFill>
                      <a:miter lim="400000"/>
                    </a:lnT>
                    <a:lnB w="25400">
                      <a:solidFill>
                        <a:srgbClr val="FFFFFF"/>
                      </a:solidFill>
                      <a:miter lim="400000"/>
                    </a:lnB>
                  </a:tcPr>
                </a:tc>
              </a:tr>
              <a:tr h="650277">
                <a:tc>
                  <a:txBody>
                    <a:bodyPr/>
                    <a:lstStyle/>
                    <a:p>
                      <a:pPr algn="l" defTabSz="647700">
                        <a:defRPr>
                          <a:solidFill>
                            <a:srgbClr val="000000"/>
                          </a:solidFill>
                        </a:defRPr>
                      </a:pPr>
                      <a:r>
                        <a:rPr sz="3800">
                          <a:solidFill>
                            <a:srgbClr val="444444"/>
                          </a:solidFill>
                          <a:latin typeface="Courier"/>
                          <a:ea typeface="Courier"/>
                          <a:cs typeface="Courier"/>
                          <a:sym typeface="Courier"/>
                        </a:rPr>
                        <a:t>0x10C</a:t>
                      </a:r>
                    </a:p>
                  </a:txBody>
                  <a:tcPr marL="50800" marR="50800" marT="50800" marB="50800" anchor="ctr" anchorCtr="0" horzOverflow="overflow">
                    <a:lnL w="127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3800">
                          <a:solidFill>
                            <a:srgbClr val="444444"/>
                          </a:solidFill>
                          <a:latin typeface="Courier"/>
                          <a:ea typeface="Courier"/>
                          <a:cs typeface="Courier"/>
                          <a:sym typeface="Courier"/>
                        </a:rPr>
                        <a:t>0x11</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ctr" defTabSz="647700">
                        <a:defRPr sz="5000"/>
                      </a:pP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ctr" defTabSz="647700">
                        <a:defRPr sz="5000"/>
                      </a:pPr>
                    </a:p>
                  </a:txBody>
                  <a:tcPr marL="50800" marR="50800" marT="50800" marB="50800" anchor="ctr" anchorCtr="0" horzOverflow="overflow">
                    <a:lnL w="25400">
                      <a:solidFill>
                        <a:srgbClr val="FFFFFF"/>
                      </a:solidFill>
                      <a:miter lim="400000"/>
                    </a:lnL>
                    <a:lnR w="12700">
                      <a:solidFill>
                        <a:srgbClr val="FFFFFF"/>
                      </a:solidFill>
                      <a:miter lim="400000"/>
                    </a:lnR>
                    <a:lnT w="25400">
                      <a:solidFill>
                        <a:srgbClr val="FFFFFF"/>
                      </a:solidFill>
                      <a:miter lim="400000"/>
                    </a:lnT>
                    <a:lnB w="25400">
                      <a:solidFill>
                        <a:srgbClr val="FFFFFF"/>
                      </a:solidFill>
                      <a:miter lim="400000"/>
                    </a:lnB>
                  </a:tcPr>
                </a:tc>
              </a:tr>
            </a:tbl>
          </a:graphicData>
        </a:graphic>
      </p:graphicFrame>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2" name="Slide Number"/>
          <p:cNvSpPr txBox="1"/>
          <p:nvPr>
            <p:ph type="sldNum" sz="quarter" idx="2"/>
          </p:nvPr>
        </p:nvSpPr>
        <p:spPr>
          <a:xfrm>
            <a:off x="706310" y="12942889"/>
            <a:ext cx="241402" cy="374600"/>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163" name="Data movement instructions:…"/>
          <p:cNvSpPr txBox="1"/>
          <p:nvPr/>
        </p:nvSpPr>
        <p:spPr>
          <a:xfrm>
            <a:off x="168342" y="2070637"/>
            <a:ext cx="20512204" cy="719628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762000" indent="-762000" algn="l">
              <a:buSzPct val="75000"/>
              <a:buFont typeface="Helvetica Neue"/>
              <a:buChar char="•"/>
              <a:defRPr sz="4700"/>
            </a:pPr>
            <a:r>
              <a:t>Data movement instructions:</a:t>
            </a:r>
          </a:p>
          <a:p>
            <a:pPr algn="l">
              <a:defRPr sz="4700"/>
            </a:pPr>
          </a:p>
          <a:p>
            <a:pPr algn="l">
              <a:defRPr sz="4700"/>
            </a:pPr>
          </a:p>
          <a:p>
            <a:pPr algn="l">
              <a:defRPr sz="4700"/>
            </a:pPr>
          </a:p>
          <a:p>
            <a:pPr algn="l">
              <a:defRPr sz="4700"/>
            </a:pPr>
          </a:p>
          <a:p>
            <a:pPr algn="l">
              <a:defRPr sz="4700"/>
            </a:pPr>
          </a:p>
          <a:p>
            <a:pPr algn="l">
              <a:defRPr sz="4700"/>
            </a:pPr>
          </a:p>
          <a:p>
            <a:pPr algn="l">
              <a:defRPr sz="4700"/>
            </a:pPr>
          </a:p>
          <a:p>
            <a:pPr algn="l">
              <a:defRPr sz="4700"/>
            </a:pPr>
          </a:p>
          <a:p>
            <a:pPr marL="762000" indent="-762000" algn="l">
              <a:buSzPct val="75000"/>
              <a:buFont typeface="Helvetica Neue"/>
              <a:buChar char="•"/>
              <a:defRPr sz="4700"/>
            </a:pPr>
            <a:r>
              <a:t>Examples:</a:t>
            </a:r>
          </a:p>
        </p:txBody>
      </p:sp>
      <p:graphicFrame>
        <p:nvGraphicFramePr>
          <p:cNvPr id="164" name="Table 1"/>
          <p:cNvGraphicFramePr/>
          <p:nvPr/>
        </p:nvGraphicFramePr>
        <p:xfrm>
          <a:off x="3686669" y="3481467"/>
          <a:ext cx="14058005" cy="4666609"/>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3557881"/>
                <a:gridCol w="1518600"/>
                <a:gridCol w="2626918"/>
                <a:gridCol w="5772150"/>
              </a:tblGrid>
              <a:tr h="663936">
                <a:tc>
                  <a:txBody>
                    <a:bodyPr/>
                    <a:lstStyle/>
                    <a:p>
                      <a:pPr algn="l" defTabSz="647700">
                        <a:defRPr>
                          <a:solidFill>
                            <a:srgbClr val="000000"/>
                          </a:solidFill>
                        </a:defRPr>
                      </a:pPr>
                      <a:r>
                        <a:rPr sz="3800">
                          <a:solidFill>
                            <a:srgbClr val="444444"/>
                          </a:solidFill>
                        </a:rPr>
                        <a:t>Instruction</a:t>
                      </a:r>
                    </a:p>
                  </a:txBody>
                  <a:tcPr marL="50800" marR="50800" marT="50800" marB="50800" anchor="ctr" anchorCtr="0" horzOverflow="overflow">
                    <a:lnL w="12700">
                      <a:solidFill>
                        <a:srgbClr val="FFFFFF"/>
                      </a:solidFill>
                      <a:miter lim="400000"/>
                    </a:lnL>
                    <a:lnR w="25400">
                      <a:solidFill>
                        <a:srgbClr val="FFFFFF"/>
                      </a:solidFill>
                      <a:miter lim="400000"/>
                    </a:lnR>
                    <a:lnT w="12700">
                      <a:solidFill>
                        <a:srgbClr val="000000"/>
                      </a:solidFill>
                      <a:miter lim="400000"/>
                    </a:lnT>
                    <a:lnB w="25400">
                      <a:solidFill>
                        <a:srgbClr val="000000"/>
                      </a:solidFill>
                      <a:miter lim="400000"/>
                    </a:lnB>
                  </a:tcPr>
                </a:tc>
                <a:tc>
                  <a:txBody>
                    <a:bodyPr/>
                    <a:lstStyle/>
                    <a:p>
                      <a:pPr algn="l" defTabSz="647700">
                        <a:defRPr sz="3800"/>
                      </a:pPr>
                    </a:p>
                  </a:txBody>
                  <a:tcPr marL="50800" marR="50800" marT="50800" marB="50800" anchor="ctr" anchorCtr="0" horzOverflow="overflow">
                    <a:lnL w="25400">
                      <a:solidFill>
                        <a:srgbClr val="FFFFFF"/>
                      </a:solidFill>
                      <a:miter lim="400000"/>
                    </a:lnL>
                    <a:lnR w="25400">
                      <a:solidFill>
                        <a:srgbClr val="FFFFFF"/>
                      </a:solidFill>
                      <a:miter lim="400000"/>
                    </a:lnR>
                    <a:lnT w="12700">
                      <a:solidFill>
                        <a:srgbClr val="000000"/>
                      </a:solidFill>
                      <a:miter lim="400000"/>
                    </a:lnT>
                    <a:lnB w="25400">
                      <a:solidFill>
                        <a:srgbClr val="000000"/>
                      </a:solidFill>
                      <a:miter lim="400000"/>
                    </a:lnB>
                  </a:tcPr>
                </a:tc>
                <a:tc>
                  <a:txBody>
                    <a:bodyPr/>
                    <a:lstStyle/>
                    <a:p>
                      <a:pPr algn="ctr" defTabSz="647700">
                        <a:defRPr>
                          <a:solidFill>
                            <a:srgbClr val="000000"/>
                          </a:solidFill>
                        </a:defRPr>
                      </a:pPr>
                      <a:r>
                        <a:rPr sz="3800">
                          <a:solidFill>
                            <a:srgbClr val="444444"/>
                          </a:solidFill>
                        </a:rPr>
                        <a:t>Effect</a:t>
                      </a:r>
                    </a:p>
                  </a:txBody>
                  <a:tcPr marL="50800" marR="50800" marT="50800" marB="50800" anchor="ctr" anchorCtr="0" horzOverflow="overflow">
                    <a:lnL w="25400">
                      <a:solidFill>
                        <a:srgbClr val="FFFFFF"/>
                      </a:solidFill>
                      <a:miter lim="400000"/>
                    </a:lnL>
                    <a:lnR w="25400">
                      <a:solidFill>
                        <a:srgbClr val="FFFFFF"/>
                      </a:solidFill>
                      <a:miter lim="400000"/>
                    </a:lnR>
                    <a:lnT w="127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3800">
                          <a:solidFill>
                            <a:srgbClr val="444444"/>
                          </a:solidFill>
                        </a:rPr>
                        <a:t>Description</a:t>
                      </a:r>
                    </a:p>
                  </a:txBody>
                  <a:tcPr marL="50800" marR="50800" marT="50800" marB="50800" anchor="ctr" anchorCtr="0" horzOverflow="overflow">
                    <a:lnL w="25400">
                      <a:solidFill>
                        <a:srgbClr val="FFFFFF"/>
                      </a:solidFill>
                      <a:miter lim="400000"/>
                    </a:lnL>
                    <a:lnR w="12700">
                      <a:solidFill>
                        <a:srgbClr val="FFFFFF"/>
                      </a:solidFill>
                      <a:miter lim="400000"/>
                    </a:lnR>
                    <a:lnT w="12700">
                      <a:solidFill>
                        <a:srgbClr val="000000"/>
                      </a:solidFill>
                      <a:miter lim="400000"/>
                    </a:lnT>
                    <a:lnB w="25400">
                      <a:solidFill>
                        <a:srgbClr val="000000"/>
                      </a:solidFill>
                      <a:miter lim="400000"/>
                    </a:lnB>
                  </a:tcPr>
                </a:tc>
              </a:tr>
              <a:tr h="663936">
                <a:tc>
                  <a:txBody>
                    <a:bodyPr/>
                    <a:lstStyle/>
                    <a:p>
                      <a:pPr algn="l" defTabSz="647700">
                        <a:defRPr>
                          <a:solidFill>
                            <a:srgbClr val="000000"/>
                          </a:solidFill>
                        </a:defRPr>
                      </a:pPr>
                      <a:r>
                        <a:rPr cap="small" sz="3800">
                          <a:solidFill>
                            <a:srgbClr val="444444"/>
                          </a:solidFill>
                          <a:latin typeface="Courier"/>
                          <a:ea typeface="Courier"/>
                          <a:cs typeface="Courier"/>
                          <a:sym typeface="Courier"/>
                        </a:rPr>
                        <a:t>mov</a:t>
                      </a:r>
                    </a:p>
                  </a:txBody>
                  <a:tcPr marL="50800" marR="50800" marT="50800" marB="50800" anchor="ctr" anchorCtr="0" horzOverflow="overflow">
                    <a:lnL w="12700">
                      <a:solidFill>
                        <a:srgbClr val="FFFFFF"/>
                      </a:solidFill>
                      <a:miter lim="400000"/>
                    </a:lnL>
                    <a:lnR w="25400">
                      <a:solidFill>
                        <a:srgbClr val="FFFFFF"/>
                      </a:solidFill>
                      <a:miter lim="400000"/>
                    </a:lnR>
                    <a:lnT w="25400">
                      <a:solidFill>
                        <a:srgbClr val="000000"/>
                      </a:solidFill>
                      <a:miter lim="400000"/>
                    </a:lnT>
                    <a:lnB w="25400">
                      <a:solidFill>
                        <a:srgbClr val="FFFFFF"/>
                      </a:solidFill>
                      <a:miter lim="400000"/>
                    </a:lnB>
                  </a:tcPr>
                </a:tc>
                <a:tc>
                  <a:txBody>
                    <a:bodyPr/>
                    <a:lstStyle/>
                    <a:p>
                      <a:pPr algn="l" defTabSz="647700">
                        <a:defRPr sz="3800"/>
                      </a:pPr>
                      <a:r>
                        <a:rPr i="1"/>
                        <a:t>S</a:t>
                      </a:r>
                      <a:r>
                        <a:t>, </a:t>
                      </a:r>
                      <a:r>
                        <a:rPr i="1"/>
                        <a:t>D</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000000"/>
                      </a:solidFill>
                      <a:miter lim="400000"/>
                    </a:lnT>
                    <a:lnB w="25400">
                      <a:solidFill>
                        <a:srgbClr val="FFFFFF"/>
                      </a:solidFill>
                      <a:miter lim="400000"/>
                    </a:lnB>
                  </a:tcPr>
                </a:tc>
                <a:tc>
                  <a:txBody>
                    <a:bodyPr/>
                    <a:lstStyle/>
                    <a:p>
                      <a:pPr algn="ctr" defTabSz="647700">
                        <a:defRPr sz="3800"/>
                      </a:pPr>
                      <a:r>
                        <a:rPr i="1"/>
                        <a:t>D</a:t>
                      </a:r>
                      <a:r>
                        <a:t> ⟵ </a:t>
                      </a:r>
                      <a:r>
                        <a:rPr i="1"/>
                        <a:t>S</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000000"/>
                      </a:solidFill>
                      <a:miter lim="400000"/>
                    </a:lnT>
                    <a:lnB w="25400">
                      <a:solidFill>
                        <a:srgbClr val="FFFFFF"/>
                      </a:solidFill>
                      <a:miter lim="400000"/>
                    </a:lnB>
                  </a:tcPr>
                </a:tc>
                <a:tc>
                  <a:txBody>
                    <a:bodyPr/>
                    <a:lstStyle/>
                    <a:p>
                      <a:pPr algn="l" defTabSz="647700">
                        <a:defRPr>
                          <a:solidFill>
                            <a:srgbClr val="000000"/>
                          </a:solidFill>
                        </a:defRPr>
                      </a:pPr>
                      <a:r>
                        <a:rPr sz="3800">
                          <a:solidFill>
                            <a:srgbClr val="444444"/>
                          </a:solidFill>
                        </a:rPr>
                        <a:t>Move</a:t>
                      </a:r>
                    </a:p>
                  </a:txBody>
                  <a:tcPr marL="50800" marR="50800" marT="50800" marB="50800" anchor="ctr" anchorCtr="0" horzOverflow="overflow">
                    <a:lnL w="25400">
                      <a:solidFill>
                        <a:srgbClr val="FFFFFF"/>
                      </a:solidFill>
                      <a:miter lim="400000"/>
                    </a:lnL>
                    <a:lnR w="12700">
                      <a:solidFill>
                        <a:srgbClr val="FFFFFF"/>
                      </a:solidFill>
                      <a:miter lim="400000"/>
                    </a:lnR>
                    <a:lnT w="25400">
                      <a:solidFill>
                        <a:srgbClr val="000000"/>
                      </a:solidFill>
                      <a:miter lim="400000"/>
                    </a:lnT>
                    <a:lnB w="25400">
                      <a:solidFill>
                        <a:srgbClr val="FFFFFF"/>
                      </a:solidFill>
                      <a:miter lim="400000"/>
                    </a:lnB>
                  </a:tcPr>
                </a:tc>
              </a:tr>
              <a:tr h="663936">
                <a:tc>
                  <a:txBody>
                    <a:bodyPr/>
                    <a:lstStyle/>
                    <a:p>
                      <a:pPr algn="l" defTabSz="647700">
                        <a:defRPr>
                          <a:solidFill>
                            <a:srgbClr val="000000"/>
                          </a:solidFill>
                        </a:defRPr>
                      </a:pPr>
                      <a:r>
                        <a:rPr sz="3800">
                          <a:solidFill>
                            <a:srgbClr val="444444"/>
                          </a:solidFill>
                          <a:latin typeface="Courier"/>
                          <a:ea typeface="Courier"/>
                          <a:cs typeface="Courier"/>
                          <a:sym typeface="Courier"/>
                        </a:rPr>
                        <a:t>  movb</a:t>
                      </a:r>
                    </a:p>
                  </a:txBody>
                  <a:tcPr marL="50800" marR="50800" marT="50800" marB="50800" anchor="ctr" anchorCtr="0" horzOverflow="overflow">
                    <a:lnL w="127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sz="3800"/>
                      </a:pP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ctr" defTabSz="647700">
                        <a:defRPr sz="3800"/>
                      </a:pP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3800">
                          <a:solidFill>
                            <a:srgbClr val="444444"/>
                          </a:solidFill>
                        </a:rPr>
                        <a:t>Move byte</a:t>
                      </a:r>
                    </a:p>
                  </a:txBody>
                  <a:tcPr marL="50800" marR="50800" marT="50800" marB="50800" anchor="ctr" anchorCtr="0" horzOverflow="overflow">
                    <a:lnL w="25400">
                      <a:solidFill>
                        <a:srgbClr val="FFFFFF"/>
                      </a:solidFill>
                      <a:miter lim="400000"/>
                    </a:lnL>
                    <a:lnR w="12700">
                      <a:solidFill>
                        <a:srgbClr val="FFFFFF"/>
                      </a:solidFill>
                      <a:miter lim="400000"/>
                    </a:lnR>
                    <a:lnT w="25400">
                      <a:solidFill>
                        <a:srgbClr val="FFFFFF"/>
                      </a:solidFill>
                      <a:miter lim="400000"/>
                    </a:lnT>
                    <a:lnB w="25400">
                      <a:solidFill>
                        <a:srgbClr val="FFFFFF"/>
                      </a:solidFill>
                      <a:miter lim="400000"/>
                    </a:lnB>
                  </a:tcPr>
                </a:tc>
              </a:tr>
              <a:tr h="663936">
                <a:tc>
                  <a:txBody>
                    <a:bodyPr/>
                    <a:lstStyle/>
                    <a:p>
                      <a:pPr algn="l" defTabSz="647700">
                        <a:defRPr>
                          <a:solidFill>
                            <a:srgbClr val="000000"/>
                          </a:solidFill>
                        </a:defRPr>
                      </a:pPr>
                      <a:r>
                        <a:rPr sz="3800">
                          <a:solidFill>
                            <a:srgbClr val="444444"/>
                          </a:solidFill>
                          <a:latin typeface="Courier"/>
                          <a:ea typeface="Courier"/>
                          <a:cs typeface="Courier"/>
                          <a:sym typeface="Courier"/>
                        </a:rPr>
                        <a:t>  movw</a:t>
                      </a:r>
                    </a:p>
                  </a:txBody>
                  <a:tcPr marL="50800" marR="50800" marT="50800" marB="50800" anchor="ctr" anchorCtr="0" horzOverflow="overflow">
                    <a:lnL w="127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sz="3800"/>
                      </a:pP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ctr" defTabSz="647700">
                        <a:defRPr sz="3800"/>
                      </a:pP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3800">
                          <a:solidFill>
                            <a:srgbClr val="444444"/>
                          </a:solidFill>
                        </a:rPr>
                        <a:t>Move word</a:t>
                      </a:r>
                    </a:p>
                  </a:txBody>
                  <a:tcPr marL="50800" marR="50800" marT="50800" marB="50800" anchor="ctr" anchorCtr="0" horzOverflow="overflow">
                    <a:lnL w="25400">
                      <a:solidFill>
                        <a:srgbClr val="FFFFFF"/>
                      </a:solidFill>
                      <a:miter lim="400000"/>
                    </a:lnL>
                    <a:lnR w="12700">
                      <a:solidFill>
                        <a:srgbClr val="FFFFFF"/>
                      </a:solidFill>
                      <a:miter lim="400000"/>
                    </a:lnR>
                    <a:lnT w="25400">
                      <a:solidFill>
                        <a:srgbClr val="FFFFFF"/>
                      </a:solidFill>
                      <a:miter lim="400000"/>
                    </a:lnT>
                    <a:lnB w="25400">
                      <a:solidFill>
                        <a:srgbClr val="FFFFFF"/>
                      </a:solidFill>
                      <a:miter lim="400000"/>
                    </a:lnB>
                  </a:tcPr>
                </a:tc>
              </a:tr>
              <a:tr h="663936">
                <a:tc>
                  <a:txBody>
                    <a:bodyPr/>
                    <a:lstStyle/>
                    <a:p>
                      <a:pPr algn="l" defTabSz="647700">
                        <a:defRPr>
                          <a:solidFill>
                            <a:srgbClr val="000000"/>
                          </a:solidFill>
                        </a:defRPr>
                      </a:pPr>
                      <a:r>
                        <a:rPr sz="3800">
                          <a:solidFill>
                            <a:srgbClr val="444444"/>
                          </a:solidFill>
                          <a:latin typeface="Courier"/>
                          <a:ea typeface="Courier"/>
                          <a:cs typeface="Courier"/>
                          <a:sym typeface="Courier"/>
                        </a:rPr>
                        <a:t>  movl</a:t>
                      </a:r>
                    </a:p>
                  </a:txBody>
                  <a:tcPr marL="50800" marR="50800" marT="50800" marB="50800" anchor="ctr" anchorCtr="0" horzOverflow="overflow">
                    <a:lnL w="127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sz="3800"/>
                      </a:pP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ctr" defTabSz="647700">
                        <a:defRPr sz="5000"/>
                      </a:pP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3800">
                          <a:solidFill>
                            <a:srgbClr val="444444"/>
                          </a:solidFill>
                        </a:rPr>
                        <a:t>Move double word</a:t>
                      </a:r>
                    </a:p>
                  </a:txBody>
                  <a:tcPr marL="50800" marR="50800" marT="50800" marB="50800" anchor="ctr" anchorCtr="0" horzOverflow="overflow">
                    <a:lnL w="25400">
                      <a:solidFill>
                        <a:srgbClr val="FFFFFF"/>
                      </a:solidFill>
                      <a:miter lim="400000"/>
                    </a:lnL>
                    <a:lnR w="12700">
                      <a:solidFill>
                        <a:srgbClr val="FFFFFF"/>
                      </a:solidFill>
                      <a:miter lim="400000"/>
                    </a:lnR>
                    <a:lnT w="25400">
                      <a:solidFill>
                        <a:srgbClr val="FFFFFF"/>
                      </a:solidFill>
                      <a:miter lim="400000"/>
                    </a:lnT>
                    <a:lnB w="25400">
                      <a:solidFill>
                        <a:srgbClr val="FFFFFF"/>
                      </a:solidFill>
                      <a:miter lim="400000"/>
                    </a:lnB>
                  </a:tcPr>
                </a:tc>
              </a:tr>
              <a:tr h="663936">
                <a:tc>
                  <a:txBody>
                    <a:bodyPr/>
                    <a:lstStyle/>
                    <a:p>
                      <a:pPr algn="l" defTabSz="647700">
                        <a:defRPr>
                          <a:solidFill>
                            <a:srgbClr val="000000"/>
                          </a:solidFill>
                        </a:defRPr>
                      </a:pPr>
                      <a:r>
                        <a:rPr sz="3800">
                          <a:solidFill>
                            <a:srgbClr val="444444"/>
                          </a:solidFill>
                          <a:latin typeface="Courier"/>
                          <a:ea typeface="Courier"/>
                          <a:cs typeface="Courier"/>
                          <a:sym typeface="Courier"/>
                        </a:rPr>
                        <a:t>  movq</a:t>
                      </a:r>
                    </a:p>
                  </a:txBody>
                  <a:tcPr marL="50800" marR="50800" marT="50800" marB="50800" anchor="ctr" anchorCtr="0" horzOverflow="overflow">
                    <a:lnL w="127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sz="3800"/>
                      </a:pP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ctr" defTabSz="647700">
                        <a:defRPr sz="5000"/>
                      </a:pP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3800">
                          <a:solidFill>
                            <a:srgbClr val="444444"/>
                          </a:solidFill>
                        </a:rPr>
                        <a:t>Move quad word</a:t>
                      </a:r>
                    </a:p>
                  </a:txBody>
                  <a:tcPr marL="50800" marR="50800" marT="50800" marB="50800" anchor="ctr" anchorCtr="0" horzOverflow="overflow">
                    <a:lnL w="25400">
                      <a:solidFill>
                        <a:srgbClr val="FFFFFF"/>
                      </a:solidFill>
                      <a:miter lim="400000"/>
                    </a:lnL>
                    <a:lnR w="12700">
                      <a:solidFill>
                        <a:srgbClr val="FFFFFF"/>
                      </a:solidFill>
                      <a:miter lim="400000"/>
                    </a:lnR>
                    <a:lnT w="25400">
                      <a:solidFill>
                        <a:srgbClr val="FFFFFF"/>
                      </a:solidFill>
                      <a:miter lim="400000"/>
                    </a:lnT>
                    <a:lnB w="25400">
                      <a:solidFill>
                        <a:srgbClr val="FFFFFF"/>
                      </a:solidFill>
                      <a:miter lim="400000"/>
                    </a:lnB>
                  </a:tcPr>
                </a:tc>
              </a:tr>
              <a:tr h="663936">
                <a:tc>
                  <a:txBody>
                    <a:bodyPr/>
                    <a:lstStyle/>
                    <a:p>
                      <a:pPr algn="l" defTabSz="647700">
                        <a:defRPr>
                          <a:solidFill>
                            <a:srgbClr val="000000"/>
                          </a:solidFill>
                        </a:defRPr>
                      </a:pPr>
                      <a:r>
                        <a:rPr sz="3800">
                          <a:solidFill>
                            <a:srgbClr val="444444"/>
                          </a:solidFill>
                          <a:latin typeface="Courier"/>
                          <a:ea typeface="Courier"/>
                          <a:cs typeface="Courier"/>
                          <a:sym typeface="Courier"/>
                        </a:rPr>
                        <a:t>movabsq</a:t>
                      </a:r>
                    </a:p>
                  </a:txBody>
                  <a:tcPr marL="50800" marR="50800" marT="50800" marB="50800" anchor="ctr" anchorCtr="0" horzOverflow="overflow">
                    <a:lnL w="127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sz="3800"/>
                      </a:pPr>
                      <a:r>
                        <a:rPr i="1"/>
                        <a:t>I</a:t>
                      </a:r>
                      <a:r>
                        <a:t>, </a:t>
                      </a:r>
                      <a:r>
                        <a:rPr i="1"/>
                        <a:t>R</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ctr" defTabSz="647700">
                        <a:defRPr sz="3800"/>
                      </a:pPr>
                      <a:r>
                        <a:rPr i="1"/>
                        <a:t>R</a:t>
                      </a:r>
                      <a:r>
                        <a:t> ⟵ </a:t>
                      </a:r>
                      <a:r>
                        <a:rPr i="1"/>
                        <a:t>I</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3800">
                          <a:solidFill>
                            <a:srgbClr val="444444"/>
                          </a:solidFill>
                        </a:rPr>
                        <a:t>Move absolute quad word</a:t>
                      </a:r>
                    </a:p>
                  </a:txBody>
                  <a:tcPr marL="50800" marR="50800" marT="50800" marB="50800" anchor="ctr" anchorCtr="0" horzOverflow="overflow">
                    <a:lnL w="25400">
                      <a:solidFill>
                        <a:srgbClr val="FFFFFF"/>
                      </a:solidFill>
                      <a:miter lim="400000"/>
                    </a:lnL>
                    <a:lnR w="12700">
                      <a:solidFill>
                        <a:srgbClr val="FFFFFF"/>
                      </a:solidFill>
                      <a:miter lim="400000"/>
                    </a:lnR>
                    <a:lnT w="25400">
                      <a:solidFill>
                        <a:srgbClr val="FFFFFF"/>
                      </a:solidFill>
                      <a:miter lim="400000"/>
                    </a:lnT>
                    <a:lnB w="25400">
                      <a:solidFill>
                        <a:srgbClr val="FFFFFF"/>
                      </a:solidFill>
                      <a:miter lim="400000"/>
                    </a:lnB>
                  </a:tcPr>
                </a:tc>
              </a:tr>
            </a:tbl>
          </a:graphicData>
        </a:graphic>
      </p:graphicFrame>
      <p:graphicFrame>
        <p:nvGraphicFramePr>
          <p:cNvPr id="165" name="Table 1-1"/>
          <p:cNvGraphicFramePr/>
          <p:nvPr/>
        </p:nvGraphicFramePr>
        <p:xfrm>
          <a:off x="4093123" y="8665239"/>
          <a:ext cx="19082394" cy="4672959"/>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672923"/>
                <a:gridCol w="6613418"/>
                <a:gridCol w="5188500"/>
                <a:gridCol w="6594851"/>
              </a:tblGrid>
              <a:tr h="929511">
                <a:tc>
                  <a:txBody>
                    <a:bodyPr/>
                    <a:lstStyle/>
                    <a:p>
                      <a:pPr algn="l" defTabSz="647700">
                        <a:defRPr>
                          <a:solidFill>
                            <a:srgbClr val="000000"/>
                          </a:solidFill>
                        </a:defRPr>
                      </a:pPr>
                      <a:r>
                        <a:rPr sz="3400">
                          <a:solidFill>
                            <a:srgbClr val="444444"/>
                          </a:solidFill>
                          <a:latin typeface="Courier"/>
                          <a:ea typeface="Courier"/>
                          <a:cs typeface="Courier"/>
                          <a:sym typeface="Courier"/>
                        </a:rPr>
                        <a:t>1</a:t>
                      </a:r>
                    </a:p>
                  </a:txBody>
                  <a:tcPr marL="50800" marR="50800" marT="50800" marB="50800" anchor="ctr" anchorCtr="0" horzOverflow="overflow">
                    <a:lnL w="127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b="1" sz="3800">
                          <a:solidFill>
                            <a:srgbClr val="444444"/>
                          </a:solidFill>
                          <a:latin typeface="Courier"/>
                          <a:ea typeface="Courier"/>
                          <a:cs typeface="Courier"/>
                          <a:sym typeface="Courier"/>
                        </a:rPr>
                        <a:t>movl $0x4050,%eax</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3400">
                          <a:solidFill>
                            <a:srgbClr val="444444"/>
                          </a:solidFill>
                          <a:latin typeface="Courier"/>
                          <a:ea typeface="Courier"/>
                          <a:cs typeface="Courier"/>
                          <a:sym typeface="Courier"/>
                        </a:rPr>
                        <a:t>Immediate—Register,</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3400">
                          <a:solidFill>
                            <a:srgbClr val="444444"/>
                          </a:solidFill>
                          <a:latin typeface="Courier"/>
                          <a:ea typeface="Courier"/>
                          <a:cs typeface="Courier"/>
                          <a:sym typeface="Courier"/>
                        </a:rPr>
                        <a:t>4 bytes</a:t>
                      </a:r>
                    </a:p>
                  </a:txBody>
                  <a:tcPr marL="50800" marR="50800" marT="50800" marB="50800" anchor="ctr" anchorCtr="0" horzOverflow="overflow">
                    <a:lnL w="25400">
                      <a:solidFill>
                        <a:srgbClr val="FFFFFF"/>
                      </a:solidFill>
                      <a:miter lim="400000"/>
                    </a:lnL>
                    <a:lnR w="12700">
                      <a:solidFill>
                        <a:srgbClr val="FFFFFF"/>
                      </a:solidFill>
                      <a:miter lim="400000"/>
                    </a:lnR>
                    <a:lnT w="25400">
                      <a:solidFill>
                        <a:srgbClr val="FFFFFF"/>
                      </a:solidFill>
                      <a:miter lim="400000"/>
                    </a:lnT>
                    <a:lnB w="25400">
                      <a:solidFill>
                        <a:srgbClr val="FFFFFF"/>
                      </a:solidFill>
                      <a:miter lim="400000"/>
                    </a:lnB>
                  </a:tcPr>
                </a:tc>
              </a:tr>
              <a:tr h="929511">
                <a:tc>
                  <a:txBody>
                    <a:bodyPr/>
                    <a:lstStyle/>
                    <a:p>
                      <a:pPr algn="l" defTabSz="647700">
                        <a:defRPr>
                          <a:solidFill>
                            <a:srgbClr val="000000"/>
                          </a:solidFill>
                        </a:defRPr>
                      </a:pPr>
                      <a:r>
                        <a:rPr sz="3400">
                          <a:solidFill>
                            <a:srgbClr val="444444"/>
                          </a:solidFill>
                          <a:latin typeface="Courier"/>
                          <a:ea typeface="Courier"/>
                          <a:cs typeface="Courier"/>
                          <a:sym typeface="Courier"/>
                        </a:rPr>
                        <a:t>2</a:t>
                      </a:r>
                    </a:p>
                  </a:txBody>
                  <a:tcPr marL="50800" marR="50800" marT="50800" marB="50800" anchor="ctr" anchorCtr="0" horzOverflow="overflow">
                    <a:lnL w="127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b="1" sz="3800">
                          <a:solidFill>
                            <a:srgbClr val="444444"/>
                          </a:solidFill>
                          <a:latin typeface="Courier"/>
                          <a:ea typeface="Courier"/>
                          <a:cs typeface="Courier"/>
                          <a:sym typeface="Courier"/>
                        </a:rPr>
                        <a:t>movw %cx,%dx</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3400">
                          <a:solidFill>
                            <a:srgbClr val="444444"/>
                          </a:solidFill>
                          <a:latin typeface="Courier"/>
                          <a:ea typeface="Courier"/>
                          <a:cs typeface="Courier"/>
                          <a:sym typeface="Courier"/>
                        </a:rPr>
                        <a:t>Register—Register,</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3400">
                          <a:solidFill>
                            <a:srgbClr val="444444"/>
                          </a:solidFill>
                          <a:latin typeface="Courier"/>
                          <a:ea typeface="Courier"/>
                          <a:cs typeface="Courier"/>
                          <a:sym typeface="Courier"/>
                        </a:rPr>
                        <a:t>2 bytes</a:t>
                      </a:r>
                    </a:p>
                  </a:txBody>
                  <a:tcPr marL="50800" marR="50800" marT="50800" marB="50800" anchor="ctr" anchorCtr="0" horzOverflow="overflow">
                    <a:lnL w="25400">
                      <a:solidFill>
                        <a:srgbClr val="FFFFFF"/>
                      </a:solidFill>
                      <a:miter lim="400000"/>
                    </a:lnL>
                    <a:lnR w="12700">
                      <a:solidFill>
                        <a:srgbClr val="FFFFFF"/>
                      </a:solidFill>
                      <a:miter lim="400000"/>
                    </a:lnR>
                    <a:lnT w="25400">
                      <a:solidFill>
                        <a:srgbClr val="FFFFFF"/>
                      </a:solidFill>
                      <a:miter lim="400000"/>
                    </a:lnT>
                    <a:lnB w="25400">
                      <a:solidFill>
                        <a:srgbClr val="FFFFFF"/>
                      </a:solidFill>
                      <a:miter lim="400000"/>
                    </a:lnB>
                  </a:tcPr>
                </a:tc>
              </a:tr>
              <a:tr h="929511">
                <a:tc>
                  <a:txBody>
                    <a:bodyPr/>
                    <a:lstStyle/>
                    <a:p>
                      <a:pPr algn="l" defTabSz="647700">
                        <a:defRPr>
                          <a:solidFill>
                            <a:srgbClr val="000000"/>
                          </a:solidFill>
                        </a:defRPr>
                      </a:pPr>
                      <a:r>
                        <a:rPr sz="3400">
                          <a:solidFill>
                            <a:srgbClr val="444444"/>
                          </a:solidFill>
                          <a:latin typeface="Courier"/>
                          <a:ea typeface="Courier"/>
                          <a:cs typeface="Courier"/>
                          <a:sym typeface="Courier"/>
                        </a:rPr>
                        <a:t>3</a:t>
                      </a:r>
                    </a:p>
                  </a:txBody>
                  <a:tcPr marL="50800" marR="50800" marT="50800" marB="50800" anchor="ctr" anchorCtr="0" horzOverflow="overflow">
                    <a:lnL w="127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b="1" sz="3800">
                          <a:solidFill>
                            <a:srgbClr val="444444"/>
                          </a:solidFill>
                          <a:latin typeface="Courier"/>
                          <a:ea typeface="Courier"/>
                          <a:cs typeface="Courier"/>
                          <a:sym typeface="Courier"/>
                        </a:rPr>
                        <a:t>movb (%rdi,%rcx),%al</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3400">
                          <a:solidFill>
                            <a:srgbClr val="444444"/>
                          </a:solidFill>
                          <a:latin typeface="Courier"/>
                          <a:ea typeface="Courier"/>
                          <a:cs typeface="Courier"/>
                          <a:sym typeface="Courier"/>
                        </a:rPr>
                        <a:t>Memory—Register,</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3400">
                          <a:solidFill>
                            <a:srgbClr val="444444"/>
                          </a:solidFill>
                          <a:latin typeface="Courier"/>
                          <a:ea typeface="Courier"/>
                          <a:cs typeface="Courier"/>
                          <a:sym typeface="Courier"/>
                        </a:rPr>
                        <a:t>1 byte</a:t>
                      </a:r>
                    </a:p>
                  </a:txBody>
                  <a:tcPr marL="50800" marR="50800" marT="50800" marB="50800" anchor="ctr" anchorCtr="0" horzOverflow="overflow">
                    <a:lnL w="25400">
                      <a:solidFill>
                        <a:srgbClr val="FFFFFF"/>
                      </a:solidFill>
                      <a:miter lim="400000"/>
                    </a:lnL>
                    <a:lnR w="12700">
                      <a:solidFill>
                        <a:srgbClr val="FFFFFF"/>
                      </a:solidFill>
                      <a:miter lim="400000"/>
                    </a:lnR>
                    <a:lnT w="25400">
                      <a:solidFill>
                        <a:srgbClr val="FFFFFF"/>
                      </a:solidFill>
                      <a:miter lim="400000"/>
                    </a:lnT>
                    <a:lnB w="25400">
                      <a:solidFill>
                        <a:srgbClr val="FFFFFF"/>
                      </a:solidFill>
                      <a:miter lim="400000"/>
                    </a:lnB>
                  </a:tcPr>
                </a:tc>
              </a:tr>
              <a:tr h="929511">
                <a:tc>
                  <a:txBody>
                    <a:bodyPr/>
                    <a:lstStyle/>
                    <a:p>
                      <a:pPr algn="l" defTabSz="647700">
                        <a:defRPr>
                          <a:solidFill>
                            <a:srgbClr val="000000"/>
                          </a:solidFill>
                        </a:defRPr>
                      </a:pPr>
                      <a:r>
                        <a:rPr sz="3400">
                          <a:solidFill>
                            <a:srgbClr val="444444"/>
                          </a:solidFill>
                          <a:latin typeface="Courier"/>
                          <a:ea typeface="Courier"/>
                          <a:cs typeface="Courier"/>
                          <a:sym typeface="Courier"/>
                        </a:rPr>
                        <a:t>4</a:t>
                      </a:r>
                    </a:p>
                  </a:txBody>
                  <a:tcPr marL="50800" marR="50800" marT="50800" marB="50800" anchor="ctr" anchorCtr="0" horzOverflow="overflow">
                    <a:lnL w="127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b="1" sz="3800">
                          <a:solidFill>
                            <a:srgbClr val="444444"/>
                          </a:solidFill>
                          <a:latin typeface="Courier"/>
                          <a:ea typeface="Courier"/>
                          <a:cs typeface="Courier"/>
                          <a:sym typeface="Courier"/>
                        </a:rPr>
                        <a:t>movb $-17,(%rsp)</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3400">
                          <a:solidFill>
                            <a:srgbClr val="444444"/>
                          </a:solidFill>
                          <a:latin typeface="Courier"/>
                          <a:ea typeface="Courier"/>
                          <a:cs typeface="Courier"/>
                          <a:sym typeface="Courier"/>
                        </a:rPr>
                        <a:t>Immediate—Memory,</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3400">
                          <a:solidFill>
                            <a:srgbClr val="444444"/>
                          </a:solidFill>
                          <a:latin typeface="Courier"/>
                          <a:ea typeface="Courier"/>
                          <a:cs typeface="Courier"/>
                          <a:sym typeface="Courier"/>
                        </a:rPr>
                        <a:t>1 byte</a:t>
                      </a:r>
                    </a:p>
                  </a:txBody>
                  <a:tcPr marL="50800" marR="50800" marT="50800" marB="50800" anchor="ctr" anchorCtr="0" horzOverflow="overflow">
                    <a:lnL w="25400">
                      <a:solidFill>
                        <a:srgbClr val="FFFFFF"/>
                      </a:solidFill>
                      <a:miter lim="400000"/>
                    </a:lnL>
                    <a:lnR w="12700">
                      <a:solidFill>
                        <a:srgbClr val="FFFFFF"/>
                      </a:solidFill>
                      <a:miter lim="400000"/>
                    </a:lnR>
                    <a:lnT w="25400">
                      <a:solidFill>
                        <a:srgbClr val="FFFFFF"/>
                      </a:solidFill>
                      <a:miter lim="400000"/>
                    </a:lnT>
                    <a:lnB w="25400">
                      <a:solidFill>
                        <a:srgbClr val="FFFFFF"/>
                      </a:solidFill>
                      <a:miter lim="400000"/>
                    </a:lnB>
                  </a:tcPr>
                </a:tc>
              </a:tr>
              <a:tr h="929511">
                <a:tc>
                  <a:txBody>
                    <a:bodyPr/>
                    <a:lstStyle/>
                    <a:p>
                      <a:pPr algn="l" defTabSz="647700">
                        <a:defRPr>
                          <a:solidFill>
                            <a:srgbClr val="000000"/>
                          </a:solidFill>
                        </a:defRPr>
                      </a:pPr>
                      <a:r>
                        <a:rPr sz="3400">
                          <a:solidFill>
                            <a:srgbClr val="444444"/>
                          </a:solidFill>
                          <a:latin typeface="Courier"/>
                          <a:ea typeface="Courier"/>
                          <a:cs typeface="Courier"/>
                          <a:sym typeface="Courier"/>
                        </a:rPr>
                        <a:t>5</a:t>
                      </a:r>
                    </a:p>
                  </a:txBody>
                  <a:tcPr marL="50800" marR="50800" marT="50800" marB="50800" anchor="ctr" anchorCtr="0" horzOverflow="overflow">
                    <a:lnL w="127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b="1" sz="3800">
                          <a:solidFill>
                            <a:srgbClr val="444444"/>
                          </a:solidFill>
                          <a:latin typeface="Courier"/>
                          <a:ea typeface="Courier"/>
                          <a:cs typeface="Courier"/>
                          <a:sym typeface="Courier"/>
                        </a:rPr>
                        <a:t>movq %rax,-12(%rbp)</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3400">
                          <a:solidFill>
                            <a:srgbClr val="444444"/>
                          </a:solidFill>
                          <a:latin typeface="Courier"/>
                          <a:ea typeface="Courier"/>
                          <a:cs typeface="Courier"/>
                          <a:sym typeface="Courier"/>
                        </a:rPr>
                        <a:t>Register—Memory,</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3400">
                          <a:solidFill>
                            <a:srgbClr val="444444"/>
                          </a:solidFill>
                          <a:latin typeface="Courier"/>
                          <a:ea typeface="Courier"/>
                          <a:cs typeface="Courier"/>
                          <a:sym typeface="Courier"/>
                        </a:rPr>
                        <a:t>8 bytes</a:t>
                      </a:r>
                    </a:p>
                  </a:txBody>
                  <a:tcPr marL="50800" marR="50800" marT="50800" marB="50800" anchor="ctr" anchorCtr="0" horzOverflow="overflow">
                    <a:lnL w="25400">
                      <a:solidFill>
                        <a:srgbClr val="FFFFFF"/>
                      </a:solidFill>
                      <a:miter lim="400000"/>
                    </a:lnL>
                    <a:lnR w="12700">
                      <a:solidFill>
                        <a:srgbClr val="FFFFFF"/>
                      </a:solidFill>
                      <a:miter lim="400000"/>
                    </a:lnR>
                    <a:lnT w="25400">
                      <a:solidFill>
                        <a:srgbClr val="FFFFFF"/>
                      </a:solidFill>
                      <a:miter lim="400000"/>
                    </a:lnT>
                    <a:lnB w="25400">
                      <a:solidFill>
                        <a:srgbClr val="FFFFFF"/>
                      </a:solidFill>
                      <a:miter lim="400000"/>
                    </a:lnB>
                  </a:tcPr>
                </a:tc>
              </a:tr>
            </a:tbl>
          </a:graphicData>
        </a:graphic>
      </p:graphicFrame>
      <p:sp>
        <p:nvSpPr>
          <p:cNvPr id="166" name="What did we cover last Friday?"/>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What did we cover last Friday?</a:t>
            </a:r>
          </a:p>
        </p:txBody>
      </p:sp>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8" name="Slide Number"/>
          <p:cNvSpPr txBox="1"/>
          <p:nvPr>
            <p:ph type="sldNum" sz="quarter" idx="2"/>
          </p:nvPr>
        </p:nvSpPr>
        <p:spPr>
          <a:xfrm>
            <a:off x="706310" y="12942889"/>
            <a:ext cx="241402" cy="374600"/>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169" name="Image" descr="Image"/>
          <p:cNvPicPr>
            <a:picLocks noChangeAspect="1"/>
          </p:cNvPicPr>
          <p:nvPr/>
        </p:nvPicPr>
        <p:blipFill>
          <a:blip r:embed="rId2">
            <a:extLst/>
          </a:blip>
          <a:stretch>
            <a:fillRect/>
          </a:stretch>
        </p:blipFill>
        <p:spPr>
          <a:xfrm>
            <a:off x="11573658" y="3365026"/>
            <a:ext cx="2768601" cy="2768601"/>
          </a:xfrm>
          <a:prstGeom prst="rect">
            <a:avLst/>
          </a:prstGeom>
          <a:ln w="12700">
            <a:miter lim="400000"/>
          </a:ln>
        </p:spPr>
      </p:pic>
      <p:sp>
        <p:nvSpPr>
          <p:cNvPr id="170" name="movl $0x4050, %eax…"/>
          <p:cNvSpPr txBox="1"/>
          <p:nvPr/>
        </p:nvSpPr>
        <p:spPr>
          <a:xfrm>
            <a:off x="878255" y="3733799"/>
            <a:ext cx="8929528" cy="6248401"/>
          </a:xfrm>
          <a:prstGeom prst="rect">
            <a:avLst/>
          </a:prstGeom>
          <a:ln w="508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a:defRPr>
                <a:latin typeface="Courier"/>
                <a:ea typeface="Courier"/>
                <a:cs typeface="Courier"/>
                <a:sym typeface="Courier"/>
              </a:defRPr>
            </a:pPr>
            <a:r>
              <a:t>movl $0x4050, %eax</a:t>
            </a:r>
          </a:p>
          <a:p>
            <a:pPr algn="l">
              <a:defRPr>
                <a:latin typeface="Courier"/>
                <a:ea typeface="Courier"/>
                <a:cs typeface="Courier"/>
                <a:sym typeface="Courier"/>
              </a:defRPr>
            </a:pPr>
            <a:r>
              <a:t>movq %rsp, %rax</a:t>
            </a:r>
          </a:p>
          <a:p>
            <a:pPr algn="l">
              <a:defRPr>
                <a:latin typeface="Courier"/>
                <a:ea typeface="Courier"/>
                <a:cs typeface="Courier"/>
                <a:sym typeface="Courier"/>
              </a:defRPr>
            </a:pPr>
            <a:r>
              <a:t>movw %ax, %dx</a:t>
            </a:r>
          </a:p>
          <a:p>
            <a:pPr algn="l">
              <a:defRPr>
                <a:latin typeface="Courier"/>
                <a:ea typeface="Courier"/>
                <a:cs typeface="Courier"/>
                <a:sym typeface="Courier"/>
              </a:defRPr>
            </a:pPr>
            <a:r>
              <a:t>movl $1,%ecx</a:t>
            </a:r>
          </a:p>
          <a:p>
            <a:pPr algn="l">
              <a:defRPr>
                <a:latin typeface="Courier"/>
                <a:ea typeface="Courier"/>
                <a:cs typeface="Courier"/>
                <a:sym typeface="Courier"/>
              </a:defRPr>
            </a:pPr>
            <a:r>
              <a:t>movb (%rdi, %rcx), %al</a:t>
            </a:r>
          </a:p>
          <a:p>
            <a:pPr algn="l">
              <a:defRPr>
                <a:latin typeface="Courier"/>
                <a:ea typeface="Courier"/>
                <a:cs typeface="Courier"/>
                <a:sym typeface="Courier"/>
              </a:defRPr>
            </a:pPr>
            <a:r>
              <a:t>movb $0x61, (%rsp)</a:t>
            </a:r>
          </a:p>
          <a:p>
            <a:pPr algn="l">
              <a:defRPr>
                <a:latin typeface="Courier"/>
                <a:ea typeface="Courier"/>
                <a:cs typeface="Courier"/>
                <a:sym typeface="Courier"/>
              </a:defRPr>
            </a:pPr>
            <a:r>
              <a:t>movb $0x61,(%rdi, %rcx)</a:t>
            </a:r>
          </a:p>
          <a:p>
            <a:pPr algn="l">
              <a:defRPr>
                <a:latin typeface="Courier"/>
                <a:ea typeface="Courier"/>
                <a:cs typeface="Courier"/>
                <a:sym typeface="Courier"/>
              </a:defRPr>
            </a:pPr>
            <a:r>
              <a:t>movq %rax, 12(%rsp)</a:t>
            </a:r>
          </a:p>
        </p:txBody>
      </p:sp>
      <p:sp>
        <p:nvSpPr>
          <p:cNvPr id="171" name="./mov_examples_main…"/>
          <p:cNvSpPr txBox="1"/>
          <p:nvPr/>
        </p:nvSpPr>
        <p:spPr>
          <a:xfrm>
            <a:off x="11720315" y="7561296"/>
            <a:ext cx="10453775" cy="2438401"/>
          </a:xfrm>
          <a:prstGeom prst="rect">
            <a:avLst/>
          </a:prstGeom>
          <a:ln w="508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a:defRPr>
                <a:latin typeface="Courier"/>
                <a:ea typeface="Courier"/>
                <a:cs typeface="Courier"/>
                <a:sym typeface="Courier"/>
              </a:defRPr>
            </a:pPr>
            <a:r>
              <a:t>./mov_examples_main</a:t>
            </a:r>
          </a:p>
          <a:p>
            <a:pPr algn="l">
              <a:defRPr>
                <a:latin typeface="Courier"/>
                <a:ea typeface="Courier"/>
                <a:cs typeface="Courier"/>
                <a:sym typeface="Courier"/>
              </a:defRPr>
            </a:pPr>
            <a:r>
              <a:t>Before function call: hello</a:t>
            </a:r>
          </a:p>
          <a:p>
            <a:pPr algn="l">
              <a:defRPr>
                <a:latin typeface="Courier"/>
                <a:ea typeface="Courier"/>
                <a:cs typeface="Courier"/>
                <a:sym typeface="Courier"/>
              </a:defRPr>
            </a:pPr>
            <a:r>
              <a:t>After function call: hallo</a:t>
            </a:r>
          </a:p>
        </p:txBody>
      </p:sp>
      <p:sp>
        <p:nvSpPr>
          <p:cNvPr id="172" name="What did we cover last Friday?"/>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What did we cover last Friday?</a:t>
            </a:r>
          </a:p>
        </p:txBody>
      </p:sp>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4" name="Slide Number"/>
          <p:cNvSpPr txBox="1"/>
          <p:nvPr>
            <p:ph type="sldNum" sz="quarter" idx="2"/>
          </p:nvPr>
        </p:nvSpPr>
        <p:spPr>
          <a:xfrm>
            <a:off x="706310" y="12942889"/>
            <a:ext cx="241402" cy="374600"/>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175" name="The lea instruction"/>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p>
            <a:pPr>
              <a:defRPr sz="8500">
                <a:solidFill>
                  <a:srgbClr val="FFFFFF"/>
                </a:solidFill>
              </a:defRPr>
            </a:pPr>
            <a:r>
              <a:t>The </a:t>
            </a:r>
            <a:r>
              <a:rPr>
                <a:latin typeface="Courier"/>
                <a:ea typeface="Courier"/>
                <a:cs typeface="Courier"/>
                <a:sym typeface="Courier"/>
              </a:rPr>
              <a:t>lea</a:t>
            </a:r>
            <a:r>
              <a:t> instruction</a:t>
            </a:r>
          </a:p>
        </p:txBody>
      </p:sp>
      <p:sp>
        <p:nvSpPr>
          <p:cNvPr id="176" name="The lea instruction is related to the mov instruction. It has the form of an instruction that reads from memory to a register, but it does not reference memory at all.…"/>
          <p:cNvSpPr txBox="1"/>
          <p:nvPr/>
        </p:nvSpPr>
        <p:spPr>
          <a:xfrm>
            <a:off x="916414" y="1946668"/>
            <a:ext cx="22551173" cy="437184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635000" indent="-635000" algn="l">
              <a:buSzPct val="75000"/>
              <a:buFont typeface="Helvetica Neue"/>
              <a:buChar char="•"/>
              <a:defRPr sz="4700"/>
            </a:pPr>
            <a:r>
              <a:t>The </a:t>
            </a:r>
            <a:r>
              <a:rPr>
                <a:latin typeface="Courier"/>
                <a:ea typeface="Courier"/>
                <a:cs typeface="Courier"/>
                <a:sym typeface="Courier"/>
              </a:rPr>
              <a:t>lea</a:t>
            </a:r>
            <a:r>
              <a:t> instruction is related to the </a:t>
            </a:r>
            <a:r>
              <a:rPr>
                <a:latin typeface="Courier"/>
                <a:ea typeface="Courier"/>
                <a:cs typeface="Courier"/>
                <a:sym typeface="Courier"/>
              </a:rPr>
              <a:t>mov</a:t>
            </a:r>
            <a:r>
              <a:t> instruction. It has the form of an instruction that reads from memory to a register, but it </a:t>
            </a:r>
            <a:r>
              <a:rPr i="1">
                <a:latin typeface="Helvetica Neue"/>
                <a:ea typeface="Helvetica Neue"/>
                <a:cs typeface="Helvetica Neue"/>
                <a:sym typeface="Helvetica Neue"/>
              </a:rPr>
              <a:t>does not reference memory at all</a:t>
            </a:r>
            <a:r>
              <a:t>.</a:t>
            </a:r>
          </a:p>
          <a:p>
            <a:pPr marL="635000" indent="-635000" algn="l">
              <a:buSzPct val="75000"/>
              <a:buFont typeface="Helvetica Neue"/>
              <a:buChar char="•"/>
              <a:defRPr sz="4700"/>
            </a:pPr>
            <a:r>
              <a:t>It's first operand appears to be a memory reference, but instead of reading from the designated location, the instruction copies the effective address to the destination.</a:t>
            </a:r>
          </a:p>
          <a:p>
            <a:pPr marL="635000" indent="-635000" algn="l">
              <a:buSzPct val="75000"/>
              <a:buFont typeface="Helvetica Neue"/>
              <a:buChar char="•"/>
              <a:defRPr sz="4700"/>
            </a:pPr>
            <a:r>
              <a:t>You can think of it as the "&amp;" operator in C — it retrieves the address of a memory location:</a:t>
            </a:r>
          </a:p>
        </p:txBody>
      </p:sp>
      <p:graphicFrame>
        <p:nvGraphicFramePr>
          <p:cNvPr id="177" name="Table 1"/>
          <p:cNvGraphicFramePr/>
          <p:nvPr/>
        </p:nvGraphicFramePr>
        <p:xfrm>
          <a:off x="1718378" y="6747492"/>
          <a:ext cx="22060411" cy="1940649"/>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3749599"/>
                <a:gridCol w="7109123"/>
                <a:gridCol w="11188987"/>
              </a:tblGrid>
              <a:tr h="960798">
                <a:tc>
                  <a:txBody>
                    <a:bodyPr/>
                    <a:lstStyle/>
                    <a:p>
                      <a:pPr algn="l" defTabSz="647700">
                        <a:defRPr>
                          <a:solidFill>
                            <a:srgbClr val="000000"/>
                          </a:solidFill>
                        </a:defRPr>
                      </a:pPr>
                      <a:r>
                        <a:rPr sz="3800">
                          <a:solidFill>
                            <a:srgbClr val="444444"/>
                          </a:solidFill>
                        </a:rPr>
                        <a:t>Instruction</a:t>
                      </a:r>
                    </a:p>
                  </a:txBody>
                  <a:tcPr marL="50800" marR="50800" marT="50800" marB="50800" anchor="ctr" anchorCtr="0" horzOverflow="overflow">
                    <a:lnL w="12700">
                      <a:solidFill>
                        <a:srgbClr val="FFFFFF"/>
                      </a:solidFill>
                      <a:miter lim="400000"/>
                    </a:lnL>
                    <a:lnR w="25400">
                      <a:solidFill>
                        <a:srgbClr val="FFFFFF"/>
                      </a:solidFill>
                      <a:miter lim="400000"/>
                    </a:lnR>
                    <a:lnT w="12700">
                      <a:solidFill>
                        <a:srgbClr val="000000"/>
                      </a:solidFill>
                      <a:miter lim="400000"/>
                    </a:lnT>
                    <a:lnB w="25400">
                      <a:solidFill>
                        <a:srgbClr val="000000"/>
                      </a:solidFill>
                      <a:miter lim="400000"/>
                    </a:lnB>
                  </a:tcPr>
                </a:tc>
                <a:tc>
                  <a:txBody>
                    <a:bodyPr/>
                    <a:lstStyle/>
                    <a:p>
                      <a:pPr algn="ctr" defTabSz="647700">
                        <a:defRPr>
                          <a:solidFill>
                            <a:srgbClr val="000000"/>
                          </a:solidFill>
                        </a:defRPr>
                      </a:pPr>
                      <a:r>
                        <a:rPr sz="3800">
                          <a:solidFill>
                            <a:srgbClr val="444444"/>
                          </a:solidFill>
                        </a:rPr>
                        <a:t>Effect</a:t>
                      </a:r>
                    </a:p>
                  </a:txBody>
                  <a:tcPr marL="50800" marR="50800" marT="50800" marB="50800" anchor="ctr" anchorCtr="0" horzOverflow="overflow">
                    <a:lnL w="25400">
                      <a:solidFill>
                        <a:srgbClr val="FFFFFF"/>
                      </a:solidFill>
                      <a:miter lim="400000"/>
                    </a:lnL>
                    <a:lnR w="25400">
                      <a:solidFill>
                        <a:srgbClr val="FFFFFF"/>
                      </a:solidFill>
                      <a:miter lim="400000"/>
                    </a:lnR>
                    <a:lnT w="127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3800">
                          <a:solidFill>
                            <a:srgbClr val="444444"/>
                          </a:solidFill>
                        </a:rPr>
                        <a:t>Description</a:t>
                      </a:r>
                    </a:p>
                  </a:txBody>
                  <a:tcPr marL="50800" marR="50800" marT="50800" marB="50800" anchor="ctr" anchorCtr="0" horzOverflow="overflow">
                    <a:lnL w="25400">
                      <a:solidFill>
                        <a:srgbClr val="FFFFFF"/>
                      </a:solidFill>
                      <a:miter lim="400000"/>
                    </a:lnL>
                    <a:lnR w="12700">
                      <a:solidFill>
                        <a:srgbClr val="FFFFFF"/>
                      </a:solidFill>
                      <a:miter lim="400000"/>
                    </a:lnR>
                    <a:lnT w="12700">
                      <a:solidFill>
                        <a:srgbClr val="000000"/>
                      </a:solidFill>
                      <a:miter lim="400000"/>
                    </a:lnT>
                    <a:lnB w="25400">
                      <a:solidFill>
                        <a:srgbClr val="000000"/>
                      </a:solidFill>
                      <a:miter lim="400000"/>
                    </a:lnB>
                  </a:tcPr>
                </a:tc>
              </a:tr>
              <a:tr h="960798">
                <a:tc>
                  <a:txBody>
                    <a:bodyPr/>
                    <a:lstStyle/>
                    <a:p>
                      <a:pPr algn="l" defTabSz="647700">
                        <a:defRPr>
                          <a:solidFill>
                            <a:srgbClr val="000000"/>
                          </a:solidFill>
                        </a:defRPr>
                      </a:pPr>
                      <a:r>
                        <a:rPr sz="3800">
                          <a:solidFill>
                            <a:srgbClr val="444444"/>
                          </a:solidFill>
                          <a:latin typeface="Courier"/>
                          <a:ea typeface="Courier"/>
                          <a:cs typeface="Courier"/>
                          <a:sym typeface="Courier"/>
                        </a:rPr>
                        <a:t>leaq S,D</a:t>
                      </a:r>
                    </a:p>
                  </a:txBody>
                  <a:tcPr marL="50800" marR="50800" marT="50800" marB="50800" anchor="ctr" anchorCtr="0" horzOverflow="overflow">
                    <a:lnL w="12700">
                      <a:solidFill>
                        <a:srgbClr val="FFFFFF"/>
                      </a:solidFill>
                      <a:miter lim="400000"/>
                    </a:lnL>
                    <a:lnR w="25400">
                      <a:solidFill>
                        <a:srgbClr val="FFFFFF"/>
                      </a:solidFill>
                      <a:miter lim="400000"/>
                    </a:lnR>
                    <a:lnT w="25400">
                      <a:solidFill>
                        <a:srgbClr val="000000"/>
                      </a:solidFill>
                      <a:miter lim="400000"/>
                    </a:lnT>
                    <a:lnB w="25400">
                      <a:solidFill>
                        <a:srgbClr val="FFFFFF"/>
                      </a:solidFill>
                      <a:miter lim="400000"/>
                    </a:lnB>
                  </a:tcPr>
                </a:tc>
                <a:tc>
                  <a:txBody>
                    <a:bodyPr/>
                    <a:lstStyle/>
                    <a:p>
                      <a:pPr algn="ctr" defTabSz="647700">
                        <a:defRPr sz="3800"/>
                      </a:pPr>
                      <a:r>
                        <a:rPr i="1"/>
                        <a:t>D</a:t>
                      </a:r>
                      <a:r>
                        <a:t> ⟵ &amp;</a:t>
                      </a:r>
                      <a:r>
                        <a:rPr i="1"/>
                        <a:t>S</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000000"/>
                      </a:solidFill>
                      <a:miter lim="400000"/>
                    </a:lnT>
                    <a:lnB w="25400">
                      <a:solidFill>
                        <a:srgbClr val="FFFFFF"/>
                      </a:solidFill>
                      <a:miter lim="400000"/>
                    </a:lnB>
                  </a:tcPr>
                </a:tc>
                <a:tc>
                  <a:txBody>
                    <a:bodyPr/>
                    <a:lstStyle/>
                    <a:p>
                      <a:pPr algn="l" defTabSz="647700">
                        <a:defRPr>
                          <a:solidFill>
                            <a:srgbClr val="000000"/>
                          </a:solidFill>
                        </a:defRPr>
                      </a:pPr>
                      <a:r>
                        <a:rPr sz="3800">
                          <a:solidFill>
                            <a:srgbClr val="444444"/>
                          </a:solidFill>
                        </a:rPr>
                        <a:t>Load effective address</a:t>
                      </a:r>
                    </a:p>
                  </a:txBody>
                  <a:tcPr marL="50800" marR="50800" marT="50800" marB="50800" anchor="ctr" anchorCtr="0" horzOverflow="overflow">
                    <a:lnL w="25400">
                      <a:solidFill>
                        <a:srgbClr val="FFFFFF"/>
                      </a:solidFill>
                      <a:miter lim="400000"/>
                    </a:lnL>
                    <a:lnR w="12700">
                      <a:solidFill>
                        <a:srgbClr val="FFFFFF"/>
                      </a:solidFill>
                      <a:miter lim="400000"/>
                    </a:lnR>
                    <a:lnT w="25400">
                      <a:solidFill>
                        <a:srgbClr val="000000"/>
                      </a:solidFill>
                      <a:miter lim="400000"/>
                    </a:lnT>
                    <a:lnB w="25400">
                      <a:solidFill>
                        <a:srgbClr val="FFFFFF"/>
                      </a:solidFill>
                      <a:miter lim="400000"/>
                    </a:lnB>
                  </a:tcPr>
                </a:tc>
              </a:tr>
            </a:tbl>
          </a:graphicData>
        </a:graphic>
      </p:graphicFrame>
      <p:sp>
        <p:nvSpPr>
          <p:cNvPr id="178" name="Examples: if %rax holds value x and %rcx holds value y:…"/>
          <p:cNvSpPr txBox="1"/>
          <p:nvPr/>
        </p:nvSpPr>
        <p:spPr>
          <a:xfrm>
            <a:off x="1505900" y="8769977"/>
            <a:ext cx="15629752" cy="4705198"/>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r>
              <a:t>Examples: if </a:t>
            </a:r>
            <a:r>
              <a:rPr>
                <a:latin typeface="Courier"/>
                <a:ea typeface="Courier"/>
                <a:cs typeface="Courier"/>
                <a:sym typeface="Courier"/>
              </a:rPr>
              <a:t>%rax</a:t>
            </a:r>
            <a:r>
              <a:t> holds value </a:t>
            </a:r>
            <a:r>
              <a:rPr i="1">
                <a:latin typeface="Helvetica Neue"/>
                <a:ea typeface="Helvetica Neue"/>
                <a:cs typeface="Helvetica Neue"/>
                <a:sym typeface="Helvetica Neue"/>
              </a:rPr>
              <a:t>x</a:t>
            </a:r>
            <a:r>
              <a:t> and </a:t>
            </a:r>
            <a:r>
              <a:rPr>
                <a:latin typeface="Courier"/>
                <a:ea typeface="Courier"/>
                <a:cs typeface="Courier"/>
                <a:sym typeface="Courier"/>
              </a:rPr>
              <a:t>%rcx</a:t>
            </a:r>
            <a:r>
              <a:t> holds value </a:t>
            </a:r>
            <a:r>
              <a:rPr i="1">
                <a:latin typeface="Helvetica Neue"/>
                <a:ea typeface="Helvetica Neue"/>
                <a:cs typeface="Helvetica Neue"/>
                <a:sym typeface="Helvetica Neue"/>
              </a:rPr>
              <a:t>y</a:t>
            </a:r>
            <a:r>
              <a:t>:</a:t>
            </a:r>
          </a:p>
          <a:p>
            <a:pPr algn="l">
              <a:defRPr sz="4000"/>
            </a:pPr>
            <a:r>
              <a:rPr>
                <a:latin typeface="Courier"/>
                <a:ea typeface="Courier"/>
                <a:cs typeface="Courier"/>
                <a:sym typeface="Courier"/>
              </a:rPr>
              <a:t>leaq 6(%rax), %rdx         </a:t>
            </a:r>
            <a:r>
              <a:t>:  </a:t>
            </a:r>
            <a:r>
              <a:rPr>
                <a:latin typeface="Courier"/>
                <a:ea typeface="Courier"/>
                <a:cs typeface="Courier"/>
                <a:sym typeface="Courier"/>
              </a:rPr>
              <a:t>%rdx</a:t>
            </a:r>
            <a:r>
              <a:t> now holds x + 6</a:t>
            </a:r>
          </a:p>
          <a:p>
            <a:pPr algn="l">
              <a:defRPr sz="4000"/>
            </a:pPr>
            <a:r>
              <a:rPr>
                <a:latin typeface="Courier"/>
                <a:ea typeface="Courier"/>
                <a:cs typeface="Courier"/>
                <a:sym typeface="Courier"/>
              </a:rPr>
              <a:t>leaq (%rax,%rcx), %rdx     </a:t>
            </a:r>
            <a:r>
              <a:t>:  </a:t>
            </a:r>
            <a:r>
              <a:rPr>
                <a:latin typeface="Courier"/>
                <a:ea typeface="Courier"/>
                <a:cs typeface="Courier"/>
                <a:sym typeface="Courier"/>
              </a:rPr>
              <a:t>%rdx</a:t>
            </a:r>
            <a:r>
              <a:t> now holds x + y</a:t>
            </a:r>
          </a:p>
          <a:p>
            <a:pPr algn="l">
              <a:defRPr sz="4000"/>
            </a:pPr>
            <a:r>
              <a:rPr>
                <a:latin typeface="Courier"/>
                <a:ea typeface="Courier"/>
                <a:cs typeface="Courier"/>
                <a:sym typeface="Courier"/>
              </a:rPr>
              <a:t>leaq (%rax,%rcx,4), %rdx   </a:t>
            </a:r>
            <a:r>
              <a:t>:  </a:t>
            </a:r>
            <a:r>
              <a:rPr>
                <a:latin typeface="Courier"/>
                <a:ea typeface="Courier"/>
                <a:cs typeface="Courier"/>
                <a:sym typeface="Courier"/>
              </a:rPr>
              <a:t>%rdx</a:t>
            </a:r>
            <a:r>
              <a:t> now holds x + 4*y</a:t>
            </a:r>
          </a:p>
          <a:p>
            <a:pPr algn="l">
              <a:defRPr sz="4000"/>
            </a:pPr>
            <a:r>
              <a:rPr>
                <a:latin typeface="Courier"/>
                <a:ea typeface="Courier"/>
                <a:cs typeface="Courier"/>
                <a:sym typeface="Courier"/>
              </a:rPr>
              <a:t>leaq 7(%rax,%rax,8), %rdx  </a:t>
            </a:r>
            <a:r>
              <a:t>:  </a:t>
            </a:r>
            <a:r>
              <a:rPr>
                <a:latin typeface="Courier"/>
                <a:ea typeface="Courier"/>
                <a:cs typeface="Courier"/>
                <a:sym typeface="Courier"/>
              </a:rPr>
              <a:t>%rdx</a:t>
            </a:r>
            <a:r>
              <a:t> now holds 7 + 9x</a:t>
            </a:r>
          </a:p>
          <a:p>
            <a:pPr algn="l">
              <a:defRPr sz="4000"/>
            </a:pPr>
            <a:r>
              <a:rPr>
                <a:latin typeface="Courier"/>
                <a:ea typeface="Courier"/>
                <a:cs typeface="Courier"/>
                <a:sym typeface="Courier"/>
              </a:rPr>
              <a:t>leaq 0xA(,%rcx,4), %rdx    </a:t>
            </a:r>
            <a:r>
              <a:t>:  </a:t>
            </a:r>
            <a:r>
              <a:rPr>
                <a:latin typeface="Courier"/>
                <a:ea typeface="Courier"/>
                <a:cs typeface="Courier"/>
                <a:sym typeface="Courier"/>
              </a:rPr>
              <a:t>%rdx</a:t>
            </a:r>
            <a:r>
              <a:t> now holds 10 + 4y </a:t>
            </a:r>
          </a:p>
          <a:p>
            <a:pPr algn="l">
              <a:defRPr sz="4000"/>
            </a:pPr>
            <a:r>
              <a:rPr>
                <a:latin typeface="Courier"/>
                <a:ea typeface="Courier"/>
                <a:cs typeface="Courier"/>
                <a:sym typeface="Courier"/>
              </a:rPr>
              <a:t>leaq 9(%rax,%rcx,2), %rdx  </a:t>
            </a:r>
            <a:r>
              <a:t>:  </a:t>
            </a:r>
            <a:r>
              <a:rPr>
                <a:latin typeface="Courier"/>
                <a:ea typeface="Courier"/>
                <a:cs typeface="Courier"/>
                <a:sym typeface="Courier"/>
              </a:rPr>
              <a:t>%rdx</a:t>
            </a:r>
            <a:r>
              <a:t> now holds 9 + x + 2y</a:t>
            </a:r>
          </a:p>
        </p:txBody>
      </p:sp>
    </p:spTree>
  </p:cSld>
  <p:clrMapOvr>
    <a:masterClrMapping/>
  </p:clrMapOvr>
  <p:transition xmlns:p14="http://schemas.microsoft.com/office/powerpoint/2010/main" spd="med" advClick="1"/>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0" name="Slide Number"/>
          <p:cNvSpPr txBox="1"/>
          <p:nvPr>
            <p:ph type="sldNum" sz="quarter" idx="2"/>
          </p:nvPr>
        </p:nvSpPr>
        <p:spPr>
          <a:xfrm>
            <a:off x="706310" y="12942889"/>
            <a:ext cx="241402" cy="374600"/>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181" name="The lea instruction"/>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p>
            <a:pPr>
              <a:defRPr sz="8500">
                <a:solidFill>
                  <a:srgbClr val="FFFFFF"/>
                </a:solidFill>
              </a:defRPr>
            </a:pPr>
            <a:r>
              <a:t>The </a:t>
            </a:r>
            <a:r>
              <a:rPr>
                <a:latin typeface="Courier"/>
                <a:ea typeface="Courier"/>
                <a:cs typeface="Courier"/>
                <a:sym typeface="Courier"/>
              </a:rPr>
              <a:t>lea</a:t>
            </a:r>
            <a:r>
              <a:t> instruction</a:t>
            </a:r>
          </a:p>
        </p:txBody>
      </p:sp>
      <p:sp>
        <p:nvSpPr>
          <p:cNvPr id="182" name="Take a look at the following C code (left) and assembly generated by gcc (right):"/>
          <p:cNvSpPr txBox="1"/>
          <p:nvPr/>
        </p:nvSpPr>
        <p:spPr>
          <a:xfrm>
            <a:off x="916414" y="1946668"/>
            <a:ext cx="22551173" cy="79548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635000" indent="-635000" algn="l">
              <a:buSzPct val="75000"/>
              <a:buFont typeface="Helvetica Neue"/>
              <a:buChar char="•"/>
              <a:defRPr sz="4700"/>
            </a:pPr>
            <a:r>
              <a:t>Take a look at </a:t>
            </a:r>
            <a:r>
              <a:rPr u="sng">
                <a:hlinkClick r:id="rId2" invalidUrl="" action="" tgtFrame="" tooltip="" history="1" highlightClick="0" endSnd="0"/>
              </a:rPr>
              <a:t>the following C code (left) and assembly generated by gcc (right):</a:t>
            </a:r>
          </a:p>
        </p:txBody>
      </p:sp>
      <p:sp>
        <p:nvSpPr>
          <p:cNvPr id="183" name="#include&lt;stdlib.h&gt;…"/>
          <p:cNvSpPr txBox="1"/>
          <p:nvPr/>
        </p:nvSpPr>
        <p:spPr>
          <a:xfrm>
            <a:off x="1593193" y="3177486"/>
            <a:ext cx="10232766" cy="4279901"/>
          </a:xfrm>
          <a:prstGeom prst="rect">
            <a:avLst/>
          </a:prstGeom>
          <a:ln w="12700">
            <a:solidFill>
              <a:srgbClr val="000000"/>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3400">
                <a:latin typeface="Courier"/>
                <a:ea typeface="Courier"/>
                <a:cs typeface="Courier"/>
                <a:sym typeface="Courier"/>
              </a:defRPr>
            </a:pPr>
            <a:r>
              <a:t>#include&lt;stdlib.h&gt;</a:t>
            </a:r>
          </a:p>
          <a:p>
            <a:pPr algn="l">
              <a:defRPr sz="3400">
                <a:latin typeface="Courier"/>
                <a:ea typeface="Courier"/>
                <a:cs typeface="Courier"/>
                <a:sym typeface="Courier"/>
              </a:defRPr>
            </a:pPr>
            <a:r>
              <a:t>#include&lt;stdio.h&gt;</a:t>
            </a:r>
          </a:p>
          <a:p>
            <a:pPr algn="l">
              <a:defRPr sz="3400">
                <a:latin typeface="Courier"/>
                <a:ea typeface="Courier"/>
                <a:cs typeface="Courier"/>
                <a:sym typeface="Courier"/>
              </a:defRPr>
            </a:pPr>
          </a:p>
          <a:p>
            <a:pPr algn="l">
              <a:defRPr sz="3400">
                <a:latin typeface="Courier"/>
                <a:ea typeface="Courier"/>
                <a:cs typeface="Courier"/>
                <a:sym typeface="Courier"/>
              </a:defRPr>
            </a:pPr>
            <a:r>
              <a:t>int main() {</a:t>
            </a:r>
          </a:p>
          <a:p>
            <a:pPr algn="l">
              <a:defRPr sz="3400">
                <a:latin typeface="Courier"/>
                <a:ea typeface="Courier"/>
                <a:cs typeface="Courier"/>
                <a:sym typeface="Courier"/>
              </a:defRPr>
            </a:pPr>
            <a:r>
              <a:t>    int a = 42;</a:t>
            </a:r>
          </a:p>
          <a:p>
            <a:pPr algn="l">
              <a:defRPr sz="3400">
                <a:latin typeface="Courier"/>
                <a:ea typeface="Courier"/>
                <a:cs typeface="Courier"/>
                <a:sym typeface="Courier"/>
              </a:defRPr>
            </a:pPr>
            <a:r>
              <a:t>    int *aptr = &amp;a;</a:t>
            </a:r>
          </a:p>
          <a:p>
            <a:pPr algn="l">
              <a:defRPr sz="3400">
                <a:latin typeface="Courier"/>
                <a:ea typeface="Courier"/>
                <a:cs typeface="Courier"/>
                <a:sym typeface="Courier"/>
              </a:defRPr>
            </a:pPr>
            <a:r>
              <a:t>    printf("a: %d, aptr: %p", a, aptr);</a:t>
            </a:r>
          </a:p>
          <a:p>
            <a:pPr algn="l">
              <a:defRPr sz="3400">
                <a:latin typeface="Courier"/>
                <a:ea typeface="Courier"/>
                <a:cs typeface="Courier"/>
                <a:sym typeface="Courier"/>
              </a:defRPr>
            </a:pPr>
            <a:r>
              <a:t>}</a:t>
            </a:r>
          </a:p>
        </p:txBody>
      </p:sp>
      <p:sp>
        <p:nvSpPr>
          <p:cNvPr id="184" name=".LC0:…"/>
          <p:cNvSpPr txBox="1"/>
          <p:nvPr/>
        </p:nvSpPr>
        <p:spPr>
          <a:xfrm>
            <a:off x="12951964" y="3171136"/>
            <a:ext cx="9935537" cy="7874001"/>
          </a:xfrm>
          <a:prstGeom prst="rect">
            <a:avLst/>
          </a:prstGeom>
          <a:ln w="12700">
            <a:solidFill>
              <a:srgbClr val="000000"/>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3900">
                <a:latin typeface="Courier"/>
                <a:ea typeface="Courier"/>
                <a:cs typeface="Courier"/>
                <a:sym typeface="Courier"/>
              </a:defRPr>
            </a:pPr>
            <a:r>
              <a:t>.LC0:</a:t>
            </a:r>
          </a:p>
          <a:p>
            <a:pPr algn="l">
              <a:defRPr sz="3900">
                <a:latin typeface="Courier"/>
                <a:ea typeface="Courier"/>
                <a:cs typeface="Courier"/>
                <a:sym typeface="Courier"/>
              </a:defRPr>
            </a:pPr>
            <a:r>
              <a:t>        .string "a: %d, aptr: %p"</a:t>
            </a:r>
          </a:p>
          <a:p>
            <a:pPr algn="l">
              <a:defRPr sz="3900">
                <a:latin typeface="Courier"/>
                <a:ea typeface="Courier"/>
                <a:cs typeface="Courier"/>
                <a:sym typeface="Courier"/>
              </a:defRPr>
            </a:pPr>
            <a:r>
              <a:t>main:</a:t>
            </a:r>
          </a:p>
          <a:p>
            <a:pPr algn="l">
              <a:defRPr sz="3900">
                <a:latin typeface="Courier"/>
                <a:ea typeface="Courier"/>
                <a:cs typeface="Courier"/>
                <a:sym typeface="Courier"/>
              </a:defRPr>
            </a:pPr>
            <a:r>
              <a:t>        subq    $24, %rsp</a:t>
            </a:r>
          </a:p>
          <a:p>
            <a:pPr algn="l">
              <a:defRPr sz="3900">
                <a:latin typeface="Courier"/>
                <a:ea typeface="Courier"/>
                <a:cs typeface="Courier"/>
                <a:sym typeface="Courier"/>
              </a:defRPr>
            </a:pPr>
            <a:r>
              <a:t>        movl    $42, 12(%rsp)</a:t>
            </a:r>
          </a:p>
          <a:p>
            <a:pPr algn="l">
              <a:defRPr sz="3900">
                <a:latin typeface="Courier"/>
                <a:ea typeface="Courier"/>
                <a:cs typeface="Courier"/>
                <a:sym typeface="Courier"/>
              </a:defRPr>
            </a:pPr>
            <a:r>
              <a:t>        leaq    12(%rsp), %rdx</a:t>
            </a:r>
          </a:p>
          <a:p>
            <a:pPr algn="l">
              <a:defRPr sz="3900">
                <a:latin typeface="Courier"/>
                <a:ea typeface="Courier"/>
                <a:cs typeface="Courier"/>
                <a:sym typeface="Courier"/>
              </a:defRPr>
            </a:pPr>
            <a:r>
              <a:t>        movl    $42, %esi</a:t>
            </a:r>
          </a:p>
          <a:p>
            <a:pPr algn="l">
              <a:defRPr sz="3900">
                <a:latin typeface="Courier"/>
                <a:ea typeface="Courier"/>
                <a:cs typeface="Courier"/>
                <a:sym typeface="Courier"/>
              </a:defRPr>
            </a:pPr>
            <a:r>
              <a:t>        movl    $.LC0, %edi</a:t>
            </a:r>
          </a:p>
          <a:p>
            <a:pPr algn="l">
              <a:defRPr sz="3900">
                <a:latin typeface="Courier"/>
                <a:ea typeface="Courier"/>
                <a:cs typeface="Courier"/>
                <a:sym typeface="Courier"/>
              </a:defRPr>
            </a:pPr>
            <a:r>
              <a:t>        movl    $0, %eax</a:t>
            </a:r>
          </a:p>
          <a:p>
            <a:pPr algn="l">
              <a:defRPr sz="3900">
                <a:latin typeface="Courier"/>
                <a:ea typeface="Courier"/>
                <a:cs typeface="Courier"/>
                <a:sym typeface="Courier"/>
              </a:defRPr>
            </a:pPr>
            <a:r>
              <a:t>        call    printf</a:t>
            </a:r>
          </a:p>
          <a:p>
            <a:pPr algn="l">
              <a:defRPr sz="3900">
                <a:latin typeface="Courier"/>
                <a:ea typeface="Courier"/>
                <a:cs typeface="Courier"/>
                <a:sym typeface="Courier"/>
              </a:defRPr>
            </a:pPr>
            <a:r>
              <a:t>        movl    $0, %eax</a:t>
            </a:r>
          </a:p>
          <a:p>
            <a:pPr algn="l">
              <a:defRPr sz="3900">
                <a:latin typeface="Courier"/>
                <a:ea typeface="Courier"/>
                <a:cs typeface="Courier"/>
                <a:sym typeface="Courier"/>
              </a:defRPr>
            </a:pPr>
            <a:r>
              <a:t>        addq    $24, %rsp</a:t>
            </a:r>
          </a:p>
          <a:p>
            <a:pPr algn="l">
              <a:defRPr sz="3900">
                <a:latin typeface="Courier"/>
                <a:ea typeface="Courier"/>
                <a:cs typeface="Courier"/>
                <a:sym typeface="Courier"/>
              </a:defRPr>
            </a:pPr>
            <a:r>
              <a:t>        ret</a:t>
            </a:r>
          </a:p>
        </p:txBody>
      </p:sp>
      <p:sp>
        <p:nvSpPr>
          <p:cNvPr id="185" name="Notice that the value 42 is moved into memory via a mov instruction, while the address of that value is moved into %rdx using the lea instruction. In both cases, 12(%rsp) is the location in memory that is referred to, but mov moves data to that address, "/>
          <p:cNvSpPr txBox="1"/>
          <p:nvPr/>
        </p:nvSpPr>
        <p:spPr>
          <a:xfrm>
            <a:off x="958205" y="7689032"/>
            <a:ext cx="11502742" cy="587266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635000" indent="-635000" algn="l">
              <a:buSzPct val="75000"/>
              <a:buFont typeface="Helvetica Neue"/>
              <a:buChar char="•"/>
              <a:defRPr sz="4700"/>
            </a:pPr>
            <a:r>
              <a:t>Notice that the value </a:t>
            </a:r>
            <a:r>
              <a:rPr>
                <a:latin typeface="Courier"/>
                <a:ea typeface="Courier"/>
                <a:cs typeface="Courier"/>
                <a:sym typeface="Courier"/>
              </a:rPr>
              <a:t>42</a:t>
            </a:r>
            <a:r>
              <a:t> is moved into memory via a </a:t>
            </a:r>
            <a:r>
              <a:rPr>
                <a:latin typeface="Courier"/>
                <a:ea typeface="Courier"/>
                <a:cs typeface="Courier"/>
                <a:sym typeface="Courier"/>
              </a:rPr>
              <a:t>mov</a:t>
            </a:r>
            <a:r>
              <a:t> instruction, while the address of that value is moved into </a:t>
            </a:r>
            <a:r>
              <a:rPr>
                <a:latin typeface="Courier"/>
                <a:ea typeface="Courier"/>
                <a:cs typeface="Courier"/>
                <a:sym typeface="Courier"/>
              </a:rPr>
              <a:t>%rdx </a:t>
            </a:r>
            <a:r>
              <a:t>using the </a:t>
            </a:r>
            <a:r>
              <a:rPr>
                <a:latin typeface="Courier"/>
                <a:ea typeface="Courier"/>
                <a:cs typeface="Courier"/>
                <a:sym typeface="Courier"/>
              </a:rPr>
              <a:t>lea</a:t>
            </a:r>
            <a:r>
              <a:t> instruction. In both cases, </a:t>
            </a:r>
            <a:r>
              <a:rPr>
                <a:latin typeface="Courier"/>
                <a:ea typeface="Courier"/>
                <a:cs typeface="Courier"/>
                <a:sym typeface="Courier"/>
              </a:rPr>
              <a:t>12(%rsp)</a:t>
            </a:r>
            <a:r>
              <a:t> is the location in memory that is referred to, but mov moves data to that address, and lea moves the address into the register.</a:t>
            </a:r>
          </a:p>
        </p:txBody>
      </p:sp>
      <p:sp>
        <p:nvSpPr>
          <p:cNvPr id="186" name="Note: we often use the lea instruction for calculations that aren't memory addresses! This is because we get a nifty linear equation from lea, and it really doesn't matter if it isn't an address."/>
          <p:cNvSpPr txBox="1"/>
          <p:nvPr/>
        </p:nvSpPr>
        <p:spPr>
          <a:xfrm>
            <a:off x="13021803" y="11154041"/>
            <a:ext cx="9326881" cy="256631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635000" indent="-635000" algn="l">
              <a:buSzPct val="75000"/>
              <a:buFont typeface="Helvetica Neue"/>
              <a:buChar char="•"/>
              <a:defRPr sz="3200"/>
            </a:lvl1pPr>
          </a:lstStyle>
          <a:p>
            <a:pPr/>
            <a:r>
              <a:t>Note: we often use the lea instruction for calculations that aren't memory addresses! This is because we get a nifty linear equation from lea, and it really doesn't matter if it isn't an address.</a:t>
            </a:r>
          </a:p>
        </p:txBody>
      </p:sp>
    </p:spTree>
  </p:cSld>
  <p:clrMapOvr>
    <a:masterClrMapping/>
  </p:clrMapOvr>
  <p:transition xmlns:p14="http://schemas.microsoft.com/office/powerpoint/2010/main" spd="med" advClick="1"/>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8" name="Slide Number"/>
          <p:cNvSpPr txBox="1"/>
          <p:nvPr>
            <p:ph type="sldNum" sz="quarter" idx="2"/>
          </p:nvPr>
        </p:nvSpPr>
        <p:spPr>
          <a:xfrm>
            <a:off x="706310" y="12942889"/>
            <a:ext cx="241402" cy="374600"/>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189" name="Pushing and Popping from the Stack"/>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Pushing and Popping from the Stack</a:t>
            </a:r>
          </a:p>
        </p:txBody>
      </p:sp>
      <p:sp>
        <p:nvSpPr>
          <p:cNvPr id="190" name="As we have seen from stack-based memory allocation in C, the stack is an important part of our program, and assembly language has two built-in operations to use the stack.…"/>
          <p:cNvSpPr txBox="1"/>
          <p:nvPr/>
        </p:nvSpPr>
        <p:spPr>
          <a:xfrm>
            <a:off x="725945" y="1946668"/>
            <a:ext cx="22932109" cy="3893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635000" indent="-635000" algn="l">
              <a:buSzPct val="75000"/>
              <a:buFont typeface="Helvetica Neue"/>
              <a:buChar char="•"/>
            </a:pPr>
            <a:r>
              <a:t>As we have seen from stack-based memory allocation in C, the stack is an important part of our program, and assembly language has two built-in operations to use the stack.</a:t>
            </a:r>
          </a:p>
          <a:p>
            <a:pPr marL="635000" indent="-635000" algn="l">
              <a:buSzPct val="75000"/>
              <a:buFont typeface="Helvetica Neue"/>
              <a:buChar char="•"/>
            </a:pPr>
            <a:r>
              <a:t>Just like the stack ADT, they have a first-in, first-out discipline.</a:t>
            </a:r>
          </a:p>
          <a:p>
            <a:pPr marL="635000" indent="-635000" algn="l">
              <a:buSzPct val="75000"/>
              <a:buFont typeface="Helvetica Neue"/>
              <a:buChar char="•"/>
            </a:pPr>
            <a:r>
              <a:t>By convention, we draw stacks upside down, and the stack "grows" downward.</a:t>
            </a:r>
          </a:p>
        </p:txBody>
      </p:sp>
      <p:grpSp>
        <p:nvGrpSpPr>
          <p:cNvPr id="198" name="Group"/>
          <p:cNvGrpSpPr/>
          <p:nvPr/>
        </p:nvGrpSpPr>
        <p:grpSpPr>
          <a:xfrm>
            <a:off x="10271574" y="6899022"/>
            <a:ext cx="4990520" cy="6537432"/>
            <a:chOff x="1084351" y="329734"/>
            <a:chExt cx="4990519" cy="6537430"/>
          </a:xfrm>
        </p:grpSpPr>
        <p:sp>
          <p:nvSpPr>
            <p:cNvPr id="191" name="Rectangle"/>
            <p:cNvSpPr/>
            <p:nvPr/>
          </p:nvSpPr>
          <p:spPr>
            <a:xfrm>
              <a:off x="2532332" y="719242"/>
              <a:ext cx="3542539" cy="4485197"/>
            </a:xfrm>
            <a:prstGeom prst="rect">
              <a:avLst/>
            </a:prstGeom>
            <a:solidFill>
              <a:srgbClr val="76D6FF"/>
            </a:solidFill>
            <a:ln w="38100" cap="flat">
              <a:solidFill>
                <a:srgbClr val="000000"/>
              </a:solidFill>
              <a:prstDash val="solid"/>
              <a:miter lim="400000"/>
            </a:ln>
            <a:effectLst/>
          </p:spPr>
          <p:txBody>
            <a:bodyPr wrap="square" lIns="50800" tIns="50800" rIns="50800" bIns="50800" numCol="1" anchor="ctr">
              <a:noAutofit/>
            </a:bodyPr>
            <a:lstStyle/>
            <a:p>
              <a:pPr>
                <a:defRPr>
                  <a:solidFill>
                    <a:srgbClr val="FFFFFF"/>
                  </a:solidFill>
                </a:defRPr>
              </a:pPr>
            </a:p>
          </p:txBody>
        </p:sp>
        <p:sp>
          <p:nvSpPr>
            <p:cNvPr id="192" name="Stack &quot;bottom&quot;"/>
            <p:cNvSpPr/>
            <p:nvPr/>
          </p:nvSpPr>
          <p:spPr>
            <a:xfrm>
              <a:off x="4303601" y="329734"/>
              <a:ext cx="1270001" cy="1270001"/>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sz="3700"/>
              </a:lvl1pPr>
            </a:lstStyle>
            <a:p>
              <a:pPr/>
              <a:r>
                <a:t>Stack "bottom"</a:t>
              </a:r>
            </a:p>
          </p:txBody>
        </p:sp>
        <p:sp>
          <p:nvSpPr>
            <p:cNvPr id="193" name="Stack &quot;top&quot;"/>
            <p:cNvSpPr/>
            <p:nvPr/>
          </p:nvSpPr>
          <p:spPr>
            <a:xfrm>
              <a:off x="4303601" y="5597165"/>
              <a:ext cx="1270001" cy="1270001"/>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sz="3700"/>
              </a:lvl1pPr>
            </a:lstStyle>
            <a:p>
              <a:pPr/>
              <a:r>
                <a:t>Stack "top"</a:t>
              </a:r>
            </a:p>
          </p:txBody>
        </p:sp>
        <p:sp>
          <p:nvSpPr>
            <p:cNvPr id="194" name="Line"/>
            <p:cNvSpPr/>
            <p:nvPr/>
          </p:nvSpPr>
          <p:spPr>
            <a:xfrm flipV="1">
              <a:off x="1084351" y="866328"/>
              <a:ext cx="1" cy="4194244"/>
            </a:xfrm>
            <a:prstGeom prst="line">
              <a:avLst/>
            </a:prstGeom>
            <a:noFill/>
            <a:ln w="88900" cap="flat">
              <a:solidFill>
                <a:srgbClr val="7F0325"/>
              </a:solidFill>
              <a:prstDash val="solid"/>
              <a:miter lim="400000"/>
              <a:tailEnd type="triangle" w="med" len="med"/>
            </a:ln>
            <a:effectLst/>
          </p:spPr>
          <p:txBody>
            <a:bodyPr wrap="square" lIns="50800" tIns="50800" rIns="50800" bIns="50800" numCol="1" anchor="ctr">
              <a:noAutofit/>
            </a:bodyPr>
            <a:lstStyle/>
            <a:p>
              <a:pPr/>
            </a:p>
          </p:txBody>
        </p:sp>
        <p:sp>
          <p:nvSpPr>
            <p:cNvPr id="195" name="Increasing…"/>
            <p:cNvSpPr/>
            <p:nvPr/>
          </p:nvSpPr>
          <p:spPr>
            <a:xfrm>
              <a:off x="1084351" y="2961840"/>
              <a:ext cx="1270001" cy="1270001"/>
            </a:xfrm>
            <a:prstGeom prst="line">
              <a:avLst/>
            </a:prstGeom>
            <a:solidFill>
              <a:srgbClr val="FFFFFF"/>
            </a:solid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p>
              <a:pPr>
                <a:defRPr sz="3700"/>
              </a:pPr>
              <a:r>
                <a:t>Increasing</a:t>
              </a:r>
            </a:p>
            <a:p>
              <a:pPr>
                <a:defRPr sz="3700"/>
              </a:pPr>
              <a:r>
                <a:t>address</a:t>
              </a:r>
            </a:p>
          </p:txBody>
        </p:sp>
        <p:sp>
          <p:nvSpPr>
            <p:cNvPr id="196" name=".…"/>
            <p:cNvSpPr/>
            <p:nvPr/>
          </p:nvSpPr>
          <p:spPr>
            <a:xfrm>
              <a:off x="4303601" y="2759123"/>
              <a:ext cx="1270001" cy="1270001"/>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p>
              <a:pPr>
                <a:defRPr b="1" sz="5100">
                  <a:latin typeface="Helvetica Neue"/>
                  <a:ea typeface="Helvetica Neue"/>
                  <a:cs typeface="Helvetica Neue"/>
                  <a:sym typeface="Helvetica Neue"/>
                </a:defRPr>
              </a:pPr>
              <a:r>
                <a:t>.</a:t>
              </a:r>
            </a:p>
            <a:p>
              <a:pPr>
                <a:defRPr b="1" sz="5100">
                  <a:latin typeface="Helvetica Neue"/>
                  <a:ea typeface="Helvetica Neue"/>
                  <a:cs typeface="Helvetica Neue"/>
                  <a:sym typeface="Helvetica Neue"/>
                </a:defRPr>
              </a:pPr>
              <a:r>
                <a:t>.</a:t>
              </a:r>
            </a:p>
            <a:p>
              <a:pPr>
                <a:defRPr b="1" sz="5100">
                  <a:latin typeface="Helvetica Neue"/>
                  <a:ea typeface="Helvetica Neue"/>
                  <a:cs typeface="Helvetica Neue"/>
                  <a:sym typeface="Helvetica Neue"/>
                </a:defRPr>
              </a:pPr>
              <a:r>
                <a:t>.</a:t>
              </a:r>
            </a:p>
          </p:txBody>
        </p:sp>
        <p:sp>
          <p:nvSpPr>
            <p:cNvPr id="197" name="0x108"/>
            <p:cNvSpPr/>
            <p:nvPr/>
          </p:nvSpPr>
          <p:spPr>
            <a:xfrm>
              <a:off x="1882154" y="4942256"/>
              <a:ext cx="1270001" cy="1270001"/>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sz="3100">
                  <a:latin typeface="Courier"/>
                  <a:ea typeface="Courier"/>
                  <a:cs typeface="Courier"/>
                  <a:sym typeface="Courier"/>
                </a:defRPr>
              </a:lvl1pPr>
            </a:lstStyle>
            <a:p>
              <a:pPr/>
              <a:r>
                <a:t>0x108</a:t>
              </a:r>
            </a:p>
          </p:txBody>
        </p:sp>
      </p:grpSp>
    </p:spTree>
  </p:cSld>
  <p:clrMapOvr>
    <a:masterClrMapping/>
  </p:clrMapOvr>
  <p:transition xmlns:p14="http://schemas.microsoft.com/office/powerpoint/2010/main" spd="med" advClick="1"/>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0" name="Slide Number"/>
          <p:cNvSpPr txBox="1"/>
          <p:nvPr>
            <p:ph type="sldNum" sz="quarter" idx="2"/>
          </p:nvPr>
        </p:nvSpPr>
        <p:spPr>
          <a:xfrm>
            <a:off x="706310" y="12942889"/>
            <a:ext cx="241402" cy="374600"/>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201" name="Pushing and Popping from the Stack"/>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Pushing and Popping from the Stack</a:t>
            </a:r>
          </a:p>
        </p:txBody>
      </p:sp>
      <p:sp>
        <p:nvSpPr>
          <p:cNvPr id="202" name="The push and pop operations write and read from the stack, and they also modify the stack pointer, %rsp:"/>
          <p:cNvSpPr txBox="1"/>
          <p:nvPr/>
        </p:nvSpPr>
        <p:spPr>
          <a:xfrm>
            <a:off x="725945" y="1946668"/>
            <a:ext cx="22932109" cy="162819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635000" indent="-635000" algn="l">
              <a:buSzPct val="75000"/>
              <a:buFont typeface="Helvetica Neue"/>
              <a:buChar char="•"/>
            </a:pPr>
            <a:r>
              <a:t>The push and pop operations write and read from the stack, and they also modify the stack pointer, </a:t>
            </a:r>
            <a:r>
              <a:rPr>
                <a:latin typeface="Courier"/>
                <a:ea typeface="Courier"/>
                <a:cs typeface="Courier"/>
                <a:sym typeface="Courier"/>
              </a:rPr>
              <a:t>%rsp</a:t>
            </a:r>
            <a:r>
              <a:t>:</a:t>
            </a:r>
          </a:p>
        </p:txBody>
      </p:sp>
      <p:graphicFrame>
        <p:nvGraphicFramePr>
          <p:cNvPr id="203" name="Table 1"/>
          <p:cNvGraphicFramePr/>
          <p:nvPr/>
        </p:nvGraphicFramePr>
        <p:xfrm>
          <a:off x="1168145" y="3733148"/>
          <a:ext cx="22060411" cy="3768412"/>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846435"/>
                <a:gridCol w="2056276"/>
                <a:gridCol w="7528107"/>
                <a:gridCol w="10616891"/>
              </a:tblGrid>
              <a:tr h="749872">
                <a:tc>
                  <a:txBody>
                    <a:bodyPr/>
                    <a:lstStyle/>
                    <a:p>
                      <a:pPr algn="l" defTabSz="647700">
                        <a:defRPr>
                          <a:solidFill>
                            <a:srgbClr val="000000"/>
                          </a:solidFill>
                        </a:defRPr>
                      </a:pPr>
                      <a:r>
                        <a:rPr sz="3800">
                          <a:solidFill>
                            <a:srgbClr val="444444"/>
                          </a:solidFill>
                        </a:rPr>
                        <a:t>Instruction</a:t>
                      </a:r>
                    </a:p>
                  </a:txBody>
                  <a:tcPr marL="50800" marR="50800" marT="50800" marB="50800" anchor="ctr" anchorCtr="0" horzOverflow="overflow">
                    <a:lnL w="12700">
                      <a:solidFill>
                        <a:srgbClr val="FFFFFF"/>
                      </a:solidFill>
                      <a:miter lim="400000"/>
                    </a:lnL>
                    <a:lnR w="25400">
                      <a:solidFill>
                        <a:srgbClr val="FFFFFF"/>
                      </a:solidFill>
                      <a:miter lim="400000"/>
                    </a:lnR>
                    <a:lnT w="12700">
                      <a:solidFill>
                        <a:srgbClr val="000000"/>
                      </a:solidFill>
                      <a:miter lim="400000"/>
                    </a:lnT>
                    <a:lnB w="25400">
                      <a:solidFill>
                        <a:srgbClr val="000000"/>
                      </a:solidFill>
                      <a:miter lim="400000"/>
                    </a:lnB>
                  </a:tcPr>
                </a:tc>
                <a:tc>
                  <a:txBody>
                    <a:bodyPr/>
                    <a:lstStyle/>
                    <a:p>
                      <a:pPr algn="l" defTabSz="647700">
                        <a:defRPr sz="3800"/>
                      </a:pPr>
                    </a:p>
                  </a:txBody>
                  <a:tcPr marL="50800" marR="50800" marT="50800" marB="50800" anchor="ctr" anchorCtr="0" horzOverflow="overflow">
                    <a:lnL w="25400">
                      <a:solidFill>
                        <a:srgbClr val="FFFFFF"/>
                      </a:solidFill>
                      <a:miter lim="400000"/>
                    </a:lnL>
                    <a:lnR w="25400">
                      <a:solidFill>
                        <a:srgbClr val="FFFFFF"/>
                      </a:solidFill>
                      <a:miter lim="400000"/>
                    </a:lnR>
                    <a:lnT w="127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3800">
                          <a:solidFill>
                            <a:srgbClr val="444444"/>
                          </a:solidFill>
                        </a:rPr>
                        <a:t>Effect</a:t>
                      </a:r>
                    </a:p>
                  </a:txBody>
                  <a:tcPr marL="50800" marR="50800" marT="50800" marB="50800" anchor="ctr" anchorCtr="0" horzOverflow="overflow">
                    <a:lnL w="25400">
                      <a:solidFill>
                        <a:srgbClr val="FFFFFF"/>
                      </a:solidFill>
                      <a:miter lim="400000"/>
                    </a:lnL>
                    <a:lnR w="25400">
                      <a:solidFill>
                        <a:srgbClr val="FFFFFF"/>
                      </a:solidFill>
                      <a:miter lim="400000"/>
                    </a:lnR>
                    <a:lnT w="127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3800">
                          <a:solidFill>
                            <a:srgbClr val="444444"/>
                          </a:solidFill>
                        </a:rPr>
                        <a:t>Description</a:t>
                      </a:r>
                    </a:p>
                  </a:txBody>
                  <a:tcPr marL="50800" marR="50800" marT="50800" marB="50800" anchor="ctr" anchorCtr="0" horzOverflow="overflow">
                    <a:lnL w="25400">
                      <a:solidFill>
                        <a:srgbClr val="FFFFFF"/>
                      </a:solidFill>
                      <a:miter lim="400000"/>
                    </a:lnL>
                    <a:lnR w="12700">
                      <a:solidFill>
                        <a:srgbClr val="FFFFFF"/>
                      </a:solidFill>
                      <a:miter lim="400000"/>
                    </a:lnR>
                    <a:lnT w="12700">
                      <a:solidFill>
                        <a:srgbClr val="000000"/>
                      </a:solidFill>
                      <a:miter lim="400000"/>
                    </a:lnT>
                    <a:lnB w="25400">
                      <a:solidFill>
                        <a:srgbClr val="000000"/>
                      </a:solidFill>
                      <a:miter lim="400000"/>
                    </a:lnB>
                  </a:tcPr>
                </a:tc>
              </a:tr>
              <a:tr h="749872">
                <a:tc>
                  <a:txBody>
                    <a:bodyPr/>
                    <a:lstStyle/>
                    <a:p>
                      <a:pPr algn="l" defTabSz="647700">
                        <a:defRPr>
                          <a:solidFill>
                            <a:srgbClr val="000000"/>
                          </a:solidFill>
                        </a:defRPr>
                      </a:pPr>
                      <a:r>
                        <a:rPr sz="3800">
                          <a:solidFill>
                            <a:srgbClr val="444444"/>
                          </a:solidFill>
                          <a:latin typeface="Courier"/>
                          <a:ea typeface="Courier"/>
                          <a:cs typeface="Courier"/>
                          <a:sym typeface="Courier"/>
                        </a:rPr>
                        <a:t>pushq</a:t>
                      </a:r>
                    </a:p>
                  </a:txBody>
                  <a:tcPr marL="50800" marR="50800" marT="50800" marB="50800" anchor="ctr" anchorCtr="0" horzOverflow="overflow">
                    <a:lnL w="12700">
                      <a:solidFill>
                        <a:srgbClr val="FFFFFF"/>
                      </a:solidFill>
                      <a:miter lim="400000"/>
                    </a:lnL>
                    <a:lnR w="25400">
                      <a:solidFill>
                        <a:srgbClr val="FFFFFF"/>
                      </a:solidFill>
                      <a:miter lim="400000"/>
                    </a:lnR>
                    <a:lnT w="25400">
                      <a:solidFill>
                        <a:srgbClr val="000000"/>
                      </a:solidFill>
                      <a:miter lim="400000"/>
                    </a:lnT>
                    <a:lnB w="25400">
                      <a:solidFill>
                        <a:srgbClr val="FFFFFF"/>
                      </a:solidFill>
                      <a:miter lim="400000"/>
                    </a:lnB>
                  </a:tcPr>
                </a:tc>
                <a:tc>
                  <a:txBody>
                    <a:bodyPr/>
                    <a:lstStyle/>
                    <a:p>
                      <a:pPr algn="l" defTabSz="647700">
                        <a:defRPr sz="3800"/>
                      </a:pPr>
                      <a:r>
                        <a:rPr i="1"/>
                        <a:t>S</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000000"/>
                      </a:solidFill>
                      <a:miter lim="400000"/>
                    </a:lnT>
                    <a:lnB w="25400">
                      <a:solidFill>
                        <a:srgbClr val="FFFFFF"/>
                      </a:solidFill>
                      <a:miter lim="400000"/>
                    </a:lnB>
                  </a:tcPr>
                </a:tc>
                <a:tc>
                  <a:txBody>
                    <a:bodyPr/>
                    <a:lstStyle/>
                    <a:p>
                      <a:pPr algn="l" defTabSz="647700">
                        <a:defRPr sz="3800"/>
                      </a:pPr>
                      <a:r>
                        <a:t>R[</a:t>
                      </a:r>
                      <a:r>
                        <a:rPr>
                          <a:latin typeface="Courier"/>
                          <a:ea typeface="Courier"/>
                          <a:cs typeface="Courier"/>
                          <a:sym typeface="Courier"/>
                        </a:rPr>
                        <a:t>%rsp</a:t>
                      </a:r>
                      <a:r>
                        <a:t>] ⟵ R[</a:t>
                      </a:r>
                      <a:r>
                        <a:rPr>
                          <a:latin typeface="Courier"/>
                          <a:ea typeface="Courier"/>
                          <a:cs typeface="Courier"/>
                          <a:sym typeface="Courier"/>
                        </a:rPr>
                        <a:t>%rsp</a:t>
                      </a:r>
                      <a:r>
                        <a:t>]-8;</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000000"/>
                      </a:solidFill>
                      <a:miter lim="400000"/>
                    </a:lnT>
                    <a:lnB w="25400">
                      <a:solidFill>
                        <a:srgbClr val="FFFFFF"/>
                      </a:solidFill>
                      <a:miter lim="400000"/>
                    </a:lnB>
                  </a:tcPr>
                </a:tc>
                <a:tc>
                  <a:txBody>
                    <a:bodyPr/>
                    <a:lstStyle/>
                    <a:p>
                      <a:pPr algn="l" defTabSz="647700">
                        <a:defRPr>
                          <a:solidFill>
                            <a:srgbClr val="000000"/>
                          </a:solidFill>
                        </a:defRPr>
                      </a:pPr>
                      <a:r>
                        <a:rPr sz="3800">
                          <a:solidFill>
                            <a:srgbClr val="444444"/>
                          </a:solidFill>
                        </a:rPr>
                        <a:t>Push quad word</a:t>
                      </a:r>
                    </a:p>
                  </a:txBody>
                  <a:tcPr marL="50800" marR="50800" marT="50800" marB="50800" anchor="ctr" anchorCtr="0" horzOverflow="overflow">
                    <a:lnL w="25400">
                      <a:solidFill>
                        <a:srgbClr val="FFFFFF"/>
                      </a:solidFill>
                      <a:miter lim="400000"/>
                    </a:lnL>
                    <a:lnR w="12700">
                      <a:solidFill>
                        <a:srgbClr val="FFFFFF"/>
                      </a:solidFill>
                      <a:miter lim="400000"/>
                    </a:lnR>
                    <a:lnT w="25400">
                      <a:solidFill>
                        <a:srgbClr val="000000"/>
                      </a:solidFill>
                      <a:miter lim="400000"/>
                    </a:lnT>
                    <a:lnB w="25400">
                      <a:solidFill>
                        <a:srgbClr val="FFFFFF"/>
                      </a:solidFill>
                      <a:miter lim="400000"/>
                    </a:lnB>
                  </a:tcPr>
                </a:tc>
              </a:tr>
              <a:tr h="749872">
                <a:tc>
                  <a:txBody>
                    <a:bodyPr/>
                    <a:lstStyle/>
                    <a:p>
                      <a:pPr algn="l" defTabSz="647700">
                        <a:defRPr sz="3800">
                          <a:latin typeface="Courier"/>
                          <a:ea typeface="Courier"/>
                          <a:cs typeface="Courier"/>
                          <a:sym typeface="Courier"/>
                        </a:defRPr>
                      </a:pPr>
                    </a:p>
                  </a:txBody>
                  <a:tcPr marL="50800" marR="50800" marT="50800" marB="50800" anchor="ctr" anchorCtr="0" horzOverflow="overflow">
                    <a:lnL w="127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sz="3800"/>
                      </a:pP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sz="3800"/>
                      </a:pPr>
                      <a:r>
                        <a:t>M[R[%rsp]] ⟵ </a:t>
                      </a:r>
                      <a:r>
                        <a:rPr i="1"/>
                        <a:t>S</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sz="3800"/>
                      </a:pPr>
                    </a:p>
                  </a:txBody>
                  <a:tcPr marL="50800" marR="50800" marT="50800" marB="50800" anchor="ctr" anchorCtr="0" horzOverflow="overflow">
                    <a:lnL w="25400">
                      <a:solidFill>
                        <a:srgbClr val="FFFFFF"/>
                      </a:solidFill>
                      <a:miter lim="400000"/>
                    </a:lnL>
                    <a:lnR w="12700">
                      <a:solidFill>
                        <a:srgbClr val="FFFFFF"/>
                      </a:solidFill>
                      <a:miter lim="400000"/>
                    </a:lnR>
                    <a:lnT w="25400">
                      <a:solidFill>
                        <a:srgbClr val="FFFFFF"/>
                      </a:solidFill>
                      <a:miter lim="400000"/>
                    </a:lnT>
                    <a:lnB w="25400">
                      <a:solidFill>
                        <a:srgbClr val="FFFFFF"/>
                      </a:solidFill>
                      <a:miter lim="400000"/>
                    </a:lnB>
                  </a:tcPr>
                </a:tc>
              </a:tr>
              <a:tr h="749872">
                <a:tc>
                  <a:txBody>
                    <a:bodyPr/>
                    <a:lstStyle/>
                    <a:p>
                      <a:pPr algn="l" defTabSz="647700">
                        <a:defRPr>
                          <a:solidFill>
                            <a:srgbClr val="000000"/>
                          </a:solidFill>
                        </a:defRPr>
                      </a:pPr>
                      <a:r>
                        <a:rPr sz="3800">
                          <a:solidFill>
                            <a:srgbClr val="444444"/>
                          </a:solidFill>
                          <a:latin typeface="Courier"/>
                          <a:ea typeface="Courier"/>
                          <a:cs typeface="Courier"/>
                          <a:sym typeface="Courier"/>
                        </a:rPr>
                        <a:t>popq</a:t>
                      </a:r>
                    </a:p>
                  </a:txBody>
                  <a:tcPr marL="50800" marR="50800" marT="50800" marB="50800" anchor="ctr" anchorCtr="0" horzOverflow="overflow">
                    <a:lnL w="127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sz="3800"/>
                      </a:pPr>
                      <a:r>
                        <a:rPr i="1"/>
                        <a:t>D</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sz="3800"/>
                      </a:pPr>
                      <a:r>
                        <a:t>D ⟵ M[R[</a:t>
                      </a:r>
                      <a:r>
                        <a:rPr>
                          <a:latin typeface="Courier"/>
                          <a:ea typeface="Courier"/>
                          <a:cs typeface="Courier"/>
                          <a:sym typeface="Courier"/>
                        </a:rPr>
                        <a:t>%rsp</a:t>
                      </a:r>
                      <a:r>
                        <a:t>]];</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3800">
                          <a:solidFill>
                            <a:srgbClr val="444444"/>
                          </a:solidFill>
                        </a:rPr>
                        <a:t>Push quad word</a:t>
                      </a:r>
                    </a:p>
                  </a:txBody>
                  <a:tcPr marL="50800" marR="50800" marT="50800" marB="50800" anchor="ctr" anchorCtr="0" horzOverflow="overflow">
                    <a:lnL w="25400">
                      <a:solidFill>
                        <a:srgbClr val="FFFFFF"/>
                      </a:solidFill>
                      <a:miter lim="400000"/>
                    </a:lnL>
                    <a:lnR w="12700">
                      <a:solidFill>
                        <a:srgbClr val="FFFFFF"/>
                      </a:solidFill>
                      <a:miter lim="400000"/>
                    </a:lnR>
                    <a:lnT w="25400">
                      <a:solidFill>
                        <a:srgbClr val="FFFFFF"/>
                      </a:solidFill>
                      <a:miter lim="400000"/>
                    </a:lnT>
                    <a:lnB w="25400">
                      <a:solidFill>
                        <a:srgbClr val="FFFFFF"/>
                      </a:solidFill>
                      <a:miter lim="400000"/>
                    </a:lnB>
                  </a:tcPr>
                </a:tc>
              </a:tr>
              <a:tr h="749872">
                <a:tc>
                  <a:txBody>
                    <a:bodyPr/>
                    <a:lstStyle/>
                    <a:p>
                      <a:pPr algn="l" defTabSz="647700">
                        <a:defRPr sz="3800">
                          <a:latin typeface="Courier"/>
                          <a:ea typeface="Courier"/>
                          <a:cs typeface="Courier"/>
                          <a:sym typeface="Courier"/>
                        </a:defRPr>
                      </a:pPr>
                    </a:p>
                  </a:txBody>
                  <a:tcPr marL="50800" marR="50800" marT="50800" marB="50800" anchor="ctr" anchorCtr="0" horzOverflow="overflow">
                    <a:lnL w="127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sz="3800"/>
                      </a:pP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sz="3800"/>
                      </a:pPr>
                      <a:r>
                        <a:t>R[</a:t>
                      </a:r>
                      <a:r>
                        <a:rPr>
                          <a:latin typeface="Courier"/>
                          <a:ea typeface="Courier"/>
                          <a:cs typeface="Courier"/>
                          <a:sym typeface="Courier"/>
                        </a:rPr>
                        <a:t>%rsp</a:t>
                      </a:r>
                      <a:r>
                        <a:t>] ⟵ R[</a:t>
                      </a:r>
                      <a:r>
                        <a:rPr>
                          <a:latin typeface="Courier"/>
                          <a:ea typeface="Courier"/>
                          <a:cs typeface="Courier"/>
                          <a:sym typeface="Courier"/>
                        </a:rPr>
                        <a:t>%rsp</a:t>
                      </a:r>
                      <a:r>
                        <a:t>]+8</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sz="3800"/>
                      </a:pPr>
                    </a:p>
                  </a:txBody>
                  <a:tcPr marL="50800" marR="50800" marT="50800" marB="50800" anchor="ctr" anchorCtr="0" horzOverflow="overflow">
                    <a:lnL w="25400">
                      <a:solidFill>
                        <a:srgbClr val="FFFFFF"/>
                      </a:solidFill>
                      <a:miter lim="400000"/>
                    </a:lnL>
                    <a:lnR w="12700">
                      <a:solidFill>
                        <a:srgbClr val="FFFFFF"/>
                      </a:solidFill>
                      <a:miter lim="400000"/>
                    </a:lnR>
                    <a:lnT w="25400">
                      <a:solidFill>
                        <a:srgbClr val="FFFFFF"/>
                      </a:solidFill>
                      <a:miter lim="400000"/>
                    </a:lnT>
                    <a:lnB w="25400">
                      <a:solidFill>
                        <a:srgbClr val="FFFFFF"/>
                      </a:solidFill>
                      <a:miter lim="400000"/>
                    </a:lnB>
                  </a:tcPr>
                </a:tc>
              </a:tr>
            </a:tbl>
          </a:graphicData>
        </a:graphic>
      </p:graphicFrame>
      <p:grpSp>
        <p:nvGrpSpPr>
          <p:cNvPr id="211" name="Group"/>
          <p:cNvGrpSpPr/>
          <p:nvPr/>
        </p:nvGrpSpPr>
        <p:grpSpPr>
          <a:xfrm>
            <a:off x="9721341" y="7970527"/>
            <a:ext cx="4990520" cy="6537433"/>
            <a:chOff x="1084351" y="329734"/>
            <a:chExt cx="4990519" cy="6537430"/>
          </a:xfrm>
        </p:grpSpPr>
        <p:sp>
          <p:nvSpPr>
            <p:cNvPr id="204" name="Rectangle"/>
            <p:cNvSpPr/>
            <p:nvPr/>
          </p:nvSpPr>
          <p:spPr>
            <a:xfrm>
              <a:off x="2532332" y="719242"/>
              <a:ext cx="3542539" cy="4485197"/>
            </a:xfrm>
            <a:prstGeom prst="rect">
              <a:avLst/>
            </a:prstGeom>
            <a:solidFill>
              <a:srgbClr val="76D6FF"/>
            </a:solidFill>
            <a:ln w="38100" cap="flat">
              <a:solidFill>
                <a:srgbClr val="000000"/>
              </a:solidFill>
              <a:prstDash val="solid"/>
              <a:miter lim="400000"/>
            </a:ln>
            <a:effectLst/>
          </p:spPr>
          <p:txBody>
            <a:bodyPr wrap="square" lIns="50800" tIns="50800" rIns="50800" bIns="50800" numCol="1" anchor="ctr">
              <a:noAutofit/>
            </a:bodyPr>
            <a:lstStyle/>
            <a:p>
              <a:pPr>
                <a:defRPr>
                  <a:solidFill>
                    <a:srgbClr val="FFFFFF"/>
                  </a:solidFill>
                </a:defRPr>
              </a:pPr>
            </a:p>
          </p:txBody>
        </p:sp>
        <p:sp>
          <p:nvSpPr>
            <p:cNvPr id="205" name="Stack &quot;bottom&quot;"/>
            <p:cNvSpPr/>
            <p:nvPr/>
          </p:nvSpPr>
          <p:spPr>
            <a:xfrm>
              <a:off x="4303601" y="329734"/>
              <a:ext cx="1270001" cy="1270001"/>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sz="3700"/>
              </a:lvl1pPr>
            </a:lstStyle>
            <a:p>
              <a:pPr/>
              <a:r>
                <a:t>Stack "bottom"</a:t>
              </a:r>
            </a:p>
          </p:txBody>
        </p:sp>
        <p:sp>
          <p:nvSpPr>
            <p:cNvPr id="206" name="Stack &quot;top&quot;"/>
            <p:cNvSpPr/>
            <p:nvPr/>
          </p:nvSpPr>
          <p:spPr>
            <a:xfrm>
              <a:off x="4303601" y="5597165"/>
              <a:ext cx="1270001" cy="1270001"/>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sz="3700"/>
              </a:lvl1pPr>
            </a:lstStyle>
            <a:p>
              <a:pPr/>
              <a:r>
                <a:t>Stack "top"</a:t>
              </a:r>
            </a:p>
          </p:txBody>
        </p:sp>
        <p:sp>
          <p:nvSpPr>
            <p:cNvPr id="207" name="Line"/>
            <p:cNvSpPr/>
            <p:nvPr/>
          </p:nvSpPr>
          <p:spPr>
            <a:xfrm flipV="1">
              <a:off x="1084351" y="866328"/>
              <a:ext cx="1" cy="4194244"/>
            </a:xfrm>
            <a:prstGeom prst="line">
              <a:avLst/>
            </a:prstGeom>
            <a:noFill/>
            <a:ln w="88900" cap="flat">
              <a:solidFill>
                <a:srgbClr val="7F0325"/>
              </a:solidFill>
              <a:prstDash val="solid"/>
              <a:miter lim="400000"/>
              <a:tailEnd type="triangle" w="med" len="med"/>
            </a:ln>
            <a:effectLst/>
          </p:spPr>
          <p:txBody>
            <a:bodyPr wrap="square" lIns="50800" tIns="50800" rIns="50800" bIns="50800" numCol="1" anchor="ctr">
              <a:noAutofit/>
            </a:bodyPr>
            <a:lstStyle/>
            <a:p>
              <a:pPr/>
            </a:p>
          </p:txBody>
        </p:sp>
        <p:sp>
          <p:nvSpPr>
            <p:cNvPr id="208" name="Increasing…"/>
            <p:cNvSpPr/>
            <p:nvPr/>
          </p:nvSpPr>
          <p:spPr>
            <a:xfrm>
              <a:off x="1084351" y="2961840"/>
              <a:ext cx="1270001" cy="1270001"/>
            </a:xfrm>
            <a:prstGeom prst="line">
              <a:avLst/>
            </a:prstGeom>
            <a:solidFill>
              <a:srgbClr val="FFFFFF"/>
            </a:solid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p>
              <a:pPr>
                <a:defRPr sz="3700"/>
              </a:pPr>
              <a:r>
                <a:t>Increasing</a:t>
              </a:r>
            </a:p>
            <a:p>
              <a:pPr>
                <a:defRPr sz="3700"/>
              </a:pPr>
              <a:r>
                <a:t>address</a:t>
              </a:r>
            </a:p>
          </p:txBody>
        </p:sp>
        <p:sp>
          <p:nvSpPr>
            <p:cNvPr id="209" name=".…"/>
            <p:cNvSpPr/>
            <p:nvPr/>
          </p:nvSpPr>
          <p:spPr>
            <a:xfrm>
              <a:off x="4303601" y="2759123"/>
              <a:ext cx="1270001" cy="1270001"/>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p>
              <a:pPr>
                <a:defRPr b="1" sz="5100">
                  <a:latin typeface="Helvetica Neue"/>
                  <a:ea typeface="Helvetica Neue"/>
                  <a:cs typeface="Helvetica Neue"/>
                  <a:sym typeface="Helvetica Neue"/>
                </a:defRPr>
              </a:pPr>
              <a:r>
                <a:t>.</a:t>
              </a:r>
            </a:p>
            <a:p>
              <a:pPr>
                <a:defRPr b="1" sz="5100">
                  <a:latin typeface="Helvetica Neue"/>
                  <a:ea typeface="Helvetica Neue"/>
                  <a:cs typeface="Helvetica Neue"/>
                  <a:sym typeface="Helvetica Neue"/>
                </a:defRPr>
              </a:pPr>
              <a:r>
                <a:t>.</a:t>
              </a:r>
            </a:p>
            <a:p>
              <a:pPr>
                <a:defRPr b="1" sz="5100">
                  <a:latin typeface="Helvetica Neue"/>
                  <a:ea typeface="Helvetica Neue"/>
                  <a:cs typeface="Helvetica Neue"/>
                  <a:sym typeface="Helvetica Neue"/>
                </a:defRPr>
              </a:pPr>
              <a:r>
                <a:t>.</a:t>
              </a:r>
            </a:p>
          </p:txBody>
        </p:sp>
        <p:sp>
          <p:nvSpPr>
            <p:cNvPr id="210" name="0x108"/>
            <p:cNvSpPr/>
            <p:nvPr/>
          </p:nvSpPr>
          <p:spPr>
            <a:xfrm>
              <a:off x="1882154" y="4942256"/>
              <a:ext cx="1270001" cy="1270001"/>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sz="3100">
                  <a:latin typeface="Courier"/>
                  <a:ea typeface="Courier"/>
                  <a:cs typeface="Courier"/>
                  <a:sym typeface="Courier"/>
                </a:defRPr>
              </a:lvl1pPr>
            </a:lstStyle>
            <a:p>
              <a:pPr/>
              <a:r>
                <a:t>0x108</a:t>
              </a:r>
            </a:p>
          </p:txBody>
        </p:sp>
      </p:grpSp>
    </p:spTree>
  </p:cSld>
  <p:clrMapOvr>
    <a:masterClrMapping/>
  </p:clrMapOvr>
  <p:transition xmlns:p14="http://schemas.microsoft.com/office/powerpoint/2010/main" spd="med" advClick="1"/>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3"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214" name="Pushing and Popping from the Stack"/>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Pushing and Popping from the Stack</a:t>
            </a:r>
          </a:p>
        </p:txBody>
      </p:sp>
      <p:sp>
        <p:nvSpPr>
          <p:cNvPr id="215" name="Example:"/>
          <p:cNvSpPr txBox="1"/>
          <p:nvPr/>
        </p:nvSpPr>
        <p:spPr>
          <a:xfrm>
            <a:off x="725945" y="1946668"/>
            <a:ext cx="22932109" cy="845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635000" indent="-635000" algn="l">
              <a:buSzPct val="75000"/>
              <a:buFont typeface="Helvetica Neue"/>
              <a:buChar char="•"/>
            </a:lvl1pPr>
          </a:lstStyle>
          <a:p>
            <a:pPr/>
            <a:r>
              <a:t>Example:</a:t>
            </a:r>
          </a:p>
        </p:txBody>
      </p:sp>
      <p:graphicFrame>
        <p:nvGraphicFramePr>
          <p:cNvPr id="216" name="Table 1"/>
          <p:cNvGraphicFramePr/>
          <p:nvPr/>
        </p:nvGraphicFramePr>
        <p:xfrm>
          <a:off x="2213932" y="3220830"/>
          <a:ext cx="5113207" cy="2914629"/>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2550252"/>
                <a:gridCol w="2550252"/>
              </a:tblGrid>
              <a:tr h="725481">
                <a:tc gridSpan="2">
                  <a:txBody>
                    <a:bodyPr/>
                    <a:lstStyle/>
                    <a:p>
                      <a:pPr algn="ctr">
                        <a:defRPr>
                          <a:solidFill>
                            <a:srgbClr val="000000"/>
                          </a:solidFill>
                        </a:defRPr>
                      </a:pPr>
                      <a:r>
                        <a:rPr sz="4300">
                          <a:latin typeface="+mn-lt"/>
                          <a:ea typeface="+mn-ea"/>
                          <a:cs typeface="+mn-cs"/>
                          <a:sym typeface="Helvetica Neue Light"/>
                        </a:rPr>
                        <a:t>Initially</a:t>
                      </a:r>
                    </a:p>
                  </a:txBody>
                  <a:tcPr marL="50800" marR="50800" marT="50800" marB="50800" anchor="ctr" anchorCtr="0" horzOverflow="overflow">
                    <a:lnL w="12700">
                      <a:solidFill>
                        <a:srgbClr val="000000"/>
                      </a:solidFill>
                      <a:miter lim="400000"/>
                    </a:lnL>
                    <a:lnR w="12700">
                      <a:solidFill>
                        <a:srgbClr val="000000"/>
                      </a:solidFill>
                      <a:miter lim="400000"/>
                    </a:lnR>
                    <a:lnT w="12700">
                      <a:solidFill>
                        <a:srgbClr val="000000"/>
                      </a:solidFill>
                      <a:miter lim="400000"/>
                    </a:lnT>
                    <a:lnB w="25400">
                      <a:solidFill>
                        <a:srgbClr val="000000"/>
                      </a:solidFill>
                      <a:miter lim="400000"/>
                    </a:lnB>
                  </a:tcPr>
                </a:tc>
                <a:tc hMerge="1">
                  <a:tcPr/>
                </a:tc>
              </a:tr>
              <a:tr h="725481">
                <a:tc>
                  <a:txBody>
                    <a:bodyPr/>
                    <a:lstStyle/>
                    <a:p>
                      <a:pPr algn="ctr" defTabSz="647700">
                        <a:defRPr>
                          <a:solidFill>
                            <a:srgbClr val="000000"/>
                          </a:solidFill>
                        </a:defRPr>
                      </a:pPr>
                      <a:r>
                        <a:rPr sz="4400">
                          <a:solidFill>
                            <a:srgbClr val="444444"/>
                          </a:solidFill>
                          <a:latin typeface="Courier"/>
                          <a:ea typeface="Courier"/>
                          <a:cs typeface="Courier"/>
                          <a:sym typeface="Courier"/>
                        </a:rPr>
                        <a:t>%rax</a:t>
                      </a:r>
                    </a:p>
                  </a:txBody>
                  <a:tcPr marL="50800" marR="50800" marT="50800" marB="50800" anchor="ctr" anchorCtr="0" horzOverflow="overflow">
                    <a:lnL w="12700">
                      <a:solidFill>
                        <a:srgbClr val="000000"/>
                      </a:solidFill>
                      <a:miter lim="400000"/>
                    </a:lnL>
                    <a:lnR w="25400">
                      <a:solidFill>
                        <a:srgbClr val="000000"/>
                      </a:solidFill>
                      <a:miter lim="400000"/>
                    </a:lnR>
                    <a:lnT w="25400">
                      <a:solidFill>
                        <a:srgbClr val="000000"/>
                      </a:solidFill>
                      <a:miter lim="400000"/>
                    </a:lnT>
                    <a:lnB w="25400">
                      <a:solidFill>
                        <a:srgbClr val="000000"/>
                      </a:solidFill>
                      <a:miter lim="400000"/>
                    </a:lnB>
                  </a:tcPr>
                </a:tc>
                <a:tc>
                  <a:txBody>
                    <a:bodyPr/>
                    <a:lstStyle/>
                    <a:p>
                      <a:pPr algn="ctr" defTabSz="647700">
                        <a:defRPr>
                          <a:solidFill>
                            <a:srgbClr val="000000"/>
                          </a:solidFill>
                        </a:defRPr>
                      </a:pPr>
                      <a:r>
                        <a:rPr sz="4400">
                          <a:solidFill>
                            <a:srgbClr val="444444"/>
                          </a:solidFill>
                          <a:latin typeface="Courier"/>
                          <a:ea typeface="Courier"/>
                          <a:cs typeface="Courier"/>
                          <a:sym typeface="Courier"/>
                        </a:rPr>
                        <a:t>0x123</a:t>
                      </a:r>
                    </a:p>
                  </a:txBody>
                  <a:tcPr marL="50800" marR="50800" marT="50800" marB="50800" anchor="ctr" anchorCtr="0" horzOverflow="overflow">
                    <a:lnL w="25400">
                      <a:solidFill>
                        <a:srgbClr val="000000"/>
                      </a:solidFill>
                      <a:miter lim="400000"/>
                    </a:lnL>
                    <a:lnR w="12700">
                      <a:solidFill>
                        <a:srgbClr val="000000"/>
                      </a:solidFill>
                      <a:miter lim="400000"/>
                    </a:lnR>
                    <a:lnT w="25400">
                      <a:solidFill>
                        <a:srgbClr val="000000"/>
                      </a:solidFill>
                      <a:miter lim="400000"/>
                    </a:lnT>
                    <a:lnB w="25400">
                      <a:solidFill>
                        <a:srgbClr val="000000"/>
                      </a:solidFill>
                      <a:miter lim="400000"/>
                    </a:lnB>
                  </a:tcPr>
                </a:tc>
              </a:tr>
              <a:tr h="725481">
                <a:tc>
                  <a:txBody>
                    <a:bodyPr/>
                    <a:lstStyle/>
                    <a:p>
                      <a:pPr algn="ctr" defTabSz="647700">
                        <a:defRPr>
                          <a:solidFill>
                            <a:srgbClr val="000000"/>
                          </a:solidFill>
                        </a:defRPr>
                      </a:pPr>
                      <a:r>
                        <a:rPr sz="4400">
                          <a:solidFill>
                            <a:srgbClr val="444444"/>
                          </a:solidFill>
                          <a:latin typeface="Courier"/>
                          <a:ea typeface="Courier"/>
                          <a:cs typeface="Courier"/>
                          <a:sym typeface="Courier"/>
                        </a:rPr>
                        <a:t>%rdx</a:t>
                      </a:r>
                    </a:p>
                  </a:txBody>
                  <a:tcPr marL="50800" marR="50800" marT="50800" marB="50800" anchor="ctr" anchorCtr="0" horzOverflow="overflow">
                    <a:lnL w="12700">
                      <a:solidFill>
                        <a:srgbClr val="000000"/>
                      </a:solidFill>
                      <a:miter lim="400000"/>
                    </a:lnL>
                    <a:lnR w="25400">
                      <a:solidFill>
                        <a:srgbClr val="000000"/>
                      </a:solidFill>
                      <a:miter lim="400000"/>
                    </a:lnR>
                    <a:lnT w="25400">
                      <a:solidFill>
                        <a:srgbClr val="000000"/>
                      </a:solidFill>
                      <a:miter lim="400000"/>
                    </a:lnT>
                    <a:lnB w="25400">
                      <a:solidFill>
                        <a:srgbClr val="000000"/>
                      </a:solidFill>
                      <a:miter lim="400000"/>
                    </a:lnB>
                  </a:tcPr>
                </a:tc>
                <a:tc>
                  <a:txBody>
                    <a:bodyPr/>
                    <a:lstStyle/>
                    <a:p>
                      <a:pPr algn="ctr" defTabSz="647700">
                        <a:defRPr>
                          <a:solidFill>
                            <a:srgbClr val="000000"/>
                          </a:solidFill>
                        </a:defRPr>
                      </a:pPr>
                      <a:r>
                        <a:rPr sz="4400">
                          <a:solidFill>
                            <a:srgbClr val="444444"/>
                          </a:solidFill>
                          <a:latin typeface="Courier"/>
                          <a:ea typeface="Courier"/>
                          <a:cs typeface="Courier"/>
                          <a:sym typeface="Courier"/>
                        </a:rPr>
                        <a:t>0</a:t>
                      </a:r>
                    </a:p>
                  </a:txBody>
                  <a:tcPr marL="50800" marR="50800" marT="50800" marB="50800" anchor="ctr" anchorCtr="0" horzOverflow="overflow">
                    <a:lnL w="25400">
                      <a:solidFill>
                        <a:srgbClr val="000000"/>
                      </a:solidFill>
                      <a:miter lim="400000"/>
                    </a:lnL>
                    <a:lnR w="12700">
                      <a:solidFill>
                        <a:srgbClr val="000000"/>
                      </a:solidFill>
                      <a:miter lim="400000"/>
                    </a:lnR>
                    <a:lnT w="25400">
                      <a:solidFill>
                        <a:srgbClr val="000000"/>
                      </a:solidFill>
                      <a:miter lim="400000"/>
                    </a:lnT>
                    <a:lnB w="25400">
                      <a:solidFill>
                        <a:srgbClr val="000000"/>
                      </a:solidFill>
                      <a:miter lim="400000"/>
                    </a:lnB>
                  </a:tcPr>
                </a:tc>
              </a:tr>
              <a:tr h="725481">
                <a:tc>
                  <a:txBody>
                    <a:bodyPr/>
                    <a:lstStyle/>
                    <a:p>
                      <a:pPr algn="ctr" defTabSz="647700">
                        <a:defRPr>
                          <a:solidFill>
                            <a:srgbClr val="000000"/>
                          </a:solidFill>
                        </a:defRPr>
                      </a:pPr>
                      <a:r>
                        <a:rPr sz="4400">
                          <a:solidFill>
                            <a:srgbClr val="444444"/>
                          </a:solidFill>
                          <a:latin typeface="Courier"/>
                          <a:ea typeface="Courier"/>
                          <a:cs typeface="Courier"/>
                          <a:sym typeface="Courier"/>
                        </a:rPr>
                        <a:t>%rsp</a:t>
                      </a:r>
                    </a:p>
                  </a:txBody>
                  <a:tcPr marL="50800" marR="50800" marT="50800" marB="50800" anchor="ctr" anchorCtr="0" horzOverflow="overflow">
                    <a:lnL w="127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4400">
                          <a:solidFill>
                            <a:srgbClr val="444444"/>
                          </a:solidFill>
                          <a:latin typeface="Courier"/>
                          <a:ea typeface="Courier"/>
                          <a:cs typeface="Courier"/>
                          <a:sym typeface="Courier"/>
                        </a:rPr>
                        <a:t>0x108</a:t>
                      </a:r>
                    </a:p>
                  </a:txBody>
                  <a:tcPr marL="50800" marR="50800" marT="50800" marB="50800" anchor="ctr" anchorCtr="0" horzOverflow="overflow">
                    <a:lnL w="254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r>
            </a:tbl>
          </a:graphicData>
        </a:graphic>
      </p:graphicFrame>
      <p:grpSp>
        <p:nvGrpSpPr>
          <p:cNvPr id="224" name="Group"/>
          <p:cNvGrpSpPr/>
          <p:nvPr/>
        </p:nvGrpSpPr>
        <p:grpSpPr>
          <a:xfrm>
            <a:off x="2365597" y="6894014"/>
            <a:ext cx="4990521" cy="6537432"/>
            <a:chOff x="1084351" y="329734"/>
            <a:chExt cx="4990519" cy="6537430"/>
          </a:xfrm>
        </p:grpSpPr>
        <p:sp>
          <p:nvSpPr>
            <p:cNvPr id="217" name="Rectangle"/>
            <p:cNvSpPr/>
            <p:nvPr/>
          </p:nvSpPr>
          <p:spPr>
            <a:xfrm>
              <a:off x="2532332" y="719242"/>
              <a:ext cx="3542539" cy="4485197"/>
            </a:xfrm>
            <a:prstGeom prst="rect">
              <a:avLst/>
            </a:prstGeom>
            <a:solidFill>
              <a:srgbClr val="76D6FF"/>
            </a:solidFill>
            <a:ln w="38100" cap="flat">
              <a:solidFill>
                <a:srgbClr val="000000"/>
              </a:solidFill>
              <a:prstDash val="solid"/>
              <a:miter lim="400000"/>
            </a:ln>
            <a:effectLst/>
          </p:spPr>
          <p:txBody>
            <a:bodyPr wrap="square" lIns="50800" tIns="50800" rIns="50800" bIns="50800" numCol="1" anchor="ctr">
              <a:noAutofit/>
            </a:bodyPr>
            <a:lstStyle/>
            <a:p>
              <a:pPr>
                <a:defRPr>
                  <a:solidFill>
                    <a:srgbClr val="FFFFFF"/>
                  </a:solidFill>
                </a:defRPr>
              </a:pPr>
            </a:p>
          </p:txBody>
        </p:sp>
        <p:sp>
          <p:nvSpPr>
            <p:cNvPr id="218" name="Stack &quot;bottom&quot;"/>
            <p:cNvSpPr/>
            <p:nvPr/>
          </p:nvSpPr>
          <p:spPr>
            <a:xfrm>
              <a:off x="4303601" y="329734"/>
              <a:ext cx="1270001" cy="1270001"/>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sz="3700"/>
              </a:lvl1pPr>
            </a:lstStyle>
            <a:p>
              <a:pPr/>
              <a:r>
                <a:t>Stack "bottom"</a:t>
              </a:r>
            </a:p>
          </p:txBody>
        </p:sp>
        <p:sp>
          <p:nvSpPr>
            <p:cNvPr id="219" name="Stack &quot;top&quot;"/>
            <p:cNvSpPr/>
            <p:nvPr/>
          </p:nvSpPr>
          <p:spPr>
            <a:xfrm>
              <a:off x="4303601" y="5597165"/>
              <a:ext cx="1270001" cy="1270001"/>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sz="3700"/>
              </a:lvl1pPr>
            </a:lstStyle>
            <a:p>
              <a:pPr/>
              <a:r>
                <a:t>Stack "top"</a:t>
              </a:r>
            </a:p>
          </p:txBody>
        </p:sp>
        <p:sp>
          <p:nvSpPr>
            <p:cNvPr id="220" name="Line"/>
            <p:cNvSpPr/>
            <p:nvPr/>
          </p:nvSpPr>
          <p:spPr>
            <a:xfrm flipV="1">
              <a:off x="1084351" y="866328"/>
              <a:ext cx="1" cy="4194244"/>
            </a:xfrm>
            <a:prstGeom prst="line">
              <a:avLst/>
            </a:prstGeom>
            <a:noFill/>
            <a:ln w="88900" cap="flat">
              <a:solidFill>
                <a:srgbClr val="7F0325"/>
              </a:solidFill>
              <a:prstDash val="solid"/>
              <a:miter lim="400000"/>
              <a:tailEnd type="triangle" w="med" len="med"/>
            </a:ln>
            <a:effectLst/>
          </p:spPr>
          <p:txBody>
            <a:bodyPr wrap="square" lIns="50800" tIns="50800" rIns="50800" bIns="50800" numCol="1" anchor="ctr">
              <a:noAutofit/>
            </a:bodyPr>
            <a:lstStyle/>
            <a:p>
              <a:pPr/>
            </a:p>
          </p:txBody>
        </p:sp>
        <p:sp>
          <p:nvSpPr>
            <p:cNvPr id="221" name="Increasing…"/>
            <p:cNvSpPr/>
            <p:nvPr/>
          </p:nvSpPr>
          <p:spPr>
            <a:xfrm>
              <a:off x="1084351" y="2961840"/>
              <a:ext cx="1270001" cy="1270001"/>
            </a:xfrm>
            <a:prstGeom prst="line">
              <a:avLst/>
            </a:prstGeom>
            <a:solidFill>
              <a:srgbClr val="FFFFFF"/>
            </a:solid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p>
              <a:pPr>
                <a:defRPr sz="3700"/>
              </a:pPr>
              <a:r>
                <a:t>Increasing</a:t>
              </a:r>
            </a:p>
            <a:p>
              <a:pPr>
                <a:defRPr sz="3700"/>
              </a:pPr>
              <a:r>
                <a:t>address</a:t>
              </a:r>
            </a:p>
          </p:txBody>
        </p:sp>
        <p:sp>
          <p:nvSpPr>
            <p:cNvPr id="222" name=".…"/>
            <p:cNvSpPr/>
            <p:nvPr/>
          </p:nvSpPr>
          <p:spPr>
            <a:xfrm>
              <a:off x="4303601" y="2759123"/>
              <a:ext cx="1270001" cy="1270001"/>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p>
              <a:pPr>
                <a:defRPr b="1" sz="5100">
                  <a:latin typeface="Helvetica Neue"/>
                  <a:ea typeface="Helvetica Neue"/>
                  <a:cs typeface="Helvetica Neue"/>
                  <a:sym typeface="Helvetica Neue"/>
                </a:defRPr>
              </a:pPr>
              <a:r>
                <a:t>.</a:t>
              </a:r>
            </a:p>
            <a:p>
              <a:pPr>
                <a:defRPr b="1" sz="5100">
                  <a:latin typeface="Helvetica Neue"/>
                  <a:ea typeface="Helvetica Neue"/>
                  <a:cs typeface="Helvetica Neue"/>
                  <a:sym typeface="Helvetica Neue"/>
                </a:defRPr>
              </a:pPr>
              <a:r>
                <a:t>.</a:t>
              </a:r>
            </a:p>
            <a:p>
              <a:pPr>
                <a:defRPr b="1" sz="5100">
                  <a:latin typeface="Helvetica Neue"/>
                  <a:ea typeface="Helvetica Neue"/>
                  <a:cs typeface="Helvetica Neue"/>
                  <a:sym typeface="Helvetica Neue"/>
                </a:defRPr>
              </a:pPr>
              <a:r>
                <a:t>.</a:t>
              </a:r>
            </a:p>
          </p:txBody>
        </p:sp>
        <p:sp>
          <p:nvSpPr>
            <p:cNvPr id="223" name="0x108"/>
            <p:cNvSpPr/>
            <p:nvPr/>
          </p:nvSpPr>
          <p:spPr>
            <a:xfrm>
              <a:off x="1882154" y="4942256"/>
              <a:ext cx="1270001" cy="1270001"/>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sz="3100">
                  <a:latin typeface="Courier"/>
                  <a:ea typeface="Courier"/>
                  <a:cs typeface="Courier"/>
                  <a:sym typeface="Courier"/>
                </a:defRPr>
              </a:lvl1pPr>
            </a:lstStyle>
            <a:p>
              <a:pPr/>
              <a:r>
                <a:t>0x108</a:t>
              </a:r>
            </a:p>
          </p:txBody>
        </p:sp>
      </p:grpSp>
    </p:spTree>
  </p:cSld>
  <p:clrMapOvr>
    <a:masterClrMapping/>
  </p:clrMapOvr>
  <p:transition xmlns:p14="http://schemas.microsoft.com/office/powerpoint/2010/main" spd="med" advClick="1"/>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26"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227" name="Pushing and Popping from the Stack"/>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Pushing and Popping from the Stack</a:t>
            </a:r>
          </a:p>
        </p:txBody>
      </p:sp>
      <p:sp>
        <p:nvSpPr>
          <p:cNvPr id="228" name="Example:"/>
          <p:cNvSpPr txBox="1"/>
          <p:nvPr/>
        </p:nvSpPr>
        <p:spPr>
          <a:xfrm>
            <a:off x="725945" y="1946668"/>
            <a:ext cx="22932109" cy="845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635000" indent="-635000" algn="l">
              <a:buSzPct val="75000"/>
              <a:buFont typeface="Helvetica Neue"/>
              <a:buChar char="•"/>
            </a:lvl1pPr>
          </a:lstStyle>
          <a:p>
            <a:pPr/>
            <a:r>
              <a:t>Example:</a:t>
            </a:r>
          </a:p>
        </p:txBody>
      </p:sp>
      <p:graphicFrame>
        <p:nvGraphicFramePr>
          <p:cNvPr id="229" name="Table 1"/>
          <p:cNvGraphicFramePr/>
          <p:nvPr/>
        </p:nvGraphicFramePr>
        <p:xfrm>
          <a:off x="2213932" y="3220830"/>
          <a:ext cx="5113207" cy="2914629"/>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2550252"/>
                <a:gridCol w="2550252"/>
              </a:tblGrid>
              <a:tr h="725481">
                <a:tc gridSpan="2">
                  <a:txBody>
                    <a:bodyPr/>
                    <a:lstStyle/>
                    <a:p>
                      <a:pPr algn="ctr">
                        <a:defRPr>
                          <a:solidFill>
                            <a:srgbClr val="000000"/>
                          </a:solidFill>
                        </a:defRPr>
                      </a:pPr>
                      <a:r>
                        <a:rPr sz="4300">
                          <a:latin typeface="+mn-lt"/>
                          <a:ea typeface="+mn-ea"/>
                          <a:cs typeface="+mn-cs"/>
                          <a:sym typeface="Helvetica Neue Light"/>
                        </a:rPr>
                        <a:t>Initially</a:t>
                      </a:r>
                    </a:p>
                  </a:txBody>
                  <a:tcPr marL="50800" marR="50800" marT="50800" marB="50800" anchor="ctr" anchorCtr="0" horzOverflow="overflow">
                    <a:lnL w="12700">
                      <a:solidFill>
                        <a:srgbClr val="000000"/>
                      </a:solidFill>
                      <a:miter lim="400000"/>
                    </a:lnL>
                    <a:lnR w="12700">
                      <a:solidFill>
                        <a:srgbClr val="000000"/>
                      </a:solidFill>
                      <a:miter lim="400000"/>
                    </a:lnR>
                    <a:lnT w="12700">
                      <a:solidFill>
                        <a:srgbClr val="000000"/>
                      </a:solidFill>
                      <a:miter lim="400000"/>
                    </a:lnT>
                    <a:lnB w="25400">
                      <a:solidFill>
                        <a:srgbClr val="000000"/>
                      </a:solidFill>
                      <a:miter lim="400000"/>
                    </a:lnB>
                  </a:tcPr>
                </a:tc>
                <a:tc hMerge="1">
                  <a:tcPr/>
                </a:tc>
              </a:tr>
              <a:tr h="725481">
                <a:tc>
                  <a:txBody>
                    <a:bodyPr/>
                    <a:lstStyle/>
                    <a:p>
                      <a:pPr algn="ctr" defTabSz="647700">
                        <a:defRPr>
                          <a:solidFill>
                            <a:srgbClr val="000000"/>
                          </a:solidFill>
                        </a:defRPr>
                      </a:pPr>
                      <a:r>
                        <a:rPr sz="4400">
                          <a:solidFill>
                            <a:srgbClr val="444444"/>
                          </a:solidFill>
                          <a:latin typeface="Courier"/>
                          <a:ea typeface="Courier"/>
                          <a:cs typeface="Courier"/>
                          <a:sym typeface="Courier"/>
                        </a:rPr>
                        <a:t>%rax</a:t>
                      </a:r>
                    </a:p>
                  </a:txBody>
                  <a:tcPr marL="50800" marR="50800" marT="50800" marB="50800" anchor="ctr" anchorCtr="0" horzOverflow="overflow">
                    <a:lnL w="12700">
                      <a:solidFill>
                        <a:srgbClr val="000000"/>
                      </a:solidFill>
                      <a:miter lim="400000"/>
                    </a:lnL>
                    <a:lnR w="25400">
                      <a:solidFill>
                        <a:srgbClr val="000000"/>
                      </a:solidFill>
                      <a:miter lim="400000"/>
                    </a:lnR>
                    <a:lnT w="25400">
                      <a:solidFill>
                        <a:srgbClr val="000000"/>
                      </a:solidFill>
                      <a:miter lim="400000"/>
                    </a:lnT>
                    <a:lnB w="25400">
                      <a:solidFill>
                        <a:srgbClr val="000000"/>
                      </a:solidFill>
                      <a:miter lim="400000"/>
                    </a:lnB>
                  </a:tcPr>
                </a:tc>
                <a:tc>
                  <a:txBody>
                    <a:bodyPr/>
                    <a:lstStyle/>
                    <a:p>
                      <a:pPr algn="ctr" defTabSz="647700">
                        <a:defRPr>
                          <a:solidFill>
                            <a:srgbClr val="000000"/>
                          </a:solidFill>
                        </a:defRPr>
                      </a:pPr>
                      <a:r>
                        <a:rPr sz="4400">
                          <a:solidFill>
                            <a:srgbClr val="444444"/>
                          </a:solidFill>
                          <a:latin typeface="Courier"/>
                          <a:ea typeface="Courier"/>
                          <a:cs typeface="Courier"/>
                          <a:sym typeface="Courier"/>
                        </a:rPr>
                        <a:t>0x123</a:t>
                      </a:r>
                    </a:p>
                  </a:txBody>
                  <a:tcPr marL="50800" marR="50800" marT="50800" marB="50800" anchor="ctr" anchorCtr="0" horzOverflow="overflow">
                    <a:lnL w="25400">
                      <a:solidFill>
                        <a:srgbClr val="000000"/>
                      </a:solidFill>
                      <a:miter lim="400000"/>
                    </a:lnL>
                    <a:lnR w="12700">
                      <a:solidFill>
                        <a:srgbClr val="000000"/>
                      </a:solidFill>
                      <a:miter lim="400000"/>
                    </a:lnR>
                    <a:lnT w="25400">
                      <a:solidFill>
                        <a:srgbClr val="000000"/>
                      </a:solidFill>
                      <a:miter lim="400000"/>
                    </a:lnT>
                    <a:lnB w="25400">
                      <a:solidFill>
                        <a:srgbClr val="000000"/>
                      </a:solidFill>
                      <a:miter lim="400000"/>
                    </a:lnB>
                  </a:tcPr>
                </a:tc>
              </a:tr>
              <a:tr h="725481">
                <a:tc>
                  <a:txBody>
                    <a:bodyPr/>
                    <a:lstStyle/>
                    <a:p>
                      <a:pPr algn="ctr" defTabSz="647700">
                        <a:defRPr>
                          <a:solidFill>
                            <a:srgbClr val="000000"/>
                          </a:solidFill>
                        </a:defRPr>
                      </a:pPr>
                      <a:r>
                        <a:rPr sz="4400">
                          <a:solidFill>
                            <a:srgbClr val="444444"/>
                          </a:solidFill>
                          <a:latin typeface="Courier"/>
                          <a:ea typeface="Courier"/>
                          <a:cs typeface="Courier"/>
                          <a:sym typeface="Courier"/>
                        </a:rPr>
                        <a:t>%rdx</a:t>
                      </a:r>
                    </a:p>
                  </a:txBody>
                  <a:tcPr marL="50800" marR="50800" marT="50800" marB="50800" anchor="ctr" anchorCtr="0" horzOverflow="overflow">
                    <a:lnL w="12700">
                      <a:solidFill>
                        <a:srgbClr val="000000"/>
                      </a:solidFill>
                      <a:miter lim="400000"/>
                    </a:lnL>
                    <a:lnR w="25400">
                      <a:solidFill>
                        <a:srgbClr val="000000"/>
                      </a:solidFill>
                      <a:miter lim="400000"/>
                    </a:lnR>
                    <a:lnT w="25400">
                      <a:solidFill>
                        <a:srgbClr val="000000"/>
                      </a:solidFill>
                      <a:miter lim="400000"/>
                    </a:lnT>
                    <a:lnB w="25400">
                      <a:solidFill>
                        <a:srgbClr val="000000"/>
                      </a:solidFill>
                      <a:miter lim="400000"/>
                    </a:lnB>
                  </a:tcPr>
                </a:tc>
                <a:tc>
                  <a:txBody>
                    <a:bodyPr/>
                    <a:lstStyle/>
                    <a:p>
                      <a:pPr algn="ctr" defTabSz="647700">
                        <a:defRPr>
                          <a:solidFill>
                            <a:srgbClr val="000000"/>
                          </a:solidFill>
                        </a:defRPr>
                      </a:pPr>
                      <a:r>
                        <a:rPr sz="4400">
                          <a:solidFill>
                            <a:srgbClr val="444444"/>
                          </a:solidFill>
                          <a:latin typeface="Courier"/>
                          <a:ea typeface="Courier"/>
                          <a:cs typeface="Courier"/>
                          <a:sym typeface="Courier"/>
                        </a:rPr>
                        <a:t>0</a:t>
                      </a:r>
                    </a:p>
                  </a:txBody>
                  <a:tcPr marL="50800" marR="50800" marT="50800" marB="50800" anchor="ctr" anchorCtr="0" horzOverflow="overflow">
                    <a:lnL w="25400">
                      <a:solidFill>
                        <a:srgbClr val="000000"/>
                      </a:solidFill>
                      <a:miter lim="400000"/>
                    </a:lnL>
                    <a:lnR w="12700">
                      <a:solidFill>
                        <a:srgbClr val="000000"/>
                      </a:solidFill>
                      <a:miter lim="400000"/>
                    </a:lnR>
                    <a:lnT w="25400">
                      <a:solidFill>
                        <a:srgbClr val="000000"/>
                      </a:solidFill>
                      <a:miter lim="400000"/>
                    </a:lnT>
                    <a:lnB w="25400">
                      <a:solidFill>
                        <a:srgbClr val="000000"/>
                      </a:solidFill>
                      <a:miter lim="400000"/>
                    </a:lnB>
                  </a:tcPr>
                </a:tc>
              </a:tr>
              <a:tr h="725481">
                <a:tc>
                  <a:txBody>
                    <a:bodyPr/>
                    <a:lstStyle/>
                    <a:p>
                      <a:pPr algn="ctr" defTabSz="647700">
                        <a:defRPr>
                          <a:solidFill>
                            <a:srgbClr val="000000"/>
                          </a:solidFill>
                        </a:defRPr>
                      </a:pPr>
                      <a:r>
                        <a:rPr sz="4400">
                          <a:solidFill>
                            <a:srgbClr val="444444"/>
                          </a:solidFill>
                          <a:latin typeface="Courier"/>
                          <a:ea typeface="Courier"/>
                          <a:cs typeface="Courier"/>
                          <a:sym typeface="Courier"/>
                        </a:rPr>
                        <a:t>%rsp</a:t>
                      </a:r>
                    </a:p>
                  </a:txBody>
                  <a:tcPr marL="50800" marR="50800" marT="50800" marB="50800" anchor="ctr" anchorCtr="0" horzOverflow="overflow">
                    <a:lnL w="127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4400">
                          <a:solidFill>
                            <a:srgbClr val="444444"/>
                          </a:solidFill>
                          <a:latin typeface="Courier"/>
                          <a:ea typeface="Courier"/>
                          <a:cs typeface="Courier"/>
                          <a:sym typeface="Courier"/>
                        </a:rPr>
                        <a:t>0x108</a:t>
                      </a:r>
                    </a:p>
                  </a:txBody>
                  <a:tcPr marL="50800" marR="50800" marT="50800" marB="50800" anchor="ctr" anchorCtr="0" horzOverflow="overflow">
                    <a:lnL w="254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r>
            </a:tbl>
          </a:graphicData>
        </a:graphic>
      </p:graphicFrame>
      <p:graphicFrame>
        <p:nvGraphicFramePr>
          <p:cNvPr id="230" name="Table 1-1"/>
          <p:cNvGraphicFramePr/>
          <p:nvPr/>
        </p:nvGraphicFramePr>
        <p:xfrm>
          <a:off x="9482797" y="3220830"/>
          <a:ext cx="5113206" cy="2914629"/>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2550252"/>
                <a:gridCol w="2550252"/>
              </a:tblGrid>
              <a:tr h="725481">
                <a:tc gridSpan="2">
                  <a:txBody>
                    <a:bodyPr/>
                    <a:lstStyle/>
                    <a:p>
                      <a:pPr algn="ctr">
                        <a:defRPr>
                          <a:solidFill>
                            <a:srgbClr val="000000"/>
                          </a:solidFill>
                        </a:defRPr>
                      </a:pPr>
                      <a:r>
                        <a:rPr sz="4300">
                          <a:latin typeface="Courier"/>
                          <a:ea typeface="Courier"/>
                          <a:cs typeface="Courier"/>
                          <a:sym typeface="Courier"/>
                        </a:rPr>
                        <a:t>pushq %rax</a:t>
                      </a:r>
                    </a:p>
                  </a:txBody>
                  <a:tcPr marL="50800" marR="50800" marT="50800" marB="50800" anchor="ctr" anchorCtr="0" horzOverflow="overflow">
                    <a:lnL w="12700">
                      <a:solidFill>
                        <a:srgbClr val="000000"/>
                      </a:solidFill>
                      <a:miter lim="400000"/>
                    </a:lnL>
                    <a:lnR w="12700">
                      <a:solidFill>
                        <a:srgbClr val="000000"/>
                      </a:solidFill>
                      <a:miter lim="400000"/>
                    </a:lnR>
                    <a:lnT w="12700">
                      <a:solidFill>
                        <a:srgbClr val="000000"/>
                      </a:solidFill>
                      <a:miter lim="400000"/>
                    </a:lnT>
                    <a:lnB w="25400">
                      <a:solidFill>
                        <a:srgbClr val="000000"/>
                      </a:solidFill>
                      <a:miter lim="400000"/>
                    </a:lnB>
                  </a:tcPr>
                </a:tc>
                <a:tc hMerge="1">
                  <a:tcPr/>
                </a:tc>
              </a:tr>
              <a:tr h="725481">
                <a:tc>
                  <a:txBody>
                    <a:bodyPr/>
                    <a:lstStyle/>
                    <a:p>
                      <a:pPr algn="ctr" defTabSz="647700">
                        <a:defRPr>
                          <a:solidFill>
                            <a:srgbClr val="000000"/>
                          </a:solidFill>
                        </a:defRPr>
                      </a:pPr>
                      <a:r>
                        <a:rPr sz="4400">
                          <a:solidFill>
                            <a:srgbClr val="444444"/>
                          </a:solidFill>
                          <a:latin typeface="Courier"/>
                          <a:ea typeface="Courier"/>
                          <a:cs typeface="Courier"/>
                          <a:sym typeface="Courier"/>
                        </a:rPr>
                        <a:t>%rax</a:t>
                      </a:r>
                    </a:p>
                  </a:txBody>
                  <a:tcPr marL="50800" marR="50800" marT="50800" marB="50800" anchor="ctr" anchorCtr="0" horzOverflow="overflow">
                    <a:lnL w="12700">
                      <a:solidFill>
                        <a:srgbClr val="000000"/>
                      </a:solidFill>
                      <a:miter lim="400000"/>
                    </a:lnL>
                    <a:lnR w="25400">
                      <a:solidFill>
                        <a:srgbClr val="000000"/>
                      </a:solidFill>
                      <a:miter lim="400000"/>
                    </a:lnR>
                    <a:lnT w="25400">
                      <a:solidFill>
                        <a:srgbClr val="000000"/>
                      </a:solidFill>
                      <a:miter lim="400000"/>
                    </a:lnT>
                    <a:lnB w="25400">
                      <a:solidFill>
                        <a:srgbClr val="000000"/>
                      </a:solidFill>
                      <a:miter lim="400000"/>
                    </a:lnB>
                  </a:tcPr>
                </a:tc>
                <a:tc>
                  <a:txBody>
                    <a:bodyPr/>
                    <a:lstStyle/>
                    <a:p>
                      <a:pPr algn="ctr" defTabSz="647700">
                        <a:defRPr>
                          <a:solidFill>
                            <a:srgbClr val="000000"/>
                          </a:solidFill>
                        </a:defRPr>
                      </a:pPr>
                      <a:r>
                        <a:rPr sz="4400">
                          <a:solidFill>
                            <a:srgbClr val="444444"/>
                          </a:solidFill>
                          <a:latin typeface="Courier"/>
                          <a:ea typeface="Courier"/>
                          <a:cs typeface="Courier"/>
                          <a:sym typeface="Courier"/>
                        </a:rPr>
                        <a:t>0x123</a:t>
                      </a:r>
                    </a:p>
                  </a:txBody>
                  <a:tcPr marL="50800" marR="50800" marT="50800" marB="50800" anchor="ctr" anchorCtr="0" horzOverflow="overflow">
                    <a:lnL w="25400">
                      <a:solidFill>
                        <a:srgbClr val="000000"/>
                      </a:solidFill>
                      <a:miter lim="400000"/>
                    </a:lnL>
                    <a:lnR w="12700">
                      <a:solidFill>
                        <a:srgbClr val="000000"/>
                      </a:solidFill>
                      <a:miter lim="400000"/>
                    </a:lnR>
                    <a:lnT w="25400">
                      <a:solidFill>
                        <a:srgbClr val="000000"/>
                      </a:solidFill>
                      <a:miter lim="400000"/>
                    </a:lnT>
                    <a:lnB w="25400">
                      <a:solidFill>
                        <a:srgbClr val="000000"/>
                      </a:solidFill>
                      <a:miter lim="400000"/>
                    </a:lnB>
                  </a:tcPr>
                </a:tc>
              </a:tr>
              <a:tr h="725481">
                <a:tc>
                  <a:txBody>
                    <a:bodyPr/>
                    <a:lstStyle/>
                    <a:p>
                      <a:pPr algn="ctr" defTabSz="647700">
                        <a:defRPr>
                          <a:solidFill>
                            <a:srgbClr val="000000"/>
                          </a:solidFill>
                        </a:defRPr>
                      </a:pPr>
                      <a:r>
                        <a:rPr sz="4400">
                          <a:solidFill>
                            <a:srgbClr val="444444"/>
                          </a:solidFill>
                          <a:latin typeface="Courier"/>
                          <a:ea typeface="Courier"/>
                          <a:cs typeface="Courier"/>
                          <a:sym typeface="Courier"/>
                        </a:rPr>
                        <a:t>%rdx</a:t>
                      </a:r>
                    </a:p>
                  </a:txBody>
                  <a:tcPr marL="50800" marR="50800" marT="50800" marB="50800" anchor="ctr" anchorCtr="0" horzOverflow="overflow">
                    <a:lnL w="12700">
                      <a:solidFill>
                        <a:srgbClr val="000000"/>
                      </a:solidFill>
                      <a:miter lim="400000"/>
                    </a:lnL>
                    <a:lnR w="25400">
                      <a:solidFill>
                        <a:srgbClr val="000000"/>
                      </a:solidFill>
                      <a:miter lim="400000"/>
                    </a:lnR>
                    <a:lnT w="25400">
                      <a:solidFill>
                        <a:srgbClr val="000000"/>
                      </a:solidFill>
                      <a:miter lim="400000"/>
                    </a:lnT>
                    <a:lnB w="25400">
                      <a:solidFill>
                        <a:srgbClr val="000000"/>
                      </a:solidFill>
                      <a:miter lim="400000"/>
                    </a:lnB>
                  </a:tcPr>
                </a:tc>
                <a:tc>
                  <a:txBody>
                    <a:bodyPr/>
                    <a:lstStyle/>
                    <a:p>
                      <a:pPr algn="ctr" defTabSz="647700">
                        <a:defRPr>
                          <a:solidFill>
                            <a:srgbClr val="000000"/>
                          </a:solidFill>
                        </a:defRPr>
                      </a:pPr>
                      <a:r>
                        <a:rPr sz="4400">
                          <a:solidFill>
                            <a:srgbClr val="444444"/>
                          </a:solidFill>
                          <a:latin typeface="Courier"/>
                          <a:ea typeface="Courier"/>
                          <a:cs typeface="Courier"/>
                          <a:sym typeface="Courier"/>
                        </a:rPr>
                        <a:t>0</a:t>
                      </a:r>
                    </a:p>
                  </a:txBody>
                  <a:tcPr marL="50800" marR="50800" marT="50800" marB="50800" anchor="ctr" anchorCtr="0" horzOverflow="overflow">
                    <a:lnL w="25400">
                      <a:solidFill>
                        <a:srgbClr val="000000"/>
                      </a:solidFill>
                      <a:miter lim="400000"/>
                    </a:lnL>
                    <a:lnR w="12700">
                      <a:solidFill>
                        <a:srgbClr val="000000"/>
                      </a:solidFill>
                      <a:miter lim="400000"/>
                    </a:lnR>
                    <a:lnT w="25400">
                      <a:solidFill>
                        <a:srgbClr val="000000"/>
                      </a:solidFill>
                      <a:miter lim="400000"/>
                    </a:lnT>
                    <a:lnB w="25400">
                      <a:solidFill>
                        <a:srgbClr val="000000"/>
                      </a:solidFill>
                      <a:miter lim="400000"/>
                    </a:lnB>
                  </a:tcPr>
                </a:tc>
              </a:tr>
              <a:tr h="725481">
                <a:tc>
                  <a:txBody>
                    <a:bodyPr/>
                    <a:lstStyle/>
                    <a:p>
                      <a:pPr algn="ctr" defTabSz="647700">
                        <a:defRPr>
                          <a:solidFill>
                            <a:srgbClr val="000000"/>
                          </a:solidFill>
                        </a:defRPr>
                      </a:pPr>
                      <a:r>
                        <a:rPr sz="4400">
                          <a:solidFill>
                            <a:srgbClr val="444444"/>
                          </a:solidFill>
                          <a:latin typeface="Courier"/>
                          <a:ea typeface="Courier"/>
                          <a:cs typeface="Courier"/>
                          <a:sym typeface="Courier"/>
                        </a:rPr>
                        <a:t>%rsp</a:t>
                      </a:r>
                    </a:p>
                  </a:txBody>
                  <a:tcPr marL="50800" marR="50800" marT="50800" marB="50800" anchor="ctr" anchorCtr="0" horzOverflow="overflow">
                    <a:lnL w="127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4400">
                          <a:solidFill>
                            <a:srgbClr val="444444"/>
                          </a:solidFill>
                          <a:latin typeface="Courier"/>
                          <a:ea typeface="Courier"/>
                          <a:cs typeface="Courier"/>
                          <a:sym typeface="Courier"/>
                        </a:rPr>
                        <a:t>0x100</a:t>
                      </a:r>
                    </a:p>
                  </a:txBody>
                  <a:tcPr marL="50800" marR="50800" marT="50800" marB="50800" anchor="ctr" anchorCtr="0" horzOverflow="overflow">
                    <a:lnL w="254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r>
            </a:tbl>
          </a:graphicData>
        </a:graphic>
      </p:graphicFrame>
      <p:grpSp>
        <p:nvGrpSpPr>
          <p:cNvPr id="238" name="Group"/>
          <p:cNvGrpSpPr/>
          <p:nvPr/>
        </p:nvGrpSpPr>
        <p:grpSpPr>
          <a:xfrm>
            <a:off x="2365597" y="6894014"/>
            <a:ext cx="4990521" cy="6537432"/>
            <a:chOff x="1084351" y="329734"/>
            <a:chExt cx="4990519" cy="6537430"/>
          </a:xfrm>
        </p:grpSpPr>
        <p:sp>
          <p:nvSpPr>
            <p:cNvPr id="231" name="Rectangle"/>
            <p:cNvSpPr/>
            <p:nvPr/>
          </p:nvSpPr>
          <p:spPr>
            <a:xfrm>
              <a:off x="2532332" y="719242"/>
              <a:ext cx="3542539" cy="4485197"/>
            </a:xfrm>
            <a:prstGeom prst="rect">
              <a:avLst/>
            </a:prstGeom>
            <a:solidFill>
              <a:srgbClr val="76D6FF"/>
            </a:solidFill>
            <a:ln w="38100" cap="flat">
              <a:solidFill>
                <a:srgbClr val="000000"/>
              </a:solidFill>
              <a:prstDash val="solid"/>
              <a:miter lim="400000"/>
            </a:ln>
            <a:effectLst/>
          </p:spPr>
          <p:txBody>
            <a:bodyPr wrap="square" lIns="50800" tIns="50800" rIns="50800" bIns="50800" numCol="1" anchor="ctr">
              <a:noAutofit/>
            </a:bodyPr>
            <a:lstStyle/>
            <a:p>
              <a:pPr>
                <a:defRPr>
                  <a:solidFill>
                    <a:srgbClr val="FFFFFF"/>
                  </a:solidFill>
                </a:defRPr>
              </a:pPr>
            </a:p>
          </p:txBody>
        </p:sp>
        <p:sp>
          <p:nvSpPr>
            <p:cNvPr id="232" name="Stack &quot;bottom&quot;"/>
            <p:cNvSpPr/>
            <p:nvPr/>
          </p:nvSpPr>
          <p:spPr>
            <a:xfrm>
              <a:off x="4303601" y="329734"/>
              <a:ext cx="1270001" cy="1270001"/>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sz="3700"/>
              </a:lvl1pPr>
            </a:lstStyle>
            <a:p>
              <a:pPr/>
              <a:r>
                <a:t>Stack "bottom"</a:t>
              </a:r>
            </a:p>
          </p:txBody>
        </p:sp>
        <p:sp>
          <p:nvSpPr>
            <p:cNvPr id="233" name="Stack &quot;top&quot;"/>
            <p:cNvSpPr/>
            <p:nvPr/>
          </p:nvSpPr>
          <p:spPr>
            <a:xfrm>
              <a:off x="4303601" y="5597165"/>
              <a:ext cx="1270001" cy="1270001"/>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sz="3700"/>
              </a:lvl1pPr>
            </a:lstStyle>
            <a:p>
              <a:pPr/>
              <a:r>
                <a:t>Stack "top"</a:t>
              </a:r>
            </a:p>
          </p:txBody>
        </p:sp>
        <p:sp>
          <p:nvSpPr>
            <p:cNvPr id="234" name="Line"/>
            <p:cNvSpPr/>
            <p:nvPr/>
          </p:nvSpPr>
          <p:spPr>
            <a:xfrm flipV="1">
              <a:off x="1084351" y="866328"/>
              <a:ext cx="1" cy="4194244"/>
            </a:xfrm>
            <a:prstGeom prst="line">
              <a:avLst/>
            </a:prstGeom>
            <a:noFill/>
            <a:ln w="88900" cap="flat">
              <a:solidFill>
                <a:srgbClr val="7F0325"/>
              </a:solidFill>
              <a:prstDash val="solid"/>
              <a:miter lim="400000"/>
              <a:tailEnd type="triangle" w="med" len="med"/>
            </a:ln>
            <a:effectLst/>
          </p:spPr>
          <p:txBody>
            <a:bodyPr wrap="square" lIns="50800" tIns="50800" rIns="50800" bIns="50800" numCol="1" anchor="ctr">
              <a:noAutofit/>
            </a:bodyPr>
            <a:lstStyle/>
            <a:p>
              <a:pPr/>
            </a:p>
          </p:txBody>
        </p:sp>
        <p:sp>
          <p:nvSpPr>
            <p:cNvPr id="235" name="Increasing…"/>
            <p:cNvSpPr/>
            <p:nvPr/>
          </p:nvSpPr>
          <p:spPr>
            <a:xfrm>
              <a:off x="1084351" y="2961840"/>
              <a:ext cx="1270001" cy="1270001"/>
            </a:xfrm>
            <a:prstGeom prst="line">
              <a:avLst/>
            </a:prstGeom>
            <a:solidFill>
              <a:srgbClr val="FFFFFF"/>
            </a:solid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p>
              <a:pPr>
                <a:defRPr sz="3700"/>
              </a:pPr>
              <a:r>
                <a:t>Increasing</a:t>
              </a:r>
            </a:p>
            <a:p>
              <a:pPr>
                <a:defRPr sz="3700"/>
              </a:pPr>
              <a:r>
                <a:t>address</a:t>
              </a:r>
            </a:p>
          </p:txBody>
        </p:sp>
        <p:sp>
          <p:nvSpPr>
            <p:cNvPr id="236" name=".…"/>
            <p:cNvSpPr/>
            <p:nvPr/>
          </p:nvSpPr>
          <p:spPr>
            <a:xfrm>
              <a:off x="4303601" y="2759123"/>
              <a:ext cx="1270001" cy="1270001"/>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p>
              <a:pPr>
                <a:defRPr b="1" sz="5100">
                  <a:latin typeface="Helvetica Neue"/>
                  <a:ea typeface="Helvetica Neue"/>
                  <a:cs typeface="Helvetica Neue"/>
                  <a:sym typeface="Helvetica Neue"/>
                </a:defRPr>
              </a:pPr>
              <a:r>
                <a:t>.</a:t>
              </a:r>
            </a:p>
            <a:p>
              <a:pPr>
                <a:defRPr b="1" sz="5100">
                  <a:latin typeface="Helvetica Neue"/>
                  <a:ea typeface="Helvetica Neue"/>
                  <a:cs typeface="Helvetica Neue"/>
                  <a:sym typeface="Helvetica Neue"/>
                </a:defRPr>
              </a:pPr>
              <a:r>
                <a:t>.</a:t>
              </a:r>
            </a:p>
            <a:p>
              <a:pPr>
                <a:defRPr b="1" sz="5100">
                  <a:latin typeface="Helvetica Neue"/>
                  <a:ea typeface="Helvetica Neue"/>
                  <a:cs typeface="Helvetica Neue"/>
                  <a:sym typeface="Helvetica Neue"/>
                </a:defRPr>
              </a:pPr>
              <a:r>
                <a:t>.</a:t>
              </a:r>
            </a:p>
          </p:txBody>
        </p:sp>
        <p:sp>
          <p:nvSpPr>
            <p:cNvPr id="237" name="0x108"/>
            <p:cNvSpPr/>
            <p:nvPr/>
          </p:nvSpPr>
          <p:spPr>
            <a:xfrm>
              <a:off x="1882154" y="4942256"/>
              <a:ext cx="1270001" cy="1270001"/>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sz="3100">
                  <a:latin typeface="Courier"/>
                  <a:ea typeface="Courier"/>
                  <a:cs typeface="Courier"/>
                  <a:sym typeface="Courier"/>
                </a:defRPr>
              </a:lvl1pPr>
            </a:lstStyle>
            <a:p>
              <a:pPr/>
              <a:r>
                <a:t>0x108</a:t>
              </a:r>
            </a:p>
          </p:txBody>
        </p:sp>
      </p:grpSp>
      <p:grpSp>
        <p:nvGrpSpPr>
          <p:cNvPr id="248" name="Group"/>
          <p:cNvGrpSpPr/>
          <p:nvPr/>
        </p:nvGrpSpPr>
        <p:grpSpPr>
          <a:xfrm>
            <a:off x="9634462" y="6894014"/>
            <a:ext cx="4990520" cy="7406221"/>
            <a:chOff x="1084351" y="329734"/>
            <a:chExt cx="4990519" cy="7406219"/>
          </a:xfrm>
        </p:grpSpPr>
        <p:sp>
          <p:nvSpPr>
            <p:cNvPr id="239" name="Rectangle"/>
            <p:cNvSpPr/>
            <p:nvPr/>
          </p:nvSpPr>
          <p:spPr>
            <a:xfrm>
              <a:off x="2532332" y="719242"/>
              <a:ext cx="3542539" cy="4485197"/>
            </a:xfrm>
            <a:prstGeom prst="rect">
              <a:avLst/>
            </a:prstGeom>
            <a:solidFill>
              <a:srgbClr val="76D6FF"/>
            </a:solidFill>
            <a:ln w="38100" cap="flat">
              <a:solidFill>
                <a:srgbClr val="000000"/>
              </a:solidFill>
              <a:prstDash val="solid"/>
              <a:miter lim="400000"/>
            </a:ln>
            <a:effectLst/>
          </p:spPr>
          <p:txBody>
            <a:bodyPr wrap="square" lIns="50800" tIns="50800" rIns="50800" bIns="50800" numCol="1" anchor="ctr">
              <a:noAutofit/>
            </a:bodyPr>
            <a:lstStyle/>
            <a:p>
              <a:pPr>
                <a:defRPr>
                  <a:solidFill>
                    <a:srgbClr val="FFFFFF"/>
                  </a:solidFill>
                </a:defRPr>
              </a:pPr>
            </a:p>
          </p:txBody>
        </p:sp>
        <p:sp>
          <p:nvSpPr>
            <p:cNvPr id="240" name="Stack &quot;bottom&quot;"/>
            <p:cNvSpPr/>
            <p:nvPr/>
          </p:nvSpPr>
          <p:spPr>
            <a:xfrm>
              <a:off x="4303601" y="329734"/>
              <a:ext cx="1270001" cy="1270001"/>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sz="3700"/>
              </a:lvl1pPr>
            </a:lstStyle>
            <a:p>
              <a:pPr/>
              <a:r>
                <a:t>Stack "bottom"</a:t>
              </a:r>
            </a:p>
          </p:txBody>
        </p:sp>
        <p:sp>
          <p:nvSpPr>
            <p:cNvPr id="241" name="Stack &quot;top&quot;"/>
            <p:cNvSpPr/>
            <p:nvPr/>
          </p:nvSpPr>
          <p:spPr>
            <a:xfrm>
              <a:off x="4303601" y="6465954"/>
              <a:ext cx="1270001" cy="1270001"/>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sz="3700"/>
              </a:lvl1pPr>
            </a:lstStyle>
            <a:p>
              <a:pPr/>
              <a:r>
                <a:t>Stack "top"</a:t>
              </a:r>
            </a:p>
          </p:txBody>
        </p:sp>
        <p:sp>
          <p:nvSpPr>
            <p:cNvPr id="242" name="Line"/>
            <p:cNvSpPr/>
            <p:nvPr/>
          </p:nvSpPr>
          <p:spPr>
            <a:xfrm flipV="1">
              <a:off x="1084351" y="866328"/>
              <a:ext cx="1" cy="4194244"/>
            </a:xfrm>
            <a:prstGeom prst="line">
              <a:avLst/>
            </a:prstGeom>
            <a:noFill/>
            <a:ln w="88900" cap="flat">
              <a:solidFill>
                <a:srgbClr val="7F0325"/>
              </a:solidFill>
              <a:prstDash val="solid"/>
              <a:miter lim="400000"/>
              <a:tailEnd type="triangle" w="med" len="med"/>
            </a:ln>
            <a:effectLst/>
          </p:spPr>
          <p:txBody>
            <a:bodyPr wrap="square" lIns="50800" tIns="50800" rIns="50800" bIns="50800" numCol="1" anchor="ctr">
              <a:noAutofit/>
            </a:bodyPr>
            <a:lstStyle/>
            <a:p>
              <a:pPr/>
            </a:p>
          </p:txBody>
        </p:sp>
        <p:sp>
          <p:nvSpPr>
            <p:cNvPr id="243" name="Increasing…"/>
            <p:cNvSpPr/>
            <p:nvPr/>
          </p:nvSpPr>
          <p:spPr>
            <a:xfrm>
              <a:off x="1084351" y="2961840"/>
              <a:ext cx="1270001" cy="1270001"/>
            </a:xfrm>
            <a:prstGeom prst="line">
              <a:avLst/>
            </a:prstGeom>
            <a:solidFill>
              <a:srgbClr val="FFFFFF"/>
            </a:solid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p>
              <a:pPr>
                <a:defRPr sz="3700"/>
              </a:pPr>
              <a:r>
                <a:t>Increasing</a:t>
              </a:r>
            </a:p>
            <a:p>
              <a:pPr>
                <a:defRPr sz="3700"/>
              </a:pPr>
              <a:r>
                <a:t>address</a:t>
              </a:r>
            </a:p>
          </p:txBody>
        </p:sp>
        <p:sp>
          <p:nvSpPr>
            <p:cNvPr id="244" name=".…"/>
            <p:cNvSpPr/>
            <p:nvPr/>
          </p:nvSpPr>
          <p:spPr>
            <a:xfrm>
              <a:off x="4303601" y="2759123"/>
              <a:ext cx="1270001" cy="1270001"/>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p>
              <a:pPr>
                <a:defRPr b="1" sz="5100">
                  <a:latin typeface="Helvetica Neue"/>
                  <a:ea typeface="Helvetica Neue"/>
                  <a:cs typeface="Helvetica Neue"/>
                  <a:sym typeface="Helvetica Neue"/>
                </a:defRPr>
              </a:pPr>
              <a:r>
                <a:t>.</a:t>
              </a:r>
            </a:p>
            <a:p>
              <a:pPr>
                <a:defRPr b="1" sz="5100">
                  <a:latin typeface="Helvetica Neue"/>
                  <a:ea typeface="Helvetica Neue"/>
                  <a:cs typeface="Helvetica Neue"/>
                  <a:sym typeface="Helvetica Neue"/>
                </a:defRPr>
              </a:pPr>
              <a:r>
                <a:t>.</a:t>
              </a:r>
            </a:p>
            <a:p>
              <a:pPr>
                <a:defRPr b="1" sz="5100">
                  <a:latin typeface="Helvetica Neue"/>
                  <a:ea typeface="Helvetica Neue"/>
                  <a:cs typeface="Helvetica Neue"/>
                  <a:sym typeface="Helvetica Neue"/>
                </a:defRPr>
              </a:pPr>
              <a:r>
                <a:t>.</a:t>
              </a:r>
            </a:p>
          </p:txBody>
        </p:sp>
        <p:sp>
          <p:nvSpPr>
            <p:cNvPr id="245" name="0x108"/>
            <p:cNvSpPr/>
            <p:nvPr/>
          </p:nvSpPr>
          <p:spPr>
            <a:xfrm>
              <a:off x="1882154" y="4942256"/>
              <a:ext cx="1270001" cy="1270001"/>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sz="3100">
                  <a:latin typeface="Courier"/>
                  <a:ea typeface="Courier"/>
                  <a:cs typeface="Courier"/>
                  <a:sym typeface="Courier"/>
                </a:defRPr>
              </a:lvl1pPr>
            </a:lstStyle>
            <a:p>
              <a:pPr/>
              <a:r>
                <a:t>0x108</a:t>
              </a:r>
            </a:p>
          </p:txBody>
        </p:sp>
        <p:sp>
          <p:nvSpPr>
            <p:cNvPr id="246" name="0x123"/>
            <p:cNvSpPr/>
            <p:nvPr/>
          </p:nvSpPr>
          <p:spPr>
            <a:xfrm>
              <a:off x="2532332" y="5194019"/>
              <a:ext cx="3542539" cy="743071"/>
            </a:xfrm>
            <a:prstGeom prst="rect">
              <a:avLst/>
            </a:prstGeom>
            <a:solidFill>
              <a:srgbClr val="FFFFFF"/>
            </a:solidFill>
            <a:ln w="38100" cap="flat">
              <a:solidFill>
                <a:srgbClr val="000000"/>
              </a:solidFill>
              <a:prstDash val="solid"/>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4200">
                  <a:latin typeface="Courier"/>
                  <a:ea typeface="Courier"/>
                  <a:cs typeface="Courier"/>
                  <a:sym typeface="Courier"/>
                </a:defRPr>
              </a:lvl1pPr>
            </a:lstStyle>
            <a:p>
              <a:pPr/>
              <a:r>
                <a:t>0x123</a:t>
              </a:r>
            </a:p>
          </p:txBody>
        </p:sp>
        <p:sp>
          <p:nvSpPr>
            <p:cNvPr id="247" name="0x100"/>
            <p:cNvSpPr/>
            <p:nvPr/>
          </p:nvSpPr>
          <p:spPr>
            <a:xfrm>
              <a:off x="1882154" y="5702361"/>
              <a:ext cx="1270001" cy="1270001"/>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sz="3100">
                  <a:latin typeface="Courier"/>
                  <a:ea typeface="Courier"/>
                  <a:cs typeface="Courier"/>
                  <a:sym typeface="Courier"/>
                </a:defRPr>
              </a:lvl1pPr>
            </a:lstStyle>
            <a:p>
              <a:pPr/>
              <a:r>
                <a:t>0x100</a:t>
              </a:r>
            </a:p>
          </p:txBody>
        </p:sp>
      </p:grpSp>
    </p:spTree>
  </p:cSld>
  <p:clrMapOvr>
    <a:masterClrMapping/>
  </p:clrMapOvr>
  <p:transition xmlns:p14="http://schemas.microsoft.com/office/powerpoint/2010/main" spd="med" advClick="1"/>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50"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251" name="Pushing and Popping from the Stack"/>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Pushing and Popping from the Stack</a:t>
            </a:r>
          </a:p>
        </p:txBody>
      </p:sp>
      <p:sp>
        <p:nvSpPr>
          <p:cNvPr id="252" name="Example:"/>
          <p:cNvSpPr txBox="1"/>
          <p:nvPr/>
        </p:nvSpPr>
        <p:spPr>
          <a:xfrm>
            <a:off x="725945" y="1946668"/>
            <a:ext cx="22932109" cy="845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635000" indent="-635000" algn="l">
              <a:buSzPct val="75000"/>
              <a:buFont typeface="Helvetica Neue"/>
              <a:buChar char="•"/>
            </a:lvl1pPr>
          </a:lstStyle>
          <a:p>
            <a:pPr/>
            <a:r>
              <a:t>Example:</a:t>
            </a:r>
          </a:p>
        </p:txBody>
      </p:sp>
      <p:graphicFrame>
        <p:nvGraphicFramePr>
          <p:cNvPr id="253" name="Table 1"/>
          <p:cNvGraphicFramePr/>
          <p:nvPr/>
        </p:nvGraphicFramePr>
        <p:xfrm>
          <a:off x="2213932" y="3220830"/>
          <a:ext cx="5113207" cy="2914629"/>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2550252"/>
                <a:gridCol w="2550252"/>
              </a:tblGrid>
              <a:tr h="725481">
                <a:tc gridSpan="2">
                  <a:txBody>
                    <a:bodyPr/>
                    <a:lstStyle/>
                    <a:p>
                      <a:pPr algn="ctr">
                        <a:defRPr>
                          <a:solidFill>
                            <a:srgbClr val="000000"/>
                          </a:solidFill>
                        </a:defRPr>
                      </a:pPr>
                      <a:r>
                        <a:rPr sz="4300">
                          <a:latin typeface="+mn-lt"/>
                          <a:ea typeface="+mn-ea"/>
                          <a:cs typeface="+mn-cs"/>
                          <a:sym typeface="Helvetica Neue Light"/>
                        </a:rPr>
                        <a:t>Initially</a:t>
                      </a:r>
                    </a:p>
                  </a:txBody>
                  <a:tcPr marL="50800" marR="50800" marT="50800" marB="50800" anchor="ctr" anchorCtr="0" horzOverflow="overflow">
                    <a:lnL w="12700">
                      <a:solidFill>
                        <a:srgbClr val="000000"/>
                      </a:solidFill>
                      <a:miter lim="400000"/>
                    </a:lnL>
                    <a:lnR w="12700">
                      <a:solidFill>
                        <a:srgbClr val="000000"/>
                      </a:solidFill>
                      <a:miter lim="400000"/>
                    </a:lnR>
                    <a:lnT w="12700">
                      <a:solidFill>
                        <a:srgbClr val="000000"/>
                      </a:solidFill>
                      <a:miter lim="400000"/>
                    </a:lnT>
                    <a:lnB w="25400">
                      <a:solidFill>
                        <a:srgbClr val="000000"/>
                      </a:solidFill>
                      <a:miter lim="400000"/>
                    </a:lnB>
                  </a:tcPr>
                </a:tc>
                <a:tc hMerge="1">
                  <a:tcPr/>
                </a:tc>
              </a:tr>
              <a:tr h="725481">
                <a:tc>
                  <a:txBody>
                    <a:bodyPr/>
                    <a:lstStyle/>
                    <a:p>
                      <a:pPr algn="ctr" defTabSz="647700">
                        <a:defRPr>
                          <a:solidFill>
                            <a:srgbClr val="000000"/>
                          </a:solidFill>
                        </a:defRPr>
                      </a:pPr>
                      <a:r>
                        <a:rPr sz="4400">
                          <a:solidFill>
                            <a:srgbClr val="444444"/>
                          </a:solidFill>
                          <a:latin typeface="Courier"/>
                          <a:ea typeface="Courier"/>
                          <a:cs typeface="Courier"/>
                          <a:sym typeface="Courier"/>
                        </a:rPr>
                        <a:t>%rax</a:t>
                      </a:r>
                    </a:p>
                  </a:txBody>
                  <a:tcPr marL="50800" marR="50800" marT="50800" marB="50800" anchor="ctr" anchorCtr="0" horzOverflow="overflow">
                    <a:lnL w="12700">
                      <a:solidFill>
                        <a:srgbClr val="000000"/>
                      </a:solidFill>
                      <a:miter lim="400000"/>
                    </a:lnL>
                    <a:lnR w="25400">
                      <a:solidFill>
                        <a:srgbClr val="000000"/>
                      </a:solidFill>
                      <a:miter lim="400000"/>
                    </a:lnR>
                    <a:lnT w="25400">
                      <a:solidFill>
                        <a:srgbClr val="000000"/>
                      </a:solidFill>
                      <a:miter lim="400000"/>
                    </a:lnT>
                    <a:lnB w="25400">
                      <a:solidFill>
                        <a:srgbClr val="000000"/>
                      </a:solidFill>
                      <a:miter lim="400000"/>
                    </a:lnB>
                  </a:tcPr>
                </a:tc>
                <a:tc>
                  <a:txBody>
                    <a:bodyPr/>
                    <a:lstStyle/>
                    <a:p>
                      <a:pPr algn="ctr" defTabSz="647700">
                        <a:defRPr>
                          <a:solidFill>
                            <a:srgbClr val="000000"/>
                          </a:solidFill>
                        </a:defRPr>
                      </a:pPr>
                      <a:r>
                        <a:rPr sz="4400">
                          <a:solidFill>
                            <a:srgbClr val="444444"/>
                          </a:solidFill>
                          <a:latin typeface="Courier"/>
                          <a:ea typeface="Courier"/>
                          <a:cs typeface="Courier"/>
                          <a:sym typeface="Courier"/>
                        </a:rPr>
                        <a:t>0x123</a:t>
                      </a:r>
                    </a:p>
                  </a:txBody>
                  <a:tcPr marL="50800" marR="50800" marT="50800" marB="50800" anchor="ctr" anchorCtr="0" horzOverflow="overflow">
                    <a:lnL w="25400">
                      <a:solidFill>
                        <a:srgbClr val="000000"/>
                      </a:solidFill>
                      <a:miter lim="400000"/>
                    </a:lnL>
                    <a:lnR w="12700">
                      <a:solidFill>
                        <a:srgbClr val="000000"/>
                      </a:solidFill>
                      <a:miter lim="400000"/>
                    </a:lnR>
                    <a:lnT w="25400">
                      <a:solidFill>
                        <a:srgbClr val="000000"/>
                      </a:solidFill>
                      <a:miter lim="400000"/>
                    </a:lnT>
                    <a:lnB w="25400">
                      <a:solidFill>
                        <a:srgbClr val="000000"/>
                      </a:solidFill>
                      <a:miter lim="400000"/>
                    </a:lnB>
                  </a:tcPr>
                </a:tc>
              </a:tr>
              <a:tr h="725481">
                <a:tc>
                  <a:txBody>
                    <a:bodyPr/>
                    <a:lstStyle/>
                    <a:p>
                      <a:pPr algn="ctr" defTabSz="647700">
                        <a:defRPr>
                          <a:solidFill>
                            <a:srgbClr val="000000"/>
                          </a:solidFill>
                        </a:defRPr>
                      </a:pPr>
                      <a:r>
                        <a:rPr sz="4400">
                          <a:solidFill>
                            <a:srgbClr val="444444"/>
                          </a:solidFill>
                          <a:latin typeface="Courier"/>
                          <a:ea typeface="Courier"/>
                          <a:cs typeface="Courier"/>
                          <a:sym typeface="Courier"/>
                        </a:rPr>
                        <a:t>%rdx</a:t>
                      </a:r>
                    </a:p>
                  </a:txBody>
                  <a:tcPr marL="50800" marR="50800" marT="50800" marB="50800" anchor="ctr" anchorCtr="0" horzOverflow="overflow">
                    <a:lnL w="12700">
                      <a:solidFill>
                        <a:srgbClr val="000000"/>
                      </a:solidFill>
                      <a:miter lim="400000"/>
                    </a:lnL>
                    <a:lnR w="25400">
                      <a:solidFill>
                        <a:srgbClr val="000000"/>
                      </a:solidFill>
                      <a:miter lim="400000"/>
                    </a:lnR>
                    <a:lnT w="25400">
                      <a:solidFill>
                        <a:srgbClr val="000000"/>
                      </a:solidFill>
                      <a:miter lim="400000"/>
                    </a:lnT>
                    <a:lnB w="25400">
                      <a:solidFill>
                        <a:srgbClr val="000000"/>
                      </a:solidFill>
                      <a:miter lim="400000"/>
                    </a:lnB>
                  </a:tcPr>
                </a:tc>
                <a:tc>
                  <a:txBody>
                    <a:bodyPr/>
                    <a:lstStyle/>
                    <a:p>
                      <a:pPr algn="ctr" defTabSz="647700">
                        <a:defRPr>
                          <a:solidFill>
                            <a:srgbClr val="000000"/>
                          </a:solidFill>
                        </a:defRPr>
                      </a:pPr>
                      <a:r>
                        <a:rPr sz="4400">
                          <a:solidFill>
                            <a:srgbClr val="444444"/>
                          </a:solidFill>
                          <a:latin typeface="Courier"/>
                          <a:ea typeface="Courier"/>
                          <a:cs typeface="Courier"/>
                          <a:sym typeface="Courier"/>
                        </a:rPr>
                        <a:t>0</a:t>
                      </a:r>
                    </a:p>
                  </a:txBody>
                  <a:tcPr marL="50800" marR="50800" marT="50800" marB="50800" anchor="ctr" anchorCtr="0" horzOverflow="overflow">
                    <a:lnL w="25400">
                      <a:solidFill>
                        <a:srgbClr val="000000"/>
                      </a:solidFill>
                      <a:miter lim="400000"/>
                    </a:lnL>
                    <a:lnR w="12700">
                      <a:solidFill>
                        <a:srgbClr val="000000"/>
                      </a:solidFill>
                      <a:miter lim="400000"/>
                    </a:lnR>
                    <a:lnT w="25400">
                      <a:solidFill>
                        <a:srgbClr val="000000"/>
                      </a:solidFill>
                      <a:miter lim="400000"/>
                    </a:lnT>
                    <a:lnB w="25400">
                      <a:solidFill>
                        <a:srgbClr val="000000"/>
                      </a:solidFill>
                      <a:miter lim="400000"/>
                    </a:lnB>
                  </a:tcPr>
                </a:tc>
              </a:tr>
              <a:tr h="725481">
                <a:tc>
                  <a:txBody>
                    <a:bodyPr/>
                    <a:lstStyle/>
                    <a:p>
                      <a:pPr algn="ctr" defTabSz="647700">
                        <a:defRPr>
                          <a:solidFill>
                            <a:srgbClr val="000000"/>
                          </a:solidFill>
                        </a:defRPr>
                      </a:pPr>
                      <a:r>
                        <a:rPr sz="4400">
                          <a:solidFill>
                            <a:srgbClr val="444444"/>
                          </a:solidFill>
                          <a:latin typeface="Courier"/>
                          <a:ea typeface="Courier"/>
                          <a:cs typeface="Courier"/>
                          <a:sym typeface="Courier"/>
                        </a:rPr>
                        <a:t>%rsp</a:t>
                      </a:r>
                    </a:p>
                  </a:txBody>
                  <a:tcPr marL="50800" marR="50800" marT="50800" marB="50800" anchor="ctr" anchorCtr="0" horzOverflow="overflow">
                    <a:lnL w="127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4400">
                          <a:solidFill>
                            <a:srgbClr val="444444"/>
                          </a:solidFill>
                          <a:latin typeface="Courier"/>
                          <a:ea typeface="Courier"/>
                          <a:cs typeface="Courier"/>
                          <a:sym typeface="Courier"/>
                        </a:rPr>
                        <a:t>0x108</a:t>
                      </a:r>
                    </a:p>
                  </a:txBody>
                  <a:tcPr marL="50800" marR="50800" marT="50800" marB="50800" anchor="ctr" anchorCtr="0" horzOverflow="overflow">
                    <a:lnL w="254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r>
            </a:tbl>
          </a:graphicData>
        </a:graphic>
      </p:graphicFrame>
      <p:graphicFrame>
        <p:nvGraphicFramePr>
          <p:cNvPr id="254" name="Table 1-1"/>
          <p:cNvGraphicFramePr/>
          <p:nvPr/>
        </p:nvGraphicFramePr>
        <p:xfrm>
          <a:off x="9482797" y="3220830"/>
          <a:ext cx="5113206" cy="2914629"/>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2550252"/>
                <a:gridCol w="2550252"/>
              </a:tblGrid>
              <a:tr h="725481">
                <a:tc gridSpan="2">
                  <a:txBody>
                    <a:bodyPr/>
                    <a:lstStyle/>
                    <a:p>
                      <a:pPr algn="ctr">
                        <a:defRPr>
                          <a:solidFill>
                            <a:srgbClr val="000000"/>
                          </a:solidFill>
                        </a:defRPr>
                      </a:pPr>
                      <a:r>
                        <a:rPr sz="4300">
                          <a:latin typeface="Courier"/>
                          <a:ea typeface="Courier"/>
                          <a:cs typeface="Courier"/>
                          <a:sym typeface="Courier"/>
                        </a:rPr>
                        <a:t>pushq %rax</a:t>
                      </a:r>
                    </a:p>
                  </a:txBody>
                  <a:tcPr marL="50800" marR="50800" marT="50800" marB="50800" anchor="ctr" anchorCtr="0" horzOverflow="overflow">
                    <a:lnL w="12700">
                      <a:solidFill>
                        <a:srgbClr val="000000"/>
                      </a:solidFill>
                      <a:miter lim="400000"/>
                    </a:lnL>
                    <a:lnR w="12700">
                      <a:solidFill>
                        <a:srgbClr val="000000"/>
                      </a:solidFill>
                      <a:miter lim="400000"/>
                    </a:lnR>
                    <a:lnT w="12700">
                      <a:solidFill>
                        <a:srgbClr val="000000"/>
                      </a:solidFill>
                      <a:miter lim="400000"/>
                    </a:lnT>
                    <a:lnB w="25400">
                      <a:solidFill>
                        <a:srgbClr val="000000"/>
                      </a:solidFill>
                      <a:miter lim="400000"/>
                    </a:lnB>
                  </a:tcPr>
                </a:tc>
                <a:tc hMerge="1">
                  <a:tcPr/>
                </a:tc>
              </a:tr>
              <a:tr h="725481">
                <a:tc>
                  <a:txBody>
                    <a:bodyPr/>
                    <a:lstStyle/>
                    <a:p>
                      <a:pPr algn="ctr" defTabSz="647700">
                        <a:defRPr>
                          <a:solidFill>
                            <a:srgbClr val="000000"/>
                          </a:solidFill>
                        </a:defRPr>
                      </a:pPr>
                      <a:r>
                        <a:rPr sz="4400">
                          <a:solidFill>
                            <a:srgbClr val="444444"/>
                          </a:solidFill>
                          <a:latin typeface="Courier"/>
                          <a:ea typeface="Courier"/>
                          <a:cs typeface="Courier"/>
                          <a:sym typeface="Courier"/>
                        </a:rPr>
                        <a:t>%rax</a:t>
                      </a:r>
                    </a:p>
                  </a:txBody>
                  <a:tcPr marL="50800" marR="50800" marT="50800" marB="50800" anchor="ctr" anchorCtr="0" horzOverflow="overflow">
                    <a:lnL w="12700">
                      <a:solidFill>
                        <a:srgbClr val="000000"/>
                      </a:solidFill>
                      <a:miter lim="400000"/>
                    </a:lnL>
                    <a:lnR w="25400">
                      <a:solidFill>
                        <a:srgbClr val="000000"/>
                      </a:solidFill>
                      <a:miter lim="400000"/>
                    </a:lnR>
                    <a:lnT w="25400">
                      <a:solidFill>
                        <a:srgbClr val="000000"/>
                      </a:solidFill>
                      <a:miter lim="400000"/>
                    </a:lnT>
                    <a:lnB w="25400">
                      <a:solidFill>
                        <a:srgbClr val="000000"/>
                      </a:solidFill>
                      <a:miter lim="400000"/>
                    </a:lnB>
                  </a:tcPr>
                </a:tc>
                <a:tc>
                  <a:txBody>
                    <a:bodyPr/>
                    <a:lstStyle/>
                    <a:p>
                      <a:pPr algn="ctr" defTabSz="647700">
                        <a:defRPr>
                          <a:solidFill>
                            <a:srgbClr val="000000"/>
                          </a:solidFill>
                        </a:defRPr>
                      </a:pPr>
                      <a:r>
                        <a:rPr sz="4400">
                          <a:solidFill>
                            <a:srgbClr val="444444"/>
                          </a:solidFill>
                          <a:latin typeface="Courier"/>
                          <a:ea typeface="Courier"/>
                          <a:cs typeface="Courier"/>
                          <a:sym typeface="Courier"/>
                        </a:rPr>
                        <a:t>0x123</a:t>
                      </a:r>
                    </a:p>
                  </a:txBody>
                  <a:tcPr marL="50800" marR="50800" marT="50800" marB="50800" anchor="ctr" anchorCtr="0" horzOverflow="overflow">
                    <a:lnL w="25400">
                      <a:solidFill>
                        <a:srgbClr val="000000"/>
                      </a:solidFill>
                      <a:miter lim="400000"/>
                    </a:lnL>
                    <a:lnR w="12700">
                      <a:solidFill>
                        <a:srgbClr val="000000"/>
                      </a:solidFill>
                      <a:miter lim="400000"/>
                    </a:lnR>
                    <a:lnT w="25400">
                      <a:solidFill>
                        <a:srgbClr val="000000"/>
                      </a:solidFill>
                      <a:miter lim="400000"/>
                    </a:lnT>
                    <a:lnB w="25400">
                      <a:solidFill>
                        <a:srgbClr val="000000"/>
                      </a:solidFill>
                      <a:miter lim="400000"/>
                    </a:lnB>
                  </a:tcPr>
                </a:tc>
              </a:tr>
              <a:tr h="725481">
                <a:tc>
                  <a:txBody>
                    <a:bodyPr/>
                    <a:lstStyle/>
                    <a:p>
                      <a:pPr algn="ctr" defTabSz="647700">
                        <a:defRPr>
                          <a:solidFill>
                            <a:srgbClr val="000000"/>
                          </a:solidFill>
                        </a:defRPr>
                      </a:pPr>
                      <a:r>
                        <a:rPr sz="4400">
                          <a:solidFill>
                            <a:srgbClr val="444444"/>
                          </a:solidFill>
                          <a:latin typeface="Courier"/>
                          <a:ea typeface="Courier"/>
                          <a:cs typeface="Courier"/>
                          <a:sym typeface="Courier"/>
                        </a:rPr>
                        <a:t>%rdx</a:t>
                      </a:r>
                    </a:p>
                  </a:txBody>
                  <a:tcPr marL="50800" marR="50800" marT="50800" marB="50800" anchor="ctr" anchorCtr="0" horzOverflow="overflow">
                    <a:lnL w="12700">
                      <a:solidFill>
                        <a:srgbClr val="000000"/>
                      </a:solidFill>
                      <a:miter lim="400000"/>
                    </a:lnL>
                    <a:lnR w="25400">
                      <a:solidFill>
                        <a:srgbClr val="000000"/>
                      </a:solidFill>
                      <a:miter lim="400000"/>
                    </a:lnR>
                    <a:lnT w="25400">
                      <a:solidFill>
                        <a:srgbClr val="000000"/>
                      </a:solidFill>
                      <a:miter lim="400000"/>
                    </a:lnT>
                    <a:lnB w="25400">
                      <a:solidFill>
                        <a:srgbClr val="000000"/>
                      </a:solidFill>
                      <a:miter lim="400000"/>
                    </a:lnB>
                  </a:tcPr>
                </a:tc>
                <a:tc>
                  <a:txBody>
                    <a:bodyPr/>
                    <a:lstStyle/>
                    <a:p>
                      <a:pPr algn="ctr" defTabSz="647700">
                        <a:defRPr>
                          <a:solidFill>
                            <a:srgbClr val="000000"/>
                          </a:solidFill>
                        </a:defRPr>
                      </a:pPr>
                      <a:r>
                        <a:rPr sz="4400">
                          <a:solidFill>
                            <a:srgbClr val="444444"/>
                          </a:solidFill>
                          <a:latin typeface="Courier"/>
                          <a:ea typeface="Courier"/>
                          <a:cs typeface="Courier"/>
                          <a:sym typeface="Courier"/>
                        </a:rPr>
                        <a:t>0</a:t>
                      </a:r>
                    </a:p>
                  </a:txBody>
                  <a:tcPr marL="50800" marR="50800" marT="50800" marB="50800" anchor="ctr" anchorCtr="0" horzOverflow="overflow">
                    <a:lnL w="25400">
                      <a:solidFill>
                        <a:srgbClr val="000000"/>
                      </a:solidFill>
                      <a:miter lim="400000"/>
                    </a:lnL>
                    <a:lnR w="12700">
                      <a:solidFill>
                        <a:srgbClr val="000000"/>
                      </a:solidFill>
                      <a:miter lim="400000"/>
                    </a:lnR>
                    <a:lnT w="25400">
                      <a:solidFill>
                        <a:srgbClr val="000000"/>
                      </a:solidFill>
                      <a:miter lim="400000"/>
                    </a:lnT>
                    <a:lnB w="25400">
                      <a:solidFill>
                        <a:srgbClr val="000000"/>
                      </a:solidFill>
                      <a:miter lim="400000"/>
                    </a:lnB>
                  </a:tcPr>
                </a:tc>
              </a:tr>
              <a:tr h="725481">
                <a:tc>
                  <a:txBody>
                    <a:bodyPr/>
                    <a:lstStyle/>
                    <a:p>
                      <a:pPr algn="ctr" defTabSz="647700">
                        <a:defRPr>
                          <a:solidFill>
                            <a:srgbClr val="000000"/>
                          </a:solidFill>
                        </a:defRPr>
                      </a:pPr>
                      <a:r>
                        <a:rPr sz="4400">
                          <a:solidFill>
                            <a:srgbClr val="444444"/>
                          </a:solidFill>
                          <a:latin typeface="Courier"/>
                          <a:ea typeface="Courier"/>
                          <a:cs typeface="Courier"/>
                          <a:sym typeface="Courier"/>
                        </a:rPr>
                        <a:t>%rsp</a:t>
                      </a:r>
                    </a:p>
                  </a:txBody>
                  <a:tcPr marL="50800" marR="50800" marT="50800" marB="50800" anchor="ctr" anchorCtr="0" horzOverflow="overflow">
                    <a:lnL w="127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4400">
                          <a:solidFill>
                            <a:srgbClr val="444444"/>
                          </a:solidFill>
                          <a:latin typeface="Courier"/>
                          <a:ea typeface="Courier"/>
                          <a:cs typeface="Courier"/>
                          <a:sym typeface="Courier"/>
                        </a:rPr>
                        <a:t>0x100</a:t>
                      </a:r>
                    </a:p>
                  </a:txBody>
                  <a:tcPr marL="50800" marR="50800" marT="50800" marB="50800" anchor="ctr" anchorCtr="0" horzOverflow="overflow">
                    <a:lnL w="254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r>
            </a:tbl>
          </a:graphicData>
        </a:graphic>
      </p:graphicFrame>
      <p:grpSp>
        <p:nvGrpSpPr>
          <p:cNvPr id="262" name="Group"/>
          <p:cNvGrpSpPr/>
          <p:nvPr/>
        </p:nvGrpSpPr>
        <p:grpSpPr>
          <a:xfrm>
            <a:off x="2365597" y="6894014"/>
            <a:ext cx="4990521" cy="6537432"/>
            <a:chOff x="1084351" y="329734"/>
            <a:chExt cx="4990519" cy="6537430"/>
          </a:xfrm>
        </p:grpSpPr>
        <p:sp>
          <p:nvSpPr>
            <p:cNvPr id="255" name="Rectangle"/>
            <p:cNvSpPr/>
            <p:nvPr/>
          </p:nvSpPr>
          <p:spPr>
            <a:xfrm>
              <a:off x="2532332" y="719242"/>
              <a:ext cx="3542539" cy="4485197"/>
            </a:xfrm>
            <a:prstGeom prst="rect">
              <a:avLst/>
            </a:prstGeom>
            <a:solidFill>
              <a:srgbClr val="76D6FF"/>
            </a:solidFill>
            <a:ln w="38100" cap="flat">
              <a:solidFill>
                <a:srgbClr val="000000"/>
              </a:solidFill>
              <a:prstDash val="solid"/>
              <a:miter lim="400000"/>
            </a:ln>
            <a:effectLst/>
          </p:spPr>
          <p:txBody>
            <a:bodyPr wrap="square" lIns="50800" tIns="50800" rIns="50800" bIns="50800" numCol="1" anchor="ctr">
              <a:noAutofit/>
            </a:bodyPr>
            <a:lstStyle/>
            <a:p>
              <a:pPr>
                <a:defRPr>
                  <a:solidFill>
                    <a:srgbClr val="FFFFFF"/>
                  </a:solidFill>
                </a:defRPr>
              </a:pPr>
            </a:p>
          </p:txBody>
        </p:sp>
        <p:sp>
          <p:nvSpPr>
            <p:cNvPr id="256" name="Stack &quot;bottom&quot;"/>
            <p:cNvSpPr/>
            <p:nvPr/>
          </p:nvSpPr>
          <p:spPr>
            <a:xfrm>
              <a:off x="4303601" y="329734"/>
              <a:ext cx="1270001" cy="1270001"/>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sz="3700"/>
              </a:lvl1pPr>
            </a:lstStyle>
            <a:p>
              <a:pPr/>
              <a:r>
                <a:t>Stack "bottom"</a:t>
              </a:r>
            </a:p>
          </p:txBody>
        </p:sp>
        <p:sp>
          <p:nvSpPr>
            <p:cNvPr id="257" name="Stack &quot;top&quot;"/>
            <p:cNvSpPr/>
            <p:nvPr/>
          </p:nvSpPr>
          <p:spPr>
            <a:xfrm>
              <a:off x="4303601" y="5597165"/>
              <a:ext cx="1270001" cy="1270001"/>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sz="3700"/>
              </a:lvl1pPr>
            </a:lstStyle>
            <a:p>
              <a:pPr/>
              <a:r>
                <a:t>Stack "top"</a:t>
              </a:r>
            </a:p>
          </p:txBody>
        </p:sp>
        <p:sp>
          <p:nvSpPr>
            <p:cNvPr id="258" name="Line"/>
            <p:cNvSpPr/>
            <p:nvPr/>
          </p:nvSpPr>
          <p:spPr>
            <a:xfrm flipV="1">
              <a:off x="1084351" y="866328"/>
              <a:ext cx="1" cy="4194244"/>
            </a:xfrm>
            <a:prstGeom prst="line">
              <a:avLst/>
            </a:prstGeom>
            <a:noFill/>
            <a:ln w="88900" cap="flat">
              <a:solidFill>
                <a:srgbClr val="7F0325"/>
              </a:solidFill>
              <a:prstDash val="solid"/>
              <a:miter lim="400000"/>
              <a:tailEnd type="triangle" w="med" len="med"/>
            </a:ln>
            <a:effectLst/>
          </p:spPr>
          <p:txBody>
            <a:bodyPr wrap="square" lIns="50800" tIns="50800" rIns="50800" bIns="50800" numCol="1" anchor="ctr">
              <a:noAutofit/>
            </a:bodyPr>
            <a:lstStyle/>
            <a:p>
              <a:pPr/>
            </a:p>
          </p:txBody>
        </p:sp>
        <p:sp>
          <p:nvSpPr>
            <p:cNvPr id="259" name="Increasing…"/>
            <p:cNvSpPr/>
            <p:nvPr/>
          </p:nvSpPr>
          <p:spPr>
            <a:xfrm>
              <a:off x="1084351" y="2961840"/>
              <a:ext cx="1270001" cy="1270001"/>
            </a:xfrm>
            <a:prstGeom prst="line">
              <a:avLst/>
            </a:prstGeom>
            <a:solidFill>
              <a:srgbClr val="FFFFFF"/>
            </a:solid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p>
              <a:pPr>
                <a:defRPr sz="3700"/>
              </a:pPr>
              <a:r>
                <a:t>Increasing</a:t>
              </a:r>
            </a:p>
            <a:p>
              <a:pPr>
                <a:defRPr sz="3700"/>
              </a:pPr>
              <a:r>
                <a:t>address</a:t>
              </a:r>
            </a:p>
          </p:txBody>
        </p:sp>
        <p:sp>
          <p:nvSpPr>
            <p:cNvPr id="260" name=".…"/>
            <p:cNvSpPr/>
            <p:nvPr/>
          </p:nvSpPr>
          <p:spPr>
            <a:xfrm>
              <a:off x="4303601" y="2759123"/>
              <a:ext cx="1270001" cy="1270001"/>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p>
              <a:pPr>
                <a:defRPr b="1" sz="5100">
                  <a:latin typeface="Helvetica Neue"/>
                  <a:ea typeface="Helvetica Neue"/>
                  <a:cs typeface="Helvetica Neue"/>
                  <a:sym typeface="Helvetica Neue"/>
                </a:defRPr>
              </a:pPr>
              <a:r>
                <a:t>.</a:t>
              </a:r>
            </a:p>
            <a:p>
              <a:pPr>
                <a:defRPr b="1" sz="5100">
                  <a:latin typeface="Helvetica Neue"/>
                  <a:ea typeface="Helvetica Neue"/>
                  <a:cs typeface="Helvetica Neue"/>
                  <a:sym typeface="Helvetica Neue"/>
                </a:defRPr>
              </a:pPr>
              <a:r>
                <a:t>.</a:t>
              </a:r>
            </a:p>
            <a:p>
              <a:pPr>
                <a:defRPr b="1" sz="5100">
                  <a:latin typeface="Helvetica Neue"/>
                  <a:ea typeface="Helvetica Neue"/>
                  <a:cs typeface="Helvetica Neue"/>
                  <a:sym typeface="Helvetica Neue"/>
                </a:defRPr>
              </a:pPr>
              <a:r>
                <a:t>.</a:t>
              </a:r>
            </a:p>
          </p:txBody>
        </p:sp>
        <p:sp>
          <p:nvSpPr>
            <p:cNvPr id="261" name="0x108"/>
            <p:cNvSpPr/>
            <p:nvPr/>
          </p:nvSpPr>
          <p:spPr>
            <a:xfrm>
              <a:off x="1882154" y="4942256"/>
              <a:ext cx="1270001" cy="1270001"/>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sz="3100">
                  <a:latin typeface="Courier"/>
                  <a:ea typeface="Courier"/>
                  <a:cs typeface="Courier"/>
                  <a:sym typeface="Courier"/>
                </a:defRPr>
              </a:lvl1pPr>
            </a:lstStyle>
            <a:p>
              <a:pPr/>
              <a:r>
                <a:t>0x108</a:t>
              </a:r>
            </a:p>
          </p:txBody>
        </p:sp>
      </p:grpSp>
      <p:grpSp>
        <p:nvGrpSpPr>
          <p:cNvPr id="272" name="Group"/>
          <p:cNvGrpSpPr/>
          <p:nvPr/>
        </p:nvGrpSpPr>
        <p:grpSpPr>
          <a:xfrm>
            <a:off x="9634462" y="6894014"/>
            <a:ext cx="4990520" cy="7406221"/>
            <a:chOff x="1084351" y="329734"/>
            <a:chExt cx="4990519" cy="7406219"/>
          </a:xfrm>
        </p:grpSpPr>
        <p:sp>
          <p:nvSpPr>
            <p:cNvPr id="263" name="Rectangle"/>
            <p:cNvSpPr/>
            <p:nvPr/>
          </p:nvSpPr>
          <p:spPr>
            <a:xfrm>
              <a:off x="2532332" y="719242"/>
              <a:ext cx="3542539" cy="4485197"/>
            </a:xfrm>
            <a:prstGeom prst="rect">
              <a:avLst/>
            </a:prstGeom>
            <a:solidFill>
              <a:srgbClr val="76D6FF"/>
            </a:solidFill>
            <a:ln w="38100" cap="flat">
              <a:solidFill>
                <a:srgbClr val="000000"/>
              </a:solidFill>
              <a:prstDash val="solid"/>
              <a:miter lim="400000"/>
            </a:ln>
            <a:effectLst/>
          </p:spPr>
          <p:txBody>
            <a:bodyPr wrap="square" lIns="50800" tIns="50800" rIns="50800" bIns="50800" numCol="1" anchor="ctr">
              <a:noAutofit/>
            </a:bodyPr>
            <a:lstStyle/>
            <a:p>
              <a:pPr>
                <a:defRPr>
                  <a:solidFill>
                    <a:srgbClr val="FFFFFF"/>
                  </a:solidFill>
                </a:defRPr>
              </a:pPr>
            </a:p>
          </p:txBody>
        </p:sp>
        <p:sp>
          <p:nvSpPr>
            <p:cNvPr id="264" name="Stack &quot;bottom&quot;"/>
            <p:cNvSpPr/>
            <p:nvPr/>
          </p:nvSpPr>
          <p:spPr>
            <a:xfrm>
              <a:off x="4303601" y="329734"/>
              <a:ext cx="1270001" cy="1270001"/>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sz="3700"/>
              </a:lvl1pPr>
            </a:lstStyle>
            <a:p>
              <a:pPr/>
              <a:r>
                <a:t>Stack "bottom"</a:t>
              </a:r>
            </a:p>
          </p:txBody>
        </p:sp>
        <p:sp>
          <p:nvSpPr>
            <p:cNvPr id="265" name="Stack &quot;top&quot;"/>
            <p:cNvSpPr/>
            <p:nvPr/>
          </p:nvSpPr>
          <p:spPr>
            <a:xfrm>
              <a:off x="4303601" y="6465954"/>
              <a:ext cx="1270001" cy="1270001"/>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sz="3700"/>
              </a:lvl1pPr>
            </a:lstStyle>
            <a:p>
              <a:pPr/>
              <a:r>
                <a:t>Stack "top"</a:t>
              </a:r>
            </a:p>
          </p:txBody>
        </p:sp>
        <p:sp>
          <p:nvSpPr>
            <p:cNvPr id="266" name="Line"/>
            <p:cNvSpPr/>
            <p:nvPr/>
          </p:nvSpPr>
          <p:spPr>
            <a:xfrm flipV="1">
              <a:off x="1084351" y="866328"/>
              <a:ext cx="1" cy="4194244"/>
            </a:xfrm>
            <a:prstGeom prst="line">
              <a:avLst/>
            </a:prstGeom>
            <a:noFill/>
            <a:ln w="88900" cap="flat">
              <a:solidFill>
                <a:srgbClr val="7F0325"/>
              </a:solidFill>
              <a:prstDash val="solid"/>
              <a:miter lim="400000"/>
              <a:tailEnd type="triangle" w="med" len="med"/>
            </a:ln>
            <a:effectLst/>
          </p:spPr>
          <p:txBody>
            <a:bodyPr wrap="square" lIns="50800" tIns="50800" rIns="50800" bIns="50800" numCol="1" anchor="ctr">
              <a:noAutofit/>
            </a:bodyPr>
            <a:lstStyle/>
            <a:p>
              <a:pPr/>
            </a:p>
          </p:txBody>
        </p:sp>
        <p:sp>
          <p:nvSpPr>
            <p:cNvPr id="267" name="Increasing…"/>
            <p:cNvSpPr/>
            <p:nvPr/>
          </p:nvSpPr>
          <p:spPr>
            <a:xfrm>
              <a:off x="1084351" y="2961840"/>
              <a:ext cx="1270001" cy="1270001"/>
            </a:xfrm>
            <a:prstGeom prst="line">
              <a:avLst/>
            </a:prstGeom>
            <a:solidFill>
              <a:srgbClr val="FFFFFF"/>
            </a:solid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p>
              <a:pPr>
                <a:defRPr sz="3700"/>
              </a:pPr>
              <a:r>
                <a:t>Increasing</a:t>
              </a:r>
            </a:p>
            <a:p>
              <a:pPr>
                <a:defRPr sz="3700"/>
              </a:pPr>
              <a:r>
                <a:t>address</a:t>
              </a:r>
            </a:p>
          </p:txBody>
        </p:sp>
        <p:sp>
          <p:nvSpPr>
            <p:cNvPr id="268" name=".…"/>
            <p:cNvSpPr/>
            <p:nvPr/>
          </p:nvSpPr>
          <p:spPr>
            <a:xfrm>
              <a:off x="4303601" y="2759123"/>
              <a:ext cx="1270001" cy="1270001"/>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p>
              <a:pPr>
                <a:defRPr b="1" sz="5100">
                  <a:latin typeface="Helvetica Neue"/>
                  <a:ea typeface="Helvetica Neue"/>
                  <a:cs typeface="Helvetica Neue"/>
                  <a:sym typeface="Helvetica Neue"/>
                </a:defRPr>
              </a:pPr>
              <a:r>
                <a:t>.</a:t>
              </a:r>
            </a:p>
            <a:p>
              <a:pPr>
                <a:defRPr b="1" sz="5100">
                  <a:latin typeface="Helvetica Neue"/>
                  <a:ea typeface="Helvetica Neue"/>
                  <a:cs typeface="Helvetica Neue"/>
                  <a:sym typeface="Helvetica Neue"/>
                </a:defRPr>
              </a:pPr>
              <a:r>
                <a:t>.</a:t>
              </a:r>
            </a:p>
            <a:p>
              <a:pPr>
                <a:defRPr b="1" sz="5100">
                  <a:latin typeface="Helvetica Neue"/>
                  <a:ea typeface="Helvetica Neue"/>
                  <a:cs typeface="Helvetica Neue"/>
                  <a:sym typeface="Helvetica Neue"/>
                </a:defRPr>
              </a:pPr>
              <a:r>
                <a:t>.</a:t>
              </a:r>
            </a:p>
          </p:txBody>
        </p:sp>
        <p:sp>
          <p:nvSpPr>
            <p:cNvPr id="269" name="0x108"/>
            <p:cNvSpPr/>
            <p:nvPr/>
          </p:nvSpPr>
          <p:spPr>
            <a:xfrm>
              <a:off x="1882154" y="4942256"/>
              <a:ext cx="1270001" cy="1270001"/>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sz="3100">
                  <a:latin typeface="Courier"/>
                  <a:ea typeface="Courier"/>
                  <a:cs typeface="Courier"/>
                  <a:sym typeface="Courier"/>
                </a:defRPr>
              </a:lvl1pPr>
            </a:lstStyle>
            <a:p>
              <a:pPr/>
              <a:r>
                <a:t>0x108</a:t>
              </a:r>
            </a:p>
          </p:txBody>
        </p:sp>
        <p:sp>
          <p:nvSpPr>
            <p:cNvPr id="270" name="0x123"/>
            <p:cNvSpPr/>
            <p:nvPr/>
          </p:nvSpPr>
          <p:spPr>
            <a:xfrm>
              <a:off x="2532332" y="5194019"/>
              <a:ext cx="3542539" cy="743071"/>
            </a:xfrm>
            <a:prstGeom prst="rect">
              <a:avLst/>
            </a:prstGeom>
            <a:solidFill>
              <a:srgbClr val="FFFFFF"/>
            </a:solidFill>
            <a:ln w="38100" cap="flat">
              <a:solidFill>
                <a:srgbClr val="000000"/>
              </a:solidFill>
              <a:prstDash val="solid"/>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4200">
                  <a:latin typeface="Courier"/>
                  <a:ea typeface="Courier"/>
                  <a:cs typeface="Courier"/>
                  <a:sym typeface="Courier"/>
                </a:defRPr>
              </a:lvl1pPr>
            </a:lstStyle>
            <a:p>
              <a:pPr/>
              <a:r>
                <a:t>0x123</a:t>
              </a:r>
            </a:p>
          </p:txBody>
        </p:sp>
        <p:sp>
          <p:nvSpPr>
            <p:cNvPr id="271" name="0x100"/>
            <p:cNvSpPr/>
            <p:nvPr/>
          </p:nvSpPr>
          <p:spPr>
            <a:xfrm>
              <a:off x="1882154" y="5702361"/>
              <a:ext cx="1270001" cy="1270001"/>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sz="3100">
                  <a:latin typeface="Courier"/>
                  <a:ea typeface="Courier"/>
                  <a:cs typeface="Courier"/>
                  <a:sym typeface="Courier"/>
                </a:defRPr>
              </a:lvl1pPr>
            </a:lstStyle>
            <a:p>
              <a:pPr/>
              <a:r>
                <a:t>0x100</a:t>
              </a:r>
            </a:p>
          </p:txBody>
        </p:sp>
      </p:grpSp>
      <p:graphicFrame>
        <p:nvGraphicFramePr>
          <p:cNvPr id="273" name="Table 1-1-1"/>
          <p:cNvGraphicFramePr/>
          <p:nvPr/>
        </p:nvGraphicFramePr>
        <p:xfrm>
          <a:off x="16445662" y="3227020"/>
          <a:ext cx="5113207" cy="2914629"/>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2550252"/>
                <a:gridCol w="2550252"/>
              </a:tblGrid>
              <a:tr h="725481">
                <a:tc gridSpan="2">
                  <a:txBody>
                    <a:bodyPr/>
                    <a:lstStyle/>
                    <a:p>
                      <a:pPr algn="ctr">
                        <a:defRPr>
                          <a:solidFill>
                            <a:srgbClr val="000000"/>
                          </a:solidFill>
                        </a:defRPr>
                      </a:pPr>
                      <a:r>
                        <a:rPr sz="4300">
                          <a:latin typeface="Courier"/>
                          <a:ea typeface="Courier"/>
                          <a:cs typeface="Courier"/>
                          <a:sym typeface="Courier"/>
                        </a:rPr>
                        <a:t>popq %rdx</a:t>
                      </a:r>
                    </a:p>
                  </a:txBody>
                  <a:tcPr marL="50800" marR="50800" marT="50800" marB="50800" anchor="ctr" anchorCtr="0" horzOverflow="overflow">
                    <a:lnL w="12700">
                      <a:solidFill>
                        <a:srgbClr val="000000"/>
                      </a:solidFill>
                      <a:miter lim="400000"/>
                    </a:lnL>
                    <a:lnR w="12700">
                      <a:solidFill>
                        <a:srgbClr val="000000"/>
                      </a:solidFill>
                      <a:miter lim="400000"/>
                    </a:lnR>
                    <a:lnT w="12700">
                      <a:solidFill>
                        <a:srgbClr val="000000"/>
                      </a:solidFill>
                      <a:miter lim="400000"/>
                    </a:lnT>
                    <a:lnB w="25400">
                      <a:solidFill>
                        <a:srgbClr val="000000"/>
                      </a:solidFill>
                      <a:miter lim="400000"/>
                    </a:lnB>
                  </a:tcPr>
                </a:tc>
                <a:tc hMerge="1">
                  <a:tcPr/>
                </a:tc>
              </a:tr>
              <a:tr h="725481">
                <a:tc>
                  <a:txBody>
                    <a:bodyPr/>
                    <a:lstStyle/>
                    <a:p>
                      <a:pPr algn="ctr" defTabSz="647700">
                        <a:defRPr>
                          <a:solidFill>
                            <a:srgbClr val="000000"/>
                          </a:solidFill>
                        </a:defRPr>
                      </a:pPr>
                      <a:r>
                        <a:rPr sz="4400">
                          <a:solidFill>
                            <a:srgbClr val="444444"/>
                          </a:solidFill>
                          <a:latin typeface="Courier"/>
                          <a:ea typeface="Courier"/>
                          <a:cs typeface="Courier"/>
                          <a:sym typeface="Courier"/>
                        </a:rPr>
                        <a:t>%rax</a:t>
                      </a:r>
                    </a:p>
                  </a:txBody>
                  <a:tcPr marL="50800" marR="50800" marT="50800" marB="50800" anchor="ctr" anchorCtr="0" horzOverflow="overflow">
                    <a:lnL w="12700">
                      <a:solidFill>
                        <a:srgbClr val="000000"/>
                      </a:solidFill>
                      <a:miter lim="400000"/>
                    </a:lnL>
                    <a:lnR w="25400">
                      <a:solidFill>
                        <a:srgbClr val="000000"/>
                      </a:solidFill>
                      <a:miter lim="400000"/>
                    </a:lnR>
                    <a:lnT w="25400">
                      <a:solidFill>
                        <a:srgbClr val="000000"/>
                      </a:solidFill>
                      <a:miter lim="400000"/>
                    </a:lnT>
                    <a:lnB w="25400">
                      <a:solidFill>
                        <a:srgbClr val="000000"/>
                      </a:solidFill>
                      <a:miter lim="400000"/>
                    </a:lnB>
                  </a:tcPr>
                </a:tc>
                <a:tc>
                  <a:txBody>
                    <a:bodyPr/>
                    <a:lstStyle/>
                    <a:p>
                      <a:pPr algn="ctr" defTabSz="647700">
                        <a:defRPr>
                          <a:solidFill>
                            <a:srgbClr val="000000"/>
                          </a:solidFill>
                        </a:defRPr>
                      </a:pPr>
                      <a:r>
                        <a:rPr sz="4400">
                          <a:solidFill>
                            <a:srgbClr val="444444"/>
                          </a:solidFill>
                          <a:latin typeface="Courier"/>
                          <a:ea typeface="Courier"/>
                          <a:cs typeface="Courier"/>
                          <a:sym typeface="Courier"/>
                        </a:rPr>
                        <a:t>0x123</a:t>
                      </a:r>
                    </a:p>
                  </a:txBody>
                  <a:tcPr marL="50800" marR="50800" marT="50800" marB="50800" anchor="ctr" anchorCtr="0" horzOverflow="overflow">
                    <a:lnL w="25400">
                      <a:solidFill>
                        <a:srgbClr val="000000"/>
                      </a:solidFill>
                      <a:miter lim="400000"/>
                    </a:lnL>
                    <a:lnR w="12700">
                      <a:solidFill>
                        <a:srgbClr val="000000"/>
                      </a:solidFill>
                      <a:miter lim="400000"/>
                    </a:lnR>
                    <a:lnT w="25400">
                      <a:solidFill>
                        <a:srgbClr val="000000"/>
                      </a:solidFill>
                      <a:miter lim="400000"/>
                    </a:lnT>
                    <a:lnB w="25400">
                      <a:solidFill>
                        <a:srgbClr val="000000"/>
                      </a:solidFill>
                      <a:miter lim="400000"/>
                    </a:lnB>
                  </a:tcPr>
                </a:tc>
              </a:tr>
              <a:tr h="725481">
                <a:tc>
                  <a:txBody>
                    <a:bodyPr/>
                    <a:lstStyle/>
                    <a:p>
                      <a:pPr algn="ctr" defTabSz="647700">
                        <a:defRPr>
                          <a:solidFill>
                            <a:srgbClr val="000000"/>
                          </a:solidFill>
                        </a:defRPr>
                      </a:pPr>
                      <a:r>
                        <a:rPr sz="4400">
                          <a:solidFill>
                            <a:srgbClr val="444444"/>
                          </a:solidFill>
                          <a:latin typeface="Courier"/>
                          <a:ea typeface="Courier"/>
                          <a:cs typeface="Courier"/>
                          <a:sym typeface="Courier"/>
                        </a:rPr>
                        <a:t>%rdx</a:t>
                      </a:r>
                    </a:p>
                  </a:txBody>
                  <a:tcPr marL="50800" marR="50800" marT="50800" marB="50800" anchor="ctr" anchorCtr="0" horzOverflow="overflow">
                    <a:lnL w="12700">
                      <a:solidFill>
                        <a:srgbClr val="000000"/>
                      </a:solidFill>
                      <a:miter lim="400000"/>
                    </a:lnL>
                    <a:lnR w="25400">
                      <a:solidFill>
                        <a:srgbClr val="000000"/>
                      </a:solidFill>
                      <a:miter lim="400000"/>
                    </a:lnR>
                    <a:lnT w="25400">
                      <a:solidFill>
                        <a:srgbClr val="000000"/>
                      </a:solidFill>
                      <a:miter lim="400000"/>
                    </a:lnT>
                    <a:lnB w="25400">
                      <a:solidFill>
                        <a:srgbClr val="000000"/>
                      </a:solidFill>
                      <a:miter lim="400000"/>
                    </a:lnB>
                  </a:tcPr>
                </a:tc>
                <a:tc>
                  <a:txBody>
                    <a:bodyPr/>
                    <a:lstStyle/>
                    <a:p>
                      <a:pPr algn="ctr" defTabSz="647700">
                        <a:defRPr>
                          <a:solidFill>
                            <a:srgbClr val="000000"/>
                          </a:solidFill>
                        </a:defRPr>
                      </a:pPr>
                      <a:r>
                        <a:rPr sz="4400">
                          <a:solidFill>
                            <a:srgbClr val="444444"/>
                          </a:solidFill>
                          <a:latin typeface="Courier"/>
                          <a:ea typeface="Courier"/>
                          <a:cs typeface="Courier"/>
                          <a:sym typeface="Courier"/>
                        </a:rPr>
                        <a:t>0x123</a:t>
                      </a:r>
                    </a:p>
                  </a:txBody>
                  <a:tcPr marL="50800" marR="50800" marT="50800" marB="50800" anchor="ctr" anchorCtr="0" horzOverflow="overflow">
                    <a:lnL w="25400">
                      <a:solidFill>
                        <a:srgbClr val="000000"/>
                      </a:solidFill>
                      <a:miter lim="400000"/>
                    </a:lnL>
                    <a:lnR w="12700">
                      <a:solidFill>
                        <a:srgbClr val="000000"/>
                      </a:solidFill>
                      <a:miter lim="400000"/>
                    </a:lnR>
                    <a:lnT w="25400">
                      <a:solidFill>
                        <a:srgbClr val="000000"/>
                      </a:solidFill>
                      <a:miter lim="400000"/>
                    </a:lnT>
                    <a:lnB w="25400">
                      <a:solidFill>
                        <a:srgbClr val="000000"/>
                      </a:solidFill>
                      <a:miter lim="400000"/>
                    </a:lnB>
                  </a:tcPr>
                </a:tc>
              </a:tr>
              <a:tr h="725481">
                <a:tc>
                  <a:txBody>
                    <a:bodyPr/>
                    <a:lstStyle/>
                    <a:p>
                      <a:pPr algn="ctr" defTabSz="647700">
                        <a:defRPr>
                          <a:solidFill>
                            <a:srgbClr val="000000"/>
                          </a:solidFill>
                        </a:defRPr>
                      </a:pPr>
                      <a:r>
                        <a:rPr sz="4400">
                          <a:solidFill>
                            <a:srgbClr val="444444"/>
                          </a:solidFill>
                          <a:latin typeface="Courier"/>
                          <a:ea typeface="Courier"/>
                          <a:cs typeface="Courier"/>
                          <a:sym typeface="Courier"/>
                        </a:rPr>
                        <a:t>%rsp</a:t>
                      </a:r>
                    </a:p>
                  </a:txBody>
                  <a:tcPr marL="50800" marR="50800" marT="50800" marB="50800" anchor="ctr" anchorCtr="0" horzOverflow="overflow">
                    <a:lnL w="127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4400">
                          <a:solidFill>
                            <a:srgbClr val="444444"/>
                          </a:solidFill>
                          <a:latin typeface="Courier"/>
                          <a:ea typeface="Courier"/>
                          <a:cs typeface="Courier"/>
                          <a:sym typeface="Courier"/>
                        </a:rPr>
                        <a:t>0x108</a:t>
                      </a:r>
                    </a:p>
                  </a:txBody>
                  <a:tcPr marL="50800" marR="50800" marT="50800" marB="50800" anchor="ctr" anchorCtr="0" horzOverflow="overflow">
                    <a:lnL w="254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r>
            </a:tbl>
          </a:graphicData>
        </a:graphic>
      </p:graphicFrame>
      <p:grpSp>
        <p:nvGrpSpPr>
          <p:cNvPr id="283" name="Group"/>
          <p:cNvGrpSpPr/>
          <p:nvPr/>
        </p:nvGrpSpPr>
        <p:grpSpPr>
          <a:xfrm>
            <a:off x="16597327" y="6900205"/>
            <a:ext cx="4990521" cy="7406220"/>
            <a:chOff x="1084351" y="329734"/>
            <a:chExt cx="4990519" cy="7406219"/>
          </a:xfrm>
        </p:grpSpPr>
        <p:sp>
          <p:nvSpPr>
            <p:cNvPr id="274" name="Rectangle"/>
            <p:cNvSpPr/>
            <p:nvPr/>
          </p:nvSpPr>
          <p:spPr>
            <a:xfrm>
              <a:off x="2532332" y="719242"/>
              <a:ext cx="3542539" cy="4485197"/>
            </a:xfrm>
            <a:prstGeom prst="rect">
              <a:avLst/>
            </a:prstGeom>
            <a:solidFill>
              <a:srgbClr val="76D6FF"/>
            </a:solidFill>
            <a:ln w="38100" cap="flat">
              <a:solidFill>
                <a:srgbClr val="000000"/>
              </a:solidFill>
              <a:prstDash val="solid"/>
              <a:miter lim="400000"/>
            </a:ln>
            <a:effectLst/>
          </p:spPr>
          <p:txBody>
            <a:bodyPr wrap="square" lIns="50800" tIns="50800" rIns="50800" bIns="50800" numCol="1" anchor="ctr">
              <a:noAutofit/>
            </a:bodyPr>
            <a:lstStyle/>
            <a:p>
              <a:pPr>
                <a:defRPr>
                  <a:solidFill>
                    <a:srgbClr val="FFFFFF"/>
                  </a:solidFill>
                </a:defRPr>
              </a:pPr>
            </a:p>
          </p:txBody>
        </p:sp>
        <p:sp>
          <p:nvSpPr>
            <p:cNvPr id="275" name="Stack &quot;bottom&quot;"/>
            <p:cNvSpPr/>
            <p:nvPr/>
          </p:nvSpPr>
          <p:spPr>
            <a:xfrm>
              <a:off x="4303601" y="329734"/>
              <a:ext cx="1270001" cy="1270001"/>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sz="3700"/>
              </a:lvl1pPr>
            </a:lstStyle>
            <a:p>
              <a:pPr/>
              <a:r>
                <a:t>Stack "bottom"</a:t>
              </a:r>
            </a:p>
          </p:txBody>
        </p:sp>
        <p:sp>
          <p:nvSpPr>
            <p:cNvPr id="276" name="Stack &quot;top&quot;"/>
            <p:cNvSpPr/>
            <p:nvPr/>
          </p:nvSpPr>
          <p:spPr>
            <a:xfrm>
              <a:off x="4303601" y="6465954"/>
              <a:ext cx="1270001" cy="1270001"/>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sz="3700"/>
              </a:lvl1pPr>
            </a:lstStyle>
            <a:p>
              <a:pPr/>
              <a:r>
                <a:t>Stack "top"</a:t>
              </a:r>
            </a:p>
          </p:txBody>
        </p:sp>
        <p:sp>
          <p:nvSpPr>
            <p:cNvPr id="277" name="Line"/>
            <p:cNvSpPr/>
            <p:nvPr/>
          </p:nvSpPr>
          <p:spPr>
            <a:xfrm flipV="1">
              <a:off x="1084351" y="866328"/>
              <a:ext cx="1" cy="4194244"/>
            </a:xfrm>
            <a:prstGeom prst="line">
              <a:avLst/>
            </a:prstGeom>
            <a:noFill/>
            <a:ln w="88900" cap="flat">
              <a:solidFill>
                <a:srgbClr val="7F0325"/>
              </a:solidFill>
              <a:prstDash val="solid"/>
              <a:miter lim="400000"/>
              <a:tailEnd type="triangle" w="med" len="med"/>
            </a:ln>
            <a:effectLst/>
          </p:spPr>
          <p:txBody>
            <a:bodyPr wrap="square" lIns="50800" tIns="50800" rIns="50800" bIns="50800" numCol="1" anchor="ctr">
              <a:noAutofit/>
            </a:bodyPr>
            <a:lstStyle/>
            <a:p>
              <a:pPr/>
            </a:p>
          </p:txBody>
        </p:sp>
        <p:sp>
          <p:nvSpPr>
            <p:cNvPr id="278" name="Increasing…"/>
            <p:cNvSpPr/>
            <p:nvPr/>
          </p:nvSpPr>
          <p:spPr>
            <a:xfrm>
              <a:off x="1084351" y="2961840"/>
              <a:ext cx="1270001" cy="1270001"/>
            </a:xfrm>
            <a:prstGeom prst="line">
              <a:avLst/>
            </a:prstGeom>
            <a:solidFill>
              <a:srgbClr val="FFFFFF"/>
            </a:solid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p>
              <a:pPr>
                <a:defRPr sz="3700"/>
              </a:pPr>
              <a:r>
                <a:t>Increasing</a:t>
              </a:r>
            </a:p>
            <a:p>
              <a:pPr>
                <a:defRPr sz="3700"/>
              </a:pPr>
              <a:r>
                <a:t>address</a:t>
              </a:r>
            </a:p>
          </p:txBody>
        </p:sp>
        <p:sp>
          <p:nvSpPr>
            <p:cNvPr id="279" name=".…"/>
            <p:cNvSpPr/>
            <p:nvPr/>
          </p:nvSpPr>
          <p:spPr>
            <a:xfrm>
              <a:off x="4303601" y="2759123"/>
              <a:ext cx="1270001" cy="1270001"/>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p>
              <a:pPr>
                <a:defRPr b="1" sz="5100">
                  <a:latin typeface="Helvetica Neue"/>
                  <a:ea typeface="Helvetica Neue"/>
                  <a:cs typeface="Helvetica Neue"/>
                  <a:sym typeface="Helvetica Neue"/>
                </a:defRPr>
              </a:pPr>
              <a:r>
                <a:t>.</a:t>
              </a:r>
            </a:p>
            <a:p>
              <a:pPr>
                <a:defRPr b="1" sz="5100">
                  <a:latin typeface="Helvetica Neue"/>
                  <a:ea typeface="Helvetica Neue"/>
                  <a:cs typeface="Helvetica Neue"/>
                  <a:sym typeface="Helvetica Neue"/>
                </a:defRPr>
              </a:pPr>
              <a:r>
                <a:t>.</a:t>
              </a:r>
            </a:p>
            <a:p>
              <a:pPr>
                <a:defRPr b="1" sz="5100">
                  <a:latin typeface="Helvetica Neue"/>
                  <a:ea typeface="Helvetica Neue"/>
                  <a:cs typeface="Helvetica Neue"/>
                  <a:sym typeface="Helvetica Neue"/>
                </a:defRPr>
              </a:pPr>
              <a:r>
                <a:t>.</a:t>
              </a:r>
            </a:p>
          </p:txBody>
        </p:sp>
        <p:sp>
          <p:nvSpPr>
            <p:cNvPr id="280" name="0x108"/>
            <p:cNvSpPr/>
            <p:nvPr/>
          </p:nvSpPr>
          <p:spPr>
            <a:xfrm>
              <a:off x="1882154" y="4942256"/>
              <a:ext cx="1270001" cy="1270001"/>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sz="3100">
                  <a:latin typeface="Courier"/>
                  <a:ea typeface="Courier"/>
                  <a:cs typeface="Courier"/>
                  <a:sym typeface="Courier"/>
                </a:defRPr>
              </a:lvl1pPr>
            </a:lstStyle>
            <a:p>
              <a:pPr/>
              <a:r>
                <a:t>0x108</a:t>
              </a:r>
            </a:p>
          </p:txBody>
        </p:sp>
        <p:sp>
          <p:nvSpPr>
            <p:cNvPr id="281" name="0x123"/>
            <p:cNvSpPr/>
            <p:nvPr/>
          </p:nvSpPr>
          <p:spPr>
            <a:xfrm>
              <a:off x="2532332" y="5194019"/>
              <a:ext cx="3542539" cy="743071"/>
            </a:xfrm>
            <a:prstGeom prst="rect">
              <a:avLst/>
            </a:prstGeom>
            <a:solidFill>
              <a:srgbClr val="FFFFFF"/>
            </a:solidFill>
            <a:ln w="38100" cap="flat">
              <a:solidFill>
                <a:srgbClr val="000000"/>
              </a:solidFill>
              <a:prstDash val="solid"/>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4200">
                  <a:latin typeface="Courier"/>
                  <a:ea typeface="Courier"/>
                  <a:cs typeface="Courier"/>
                  <a:sym typeface="Courier"/>
                </a:defRPr>
              </a:lvl1pPr>
            </a:lstStyle>
            <a:p>
              <a:pPr/>
              <a:r>
                <a:t>0x123</a:t>
              </a:r>
            </a:p>
          </p:txBody>
        </p:sp>
        <p:sp>
          <p:nvSpPr>
            <p:cNvPr id="282" name="0x100"/>
            <p:cNvSpPr/>
            <p:nvPr/>
          </p:nvSpPr>
          <p:spPr>
            <a:xfrm>
              <a:off x="1882154" y="5702361"/>
              <a:ext cx="1270001" cy="1270001"/>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sz="3100">
                  <a:latin typeface="Courier"/>
                  <a:ea typeface="Courier"/>
                  <a:cs typeface="Courier"/>
                  <a:sym typeface="Courier"/>
                </a:defRPr>
              </a:lvl1pPr>
            </a:lstStyle>
            <a:p>
              <a:pPr/>
              <a:r>
                <a:t>0x100</a:t>
              </a:r>
            </a:p>
          </p:txBody>
        </p:sp>
      </p:grpSp>
      <p:sp>
        <p:nvSpPr>
          <p:cNvPr id="285" name="Connection Line"/>
          <p:cNvSpPr/>
          <p:nvPr/>
        </p:nvSpPr>
        <p:spPr>
          <a:xfrm>
            <a:off x="21032086" y="11734239"/>
            <a:ext cx="1010088" cy="1295341"/>
          </a:xfrm>
          <a:custGeom>
            <a:avLst/>
            <a:gdLst/>
            <a:ahLst/>
            <a:cxnLst>
              <a:cxn ang="0">
                <a:pos x="wd2" y="hd2"/>
              </a:cxn>
              <a:cxn ang="5400000">
                <a:pos x="wd2" y="hd2"/>
              </a:cxn>
              <a:cxn ang="10800000">
                <a:pos x="wd2" y="hd2"/>
              </a:cxn>
              <a:cxn ang="16200000">
                <a:pos x="wd2" y="hd2"/>
              </a:cxn>
            </a:cxnLst>
            <a:rect l="0" t="0" r="r" b="b"/>
            <a:pathLst>
              <a:path w="16692" h="21600" fill="norm" stroke="1" extrusionOk="0">
                <a:moveTo>
                  <a:pt x="0" y="21600"/>
                </a:moveTo>
                <a:cubicBezTo>
                  <a:pt x="18435" y="17158"/>
                  <a:pt x="21600" y="9958"/>
                  <a:pt x="9496" y="0"/>
                </a:cubicBezTo>
              </a:path>
            </a:pathLst>
          </a:custGeom>
          <a:ln w="76200">
            <a:solidFill>
              <a:srgbClr val="7F0325"/>
            </a:solidFill>
            <a:miter lim="400000"/>
            <a:tailEnd type="triangle"/>
          </a:ln>
        </p:spPr>
        <p:txBody>
          <a:bodyPr/>
          <a:lstStyle/>
          <a:p>
            <a:pPr/>
          </a:p>
        </p:txBody>
      </p:sp>
    </p:spTree>
  </p:cSld>
  <p:clrMapOvr>
    <a:masterClrMapping/>
  </p:clrMapOvr>
  <p:transition xmlns:p14="http://schemas.microsoft.com/office/powerpoint/2010/main" spd="med" advClick="1"/>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87"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288" name="Pushing and Popping from the Stack"/>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Pushing and Popping from the Stack</a:t>
            </a:r>
          </a:p>
        </p:txBody>
      </p:sp>
      <p:sp>
        <p:nvSpPr>
          <p:cNvPr id="289" name="As you can tell, pushing a quad word onto the stack involves first decrementing the stack pointer by 8, and then writing the value at the new top-of-stack address.…"/>
          <p:cNvSpPr txBox="1"/>
          <p:nvPr/>
        </p:nvSpPr>
        <p:spPr>
          <a:xfrm>
            <a:off x="725945" y="1946668"/>
            <a:ext cx="22932109" cy="9251679"/>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635000" indent="-635000" algn="l">
              <a:buSzPct val="75000"/>
              <a:buFont typeface="Helvetica Neue"/>
              <a:buChar char="•"/>
            </a:pPr>
            <a:r>
              <a:t>As you can tell, pushing a quad word onto the stack involves first decrementing the stack pointer by 8, and then writing the value at the new top-of-stack address.</a:t>
            </a:r>
          </a:p>
          <a:p>
            <a:pPr marL="635000" indent="-635000" algn="l">
              <a:buSzPct val="75000"/>
              <a:buFont typeface="Helvetica Neue"/>
              <a:buChar char="•"/>
            </a:pPr>
            <a:r>
              <a:t>Therefore, the behavior of the instruction </a:t>
            </a:r>
            <a:r>
              <a:rPr>
                <a:latin typeface="Courier"/>
                <a:ea typeface="Courier"/>
                <a:cs typeface="Courier"/>
                <a:sym typeface="Courier"/>
              </a:rPr>
              <a:t>pushq %rbp</a:t>
            </a:r>
            <a:r>
              <a:t> is equivalent to the pair of instructions:</a:t>
            </a:r>
          </a:p>
          <a:p>
            <a:pPr lvl="1" indent="635000" algn="l">
              <a:buFont typeface="Helvetica Neue"/>
            </a:pPr>
            <a:r>
              <a:rPr>
                <a:latin typeface="Courier"/>
                <a:ea typeface="Courier"/>
                <a:cs typeface="Courier"/>
                <a:sym typeface="Courier"/>
              </a:rPr>
              <a:t>subq $8, %rsp</a:t>
            </a:r>
            <a:r>
              <a:t>         </a:t>
            </a:r>
            <a:r>
              <a:rPr sz="4300">
                <a:solidFill>
                  <a:srgbClr val="7F0325"/>
                </a:solidFill>
              </a:rPr>
              <a:t>(</a:t>
            </a:r>
            <a:r>
              <a:rPr sz="4300">
                <a:solidFill>
                  <a:srgbClr val="7F0325"/>
                </a:solidFill>
                <a:latin typeface="Courier"/>
                <a:ea typeface="Courier"/>
                <a:cs typeface="Courier"/>
                <a:sym typeface="Courier"/>
              </a:rPr>
              <a:t>subq</a:t>
            </a:r>
            <a:r>
              <a:rPr sz="4300">
                <a:solidFill>
                  <a:srgbClr val="7F0325"/>
                </a:solidFill>
              </a:rPr>
              <a:t> is a subtraction, and this decrements the stack pointer)</a:t>
            </a:r>
            <a:endParaRPr sz="4300">
              <a:solidFill>
                <a:srgbClr val="7F0325"/>
              </a:solidFill>
            </a:endParaRPr>
          </a:p>
          <a:p>
            <a:pPr lvl="1" indent="635000" algn="l">
              <a:buFont typeface="Helvetica Neue"/>
            </a:pPr>
            <a:r>
              <a:rPr>
                <a:latin typeface="Courier"/>
                <a:ea typeface="Courier"/>
                <a:cs typeface="Courier"/>
                <a:sym typeface="Courier"/>
              </a:rPr>
              <a:t>movq $rbp,(%rsp)</a:t>
            </a:r>
            <a:r>
              <a:t>   </a:t>
            </a:r>
            <a:r>
              <a:rPr sz="4300">
                <a:solidFill>
                  <a:srgbClr val="7F0325"/>
                </a:solidFill>
              </a:rPr>
              <a:t>(Store </a:t>
            </a:r>
            <a:r>
              <a:rPr sz="4300">
                <a:solidFill>
                  <a:srgbClr val="7F0325"/>
                </a:solidFill>
                <a:latin typeface="Courier"/>
                <a:ea typeface="Courier"/>
                <a:cs typeface="Courier"/>
                <a:sym typeface="Courier"/>
              </a:rPr>
              <a:t>%rbp</a:t>
            </a:r>
            <a:r>
              <a:rPr sz="4300">
                <a:solidFill>
                  <a:srgbClr val="7F0325"/>
                </a:solidFill>
              </a:rPr>
              <a:t> on the stack)</a:t>
            </a:r>
            <a:endParaRPr sz="4300">
              <a:solidFill>
                <a:srgbClr val="7F0325"/>
              </a:solidFill>
            </a:endParaRPr>
          </a:p>
          <a:p>
            <a:pPr algn="l"/>
            <a:endParaRPr sz="4300">
              <a:solidFill>
                <a:srgbClr val="7F0325"/>
              </a:solidFill>
            </a:endParaRPr>
          </a:p>
          <a:p>
            <a:pPr marL="635000" indent="-635000" algn="l">
              <a:buSzPct val="75000"/>
              <a:buFont typeface="Helvetica Neue"/>
              <a:buChar char="•"/>
            </a:pPr>
            <a:r>
              <a:t>The behavior of the instruction </a:t>
            </a:r>
            <a:r>
              <a:rPr>
                <a:latin typeface="Courier"/>
                <a:ea typeface="Courier"/>
                <a:cs typeface="Courier"/>
                <a:sym typeface="Courier"/>
              </a:rPr>
              <a:t>popq %rax</a:t>
            </a:r>
            <a:r>
              <a:t> is equivalent to the pair of instructions:</a:t>
            </a:r>
          </a:p>
          <a:p>
            <a:pPr lvl="1" indent="635000" algn="l">
              <a:buFont typeface="Helvetica Neue"/>
            </a:pPr>
            <a:r>
              <a:rPr>
                <a:latin typeface="Courier"/>
                <a:ea typeface="Courier"/>
                <a:cs typeface="Courier"/>
                <a:sym typeface="Courier"/>
              </a:rPr>
              <a:t>movq (%rsp), %rax</a:t>
            </a:r>
            <a:r>
              <a:t>         </a:t>
            </a:r>
            <a:r>
              <a:rPr sz="4300">
                <a:solidFill>
                  <a:srgbClr val="7F0325"/>
                </a:solidFill>
              </a:rPr>
              <a:t>(Read </a:t>
            </a:r>
            <a:r>
              <a:rPr sz="4300">
                <a:solidFill>
                  <a:srgbClr val="7F0325"/>
                </a:solidFill>
                <a:latin typeface="Courier"/>
                <a:ea typeface="Courier"/>
                <a:cs typeface="Courier"/>
                <a:sym typeface="Courier"/>
              </a:rPr>
              <a:t>%rax</a:t>
            </a:r>
            <a:r>
              <a:rPr sz="4300">
                <a:solidFill>
                  <a:srgbClr val="7F0325"/>
                </a:solidFill>
              </a:rPr>
              <a:t> from the stack)</a:t>
            </a:r>
            <a:endParaRPr sz="4300">
              <a:solidFill>
                <a:srgbClr val="7F0325"/>
              </a:solidFill>
            </a:endParaRPr>
          </a:p>
          <a:p>
            <a:pPr lvl="1" indent="635000" algn="l">
              <a:buFont typeface="Helvetica Neue"/>
            </a:pPr>
            <a:r>
              <a:rPr>
                <a:latin typeface="Courier"/>
                <a:ea typeface="Courier"/>
                <a:cs typeface="Courier"/>
                <a:sym typeface="Courier"/>
              </a:rPr>
              <a:t>addq $8,%rsp</a:t>
            </a:r>
            <a:r>
              <a:t>                    </a:t>
            </a:r>
            <a:r>
              <a:rPr sz="4300">
                <a:solidFill>
                  <a:srgbClr val="7F0325"/>
                </a:solidFill>
              </a:rPr>
              <a:t>(Increment the stack pointer)</a:t>
            </a:r>
          </a:p>
        </p:txBody>
      </p:sp>
    </p:spTree>
  </p:cSld>
  <p:clrMapOvr>
    <a:masterClrMapping/>
  </p:clrMapOvr>
  <p:transition xmlns:p14="http://schemas.microsoft.com/office/powerpoint/2010/main" spd="med" advClick="1"/>
</p:sld>
</file>

<file path=ppt/slides/slide1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91"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292" name="Unary Instruction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Unary Instructions</a:t>
            </a:r>
          </a:p>
        </p:txBody>
      </p:sp>
      <p:graphicFrame>
        <p:nvGraphicFramePr>
          <p:cNvPr id="293" name="Table 1"/>
          <p:cNvGraphicFramePr/>
          <p:nvPr/>
        </p:nvGraphicFramePr>
        <p:xfrm>
          <a:off x="5195879" y="3949266"/>
          <a:ext cx="22060411" cy="3382091"/>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3749599"/>
                <a:gridCol w="4386806"/>
                <a:gridCol w="4016503"/>
              </a:tblGrid>
              <a:tr h="672608">
                <a:tc>
                  <a:txBody>
                    <a:bodyPr/>
                    <a:lstStyle/>
                    <a:p>
                      <a:pPr algn="l" defTabSz="647700">
                        <a:defRPr>
                          <a:solidFill>
                            <a:srgbClr val="000000"/>
                          </a:solidFill>
                        </a:defRPr>
                      </a:pPr>
                      <a:r>
                        <a:rPr sz="3800">
                          <a:solidFill>
                            <a:srgbClr val="444444"/>
                          </a:solidFill>
                        </a:rPr>
                        <a:t>Instruction</a:t>
                      </a:r>
                    </a:p>
                  </a:txBody>
                  <a:tcPr marL="50800" marR="50800" marT="50800" marB="50800" anchor="ctr" anchorCtr="0" horzOverflow="overflow">
                    <a:lnL w="12700">
                      <a:solidFill>
                        <a:srgbClr val="FFFFFF"/>
                      </a:solidFill>
                      <a:miter lim="400000"/>
                    </a:lnL>
                    <a:lnR w="25400">
                      <a:solidFill>
                        <a:srgbClr val="FFFFFF"/>
                      </a:solidFill>
                      <a:miter lim="400000"/>
                    </a:lnR>
                    <a:lnT w="127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3800">
                          <a:solidFill>
                            <a:srgbClr val="444444"/>
                          </a:solidFill>
                        </a:rPr>
                        <a:t>Effect</a:t>
                      </a:r>
                    </a:p>
                  </a:txBody>
                  <a:tcPr marL="50800" marR="50800" marT="50800" marB="50800" anchor="ctr" anchorCtr="0" horzOverflow="overflow">
                    <a:lnL w="25400">
                      <a:solidFill>
                        <a:srgbClr val="FFFFFF"/>
                      </a:solidFill>
                      <a:miter lim="400000"/>
                    </a:lnL>
                    <a:lnR w="25400">
                      <a:solidFill>
                        <a:srgbClr val="FFFFFF"/>
                      </a:solidFill>
                      <a:miter lim="400000"/>
                    </a:lnR>
                    <a:lnT w="127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3800">
                          <a:solidFill>
                            <a:srgbClr val="444444"/>
                          </a:solidFill>
                        </a:rPr>
                        <a:t>Description</a:t>
                      </a:r>
                    </a:p>
                  </a:txBody>
                  <a:tcPr marL="50800" marR="50800" marT="50800" marB="50800" anchor="ctr" anchorCtr="0" horzOverflow="overflow">
                    <a:lnL w="25400">
                      <a:solidFill>
                        <a:srgbClr val="FFFFFF"/>
                      </a:solidFill>
                      <a:miter lim="400000"/>
                    </a:lnL>
                    <a:lnR w="12700">
                      <a:solidFill>
                        <a:srgbClr val="FFFFFF"/>
                      </a:solidFill>
                      <a:miter lim="400000"/>
                    </a:lnR>
                    <a:lnT w="12700">
                      <a:solidFill>
                        <a:srgbClr val="000000"/>
                      </a:solidFill>
                      <a:miter lim="400000"/>
                    </a:lnT>
                    <a:lnB w="25400">
                      <a:solidFill>
                        <a:srgbClr val="000000"/>
                      </a:solidFill>
                      <a:miter lim="400000"/>
                    </a:lnB>
                  </a:tcPr>
                </a:tc>
              </a:tr>
              <a:tr h="672608">
                <a:tc>
                  <a:txBody>
                    <a:bodyPr/>
                    <a:lstStyle/>
                    <a:p>
                      <a:pPr algn="l" defTabSz="647700">
                        <a:defRPr>
                          <a:solidFill>
                            <a:srgbClr val="000000"/>
                          </a:solidFill>
                        </a:defRPr>
                      </a:pPr>
                      <a:r>
                        <a:rPr sz="3800">
                          <a:solidFill>
                            <a:srgbClr val="444444"/>
                          </a:solidFill>
                          <a:latin typeface="Courier"/>
                          <a:ea typeface="Courier"/>
                          <a:cs typeface="Courier"/>
                          <a:sym typeface="Courier"/>
                        </a:rPr>
                        <a:t>inc D</a:t>
                      </a:r>
                    </a:p>
                  </a:txBody>
                  <a:tcPr marL="50800" marR="50800" marT="50800" marB="50800" anchor="ctr" anchorCtr="0" horzOverflow="overflow">
                    <a:lnL w="12700">
                      <a:solidFill>
                        <a:srgbClr val="FFFFFF"/>
                      </a:solidFill>
                      <a:miter lim="400000"/>
                    </a:lnL>
                    <a:lnR w="25400">
                      <a:solidFill>
                        <a:srgbClr val="FFFFFF"/>
                      </a:solidFill>
                      <a:miter lim="400000"/>
                    </a:lnR>
                    <a:lnT w="25400">
                      <a:solidFill>
                        <a:srgbClr val="000000"/>
                      </a:solidFill>
                      <a:miter lim="400000"/>
                    </a:lnT>
                    <a:lnB w="25400">
                      <a:solidFill>
                        <a:srgbClr val="FFFFFF"/>
                      </a:solidFill>
                      <a:miter lim="400000"/>
                    </a:lnB>
                  </a:tcPr>
                </a:tc>
                <a:tc>
                  <a:txBody>
                    <a:bodyPr/>
                    <a:lstStyle/>
                    <a:p>
                      <a:pPr algn="l" defTabSz="647700">
                        <a:defRPr sz="3800"/>
                      </a:pPr>
                      <a:r>
                        <a:rPr i="1"/>
                        <a:t>D</a:t>
                      </a:r>
                      <a:r>
                        <a:t> ⟵ D + 1</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000000"/>
                      </a:solidFill>
                      <a:miter lim="400000"/>
                    </a:lnT>
                    <a:lnB w="25400">
                      <a:solidFill>
                        <a:srgbClr val="FFFFFF"/>
                      </a:solidFill>
                      <a:miter lim="400000"/>
                    </a:lnB>
                  </a:tcPr>
                </a:tc>
                <a:tc>
                  <a:txBody>
                    <a:bodyPr/>
                    <a:lstStyle/>
                    <a:p>
                      <a:pPr algn="l" defTabSz="647700">
                        <a:defRPr>
                          <a:solidFill>
                            <a:srgbClr val="000000"/>
                          </a:solidFill>
                        </a:defRPr>
                      </a:pPr>
                      <a:r>
                        <a:rPr sz="3800">
                          <a:solidFill>
                            <a:srgbClr val="444444"/>
                          </a:solidFill>
                        </a:rPr>
                        <a:t>Increment</a:t>
                      </a:r>
                    </a:p>
                  </a:txBody>
                  <a:tcPr marL="50800" marR="50800" marT="50800" marB="50800" anchor="ctr" anchorCtr="0" horzOverflow="overflow">
                    <a:lnL w="25400">
                      <a:solidFill>
                        <a:srgbClr val="FFFFFF"/>
                      </a:solidFill>
                      <a:miter lim="400000"/>
                    </a:lnL>
                    <a:lnR w="12700">
                      <a:solidFill>
                        <a:srgbClr val="FFFFFF"/>
                      </a:solidFill>
                      <a:miter lim="400000"/>
                    </a:lnR>
                    <a:lnT w="25400">
                      <a:solidFill>
                        <a:srgbClr val="000000"/>
                      </a:solidFill>
                      <a:miter lim="400000"/>
                    </a:lnT>
                    <a:lnB w="25400">
                      <a:solidFill>
                        <a:srgbClr val="FFFFFF"/>
                      </a:solidFill>
                      <a:miter lim="400000"/>
                    </a:lnB>
                  </a:tcPr>
                </a:tc>
              </a:tr>
              <a:tr h="672608">
                <a:tc>
                  <a:txBody>
                    <a:bodyPr/>
                    <a:lstStyle/>
                    <a:p>
                      <a:pPr algn="l" defTabSz="647700">
                        <a:defRPr>
                          <a:solidFill>
                            <a:srgbClr val="000000"/>
                          </a:solidFill>
                        </a:defRPr>
                      </a:pPr>
                      <a:r>
                        <a:rPr sz="3800">
                          <a:solidFill>
                            <a:srgbClr val="444444"/>
                          </a:solidFill>
                          <a:latin typeface="Courier"/>
                          <a:ea typeface="Courier"/>
                          <a:cs typeface="Courier"/>
                          <a:sym typeface="Courier"/>
                        </a:rPr>
                        <a:t>dec D</a:t>
                      </a:r>
                    </a:p>
                  </a:txBody>
                  <a:tcPr marL="50800" marR="50800" marT="50800" marB="50800" anchor="ctr" anchorCtr="0" horzOverflow="overflow">
                    <a:lnL w="127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sz="3800"/>
                      </a:pPr>
                      <a:r>
                        <a:rPr i="1"/>
                        <a:t>D</a:t>
                      </a:r>
                      <a:r>
                        <a:t> ⟵ D - 1</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3800">
                          <a:solidFill>
                            <a:srgbClr val="444444"/>
                          </a:solidFill>
                        </a:rPr>
                        <a:t>Decrement</a:t>
                      </a:r>
                    </a:p>
                  </a:txBody>
                  <a:tcPr marL="50800" marR="50800" marT="50800" marB="50800" anchor="ctr" anchorCtr="0" horzOverflow="overflow">
                    <a:lnL w="25400">
                      <a:solidFill>
                        <a:srgbClr val="FFFFFF"/>
                      </a:solidFill>
                      <a:miter lim="400000"/>
                    </a:lnL>
                    <a:lnR w="12700">
                      <a:solidFill>
                        <a:srgbClr val="FFFFFF"/>
                      </a:solidFill>
                      <a:miter lim="400000"/>
                    </a:lnR>
                    <a:lnT w="25400">
                      <a:solidFill>
                        <a:srgbClr val="FFFFFF"/>
                      </a:solidFill>
                      <a:miter lim="400000"/>
                    </a:lnT>
                    <a:lnB w="25400">
                      <a:solidFill>
                        <a:srgbClr val="FFFFFF"/>
                      </a:solidFill>
                      <a:miter lim="400000"/>
                    </a:lnB>
                  </a:tcPr>
                </a:tc>
              </a:tr>
              <a:tr h="672608">
                <a:tc>
                  <a:txBody>
                    <a:bodyPr/>
                    <a:lstStyle/>
                    <a:p>
                      <a:pPr algn="l" defTabSz="647700">
                        <a:defRPr>
                          <a:solidFill>
                            <a:srgbClr val="000000"/>
                          </a:solidFill>
                        </a:defRPr>
                      </a:pPr>
                      <a:r>
                        <a:rPr sz="3800">
                          <a:solidFill>
                            <a:srgbClr val="444444"/>
                          </a:solidFill>
                          <a:latin typeface="Courier"/>
                          <a:ea typeface="Courier"/>
                          <a:cs typeface="Courier"/>
                          <a:sym typeface="Courier"/>
                        </a:rPr>
                        <a:t>neg D</a:t>
                      </a:r>
                    </a:p>
                  </a:txBody>
                  <a:tcPr marL="50800" marR="50800" marT="50800" marB="50800" anchor="ctr" anchorCtr="0" horzOverflow="overflow">
                    <a:lnL w="127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sz="3800"/>
                      </a:pPr>
                      <a:r>
                        <a:rPr i="1"/>
                        <a:t>D</a:t>
                      </a:r>
                      <a:r>
                        <a:t> ⟵ -D</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3800">
                          <a:solidFill>
                            <a:srgbClr val="444444"/>
                          </a:solidFill>
                        </a:rPr>
                        <a:t>Negate</a:t>
                      </a:r>
                    </a:p>
                  </a:txBody>
                  <a:tcPr marL="50800" marR="50800" marT="50800" marB="50800" anchor="ctr" anchorCtr="0" horzOverflow="overflow">
                    <a:lnL w="25400">
                      <a:solidFill>
                        <a:srgbClr val="FFFFFF"/>
                      </a:solidFill>
                      <a:miter lim="400000"/>
                    </a:lnL>
                    <a:lnR w="12700">
                      <a:solidFill>
                        <a:srgbClr val="FFFFFF"/>
                      </a:solidFill>
                      <a:miter lim="400000"/>
                    </a:lnR>
                    <a:lnT w="25400">
                      <a:solidFill>
                        <a:srgbClr val="FFFFFF"/>
                      </a:solidFill>
                      <a:miter lim="400000"/>
                    </a:lnT>
                    <a:lnB w="25400">
                      <a:solidFill>
                        <a:srgbClr val="FFFFFF"/>
                      </a:solidFill>
                      <a:miter lim="400000"/>
                    </a:lnB>
                  </a:tcPr>
                </a:tc>
              </a:tr>
              <a:tr h="672608">
                <a:tc>
                  <a:txBody>
                    <a:bodyPr/>
                    <a:lstStyle/>
                    <a:p>
                      <a:pPr algn="l" defTabSz="647700">
                        <a:defRPr>
                          <a:solidFill>
                            <a:srgbClr val="000000"/>
                          </a:solidFill>
                        </a:defRPr>
                      </a:pPr>
                      <a:r>
                        <a:rPr sz="3800">
                          <a:solidFill>
                            <a:srgbClr val="444444"/>
                          </a:solidFill>
                          <a:latin typeface="Courier"/>
                          <a:ea typeface="Courier"/>
                          <a:cs typeface="Courier"/>
                          <a:sym typeface="Courier"/>
                        </a:rPr>
                        <a:t>not D</a:t>
                      </a:r>
                    </a:p>
                  </a:txBody>
                  <a:tcPr marL="50800" marR="50800" marT="50800" marB="50800" anchor="ctr" anchorCtr="0" horzOverflow="overflow">
                    <a:lnL w="127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sz="3800"/>
                      </a:pPr>
                      <a:r>
                        <a:rPr i="1"/>
                        <a:t>D</a:t>
                      </a:r>
                      <a:r>
                        <a:t> ⟵ ~D</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3800">
                          <a:solidFill>
                            <a:srgbClr val="444444"/>
                          </a:solidFill>
                        </a:rPr>
                        <a:t>Complement</a:t>
                      </a:r>
                    </a:p>
                  </a:txBody>
                  <a:tcPr marL="50800" marR="50800" marT="50800" marB="50800" anchor="ctr" anchorCtr="0" horzOverflow="overflow">
                    <a:lnL w="25400">
                      <a:solidFill>
                        <a:srgbClr val="FFFFFF"/>
                      </a:solidFill>
                      <a:miter lim="400000"/>
                    </a:lnL>
                    <a:lnR w="12700">
                      <a:solidFill>
                        <a:srgbClr val="FFFFFF"/>
                      </a:solidFill>
                      <a:miter lim="400000"/>
                    </a:lnR>
                    <a:lnT w="25400">
                      <a:solidFill>
                        <a:srgbClr val="FFFFFF"/>
                      </a:solidFill>
                      <a:miter lim="400000"/>
                    </a:lnT>
                    <a:lnB w="25400">
                      <a:solidFill>
                        <a:srgbClr val="FFFFFF"/>
                      </a:solidFill>
                      <a:miter lim="400000"/>
                    </a:lnB>
                  </a:tcPr>
                </a:tc>
              </a:tr>
            </a:tbl>
          </a:graphicData>
        </a:graphic>
      </p:graphicFrame>
      <p:sp>
        <p:nvSpPr>
          <p:cNvPr id="294" name="The following instructions act on a single operand (register or memory):"/>
          <p:cNvSpPr txBox="1"/>
          <p:nvPr/>
        </p:nvSpPr>
        <p:spPr>
          <a:xfrm>
            <a:off x="1563819" y="2207305"/>
            <a:ext cx="19417031" cy="8451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algn="l"/>
          </a:lstStyle>
          <a:p>
            <a:pPr/>
            <a:r>
              <a:t>The following instructions act on a single operand (register or memory):</a:t>
            </a:r>
          </a:p>
        </p:txBody>
      </p:sp>
      <p:sp>
        <p:nvSpPr>
          <p:cNvPr id="295" name="inc D is reminiscent of C's ++ operator, and dec D is reminiscent of C's -- operator."/>
          <p:cNvSpPr txBox="1"/>
          <p:nvPr/>
        </p:nvSpPr>
        <p:spPr>
          <a:xfrm>
            <a:off x="158418" y="8285850"/>
            <a:ext cx="24067163" cy="86619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defTabSz="647700">
              <a:defRPr>
                <a:solidFill>
                  <a:srgbClr val="444444"/>
                </a:solidFill>
                <a:latin typeface="Courier"/>
                <a:ea typeface="Courier"/>
                <a:cs typeface="Courier"/>
                <a:sym typeface="Courier"/>
              </a:defRPr>
            </a:pPr>
            <a:r>
              <a:t>inc D</a:t>
            </a:r>
            <a:r>
              <a:rPr>
                <a:latin typeface="+mn-lt"/>
                <a:ea typeface="+mn-ea"/>
                <a:cs typeface="+mn-cs"/>
                <a:sym typeface="Helvetica Neue Light"/>
              </a:rPr>
              <a:t> is reminiscent of C's </a:t>
            </a:r>
            <a:r>
              <a:t>++</a:t>
            </a:r>
            <a:r>
              <a:rPr>
                <a:latin typeface="+mn-lt"/>
                <a:ea typeface="+mn-ea"/>
                <a:cs typeface="+mn-cs"/>
                <a:sym typeface="Helvetica Neue Light"/>
              </a:rPr>
              <a:t> operator, and </a:t>
            </a:r>
            <a:r>
              <a:t>dec D</a:t>
            </a:r>
            <a:r>
              <a:rPr>
                <a:latin typeface="+mn-lt"/>
                <a:ea typeface="+mn-ea"/>
                <a:cs typeface="+mn-cs"/>
                <a:sym typeface="Helvetica Neue Light"/>
              </a:rPr>
              <a:t> is reminiscent of C's </a:t>
            </a:r>
            <a:r>
              <a:t>--</a:t>
            </a:r>
            <a:r>
              <a:rPr>
                <a:latin typeface="+mn-lt"/>
                <a:ea typeface="+mn-ea"/>
                <a:cs typeface="+mn-cs"/>
                <a:sym typeface="Helvetica Neue Light"/>
              </a:rPr>
              <a:t> operator.</a:t>
            </a:r>
          </a:p>
        </p:txBody>
      </p:sp>
      <p:sp>
        <p:nvSpPr>
          <p:cNvPr id="296" name="Examples:  incq 16(%rax)…"/>
          <p:cNvSpPr txBox="1"/>
          <p:nvPr/>
        </p:nvSpPr>
        <p:spPr>
          <a:xfrm>
            <a:off x="343338" y="9743886"/>
            <a:ext cx="24067163" cy="243223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defTabSz="647700">
              <a:defRPr>
                <a:solidFill>
                  <a:srgbClr val="444444"/>
                </a:solidFill>
                <a:latin typeface="Courier"/>
                <a:ea typeface="Courier"/>
                <a:cs typeface="Courier"/>
                <a:sym typeface="Courier"/>
              </a:defRPr>
            </a:pPr>
            <a:r>
              <a:rPr>
                <a:latin typeface="+mn-lt"/>
                <a:ea typeface="+mn-ea"/>
                <a:cs typeface="+mn-cs"/>
                <a:sym typeface="Helvetica Neue Light"/>
              </a:rPr>
              <a:t>Examples:  </a:t>
            </a:r>
            <a:r>
              <a:t>incq 16(%rax)</a:t>
            </a:r>
          </a:p>
          <a:p>
            <a:pPr algn="l" defTabSz="647700">
              <a:defRPr>
                <a:solidFill>
                  <a:srgbClr val="444444"/>
                </a:solidFill>
                <a:latin typeface="Courier"/>
                <a:ea typeface="Courier"/>
                <a:cs typeface="Courier"/>
                <a:sym typeface="Courier"/>
              </a:defRPr>
            </a:pPr>
            <a:r>
              <a:t>        </a:t>
            </a:r>
            <a:r>
              <a:rPr>
                <a:latin typeface="+mn-lt"/>
                <a:ea typeface="+mn-ea"/>
                <a:cs typeface="+mn-cs"/>
                <a:sym typeface="Helvetica Neue Light"/>
              </a:rPr>
              <a:t> </a:t>
            </a:r>
            <a:r>
              <a:t>decq %rdx</a:t>
            </a:r>
            <a:endParaRPr>
              <a:latin typeface="+mn-lt"/>
              <a:ea typeface="+mn-ea"/>
              <a:cs typeface="+mn-cs"/>
              <a:sym typeface="Helvetica Neue Light"/>
            </a:endParaRPr>
          </a:p>
          <a:p>
            <a:pPr algn="l" defTabSz="647700">
              <a:defRPr>
                <a:solidFill>
                  <a:srgbClr val="444444"/>
                </a:solidFill>
                <a:latin typeface="Courier"/>
                <a:ea typeface="Courier"/>
                <a:cs typeface="Courier"/>
                <a:sym typeface="Courier"/>
              </a:defRPr>
            </a:pPr>
            <a:r>
              <a:rPr>
                <a:latin typeface="+mn-lt"/>
                <a:ea typeface="+mn-ea"/>
                <a:cs typeface="+mn-cs"/>
                <a:sym typeface="Helvetica Neue Light"/>
              </a:rPr>
              <a:t>                  </a:t>
            </a:r>
            <a:r>
              <a:t>not %rcx</a:t>
            </a:r>
          </a:p>
        </p:txBody>
      </p:sp>
    </p:spTree>
  </p:cSld>
  <p:clrMapOvr>
    <a:masterClrMapping/>
  </p:clrMapOvr>
  <p:transition xmlns:p14="http://schemas.microsoft.com/office/powerpoint/2010/main" spd="med" advClick="1"/>
</p:sld>
</file>

<file path=ppt/slides/slide1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98"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299" name="Binary Instruction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Binary Instructions</a:t>
            </a:r>
          </a:p>
        </p:txBody>
      </p:sp>
      <p:graphicFrame>
        <p:nvGraphicFramePr>
          <p:cNvPr id="300" name="Table 1"/>
          <p:cNvGraphicFramePr/>
          <p:nvPr/>
        </p:nvGraphicFramePr>
        <p:xfrm>
          <a:off x="6333478" y="3501922"/>
          <a:ext cx="22060411" cy="5008356"/>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3749599"/>
                <a:gridCol w="3961688"/>
                <a:gridCol w="4005756"/>
              </a:tblGrid>
              <a:tr h="712757">
                <a:tc>
                  <a:txBody>
                    <a:bodyPr/>
                    <a:lstStyle/>
                    <a:p>
                      <a:pPr algn="l" defTabSz="647700">
                        <a:defRPr>
                          <a:solidFill>
                            <a:srgbClr val="000000"/>
                          </a:solidFill>
                        </a:defRPr>
                      </a:pPr>
                      <a:r>
                        <a:rPr sz="3800">
                          <a:solidFill>
                            <a:srgbClr val="444444"/>
                          </a:solidFill>
                        </a:rPr>
                        <a:t>Instruction</a:t>
                      </a:r>
                    </a:p>
                  </a:txBody>
                  <a:tcPr marL="50800" marR="50800" marT="50800" marB="50800" anchor="ctr" anchorCtr="0" horzOverflow="overflow">
                    <a:lnL w="12700">
                      <a:solidFill>
                        <a:srgbClr val="FFFFFF"/>
                      </a:solidFill>
                      <a:miter lim="400000"/>
                    </a:lnL>
                    <a:lnR w="25400">
                      <a:solidFill>
                        <a:srgbClr val="FFFFFF"/>
                      </a:solidFill>
                      <a:miter lim="400000"/>
                    </a:lnR>
                    <a:lnT w="127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3800">
                          <a:solidFill>
                            <a:srgbClr val="444444"/>
                          </a:solidFill>
                        </a:rPr>
                        <a:t>Effect</a:t>
                      </a:r>
                    </a:p>
                  </a:txBody>
                  <a:tcPr marL="50800" marR="50800" marT="50800" marB="50800" anchor="ctr" anchorCtr="0" horzOverflow="overflow">
                    <a:lnL w="25400">
                      <a:solidFill>
                        <a:srgbClr val="FFFFFF"/>
                      </a:solidFill>
                      <a:miter lim="400000"/>
                    </a:lnL>
                    <a:lnR w="25400">
                      <a:solidFill>
                        <a:srgbClr val="FFFFFF"/>
                      </a:solidFill>
                      <a:miter lim="400000"/>
                    </a:lnR>
                    <a:lnT w="127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3800">
                          <a:solidFill>
                            <a:srgbClr val="444444"/>
                          </a:solidFill>
                        </a:rPr>
                        <a:t>Description</a:t>
                      </a:r>
                    </a:p>
                  </a:txBody>
                  <a:tcPr marL="50800" marR="50800" marT="50800" marB="50800" anchor="ctr" anchorCtr="0" horzOverflow="overflow">
                    <a:lnL w="25400">
                      <a:solidFill>
                        <a:srgbClr val="FFFFFF"/>
                      </a:solidFill>
                      <a:miter lim="400000"/>
                    </a:lnL>
                    <a:lnR w="12700">
                      <a:solidFill>
                        <a:srgbClr val="FFFFFF"/>
                      </a:solidFill>
                      <a:miter lim="400000"/>
                    </a:lnR>
                    <a:lnT w="12700">
                      <a:solidFill>
                        <a:srgbClr val="000000"/>
                      </a:solidFill>
                      <a:miter lim="400000"/>
                    </a:lnT>
                    <a:lnB w="25400">
                      <a:solidFill>
                        <a:srgbClr val="000000"/>
                      </a:solidFill>
                      <a:miter lim="400000"/>
                    </a:lnB>
                  </a:tcPr>
                </a:tc>
              </a:tr>
              <a:tr h="712757">
                <a:tc>
                  <a:txBody>
                    <a:bodyPr/>
                    <a:lstStyle/>
                    <a:p>
                      <a:pPr algn="l" defTabSz="647700">
                        <a:defRPr>
                          <a:solidFill>
                            <a:srgbClr val="000000"/>
                          </a:solidFill>
                        </a:defRPr>
                      </a:pPr>
                      <a:r>
                        <a:rPr sz="3800">
                          <a:solidFill>
                            <a:srgbClr val="444444"/>
                          </a:solidFill>
                          <a:latin typeface="Courier"/>
                          <a:ea typeface="Courier"/>
                          <a:cs typeface="Courier"/>
                          <a:sym typeface="Courier"/>
                        </a:rPr>
                        <a:t>add S, D</a:t>
                      </a:r>
                    </a:p>
                  </a:txBody>
                  <a:tcPr marL="50800" marR="50800" marT="50800" marB="50800" anchor="ctr" anchorCtr="0" horzOverflow="overflow">
                    <a:lnL w="12700">
                      <a:solidFill>
                        <a:srgbClr val="FFFFFF"/>
                      </a:solidFill>
                      <a:miter lim="400000"/>
                    </a:lnL>
                    <a:lnR w="25400">
                      <a:solidFill>
                        <a:srgbClr val="FFFFFF"/>
                      </a:solidFill>
                      <a:miter lim="400000"/>
                    </a:lnR>
                    <a:lnT w="25400">
                      <a:solidFill>
                        <a:srgbClr val="000000"/>
                      </a:solidFill>
                      <a:miter lim="400000"/>
                    </a:lnT>
                    <a:lnB w="25400">
                      <a:solidFill>
                        <a:srgbClr val="FFFFFF"/>
                      </a:solidFill>
                      <a:miter lim="400000"/>
                    </a:lnB>
                  </a:tcPr>
                </a:tc>
                <a:tc>
                  <a:txBody>
                    <a:bodyPr/>
                    <a:lstStyle/>
                    <a:p>
                      <a:pPr algn="l" defTabSz="647700">
                        <a:defRPr sz="3800"/>
                      </a:pPr>
                      <a:r>
                        <a:rPr i="1"/>
                        <a:t>D</a:t>
                      </a:r>
                      <a:r>
                        <a:t> ⟵ D + S</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000000"/>
                      </a:solidFill>
                      <a:miter lim="400000"/>
                    </a:lnT>
                    <a:lnB w="25400">
                      <a:solidFill>
                        <a:srgbClr val="FFFFFF"/>
                      </a:solidFill>
                      <a:miter lim="400000"/>
                    </a:lnB>
                  </a:tcPr>
                </a:tc>
                <a:tc>
                  <a:txBody>
                    <a:bodyPr/>
                    <a:lstStyle/>
                    <a:p>
                      <a:pPr algn="l" defTabSz="647700">
                        <a:defRPr>
                          <a:solidFill>
                            <a:srgbClr val="000000"/>
                          </a:solidFill>
                        </a:defRPr>
                      </a:pPr>
                      <a:r>
                        <a:rPr sz="3800">
                          <a:solidFill>
                            <a:srgbClr val="444444"/>
                          </a:solidFill>
                        </a:rPr>
                        <a:t>Add</a:t>
                      </a:r>
                    </a:p>
                  </a:txBody>
                  <a:tcPr marL="50800" marR="50800" marT="50800" marB="50800" anchor="ctr" anchorCtr="0" horzOverflow="overflow">
                    <a:lnL w="25400">
                      <a:solidFill>
                        <a:srgbClr val="FFFFFF"/>
                      </a:solidFill>
                      <a:miter lim="400000"/>
                    </a:lnL>
                    <a:lnR w="12700">
                      <a:solidFill>
                        <a:srgbClr val="FFFFFF"/>
                      </a:solidFill>
                      <a:miter lim="400000"/>
                    </a:lnR>
                    <a:lnT w="25400">
                      <a:solidFill>
                        <a:srgbClr val="000000"/>
                      </a:solidFill>
                      <a:miter lim="400000"/>
                    </a:lnT>
                    <a:lnB w="25400">
                      <a:solidFill>
                        <a:srgbClr val="FFFFFF"/>
                      </a:solidFill>
                      <a:miter lim="400000"/>
                    </a:lnB>
                  </a:tcPr>
                </a:tc>
              </a:tr>
              <a:tr h="712757">
                <a:tc>
                  <a:txBody>
                    <a:bodyPr/>
                    <a:lstStyle/>
                    <a:p>
                      <a:pPr algn="l" defTabSz="647700">
                        <a:defRPr>
                          <a:solidFill>
                            <a:srgbClr val="000000"/>
                          </a:solidFill>
                        </a:defRPr>
                      </a:pPr>
                      <a:r>
                        <a:rPr sz="3800">
                          <a:solidFill>
                            <a:srgbClr val="444444"/>
                          </a:solidFill>
                          <a:latin typeface="Courier"/>
                          <a:ea typeface="Courier"/>
                          <a:cs typeface="Courier"/>
                          <a:sym typeface="Courier"/>
                        </a:rPr>
                        <a:t>sub S, D</a:t>
                      </a:r>
                    </a:p>
                  </a:txBody>
                  <a:tcPr marL="50800" marR="50800" marT="50800" marB="50800" anchor="ctr" anchorCtr="0" horzOverflow="overflow">
                    <a:lnL w="127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sz="3800"/>
                      </a:pPr>
                      <a:r>
                        <a:rPr i="1"/>
                        <a:t>D</a:t>
                      </a:r>
                      <a:r>
                        <a:t> ⟵ D - S</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3800">
                          <a:solidFill>
                            <a:srgbClr val="444444"/>
                          </a:solidFill>
                        </a:rPr>
                        <a:t>Subtract</a:t>
                      </a:r>
                    </a:p>
                  </a:txBody>
                  <a:tcPr marL="50800" marR="50800" marT="50800" marB="50800" anchor="ctr" anchorCtr="0" horzOverflow="overflow">
                    <a:lnL w="25400">
                      <a:solidFill>
                        <a:srgbClr val="FFFFFF"/>
                      </a:solidFill>
                      <a:miter lim="400000"/>
                    </a:lnL>
                    <a:lnR w="12700">
                      <a:solidFill>
                        <a:srgbClr val="FFFFFF"/>
                      </a:solidFill>
                      <a:miter lim="400000"/>
                    </a:lnR>
                    <a:lnT w="25400">
                      <a:solidFill>
                        <a:srgbClr val="FFFFFF"/>
                      </a:solidFill>
                      <a:miter lim="400000"/>
                    </a:lnT>
                    <a:lnB w="25400">
                      <a:solidFill>
                        <a:srgbClr val="FFFFFF"/>
                      </a:solidFill>
                      <a:miter lim="400000"/>
                    </a:lnB>
                  </a:tcPr>
                </a:tc>
              </a:tr>
              <a:tr h="712757">
                <a:tc>
                  <a:txBody>
                    <a:bodyPr/>
                    <a:lstStyle/>
                    <a:p>
                      <a:pPr algn="l" defTabSz="647700">
                        <a:defRPr>
                          <a:solidFill>
                            <a:srgbClr val="000000"/>
                          </a:solidFill>
                        </a:defRPr>
                      </a:pPr>
                      <a:r>
                        <a:rPr sz="3800">
                          <a:solidFill>
                            <a:srgbClr val="444444"/>
                          </a:solidFill>
                          <a:latin typeface="Courier"/>
                          <a:ea typeface="Courier"/>
                          <a:cs typeface="Courier"/>
                          <a:sym typeface="Courier"/>
                        </a:rPr>
                        <a:t>imul S, D</a:t>
                      </a:r>
                    </a:p>
                  </a:txBody>
                  <a:tcPr marL="50800" marR="50800" marT="50800" marB="50800" anchor="ctr" anchorCtr="0" horzOverflow="overflow">
                    <a:lnL w="127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sz="3800"/>
                      </a:pPr>
                      <a:r>
                        <a:rPr i="1"/>
                        <a:t>D</a:t>
                      </a:r>
                      <a:r>
                        <a:t> ⟵ D * S</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3800">
                          <a:solidFill>
                            <a:srgbClr val="444444"/>
                          </a:solidFill>
                        </a:rPr>
                        <a:t>Multiply</a:t>
                      </a:r>
                    </a:p>
                  </a:txBody>
                  <a:tcPr marL="50800" marR="50800" marT="50800" marB="50800" anchor="ctr" anchorCtr="0" horzOverflow="overflow">
                    <a:lnL w="25400">
                      <a:solidFill>
                        <a:srgbClr val="FFFFFF"/>
                      </a:solidFill>
                      <a:miter lim="400000"/>
                    </a:lnL>
                    <a:lnR w="12700">
                      <a:solidFill>
                        <a:srgbClr val="FFFFFF"/>
                      </a:solidFill>
                      <a:miter lim="400000"/>
                    </a:lnR>
                    <a:lnT w="25400">
                      <a:solidFill>
                        <a:srgbClr val="FFFFFF"/>
                      </a:solidFill>
                      <a:miter lim="400000"/>
                    </a:lnT>
                    <a:lnB w="25400">
                      <a:solidFill>
                        <a:srgbClr val="FFFFFF"/>
                      </a:solidFill>
                      <a:miter lim="400000"/>
                    </a:lnB>
                  </a:tcPr>
                </a:tc>
              </a:tr>
              <a:tr h="712757">
                <a:tc>
                  <a:txBody>
                    <a:bodyPr/>
                    <a:lstStyle/>
                    <a:p>
                      <a:pPr algn="l" defTabSz="647700">
                        <a:defRPr>
                          <a:solidFill>
                            <a:srgbClr val="000000"/>
                          </a:solidFill>
                        </a:defRPr>
                      </a:pPr>
                      <a:r>
                        <a:rPr sz="3800">
                          <a:solidFill>
                            <a:srgbClr val="444444"/>
                          </a:solidFill>
                          <a:latin typeface="Courier"/>
                          <a:ea typeface="Courier"/>
                          <a:cs typeface="Courier"/>
                          <a:sym typeface="Courier"/>
                        </a:rPr>
                        <a:t>xor S, D</a:t>
                      </a:r>
                    </a:p>
                  </a:txBody>
                  <a:tcPr marL="50800" marR="50800" marT="50800" marB="50800" anchor="ctr" anchorCtr="0" horzOverflow="overflow">
                    <a:lnL w="127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sz="3800"/>
                      </a:pPr>
                      <a:r>
                        <a:rPr i="1"/>
                        <a:t>D</a:t>
                      </a:r>
                      <a:r>
                        <a:t> ⟵ D ^ S</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3800">
                          <a:solidFill>
                            <a:srgbClr val="444444"/>
                          </a:solidFill>
                        </a:rPr>
                        <a:t>Exclusive-or</a:t>
                      </a:r>
                    </a:p>
                  </a:txBody>
                  <a:tcPr marL="50800" marR="50800" marT="50800" marB="50800" anchor="ctr" anchorCtr="0" horzOverflow="overflow">
                    <a:lnL w="25400">
                      <a:solidFill>
                        <a:srgbClr val="FFFFFF"/>
                      </a:solidFill>
                      <a:miter lim="400000"/>
                    </a:lnL>
                    <a:lnR w="12700">
                      <a:solidFill>
                        <a:srgbClr val="FFFFFF"/>
                      </a:solidFill>
                      <a:miter lim="400000"/>
                    </a:lnR>
                    <a:lnT w="25400">
                      <a:solidFill>
                        <a:srgbClr val="FFFFFF"/>
                      </a:solidFill>
                      <a:miter lim="400000"/>
                    </a:lnT>
                    <a:lnB w="25400">
                      <a:solidFill>
                        <a:srgbClr val="FFFFFF"/>
                      </a:solidFill>
                      <a:miter lim="400000"/>
                    </a:lnB>
                  </a:tcPr>
                </a:tc>
              </a:tr>
              <a:tr h="712757">
                <a:tc>
                  <a:txBody>
                    <a:bodyPr/>
                    <a:lstStyle/>
                    <a:p>
                      <a:pPr algn="l" defTabSz="647700">
                        <a:defRPr>
                          <a:solidFill>
                            <a:srgbClr val="000000"/>
                          </a:solidFill>
                        </a:defRPr>
                      </a:pPr>
                      <a:r>
                        <a:rPr sz="3800">
                          <a:solidFill>
                            <a:srgbClr val="444444"/>
                          </a:solidFill>
                          <a:latin typeface="Courier"/>
                          <a:ea typeface="Courier"/>
                          <a:cs typeface="Courier"/>
                          <a:sym typeface="Courier"/>
                        </a:rPr>
                        <a:t>or S, D</a:t>
                      </a:r>
                    </a:p>
                  </a:txBody>
                  <a:tcPr marL="50800" marR="50800" marT="50800" marB="50800" anchor="ctr" anchorCtr="0" horzOverflow="overflow">
                    <a:lnL w="127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sz="3800"/>
                      </a:pPr>
                      <a:r>
                        <a:rPr i="1"/>
                        <a:t>D</a:t>
                      </a:r>
                      <a:r>
                        <a:t> ⟵ D | S</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3800">
                          <a:solidFill>
                            <a:srgbClr val="444444"/>
                          </a:solidFill>
                        </a:rPr>
                        <a:t>Or</a:t>
                      </a:r>
                    </a:p>
                  </a:txBody>
                  <a:tcPr marL="50800" marR="50800" marT="50800" marB="50800" anchor="ctr" anchorCtr="0" horzOverflow="overflow">
                    <a:lnL w="25400">
                      <a:solidFill>
                        <a:srgbClr val="FFFFFF"/>
                      </a:solidFill>
                      <a:miter lim="400000"/>
                    </a:lnL>
                    <a:lnR w="12700">
                      <a:solidFill>
                        <a:srgbClr val="FFFFFF"/>
                      </a:solidFill>
                      <a:miter lim="400000"/>
                    </a:lnR>
                    <a:lnT w="25400">
                      <a:solidFill>
                        <a:srgbClr val="FFFFFF"/>
                      </a:solidFill>
                      <a:miter lim="400000"/>
                    </a:lnT>
                    <a:lnB w="25400">
                      <a:solidFill>
                        <a:srgbClr val="FFFFFF"/>
                      </a:solidFill>
                      <a:miter lim="400000"/>
                    </a:lnB>
                  </a:tcPr>
                </a:tc>
              </a:tr>
              <a:tr h="712757">
                <a:tc>
                  <a:txBody>
                    <a:bodyPr/>
                    <a:lstStyle/>
                    <a:p>
                      <a:pPr algn="l" defTabSz="647700">
                        <a:defRPr>
                          <a:solidFill>
                            <a:srgbClr val="000000"/>
                          </a:solidFill>
                        </a:defRPr>
                      </a:pPr>
                      <a:r>
                        <a:rPr sz="3800">
                          <a:solidFill>
                            <a:srgbClr val="444444"/>
                          </a:solidFill>
                          <a:latin typeface="Courier"/>
                          <a:ea typeface="Courier"/>
                          <a:cs typeface="Courier"/>
                          <a:sym typeface="Courier"/>
                        </a:rPr>
                        <a:t>and S, D</a:t>
                      </a:r>
                    </a:p>
                  </a:txBody>
                  <a:tcPr marL="50800" marR="50800" marT="50800" marB="50800" anchor="ctr" anchorCtr="0" horzOverflow="overflow">
                    <a:lnL w="127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sz="3800"/>
                      </a:pPr>
                      <a:r>
                        <a:rPr i="1"/>
                        <a:t>D</a:t>
                      </a:r>
                      <a:r>
                        <a:t> ⟵ D &amp; S</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3800">
                          <a:solidFill>
                            <a:srgbClr val="444444"/>
                          </a:solidFill>
                        </a:rPr>
                        <a:t>And</a:t>
                      </a:r>
                    </a:p>
                  </a:txBody>
                  <a:tcPr marL="50800" marR="50800" marT="50800" marB="50800" anchor="ctr" anchorCtr="0" horzOverflow="overflow">
                    <a:lnL w="25400">
                      <a:solidFill>
                        <a:srgbClr val="FFFFFF"/>
                      </a:solidFill>
                      <a:miter lim="400000"/>
                    </a:lnL>
                    <a:lnR w="12700">
                      <a:solidFill>
                        <a:srgbClr val="FFFFFF"/>
                      </a:solidFill>
                      <a:miter lim="400000"/>
                    </a:lnR>
                    <a:lnT w="25400">
                      <a:solidFill>
                        <a:srgbClr val="FFFFFF"/>
                      </a:solidFill>
                      <a:miter lim="400000"/>
                    </a:lnT>
                    <a:lnB w="25400">
                      <a:solidFill>
                        <a:srgbClr val="FFFFFF"/>
                      </a:solidFill>
                      <a:miter lim="400000"/>
                    </a:lnB>
                  </a:tcPr>
                </a:tc>
              </a:tr>
            </a:tbl>
          </a:graphicData>
        </a:graphic>
      </p:graphicFrame>
      <p:sp>
        <p:nvSpPr>
          <p:cNvPr id="301" name="The following instructions act on two operands (register or memory, but not both):"/>
          <p:cNvSpPr txBox="1"/>
          <p:nvPr/>
        </p:nvSpPr>
        <p:spPr>
          <a:xfrm>
            <a:off x="1563819" y="2207305"/>
            <a:ext cx="22333586" cy="8451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algn="l"/>
          </a:lstStyle>
          <a:p>
            <a:pPr/>
            <a:r>
              <a:t>The following instructions act on two operands (register or memory, but not both):</a:t>
            </a:r>
          </a:p>
        </p:txBody>
      </p:sp>
      <p:sp>
        <p:nvSpPr>
          <p:cNvPr id="302" name="Reading the syntax is a bit tricky — e.g., subq %rax,%rdx decrements %rdx by %rax, and can be read as &quot;Subtract %rax from %rdx&quot;"/>
          <p:cNvSpPr txBox="1"/>
          <p:nvPr/>
        </p:nvSpPr>
        <p:spPr>
          <a:xfrm>
            <a:off x="158418" y="8940664"/>
            <a:ext cx="24067163" cy="164921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defTabSz="647700">
              <a:defRPr>
                <a:solidFill>
                  <a:srgbClr val="444444"/>
                </a:solidFill>
                <a:latin typeface="Courier"/>
                <a:ea typeface="Courier"/>
                <a:cs typeface="Courier"/>
                <a:sym typeface="Courier"/>
              </a:defRPr>
            </a:pPr>
            <a:r>
              <a:rPr>
                <a:latin typeface="+mn-lt"/>
                <a:ea typeface="+mn-ea"/>
                <a:cs typeface="+mn-cs"/>
                <a:sym typeface="Helvetica Neue Light"/>
              </a:rPr>
              <a:t>Reading the syntax is a bit tricky — e.g., </a:t>
            </a:r>
            <a:r>
              <a:t>subq %rax,%rdx</a:t>
            </a:r>
            <a:r>
              <a:rPr>
                <a:latin typeface="+mn-lt"/>
                <a:ea typeface="+mn-ea"/>
                <a:cs typeface="+mn-cs"/>
                <a:sym typeface="Helvetica Neue Light"/>
              </a:rPr>
              <a:t> decrements </a:t>
            </a:r>
            <a:r>
              <a:t>%rdx</a:t>
            </a:r>
            <a:r>
              <a:rPr>
                <a:latin typeface="+mn-lt"/>
                <a:ea typeface="+mn-ea"/>
                <a:cs typeface="+mn-cs"/>
                <a:sym typeface="Helvetica Neue Light"/>
              </a:rPr>
              <a:t> by </a:t>
            </a:r>
            <a:r>
              <a:t>%rax</a:t>
            </a:r>
            <a:r>
              <a:rPr>
                <a:latin typeface="+mn-lt"/>
                <a:ea typeface="+mn-ea"/>
                <a:cs typeface="+mn-cs"/>
                <a:sym typeface="Helvetica Neue Light"/>
              </a:rPr>
              <a:t>, and can be read as "Subtract </a:t>
            </a:r>
            <a:r>
              <a:t>%rax</a:t>
            </a:r>
            <a:r>
              <a:rPr>
                <a:latin typeface="+mn-lt"/>
                <a:ea typeface="+mn-ea"/>
                <a:cs typeface="+mn-cs"/>
                <a:sym typeface="Helvetica Neue Light"/>
              </a:rPr>
              <a:t> from </a:t>
            </a:r>
            <a:r>
              <a:t>%rdx</a:t>
            </a:r>
            <a:r>
              <a:rPr>
                <a:latin typeface="+mn-lt"/>
                <a:ea typeface="+mn-ea"/>
                <a:cs typeface="+mn-cs"/>
                <a:sym typeface="Helvetica Neue Light"/>
              </a:rPr>
              <a:t>"</a:t>
            </a:r>
          </a:p>
        </p:txBody>
      </p:sp>
      <p:sp>
        <p:nvSpPr>
          <p:cNvPr id="303" name="Examples:  addq %rcx,(%rax)…"/>
          <p:cNvSpPr txBox="1"/>
          <p:nvPr/>
        </p:nvSpPr>
        <p:spPr>
          <a:xfrm>
            <a:off x="459176" y="11191867"/>
            <a:ext cx="24067163" cy="243223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defTabSz="647700">
              <a:defRPr>
                <a:solidFill>
                  <a:srgbClr val="444444"/>
                </a:solidFill>
                <a:latin typeface="Courier"/>
                <a:ea typeface="Courier"/>
                <a:cs typeface="Courier"/>
                <a:sym typeface="Courier"/>
              </a:defRPr>
            </a:pPr>
            <a:r>
              <a:rPr>
                <a:latin typeface="+mn-lt"/>
                <a:ea typeface="+mn-ea"/>
                <a:cs typeface="+mn-cs"/>
                <a:sym typeface="Helvetica Neue Light"/>
              </a:rPr>
              <a:t>Examples:  </a:t>
            </a:r>
            <a:r>
              <a:t>addq %rcx,(%rax)</a:t>
            </a:r>
          </a:p>
          <a:p>
            <a:pPr algn="l" defTabSz="647700">
              <a:defRPr>
                <a:solidFill>
                  <a:srgbClr val="444444"/>
                </a:solidFill>
                <a:latin typeface="Courier"/>
                <a:ea typeface="Courier"/>
                <a:cs typeface="Courier"/>
                <a:sym typeface="Courier"/>
              </a:defRPr>
            </a:pPr>
            <a:r>
              <a:t>        </a:t>
            </a:r>
            <a:r>
              <a:rPr>
                <a:latin typeface="+mn-lt"/>
                <a:ea typeface="+mn-ea"/>
                <a:cs typeface="+mn-cs"/>
                <a:sym typeface="Helvetica Neue Light"/>
              </a:rPr>
              <a:t> </a:t>
            </a:r>
            <a:r>
              <a:t>xorq $16,(%rax,%rdx,8)</a:t>
            </a:r>
            <a:endParaRPr>
              <a:latin typeface="+mn-lt"/>
              <a:ea typeface="+mn-ea"/>
              <a:cs typeface="+mn-cs"/>
              <a:sym typeface="Helvetica Neue Light"/>
            </a:endParaRPr>
          </a:p>
          <a:p>
            <a:pPr algn="l" defTabSz="647700">
              <a:defRPr>
                <a:solidFill>
                  <a:srgbClr val="444444"/>
                </a:solidFill>
                <a:latin typeface="Courier"/>
                <a:ea typeface="Courier"/>
                <a:cs typeface="Courier"/>
                <a:sym typeface="Courier"/>
              </a:defRPr>
            </a:pPr>
            <a:r>
              <a:rPr>
                <a:latin typeface="+mn-lt"/>
                <a:ea typeface="+mn-ea"/>
                <a:cs typeface="+mn-cs"/>
                <a:sym typeface="Helvetica Neue Light"/>
              </a:rPr>
              <a:t>                  </a:t>
            </a:r>
            <a:r>
              <a:t>subq %rdx,8(%rax)</a:t>
            </a:r>
          </a:p>
        </p:txBody>
      </p:sp>
    </p:spTree>
  </p:cSld>
  <p:clrMapOvr>
    <a:masterClrMapping/>
  </p:clrMapOvr>
  <p:transition xmlns:p14="http://schemas.microsoft.com/office/powerpoint/2010/main" spd="med" advClick="1"/>
</p:sld>
</file>

<file path=ppt/slides/slide1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05"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306" name="Shift Instruction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Shift Instructions</a:t>
            </a:r>
          </a:p>
        </p:txBody>
      </p:sp>
      <p:graphicFrame>
        <p:nvGraphicFramePr>
          <p:cNvPr id="307" name="Table 1"/>
          <p:cNvGraphicFramePr/>
          <p:nvPr/>
        </p:nvGraphicFramePr>
        <p:xfrm>
          <a:off x="4968190" y="3974545"/>
          <a:ext cx="22060411" cy="3230619"/>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3749599"/>
                <a:gridCol w="4244157"/>
                <a:gridCol w="6453862"/>
              </a:tblGrid>
              <a:tr h="642313">
                <a:tc>
                  <a:txBody>
                    <a:bodyPr/>
                    <a:lstStyle/>
                    <a:p>
                      <a:pPr algn="l" defTabSz="647700">
                        <a:defRPr>
                          <a:solidFill>
                            <a:srgbClr val="000000"/>
                          </a:solidFill>
                        </a:defRPr>
                      </a:pPr>
                      <a:r>
                        <a:rPr sz="3800">
                          <a:solidFill>
                            <a:srgbClr val="444444"/>
                          </a:solidFill>
                        </a:rPr>
                        <a:t>Instruction</a:t>
                      </a:r>
                    </a:p>
                  </a:txBody>
                  <a:tcPr marL="50800" marR="50800" marT="50800" marB="50800" anchor="ctr" anchorCtr="0" horzOverflow="overflow">
                    <a:lnL w="12700">
                      <a:solidFill>
                        <a:srgbClr val="FFFFFF"/>
                      </a:solidFill>
                      <a:miter lim="400000"/>
                    </a:lnL>
                    <a:lnR w="25400">
                      <a:solidFill>
                        <a:srgbClr val="FFFFFF"/>
                      </a:solidFill>
                      <a:miter lim="400000"/>
                    </a:lnR>
                    <a:lnT w="127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3800">
                          <a:solidFill>
                            <a:srgbClr val="444444"/>
                          </a:solidFill>
                        </a:rPr>
                        <a:t>Effect</a:t>
                      </a:r>
                    </a:p>
                  </a:txBody>
                  <a:tcPr marL="50800" marR="50800" marT="50800" marB="50800" anchor="ctr" anchorCtr="0" horzOverflow="overflow">
                    <a:lnL w="25400">
                      <a:solidFill>
                        <a:srgbClr val="FFFFFF"/>
                      </a:solidFill>
                      <a:miter lim="400000"/>
                    </a:lnL>
                    <a:lnR w="25400">
                      <a:solidFill>
                        <a:srgbClr val="FFFFFF"/>
                      </a:solidFill>
                      <a:miter lim="400000"/>
                    </a:lnR>
                    <a:lnT w="127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3800">
                          <a:solidFill>
                            <a:srgbClr val="444444"/>
                          </a:solidFill>
                        </a:rPr>
                        <a:t>Description</a:t>
                      </a:r>
                    </a:p>
                  </a:txBody>
                  <a:tcPr marL="50800" marR="50800" marT="50800" marB="50800" anchor="ctr" anchorCtr="0" horzOverflow="overflow">
                    <a:lnL w="25400">
                      <a:solidFill>
                        <a:srgbClr val="FFFFFF"/>
                      </a:solidFill>
                      <a:miter lim="400000"/>
                    </a:lnL>
                    <a:lnR w="12700">
                      <a:solidFill>
                        <a:srgbClr val="FFFFFF"/>
                      </a:solidFill>
                      <a:miter lim="400000"/>
                    </a:lnR>
                    <a:lnT w="12700">
                      <a:solidFill>
                        <a:srgbClr val="000000"/>
                      </a:solidFill>
                      <a:miter lim="400000"/>
                    </a:lnT>
                    <a:lnB w="25400">
                      <a:solidFill>
                        <a:srgbClr val="000000"/>
                      </a:solidFill>
                      <a:miter lim="400000"/>
                    </a:lnB>
                  </a:tcPr>
                </a:tc>
              </a:tr>
              <a:tr h="642313">
                <a:tc>
                  <a:txBody>
                    <a:bodyPr/>
                    <a:lstStyle/>
                    <a:p>
                      <a:pPr algn="l" defTabSz="647700">
                        <a:defRPr>
                          <a:solidFill>
                            <a:srgbClr val="000000"/>
                          </a:solidFill>
                        </a:defRPr>
                      </a:pPr>
                      <a:r>
                        <a:rPr sz="3800">
                          <a:solidFill>
                            <a:srgbClr val="444444"/>
                          </a:solidFill>
                          <a:latin typeface="Courier"/>
                          <a:ea typeface="Courier"/>
                          <a:cs typeface="Courier"/>
                          <a:sym typeface="Courier"/>
                        </a:rPr>
                        <a:t>sal k, D</a:t>
                      </a:r>
                    </a:p>
                  </a:txBody>
                  <a:tcPr marL="50800" marR="50800" marT="50800" marB="50800" anchor="ctr" anchorCtr="0" horzOverflow="overflow">
                    <a:lnL w="12700">
                      <a:solidFill>
                        <a:srgbClr val="FFFFFF"/>
                      </a:solidFill>
                      <a:miter lim="400000"/>
                    </a:lnL>
                    <a:lnR w="25400">
                      <a:solidFill>
                        <a:srgbClr val="FFFFFF"/>
                      </a:solidFill>
                      <a:miter lim="400000"/>
                    </a:lnR>
                    <a:lnT w="25400">
                      <a:solidFill>
                        <a:srgbClr val="000000"/>
                      </a:solidFill>
                      <a:miter lim="400000"/>
                    </a:lnT>
                    <a:lnB w="25400">
                      <a:solidFill>
                        <a:srgbClr val="FFFFFF"/>
                      </a:solidFill>
                      <a:miter lim="400000"/>
                    </a:lnB>
                  </a:tcPr>
                </a:tc>
                <a:tc>
                  <a:txBody>
                    <a:bodyPr/>
                    <a:lstStyle/>
                    <a:p>
                      <a:pPr algn="l" defTabSz="647700">
                        <a:defRPr sz="3800"/>
                      </a:pPr>
                      <a:r>
                        <a:rPr i="1"/>
                        <a:t>D</a:t>
                      </a:r>
                      <a:r>
                        <a:t> ⟵ D &lt;&lt; k</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000000"/>
                      </a:solidFill>
                      <a:miter lim="400000"/>
                    </a:lnT>
                    <a:lnB w="25400">
                      <a:solidFill>
                        <a:srgbClr val="FFFFFF"/>
                      </a:solidFill>
                      <a:miter lim="400000"/>
                    </a:lnB>
                  </a:tcPr>
                </a:tc>
                <a:tc>
                  <a:txBody>
                    <a:bodyPr/>
                    <a:lstStyle/>
                    <a:p>
                      <a:pPr algn="l" defTabSz="647700">
                        <a:defRPr>
                          <a:solidFill>
                            <a:srgbClr val="000000"/>
                          </a:solidFill>
                        </a:defRPr>
                      </a:pPr>
                      <a:r>
                        <a:rPr sz="3800">
                          <a:solidFill>
                            <a:srgbClr val="444444"/>
                          </a:solidFill>
                        </a:rPr>
                        <a:t>Left shift</a:t>
                      </a:r>
                    </a:p>
                  </a:txBody>
                  <a:tcPr marL="50800" marR="50800" marT="50800" marB="50800" anchor="ctr" anchorCtr="0" horzOverflow="overflow">
                    <a:lnL w="25400">
                      <a:solidFill>
                        <a:srgbClr val="FFFFFF"/>
                      </a:solidFill>
                      <a:miter lim="400000"/>
                    </a:lnL>
                    <a:lnR w="12700">
                      <a:solidFill>
                        <a:srgbClr val="FFFFFF"/>
                      </a:solidFill>
                      <a:miter lim="400000"/>
                    </a:lnR>
                    <a:lnT w="25400">
                      <a:solidFill>
                        <a:srgbClr val="000000"/>
                      </a:solidFill>
                      <a:miter lim="400000"/>
                    </a:lnT>
                    <a:lnB w="25400">
                      <a:solidFill>
                        <a:srgbClr val="FFFFFF"/>
                      </a:solidFill>
                      <a:miter lim="400000"/>
                    </a:lnB>
                  </a:tcPr>
                </a:tc>
              </a:tr>
              <a:tr h="642313">
                <a:tc>
                  <a:txBody>
                    <a:bodyPr/>
                    <a:lstStyle/>
                    <a:p>
                      <a:pPr algn="l" defTabSz="647700">
                        <a:defRPr>
                          <a:solidFill>
                            <a:srgbClr val="000000"/>
                          </a:solidFill>
                        </a:defRPr>
                      </a:pPr>
                      <a:r>
                        <a:rPr sz="3800">
                          <a:solidFill>
                            <a:srgbClr val="444444"/>
                          </a:solidFill>
                          <a:latin typeface="Courier"/>
                          <a:ea typeface="Courier"/>
                          <a:cs typeface="Courier"/>
                          <a:sym typeface="Courier"/>
                        </a:rPr>
                        <a:t>shl k, D</a:t>
                      </a:r>
                    </a:p>
                  </a:txBody>
                  <a:tcPr marL="50800" marR="50800" marT="50800" marB="50800" anchor="ctr" anchorCtr="0" horzOverflow="overflow">
                    <a:lnL w="127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sz="3800"/>
                      </a:pPr>
                      <a:r>
                        <a:rPr i="1"/>
                        <a:t>D</a:t>
                      </a:r>
                      <a:r>
                        <a:t> ⟵ D &lt;&lt; k</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sz="3800"/>
                      </a:pPr>
                      <a:r>
                        <a:t>Left shift (same as </a:t>
                      </a:r>
                      <a:r>
                        <a:rPr>
                          <a:latin typeface="Courier"/>
                          <a:ea typeface="Courier"/>
                          <a:cs typeface="Courier"/>
                          <a:sym typeface="Courier"/>
                        </a:rPr>
                        <a:t>sal</a:t>
                      </a:r>
                      <a:r>
                        <a:t>)</a:t>
                      </a:r>
                    </a:p>
                  </a:txBody>
                  <a:tcPr marL="50800" marR="50800" marT="50800" marB="50800" anchor="ctr" anchorCtr="0" horzOverflow="overflow">
                    <a:lnL w="25400">
                      <a:solidFill>
                        <a:srgbClr val="FFFFFF"/>
                      </a:solidFill>
                      <a:miter lim="400000"/>
                    </a:lnL>
                    <a:lnR w="12700">
                      <a:solidFill>
                        <a:srgbClr val="FFFFFF"/>
                      </a:solidFill>
                      <a:miter lim="400000"/>
                    </a:lnR>
                    <a:lnT w="25400">
                      <a:solidFill>
                        <a:srgbClr val="FFFFFF"/>
                      </a:solidFill>
                      <a:miter lim="400000"/>
                    </a:lnT>
                    <a:lnB w="25400">
                      <a:solidFill>
                        <a:srgbClr val="FFFFFF"/>
                      </a:solidFill>
                      <a:miter lim="400000"/>
                    </a:lnB>
                  </a:tcPr>
                </a:tc>
              </a:tr>
              <a:tr h="642313">
                <a:tc>
                  <a:txBody>
                    <a:bodyPr/>
                    <a:lstStyle/>
                    <a:p>
                      <a:pPr algn="l" defTabSz="647700">
                        <a:defRPr>
                          <a:solidFill>
                            <a:srgbClr val="000000"/>
                          </a:solidFill>
                        </a:defRPr>
                      </a:pPr>
                      <a:r>
                        <a:rPr sz="3800">
                          <a:solidFill>
                            <a:srgbClr val="444444"/>
                          </a:solidFill>
                          <a:latin typeface="Courier"/>
                          <a:ea typeface="Courier"/>
                          <a:cs typeface="Courier"/>
                          <a:sym typeface="Courier"/>
                        </a:rPr>
                        <a:t>sar k, D</a:t>
                      </a:r>
                    </a:p>
                  </a:txBody>
                  <a:tcPr marL="50800" marR="50800" marT="50800" marB="50800" anchor="ctr" anchorCtr="0" horzOverflow="overflow">
                    <a:lnL w="127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sz="3800"/>
                      </a:pPr>
                      <a:r>
                        <a:rPr i="1"/>
                        <a:t>D</a:t>
                      </a:r>
                      <a:r>
                        <a:t> ⟵ D &gt;&gt;</a:t>
                      </a:r>
                      <a:r>
                        <a:rPr baseline="-5999"/>
                        <a:t>A </a:t>
                      </a:r>
                      <a:r>
                        <a:t>k</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3800">
                          <a:solidFill>
                            <a:srgbClr val="444444"/>
                          </a:solidFill>
                        </a:rPr>
                        <a:t>Arithmetic right shift</a:t>
                      </a:r>
                    </a:p>
                  </a:txBody>
                  <a:tcPr marL="50800" marR="50800" marT="50800" marB="50800" anchor="ctr" anchorCtr="0" horzOverflow="overflow">
                    <a:lnL w="25400">
                      <a:solidFill>
                        <a:srgbClr val="FFFFFF"/>
                      </a:solidFill>
                      <a:miter lim="400000"/>
                    </a:lnL>
                    <a:lnR w="12700">
                      <a:solidFill>
                        <a:srgbClr val="FFFFFF"/>
                      </a:solidFill>
                      <a:miter lim="400000"/>
                    </a:lnR>
                    <a:lnT w="25400">
                      <a:solidFill>
                        <a:srgbClr val="FFFFFF"/>
                      </a:solidFill>
                      <a:miter lim="400000"/>
                    </a:lnT>
                    <a:lnB w="25400">
                      <a:solidFill>
                        <a:srgbClr val="FFFFFF"/>
                      </a:solidFill>
                      <a:miter lim="400000"/>
                    </a:lnB>
                  </a:tcPr>
                </a:tc>
              </a:tr>
              <a:tr h="642313">
                <a:tc>
                  <a:txBody>
                    <a:bodyPr/>
                    <a:lstStyle/>
                    <a:p>
                      <a:pPr algn="l" defTabSz="647700">
                        <a:defRPr>
                          <a:solidFill>
                            <a:srgbClr val="000000"/>
                          </a:solidFill>
                        </a:defRPr>
                      </a:pPr>
                      <a:r>
                        <a:rPr sz="3800">
                          <a:solidFill>
                            <a:srgbClr val="444444"/>
                          </a:solidFill>
                          <a:latin typeface="Courier"/>
                          <a:ea typeface="Courier"/>
                          <a:cs typeface="Courier"/>
                          <a:sym typeface="Courier"/>
                        </a:rPr>
                        <a:t>shr k, D</a:t>
                      </a:r>
                    </a:p>
                  </a:txBody>
                  <a:tcPr marL="50800" marR="50800" marT="50800" marB="50800" anchor="ctr" anchorCtr="0" horzOverflow="overflow">
                    <a:lnL w="127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sz="3800"/>
                      </a:pPr>
                      <a:r>
                        <a:rPr i="1"/>
                        <a:t>D</a:t>
                      </a:r>
                      <a:r>
                        <a:t> ⟵ D &gt;&gt;</a:t>
                      </a:r>
                      <a:r>
                        <a:rPr baseline="-5999"/>
                        <a:t>L </a:t>
                      </a:r>
                      <a:r>
                        <a:t>k</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3800">
                          <a:solidFill>
                            <a:srgbClr val="444444"/>
                          </a:solidFill>
                        </a:rPr>
                        <a:t>Logical right shift</a:t>
                      </a:r>
                    </a:p>
                  </a:txBody>
                  <a:tcPr marL="50800" marR="50800" marT="50800" marB="50800" anchor="ctr" anchorCtr="0" horzOverflow="overflow">
                    <a:lnL w="25400">
                      <a:solidFill>
                        <a:srgbClr val="FFFFFF"/>
                      </a:solidFill>
                      <a:miter lim="400000"/>
                    </a:lnL>
                    <a:lnR w="12700">
                      <a:solidFill>
                        <a:srgbClr val="FFFFFF"/>
                      </a:solidFill>
                      <a:miter lim="400000"/>
                    </a:lnR>
                    <a:lnT w="25400">
                      <a:solidFill>
                        <a:srgbClr val="FFFFFF"/>
                      </a:solidFill>
                      <a:miter lim="400000"/>
                    </a:lnT>
                    <a:lnB w="25400">
                      <a:solidFill>
                        <a:srgbClr val="FFFFFF"/>
                      </a:solidFill>
                      <a:miter lim="400000"/>
                    </a:lnB>
                  </a:tcPr>
                </a:tc>
              </a:tr>
            </a:tbl>
          </a:graphicData>
        </a:graphic>
      </p:graphicFrame>
      <p:sp>
        <p:nvSpPr>
          <p:cNvPr id="308" name="The following instructions perform shifts. The first operand can be either an immediate value or the byte %cl (and only that register!)"/>
          <p:cNvSpPr txBox="1"/>
          <p:nvPr/>
        </p:nvSpPr>
        <p:spPr>
          <a:xfrm>
            <a:off x="1549936" y="1932017"/>
            <a:ext cx="21885645" cy="162819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The following instructions perform shifts. The first operand can be either an immediate value or the byte </a:t>
            </a:r>
            <a:r>
              <a:rPr>
                <a:latin typeface="Courier"/>
                <a:ea typeface="Courier"/>
                <a:cs typeface="Courier"/>
                <a:sym typeface="Courier"/>
              </a:rPr>
              <a:t>%cl</a:t>
            </a:r>
            <a:r>
              <a:t> (and only that register!)</a:t>
            </a:r>
          </a:p>
        </p:txBody>
      </p:sp>
      <p:sp>
        <p:nvSpPr>
          <p:cNvPr id="309" name="Technically, you could shift up to 255 with %cl, but the data width operation determines how many bits are shifted, and the high order bits are ignored. For example, if %cl has a value of 0xFF, then shlb shifts by 7 (ignoring the upper bits), shlw shifts"/>
          <p:cNvSpPr txBox="1"/>
          <p:nvPr/>
        </p:nvSpPr>
        <p:spPr>
          <a:xfrm>
            <a:off x="158418" y="7471497"/>
            <a:ext cx="24067163" cy="321524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defTabSz="647700">
              <a:defRPr>
                <a:solidFill>
                  <a:srgbClr val="444444"/>
                </a:solidFill>
                <a:latin typeface="Courier"/>
                <a:ea typeface="Courier"/>
                <a:cs typeface="Courier"/>
                <a:sym typeface="Courier"/>
              </a:defRPr>
            </a:pPr>
            <a:r>
              <a:rPr>
                <a:latin typeface="+mn-lt"/>
                <a:ea typeface="+mn-ea"/>
                <a:cs typeface="+mn-cs"/>
                <a:sym typeface="Helvetica Neue Light"/>
              </a:rPr>
              <a:t>Technically, you could shift up to 255 with </a:t>
            </a:r>
            <a:r>
              <a:t>%cl</a:t>
            </a:r>
            <a:r>
              <a:rPr>
                <a:latin typeface="+mn-lt"/>
                <a:ea typeface="+mn-ea"/>
                <a:cs typeface="+mn-cs"/>
                <a:sym typeface="Helvetica Neue Light"/>
              </a:rPr>
              <a:t>, but the data width operation determines how many bits are shifted, and the high order bits are ignored. For example, if </a:t>
            </a:r>
            <a:r>
              <a:t>%cl</a:t>
            </a:r>
            <a:r>
              <a:rPr>
                <a:latin typeface="+mn-lt"/>
                <a:ea typeface="+mn-ea"/>
                <a:cs typeface="+mn-cs"/>
                <a:sym typeface="Helvetica Neue Light"/>
              </a:rPr>
              <a:t> has a value of 0xFF, then </a:t>
            </a:r>
            <a:r>
              <a:t>shlb</a:t>
            </a:r>
            <a:r>
              <a:rPr>
                <a:latin typeface="+mn-lt"/>
                <a:ea typeface="+mn-ea"/>
                <a:cs typeface="+mn-cs"/>
                <a:sym typeface="Helvetica Neue Light"/>
              </a:rPr>
              <a:t> shifts by 7 (ignoring the upper bits), </a:t>
            </a:r>
            <a:r>
              <a:t>shlw</a:t>
            </a:r>
            <a:r>
              <a:rPr>
                <a:latin typeface="+mn-lt"/>
                <a:ea typeface="+mn-ea"/>
                <a:cs typeface="+mn-cs"/>
                <a:sym typeface="Helvetica Neue Light"/>
              </a:rPr>
              <a:t> shifts by 15, </a:t>
            </a:r>
            <a:r>
              <a:t>shll</a:t>
            </a:r>
            <a:r>
              <a:rPr>
                <a:latin typeface="+mn-lt"/>
                <a:ea typeface="+mn-ea"/>
                <a:cs typeface="+mn-cs"/>
                <a:sym typeface="Helvetica Neue Light"/>
              </a:rPr>
              <a:t> would shift by 31, and </a:t>
            </a:r>
            <a:r>
              <a:t>shlq</a:t>
            </a:r>
            <a:r>
              <a:rPr>
                <a:latin typeface="+mn-lt"/>
                <a:ea typeface="+mn-ea"/>
                <a:cs typeface="+mn-cs"/>
                <a:sym typeface="Helvetica Neue Light"/>
              </a:rPr>
              <a:t> would shift by 63.</a:t>
            </a:r>
          </a:p>
        </p:txBody>
      </p:sp>
      <p:sp>
        <p:nvSpPr>
          <p:cNvPr id="310" name="Examples:  shll $3,(%rax)…"/>
          <p:cNvSpPr txBox="1"/>
          <p:nvPr/>
        </p:nvSpPr>
        <p:spPr>
          <a:xfrm>
            <a:off x="459176" y="11191867"/>
            <a:ext cx="24067163" cy="243223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defTabSz="647700">
              <a:defRPr>
                <a:solidFill>
                  <a:srgbClr val="444444"/>
                </a:solidFill>
                <a:latin typeface="Courier"/>
                <a:ea typeface="Courier"/>
                <a:cs typeface="Courier"/>
                <a:sym typeface="Courier"/>
              </a:defRPr>
            </a:pPr>
            <a:r>
              <a:rPr>
                <a:latin typeface="+mn-lt"/>
                <a:ea typeface="+mn-ea"/>
                <a:cs typeface="+mn-cs"/>
                <a:sym typeface="Helvetica Neue Light"/>
              </a:rPr>
              <a:t>Examples:  </a:t>
            </a:r>
            <a:r>
              <a:t>shll $3,(%rax)</a:t>
            </a:r>
          </a:p>
          <a:p>
            <a:pPr algn="l" defTabSz="647700">
              <a:defRPr>
                <a:solidFill>
                  <a:srgbClr val="444444"/>
                </a:solidFill>
                <a:latin typeface="Courier"/>
                <a:ea typeface="Courier"/>
                <a:cs typeface="Courier"/>
                <a:sym typeface="Courier"/>
              </a:defRPr>
            </a:pPr>
            <a:r>
              <a:t>        </a:t>
            </a:r>
            <a:r>
              <a:rPr>
                <a:latin typeface="+mn-lt"/>
                <a:ea typeface="+mn-ea"/>
                <a:cs typeface="+mn-cs"/>
                <a:sym typeface="Helvetica Neue Light"/>
              </a:rPr>
              <a:t> </a:t>
            </a:r>
            <a:r>
              <a:t>shr %cl,(%rax,%rdx,8)</a:t>
            </a:r>
            <a:endParaRPr>
              <a:latin typeface="+mn-lt"/>
              <a:ea typeface="+mn-ea"/>
              <a:cs typeface="+mn-cs"/>
              <a:sym typeface="Helvetica Neue Light"/>
            </a:endParaRPr>
          </a:p>
          <a:p>
            <a:pPr algn="l" defTabSz="647700">
              <a:defRPr>
                <a:solidFill>
                  <a:srgbClr val="444444"/>
                </a:solidFill>
                <a:latin typeface="Courier"/>
                <a:ea typeface="Courier"/>
                <a:cs typeface="Courier"/>
                <a:sym typeface="Courier"/>
              </a:defRPr>
            </a:pPr>
            <a:r>
              <a:rPr>
                <a:latin typeface="+mn-lt"/>
                <a:ea typeface="+mn-ea"/>
                <a:cs typeface="+mn-cs"/>
                <a:sym typeface="Helvetica Neue Light"/>
              </a:rPr>
              <a:t>                  </a:t>
            </a:r>
            <a:r>
              <a:t>sar $4,8(%rax)</a:t>
            </a:r>
          </a:p>
        </p:txBody>
      </p:sp>
    </p:spTree>
  </p:cSld>
  <p:clrMapOvr>
    <a:masterClrMapping/>
  </p:clrMapOvr>
  <p:transition xmlns:p14="http://schemas.microsoft.com/office/powerpoint/2010/main" spd="med" advClick="1"/>
</p:sld>
</file>

<file path=ppt/slides/slide1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12"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313" name="Special Multiplication Instruction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Special Multiplication Instructions</a:t>
            </a:r>
          </a:p>
        </p:txBody>
      </p:sp>
      <p:graphicFrame>
        <p:nvGraphicFramePr>
          <p:cNvPr id="314" name="Table 1"/>
          <p:cNvGraphicFramePr/>
          <p:nvPr/>
        </p:nvGraphicFramePr>
        <p:xfrm>
          <a:off x="1168145" y="3742104"/>
          <a:ext cx="22060411" cy="2105283"/>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3749599"/>
                <a:gridCol w="10208029"/>
                <a:gridCol w="8090081"/>
              </a:tblGrid>
              <a:tr h="695410">
                <a:tc>
                  <a:txBody>
                    <a:bodyPr/>
                    <a:lstStyle/>
                    <a:p>
                      <a:pPr algn="l" defTabSz="647700">
                        <a:defRPr>
                          <a:solidFill>
                            <a:srgbClr val="000000"/>
                          </a:solidFill>
                        </a:defRPr>
                      </a:pPr>
                      <a:r>
                        <a:rPr sz="3800">
                          <a:solidFill>
                            <a:srgbClr val="444444"/>
                          </a:solidFill>
                        </a:rPr>
                        <a:t>Instruction</a:t>
                      </a:r>
                    </a:p>
                  </a:txBody>
                  <a:tcPr marL="50800" marR="50800" marT="50800" marB="50800" anchor="ctr" anchorCtr="0" horzOverflow="overflow">
                    <a:lnL w="12700">
                      <a:solidFill>
                        <a:srgbClr val="FFFFFF"/>
                      </a:solidFill>
                      <a:miter lim="400000"/>
                    </a:lnL>
                    <a:lnR w="25400">
                      <a:solidFill>
                        <a:srgbClr val="FFFFFF"/>
                      </a:solidFill>
                      <a:miter lim="400000"/>
                    </a:lnR>
                    <a:lnT w="127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3800">
                          <a:solidFill>
                            <a:srgbClr val="444444"/>
                          </a:solidFill>
                        </a:rPr>
                        <a:t>Effect</a:t>
                      </a:r>
                    </a:p>
                  </a:txBody>
                  <a:tcPr marL="50800" marR="50800" marT="50800" marB="50800" anchor="ctr" anchorCtr="0" horzOverflow="overflow">
                    <a:lnL w="25400">
                      <a:solidFill>
                        <a:srgbClr val="FFFFFF"/>
                      </a:solidFill>
                      <a:miter lim="400000"/>
                    </a:lnL>
                    <a:lnR w="25400">
                      <a:solidFill>
                        <a:srgbClr val="FFFFFF"/>
                      </a:solidFill>
                      <a:miter lim="400000"/>
                    </a:lnR>
                    <a:lnT w="127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3800">
                          <a:solidFill>
                            <a:srgbClr val="444444"/>
                          </a:solidFill>
                        </a:rPr>
                        <a:t>Description</a:t>
                      </a:r>
                    </a:p>
                  </a:txBody>
                  <a:tcPr marL="50800" marR="50800" marT="50800" marB="50800" anchor="ctr" anchorCtr="0" horzOverflow="overflow">
                    <a:lnL w="25400">
                      <a:solidFill>
                        <a:srgbClr val="FFFFFF"/>
                      </a:solidFill>
                      <a:miter lim="400000"/>
                    </a:lnL>
                    <a:lnR w="12700">
                      <a:solidFill>
                        <a:srgbClr val="FFFFFF"/>
                      </a:solidFill>
                      <a:miter lim="400000"/>
                    </a:lnR>
                    <a:lnT w="12700">
                      <a:solidFill>
                        <a:srgbClr val="000000"/>
                      </a:solidFill>
                      <a:miter lim="400000"/>
                    </a:lnT>
                    <a:lnB w="25400">
                      <a:solidFill>
                        <a:srgbClr val="000000"/>
                      </a:solidFill>
                      <a:miter lim="400000"/>
                    </a:lnB>
                  </a:tcPr>
                </a:tc>
              </a:tr>
              <a:tr h="695410">
                <a:tc>
                  <a:txBody>
                    <a:bodyPr/>
                    <a:lstStyle/>
                    <a:p>
                      <a:pPr algn="l" defTabSz="647700">
                        <a:defRPr>
                          <a:solidFill>
                            <a:srgbClr val="000000"/>
                          </a:solidFill>
                        </a:defRPr>
                      </a:pPr>
                      <a:r>
                        <a:rPr sz="3800">
                          <a:solidFill>
                            <a:srgbClr val="444444"/>
                          </a:solidFill>
                          <a:latin typeface="Courier"/>
                          <a:ea typeface="Courier"/>
                          <a:cs typeface="Courier"/>
                          <a:sym typeface="Courier"/>
                        </a:rPr>
                        <a:t>imulq S</a:t>
                      </a:r>
                    </a:p>
                  </a:txBody>
                  <a:tcPr marL="50800" marR="50800" marT="50800" marB="50800" anchor="ctr" anchorCtr="0" horzOverflow="overflow">
                    <a:lnL w="12700">
                      <a:solidFill>
                        <a:srgbClr val="FFFFFF"/>
                      </a:solidFill>
                      <a:miter lim="400000"/>
                    </a:lnL>
                    <a:lnR w="25400">
                      <a:solidFill>
                        <a:srgbClr val="FFFFFF"/>
                      </a:solidFill>
                      <a:miter lim="400000"/>
                    </a:lnR>
                    <a:lnT w="25400">
                      <a:solidFill>
                        <a:srgbClr val="000000"/>
                      </a:solidFill>
                      <a:miter lim="400000"/>
                    </a:lnT>
                    <a:lnB w="25400">
                      <a:solidFill>
                        <a:srgbClr val="FFFFFF"/>
                      </a:solidFill>
                      <a:miter lim="400000"/>
                    </a:lnB>
                  </a:tcPr>
                </a:tc>
                <a:tc>
                  <a:txBody>
                    <a:bodyPr/>
                    <a:lstStyle/>
                    <a:p>
                      <a:pPr algn="l" defTabSz="647700">
                        <a:defRPr sz="3800"/>
                      </a:pPr>
                      <a:r>
                        <a:t>R[</a:t>
                      </a:r>
                      <a:r>
                        <a:rPr>
                          <a:latin typeface="Courier"/>
                          <a:ea typeface="Courier"/>
                          <a:cs typeface="Courier"/>
                          <a:sym typeface="Courier"/>
                        </a:rPr>
                        <a:t>%rdx</a:t>
                      </a:r>
                      <a:r>
                        <a:t>]:R[</a:t>
                      </a:r>
                      <a:r>
                        <a:rPr>
                          <a:latin typeface="Courier"/>
                          <a:ea typeface="Courier"/>
                          <a:cs typeface="Courier"/>
                          <a:sym typeface="Courier"/>
                        </a:rPr>
                        <a:t>%rax</a:t>
                      </a:r>
                      <a:r>
                        <a:t>] ⟵ S × R[</a:t>
                      </a:r>
                      <a:r>
                        <a:rPr>
                          <a:latin typeface="Courier"/>
                          <a:ea typeface="Courier"/>
                          <a:cs typeface="Courier"/>
                          <a:sym typeface="Courier"/>
                        </a:rPr>
                        <a:t>%rax</a:t>
                      </a:r>
                      <a:r>
                        <a:t>]</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000000"/>
                      </a:solidFill>
                      <a:miter lim="400000"/>
                    </a:lnT>
                    <a:lnB w="25400">
                      <a:solidFill>
                        <a:srgbClr val="FFFFFF"/>
                      </a:solidFill>
                      <a:miter lim="400000"/>
                    </a:lnB>
                  </a:tcPr>
                </a:tc>
                <a:tc>
                  <a:txBody>
                    <a:bodyPr/>
                    <a:lstStyle/>
                    <a:p>
                      <a:pPr algn="l" defTabSz="647700">
                        <a:defRPr>
                          <a:solidFill>
                            <a:srgbClr val="000000"/>
                          </a:solidFill>
                        </a:defRPr>
                      </a:pPr>
                      <a:r>
                        <a:rPr sz="3800">
                          <a:solidFill>
                            <a:srgbClr val="444444"/>
                          </a:solidFill>
                        </a:rPr>
                        <a:t>Signed full multiply</a:t>
                      </a:r>
                    </a:p>
                  </a:txBody>
                  <a:tcPr marL="50800" marR="50800" marT="50800" marB="50800" anchor="ctr" anchorCtr="0" horzOverflow="overflow">
                    <a:lnL w="25400">
                      <a:solidFill>
                        <a:srgbClr val="FFFFFF"/>
                      </a:solidFill>
                      <a:miter lim="400000"/>
                    </a:lnL>
                    <a:lnR w="12700">
                      <a:solidFill>
                        <a:srgbClr val="FFFFFF"/>
                      </a:solidFill>
                      <a:miter lim="400000"/>
                    </a:lnR>
                    <a:lnT w="25400">
                      <a:solidFill>
                        <a:srgbClr val="000000"/>
                      </a:solidFill>
                      <a:miter lim="400000"/>
                    </a:lnT>
                    <a:lnB w="25400">
                      <a:solidFill>
                        <a:srgbClr val="FFFFFF"/>
                      </a:solidFill>
                      <a:miter lim="400000"/>
                    </a:lnB>
                  </a:tcPr>
                </a:tc>
              </a:tr>
              <a:tr h="695410">
                <a:tc>
                  <a:txBody>
                    <a:bodyPr/>
                    <a:lstStyle/>
                    <a:p>
                      <a:pPr algn="l" defTabSz="647700">
                        <a:defRPr>
                          <a:solidFill>
                            <a:srgbClr val="000000"/>
                          </a:solidFill>
                        </a:defRPr>
                      </a:pPr>
                      <a:r>
                        <a:rPr sz="3800">
                          <a:solidFill>
                            <a:srgbClr val="444444"/>
                          </a:solidFill>
                          <a:latin typeface="Courier"/>
                          <a:ea typeface="Courier"/>
                          <a:cs typeface="Courier"/>
                          <a:sym typeface="Courier"/>
                        </a:rPr>
                        <a:t>mulq S</a:t>
                      </a:r>
                    </a:p>
                  </a:txBody>
                  <a:tcPr marL="50800" marR="50800" marT="50800" marB="50800" anchor="ctr" anchorCtr="0" horzOverflow="overflow">
                    <a:lnL w="127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sz="3800"/>
                      </a:pPr>
                      <a:r>
                        <a:t>R[</a:t>
                      </a:r>
                      <a:r>
                        <a:rPr>
                          <a:latin typeface="Courier"/>
                          <a:ea typeface="Courier"/>
                          <a:cs typeface="Courier"/>
                          <a:sym typeface="Courier"/>
                        </a:rPr>
                        <a:t>%rdx</a:t>
                      </a:r>
                      <a:r>
                        <a:t>]:R[</a:t>
                      </a:r>
                      <a:r>
                        <a:rPr>
                          <a:latin typeface="Courier"/>
                          <a:ea typeface="Courier"/>
                          <a:cs typeface="Courier"/>
                          <a:sym typeface="Courier"/>
                        </a:rPr>
                        <a:t>%rax</a:t>
                      </a:r>
                      <a:r>
                        <a:t>] ⟵ S × R[</a:t>
                      </a:r>
                      <a:r>
                        <a:rPr>
                          <a:latin typeface="Courier"/>
                          <a:ea typeface="Courier"/>
                          <a:cs typeface="Courier"/>
                          <a:sym typeface="Courier"/>
                        </a:rPr>
                        <a:t>%rax</a:t>
                      </a:r>
                      <a:r>
                        <a:t>]</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3800">
                          <a:solidFill>
                            <a:srgbClr val="444444"/>
                          </a:solidFill>
                        </a:rPr>
                        <a:t>Unsigned full multiply</a:t>
                      </a:r>
                    </a:p>
                  </a:txBody>
                  <a:tcPr marL="50800" marR="50800" marT="50800" marB="50800" anchor="ctr" anchorCtr="0" horzOverflow="overflow">
                    <a:lnL w="25400">
                      <a:solidFill>
                        <a:srgbClr val="FFFFFF"/>
                      </a:solidFill>
                      <a:miter lim="400000"/>
                    </a:lnL>
                    <a:lnR w="12700">
                      <a:solidFill>
                        <a:srgbClr val="FFFFFF"/>
                      </a:solidFill>
                      <a:miter lim="400000"/>
                    </a:lnR>
                    <a:lnT w="25400">
                      <a:solidFill>
                        <a:srgbClr val="FFFFFF"/>
                      </a:solidFill>
                      <a:miter lim="400000"/>
                    </a:lnT>
                    <a:lnB w="25400">
                      <a:solidFill>
                        <a:srgbClr val="FFFFFF"/>
                      </a:solidFill>
                      <a:miter lim="400000"/>
                    </a:lnB>
                  </a:tcPr>
                </a:tc>
              </a:tr>
            </a:tbl>
          </a:graphicData>
        </a:graphic>
      </p:graphicFrame>
      <p:sp>
        <p:nvSpPr>
          <p:cNvPr id="315" name="Recall that multiplying two 64-bit numbers can produce a 128-bit result. The x86-64 instruction set supports 128-bit numbers with the &quot;oct&quot; (16-byte) size."/>
          <p:cNvSpPr txBox="1"/>
          <p:nvPr/>
        </p:nvSpPr>
        <p:spPr>
          <a:xfrm>
            <a:off x="1549936" y="1932017"/>
            <a:ext cx="21885645" cy="1607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a:lstStyle>
          <a:p>
            <a:pPr/>
            <a:r>
              <a:t>Recall that multiplying two 64-bit numbers can produce a 128-bit result. The x86-64 instruction set supports 128-bit numbers with the "oct" (16-byte) size.</a:t>
            </a:r>
          </a:p>
        </p:txBody>
      </p:sp>
      <p:sp>
        <p:nvSpPr>
          <p:cNvPr id="316" name="The imulq instruction has two forms. One, shown on slide 15, takes two operands and leaves the result in a single 64-bit register, truncating if necessary (and acts the same on signed and unsigned numbers). Example: imulq %rbx, %rcx"/>
          <p:cNvSpPr txBox="1"/>
          <p:nvPr/>
        </p:nvSpPr>
        <p:spPr>
          <a:xfrm>
            <a:off x="158418" y="6037591"/>
            <a:ext cx="24067163" cy="241121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defTabSz="647700">
              <a:defRPr>
                <a:solidFill>
                  <a:srgbClr val="444444"/>
                </a:solidFill>
                <a:latin typeface="Courier"/>
                <a:ea typeface="Courier"/>
                <a:cs typeface="Courier"/>
                <a:sym typeface="Courier"/>
              </a:defRPr>
            </a:pPr>
            <a:r>
              <a:rPr>
                <a:latin typeface="+mn-lt"/>
                <a:ea typeface="+mn-ea"/>
                <a:cs typeface="+mn-cs"/>
                <a:sym typeface="Helvetica Neue Light"/>
              </a:rPr>
              <a:t>The </a:t>
            </a:r>
            <a:r>
              <a:t>imulq</a:t>
            </a:r>
            <a:r>
              <a:rPr>
                <a:latin typeface="+mn-lt"/>
                <a:ea typeface="+mn-ea"/>
                <a:cs typeface="+mn-cs"/>
                <a:sym typeface="Helvetica Neue Light"/>
              </a:rPr>
              <a:t> instruction has two forms. One, shown on </a:t>
            </a:r>
            <a:r>
              <a:rPr u="sng">
                <a:hlinkClick r:id="rId2" invalidUrl="" action="ppaction://hlinksldjump" tgtFrame="" tooltip="" history="1" highlightClick="0" endSnd="0"/>
              </a:rPr>
              <a:t>slide 15</a:t>
            </a:r>
            <a:r>
              <a:rPr>
                <a:latin typeface="+mn-lt"/>
                <a:ea typeface="+mn-ea"/>
                <a:cs typeface="+mn-cs"/>
                <a:sym typeface="Helvetica Neue Light"/>
              </a:rPr>
              <a:t>, takes two operands and leaves the result in a single 64-bit register, truncating if necessary (and acts the same on signed and unsigned numbers). Example: </a:t>
            </a:r>
            <a:r>
              <a:t>imulq %rbx, %rcx</a:t>
            </a:r>
          </a:p>
        </p:txBody>
      </p:sp>
      <p:sp>
        <p:nvSpPr>
          <p:cNvPr id="317" name="The second form (shown above) multiplies the source by %rax, and puts the product into the 128-bit %rdx (upper 64 bits) and %rax (lower 64 bits).…"/>
          <p:cNvSpPr txBox="1"/>
          <p:nvPr/>
        </p:nvSpPr>
        <p:spPr>
          <a:xfrm>
            <a:off x="274257" y="8966139"/>
            <a:ext cx="22364881" cy="473924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defTabSz="647700">
              <a:defRPr>
                <a:solidFill>
                  <a:srgbClr val="444444"/>
                </a:solidFill>
                <a:latin typeface="Courier"/>
                <a:ea typeface="Courier"/>
                <a:cs typeface="Courier"/>
                <a:sym typeface="Courier"/>
              </a:defRPr>
            </a:pPr>
            <a:r>
              <a:rPr>
                <a:latin typeface="+mn-lt"/>
                <a:ea typeface="+mn-ea"/>
                <a:cs typeface="+mn-cs"/>
                <a:sym typeface="Helvetica Neue Light"/>
              </a:rPr>
              <a:t>The second form (shown above) multiplies the source by </a:t>
            </a:r>
            <a:r>
              <a:t>%rax</a:t>
            </a:r>
            <a:r>
              <a:rPr>
                <a:latin typeface="+mn-lt"/>
                <a:ea typeface="+mn-ea"/>
                <a:cs typeface="+mn-cs"/>
                <a:sym typeface="Helvetica Neue Light"/>
              </a:rPr>
              <a:t>, and puts the product into the 128-bit </a:t>
            </a:r>
            <a:r>
              <a:t>%rdx</a:t>
            </a:r>
            <a:r>
              <a:rPr>
                <a:latin typeface="+mn-lt"/>
                <a:ea typeface="+mn-ea"/>
                <a:cs typeface="+mn-cs"/>
                <a:sym typeface="Helvetica Neue Light"/>
              </a:rPr>
              <a:t> (upper 64 bits) and </a:t>
            </a:r>
            <a:r>
              <a:t>%rax</a:t>
            </a:r>
            <a:r>
              <a:rPr>
                <a:latin typeface="+mn-lt"/>
                <a:ea typeface="+mn-ea"/>
                <a:cs typeface="+mn-cs"/>
                <a:sym typeface="Helvetica Neue Light"/>
              </a:rPr>
              <a:t> (lower 64 bits).</a:t>
            </a:r>
            <a:endParaRPr>
              <a:latin typeface="+mn-lt"/>
              <a:ea typeface="+mn-ea"/>
              <a:cs typeface="+mn-cs"/>
              <a:sym typeface="Helvetica Neue Light"/>
            </a:endParaRPr>
          </a:p>
          <a:p>
            <a:pPr algn="l" defTabSz="647700">
              <a:defRPr>
                <a:solidFill>
                  <a:srgbClr val="444444"/>
                </a:solidFill>
                <a:latin typeface="Courier"/>
                <a:ea typeface="Courier"/>
                <a:cs typeface="Courier"/>
                <a:sym typeface="Courier"/>
              </a:defRPr>
            </a:pPr>
            <a:endParaRPr>
              <a:latin typeface="+mn-lt"/>
              <a:ea typeface="+mn-ea"/>
              <a:cs typeface="+mn-cs"/>
              <a:sym typeface="Helvetica Neue Light"/>
            </a:endParaRPr>
          </a:p>
          <a:p>
            <a:pPr algn="l" defTabSz="647700">
              <a:defRPr>
                <a:solidFill>
                  <a:srgbClr val="444444"/>
                </a:solidFill>
                <a:latin typeface="Courier"/>
                <a:ea typeface="Courier"/>
                <a:cs typeface="Courier"/>
                <a:sym typeface="Courier"/>
              </a:defRPr>
            </a:pPr>
            <a:r>
              <a:rPr>
                <a:latin typeface="+mn-lt"/>
                <a:ea typeface="+mn-ea"/>
                <a:cs typeface="+mn-cs"/>
                <a:sym typeface="Helvetica Neue Light"/>
              </a:rPr>
              <a:t>Example: </a:t>
            </a:r>
            <a:r>
              <a:t>mul %rdx</a:t>
            </a:r>
          </a:p>
          <a:p>
            <a:pPr algn="l" defTabSz="647700">
              <a:defRPr>
                <a:solidFill>
                  <a:srgbClr val="444444"/>
                </a:solidFill>
                <a:latin typeface="Courier"/>
                <a:ea typeface="Courier"/>
                <a:cs typeface="Courier"/>
                <a:sym typeface="Courier"/>
              </a:defRPr>
            </a:pPr>
            <a:r>
              <a:rPr>
                <a:latin typeface="+mn-lt"/>
                <a:ea typeface="+mn-ea"/>
                <a:cs typeface="+mn-cs"/>
                <a:sym typeface="Helvetica Neue Light"/>
              </a:rPr>
              <a:t>This multiples </a:t>
            </a:r>
            <a:r>
              <a:t>%rdx</a:t>
            </a:r>
            <a:r>
              <a:rPr>
                <a:latin typeface="+mn-lt"/>
                <a:ea typeface="+mn-ea"/>
                <a:cs typeface="+mn-cs"/>
                <a:sym typeface="Helvetica Neue Light"/>
              </a:rPr>
              <a:t> by </a:t>
            </a:r>
            <a:r>
              <a:t>%rax</a:t>
            </a:r>
            <a:r>
              <a:rPr>
                <a:latin typeface="+mn-lt"/>
                <a:ea typeface="+mn-ea"/>
                <a:cs typeface="+mn-cs"/>
                <a:sym typeface="Helvetica Neue Light"/>
              </a:rPr>
              <a:t> and puts the result into the combined </a:t>
            </a:r>
            <a:r>
              <a:t>%rdx:%rax </a:t>
            </a:r>
            <a:r>
              <a:rPr>
                <a:latin typeface="+mn-lt"/>
                <a:ea typeface="+mn-ea"/>
                <a:cs typeface="+mn-cs"/>
                <a:sym typeface="Helvetica Neue Light"/>
              </a:rPr>
              <a:t>registers.</a:t>
            </a:r>
          </a:p>
        </p:txBody>
      </p:sp>
    </p:spTree>
  </p:cSld>
  <p:clrMapOvr>
    <a:masterClrMapping/>
  </p:clrMapOvr>
  <p:transition xmlns:p14="http://schemas.microsoft.com/office/powerpoint/2010/main" spd="med" advClick="1"/>
</p:sld>
</file>

<file path=ppt/slides/slide1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19"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320" name="Multiplication Exampl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Multiplication Example</a:t>
            </a:r>
          </a:p>
        </p:txBody>
      </p:sp>
      <p:sp>
        <p:nvSpPr>
          <p:cNvPr id="321" name="#include &lt;stdio.h&gt;…"/>
          <p:cNvSpPr txBox="1"/>
          <p:nvPr/>
        </p:nvSpPr>
        <p:spPr>
          <a:xfrm>
            <a:off x="702089" y="1677887"/>
            <a:ext cx="11152387" cy="117475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3200">
                <a:latin typeface="Courier"/>
                <a:ea typeface="Courier"/>
                <a:cs typeface="Courier"/>
                <a:sym typeface="Courier"/>
              </a:defRPr>
            </a:pPr>
            <a:r>
              <a:t>#include &lt;stdio.h&gt;</a:t>
            </a:r>
          </a:p>
          <a:p>
            <a:pPr algn="l">
              <a:defRPr sz="3200">
                <a:latin typeface="Courier"/>
                <a:ea typeface="Courier"/>
                <a:cs typeface="Courier"/>
                <a:sym typeface="Courier"/>
              </a:defRPr>
            </a:pPr>
            <a:r>
              <a:t>#include &lt;stdlib.h&gt;</a:t>
            </a:r>
          </a:p>
          <a:p>
            <a:pPr algn="l">
              <a:defRPr sz="3200">
                <a:latin typeface="Courier"/>
                <a:ea typeface="Courier"/>
                <a:cs typeface="Courier"/>
                <a:sym typeface="Courier"/>
              </a:defRPr>
            </a:pPr>
            <a:r>
              <a:t>#include &lt;inttypes.h&gt;</a:t>
            </a:r>
          </a:p>
          <a:p>
            <a:pPr algn="l">
              <a:defRPr sz="3200">
                <a:latin typeface="Courier"/>
                <a:ea typeface="Courier"/>
                <a:cs typeface="Courier"/>
                <a:sym typeface="Courier"/>
              </a:defRPr>
            </a:pPr>
          </a:p>
          <a:p>
            <a:pPr algn="l">
              <a:defRPr sz="3200">
                <a:latin typeface="Courier"/>
                <a:ea typeface="Courier"/>
                <a:cs typeface="Courier"/>
                <a:sym typeface="Courier"/>
              </a:defRPr>
            </a:pPr>
            <a:r>
              <a:t>typedef unsigned __int128 uint128_t;</a:t>
            </a:r>
          </a:p>
          <a:p>
            <a:pPr algn="l">
              <a:defRPr sz="3200">
                <a:latin typeface="Courier"/>
                <a:ea typeface="Courier"/>
                <a:cs typeface="Courier"/>
                <a:sym typeface="Courier"/>
              </a:defRPr>
            </a:pPr>
          </a:p>
          <a:p>
            <a:pPr algn="l">
              <a:defRPr sz="3200">
                <a:latin typeface="Courier"/>
                <a:ea typeface="Courier"/>
                <a:cs typeface="Courier"/>
                <a:sym typeface="Courier"/>
              </a:defRPr>
            </a:pPr>
            <a:r>
              <a:t>void store_uprod(uint128_t *dest, </a:t>
            </a:r>
          </a:p>
          <a:p>
            <a:pPr algn="l">
              <a:defRPr sz="3200">
                <a:latin typeface="Courier"/>
                <a:ea typeface="Courier"/>
                <a:cs typeface="Courier"/>
                <a:sym typeface="Courier"/>
              </a:defRPr>
            </a:pPr>
            <a:r>
              <a:t>                 uint64_t x, uint64_t y)</a:t>
            </a:r>
          </a:p>
          <a:p>
            <a:pPr algn="l">
              <a:defRPr sz="3200">
                <a:latin typeface="Courier"/>
                <a:ea typeface="Courier"/>
                <a:cs typeface="Courier"/>
                <a:sym typeface="Courier"/>
              </a:defRPr>
            </a:pPr>
            <a:r>
              <a:t>{</a:t>
            </a:r>
          </a:p>
          <a:p>
            <a:pPr algn="l">
              <a:defRPr sz="3200">
                <a:latin typeface="Courier"/>
                <a:ea typeface="Courier"/>
                <a:cs typeface="Courier"/>
                <a:sym typeface="Courier"/>
              </a:defRPr>
            </a:pPr>
            <a:r>
              <a:t>    *dest = x * (uint128_t) y;</a:t>
            </a:r>
          </a:p>
          <a:p>
            <a:pPr algn="l">
              <a:defRPr sz="3200">
                <a:latin typeface="Courier"/>
                <a:ea typeface="Courier"/>
                <a:cs typeface="Courier"/>
                <a:sym typeface="Courier"/>
              </a:defRPr>
            </a:pPr>
            <a:r>
              <a:t>}</a:t>
            </a:r>
          </a:p>
          <a:p>
            <a:pPr algn="l">
              <a:defRPr sz="3200">
                <a:latin typeface="Courier"/>
                <a:ea typeface="Courier"/>
                <a:cs typeface="Courier"/>
                <a:sym typeface="Courier"/>
              </a:defRPr>
            </a:pPr>
          </a:p>
          <a:p>
            <a:pPr algn="l">
              <a:defRPr sz="3200">
                <a:latin typeface="Courier"/>
                <a:ea typeface="Courier"/>
                <a:cs typeface="Courier"/>
                <a:sym typeface="Courier"/>
              </a:defRPr>
            </a:pPr>
            <a:r>
              <a:t>int main()</a:t>
            </a:r>
          </a:p>
          <a:p>
            <a:pPr algn="l">
              <a:defRPr sz="3200">
                <a:latin typeface="Courier"/>
                <a:ea typeface="Courier"/>
                <a:cs typeface="Courier"/>
                <a:sym typeface="Courier"/>
              </a:defRPr>
            </a:pPr>
            <a:r>
              <a:t>{</a:t>
            </a:r>
          </a:p>
          <a:p>
            <a:pPr algn="l">
              <a:defRPr sz="3200">
                <a:latin typeface="Courier"/>
                <a:ea typeface="Courier"/>
                <a:cs typeface="Courier"/>
                <a:sym typeface="Courier"/>
              </a:defRPr>
            </a:pPr>
            <a:r>
              <a:t>    uint64_t x = 2000000000000; // 2 trillion</a:t>
            </a:r>
          </a:p>
          <a:p>
            <a:pPr algn="l">
              <a:defRPr sz="3200">
                <a:latin typeface="Courier"/>
                <a:ea typeface="Courier"/>
                <a:cs typeface="Courier"/>
                <a:sym typeface="Courier"/>
              </a:defRPr>
            </a:pPr>
            <a:r>
              <a:t>    uint64_t y = 3000000000000; // 3 trillion</a:t>
            </a:r>
          </a:p>
          <a:p>
            <a:pPr algn="l">
              <a:defRPr sz="3200">
                <a:latin typeface="Courier"/>
                <a:ea typeface="Courier"/>
                <a:cs typeface="Courier"/>
                <a:sym typeface="Courier"/>
              </a:defRPr>
            </a:pPr>
          </a:p>
          <a:p>
            <a:pPr algn="l">
              <a:defRPr sz="3200">
                <a:latin typeface="Courier"/>
                <a:ea typeface="Courier"/>
                <a:cs typeface="Courier"/>
                <a:sym typeface="Courier"/>
              </a:defRPr>
            </a:pPr>
            <a:r>
              <a:t>    uint128_t z;</a:t>
            </a:r>
          </a:p>
          <a:p>
            <a:pPr algn="l">
              <a:defRPr sz="3200">
                <a:latin typeface="Courier"/>
                <a:ea typeface="Courier"/>
                <a:cs typeface="Courier"/>
                <a:sym typeface="Courier"/>
              </a:defRPr>
            </a:pPr>
            <a:r>
              <a:t>    store_uprod(&amp;z,x,y);</a:t>
            </a:r>
          </a:p>
          <a:p>
            <a:pPr algn="l">
              <a:defRPr sz="3200">
                <a:latin typeface="Courier"/>
                <a:ea typeface="Courier"/>
                <a:cs typeface="Courier"/>
                <a:sym typeface="Courier"/>
              </a:defRPr>
            </a:pPr>
          </a:p>
          <a:p>
            <a:pPr algn="l">
              <a:defRPr sz="3200">
                <a:latin typeface="Courier"/>
                <a:ea typeface="Courier"/>
                <a:cs typeface="Courier"/>
                <a:sym typeface="Courier"/>
              </a:defRPr>
            </a:pPr>
            <a:r>
              <a:t>    print_uint128(z); // see lect12 code</a:t>
            </a:r>
          </a:p>
          <a:p>
            <a:pPr algn="l">
              <a:defRPr sz="3200">
                <a:latin typeface="Courier"/>
                <a:ea typeface="Courier"/>
                <a:cs typeface="Courier"/>
                <a:sym typeface="Courier"/>
              </a:defRPr>
            </a:pPr>
            <a:r>
              <a:t>                // for function definition </a:t>
            </a:r>
          </a:p>
          <a:p>
            <a:pPr algn="l">
              <a:defRPr sz="3200">
                <a:latin typeface="Courier"/>
                <a:ea typeface="Courier"/>
                <a:cs typeface="Courier"/>
                <a:sym typeface="Courier"/>
              </a:defRPr>
            </a:pPr>
            <a:r>
              <a:t>    return 0;</a:t>
            </a:r>
          </a:p>
          <a:p>
            <a:pPr algn="l">
              <a:defRPr sz="3200">
                <a:latin typeface="Courier"/>
                <a:ea typeface="Courier"/>
                <a:cs typeface="Courier"/>
                <a:sym typeface="Courier"/>
              </a:defRPr>
            </a:pPr>
            <a:r>
              <a:t>}</a:t>
            </a:r>
          </a:p>
        </p:txBody>
      </p:sp>
      <p:sp>
        <p:nvSpPr>
          <p:cNvPr id="322" name="mov    %rsi,%rax…"/>
          <p:cNvSpPr txBox="1"/>
          <p:nvPr/>
        </p:nvSpPr>
        <p:spPr>
          <a:xfrm>
            <a:off x="12566261" y="5215853"/>
            <a:ext cx="5938209" cy="27051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sz="3300">
                <a:latin typeface="Courier"/>
                <a:ea typeface="Courier"/>
                <a:cs typeface="Courier"/>
                <a:sym typeface="Courier"/>
              </a:defRPr>
            </a:pPr>
            <a:r>
              <a:t>mov    %rsi,%rax     </a:t>
            </a:r>
          </a:p>
          <a:p>
            <a:pPr algn="l">
              <a:defRPr sz="3300">
                <a:latin typeface="Courier"/>
                <a:ea typeface="Courier"/>
                <a:cs typeface="Courier"/>
                <a:sym typeface="Courier"/>
              </a:defRPr>
            </a:pPr>
            <a:r>
              <a:t>mul    %rdx          </a:t>
            </a:r>
          </a:p>
          <a:p>
            <a:pPr algn="l">
              <a:defRPr sz="3300">
                <a:latin typeface="Courier"/>
                <a:ea typeface="Courier"/>
                <a:cs typeface="Courier"/>
                <a:sym typeface="Courier"/>
              </a:defRPr>
            </a:pPr>
            <a:r>
              <a:t>mov    %rax,(%rdi)   </a:t>
            </a:r>
          </a:p>
          <a:p>
            <a:pPr algn="l">
              <a:defRPr sz="3300">
                <a:latin typeface="Courier"/>
                <a:ea typeface="Courier"/>
                <a:cs typeface="Courier"/>
                <a:sym typeface="Courier"/>
              </a:defRPr>
            </a:pPr>
            <a:r>
              <a:t>mov    %rdx,0x8(%rdi)</a:t>
            </a:r>
          </a:p>
          <a:p>
            <a:pPr algn="l">
              <a:defRPr sz="3300">
                <a:latin typeface="Courier"/>
                <a:ea typeface="Courier"/>
                <a:cs typeface="Courier"/>
                <a:sym typeface="Courier"/>
              </a:defRPr>
            </a:pPr>
            <a:r>
              <a:t>retq</a:t>
            </a:r>
          </a:p>
        </p:txBody>
      </p:sp>
      <p:pic>
        <p:nvPicPr>
          <p:cNvPr id="323" name="Image" descr="Image"/>
          <p:cNvPicPr>
            <a:picLocks noChangeAspect="1"/>
          </p:cNvPicPr>
          <p:nvPr/>
        </p:nvPicPr>
        <p:blipFill>
          <a:blip r:embed="rId2">
            <a:extLst/>
          </a:blip>
          <a:stretch>
            <a:fillRect/>
          </a:stretch>
        </p:blipFill>
        <p:spPr>
          <a:xfrm>
            <a:off x="14151064" y="8461919"/>
            <a:ext cx="2768602" cy="2768602"/>
          </a:xfrm>
          <a:prstGeom prst="rect">
            <a:avLst/>
          </a:prstGeom>
          <a:ln w="12700">
            <a:miter lim="400000"/>
          </a:ln>
        </p:spPr>
      </p:pic>
      <p:sp>
        <p:nvSpPr>
          <p:cNvPr id="324" name="Note: %rdi is 1st argument…"/>
          <p:cNvSpPr txBox="1"/>
          <p:nvPr/>
        </p:nvSpPr>
        <p:spPr>
          <a:xfrm>
            <a:off x="18696751" y="5740876"/>
            <a:ext cx="5336032" cy="165505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a:defRPr sz="3300"/>
            </a:pPr>
            <a:r>
              <a:t>Note: </a:t>
            </a:r>
            <a:r>
              <a:rPr>
                <a:latin typeface="Courier"/>
                <a:ea typeface="Courier"/>
                <a:cs typeface="Courier"/>
                <a:sym typeface="Courier"/>
              </a:rPr>
              <a:t>%rdi</a:t>
            </a:r>
            <a:r>
              <a:t> is 1st argument</a:t>
            </a:r>
          </a:p>
          <a:p>
            <a:pPr algn="l">
              <a:defRPr sz="3300"/>
            </a:pPr>
            <a:r>
              <a:t>          </a:t>
            </a:r>
            <a:r>
              <a:rPr>
                <a:latin typeface="Courier"/>
                <a:ea typeface="Courier"/>
                <a:cs typeface="Courier"/>
                <a:sym typeface="Courier"/>
              </a:rPr>
              <a:t>%rsi</a:t>
            </a:r>
            <a:r>
              <a:t> is 2nd argument</a:t>
            </a:r>
          </a:p>
          <a:p>
            <a:pPr algn="l">
              <a:defRPr sz="3300"/>
            </a:pPr>
            <a:r>
              <a:t>          </a:t>
            </a:r>
            <a:r>
              <a:rPr>
                <a:latin typeface="Courier"/>
                <a:ea typeface="Courier"/>
                <a:cs typeface="Courier"/>
                <a:sym typeface="Courier"/>
              </a:rPr>
              <a:t>%rdx</a:t>
            </a:r>
            <a:r>
              <a:t> is 3rd argument</a:t>
            </a:r>
          </a:p>
        </p:txBody>
      </p:sp>
    </p:spTree>
  </p:cSld>
  <p:clrMapOvr>
    <a:masterClrMapping/>
  </p:clrMapOvr>
  <p:transition xmlns:p14="http://schemas.microsoft.com/office/powerpoint/2010/main" spd="med" advClick="1"/>
</p:sld>
</file>

<file path=ppt/slides/slide1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26"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327" name="Special Division Operation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Special Division Operations</a:t>
            </a:r>
          </a:p>
        </p:txBody>
      </p:sp>
      <p:graphicFrame>
        <p:nvGraphicFramePr>
          <p:cNvPr id="328" name="Table 1"/>
          <p:cNvGraphicFramePr/>
          <p:nvPr/>
        </p:nvGraphicFramePr>
        <p:xfrm>
          <a:off x="1168145" y="3742104"/>
          <a:ext cx="22060411" cy="4377465"/>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3749599"/>
                <a:gridCol w="10208029"/>
                <a:gridCol w="8090081"/>
              </a:tblGrid>
              <a:tr h="726402">
                <a:tc>
                  <a:txBody>
                    <a:bodyPr/>
                    <a:lstStyle/>
                    <a:p>
                      <a:pPr algn="l" defTabSz="647700">
                        <a:defRPr>
                          <a:solidFill>
                            <a:srgbClr val="000000"/>
                          </a:solidFill>
                        </a:defRPr>
                      </a:pPr>
                      <a:r>
                        <a:rPr sz="3800">
                          <a:solidFill>
                            <a:srgbClr val="444444"/>
                          </a:solidFill>
                        </a:rPr>
                        <a:t>Instruction</a:t>
                      </a:r>
                    </a:p>
                  </a:txBody>
                  <a:tcPr marL="50800" marR="50800" marT="50800" marB="50800" anchor="ctr" anchorCtr="0" horzOverflow="overflow">
                    <a:lnL w="12700">
                      <a:solidFill>
                        <a:srgbClr val="FFFFFF"/>
                      </a:solidFill>
                      <a:miter lim="400000"/>
                    </a:lnL>
                    <a:lnR w="25400">
                      <a:solidFill>
                        <a:srgbClr val="FFFFFF"/>
                      </a:solidFill>
                      <a:miter lim="400000"/>
                    </a:lnR>
                    <a:lnT w="127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3800">
                          <a:solidFill>
                            <a:srgbClr val="444444"/>
                          </a:solidFill>
                        </a:rPr>
                        <a:t>Effect</a:t>
                      </a:r>
                    </a:p>
                  </a:txBody>
                  <a:tcPr marL="50800" marR="50800" marT="50800" marB="50800" anchor="ctr" anchorCtr="0" horzOverflow="overflow">
                    <a:lnL w="25400">
                      <a:solidFill>
                        <a:srgbClr val="FFFFFF"/>
                      </a:solidFill>
                      <a:miter lim="400000"/>
                    </a:lnL>
                    <a:lnR w="25400">
                      <a:solidFill>
                        <a:srgbClr val="FFFFFF"/>
                      </a:solidFill>
                      <a:miter lim="400000"/>
                    </a:lnR>
                    <a:lnT w="127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3800">
                          <a:solidFill>
                            <a:srgbClr val="444444"/>
                          </a:solidFill>
                        </a:rPr>
                        <a:t>Description</a:t>
                      </a:r>
                    </a:p>
                  </a:txBody>
                  <a:tcPr marL="50800" marR="50800" marT="50800" marB="50800" anchor="ctr" anchorCtr="0" horzOverflow="overflow">
                    <a:lnL w="25400">
                      <a:solidFill>
                        <a:srgbClr val="FFFFFF"/>
                      </a:solidFill>
                      <a:miter lim="400000"/>
                    </a:lnL>
                    <a:lnR w="12700">
                      <a:solidFill>
                        <a:srgbClr val="FFFFFF"/>
                      </a:solidFill>
                      <a:miter lim="400000"/>
                    </a:lnR>
                    <a:lnT w="12700">
                      <a:solidFill>
                        <a:srgbClr val="000000"/>
                      </a:solidFill>
                      <a:miter lim="400000"/>
                    </a:lnT>
                    <a:lnB w="25400">
                      <a:solidFill>
                        <a:srgbClr val="000000"/>
                      </a:solidFill>
                      <a:miter lim="400000"/>
                    </a:lnB>
                  </a:tcPr>
                </a:tc>
              </a:tr>
              <a:tr h="726402">
                <a:tc>
                  <a:txBody>
                    <a:bodyPr/>
                    <a:lstStyle/>
                    <a:p>
                      <a:pPr algn="l" defTabSz="647700">
                        <a:defRPr>
                          <a:solidFill>
                            <a:srgbClr val="000000"/>
                          </a:solidFill>
                        </a:defRPr>
                      </a:pPr>
                      <a:r>
                        <a:rPr sz="3800">
                          <a:solidFill>
                            <a:srgbClr val="444444"/>
                          </a:solidFill>
                          <a:latin typeface="Courier"/>
                          <a:ea typeface="Courier"/>
                          <a:cs typeface="Courier"/>
                          <a:sym typeface="Courier"/>
                        </a:rPr>
                        <a:t>cqto</a:t>
                      </a:r>
                    </a:p>
                  </a:txBody>
                  <a:tcPr marL="50800" marR="50800" marT="50800" marB="50800" anchor="ctr" anchorCtr="0" horzOverflow="overflow">
                    <a:lnL w="12700">
                      <a:solidFill>
                        <a:srgbClr val="FFFFFF"/>
                      </a:solidFill>
                      <a:miter lim="400000"/>
                    </a:lnL>
                    <a:lnR w="25400">
                      <a:solidFill>
                        <a:srgbClr val="FFFFFF"/>
                      </a:solidFill>
                      <a:miter lim="400000"/>
                    </a:lnR>
                    <a:lnT w="25400">
                      <a:solidFill>
                        <a:srgbClr val="000000"/>
                      </a:solidFill>
                      <a:miter lim="400000"/>
                    </a:lnT>
                    <a:lnB w="25400">
                      <a:solidFill>
                        <a:srgbClr val="FFFFFF"/>
                      </a:solidFill>
                      <a:miter lim="400000"/>
                    </a:lnB>
                  </a:tcPr>
                </a:tc>
                <a:tc>
                  <a:txBody>
                    <a:bodyPr/>
                    <a:lstStyle/>
                    <a:p>
                      <a:pPr algn="l" defTabSz="647700">
                        <a:defRPr sz="3800"/>
                      </a:pPr>
                      <a:r>
                        <a:t>R[</a:t>
                      </a:r>
                      <a:r>
                        <a:rPr>
                          <a:latin typeface="Courier"/>
                          <a:ea typeface="Courier"/>
                          <a:cs typeface="Courier"/>
                          <a:sym typeface="Courier"/>
                        </a:rPr>
                        <a:t>%rdx</a:t>
                      </a:r>
                      <a:r>
                        <a:t>]:R[</a:t>
                      </a:r>
                      <a:r>
                        <a:rPr>
                          <a:latin typeface="Courier"/>
                          <a:ea typeface="Courier"/>
                          <a:cs typeface="Courier"/>
                          <a:sym typeface="Courier"/>
                        </a:rPr>
                        <a:t>%rax</a:t>
                      </a:r>
                      <a:r>
                        <a:t>] ⟵ SignExtend(R[</a:t>
                      </a:r>
                      <a:r>
                        <a:rPr>
                          <a:latin typeface="Courier"/>
                          <a:ea typeface="Courier"/>
                          <a:cs typeface="Courier"/>
                          <a:sym typeface="Courier"/>
                        </a:rPr>
                        <a:t>%rax</a:t>
                      </a:r>
                      <a:r>
                        <a:t>])</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000000"/>
                      </a:solidFill>
                      <a:miter lim="400000"/>
                    </a:lnT>
                    <a:lnB w="25400">
                      <a:solidFill>
                        <a:srgbClr val="FFFFFF"/>
                      </a:solidFill>
                      <a:miter lim="400000"/>
                    </a:lnB>
                  </a:tcPr>
                </a:tc>
                <a:tc>
                  <a:txBody>
                    <a:bodyPr/>
                    <a:lstStyle/>
                    <a:p>
                      <a:pPr algn="l" defTabSz="647700">
                        <a:defRPr>
                          <a:solidFill>
                            <a:srgbClr val="000000"/>
                          </a:solidFill>
                        </a:defRPr>
                      </a:pPr>
                      <a:r>
                        <a:rPr sz="3800">
                          <a:solidFill>
                            <a:srgbClr val="444444"/>
                          </a:solidFill>
                        </a:rPr>
                        <a:t>Convert to oct word</a:t>
                      </a:r>
                    </a:p>
                  </a:txBody>
                  <a:tcPr marL="50800" marR="50800" marT="50800" marB="50800" anchor="ctr" anchorCtr="0" horzOverflow="overflow">
                    <a:lnL w="25400">
                      <a:solidFill>
                        <a:srgbClr val="FFFFFF"/>
                      </a:solidFill>
                      <a:miter lim="400000"/>
                    </a:lnL>
                    <a:lnR w="12700">
                      <a:solidFill>
                        <a:srgbClr val="FFFFFF"/>
                      </a:solidFill>
                      <a:miter lim="400000"/>
                    </a:lnR>
                    <a:lnT w="25400">
                      <a:solidFill>
                        <a:srgbClr val="000000"/>
                      </a:solidFill>
                      <a:miter lim="400000"/>
                    </a:lnT>
                    <a:lnB w="25400">
                      <a:solidFill>
                        <a:srgbClr val="FFFFFF"/>
                      </a:solidFill>
                      <a:miter lim="400000"/>
                    </a:lnB>
                  </a:tcPr>
                </a:tc>
              </a:tr>
              <a:tr h="726402">
                <a:tc>
                  <a:txBody>
                    <a:bodyPr/>
                    <a:lstStyle/>
                    <a:p>
                      <a:pPr algn="l" defTabSz="647700">
                        <a:defRPr>
                          <a:solidFill>
                            <a:srgbClr val="000000"/>
                          </a:solidFill>
                        </a:defRPr>
                      </a:pPr>
                      <a:r>
                        <a:rPr sz="3800">
                          <a:solidFill>
                            <a:srgbClr val="444444"/>
                          </a:solidFill>
                          <a:latin typeface="Courier"/>
                          <a:ea typeface="Courier"/>
                          <a:cs typeface="Courier"/>
                          <a:sym typeface="Courier"/>
                        </a:rPr>
                        <a:t>idivq S</a:t>
                      </a:r>
                    </a:p>
                  </a:txBody>
                  <a:tcPr marL="50800" marR="50800" marT="50800" marB="50800" anchor="ctr" anchorCtr="0" horzOverflow="overflow">
                    <a:lnL w="127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sz="3800"/>
                      </a:pPr>
                      <a:r>
                        <a:t>R[</a:t>
                      </a:r>
                      <a:r>
                        <a:rPr>
                          <a:latin typeface="Courier"/>
                          <a:ea typeface="Courier"/>
                          <a:cs typeface="Courier"/>
                          <a:sym typeface="Courier"/>
                        </a:rPr>
                        <a:t>%rdx</a:t>
                      </a:r>
                      <a:r>
                        <a:t>] ⟵ R[</a:t>
                      </a:r>
                      <a:r>
                        <a:rPr>
                          <a:latin typeface="Courier"/>
                          <a:ea typeface="Courier"/>
                          <a:cs typeface="Courier"/>
                          <a:sym typeface="Courier"/>
                        </a:rPr>
                        <a:t>%rdx</a:t>
                      </a:r>
                      <a:r>
                        <a:t>]:R[</a:t>
                      </a:r>
                      <a:r>
                        <a:rPr>
                          <a:latin typeface="Courier"/>
                          <a:ea typeface="Courier"/>
                          <a:cs typeface="Courier"/>
                          <a:sym typeface="Courier"/>
                        </a:rPr>
                        <a:t>%rax</a:t>
                      </a:r>
                      <a:r>
                        <a:t>] mod S;</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3800">
                          <a:solidFill>
                            <a:srgbClr val="444444"/>
                          </a:solidFill>
                        </a:rPr>
                        <a:t>Signed divide</a:t>
                      </a:r>
                    </a:p>
                  </a:txBody>
                  <a:tcPr marL="50800" marR="50800" marT="50800" marB="50800" anchor="ctr" anchorCtr="0" horzOverflow="overflow">
                    <a:lnL w="25400">
                      <a:solidFill>
                        <a:srgbClr val="FFFFFF"/>
                      </a:solidFill>
                      <a:miter lim="400000"/>
                    </a:lnL>
                    <a:lnR w="12700">
                      <a:solidFill>
                        <a:srgbClr val="FFFFFF"/>
                      </a:solidFill>
                      <a:miter lim="400000"/>
                    </a:lnR>
                    <a:lnT w="25400">
                      <a:solidFill>
                        <a:srgbClr val="FFFFFF"/>
                      </a:solidFill>
                      <a:miter lim="400000"/>
                    </a:lnT>
                    <a:lnB w="25400">
                      <a:solidFill>
                        <a:srgbClr val="FFFFFF"/>
                      </a:solidFill>
                      <a:miter lim="400000"/>
                    </a:lnB>
                  </a:tcPr>
                </a:tc>
              </a:tr>
              <a:tr h="726402">
                <a:tc>
                  <a:txBody>
                    <a:bodyPr/>
                    <a:lstStyle/>
                    <a:p>
                      <a:pPr algn="l" defTabSz="647700">
                        <a:defRPr sz="3800">
                          <a:latin typeface="Courier"/>
                          <a:ea typeface="Courier"/>
                          <a:cs typeface="Courier"/>
                          <a:sym typeface="Courier"/>
                        </a:defRPr>
                      </a:pPr>
                    </a:p>
                  </a:txBody>
                  <a:tcPr marL="50800" marR="50800" marT="50800" marB="50800" anchor="ctr" anchorCtr="0" horzOverflow="overflow">
                    <a:lnL w="127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sz="3800"/>
                      </a:pPr>
                      <a:r>
                        <a:t>R[</a:t>
                      </a:r>
                      <a:r>
                        <a:rPr>
                          <a:latin typeface="Courier"/>
                          <a:ea typeface="Courier"/>
                          <a:cs typeface="Courier"/>
                          <a:sym typeface="Courier"/>
                        </a:rPr>
                        <a:t>%rax</a:t>
                      </a:r>
                      <a:r>
                        <a:t>] ⟵ R[</a:t>
                      </a:r>
                      <a:r>
                        <a:rPr>
                          <a:latin typeface="Courier"/>
                          <a:ea typeface="Courier"/>
                          <a:cs typeface="Courier"/>
                          <a:sym typeface="Courier"/>
                        </a:rPr>
                        <a:t>%rdx</a:t>
                      </a:r>
                      <a:r>
                        <a:t>]:R[</a:t>
                      </a:r>
                      <a:r>
                        <a:rPr>
                          <a:latin typeface="Courier"/>
                          <a:ea typeface="Courier"/>
                          <a:cs typeface="Courier"/>
                          <a:sym typeface="Courier"/>
                        </a:rPr>
                        <a:t>%rax</a:t>
                      </a:r>
                      <a:r>
                        <a:t>] ÷ S</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sz="3800"/>
                      </a:pPr>
                    </a:p>
                  </a:txBody>
                  <a:tcPr marL="50800" marR="50800" marT="50800" marB="50800" anchor="ctr" anchorCtr="0" horzOverflow="overflow">
                    <a:lnL w="25400">
                      <a:solidFill>
                        <a:srgbClr val="FFFFFF"/>
                      </a:solidFill>
                      <a:miter lim="400000"/>
                    </a:lnL>
                    <a:lnR w="12700">
                      <a:solidFill>
                        <a:srgbClr val="FFFFFF"/>
                      </a:solidFill>
                      <a:miter lim="400000"/>
                    </a:lnR>
                    <a:lnT w="25400">
                      <a:solidFill>
                        <a:srgbClr val="FFFFFF"/>
                      </a:solidFill>
                      <a:miter lim="400000"/>
                    </a:lnT>
                    <a:lnB w="25400">
                      <a:solidFill>
                        <a:srgbClr val="FFFFFF"/>
                      </a:solidFill>
                      <a:miter lim="400000"/>
                    </a:lnB>
                  </a:tcPr>
                </a:tc>
              </a:tr>
              <a:tr h="726402">
                <a:tc>
                  <a:txBody>
                    <a:bodyPr/>
                    <a:lstStyle/>
                    <a:p>
                      <a:pPr algn="l" defTabSz="647700">
                        <a:defRPr>
                          <a:solidFill>
                            <a:srgbClr val="000000"/>
                          </a:solidFill>
                        </a:defRPr>
                      </a:pPr>
                      <a:r>
                        <a:rPr sz="3800">
                          <a:solidFill>
                            <a:srgbClr val="444444"/>
                          </a:solidFill>
                          <a:latin typeface="Courier"/>
                          <a:ea typeface="Courier"/>
                          <a:cs typeface="Courier"/>
                          <a:sym typeface="Courier"/>
                        </a:rPr>
                        <a:t>divq S</a:t>
                      </a:r>
                    </a:p>
                  </a:txBody>
                  <a:tcPr marL="50800" marR="50800" marT="50800" marB="50800" anchor="ctr" anchorCtr="0" horzOverflow="overflow">
                    <a:lnL w="127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sz="3800"/>
                      </a:pPr>
                      <a:r>
                        <a:t>R[</a:t>
                      </a:r>
                      <a:r>
                        <a:rPr>
                          <a:latin typeface="Courier"/>
                          <a:ea typeface="Courier"/>
                          <a:cs typeface="Courier"/>
                          <a:sym typeface="Courier"/>
                        </a:rPr>
                        <a:t>%rdx</a:t>
                      </a:r>
                      <a:r>
                        <a:t>] ⟵ R[</a:t>
                      </a:r>
                      <a:r>
                        <a:rPr>
                          <a:latin typeface="Courier"/>
                          <a:ea typeface="Courier"/>
                          <a:cs typeface="Courier"/>
                          <a:sym typeface="Courier"/>
                        </a:rPr>
                        <a:t>%rdx</a:t>
                      </a:r>
                      <a:r>
                        <a:t>]:R[</a:t>
                      </a:r>
                      <a:r>
                        <a:rPr>
                          <a:latin typeface="Courier"/>
                          <a:ea typeface="Courier"/>
                          <a:cs typeface="Courier"/>
                          <a:sym typeface="Courier"/>
                        </a:rPr>
                        <a:t>%rax</a:t>
                      </a:r>
                      <a:r>
                        <a:t>] mod S;</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3800">
                          <a:solidFill>
                            <a:srgbClr val="444444"/>
                          </a:solidFill>
                        </a:rPr>
                        <a:t>Unsigned divide</a:t>
                      </a:r>
                    </a:p>
                  </a:txBody>
                  <a:tcPr marL="50800" marR="50800" marT="50800" marB="50800" anchor="ctr" anchorCtr="0" horzOverflow="overflow">
                    <a:lnL w="25400">
                      <a:solidFill>
                        <a:srgbClr val="FFFFFF"/>
                      </a:solidFill>
                      <a:miter lim="400000"/>
                    </a:lnL>
                    <a:lnR w="12700">
                      <a:solidFill>
                        <a:srgbClr val="FFFFFF"/>
                      </a:solidFill>
                      <a:miter lim="400000"/>
                    </a:lnR>
                    <a:lnT w="25400">
                      <a:solidFill>
                        <a:srgbClr val="FFFFFF"/>
                      </a:solidFill>
                      <a:miter lim="400000"/>
                    </a:lnT>
                    <a:lnB w="25400">
                      <a:solidFill>
                        <a:srgbClr val="FFFFFF"/>
                      </a:solidFill>
                      <a:miter lim="400000"/>
                    </a:lnB>
                  </a:tcPr>
                </a:tc>
              </a:tr>
              <a:tr h="726402">
                <a:tc>
                  <a:txBody>
                    <a:bodyPr/>
                    <a:lstStyle/>
                    <a:p>
                      <a:pPr algn="l" defTabSz="647700">
                        <a:defRPr sz="3800">
                          <a:latin typeface="Courier"/>
                          <a:ea typeface="Courier"/>
                          <a:cs typeface="Courier"/>
                          <a:sym typeface="Courier"/>
                        </a:defRPr>
                      </a:pPr>
                    </a:p>
                  </a:txBody>
                  <a:tcPr marL="50800" marR="50800" marT="50800" marB="50800" anchor="ctr" anchorCtr="0" horzOverflow="overflow">
                    <a:lnL w="127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sz="3800"/>
                      </a:pPr>
                      <a:r>
                        <a:t>R[</a:t>
                      </a:r>
                      <a:r>
                        <a:rPr>
                          <a:latin typeface="Courier"/>
                          <a:ea typeface="Courier"/>
                          <a:cs typeface="Courier"/>
                          <a:sym typeface="Courier"/>
                        </a:rPr>
                        <a:t>%rax</a:t>
                      </a:r>
                      <a:r>
                        <a:t>] ⟵ R[</a:t>
                      </a:r>
                      <a:r>
                        <a:rPr>
                          <a:latin typeface="Courier"/>
                          <a:ea typeface="Courier"/>
                          <a:cs typeface="Courier"/>
                          <a:sym typeface="Courier"/>
                        </a:rPr>
                        <a:t>%rdx</a:t>
                      </a:r>
                      <a:r>
                        <a:t>]:R[</a:t>
                      </a:r>
                      <a:r>
                        <a:rPr>
                          <a:latin typeface="Courier"/>
                          <a:ea typeface="Courier"/>
                          <a:cs typeface="Courier"/>
                          <a:sym typeface="Courier"/>
                        </a:rPr>
                        <a:t>%rax</a:t>
                      </a:r>
                      <a:r>
                        <a:t>] ÷ S</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sz="3800"/>
                      </a:pPr>
                    </a:p>
                  </a:txBody>
                  <a:tcPr marL="50800" marR="50800" marT="50800" marB="50800" anchor="ctr" anchorCtr="0" horzOverflow="overflow">
                    <a:lnL w="25400">
                      <a:solidFill>
                        <a:srgbClr val="FFFFFF"/>
                      </a:solidFill>
                      <a:miter lim="400000"/>
                    </a:lnL>
                    <a:lnR w="12700">
                      <a:solidFill>
                        <a:srgbClr val="FFFFFF"/>
                      </a:solidFill>
                      <a:miter lim="400000"/>
                    </a:lnR>
                    <a:lnT w="25400">
                      <a:solidFill>
                        <a:srgbClr val="FFFFFF"/>
                      </a:solidFill>
                      <a:miter lim="400000"/>
                    </a:lnT>
                    <a:lnB w="25400">
                      <a:solidFill>
                        <a:srgbClr val="FFFFFF"/>
                      </a:solidFill>
                      <a:miter lim="400000"/>
                    </a:lnB>
                  </a:tcPr>
                </a:tc>
              </a:tr>
            </a:tbl>
          </a:graphicData>
        </a:graphic>
      </p:graphicFrame>
      <p:sp>
        <p:nvSpPr>
          <p:cNvPr id="329" name="Slide 11 did not list a division instruction or modulus instruction. There are single-operand divide instructions (shown below):"/>
          <p:cNvSpPr txBox="1"/>
          <p:nvPr/>
        </p:nvSpPr>
        <p:spPr>
          <a:xfrm>
            <a:off x="1549936" y="1932017"/>
            <a:ext cx="21885645" cy="1607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a:lstStyle>
          <a:p>
            <a:pPr/>
            <a:r>
              <a:t>Slide 11 did not list a division instruction or modulus instruction. There are single-operand divide instructions (shown below):</a:t>
            </a:r>
          </a:p>
        </p:txBody>
      </p:sp>
      <p:sp>
        <p:nvSpPr>
          <p:cNvPr id="330" name="The dividend for the idivq and divq instructions is the 128-bit quantity in registers %rdx (high-order 64-bits) and %rax (low-order 64-bits). The divisor is the operand source. The quotient from the division is stored in %rax, and the remainder is stored"/>
          <p:cNvSpPr txBox="1"/>
          <p:nvPr/>
        </p:nvSpPr>
        <p:spPr>
          <a:xfrm>
            <a:off x="158418" y="8309774"/>
            <a:ext cx="23297358" cy="514170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defTabSz="647700">
              <a:defRPr sz="4700">
                <a:solidFill>
                  <a:srgbClr val="444444"/>
                </a:solidFill>
                <a:latin typeface="Courier"/>
                <a:ea typeface="Courier"/>
                <a:cs typeface="Courier"/>
                <a:sym typeface="Courier"/>
              </a:defRPr>
            </a:pPr>
            <a:r>
              <a:rPr>
                <a:latin typeface="+mn-lt"/>
                <a:ea typeface="+mn-ea"/>
                <a:cs typeface="+mn-cs"/>
                <a:sym typeface="Helvetica Neue Light"/>
              </a:rPr>
              <a:t>The dividend for the </a:t>
            </a:r>
            <a:r>
              <a:t>idivq</a:t>
            </a:r>
            <a:r>
              <a:rPr>
                <a:latin typeface="+mn-lt"/>
                <a:ea typeface="+mn-ea"/>
                <a:cs typeface="+mn-cs"/>
                <a:sym typeface="Helvetica Neue Light"/>
              </a:rPr>
              <a:t> and </a:t>
            </a:r>
            <a:r>
              <a:t>divq</a:t>
            </a:r>
            <a:r>
              <a:rPr>
                <a:latin typeface="+mn-lt"/>
                <a:ea typeface="+mn-ea"/>
                <a:cs typeface="+mn-cs"/>
                <a:sym typeface="Helvetica Neue Light"/>
              </a:rPr>
              <a:t> instructions is the 128-bit quantity in registers </a:t>
            </a:r>
            <a:r>
              <a:t>%rdx</a:t>
            </a:r>
            <a:r>
              <a:rPr>
                <a:latin typeface="+mn-lt"/>
                <a:ea typeface="+mn-ea"/>
                <a:cs typeface="+mn-cs"/>
                <a:sym typeface="Helvetica Neue Light"/>
              </a:rPr>
              <a:t> (high-order 64-bits) and </a:t>
            </a:r>
            <a:r>
              <a:t>%rax</a:t>
            </a:r>
            <a:r>
              <a:rPr>
                <a:latin typeface="+mn-lt"/>
                <a:ea typeface="+mn-ea"/>
                <a:cs typeface="+mn-cs"/>
                <a:sym typeface="Helvetica Neue Light"/>
              </a:rPr>
              <a:t> (low-order 64-bits). The divisor is the operand source. The quotient from the division is stored in </a:t>
            </a:r>
            <a:r>
              <a:t>%rax</a:t>
            </a:r>
            <a:r>
              <a:rPr>
                <a:latin typeface="+mn-lt"/>
                <a:ea typeface="+mn-ea"/>
                <a:cs typeface="+mn-cs"/>
                <a:sym typeface="Helvetica Neue Light"/>
              </a:rPr>
              <a:t>, and the remainder is stored in </a:t>
            </a:r>
            <a:r>
              <a:t>%rdx</a:t>
            </a:r>
            <a:r>
              <a:rPr>
                <a:latin typeface="+mn-lt"/>
                <a:ea typeface="+mn-ea"/>
                <a:cs typeface="+mn-cs"/>
                <a:sym typeface="Helvetica Neue Light"/>
              </a:rPr>
              <a:t>.</a:t>
            </a:r>
            <a:endParaRPr>
              <a:latin typeface="+mn-lt"/>
              <a:ea typeface="+mn-ea"/>
              <a:cs typeface="+mn-cs"/>
              <a:sym typeface="Helvetica Neue Light"/>
            </a:endParaRPr>
          </a:p>
          <a:p>
            <a:pPr algn="l" defTabSz="647700">
              <a:defRPr sz="4700">
                <a:solidFill>
                  <a:srgbClr val="444444"/>
                </a:solidFill>
                <a:latin typeface="Courier"/>
                <a:ea typeface="Courier"/>
                <a:cs typeface="Courier"/>
                <a:sym typeface="Courier"/>
              </a:defRPr>
            </a:pPr>
            <a:endParaRPr>
              <a:latin typeface="+mn-lt"/>
              <a:ea typeface="+mn-ea"/>
              <a:cs typeface="+mn-cs"/>
              <a:sym typeface="Helvetica Neue Light"/>
            </a:endParaRPr>
          </a:p>
          <a:p>
            <a:pPr algn="l" defTabSz="647700">
              <a:defRPr sz="4700">
                <a:solidFill>
                  <a:srgbClr val="444444"/>
                </a:solidFill>
                <a:latin typeface="Courier"/>
                <a:ea typeface="Courier"/>
                <a:cs typeface="Courier"/>
                <a:sym typeface="Courier"/>
              </a:defRPr>
            </a:pPr>
            <a:r>
              <a:rPr>
                <a:latin typeface="+mn-lt"/>
                <a:ea typeface="+mn-ea"/>
                <a:cs typeface="+mn-cs"/>
                <a:sym typeface="Helvetica Neue Light"/>
              </a:rPr>
              <a:t>For most division, the dividend is just in </a:t>
            </a:r>
            <a:r>
              <a:t>%rax</a:t>
            </a:r>
            <a:r>
              <a:rPr>
                <a:latin typeface="+mn-lt"/>
                <a:ea typeface="+mn-ea"/>
                <a:cs typeface="+mn-cs"/>
                <a:sym typeface="Helvetica Neue Light"/>
              </a:rPr>
              <a:t>, and </a:t>
            </a:r>
            <a:r>
              <a:t>%rdx</a:t>
            </a:r>
            <a:r>
              <a:rPr>
                <a:latin typeface="+mn-lt"/>
                <a:ea typeface="+mn-ea"/>
                <a:cs typeface="+mn-cs"/>
                <a:sym typeface="Helvetica Neue Light"/>
              </a:rPr>
              <a:t> is either all zeros (for unsigned, or the sign bit of %rax (for signed arithmetic). The ctqo instruction can be used to accomplish this.</a:t>
            </a:r>
          </a:p>
        </p:txBody>
      </p:sp>
    </p:spTree>
  </p:cSld>
  <p:clrMapOvr>
    <a:masterClrMapping/>
  </p:clrMapOvr>
  <p:transition xmlns:p14="http://schemas.microsoft.com/office/powerpoint/2010/main" spd="med" advClick="1"/>
</p:sld>
</file>

<file path=ppt/slides/slide2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32"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333" name="Division Exampl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Division Example</a:t>
            </a:r>
          </a:p>
        </p:txBody>
      </p:sp>
      <p:sp>
        <p:nvSpPr>
          <p:cNvPr id="334" name="void remdiv(long x, long y,…"/>
          <p:cNvSpPr txBox="1"/>
          <p:nvPr/>
        </p:nvSpPr>
        <p:spPr>
          <a:xfrm>
            <a:off x="702089" y="2170200"/>
            <a:ext cx="8172940" cy="50419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defTabSz="127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3300">
                <a:latin typeface="Fira Code Retina"/>
                <a:ea typeface="Fira Code Retina"/>
                <a:cs typeface="Fira Code Retina"/>
                <a:sym typeface="Fira Code Retina"/>
              </a:defRPr>
            </a:pPr>
            <a:r>
              <a:t>void remdiv(long x, long y,</a:t>
            </a:r>
          </a:p>
          <a:p>
            <a:pPr algn="l" defTabSz="127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3300">
                <a:latin typeface="Fira Code Retina"/>
                <a:ea typeface="Fira Code Retina"/>
                <a:cs typeface="Fira Code Retina"/>
                <a:sym typeface="Fira Code Retina"/>
              </a:defRPr>
            </a:pPr>
            <a:r>
              <a:t>            long *qp, long *rp)</a:t>
            </a:r>
          </a:p>
          <a:p>
            <a:pPr algn="l" defTabSz="127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3300">
                <a:latin typeface="Fira Code Retina"/>
                <a:ea typeface="Fira Code Retina"/>
                <a:cs typeface="Fira Code Retina"/>
                <a:sym typeface="Fira Code Retina"/>
              </a:defRPr>
            </a:pPr>
            <a:r>
              <a:t>{</a:t>
            </a:r>
          </a:p>
          <a:p>
            <a:pPr algn="l" defTabSz="127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3300">
                <a:latin typeface="Fira Code Retina"/>
                <a:ea typeface="Fira Code Retina"/>
                <a:cs typeface="Fira Code Retina"/>
                <a:sym typeface="Fira Code Retina"/>
              </a:defRPr>
            </a:pPr>
            <a:r>
              <a:t>        long q = x / y;</a:t>
            </a:r>
          </a:p>
          <a:p>
            <a:pPr algn="l" defTabSz="127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3300">
                <a:latin typeface="Fira Code Retina"/>
                <a:ea typeface="Fira Code Retina"/>
                <a:cs typeface="Fira Code Retina"/>
                <a:sym typeface="Fira Code Retina"/>
              </a:defRPr>
            </a:pPr>
            <a:r>
              <a:t>        long r = x % y;</a:t>
            </a:r>
          </a:p>
          <a:p>
            <a:pPr algn="l" defTabSz="127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3300">
                <a:latin typeface="Fira Code Retina"/>
                <a:ea typeface="Fira Code Retina"/>
                <a:cs typeface="Fira Code Retina"/>
                <a:sym typeface="Fira Code Retina"/>
              </a:defRPr>
            </a:pPr>
            <a:r>
              <a:t>        *qp = q;</a:t>
            </a:r>
          </a:p>
          <a:p>
            <a:pPr algn="l" defTabSz="127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3300">
                <a:latin typeface="Fira Code Retina"/>
                <a:ea typeface="Fira Code Retina"/>
                <a:cs typeface="Fira Code Retina"/>
                <a:sym typeface="Fira Code Retina"/>
              </a:defRPr>
            </a:pPr>
            <a:r>
              <a:t>        *rp = r;</a:t>
            </a:r>
          </a:p>
          <a:p>
            <a:pPr algn="l" defTabSz="127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3300">
                <a:latin typeface="Fira Code Retina"/>
                <a:ea typeface="Fira Code Retina"/>
                <a:cs typeface="Fira Code Retina"/>
                <a:sym typeface="Fira Code Retina"/>
              </a:defRPr>
            </a:pPr>
            <a:r>
              <a:t>}</a:t>
            </a:r>
          </a:p>
        </p:txBody>
      </p:sp>
      <p:sp>
        <p:nvSpPr>
          <p:cNvPr id="335" name="mov    %rdx,%r8    # copy qp…"/>
          <p:cNvSpPr txBox="1"/>
          <p:nvPr/>
        </p:nvSpPr>
        <p:spPr>
          <a:xfrm>
            <a:off x="9612380" y="2424200"/>
            <a:ext cx="14307426" cy="37211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sz="3300">
                <a:latin typeface="Courier"/>
                <a:ea typeface="Courier"/>
                <a:cs typeface="Courier"/>
                <a:sym typeface="Courier"/>
              </a:defRPr>
            </a:pPr>
            <a:r>
              <a:t>mov    %rdx,%r8    </a:t>
            </a:r>
            <a:r>
              <a:rPr sz="2900"/>
              <a:t># copy qp</a:t>
            </a:r>
          </a:p>
          <a:p>
            <a:pPr algn="l">
              <a:defRPr sz="3300">
                <a:latin typeface="Courier"/>
                <a:ea typeface="Courier"/>
                <a:cs typeface="Courier"/>
                <a:sym typeface="Courier"/>
              </a:defRPr>
            </a:pPr>
            <a:r>
              <a:t>mov    %rdi,%rax   </a:t>
            </a:r>
            <a:r>
              <a:rPr sz="2900"/>
              <a:t># Move x to lower 8 bytes of dividend</a:t>
            </a:r>
          </a:p>
          <a:p>
            <a:pPr algn="l">
              <a:defRPr sz="3300">
                <a:latin typeface="Courier"/>
                <a:ea typeface="Courier"/>
                <a:cs typeface="Courier"/>
                <a:sym typeface="Courier"/>
              </a:defRPr>
            </a:pPr>
            <a:r>
              <a:t>cqto               </a:t>
            </a:r>
            <a:r>
              <a:rPr sz="2900"/>
              <a:t># Sign-extend to upper 8 bytes of dividend</a:t>
            </a:r>
            <a:endParaRPr sz="2900"/>
          </a:p>
          <a:p>
            <a:pPr algn="l">
              <a:defRPr sz="3300">
                <a:latin typeface="Courier"/>
                <a:ea typeface="Courier"/>
                <a:cs typeface="Courier"/>
                <a:sym typeface="Courier"/>
              </a:defRPr>
            </a:pPr>
            <a:r>
              <a:t>idiv   %rsi        </a:t>
            </a:r>
            <a:r>
              <a:rPr sz="2900"/>
              <a:t># Divide by y</a:t>
            </a:r>
          </a:p>
          <a:p>
            <a:pPr algn="l">
              <a:defRPr sz="3300">
                <a:latin typeface="Courier"/>
                <a:ea typeface="Courier"/>
                <a:cs typeface="Courier"/>
                <a:sym typeface="Courier"/>
              </a:defRPr>
            </a:pPr>
            <a:r>
              <a:t>mov    %rax,(%r8)  </a:t>
            </a:r>
            <a:r>
              <a:rPr sz="2900"/>
              <a:t># Store quotient at qp</a:t>
            </a:r>
          </a:p>
          <a:p>
            <a:pPr algn="l">
              <a:defRPr sz="3300">
                <a:latin typeface="Courier"/>
                <a:ea typeface="Courier"/>
                <a:cs typeface="Courier"/>
                <a:sym typeface="Courier"/>
              </a:defRPr>
            </a:pPr>
            <a:r>
              <a:t>mov    %rdx,(%rcx) </a:t>
            </a:r>
            <a:r>
              <a:rPr sz="2900"/>
              <a:t># Store remainder at rp</a:t>
            </a:r>
          </a:p>
          <a:p>
            <a:pPr algn="l">
              <a:defRPr sz="3300">
                <a:latin typeface="Courier"/>
                <a:ea typeface="Courier"/>
                <a:cs typeface="Courier"/>
                <a:sym typeface="Courier"/>
              </a:defRPr>
            </a:pPr>
            <a:r>
              <a:t>retq</a:t>
            </a:r>
          </a:p>
        </p:txBody>
      </p:sp>
      <p:pic>
        <p:nvPicPr>
          <p:cNvPr id="336" name="Image" descr="Image"/>
          <p:cNvPicPr>
            <a:picLocks noChangeAspect="1"/>
          </p:cNvPicPr>
          <p:nvPr/>
        </p:nvPicPr>
        <p:blipFill>
          <a:blip r:embed="rId2">
            <a:extLst/>
          </a:blip>
          <a:stretch>
            <a:fillRect/>
          </a:stretch>
        </p:blipFill>
        <p:spPr>
          <a:xfrm>
            <a:off x="8446020" y="7051814"/>
            <a:ext cx="2768601" cy="2768601"/>
          </a:xfrm>
          <a:prstGeom prst="rect">
            <a:avLst/>
          </a:prstGeom>
          <a:ln w="12700">
            <a:miter lim="400000"/>
          </a:ln>
        </p:spPr>
      </p:pic>
      <p:sp>
        <p:nvSpPr>
          <p:cNvPr id="337" name="Note: %rdi is 1st argument…"/>
          <p:cNvSpPr txBox="1"/>
          <p:nvPr/>
        </p:nvSpPr>
        <p:spPr>
          <a:xfrm>
            <a:off x="12673150" y="7051814"/>
            <a:ext cx="5336032" cy="2176927"/>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a:defRPr sz="3300"/>
            </a:pPr>
            <a:r>
              <a:t>Note: </a:t>
            </a:r>
            <a:r>
              <a:rPr>
                <a:latin typeface="Courier"/>
                <a:ea typeface="Courier"/>
                <a:cs typeface="Courier"/>
                <a:sym typeface="Courier"/>
              </a:rPr>
              <a:t>%rdi</a:t>
            </a:r>
            <a:r>
              <a:t> is 1st argument</a:t>
            </a:r>
          </a:p>
          <a:p>
            <a:pPr algn="l">
              <a:defRPr sz="3300"/>
            </a:pPr>
            <a:r>
              <a:t>          </a:t>
            </a:r>
            <a:r>
              <a:rPr>
                <a:latin typeface="Courier"/>
                <a:ea typeface="Courier"/>
                <a:cs typeface="Courier"/>
                <a:sym typeface="Courier"/>
              </a:rPr>
              <a:t>%rsi</a:t>
            </a:r>
            <a:r>
              <a:t> is 2nd argument</a:t>
            </a:r>
          </a:p>
          <a:p>
            <a:pPr algn="l">
              <a:defRPr sz="3300"/>
            </a:pPr>
            <a:r>
              <a:t>          </a:t>
            </a:r>
            <a:r>
              <a:rPr>
                <a:latin typeface="Courier"/>
                <a:ea typeface="Courier"/>
                <a:cs typeface="Courier"/>
                <a:sym typeface="Courier"/>
              </a:rPr>
              <a:t>%rdx</a:t>
            </a:r>
            <a:r>
              <a:t> is 3rd argument</a:t>
            </a:r>
          </a:p>
          <a:p>
            <a:pPr algn="l">
              <a:defRPr sz="3300"/>
            </a:pPr>
            <a:r>
              <a:t>          </a:t>
            </a:r>
            <a:r>
              <a:rPr>
                <a:latin typeface="Courier"/>
                <a:ea typeface="Courier"/>
                <a:cs typeface="Courier"/>
                <a:sym typeface="Courier"/>
              </a:rPr>
              <a:t>%rcx</a:t>
            </a:r>
            <a:r>
              <a:t> is 4th argument</a:t>
            </a:r>
          </a:p>
        </p:txBody>
      </p:sp>
      <p:sp>
        <p:nvSpPr>
          <p:cNvPr id="338" name="gcc is clever enough to see that only one division is needed!"/>
          <p:cNvSpPr txBox="1"/>
          <p:nvPr/>
        </p:nvSpPr>
        <p:spPr>
          <a:xfrm>
            <a:off x="1563819" y="10595086"/>
            <a:ext cx="16607342" cy="866198"/>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a:r>
              <a:rPr>
                <a:latin typeface="Courier"/>
                <a:ea typeface="Courier"/>
                <a:cs typeface="Courier"/>
                <a:sym typeface="Courier"/>
              </a:rPr>
              <a:t>gcc</a:t>
            </a:r>
            <a:r>
              <a:t> is clever enough to see that only one division is needed!</a:t>
            </a:r>
          </a:p>
        </p:txBody>
      </p:sp>
    </p:spTree>
  </p:cSld>
  <p:clrMapOvr>
    <a:masterClrMapping/>
  </p:clrMapOvr>
  <p:transition xmlns:p14="http://schemas.microsoft.com/office/powerpoint/2010/main" spd="med" advClick="1"/>
</p:sld>
</file>

<file path=ppt/slides/slide2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40"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341" name="3 minute break"/>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3 minute break</a:t>
            </a:r>
          </a:p>
        </p:txBody>
      </p:sp>
      <p:pic>
        <p:nvPicPr>
          <p:cNvPr id="342" name="Image" descr="Image"/>
          <p:cNvPicPr>
            <a:picLocks noChangeAspect="1"/>
          </p:cNvPicPr>
          <p:nvPr/>
        </p:nvPicPr>
        <p:blipFill>
          <a:blip r:embed="rId2">
            <a:extLst/>
          </a:blip>
          <a:stretch>
            <a:fillRect/>
          </a:stretch>
        </p:blipFill>
        <p:spPr>
          <a:xfrm>
            <a:off x="7011508" y="2430458"/>
            <a:ext cx="10360984" cy="10360984"/>
          </a:xfrm>
          <a:prstGeom prst="rect">
            <a:avLst/>
          </a:prstGeom>
          <a:ln w="12700">
            <a:miter lim="400000"/>
          </a:ln>
        </p:spPr>
      </p:pic>
    </p:spTree>
  </p:cSld>
  <p:clrMapOvr>
    <a:masterClrMapping/>
  </p:clrMapOvr>
  <p:transition xmlns:p14="http://schemas.microsoft.com/office/powerpoint/2010/main" spd="med" advClick="1"/>
</p:sld>
</file>

<file path=ppt/slides/slide2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44"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345" name="Control"/>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Control</a:t>
            </a:r>
          </a:p>
        </p:txBody>
      </p:sp>
      <p:sp>
        <p:nvSpPr>
          <p:cNvPr id="346" name="So far, we have only been discussing &quot;straight-line&quot; code, where one instruction happens directly after the previous instruction.…"/>
          <p:cNvSpPr txBox="1"/>
          <p:nvPr/>
        </p:nvSpPr>
        <p:spPr>
          <a:xfrm>
            <a:off x="1274223" y="2120426"/>
            <a:ext cx="21835553" cy="846582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635000" indent="-635000" algn="l">
              <a:buSzPct val="75000"/>
              <a:buFont typeface="Helvetica Neue"/>
              <a:buChar char="•"/>
            </a:pPr>
            <a:r>
              <a:t>So far, we have only been discussing "straight-line" code, where one instruction happens directly after the previous instruction.</a:t>
            </a:r>
          </a:p>
          <a:p>
            <a:pPr marL="635000" indent="-635000" algn="l">
              <a:buSzPct val="75000"/>
              <a:buFont typeface="Helvetica Neue"/>
              <a:buChar char="•"/>
            </a:pPr>
            <a:r>
              <a:t>However, it is often necessary to perform one instruction or another instruction based on the logic in our programs, and assembly code gives us tools to do this.</a:t>
            </a:r>
          </a:p>
          <a:p>
            <a:pPr marL="635000" indent="-635000" algn="l">
              <a:buSzPct val="75000"/>
              <a:buFont typeface="Helvetica Neue"/>
              <a:buChar char="•"/>
            </a:pPr>
            <a:r>
              <a:t>We can alter the flow of code using a "jump" instruction, which indicates that the next instruction will be somewhere else in the program (this is called a </a:t>
            </a:r>
            <a:r>
              <a:rPr i="1">
                <a:latin typeface="Helvetica Neue"/>
                <a:ea typeface="Helvetica Neue"/>
                <a:cs typeface="Helvetica Neue"/>
                <a:sym typeface="Helvetica Neue"/>
              </a:rPr>
              <a:t>branch</a:t>
            </a:r>
            <a:r>
              <a:t>)</a:t>
            </a:r>
          </a:p>
          <a:p>
            <a:pPr marL="635000" indent="-635000" algn="l">
              <a:buSzPct val="75000"/>
              <a:buFont typeface="Helvetica Neue"/>
              <a:buChar char="•"/>
            </a:pPr>
            <a:r>
              <a:t>We will start by discussing "condition codes" that are set when we do arithmetic (and other operations), and then we will talk about jump instructions to change control flow.</a:t>
            </a:r>
          </a:p>
        </p:txBody>
      </p:sp>
    </p:spTree>
  </p:cSld>
  <p:clrMapOvr>
    <a:masterClrMapping/>
  </p:clrMapOvr>
  <p:transition xmlns:p14="http://schemas.microsoft.com/office/powerpoint/2010/main" spd="med" advClick="1"/>
</p:sld>
</file>

<file path=ppt/slides/slide2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48"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349" name="Condition Code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Condition Codes</a:t>
            </a:r>
          </a:p>
        </p:txBody>
      </p:sp>
      <p:sp>
        <p:nvSpPr>
          <p:cNvPr id="350" name="Besides the registers we have already discussed, the CPU has a separate set of single-bit condition code registers describing attributes of recent operations.…"/>
          <p:cNvSpPr txBox="1"/>
          <p:nvPr/>
        </p:nvSpPr>
        <p:spPr>
          <a:xfrm>
            <a:off x="1274223" y="2120426"/>
            <a:ext cx="21835553" cy="465582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635000" indent="-635000" algn="l">
              <a:buSzPct val="75000"/>
              <a:buFont typeface="Helvetica Neue"/>
              <a:buChar char="•"/>
            </a:pPr>
            <a:r>
              <a:t>Besides the registers we have already discussed, the CPU has a separate set of single-bit </a:t>
            </a:r>
            <a:r>
              <a:rPr i="1">
                <a:latin typeface="Helvetica Neue"/>
                <a:ea typeface="Helvetica Neue"/>
                <a:cs typeface="Helvetica Neue"/>
                <a:sym typeface="Helvetica Neue"/>
              </a:rPr>
              <a:t>condition code</a:t>
            </a:r>
            <a:r>
              <a:t> registers describing attributes of recent operations.</a:t>
            </a:r>
          </a:p>
          <a:p>
            <a:pPr marL="635000" indent="-635000" algn="l">
              <a:buSzPct val="75000"/>
              <a:buFont typeface="Helvetica Neue"/>
              <a:buChar char="•"/>
            </a:pPr>
            <a:r>
              <a:t>We can use these registers (by testing them) to perform branches in the code.</a:t>
            </a:r>
          </a:p>
          <a:p>
            <a:pPr marL="635000" indent="-635000" algn="l">
              <a:buSzPct val="75000"/>
              <a:buFont typeface="Helvetica Neue"/>
              <a:buChar char="•"/>
            </a:pPr>
            <a:r>
              <a:t>These are the most useful condition code registers:</a:t>
            </a:r>
          </a:p>
        </p:txBody>
      </p:sp>
      <p:sp>
        <p:nvSpPr>
          <p:cNvPr id="351" name="CF: Carry flag. The most recent operation generated a carry out of the most significant bit. Used to detect overflow for unsigned operations.…"/>
          <p:cNvSpPr txBox="1"/>
          <p:nvPr/>
        </p:nvSpPr>
        <p:spPr>
          <a:xfrm>
            <a:off x="2114053" y="6915632"/>
            <a:ext cx="21835552" cy="498366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571500" indent="-571500" algn="l">
              <a:buSzPct val="75000"/>
              <a:buFont typeface="Helvetica Neue"/>
              <a:buChar char="•"/>
              <a:defRPr sz="4500"/>
            </a:pPr>
            <a:r>
              <a:rPr b="1">
                <a:latin typeface="Helvetica Neue"/>
                <a:ea typeface="Helvetica Neue"/>
                <a:cs typeface="Helvetica Neue"/>
                <a:sym typeface="Helvetica Neue"/>
              </a:rPr>
              <a:t>CF</a:t>
            </a:r>
            <a:r>
              <a:t>: Carry flag. The most recent operation generated a carry out of the most significant bit. Used to detect overflow for unsigned operations.</a:t>
            </a:r>
          </a:p>
          <a:p>
            <a:pPr marL="571500" indent="-571500" algn="l">
              <a:buSzPct val="75000"/>
              <a:buFont typeface="Helvetica Neue"/>
              <a:buChar char="•"/>
              <a:defRPr sz="4500"/>
            </a:pPr>
            <a:r>
              <a:rPr b="1">
                <a:latin typeface="Helvetica Neue"/>
                <a:ea typeface="Helvetica Neue"/>
                <a:cs typeface="Helvetica Neue"/>
                <a:sym typeface="Helvetica Neue"/>
              </a:rPr>
              <a:t>ZF</a:t>
            </a:r>
            <a:r>
              <a:t>: Zero flag. The most recent operation yielded zero. </a:t>
            </a:r>
          </a:p>
          <a:p>
            <a:pPr marL="571500" indent="-571500" algn="l">
              <a:buSzPct val="75000"/>
              <a:buFont typeface="Helvetica Neue"/>
              <a:buChar char="•"/>
              <a:defRPr sz="4500"/>
            </a:pPr>
            <a:r>
              <a:rPr b="1">
                <a:latin typeface="Helvetica Neue"/>
                <a:ea typeface="Helvetica Neue"/>
                <a:cs typeface="Helvetica Neue"/>
                <a:sym typeface="Helvetica Neue"/>
              </a:rPr>
              <a:t>SF</a:t>
            </a:r>
            <a:r>
              <a:t>: Sign flag. The most operation yielded a negative value. </a:t>
            </a:r>
          </a:p>
          <a:p>
            <a:pPr marL="571500" indent="-571500" algn="l">
              <a:buSzPct val="75000"/>
              <a:buFont typeface="Helvetica Neue"/>
              <a:buChar char="•"/>
              <a:defRPr sz="4500"/>
            </a:pPr>
            <a:r>
              <a:rPr b="1">
                <a:latin typeface="Helvetica Neue"/>
                <a:ea typeface="Helvetica Neue"/>
                <a:cs typeface="Helvetica Neue"/>
                <a:sym typeface="Helvetica Neue"/>
              </a:rPr>
              <a:t>OF</a:t>
            </a:r>
            <a:r>
              <a:t>: Overflow flag. The most recent operation caused a two's-complement overflow—either negative or positive. </a:t>
            </a:r>
          </a:p>
        </p:txBody>
      </p:sp>
    </p:spTree>
  </p:cSld>
  <p:clrMapOvr>
    <a:masterClrMapping/>
  </p:clrMapOvr>
  <p:transition xmlns:p14="http://schemas.microsoft.com/office/powerpoint/2010/main" spd="med" advClick="1"/>
</p:sld>
</file>

<file path=ppt/slides/slide2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53"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354" name="Condition Codes: Example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Condition Codes: Examples</a:t>
            </a:r>
          </a:p>
        </p:txBody>
      </p:sp>
      <p:sp>
        <p:nvSpPr>
          <p:cNvPr id="355" name="CF: Carry flag. The most recent operation generated a carry out of the most significant b/t. Used to detect overflow for unsigned operations.…"/>
          <p:cNvSpPr txBox="1"/>
          <p:nvPr/>
        </p:nvSpPr>
        <p:spPr>
          <a:xfrm>
            <a:off x="1274224" y="1876658"/>
            <a:ext cx="21835551" cy="498366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571500" indent="-571500" algn="l">
              <a:buSzPct val="75000"/>
              <a:buFont typeface="Helvetica Neue"/>
              <a:buChar char="•"/>
              <a:defRPr sz="4500"/>
            </a:pPr>
            <a:r>
              <a:rPr b="1">
                <a:latin typeface="Helvetica Neue"/>
                <a:ea typeface="Helvetica Neue"/>
                <a:cs typeface="Helvetica Neue"/>
                <a:sym typeface="Helvetica Neue"/>
              </a:rPr>
              <a:t>CF</a:t>
            </a:r>
            <a:r>
              <a:t>: Carry flag. The most recent operation generated a carry out of the most significant b/t. Used to detect overflow for unsigned operations.</a:t>
            </a:r>
          </a:p>
          <a:p>
            <a:pPr marL="571500" indent="-571500" algn="l">
              <a:buSzPct val="75000"/>
              <a:buFont typeface="Helvetica Neue"/>
              <a:buChar char="•"/>
              <a:defRPr sz="4500"/>
            </a:pPr>
            <a:r>
              <a:rPr b="1">
                <a:latin typeface="Helvetica Neue"/>
                <a:ea typeface="Helvetica Neue"/>
                <a:cs typeface="Helvetica Neue"/>
                <a:sym typeface="Helvetica Neue"/>
              </a:rPr>
              <a:t>ZF</a:t>
            </a:r>
            <a:r>
              <a:t>: Zero flag. The most recent operation yielded zero. </a:t>
            </a:r>
          </a:p>
          <a:p>
            <a:pPr marL="571500" indent="-571500" algn="l">
              <a:buSzPct val="75000"/>
              <a:buFont typeface="Helvetica Neue"/>
              <a:buChar char="•"/>
              <a:defRPr sz="4500"/>
            </a:pPr>
            <a:r>
              <a:rPr b="1">
                <a:latin typeface="Helvetica Neue"/>
                <a:ea typeface="Helvetica Neue"/>
                <a:cs typeface="Helvetica Neue"/>
                <a:sym typeface="Helvetica Neue"/>
              </a:rPr>
              <a:t>SF</a:t>
            </a:r>
            <a:r>
              <a:t>: Sign flag. The most operation yielded a negative value. </a:t>
            </a:r>
          </a:p>
          <a:p>
            <a:pPr marL="571500" indent="-571500" algn="l">
              <a:buSzPct val="75000"/>
              <a:buFont typeface="Helvetica Neue"/>
              <a:buChar char="•"/>
              <a:defRPr sz="4500"/>
            </a:pPr>
            <a:r>
              <a:rPr b="1">
                <a:latin typeface="Helvetica Neue"/>
                <a:ea typeface="Helvetica Neue"/>
                <a:cs typeface="Helvetica Neue"/>
                <a:sym typeface="Helvetica Neue"/>
              </a:rPr>
              <a:t>OF</a:t>
            </a:r>
            <a:r>
              <a:t>: Overflow flag. The most recent operation caused a two's-complement overflow—either negative or positive. </a:t>
            </a:r>
          </a:p>
        </p:txBody>
      </p:sp>
      <p:sp>
        <p:nvSpPr>
          <p:cNvPr id="356" name="int a = 5;…"/>
          <p:cNvSpPr txBox="1"/>
          <p:nvPr/>
        </p:nvSpPr>
        <p:spPr>
          <a:xfrm>
            <a:off x="1621738" y="6725005"/>
            <a:ext cx="5512669" cy="24511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a:latin typeface="Courier"/>
                <a:ea typeface="Courier"/>
                <a:cs typeface="Courier"/>
                <a:sym typeface="Courier"/>
              </a:defRPr>
            </a:pPr>
            <a:r>
              <a:t>int a = 5;</a:t>
            </a:r>
          </a:p>
          <a:p>
            <a:pPr algn="l">
              <a:defRPr>
                <a:latin typeface="Courier"/>
                <a:ea typeface="Courier"/>
                <a:cs typeface="Courier"/>
                <a:sym typeface="Courier"/>
              </a:defRPr>
            </a:pPr>
            <a:r>
              <a:t>int b = -5;</a:t>
            </a:r>
          </a:p>
          <a:p>
            <a:pPr algn="l">
              <a:defRPr>
                <a:latin typeface="Courier"/>
                <a:ea typeface="Courier"/>
                <a:cs typeface="Courier"/>
                <a:sym typeface="Courier"/>
              </a:defRPr>
            </a:pPr>
            <a:r>
              <a:t>int t = a + b;</a:t>
            </a:r>
          </a:p>
        </p:txBody>
      </p:sp>
      <p:sp>
        <p:nvSpPr>
          <p:cNvPr id="357" name="Which flag above would be set?"/>
          <p:cNvSpPr txBox="1"/>
          <p:nvPr/>
        </p:nvSpPr>
        <p:spPr>
          <a:xfrm>
            <a:off x="8687885" y="6696046"/>
            <a:ext cx="8841741" cy="8451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algn="l"/>
          </a:lstStyle>
          <a:p>
            <a:pPr/>
            <a:r>
              <a:t>Which flag above would be set?</a:t>
            </a:r>
          </a:p>
        </p:txBody>
      </p:sp>
      <p:sp>
        <p:nvSpPr>
          <p:cNvPr id="358" name="The ZF flag."/>
          <p:cNvSpPr txBox="1"/>
          <p:nvPr/>
        </p:nvSpPr>
        <p:spPr>
          <a:xfrm>
            <a:off x="8687885" y="7981431"/>
            <a:ext cx="3420111" cy="8578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r>
              <a:t>The </a:t>
            </a:r>
            <a:r>
              <a:rPr b="1">
                <a:latin typeface="Helvetica Neue"/>
                <a:ea typeface="Helvetica Neue"/>
                <a:cs typeface="Helvetica Neue"/>
                <a:sym typeface="Helvetica Neue"/>
              </a:rPr>
              <a:t>ZF</a:t>
            </a:r>
            <a:r>
              <a:t> flag.</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35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358" grpId="1"/>
    </p:bldLst>
  </p:timing>
</p:sld>
</file>

<file path=ppt/slides/slide2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60"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361" name="Condition Codes: Example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Condition Codes: Examples</a:t>
            </a:r>
          </a:p>
        </p:txBody>
      </p:sp>
      <p:sp>
        <p:nvSpPr>
          <p:cNvPr id="362" name="CF: Carry flag. The most recent operation generated a carry out of the most significant b/t. Used to detect overflow for unsigned operations.…"/>
          <p:cNvSpPr txBox="1"/>
          <p:nvPr/>
        </p:nvSpPr>
        <p:spPr>
          <a:xfrm>
            <a:off x="1274224" y="1876658"/>
            <a:ext cx="21835551" cy="498366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571500" indent="-571500" algn="l">
              <a:buSzPct val="75000"/>
              <a:buFont typeface="Helvetica Neue"/>
              <a:buChar char="•"/>
              <a:defRPr sz="4500"/>
            </a:pPr>
            <a:r>
              <a:rPr b="1">
                <a:latin typeface="Helvetica Neue"/>
                <a:ea typeface="Helvetica Neue"/>
                <a:cs typeface="Helvetica Neue"/>
                <a:sym typeface="Helvetica Neue"/>
              </a:rPr>
              <a:t>CF</a:t>
            </a:r>
            <a:r>
              <a:t>: Carry flag. The most recent operation generated a carry out of the most significant b/t. Used to detect overflow for unsigned operations.</a:t>
            </a:r>
          </a:p>
          <a:p>
            <a:pPr marL="571500" indent="-571500" algn="l">
              <a:buSzPct val="75000"/>
              <a:buFont typeface="Helvetica Neue"/>
              <a:buChar char="•"/>
              <a:defRPr sz="4500"/>
            </a:pPr>
            <a:r>
              <a:rPr b="1">
                <a:latin typeface="Helvetica Neue"/>
                <a:ea typeface="Helvetica Neue"/>
                <a:cs typeface="Helvetica Neue"/>
                <a:sym typeface="Helvetica Neue"/>
              </a:rPr>
              <a:t>ZF</a:t>
            </a:r>
            <a:r>
              <a:t>: Zero flag. The most recent operation yielded zero. </a:t>
            </a:r>
          </a:p>
          <a:p>
            <a:pPr marL="571500" indent="-571500" algn="l">
              <a:buSzPct val="75000"/>
              <a:buFont typeface="Helvetica Neue"/>
              <a:buChar char="•"/>
              <a:defRPr sz="4500"/>
            </a:pPr>
            <a:r>
              <a:rPr b="1">
                <a:latin typeface="Helvetica Neue"/>
                <a:ea typeface="Helvetica Neue"/>
                <a:cs typeface="Helvetica Neue"/>
                <a:sym typeface="Helvetica Neue"/>
              </a:rPr>
              <a:t>SF</a:t>
            </a:r>
            <a:r>
              <a:t>: Sign flag. The most operation yielded a negative value. </a:t>
            </a:r>
          </a:p>
          <a:p>
            <a:pPr marL="571500" indent="-571500" algn="l">
              <a:buSzPct val="75000"/>
              <a:buFont typeface="Helvetica Neue"/>
              <a:buChar char="•"/>
              <a:defRPr sz="4500"/>
            </a:pPr>
            <a:r>
              <a:rPr b="1">
                <a:latin typeface="Helvetica Neue"/>
                <a:ea typeface="Helvetica Neue"/>
                <a:cs typeface="Helvetica Neue"/>
                <a:sym typeface="Helvetica Neue"/>
              </a:rPr>
              <a:t>OF</a:t>
            </a:r>
            <a:r>
              <a:t>: Overflow flag. The most recent operation caused a two's-complement overflow—either negative or positive. </a:t>
            </a:r>
          </a:p>
        </p:txBody>
      </p:sp>
      <p:sp>
        <p:nvSpPr>
          <p:cNvPr id="363" name="int a = 5;…"/>
          <p:cNvSpPr txBox="1"/>
          <p:nvPr/>
        </p:nvSpPr>
        <p:spPr>
          <a:xfrm>
            <a:off x="1621738" y="6725005"/>
            <a:ext cx="5512669" cy="24511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a:latin typeface="Courier"/>
                <a:ea typeface="Courier"/>
                <a:cs typeface="Courier"/>
                <a:sym typeface="Courier"/>
              </a:defRPr>
            </a:pPr>
            <a:r>
              <a:t>int a = 5;</a:t>
            </a:r>
          </a:p>
          <a:p>
            <a:pPr algn="l">
              <a:defRPr>
                <a:latin typeface="Courier"/>
                <a:ea typeface="Courier"/>
                <a:cs typeface="Courier"/>
                <a:sym typeface="Courier"/>
              </a:defRPr>
            </a:pPr>
            <a:r>
              <a:t>int b = -5;</a:t>
            </a:r>
          </a:p>
          <a:p>
            <a:pPr algn="l">
              <a:defRPr>
                <a:latin typeface="Courier"/>
                <a:ea typeface="Courier"/>
                <a:cs typeface="Courier"/>
                <a:sym typeface="Courier"/>
              </a:defRPr>
            </a:pPr>
            <a:r>
              <a:t>int t = a + b;</a:t>
            </a:r>
          </a:p>
        </p:txBody>
      </p:sp>
      <p:sp>
        <p:nvSpPr>
          <p:cNvPr id="364" name="Which flag above would be set?"/>
          <p:cNvSpPr txBox="1"/>
          <p:nvPr/>
        </p:nvSpPr>
        <p:spPr>
          <a:xfrm>
            <a:off x="8687885" y="6696046"/>
            <a:ext cx="8841741" cy="8451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algn="l"/>
          </a:lstStyle>
          <a:p>
            <a:pPr/>
            <a:r>
              <a:t>Which flag above would be set?</a:t>
            </a:r>
          </a:p>
        </p:txBody>
      </p:sp>
      <p:sp>
        <p:nvSpPr>
          <p:cNvPr id="365" name="The ZF flag."/>
          <p:cNvSpPr txBox="1"/>
          <p:nvPr/>
        </p:nvSpPr>
        <p:spPr>
          <a:xfrm>
            <a:off x="8687885" y="7981431"/>
            <a:ext cx="3420111" cy="8578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r>
              <a:t>The </a:t>
            </a:r>
            <a:r>
              <a:rPr b="1">
                <a:latin typeface="Helvetica Neue"/>
                <a:ea typeface="Helvetica Neue"/>
                <a:cs typeface="Helvetica Neue"/>
                <a:sym typeface="Helvetica Neue"/>
              </a:rPr>
              <a:t>ZF</a:t>
            </a:r>
            <a:r>
              <a:t> flag.</a:t>
            </a:r>
          </a:p>
        </p:txBody>
      </p:sp>
      <p:sp>
        <p:nvSpPr>
          <p:cNvPr id="366" name="int a = 5;…"/>
          <p:cNvSpPr txBox="1"/>
          <p:nvPr/>
        </p:nvSpPr>
        <p:spPr>
          <a:xfrm>
            <a:off x="1661859" y="9992173"/>
            <a:ext cx="5512669" cy="24511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a:latin typeface="Courier"/>
                <a:ea typeface="Courier"/>
                <a:cs typeface="Courier"/>
                <a:sym typeface="Courier"/>
              </a:defRPr>
            </a:pPr>
            <a:r>
              <a:t>int a = 5;</a:t>
            </a:r>
          </a:p>
          <a:p>
            <a:pPr algn="l">
              <a:defRPr>
                <a:latin typeface="Courier"/>
                <a:ea typeface="Courier"/>
                <a:cs typeface="Courier"/>
                <a:sym typeface="Courier"/>
              </a:defRPr>
            </a:pPr>
            <a:r>
              <a:t>int b = -20;</a:t>
            </a:r>
          </a:p>
          <a:p>
            <a:pPr algn="l">
              <a:defRPr>
                <a:latin typeface="Courier"/>
                <a:ea typeface="Courier"/>
                <a:cs typeface="Courier"/>
                <a:sym typeface="Courier"/>
              </a:defRPr>
            </a:pPr>
            <a:r>
              <a:t>int t = a + b;</a:t>
            </a:r>
          </a:p>
        </p:txBody>
      </p:sp>
      <p:sp>
        <p:nvSpPr>
          <p:cNvPr id="367" name="Which flag above would be set?"/>
          <p:cNvSpPr txBox="1"/>
          <p:nvPr/>
        </p:nvSpPr>
        <p:spPr>
          <a:xfrm>
            <a:off x="8728006" y="9963214"/>
            <a:ext cx="8841741" cy="8451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algn="l"/>
          </a:lstStyle>
          <a:p>
            <a:pPr/>
            <a:r>
              <a:t>Which flag above would be set?</a:t>
            </a:r>
          </a:p>
        </p:txBody>
      </p:sp>
      <p:sp>
        <p:nvSpPr>
          <p:cNvPr id="368" name="The SF flag."/>
          <p:cNvSpPr txBox="1"/>
          <p:nvPr/>
        </p:nvSpPr>
        <p:spPr>
          <a:xfrm>
            <a:off x="8728006" y="11248599"/>
            <a:ext cx="3420746" cy="8578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r>
              <a:t>The </a:t>
            </a:r>
            <a:r>
              <a:rPr b="1">
                <a:latin typeface="Helvetica Neue"/>
                <a:ea typeface="Helvetica Neue"/>
                <a:cs typeface="Helvetica Neue"/>
                <a:sym typeface="Helvetica Neue"/>
              </a:rPr>
              <a:t>SF</a:t>
            </a:r>
            <a:r>
              <a:t> flag.</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36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368" grpId="1"/>
    </p:bldLst>
  </p:timing>
</p:sld>
</file>

<file path=ppt/slides/slide2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70"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371" name="Condition Code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Condition Codes</a:t>
            </a:r>
          </a:p>
        </p:txBody>
      </p:sp>
      <p:sp>
        <p:nvSpPr>
          <p:cNvPr id="372" name="The leaq instruction does not set any condition codes (because it is intended for address computations), but the other arithmetic instructions we talked about do set them (inc, dec, neg, not, add, sub, imul, xor, or, and, shl, sar, shr, etc.)…"/>
          <p:cNvSpPr txBox="1"/>
          <p:nvPr/>
        </p:nvSpPr>
        <p:spPr>
          <a:xfrm>
            <a:off x="770842" y="2236264"/>
            <a:ext cx="22842315" cy="780826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635000" indent="-635000" algn="l">
              <a:buSzPct val="75000"/>
              <a:buFont typeface="Helvetica Neue"/>
              <a:buChar char="•"/>
            </a:pPr>
            <a:r>
              <a:t>The </a:t>
            </a:r>
            <a:r>
              <a:rPr>
                <a:latin typeface="Courier"/>
                <a:ea typeface="Courier"/>
                <a:cs typeface="Courier"/>
                <a:sym typeface="Courier"/>
              </a:rPr>
              <a:t>leaq</a:t>
            </a:r>
            <a:r>
              <a:t> instruction does not set any condition codes (because it is intended for address computations), but the other arithmetic instructions we talked about do set them (</a:t>
            </a:r>
            <a:r>
              <a:rPr>
                <a:latin typeface="Courier"/>
                <a:ea typeface="Courier"/>
                <a:cs typeface="Courier"/>
                <a:sym typeface="Courier"/>
              </a:rPr>
              <a:t>inc</a:t>
            </a:r>
            <a:r>
              <a:t>, </a:t>
            </a:r>
            <a:r>
              <a:rPr>
                <a:latin typeface="Courier"/>
                <a:ea typeface="Courier"/>
                <a:cs typeface="Courier"/>
                <a:sym typeface="Courier"/>
              </a:rPr>
              <a:t>dec</a:t>
            </a:r>
            <a:r>
              <a:t>, </a:t>
            </a:r>
            <a:r>
              <a:rPr>
                <a:latin typeface="Courier"/>
                <a:ea typeface="Courier"/>
                <a:cs typeface="Courier"/>
                <a:sym typeface="Courier"/>
              </a:rPr>
              <a:t>neg</a:t>
            </a:r>
            <a:r>
              <a:t>, </a:t>
            </a:r>
            <a:r>
              <a:rPr>
                <a:latin typeface="Courier"/>
                <a:ea typeface="Courier"/>
                <a:cs typeface="Courier"/>
                <a:sym typeface="Courier"/>
              </a:rPr>
              <a:t>not</a:t>
            </a:r>
            <a:r>
              <a:t>, </a:t>
            </a:r>
            <a:r>
              <a:rPr>
                <a:latin typeface="Courier"/>
                <a:ea typeface="Courier"/>
                <a:cs typeface="Courier"/>
                <a:sym typeface="Courier"/>
              </a:rPr>
              <a:t>add</a:t>
            </a:r>
            <a:r>
              <a:t>, </a:t>
            </a:r>
            <a:r>
              <a:rPr>
                <a:latin typeface="Courier"/>
                <a:ea typeface="Courier"/>
                <a:cs typeface="Courier"/>
                <a:sym typeface="Courier"/>
              </a:rPr>
              <a:t>sub</a:t>
            </a:r>
            <a:r>
              <a:t>, </a:t>
            </a:r>
            <a:r>
              <a:rPr>
                <a:latin typeface="Courier"/>
                <a:ea typeface="Courier"/>
                <a:cs typeface="Courier"/>
                <a:sym typeface="Courier"/>
              </a:rPr>
              <a:t>imul</a:t>
            </a:r>
            <a:r>
              <a:t>, </a:t>
            </a:r>
            <a:r>
              <a:rPr>
                <a:latin typeface="Courier"/>
                <a:ea typeface="Courier"/>
                <a:cs typeface="Courier"/>
                <a:sym typeface="Courier"/>
              </a:rPr>
              <a:t>xor</a:t>
            </a:r>
            <a:r>
              <a:t>, </a:t>
            </a:r>
            <a:r>
              <a:rPr>
                <a:latin typeface="Courier"/>
                <a:ea typeface="Courier"/>
                <a:cs typeface="Courier"/>
                <a:sym typeface="Courier"/>
              </a:rPr>
              <a:t>or</a:t>
            </a:r>
            <a:r>
              <a:t>, </a:t>
            </a:r>
            <a:r>
              <a:rPr>
                <a:latin typeface="Courier"/>
                <a:ea typeface="Courier"/>
                <a:cs typeface="Courier"/>
                <a:sym typeface="Courier"/>
              </a:rPr>
              <a:t>and</a:t>
            </a:r>
            <a:r>
              <a:t>, </a:t>
            </a:r>
            <a:r>
              <a:rPr>
                <a:latin typeface="Courier"/>
                <a:ea typeface="Courier"/>
                <a:cs typeface="Courier"/>
                <a:sym typeface="Courier"/>
              </a:rPr>
              <a:t>shl</a:t>
            </a:r>
            <a:r>
              <a:t>, </a:t>
            </a:r>
            <a:r>
              <a:rPr>
                <a:latin typeface="Courier"/>
                <a:ea typeface="Courier"/>
                <a:cs typeface="Courier"/>
                <a:sym typeface="Courier"/>
              </a:rPr>
              <a:t>sar</a:t>
            </a:r>
            <a:r>
              <a:t>, </a:t>
            </a:r>
            <a:r>
              <a:rPr>
                <a:latin typeface="Courier"/>
                <a:ea typeface="Courier"/>
                <a:cs typeface="Courier"/>
                <a:sym typeface="Courier"/>
              </a:rPr>
              <a:t>shr</a:t>
            </a:r>
            <a:r>
              <a:t>, etc.)</a:t>
            </a:r>
          </a:p>
          <a:p>
            <a:pPr marL="635000" indent="-635000" algn="l">
              <a:buSzPct val="75000"/>
              <a:buFont typeface="Helvetica Neue"/>
              <a:buChar char="•"/>
            </a:pPr>
            <a:r>
              <a:t>For logical operations (e.g., </a:t>
            </a:r>
            <a:r>
              <a:rPr>
                <a:latin typeface="Courier"/>
                <a:ea typeface="Courier"/>
                <a:cs typeface="Courier"/>
                <a:sym typeface="Courier"/>
              </a:rPr>
              <a:t>xor</a:t>
            </a:r>
            <a:r>
              <a:t>), the carry and overflow flags are set to 0.</a:t>
            </a:r>
          </a:p>
          <a:p>
            <a:pPr marL="635000" indent="-635000" algn="l">
              <a:buSzPct val="75000"/>
              <a:buFont typeface="Helvetica Neue"/>
              <a:buChar char="•"/>
            </a:pPr>
            <a:r>
              <a:t>For shift operations, the carry flag is set to the last bit shifted out, while the overflow flag is set to zero.</a:t>
            </a:r>
          </a:p>
          <a:p>
            <a:pPr marL="635000" indent="-635000" algn="l">
              <a:buSzPct val="75000"/>
              <a:buFont typeface="Helvetica Neue"/>
              <a:buChar char="•"/>
            </a:pPr>
            <a:r>
              <a:rPr>
                <a:latin typeface="Courier"/>
                <a:ea typeface="Courier"/>
                <a:cs typeface="Courier"/>
                <a:sym typeface="Courier"/>
              </a:rPr>
              <a:t>inc</a:t>
            </a:r>
            <a:r>
              <a:t> and </a:t>
            </a:r>
            <a:r>
              <a:rPr>
                <a:latin typeface="Courier"/>
                <a:ea typeface="Courier"/>
                <a:cs typeface="Courier"/>
                <a:sym typeface="Courier"/>
              </a:rPr>
              <a:t>dec</a:t>
            </a:r>
            <a:r>
              <a:t> set the overflow and zero flags, but leave the carry flag unchanged (see </a:t>
            </a:r>
            <a:r>
              <a:rPr u="sng">
                <a:hlinkClick r:id="rId2" invalidUrl="" action="" tgtFrame="" tooltip="" history="1" highlightClick="0" endSnd="0"/>
              </a:rPr>
              <a:t>here</a:t>
            </a:r>
            <a:r>
              <a:t> about a potential reason why).</a:t>
            </a:r>
          </a:p>
        </p:txBody>
      </p:sp>
    </p:spTree>
  </p:cSld>
  <p:clrMapOvr>
    <a:masterClrMapping/>
  </p:clrMapOvr>
  <p:transition xmlns:p14="http://schemas.microsoft.com/office/powerpoint/2010/main" spd="med" advClick="1"/>
</p:sld>
</file>

<file path=ppt/slides/slide2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74"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375" name="cmp and test"/>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p>
            <a:pPr>
              <a:defRPr sz="8500">
                <a:solidFill>
                  <a:srgbClr val="FFFFFF"/>
                </a:solidFill>
              </a:defRPr>
            </a:pPr>
            <a:r>
              <a:rPr>
                <a:latin typeface="Courier"/>
                <a:ea typeface="Courier"/>
                <a:cs typeface="Courier"/>
                <a:sym typeface="Courier"/>
              </a:rPr>
              <a:t>cmp</a:t>
            </a:r>
            <a:r>
              <a:t> and </a:t>
            </a:r>
            <a:r>
              <a:rPr>
                <a:latin typeface="Courier"/>
                <a:ea typeface="Courier"/>
                <a:cs typeface="Courier"/>
                <a:sym typeface="Courier"/>
              </a:rPr>
              <a:t>test</a:t>
            </a:r>
          </a:p>
        </p:txBody>
      </p:sp>
      <p:sp>
        <p:nvSpPr>
          <p:cNvPr id="376" name="There are two types of instructions we can use that set the condition codes without altering any other registers, the cmp and test instructions:"/>
          <p:cNvSpPr txBox="1"/>
          <p:nvPr/>
        </p:nvSpPr>
        <p:spPr>
          <a:xfrm>
            <a:off x="770842" y="2236264"/>
            <a:ext cx="22842315" cy="1638359"/>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635000" indent="-635000" algn="l">
              <a:buSzPct val="75000"/>
              <a:buFont typeface="Helvetica Neue"/>
              <a:buChar char="•"/>
            </a:pPr>
            <a:r>
              <a:t>There are two types of instructions we can use that set the condition codes </a:t>
            </a:r>
            <a:r>
              <a:rPr b="1">
                <a:latin typeface="Helvetica Neue"/>
                <a:ea typeface="Helvetica Neue"/>
                <a:cs typeface="Helvetica Neue"/>
                <a:sym typeface="Helvetica Neue"/>
              </a:rPr>
              <a:t>without altering any other registers</a:t>
            </a:r>
            <a:r>
              <a:t>, the </a:t>
            </a:r>
            <a:r>
              <a:rPr>
                <a:latin typeface="Courier"/>
                <a:ea typeface="Courier"/>
                <a:cs typeface="Courier"/>
                <a:sym typeface="Courier"/>
              </a:rPr>
              <a:t>cmp</a:t>
            </a:r>
            <a:r>
              <a:t> and </a:t>
            </a:r>
            <a:r>
              <a:rPr>
                <a:latin typeface="Courier"/>
                <a:ea typeface="Courier"/>
                <a:cs typeface="Courier"/>
                <a:sym typeface="Courier"/>
              </a:rPr>
              <a:t>test</a:t>
            </a:r>
            <a:r>
              <a:t> instructions:</a:t>
            </a:r>
          </a:p>
        </p:txBody>
      </p:sp>
      <p:graphicFrame>
        <p:nvGraphicFramePr>
          <p:cNvPr id="377" name="Table 1"/>
          <p:cNvGraphicFramePr/>
          <p:nvPr/>
        </p:nvGraphicFramePr>
        <p:xfrm>
          <a:off x="1168145" y="4460956"/>
          <a:ext cx="21715967" cy="8458218"/>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2522917"/>
                <a:gridCol w="2138725"/>
                <a:gridCol w="3334802"/>
                <a:gridCol w="5238960"/>
              </a:tblGrid>
              <a:tr h="703263">
                <a:tc>
                  <a:txBody>
                    <a:bodyPr/>
                    <a:lstStyle/>
                    <a:p>
                      <a:pPr algn="l" defTabSz="647700">
                        <a:defRPr>
                          <a:solidFill>
                            <a:srgbClr val="000000"/>
                          </a:solidFill>
                        </a:defRPr>
                      </a:pPr>
                      <a:r>
                        <a:rPr sz="3800">
                          <a:solidFill>
                            <a:srgbClr val="444444"/>
                          </a:solidFill>
                        </a:rPr>
                        <a:t>Instruction</a:t>
                      </a:r>
                    </a:p>
                  </a:txBody>
                  <a:tcPr marL="50800" marR="50800" marT="50800" marB="50800" anchor="ctr" anchorCtr="0" horzOverflow="overflow">
                    <a:lnL w="12700">
                      <a:solidFill>
                        <a:srgbClr val="FFFFFF"/>
                      </a:solidFill>
                      <a:miter lim="400000"/>
                    </a:lnL>
                    <a:lnR w="25400">
                      <a:solidFill>
                        <a:srgbClr val="FFFFFF"/>
                      </a:solidFill>
                      <a:miter lim="400000"/>
                    </a:lnR>
                    <a:lnT w="12700">
                      <a:solidFill>
                        <a:srgbClr val="000000"/>
                      </a:solidFill>
                      <a:miter lim="400000"/>
                    </a:lnT>
                    <a:lnB w="25400">
                      <a:solidFill>
                        <a:srgbClr val="000000"/>
                      </a:solidFill>
                      <a:miter lim="400000"/>
                    </a:lnB>
                  </a:tcPr>
                </a:tc>
                <a:tc>
                  <a:txBody>
                    <a:bodyPr/>
                    <a:lstStyle/>
                    <a:p>
                      <a:pPr algn="l" defTabSz="647700">
                        <a:defRPr sz="3800"/>
                      </a:pPr>
                    </a:p>
                  </a:txBody>
                  <a:tcPr marL="50800" marR="50800" marT="50800" marB="50800" anchor="ctr" anchorCtr="0" horzOverflow="overflow">
                    <a:lnL w="25400">
                      <a:solidFill>
                        <a:srgbClr val="FFFFFF"/>
                      </a:solidFill>
                      <a:miter lim="400000"/>
                    </a:lnL>
                    <a:lnR w="25400">
                      <a:solidFill>
                        <a:srgbClr val="FFFFFF"/>
                      </a:solidFill>
                      <a:miter lim="400000"/>
                    </a:lnR>
                    <a:lnT w="127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3800">
                          <a:solidFill>
                            <a:srgbClr val="444444"/>
                          </a:solidFill>
                        </a:rPr>
                        <a:t>Based on</a:t>
                      </a:r>
                    </a:p>
                  </a:txBody>
                  <a:tcPr marL="50800" marR="50800" marT="50800" marB="50800" anchor="ctr" anchorCtr="0" horzOverflow="overflow">
                    <a:lnL w="25400">
                      <a:solidFill>
                        <a:srgbClr val="FFFFFF"/>
                      </a:solidFill>
                      <a:miter lim="400000"/>
                    </a:lnL>
                    <a:lnR w="25400">
                      <a:solidFill>
                        <a:srgbClr val="FFFFFF"/>
                      </a:solidFill>
                      <a:miter lim="400000"/>
                    </a:lnR>
                    <a:lnT w="127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3800">
                          <a:solidFill>
                            <a:srgbClr val="444444"/>
                          </a:solidFill>
                        </a:rPr>
                        <a:t>Description</a:t>
                      </a:r>
                    </a:p>
                  </a:txBody>
                  <a:tcPr marL="50800" marR="50800" marT="50800" marB="50800" anchor="ctr" anchorCtr="0" horzOverflow="overflow">
                    <a:lnL w="25400">
                      <a:solidFill>
                        <a:srgbClr val="FFFFFF"/>
                      </a:solidFill>
                      <a:miter lim="400000"/>
                    </a:lnL>
                    <a:lnR w="12700">
                      <a:solidFill>
                        <a:srgbClr val="FFFFFF"/>
                      </a:solidFill>
                      <a:miter lim="400000"/>
                    </a:lnR>
                    <a:lnT w="12700">
                      <a:solidFill>
                        <a:srgbClr val="000000"/>
                      </a:solidFill>
                      <a:miter lim="400000"/>
                    </a:lnT>
                    <a:lnB w="25400">
                      <a:solidFill>
                        <a:srgbClr val="000000"/>
                      </a:solidFill>
                      <a:miter lim="400000"/>
                    </a:lnB>
                  </a:tcPr>
                </a:tc>
              </a:tr>
              <a:tr h="703263">
                <a:tc>
                  <a:txBody>
                    <a:bodyPr/>
                    <a:lstStyle/>
                    <a:p>
                      <a:pPr algn="l" defTabSz="647700">
                        <a:defRPr>
                          <a:solidFill>
                            <a:srgbClr val="000000"/>
                          </a:solidFill>
                        </a:defRPr>
                      </a:pPr>
                      <a:r>
                        <a:rPr cap="small" sz="3800">
                          <a:solidFill>
                            <a:srgbClr val="444444"/>
                          </a:solidFill>
                          <a:latin typeface="Courier"/>
                          <a:ea typeface="Courier"/>
                          <a:cs typeface="Courier"/>
                          <a:sym typeface="Courier"/>
                        </a:rPr>
                        <a:t>cmp</a:t>
                      </a:r>
                    </a:p>
                  </a:txBody>
                  <a:tcPr marL="50800" marR="50800" marT="50800" marB="50800" anchor="ctr" anchorCtr="0" horzOverflow="overflow">
                    <a:lnL w="12700">
                      <a:solidFill>
                        <a:srgbClr val="FFFFFF"/>
                      </a:solidFill>
                      <a:miter lim="400000"/>
                    </a:lnL>
                    <a:lnR w="25400">
                      <a:solidFill>
                        <a:srgbClr val="FFFFFF"/>
                      </a:solidFill>
                      <a:miter lim="400000"/>
                    </a:lnR>
                    <a:lnT w="25400">
                      <a:solidFill>
                        <a:srgbClr val="000000"/>
                      </a:solidFill>
                      <a:miter lim="400000"/>
                    </a:lnT>
                    <a:lnB w="25400">
                      <a:solidFill>
                        <a:srgbClr val="FFFFFF"/>
                      </a:solidFill>
                      <a:miter lim="400000"/>
                    </a:lnB>
                  </a:tcPr>
                </a:tc>
                <a:tc>
                  <a:txBody>
                    <a:bodyPr/>
                    <a:lstStyle/>
                    <a:p>
                      <a:pPr algn="l" defTabSz="647700">
                        <a:defRPr sz="3800"/>
                      </a:pPr>
                      <a:r>
                        <a:t>S</a:t>
                      </a:r>
                      <a:r>
                        <a:rPr baseline="-5999"/>
                        <a:t>1</a:t>
                      </a:r>
                      <a:r>
                        <a:t>, S</a:t>
                      </a:r>
                      <a:r>
                        <a:rPr baseline="-5999"/>
                        <a:t>2</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000000"/>
                      </a:solidFill>
                      <a:miter lim="400000"/>
                    </a:lnT>
                    <a:lnB w="25400">
                      <a:solidFill>
                        <a:srgbClr val="FFFFFF"/>
                      </a:solidFill>
                      <a:miter lim="400000"/>
                    </a:lnB>
                  </a:tcPr>
                </a:tc>
                <a:tc>
                  <a:txBody>
                    <a:bodyPr/>
                    <a:lstStyle/>
                    <a:p>
                      <a:pPr algn="l" defTabSz="647700">
                        <a:defRPr sz="3800"/>
                      </a:pPr>
                      <a:r>
                        <a:t>S</a:t>
                      </a:r>
                      <a:r>
                        <a:rPr baseline="-5999"/>
                        <a:t>2 </a:t>
                      </a:r>
                      <a:r>
                        <a:t>- S</a:t>
                      </a:r>
                      <a:r>
                        <a:rPr baseline="-5999"/>
                        <a:t>1</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000000"/>
                      </a:solidFill>
                      <a:miter lim="400000"/>
                    </a:lnT>
                    <a:lnB w="25400">
                      <a:solidFill>
                        <a:srgbClr val="FFFFFF"/>
                      </a:solidFill>
                      <a:miter lim="400000"/>
                    </a:lnB>
                  </a:tcPr>
                </a:tc>
                <a:tc>
                  <a:txBody>
                    <a:bodyPr/>
                    <a:lstStyle/>
                    <a:p>
                      <a:pPr algn="l" defTabSz="647700">
                        <a:defRPr>
                          <a:solidFill>
                            <a:srgbClr val="000000"/>
                          </a:solidFill>
                        </a:defRPr>
                      </a:pPr>
                      <a:r>
                        <a:rPr sz="3800">
                          <a:solidFill>
                            <a:srgbClr val="444444"/>
                          </a:solidFill>
                        </a:rPr>
                        <a:t>Compare</a:t>
                      </a:r>
                    </a:p>
                  </a:txBody>
                  <a:tcPr marL="50800" marR="50800" marT="50800" marB="50800" anchor="ctr" anchorCtr="0" horzOverflow="overflow">
                    <a:lnL w="25400">
                      <a:solidFill>
                        <a:srgbClr val="FFFFFF"/>
                      </a:solidFill>
                      <a:miter lim="400000"/>
                    </a:lnL>
                    <a:lnR w="12700">
                      <a:solidFill>
                        <a:srgbClr val="FFFFFF"/>
                      </a:solidFill>
                      <a:miter lim="400000"/>
                    </a:lnR>
                    <a:lnT w="25400">
                      <a:solidFill>
                        <a:srgbClr val="000000"/>
                      </a:solidFill>
                      <a:miter lim="400000"/>
                    </a:lnT>
                    <a:lnB w="25400">
                      <a:solidFill>
                        <a:srgbClr val="FFFFFF"/>
                      </a:solidFill>
                      <a:miter lim="400000"/>
                    </a:lnB>
                  </a:tcPr>
                </a:tc>
              </a:tr>
              <a:tr h="703263">
                <a:tc>
                  <a:txBody>
                    <a:bodyPr/>
                    <a:lstStyle/>
                    <a:p>
                      <a:pPr algn="l" defTabSz="647700">
                        <a:defRPr>
                          <a:solidFill>
                            <a:srgbClr val="000000"/>
                          </a:solidFill>
                        </a:defRPr>
                      </a:pPr>
                      <a:r>
                        <a:rPr sz="3800">
                          <a:solidFill>
                            <a:srgbClr val="444444"/>
                          </a:solidFill>
                          <a:latin typeface="Courier"/>
                          <a:ea typeface="Courier"/>
                          <a:cs typeface="Courier"/>
                          <a:sym typeface="Courier"/>
                        </a:rPr>
                        <a:t>  cmpb </a:t>
                      </a:r>
                    </a:p>
                  </a:txBody>
                  <a:tcPr marL="50800" marR="50800" marT="50800" marB="50800" anchor="ctr" anchorCtr="0" horzOverflow="overflow">
                    <a:lnL w="127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sz="3800"/>
                      </a:pP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ctr" defTabSz="647700">
                        <a:defRPr sz="5000"/>
                      </a:pP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3800">
                          <a:solidFill>
                            <a:srgbClr val="444444"/>
                          </a:solidFill>
                        </a:rPr>
                        <a:t>Compare byte</a:t>
                      </a:r>
                    </a:p>
                  </a:txBody>
                  <a:tcPr marL="50800" marR="50800" marT="50800" marB="50800" anchor="ctr" anchorCtr="0" horzOverflow="overflow">
                    <a:lnL w="25400">
                      <a:solidFill>
                        <a:srgbClr val="FFFFFF"/>
                      </a:solidFill>
                      <a:miter lim="400000"/>
                    </a:lnL>
                    <a:lnR w="12700">
                      <a:solidFill>
                        <a:srgbClr val="FFFFFF"/>
                      </a:solidFill>
                      <a:miter lim="400000"/>
                    </a:lnR>
                    <a:lnT w="25400">
                      <a:solidFill>
                        <a:srgbClr val="FFFFFF"/>
                      </a:solidFill>
                      <a:miter lim="400000"/>
                    </a:lnT>
                    <a:lnB w="25400">
                      <a:solidFill>
                        <a:srgbClr val="FFFFFF"/>
                      </a:solidFill>
                      <a:miter lim="400000"/>
                    </a:lnB>
                  </a:tcPr>
                </a:tc>
              </a:tr>
              <a:tr h="703263">
                <a:tc>
                  <a:txBody>
                    <a:bodyPr/>
                    <a:lstStyle/>
                    <a:p>
                      <a:pPr algn="l" defTabSz="647700">
                        <a:defRPr>
                          <a:solidFill>
                            <a:srgbClr val="000000"/>
                          </a:solidFill>
                        </a:defRPr>
                      </a:pPr>
                      <a:r>
                        <a:rPr sz="3800">
                          <a:solidFill>
                            <a:srgbClr val="444444"/>
                          </a:solidFill>
                          <a:latin typeface="Courier"/>
                          <a:ea typeface="Courier"/>
                          <a:cs typeface="Courier"/>
                          <a:sym typeface="Courier"/>
                        </a:rPr>
                        <a:t>  cmpw </a:t>
                      </a:r>
                    </a:p>
                  </a:txBody>
                  <a:tcPr marL="50800" marR="50800" marT="50800" marB="50800" anchor="ctr" anchorCtr="0" horzOverflow="overflow">
                    <a:lnL w="127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sz="3800"/>
                      </a:pP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ctr" defTabSz="647700">
                        <a:defRPr sz="5000"/>
                      </a:pP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3800">
                          <a:solidFill>
                            <a:srgbClr val="444444"/>
                          </a:solidFill>
                        </a:rPr>
                        <a:t>Compare word</a:t>
                      </a:r>
                    </a:p>
                  </a:txBody>
                  <a:tcPr marL="50800" marR="50800" marT="50800" marB="50800" anchor="ctr" anchorCtr="0" horzOverflow="overflow">
                    <a:lnL w="25400">
                      <a:solidFill>
                        <a:srgbClr val="FFFFFF"/>
                      </a:solidFill>
                      <a:miter lim="400000"/>
                    </a:lnL>
                    <a:lnR w="12700">
                      <a:solidFill>
                        <a:srgbClr val="FFFFFF"/>
                      </a:solidFill>
                      <a:miter lim="400000"/>
                    </a:lnR>
                    <a:lnT w="25400">
                      <a:solidFill>
                        <a:srgbClr val="FFFFFF"/>
                      </a:solidFill>
                      <a:miter lim="400000"/>
                    </a:lnT>
                    <a:lnB w="25400">
                      <a:solidFill>
                        <a:srgbClr val="FFFFFF"/>
                      </a:solidFill>
                      <a:miter lim="400000"/>
                    </a:lnB>
                  </a:tcPr>
                </a:tc>
              </a:tr>
              <a:tr h="703263">
                <a:tc>
                  <a:txBody>
                    <a:bodyPr/>
                    <a:lstStyle/>
                    <a:p>
                      <a:pPr algn="l" defTabSz="647700">
                        <a:defRPr>
                          <a:solidFill>
                            <a:srgbClr val="000000"/>
                          </a:solidFill>
                        </a:defRPr>
                      </a:pPr>
                      <a:r>
                        <a:rPr sz="3800">
                          <a:solidFill>
                            <a:srgbClr val="444444"/>
                          </a:solidFill>
                          <a:latin typeface="Courier"/>
                          <a:ea typeface="Courier"/>
                          <a:cs typeface="Courier"/>
                          <a:sym typeface="Courier"/>
                        </a:rPr>
                        <a:t>  cmpl </a:t>
                      </a:r>
                    </a:p>
                  </a:txBody>
                  <a:tcPr marL="50800" marR="50800" marT="50800" marB="50800" anchor="ctr" anchorCtr="0" horzOverflow="overflow">
                    <a:lnL w="127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sz="3800"/>
                      </a:pP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ctr" defTabSz="647700">
                        <a:defRPr sz="5000"/>
                      </a:pP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3800">
                          <a:solidFill>
                            <a:srgbClr val="444444"/>
                          </a:solidFill>
                        </a:rPr>
                        <a:t>Compare double word</a:t>
                      </a:r>
                    </a:p>
                  </a:txBody>
                  <a:tcPr marL="50800" marR="50800" marT="50800" marB="50800" anchor="ctr" anchorCtr="0" horzOverflow="overflow">
                    <a:lnL w="25400">
                      <a:solidFill>
                        <a:srgbClr val="FFFFFF"/>
                      </a:solidFill>
                      <a:miter lim="400000"/>
                    </a:lnL>
                    <a:lnR w="12700">
                      <a:solidFill>
                        <a:srgbClr val="FFFFFF"/>
                      </a:solidFill>
                      <a:miter lim="400000"/>
                    </a:lnR>
                    <a:lnT w="25400">
                      <a:solidFill>
                        <a:srgbClr val="FFFFFF"/>
                      </a:solidFill>
                      <a:miter lim="400000"/>
                    </a:lnT>
                    <a:lnB w="25400">
                      <a:solidFill>
                        <a:srgbClr val="FFFFFF"/>
                      </a:solidFill>
                      <a:miter lim="400000"/>
                    </a:lnB>
                  </a:tcPr>
                </a:tc>
              </a:tr>
              <a:tr h="703263">
                <a:tc>
                  <a:txBody>
                    <a:bodyPr/>
                    <a:lstStyle/>
                    <a:p>
                      <a:pPr algn="l" defTabSz="647700">
                        <a:defRPr>
                          <a:solidFill>
                            <a:srgbClr val="000000"/>
                          </a:solidFill>
                        </a:defRPr>
                      </a:pPr>
                      <a:r>
                        <a:rPr sz="3800">
                          <a:solidFill>
                            <a:srgbClr val="444444"/>
                          </a:solidFill>
                          <a:latin typeface="Courier"/>
                          <a:ea typeface="Courier"/>
                          <a:cs typeface="Courier"/>
                          <a:sym typeface="Courier"/>
                        </a:rPr>
                        <a:t>  cmpq </a:t>
                      </a:r>
                    </a:p>
                  </a:txBody>
                  <a:tcPr marL="50800" marR="50800" marT="50800" marB="50800" anchor="ctr" anchorCtr="0" horzOverflow="overflow">
                    <a:lnL w="127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sz="3800"/>
                      </a:pP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ctr" defTabSz="647700">
                        <a:defRPr sz="5000"/>
                      </a:pP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3800">
                          <a:solidFill>
                            <a:srgbClr val="444444"/>
                          </a:solidFill>
                        </a:rPr>
                        <a:t>Compare quad word</a:t>
                      </a:r>
                    </a:p>
                  </a:txBody>
                  <a:tcPr marL="50800" marR="50800" marT="50800" marB="50800" anchor="ctr" anchorCtr="0" horzOverflow="overflow">
                    <a:lnL w="25400">
                      <a:solidFill>
                        <a:srgbClr val="FFFFFF"/>
                      </a:solidFill>
                      <a:miter lim="400000"/>
                    </a:lnL>
                    <a:lnR w="12700">
                      <a:solidFill>
                        <a:srgbClr val="FFFFFF"/>
                      </a:solidFill>
                      <a:miter lim="400000"/>
                    </a:lnR>
                    <a:lnT w="25400">
                      <a:solidFill>
                        <a:srgbClr val="FFFFFF"/>
                      </a:solidFill>
                      <a:miter lim="400000"/>
                    </a:lnT>
                    <a:lnB w="25400">
                      <a:solidFill>
                        <a:srgbClr val="FFFFFF"/>
                      </a:solidFill>
                      <a:miter lim="400000"/>
                    </a:lnB>
                  </a:tcPr>
                </a:tc>
              </a:tr>
              <a:tr h="286743">
                <a:tc>
                  <a:txBody>
                    <a:bodyPr/>
                    <a:lstStyle/>
                    <a:p>
                      <a:pPr algn="l" defTabSz="647700">
                        <a:defRPr cap="small" sz="3800">
                          <a:latin typeface="Courier"/>
                          <a:ea typeface="Courier"/>
                          <a:cs typeface="Courier"/>
                          <a:sym typeface="Courier"/>
                        </a:defRPr>
                      </a:pPr>
                    </a:p>
                  </a:txBody>
                  <a:tcPr marL="50800" marR="50800" marT="50800" marB="50800" anchor="ctr" anchorCtr="0" horzOverflow="overflow">
                    <a:lnL w="127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sz="3800"/>
                      </a:pP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sz="3800"/>
                      </a:pP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sz="3800"/>
                      </a:pPr>
                    </a:p>
                  </a:txBody>
                  <a:tcPr marL="50800" marR="50800" marT="50800" marB="50800" anchor="ctr" anchorCtr="0" horzOverflow="overflow">
                    <a:lnL w="25400">
                      <a:solidFill>
                        <a:srgbClr val="FFFFFF"/>
                      </a:solidFill>
                      <a:miter lim="400000"/>
                    </a:lnL>
                    <a:lnR w="12700">
                      <a:solidFill>
                        <a:srgbClr val="FFFFFF"/>
                      </a:solidFill>
                      <a:miter lim="400000"/>
                    </a:lnR>
                    <a:lnT w="25400">
                      <a:solidFill>
                        <a:srgbClr val="FFFFFF"/>
                      </a:solidFill>
                      <a:miter lim="400000"/>
                    </a:lnT>
                    <a:lnB w="25400">
                      <a:solidFill>
                        <a:srgbClr val="FFFFFF"/>
                      </a:solidFill>
                      <a:miter lim="400000"/>
                    </a:lnB>
                  </a:tcPr>
                </a:tc>
              </a:tr>
              <a:tr h="1119784">
                <a:tc>
                  <a:txBody>
                    <a:bodyPr/>
                    <a:lstStyle/>
                    <a:p>
                      <a:pPr algn="l" defTabSz="647700">
                        <a:defRPr>
                          <a:solidFill>
                            <a:srgbClr val="000000"/>
                          </a:solidFill>
                        </a:defRPr>
                      </a:pPr>
                      <a:r>
                        <a:rPr cap="small" sz="3800">
                          <a:solidFill>
                            <a:srgbClr val="444444"/>
                          </a:solidFill>
                          <a:latin typeface="Courier"/>
                          <a:ea typeface="Courier"/>
                          <a:cs typeface="Courier"/>
                          <a:sym typeface="Courier"/>
                        </a:rPr>
                        <a:t>test</a:t>
                      </a:r>
                    </a:p>
                  </a:txBody>
                  <a:tcPr marL="50800" marR="50800" marT="50800" marB="50800" anchor="ctr" anchorCtr="0" horzOverflow="overflow">
                    <a:lnL w="127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sz="3800"/>
                      </a:pPr>
                      <a:r>
                        <a:t>S</a:t>
                      </a:r>
                      <a:r>
                        <a:rPr baseline="-5999"/>
                        <a:t>1</a:t>
                      </a:r>
                      <a:r>
                        <a:t>, S</a:t>
                      </a:r>
                      <a:r>
                        <a:rPr baseline="-5999"/>
                        <a:t>2</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sz="3800"/>
                      </a:pPr>
                      <a:r>
                        <a:t>S</a:t>
                      </a:r>
                      <a:r>
                        <a:rPr baseline="-5999"/>
                        <a:t>2 </a:t>
                      </a:r>
                      <a:r>
                        <a:t>&amp; S</a:t>
                      </a:r>
                      <a:r>
                        <a:rPr baseline="-5999"/>
                        <a:t>1</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3800">
                          <a:solidFill>
                            <a:srgbClr val="444444"/>
                          </a:solidFill>
                        </a:rPr>
                        <a:t>Test</a:t>
                      </a:r>
                    </a:p>
                  </a:txBody>
                  <a:tcPr marL="50800" marR="50800" marT="50800" marB="50800" anchor="ctr" anchorCtr="0" horzOverflow="overflow">
                    <a:lnL w="25400">
                      <a:solidFill>
                        <a:srgbClr val="FFFFFF"/>
                      </a:solidFill>
                      <a:miter lim="400000"/>
                    </a:lnL>
                    <a:lnR w="12700">
                      <a:solidFill>
                        <a:srgbClr val="FFFFFF"/>
                      </a:solidFill>
                      <a:miter lim="400000"/>
                    </a:lnR>
                    <a:lnT w="25400">
                      <a:solidFill>
                        <a:srgbClr val="FFFFFF"/>
                      </a:solidFill>
                      <a:miter lim="400000"/>
                    </a:lnT>
                    <a:lnB w="25400">
                      <a:solidFill>
                        <a:srgbClr val="FFFFFF"/>
                      </a:solidFill>
                      <a:miter lim="400000"/>
                    </a:lnB>
                  </a:tcPr>
                </a:tc>
              </a:tr>
              <a:tr h="703263">
                <a:tc>
                  <a:txBody>
                    <a:bodyPr/>
                    <a:lstStyle/>
                    <a:p>
                      <a:pPr algn="l" defTabSz="647700">
                        <a:defRPr>
                          <a:solidFill>
                            <a:srgbClr val="000000"/>
                          </a:solidFill>
                        </a:defRPr>
                      </a:pPr>
                      <a:r>
                        <a:rPr sz="3800">
                          <a:solidFill>
                            <a:srgbClr val="444444"/>
                          </a:solidFill>
                          <a:latin typeface="Courier"/>
                          <a:ea typeface="Courier"/>
                          <a:cs typeface="Courier"/>
                          <a:sym typeface="Courier"/>
                        </a:rPr>
                        <a:t>  testb</a:t>
                      </a:r>
                    </a:p>
                  </a:txBody>
                  <a:tcPr marL="50800" marR="50800" marT="50800" marB="50800" anchor="ctr" anchorCtr="0" horzOverflow="overflow">
                    <a:lnL w="127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sz="3800"/>
                      </a:pP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ctr" defTabSz="647700">
                        <a:defRPr sz="5000"/>
                      </a:pP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3800">
                          <a:solidFill>
                            <a:srgbClr val="444444"/>
                          </a:solidFill>
                        </a:rPr>
                        <a:t>Test byte</a:t>
                      </a:r>
                    </a:p>
                  </a:txBody>
                  <a:tcPr marL="50800" marR="50800" marT="50800" marB="50800" anchor="ctr" anchorCtr="0" horzOverflow="overflow">
                    <a:lnL w="25400">
                      <a:solidFill>
                        <a:srgbClr val="FFFFFF"/>
                      </a:solidFill>
                      <a:miter lim="400000"/>
                    </a:lnL>
                    <a:lnR w="12700">
                      <a:solidFill>
                        <a:srgbClr val="FFFFFF"/>
                      </a:solidFill>
                      <a:miter lim="400000"/>
                    </a:lnR>
                    <a:lnT w="25400">
                      <a:solidFill>
                        <a:srgbClr val="FFFFFF"/>
                      </a:solidFill>
                      <a:miter lim="400000"/>
                    </a:lnT>
                    <a:lnB w="25400">
                      <a:solidFill>
                        <a:srgbClr val="FFFFFF"/>
                      </a:solidFill>
                      <a:miter lim="400000"/>
                    </a:lnB>
                  </a:tcPr>
                </a:tc>
              </a:tr>
              <a:tr h="703263">
                <a:tc>
                  <a:txBody>
                    <a:bodyPr/>
                    <a:lstStyle/>
                    <a:p>
                      <a:pPr algn="l" defTabSz="647700">
                        <a:defRPr>
                          <a:solidFill>
                            <a:srgbClr val="000000"/>
                          </a:solidFill>
                        </a:defRPr>
                      </a:pPr>
                      <a:r>
                        <a:rPr sz="3800">
                          <a:solidFill>
                            <a:srgbClr val="444444"/>
                          </a:solidFill>
                          <a:latin typeface="Courier"/>
                          <a:ea typeface="Courier"/>
                          <a:cs typeface="Courier"/>
                          <a:sym typeface="Courier"/>
                        </a:rPr>
                        <a:t>  testw</a:t>
                      </a:r>
                    </a:p>
                  </a:txBody>
                  <a:tcPr marL="50800" marR="50800" marT="50800" marB="50800" anchor="ctr" anchorCtr="0" horzOverflow="overflow">
                    <a:lnL w="127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sz="3800"/>
                      </a:pP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ctr" defTabSz="647700">
                        <a:defRPr sz="5000"/>
                      </a:pP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3800">
                          <a:solidFill>
                            <a:srgbClr val="444444"/>
                          </a:solidFill>
                        </a:rPr>
                        <a:t>Test word</a:t>
                      </a:r>
                    </a:p>
                  </a:txBody>
                  <a:tcPr marL="50800" marR="50800" marT="50800" marB="50800" anchor="ctr" anchorCtr="0" horzOverflow="overflow">
                    <a:lnL w="25400">
                      <a:solidFill>
                        <a:srgbClr val="FFFFFF"/>
                      </a:solidFill>
                      <a:miter lim="400000"/>
                    </a:lnL>
                    <a:lnR w="12700">
                      <a:solidFill>
                        <a:srgbClr val="FFFFFF"/>
                      </a:solidFill>
                      <a:miter lim="400000"/>
                    </a:lnR>
                    <a:lnT w="25400">
                      <a:solidFill>
                        <a:srgbClr val="FFFFFF"/>
                      </a:solidFill>
                      <a:miter lim="400000"/>
                    </a:lnT>
                    <a:lnB w="25400">
                      <a:solidFill>
                        <a:srgbClr val="FFFFFF"/>
                      </a:solidFill>
                      <a:miter lim="400000"/>
                    </a:lnB>
                  </a:tcPr>
                </a:tc>
              </a:tr>
              <a:tr h="703263">
                <a:tc>
                  <a:txBody>
                    <a:bodyPr/>
                    <a:lstStyle/>
                    <a:p>
                      <a:pPr algn="l" defTabSz="647700">
                        <a:defRPr>
                          <a:solidFill>
                            <a:srgbClr val="000000"/>
                          </a:solidFill>
                        </a:defRPr>
                      </a:pPr>
                      <a:r>
                        <a:rPr sz="3800">
                          <a:solidFill>
                            <a:srgbClr val="444444"/>
                          </a:solidFill>
                          <a:latin typeface="Courier"/>
                          <a:ea typeface="Courier"/>
                          <a:cs typeface="Courier"/>
                          <a:sym typeface="Courier"/>
                        </a:rPr>
                        <a:t>  testl</a:t>
                      </a:r>
                    </a:p>
                  </a:txBody>
                  <a:tcPr marL="50800" marR="50800" marT="50800" marB="50800" anchor="ctr" anchorCtr="0" horzOverflow="overflow">
                    <a:lnL w="127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sz="3800"/>
                      </a:pP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ctr" defTabSz="647700">
                        <a:defRPr sz="5000"/>
                      </a:pP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3800">
                          <a:solidFill>
                            <a:srgbClr val="444444"/>
                          </a:solidFill>
                        </a:rPr>
                        <a:t>Test double word</a:t>
                      </a:r>
                    </a:p>
                  </a:txBody>
                  <a:tcPr marL="50800" marR="50800" marT="50800" marB="50800" anchor="ctr" anchorCtr="0" horzOverflow="overflow">
                    <a:lnL w="25400">
                      <a:solidFill>
                        <a:srgbClr val="FFFFFF"/>
                      </a:solidFill>
                      <a:miter lim="400000"/>
                    </a:lnL>
                    <a:lnR w="12700">
                      <a:solidFill>
                        <a:srgbClr val="FFFFFF"/>
                      </a:solidFill>
                      <a:miter lim="400000"/>
                    </a:lnR>
                    <a:lnT w="25400">
                      <a:solidFill>
                        <a:srgbClr val="FFFFFF"/>
                      </a:solidFill>
                      <a:miter lim="400000"/>
                    </a:lnT>
                    <a:lnB w="25400">
                      <a:solidFill>
                        <a:srgbClr val="FFFFFF"/>
                      </a:solidFill>
                      <a:miter lim="400000"/>
                    </a:lnB>
                  </a:tcPr>
                </a:tc>
              </a:tr>
              <a:tr h="703263">
                <a:tc>
                  <a:txBody>
                    <a:bodyPr/>
                    <a:lstStyle/>
                    <a:p>
                      <a:pPr algn="l" defTabSz="647700">
                        <a:defRPr>
                          <a:solidFill>
                            <a:srgbClr val="000000"/>
                          </a:solidFill>
                        </a:defRPr>
                      </a:pPr>
                      <a:r>
                        <a:rPr sz="3800">
                          <a:solidFill>
                            <a:srgbClr val="444444"/>
                          </a:solidFill>
                          <a:latin typeface="Courier"/>
                          <a:ea typeface="Courier"/>
                          <a:cs typeface="Courier"/>
                          <a:sym typeface="Courier"/>
                        </a:rPr>
                        <a:t>  testq</a:t>
                      </a:r>
                    </a:p>
                  </a:txBody>
                  <a:tcPr marL="50800" marR="50800" marT="50800" marB="50800" anchor="ctr" anchorCtr="0" horzOverflow="overflow">
                    <a:lnL w="127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sz="3800"/>
                      </a:pP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ctr" defTabSz="647700">
                        <a:defRPr sz="5000"/>
                      </a:pP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12700">
                      <a:solidFill>
                        <a:srgbClr val="FFFFFF"/>
                      </a:solidFill>
                      <a:miter lim="400000"/>
                    </a:lnB>
                  </a:tcPr>
                </a:tc>
                <a:tc>
                  <a:txBody>
                    <a:bodyPr/>
                    <a:lstStyle/>
                    <a:p>
                      <a:pPr algn="l" defTabSz="647700">
                        <a:defRPr>
                          <a:solidFill>
                            <a:srgbClr val="000000"/>
                          </a:solidFill>
                        </a:defRPr>
                      </a:pPr>
                      <a:r>
                        <a:rPr sz="3800">
                          <a:solidFill>
                            <a:srgbClr val="444444"/>
                          </a:solidFill>
                        </a:rPr>
                        <a:t>Test quad word</a:t>
                      </a:r>
                    </a:p>
                  </a:txBody>
                  <a:tcPr marL="50800" marR="50800" marT="50800" marB="50800" anchor="ctr" anchorCtr="0" horzOverflow="overflow">
                    <a:lnL w="25400">
                      <a:solidFill>
                        <a:srgbClr val="FFFFFF"/>
                      </a:solidFill>
                      <a:miter lim="400000"/>
                    </a:lnL>
                    <a:lnR w="12700">
                      <a:solidFill>
                        <a:srgbClr val="FFFFFF"/>
                      </a:solidFill>
                      <a:miter lim="400000"/>
                    </a:lnR>
                    <a:lnT w="25400">
                      <a:solidFill>
                        <a:srgbClr val="FFFFFF"/>
                      </a:solidFill>
                      <a:miter lim="400000"/>
                    </a:lnT>
                    <a:lnB w="25400">
                      <a:solidFill>
                        <a:srgbClr val="FFFFFF"/>
                      </a:solidFill>
                      <a:miter lim="400000"/>
                    </a:lnB>
                  </a:tcPr>
                </a:tc>
              </a:tr>
            </a:tbl>
          </a:graphicData>
        </a:graphic>
      </p:graphicFrame>
      <p:sp>
        <p:nvSpPr>
          <p:cNvPr id="378" name="By setting the condition codes, we can set up for a jump or other logic, based on some condition (e.g., whether a register has reached a certain value.…"/>
          <p:cNvSpPr txBox="1"/>
          <p:nvPr/>
        </p:nvSpPr>
        <p:spPr>
          <a:xfrm>
            <a:off x="16047206" y="4138882"/>
            <a:ext cx="7037829" cy="908966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635000" indent="-635000" algn="l">
              <a:buSzPct val="75000"/>
              <a:buFont typeface="Helvetica Neue"/>
              <a:buChar char="•"/>
              <a:defRPr sz="3600"/>
            </a:pPr>
            <a:r>
              <a:t>By setting the condition codes, we can set up for a jump or other logic, based on some condition (e.g., whether a register has reached a certain value.</a:t>
            </a:r>
          </a:p>
          <a:p>
            <a:pPr marL="635000" indent="-635000" algn="l">
              <a:buSzPct val="75000"/>
              <a:buFont typeface="Helvetica Neue"/>
              <a:buChar char="•"/>
              <a:defRPr sz="3600"/>
            </a:pPr>
          </a:p>
          <a:p>
            <a:pPr marL="635000" indent="-635000" algn="l">
              <a:buSzPct val="75000"/>
              <a:buFont typeface="Helvetica Neue"/>
              <a:buChar char="•"/>
              <a:defRPr sz="3600"/>
            </a:pPr>
            <a:r>
              <a:t>Be careful! The operands for </a:t>
            </a:r>
            <a:r>
              <a:rPr>
                <a:latin typeface="Courier"/>
                <a:ea typeface="Courier"/>
                <a:cs typeface="Courier"/>
                <a:sym typeface="Courier"/>
              </a:rPr>
              <a:t>cmp</a:t>
            </a:r>
            <a:r>
              <a:t> are listed in reverse order! (</a:t>
            </a:r>
            <a:r>
              <a:rPr>
                <a:latin typeface="Courier"/>
                <a:ea typeface="Courier"/>
                <a:cs typeface="Courier"/>
                <a:sym typeface="Courier"/>
              </a:rPr>
              <a:t>cmp</a:t>
            </a:r>
            <a:r>
              <a:t> is based on the </a:t>
            </a:r>
            <a:r>
              <a:rPr>
                <a:latin typeface="Courier"/>
                <a:ea typeface="Courier"/>
                <a:cs typeface="Courier"/>
                <a:sym typeface="Courier"/>
              </a:rPr>
              <a:t>sub</a:t>
            </a:r>
            <a:r>
              <a:t> instruction)</a:t>
            </a:r>
          </a:p>
          <a:p>
            <a:pPr marL="635000" indent="-635000" algn="l">
              <a:buSzPct val="75000"/>
              <a:buFont typeface="Helvetica Neue"/>
              <a:buChar char="•"/>
              <a:defRPr sz="3600"/>
            </a:pPr>
          </a:p>
          <a:p>
            <a:pPr marL="635000" indent="-635000" algn="l">
              <a:buSzPct val="75000"/>
              <a:buFont typeface="Helvetica Neue"/>
              <a:buChar char="•"/>
              <a:defRPr sz="3600"/>
            </a:pPr>
            <a:r>
              <a:t>Often, we use </a:t>
            </a:r>
            <a:r>
              <a:rPr>
                <a:latin typeface="Courier"/>
                <a:ea typeface="Courier"/>
                <a:cs typeface="Courier"/>
                <a:sym typeface="Courier"/>
              </a:rPr>
              <a:t>testq %rax, %rax</a:t>
            </a:r>
            <a:r>
              <a:t> to see whether </a:t>
            </a:r>
            <a:r>
              <a:rPr>
                <a:latin typeface="Courier"/>
                <a:ea typeface="Courier"/>
                <a:cs typeface="Courier"/>
                <a:sym typeface="Courier"/>
              </a:rPr>
              <a:t>%rax</a:t>
            </a:r>
            <a:r>
              <a:t> is negative, zero, or positive.</a:t>
            </a:r>
          </a:p>
        </p:txBody>
      </p:sp>
    </p:spTree>
  </p:cSld>
  <p:clrMapOvr>
    <a:masterClrMapping/>
  </p:clrMapOvr>
  <p:transition xmlns:p14="http://schemas.microsoft.com/office/powerpoint/2010/main" spd="med" advClick="1"/>
</p:sld>
</file>

<file path=ppt/slides/slide2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80"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381" name="Accessing the Condition Code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Accessing the Condition Codes</a:t>
            </a:r>
          </a:p>
        </p:txBody>
      </p:sp>
      <p:sp>
        <p:nvSpPr>
          <p:cNvPr id="382" name="There are three common ways to use the condition codes:…"/>
          <p:cNvSpPr txBox="1"/>
          <p:nvPr/>
        </p:nvSpPr>
        <p:spPr>
          <a:xfrm>
            <a:off x="770842" y="1728264"/>
            <a:ext cx="22842315" cy="3893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635000" indent="-635000" algn="l">
              <a:buSzPct val="75000"/>
              <a:buFont typeface="Helvetica Neue"/>
              <a:buChar char="•"/>
            </a:pPr>
            <a:r>
              <a:t>There are three common ways to use the condition codes:</a:t>
            </a:r>
          </a:p>
          <a:p>
            <a:pPr lvl="1" marL="863600" indent="-228600" algn="l">
              <a:buSzPct val="100000"/>
              <a:buFont typeface="Helvetica Neue"/>
              <a:buAutoNum type="arabicPeriod" startAt="1"/>
            </a:pPr>
            <a:r>
              <a:t> We can set a single byte to 0 or 1 depending on some combination of the condition codes.</a:t>
            </a:r>
          </a:p>
          <a:p>
            <a:pPr lvl="1" marL="863600" indent="-228600" algn="l">
              <a:buSzPct val="100000"/>
              <a:buFont typeface="Helvetica Neue"/>
              <a:buAutoNum type="arabicPeriod" startAt="1"/>
            </a:pPr>
            <a:r>
              <a:t> We can conditionally jump to some other part of the program.</a:t>
            </a:r>
          </a:p>
          <a:p>
            <a:pPr lvl="1" marL="863600" indent="-228600" algn="l">
              <a:buSzPct val="100000"/>
              <a:buFont typeface="Helvetica Neue"/>
              <a:buAutoNum type="arabicPeriod" startAt="1"/>
            </a:pPr>
            <a:r>
              <a:t> We can conditionally transfer data. </a:t>
            </a:r>
          </a:p>
        </p:txBody>
      </p:sp>
    </p:spTree>
  </p:cSld>
  <p:clrMapOvr>
    <a:masterClrMapping/>
  </p:clrMapOvr>
  <p:transition xmlns:p14="http://schemas.microsoft.com/office/powerpoint/2010/main" spd="med" advClick="1"/>
</p:sld>
</file>

<file path=ppt/slides/slide2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84"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385" name="There are three common ways to use the condition codes:…"/>
          <p:cNvSpPr txBox="1"/>
          <p:nvPr/>
        </p:nvSpPr>
        <p:spPr>
          <a:xfrm>
            <a:off x="770842" y="1728264"/>
            <a:ext cx="22842315" cy="3893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635000" indent="-635000" algn="l">
              <a:buSzPct val="75000"/>
              <a:buFont typeface="Helvetica Neue"/>
              <a:buChar char="•"/>
            </a:pPr>
            <a:r>
              <a:t>There are three common ways to use the condition codes:</a:t>
            </a:r>
          </a:p>
          <a:p>
            <a:pPr lvl="1" marL="863600" indent="-228600" algn="l">
              <a:buSzPct val="100000"/>
              <a:buFont typeface="Helvetica Neue"/>
              <a:buAutoNum type="arabicPeriod" startAt="1"/>
            </a:pPr>
            <a:r>
              <a:t> We can set a single byte to 0 or 1 depending on some combination of the condition codes.</a:t>
            </a:r>
          </a:p>
          <a:p>
            <a:pPr lvl="1" marL="863600" indent="-228600" algn="l">
              <a:buSzPct val="100000"/>
              <a:buFont typeface="Helvetica Neue"/>
              <a:buAutoNum type="arabicPeriod" startAt="1"/>
            </a:pPr>
            <a:r>
              <a:t> We can conditionally jump to some other part of the program.</a:t>
            </a:r>
          </a:p>
          <a:p>
            <a:pPr lvl="1" marL="863600" indent="-228600" algn="l">
              <a:buSzPct val="100000"/>
              <a:buFont typeface="Helvetica Neue"/>
              <a:buAutoNum type="arabicPeriod" startAt="1"/>
            </a:pPr>
            <a:r>
              <a:t> We can conditionally transfer data. </a:t>
            </a:r>
          </a:p>
        </p:txBody>
      </p:sp>
      <p:sp>
        <p:nvSpPr>
          <p:cNvPr id="386" name="Accessing the Condition Code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Accessing the Condition Codes</a:t>
            </a:r>
          </a:p>
        </p:txBody>
      </p:sp>
      <p:graphicFrame>
        <p:nvGraphicFramePr>
          <p:cNvPr id="387" name="Table 1"/>
          <p:cNvGraphicFramePr/>
          <p:nvPr/>
        </p:nvGraphicFramePr>
        <p:xfrm>
          <a:off x="1689418" y="6333296"/>
          <a:ext cx="13248107" cy="6802381"/>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3271482"/>
                <a:gridCol w="3170530"/>
                <a:gridCol w="5634216"/>
              </a:tblGrid>
              <a:tr h="521794">
                <a:tc>
                  <a:txBody>
                    <a:bodyPr/>
                    <a:lstStyle/>
                    <a:p>
                      <a:pPr algn="l" defTabSz="647700">
                        <a:defRPr>
                          <a:solidFill>
                            <a:srgbClr val="000000"/>
                          </a:solidFill>
                        </a:defRPr>
                      </a:pPr>
                      <a:r>
                        <a:rPr sz="3100">
                          <a:solidFill>
                            <a:srgbClr val="444444"/>
                          </a:solidFill>
                        </a:rPr>
                        <a:t>Instruction</a:t>
                      </a:r>
                    </a:p>
                  </a:txBody>
                  <a:tcPr marL="50800" marR="50800" marT="50800" marB="50800" anchor="ctr" anchorCtr="0" horzOverflow="overflow">
                    <a:lnL w="12700">
                      <a:solidFill>
                        <a:srgbClr val="FFFFFF"/>
                      </a:solidFill>
                      <a:miter lim="400000"/>
                    </a:lnL>
                    <a:lnR w="25400">
                      <a:solidFill>
                        <a:srgbClr val="FFFFFF"/>
                      </a:solidFill>
                      <a:miter lim="400000"/>
                    </a:lnR>
                    <a:lnT w="127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3100">
                          <a:solidFill>
                            <a:srgbClr val="444444"/>
                          </a:solidFill>
                        </a:rPr>
                        <a:t>Synonym</a:t>
                      </a:r>
                    </a:p>
                  </a:txBody>
                  <a:tcPr marL="50800" marR="50800" marT="50800" marB="50800" anchor="ctr" anchorCtr="0" horzOverflow="overflow">
                    <a:lnL w="25400">
                      <a:solidFill>
                        <a:srgbClr val="FFFFFF"/>
                      </a:solidFill>
                      <a:miter lim="400000"/>
                    </a:lnL>
                    <a:lnR w="25400">
                      <a:solidFill>
                        <a:srgbClr val="FFFFFF"/>
                      </a:solidFill>
                      <a:miter lim="400000"/>
                    </a:lnR>
                    <a:lnT w="127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3100">
                          <a:solidFill>
                            <a:srgbClr val="444444"/>
                          </a:solidFill>
                        </a:rPr>
                        <a:t>Set Condition</a:t>
                      </a:r>
                    </a:p>
                  </a:txBody>
                  <a:tcPr marL="50800" marR="50800" marT="50800" marB="50800" anchor="ctr" anchorCtr="0" horzOverflow="overflow">
                    <a:lnL w="25400">
                      <a:solidFill>
                        <a:srgbClr val="FFFFFF"/>
                      </a:solidFill>
                      <a:miter lim="400000"/>
                    </a:lnL>
                    <a:lnR w="12700">
                      <a:solidFill>
                        <a:srgbClr val="FFFFFF"/>
                      </a:solidFill>
                      <a:miter lim="400000"/>
                    </a:lnR>
                    <a:lnT w="12700">
                      <a:solidFill>
                        <a:srgbClr val="000000"/>
                      </a:solidFill>
                      <a:miter lim="400000"/>
                    </a:lnT>
                    <a:lnB w="25400">
                      <a:solidFill>
                        <a:srgbClr val="000000"/>
                      </a:solidFill>
                      <a:miter lim="400000"/>
                    </a:lnB>
                  </a:tcPr>
                </a:tc>
              </a:tr>
              <a:tr h="521794">
                <a:tc>
                  <a:txBody>
                    <a:bodyPr/>
                    <a:lstStyle/>
                    <a:p>
                      <a:pPr algn="l" defTabSz="647700">
                        <a:defRPr>
                          <a:solidFill>
                            <a:srgbClr val="000000"/>
                          </a:solidFill>
                        </a:defRPr>
                      </a:pPr>
                      <a:r>
                        <a:rPr sz="3100">
                          <a:solidFill>
                            <a:srgbClr val="444444"/>
                          </a:solidFill>
                          <a:latin typeface="Courier"/>
                          <a:ea typeface="Courier"/>
                          <a:cs typeface="Courier"/>
                          <a:sym typeface="Courier"/>
                        </a:rPr>
                        <a:t>sete D</a:t>
                      </a:r>
                    </a:p>
                  </a:txBody>
                  <a:tcPr marL="50800" marR="50800" marT="50800" marB="50800" anchor="ctr" anchorCtr="0" horzOverflow="overflow">
                    <a:lnL w="12700">
                      <a:solidFill>
                        <a:srgbClr val="FFFFFF"/>
                      </a:solidFill>
                      <a:miter lim="400000"/>
                    </a:lnL>
                    <a:lnR w="25400">
                      <a:solidFill>
                        <a:srgbClr val="FFFFFF"/>
                      </a:solidFill>
                      <a:miter lim="400000"/>
                    </a:lnR>
                    <a:lnT w="25400">
                      <a:solidFill>
                        <a:srgbClr val="000000"/>
                      </a:solidFill>
                      <a:miter lim="400000"/>
                    </a:lnT>
                    <a:lnB w="25400">
                      <a:solidFill>
                        <a:srgbClr val="FFFFFF"/>
                      </a:solidFill>
                      <a:miter lim="400000"/>
                    </a:lnB>
                  </a:tcPr>
                </a:tc>
                <a:tc>
                  <a:txBody>
                    <a:bodyPr/>
                    <a:lstStyle/>
                    <a:p>
                      <a:pPr algn="l" defTabSz="647700">
                        <a:defRPr>
                          <a:solidFill>
                            <a:srgbClr val="000000"/>
                          </a:solidFill>
                        </a:defRPr>
                      </a:pPr>
                      <a:r>
                        <a:rPr sz="3100">
                          <a:solidFill>
                            <a:srgbClr val="444444"/>
                          </a:solidFill>
                          <a:latin typeface="Courier"/>
                          <a:ea typeface="Courier"/>
                          <a:cs typeface="Courier"/>
                          <a:sym typeface="Courier"/>
                        </a:rPr>
                        <a:t>setz</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000000"/>
                      </a:solidFill>
                      <a:miter lim="400000"/>
                    </a:lnT>
                    <a:lnB w="25400">
                      <a:solidFill>
                        <a:srgbClr val="FFFFFF"/>
                      </a:solidFill>
                      <a:miter lim="400000"/>
                    </a:lnB>
                  </a:tcPr>
                </a:tc>
                <a:tc>
                  <a:txBody>
                    <a:bodyPr/>
                    <a:lstStyle/>
                    <a:p>
                      <a:pPr algn="l" defTabSz="647700">
                        <a:defRPr>
                          <a:solidFill>
                            <a:srgbClr val="000000"/>
                          </a:solidFill>
                        </a:defRPr>
                      </a:pPr>
                      <a:r>
                        <a:rPr sz="3100">
                          <a:solidFill>
                            <a:srgbClr val="444444"/>
                          </a:solidFill>
                        </a:rPr>
                        <a:t>Equal / zero</a:t>
                      </a:r>
                    </a:p>
                  </a:txBody>
                  <a:tcPr marL="50800" marR="50800" marT="50800" marB="50800" anchor="ctr" anchorCtr="0" horzOverflow="overflow">
                    <a:lnL w="25400">
                      <a:solidFill>
                        <a:srgbClr val="FFFFFF"/>
                      </a:solidFill>
                      <a:miter lim="400000"/>
                    </a:lnL>
                    <a:lnR w="12700">
                      <a:solidFill>
                        <a:srgbClr val="FFFFFF"/>
                      </a:solidFill>
                      <a:miter lim="400000"/>
                    </a:lnR>
                    <a:lnT w="25400">
                      <a:solidFill>
                        <a:srgbClr val="000000"/>
                      </a:solidFill>
                      <a:miter lim="400000"/>
                    </a:lnT>
                    <a:lnB w="25400">
                      <a:solidFill>
                        <a:srgbClr val="FFFFFF"/>
                      </a:solidFill>
                      <a:miter lim="400000"/>
                    </a:lnB>
                  </a:tcPr>
                </a:tc>
              </a:tr>
              <a:tr h="521794">
                <a:tc>
                  <a:txBody>
                    <a:bodyPr/>
                    <a:lstStyle/>
                    <a:p>
                      <a:pPr algn="l" defTabSz="647700">
                        <a:defRPr>
                          <a:solidFill>
                            <a:srgbClr val="000000"/>
                          </a:solidFill>
                        </a:defRPr>
                      </a:pPr>
                      <a:r>
                        <a:rPr sz="3100">
                          <a:solidFill>
                            <a:srgbClr val="444444"/>
                          </a:solidFill>
                          <a:latin typeface="Courier"/>
                          <a:ea typeface="Courier"/>
                          <a:cs typeface="Courier"/>
                          <a:sym typeface="Courier"/>
                        </a:rPr>
                        <a:t>setne D</a:t>
                      </a:r>
                    </a:p>
                  </a:txBody>
                  <a:tcPr marL="50800" marR="50800" marT="50800" marB="50800" anchor="ctr" anchorCtr="0" horzOverflow="overflow">
                    <a:lnL w="127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3100">
                          <a:solidFill>
                            <a:srgbClr val="444444"/>
                          </a:solidFill>
                          <a:latin typeface="Courier"/>
                          <a:ea typeface="Courier"/>
                          <a:cs typeface="Courier"/>
                          <a:sym typeface="Courier"/>
                        </a:rPr>
                        <a:t>setnz</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3100">
                          <a:solidFill>
                            <a:srgbClr val="444444"/>
                          </a:solidFill>
                        </a:rPr>
                        <a:t>Not equal / not zero</a:t>
                      </a:r>
                    </a:p>
                  </a:txBody>
                  <a:tcPr marL="50800" marR="50800" marT="50800" marB="50800" anchor="ctr" anchorCtr="0" horzOverflow="overflow">
                    <a:lnL w="25400">
                      <a:solidFill>
                        <a:srgbClr val="FFFFFF"/>
                      </a:solidFill>
                      <a:miter lim="400000"/>
                    </a:lnL>
                    <a:lnR w="12700">
                      <a:solidFill>
                        <a:srgbClr val="FFFFFF"/>
                      </a:solidFill>
                      <a:miter lim="400000"/>
                    </a:lnR>
                    <a:lnT w="25400">
                      <a:solidFill>
                        <a:srgbClr val="FFFFFF"/>
                      </a:solidFill>
                      <a:miter lim="400000"/>
                    </a:lnT>
                    <a:lnB w="25400">
                      <a:solidFill>
                        <a:srgbClr val="FFFFFF"/>
                      </a:solidFill>
                      <a:miter lim="400000"/>
                    </a:lnB>
                  </a:tcPr>
                </a:tc>
              </a:tr>
              <a:tr h="521794">
                <a:tc>
                  <a:txBody>
                    <a:bodyPr/>
                    <a:lstStyle/>
                    <a:p>
                      <a:pPr algn="l" defTabSz="647700">
                        <a:defRPr>
                          <a:solidFill>
                            <a:srgbClr val="000000"/>
                          </a:solidFill>
                        </a:defRPr>
                      </a:pPr>
                      <a:r>
                        <a:rPr sz="3100">
                          <a:solidFill>
                            <a:srgbClr val="444444"/>
                          </a:solidFill>
                          <a:latin typeface="Courier"/>
                          <a:ea typeface="Courier"/>
                          <a:cs typeface="Courier"/>
                          <a:sym typeface="Courier"/>
                        </a:rPr>
                        <a:t>sets D</a:t>
                      </a:r>
                    </a:p>
                  </a:txBody>
                  <a:tcPr marL="50800" marR="50800" marT="50800" marB="50800" anchor="ctr" anchorCtr="0" horzOverflow="overflow">
                    <a:lnL w="127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sz="3100">
                          <a:latin typeface="Courier"/>
                          <a:ea typeface="Courier"/>
                          <a:cs typeface="Courier"/>
                          <a:sym typeface="Courier"/>
                        </a:defRPr>
                      </a:pP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3100">
                          <a:solidFill>
                            <a:srgbClr val="444444"/>
                          </a:solidFill>
                        </a:rPr>
                        <a:t>Negative</a:t>
                      </a:r>
                    </a:p>
                  </a:txBody>
                  <a:tcPr marL="50800" marR="50800" marT="50800" marB="50800" anchor="ctr" anchorCtr="0" horzOverflow="overflow">
                    <a:lnL w="25400">
                      <a:solidFill>
                        <a:srgbClr val="FFFFFF"/>
                      </a:solidFill>
                      <a:miter lim="400000"/>
                    </a:lnL>
                    <a:lnR w="12700">
                      <a:solidFill>
                        <a:srgbClr val="FFFFFF"/>
                      </a:solidFill>
                      <a:miter lim="400000"/>
                    </a:lnR>
                    <a:lnT w="25400">
                      <a:solidFill>
                        <a:srgbClr val="FFFFFF"/>
                      </a:solidFill>
                      <a:miter lim="400000"/>
                    </a:lnT>
                    <a:lnB w="25400">
                      <a:solidFill>
                        <a:srgbClr val="FFFFFF"/>
                      </a:solidFill>
                      <a:miter lim="400000"/>
                    </a:lnB>
                  </a:tcPr>
                </a:tc>
              </a:tr>
              <a:tr h="521794">
                <a:tc>
                  <a:txBody>
                    <a:bodyPr/>
                    <a:lstStyle/>
                    <a:p>
                      <a:pPr algn="l" defTabSz="647700">
                        <a:defRPr>
                          <a:solidFill>
                            <a:srgbClr val="000000"/>
                          </a:solidFill>
                        </a:defRPr>
                      </a:pPr>
                      <a:r>
                        <a:rPr sz="3100">
                          <a:solidFill>
                            <a:srgbClr val="444444"/>
                          </a:solidFill>
                          <a:latin typeface="Courier"/>
                          <a:ea typeface="Courier"/>
                          <a:cs typeface="Courier"/>
                          <a:sym typeface="Courier"/>
                        </a:rPr>
                        <a:t>setns D</a:t>
                      </a:r>
                    </a:p>
                  </a:txBody>
                  <a:tcPr marL="50800" marR="50800" marT="50800" marB="50800" anchor="ctr" anchorCtr="0" horzOverflow="overflow">
                    <a:lnL w="127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sz="3100">
                          <a:latin typeface="Courier"/>
                          <a:ea typeface="Courier"/>
                          <a:cs typeface="Courier"/>
                          <a:sym typeface="Courier"/>
                        </a:defRPr>
                      </a:pP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3100">
                          <a:solidFill>
                            <a:srgbClr val="444444"/>
                          </a:solidFill>
                        </a:rPr>
                        <a:t>Nonnegative</a:t>
                      </a:r>
                    </a:p>
                  </a:txBody>
                  <a:tcPr marL="50800" marR="50800" marT="50800" marB="50800" anchor="ctr" anchorCtr="0" horzOverflow="overflow">
                    <a:lnL w="25400">
                      <a:solidFill>
                        <a:srgbClr val="FFFFFF"/>
                      </a:solidFill>
                      <a:miter lim="400000"/>
                    </a:lnL>
                    <a:lnR w="12700">
                      <a:solidFill>
                        <a:srgbClr val="FFFFFF"/>
                      </a:solidFill>
                      <a:miter lim="400000"/>
                    </a:lnR>
                    <a:lnT w="25400">
                      <a:solidFill>
                        <a:srgbClr val="FFFFFF"/>
                      </a:solidFill>
                      <a:miter lim="400000"/>
                    </a:lnT>
                    <a:lnB w="25400">
                      <a:solidFill>
                        <a:srgbClr val="FFFFFF"/>
                      </a:solidFill>
                      <a:miter lim="400000"/>
                    </a:lnB>
                  </a:tcPr>
                </a:tc>
              </a:tr>
              <a:tr h="521794">
                <a:tc>
                  <a:txBody>
                    <a:bodyPr/>
                    <a:lstStyle/>
                    <a:p>
                      <a:pPr algn="l" defTabSz="647700">
                        <a:defRPr>
                          <a:solidFill>
                            <a:srgbClr val="000000"/>
                          </a:solidFill>
                        </a:defRPr>
                      </a:pPr>
                      <a:r>
                        <a:rPr sz="3100">
                          <a:solidFill>
                            <a:srgbClr val="444444"/>
                          </a:solidFill>
                          <a:latin typeface="Courier"/>
                          <a:ea typeface="Courier"/>
                          <a:cs typeface="Courier"/>
                          <a:sym typeface="Courier"/>
                        </a:rPr>
                        <a:t>setg D</a:t>
                      </a:r>
                    </a:p>
                  </a:txBody>
                  <a:tcPr marL="50800" marR="50800" marT="50800" marB="50800" anchor="ctr" anchorCtr="0" horzOverflow="overflow">
                    <a:lnL w="127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3100">
                          <a:solidFill>
                            <a:srgbClr val="444444"/>
                          </a:solidFill>
                          <a:latin typeface="Courier"/>
                          <a:ea typeface="Courier"/>
                          <a:cs typeface="Courier"/>
                          <a:sym typeface="Courier"/>
                        </a:rPr>
                        <a:t>setnle</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3100">
                          <a:solidFill>
                            <a:srgbClr val="444444"/>
                          </a:solidFill>
                        </a:rPr>
                        <a:t>Greater (signed &gt;)</a:t>
                      </a:r>
                    </a:p>
                  </a:txBody>
                  <a:tcPr marL="50800" marR="50800" marT="50800" marB="50800" anchor="ctr" anchorCtr="0" horzOverflow="overflow">
                    <a:lnL w="25400">
                      <a:solidFill>
                        <a:srgbClr val="FFFFFF"/>
                      </a:solidFill>
                      <a:miter lim="400000"/>
                    </a:lnL>
                    <a:lnR w="12700">
                      <a:solidFill>
                        <a:srgbClr val="FFFFFF"/>
                      </a:solidFill>
                      <a:miter lim="400000"/>
                    </a:lnR>
                    <a:lnT w="25400">
                      <a:solidFill>
                        <a:srgbClr val="FFFFFF"/>
                      </a:solidFill>
                      <a:miter lim="400000"/>
                    </a:lnT>
                    <a:lnB w="25400">
                      <a:solidFill>
                        <a:srgbClr val="FFFFFF"/>
                      </a:solidFill>
                      <a:miter lim="400000"/>
                    </a:lnB>
                  </a:tcPr>
                </a:tc>
              </a:tr>
              <a:tr h="521794">
                <a:tc>
                  <a:txBody>
                    <a:bodyPr/>
                    <a:lstStyle/>
                    <a:p>
                      <a:pPr algn="l" defTabSz="647700">
                        <a:defRPr>
                          <a:solidFill>
                            <a:srgbClr val="000000"/>
                          </a:solidFill>
                        </a:defRPr>
                      </a:pPr>
                      <a:r>
                        <a:rPr sz="3100">
                          <a:solidFill>
                            <a:srgbClr val="444444"/>
                          </a:solidFill>
                          <a:latin typeface="Courier"/>
                          <a:ea typeface="Courier"/>
                          <a:cs typeface="Courier"/>
                          <a:sym typeface="Courier"/>
                        </a:rPr>
                        <a:t>setge D</a:t>
                      </a:r>
                    </a:p>
                  </a:txBody>
                  <a:tcPr marL="50800" marR="50800" marT="50800" marB="50800" anchor="ctr" anchorCtr="0" horzOverflow="overflow">
                    <a:lnL w="127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3100">
                          <a:solidFill>
                            <a:srgbClr val="444444"/>
                          </a:solidFill>
                          <a:latin typeface="Courier"/>
                          <a:ea typeface="Courier"/>
                          <a:cs typeface="Courier"/>
                          <a:sym typeface="Courier"/>
                        </a:rPr>
                        <a:t>setnl
</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3100">
                          <a:solidFill>
                            <a:srgbClr val="444444"/>
                          </a:solidFill>
                        </a:rPr>
                        <a:t>Greater or equal (signed &gt;=)</a:t>
                      </a:r>
                    </a:p>
                  </a:txBody>
                  <a:tcPr marL="50800" marR="50800" marT="50800" marB="50800" anchor="ctr" anchorCtr="0" horzOverflow="overflow">
                    <a:lnL w="25400">
                      <a:solidFill>
                        <a:srgbClr val="FFFFFF"/>
                      </a:solidFill>
                      <a:miter lim="400000"/>
                    </a:lnL>
                    <a:lnR w="12700">
                      <a:solidFill>
                        <a:srgbClr val="FFFFFF"/>
                      </a:solidFill>
                      <a:miter lim="400000"/>
                    </a:lnR>
                    <a:lnT w="25400">
                      <a:solidFill>
                        <a:srgbClr val="FFFFFF"/>
                      </a:solidFill>
                      <a:miter lim="400000"/>
                    </a:lnT>
                    <a:lnB w="25400">
                      <a:solidFill>
                        <a:srgbClr val="FFFFFF"/>
                      </a:solidFill>
                      <a:miter lim="400000"/>
                    </a:lnB>
                  </a:tcPr>
                </a:tc>
              </a:tr>
              <a:tr h="521794">
                <a:tc>
                  <a:txBody>
                    <a:bodyPr/>
                    <a:lstStyle/>
                    <a:p>
                      <a:pPr algn="l" defTabSz="647700">
                        <a:defRPr>
                          <a:solidFill>
                            <a:srgbClr val="000000"/>
                          </a:solidFill>
                        </a:defRPr>
                      </a:pPr>
                      <a:r>
                        <a:rPr sz="3100">
                          <a:solidFill>
                            <a:srgbClr val="444444"/>
                          </a:solidFill>
                          <a:latin typeface="Courier"/>
                          <a:ea typeface="Courier"/>
                          <a:cs typeface="Courier"/>
                          <a:sym typeface="Courier"/>
                        </a:rPr>
                        <a:t>setl D</a:t>
                      </a:r>
                    </a:p>
                  </a:txBody>
                  <a:tcPr marL="50800" marR="50800" marT="50800" marB="50800" anchor="ctr" anchorCtr="0" horzOverflow="overflow">
                    <a:lnL w="127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3100">
                          <a:solidFill>
                            <a:srgbClr val="444444"/>
                          </a:solidFill>
                          <a:latin typeface="Courier"/>
                          <a:ea typeface="Courier"/>
                          <a:cs typeface="Courier"/>
                          <a:sym typeface="Courier"/>
                        </a:rPr>
                        <a:t>setnge</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3100">
                          <a:solidFill>
                            <a:srgbClr val="444444"/>
                          </a:solidFill>
                        </a:rPr>
                        <a:t>Less (signed &lt;)</a:t>
                      </a:r>
                    </a:p>
                  </a:txBody>
                  <a:tcPr marL="50800" marR="50800" marT="50800" marB="50800" anchor="ctr" anchorCtr="0" horzOverflow="overflow">
                    <a:lnL w="25400">
                      <a:solidFill>
                        <a:srgbClr val="FFFFFF"/>
                      </a:solidFill>
                      <a:miter lim="400000"/>
                    </a:lnL>
                    <a:lnR w="12700">
                      <a:solidFill>
                        <a:srgbClr val="FFFFFF"/>
                      </a:solidFill>
                      <a:miter lim="400000"/>
                    </a:lnR>
                    <a:lnT w="25400">
                      <a:solidFill>
                        <a:srgbClr val="FFFFFF"/>
                      </a:solidFill>
                      <a:miter lim="400000"/>
                    </a:lnT>
                    <a:lnB w="25400">
                      <a:solidFill>
                        <a:srgbClr val="FFFFFF"/>
                      </a:solidFill>
                      <a:miter lim="400000"/>
                    </a:lnB>
                  </a:tcPr>
                </a:tc>
              </a:tr>
              <a:tr h="521794">
                <a:tc>
                  <a:txBody>
                    <a:bodyPr/>
                    <a:lstStyle/>
                    <a:p>
                      <a:pPr algn="l" defTabSz="647700">
                        <a:defRPr>
                          <a:solidFill>
                            <a:srgbClr val="000000"/>
                          </a:solidFill>
                        </a:defRPr>
                      </a:pPr>
                      <a:r>
                        <a:rPr sz="3100">
                          <a:solidFill>
                            <a:srgbClr val="444444"/>
                          </a:solidFill>
                          <a:latin typeface="Courier"/>
                          <a:ea typeface="Courier"/>
                          <a:cs typeface="Courier"/>
                          <a:sym typeface="Courier"/>
                        </a:rPr>
                        <a:t>setle D</a:t>
                      </a:r>
                    </a:p>
                  </a:txBody>
                  <a:tcPr marL="50800" marR="50800" marT="50800" marB="50800" anchor="ctr" anchorCtr="0" horzOverflow="overflow">
                    <a:lnL w="127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3100">
                          <a:solidFill>
                            <a:srgbClr val="444444"/>
                          </a:solidFill>
                          <a:latin typeface="Courier"/>
                          <a:ea typeface="Courier"/>
                          <a:cs typeface="Courier"/>
                          <a:sym typeface="Courier"/>
                        </a:rPr>
                        <a:t>setng</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3100">
                          <a:solidFill>
                            <a:srgbClr val="444444"/>
                          </a:solidFill>
                        </a:rPr>
                        <a:t>Less or equal (signed &lt;=)</a:t>
                      </a:r>
                    </a:p>
                  </a:txBody>
                  <a:tcPr marL="50800" marR="50800" marT="50800" marB="50800" anchor="ctr" anchorCtr="0" horzOverflow="overflow">
                    <a:lnL w="25400">
                      <a:solidFill>
                        <a:srgbClr val="FFFFFF"/>
                      </a:solidFill>
                      <a:miter lim="400000"/>
                    </a:lnL>
                    <a:lnR w="12700">
                      <a:solidFill>
                        <a:srgbClr val="FFFFFF"/>
                      </a:solidFill>
                      <a:miter lim="400000"/>
                    </a:lnR>
                    <a:lnT w="25400">
                      <a:solidFill>
                        <a:srgbClr val="FFFFFF"/>
                      </a:solidFill>
                      <a:miter lim="400000"/>
                    </a:lnT>
                    <a:lnB w="25400">
                      <a:solidFill>
                        <a:srgbClr val="FFFFFF"/>
                      </a:solidFill>
                      <a:miter lim="400000"/>
                    </a:lnB>
                  </a:tcPr>
                </a:tc>
              </a:tr>
              <a:tr h="521794">
                <a:tc>
                  <a:txBody>
                    <a:bodyPr/>
                    <a:lstStyle/>
                    <a:p>
                      <a:pPr algn="l" defTabSz="647700">
                        <a:defRPr>
                          <a:solidFill>
                            <a:srgbClr val="000000"/>
                          </a:solidFill>
                        </a:defRPr>
                      </a:pPr>
                      <a:r>
                        <a:rPr sz="3100">
                          <a:solidFill>
                            <a:srgbClr val="444444"/>
                          </a:solidFill>
                          <a:latin typeface="Courier"/>
                          <a:ea typeface="Courier"/>
                          <a:cs typeface="Courier"/>
                          <a:sym typeface="Courier"/>
                        </a:rPr>
                        <a:t>seta D</a:t>
                      </a:r>
                    </a:p>
                  </a:txBody>
                  <a:tcPr marL="50800" marR="50800" marT="50800" marB="50800" anchor="ctr" anchorCtr="0" horzOverflow="overflow">
                    <a:lnL w="127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3100">
                          <a:solidFill>
                            <a:srgbClr val="444444"/>
                          </a:solidFill>
                          <a:latin typeface="Courier"/>
                          <a:ea typeface="Courier"/>
                          <a:cs typeface="Courier"/>
                          <a:sym typeface="Courier"/>
                        </a:rPr>
                        <a:t>setnbe</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3100">
                          <a:solidFill>
                            <a:srgbClr val="444444"/>
                          </a:solidFill>
                        </a:rPr>
                        <a:t>Above (unsigned &gt;)</a:t>
                      </a:r>
                    </a:p>
                  </a:txBody>
                  <a:tcPr marL="50800" marR="50800" marT="50800" marB="50800" anchor="ctr" anchorCtr="0" horzOverflow="overflow">
                    <a:lnL w="25400">
                      <a:solidFill>
                        <a:srgbClr val="FFFFFF"/>
                      </a:solidFill>
                      <a:miter lim="400000"/>
                    </a:lnL>
                    <a:lnR w="12700">
                      <a:solidFill>
                        <a:srgbClr val="FFFFFF"/>
                      </a:solidFill>
                      <a:miter lim="400000"/>
                    </a:lnR>
                    <a:lnT w="25400">
                      <a:solidFill>
                        <a:srgbClr val="FFFFFF"/>
                      </a:solidFill>
                      <a:miter lim="400000"/>
                    </a:lnT>
                    <a:lnB w="25400">
                      <a:solidFill>
                        <a:srgbClr val="FFFFFF"/>
                      </a:solidFill>
                      <a:miter lim="400000"/>
                    </a:lnB>
                  </a:tcPr>
                </a:tc>
              </a:tr>
              <a:tr h="521794">
                <a:tc>
                  <a:txBody>
                    <a:bodyPr/>
                    <a:lstStyle/>
                    <a:p>
                      <a:pPr algn="l" defTabSz="647700">
                        <a:defRPr>
                          <a:solidFill>
                            <a:srgbClr val="000000"/>
                          </a:solidFill>
                        </a:defRPr>
                      </a:pPr>
                      <a:r>
                        <a:rPr sz="3100">
                          <a:solidFill>
                            <a:srgbClr val="444444"/>
                          </a:solidFill>
                          <a:latin typeface="Courier"/>
                          <a:ea typeface="Courier"/>
                          <a:cs typeface="Courier"/>
                          <a:sym typeface="Courier"/>
                        </a:rPr>
                        <a:t>setae D</a:t>
                      </a:r>
                    </a:p>
                  </a:txBody>
                  <a:tcPr marL="50800" marR="50800" marT="50800" marB="50800" anchor="ctr" anchorCtr="0" horzOverflow="overflow">
                    <a:lnL w="127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3100">
                          <a:solidFill>
                            <a:srgbClr val="444444"/>
                          </a:solidFill>
                          <a:latin typeface="Courier"/>
                          <a:ea typeface="Courier"/>
                          <a:cs typeface="Courier"/>
                          <a:sym typeface="Courier"/>
                        </a:rPr>
                        <a:t>setnb</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3100">
                          <a:solidFill>
                            <a:srgbClr val="444444"/>
                          </a:solidFill>
                        </a:rPr>
                        <a:t>Above or equal (unsigned &gt;=)</a:t>
                      </a:r>
                    </a:p>
                  </a:txBody>
                  <a:tcPr marL="50800" marR="50800" marT="50800" marB="50800" anchor="ctr" anchorCtr="0" horzOverflow="overflow">
                    <a:lnL w="25400">
                      <a:solidFill>
                        <a:srgbClr val="FFFFFF"/>
                      </a:solidFill>
                      <a:miter lim="400000"/>
                    </a:lnL>
                    <a:lnR w="12700">
                      <a:solidFill>
                        <a:srgbClr val="FFFFFF"/>
                      </a:solidFill>
                      <a:miter lim="400000"/>
                    </a:lnR>
                    <a:lnT w="25400">
                      <a:solidFill>
                        <a:srgbClr val="FFFFFF"/>
                      </a:solidFill>
                      <a:miter lim="400000"/>
                    </a:lnT>
                    <a:lnB w="25400">
                      <a:solidFill>
                        <a:srgbClr val="FFFFFF"/>
                      </a:solidFill>
                      <a:miter lim="400000"/>
                    </a:lnB>
                  </a:tcPr>
                </a:tc>
              </a:tr>
              <a:tr h="521794">
                <a:tc>
                  <a:txBody>
                    <a:bodyPr/>
                    <a:lstStyle/>
                    <a:p>
                      <a:pPr algn="l" defTabSz="647700">
                        <a:defRPr>
                          <a:solidFill>
                            <a:srgbClr val="000000"/>
                          </a:solidFill>
                        </a:defRPr>
                      </a:pPr>
                      <a:r>
                        <a:rPr sz="3100">
                          <a:solidFill>
                            <a:srgbClr val="444444"/>
                          </a:solidFill>
                          <a:latin typeface="Courier"/>
                          <a:ea typeface="Courier"/>
                          <a:cs typeface="Courier"/>
                          <a:sym typeface="Courier"/>
                        </a:rPr>
                        <a:t>setb D</a:t>
                      </a:r>
                    </a:p>
                  </a:txBody>
                  <a:tcPr marL="50800" marR="50800" marT="50800" marB="50800" anchor="ctr" anchorCtr="0" horzOverflow="overflow">
                    <a:lnL w="127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3100">
                          <a:solidFill>
                            <a:srgbClr val="444444"/>
                          </a:solidFill>
                          <a:latin typeface="Courier"/>
                          <a:ea typeface="Courier"/>
                          <a:cs typeface="Courier"/>
                          <a:sym typeface="Courier"/>
                        </a:rPr>
                        <a:t>setnae</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3100">
                          <a:solidFill>
                            <a:srgbClr val="444444"/>
                          </a:solidFill>
                        </a:rPr>
                        <a:t>Below (unsigned &lt;)</a:t>
                      </a:r>
                    </a:p>
                  </a:txBody>
                  <a:tcPr marL="50800" marR="50800" marT="50800" marB="50800" anchor="ctr" anchorCtr="0" horzOverflow="overflow">
                    <a:lnL w="25400">
                      <a:solidFill>
                        <a:srgbClr val="FFFFFF"/>
                      </a:solidFill>
                      <a:miter lim="400000"/>
                    </a:lnL>
                    <a:lnR w="12700">
                      <a:solidFill>
                        <a:srgbClr val="FFFFFF"/>
                      </a:solidFill>
                      <a:miter lim="400000"/>
                    </a:lnR>
                    <a:lnT w="25400">
                      <a:solidFill>
                        <a:srgbClr val="FFFFFF"/>
                      </a:solidFill>
                      <a:miter lim="400000"/>
                    </a:lnT>
                    <a:lnB w="25400">
                      <a:solidFill>
                        <a:srgbClr val="FFFFFF"/>
                      </a:solidFill>
                      <a:miter lim="400000"/>
                    </a:lnB>
                  </a:tcPr>
                </a:tc>
              </a:tr>
              <a:tr h="521794">
                <a:tc>
                  <a:txBody>
                    <a:bodyPr/>
                    <a:lstStyle/>
                    <a:p>
                      <a:pPr algn="l" defTabSz="647700">
                        <a:defRPr>
                          <a:solidFill>
                            <a:srgbClr val="000000"/>
                          </a:solidFill>
                        </a:defRPr>
                      </a:pPr>
                      <a:r>
                        <a:rPr sz="3100">
                          <a:solidFill>
                            <a:srgbClr val="444444"/>
                          </a:solidFill>
                          <a:latin typeface="Courier"/>
                          <a:ea typeface="Courier"/>
                          <a:cs typeface="Courier"/>
                          <a:sym typeface="Courier"/>
                        </a:rPr>
                        <a:t>setbe D</a:t>
                      </a:r>
                    </a:p>
                  </a:txBody>
                  <a:tcPr marL="50800" marR="50800" marT="50800" marB="50800" anchor="ctr" anchorCtr="0" horzOverflow="overflow">
                    <a:lnL w="127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3100">
                          <a:solidFill>
                            <a:srgbClr val="444444"/>
                          </a:solidFill>
                          <a:latin typeface="Courier"/>
                          <a:ea typeface="Courier"/>
                          <a:cs typeface="Courier"/>
                          <a:sym typeface="Courier"/>
                        </a:rPr>
                        <a:t>setna</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3100">
                          <a:solidFill>
                            <a:srgbClr val="444444"/>
                          </a:solidFill>
                        </a:rPr>
                        <a:t>Below or equal (unsigned &lt;=)</a:t>
                      </a:r>
                    </a:p>
                  </a:txBody>
                  <a:tcPr marL="50800" marR="50800" marT="50800" marB="50800" anchor="ctr" anchorCtr="0" horzOverflow="overflow">
                    <a:lnL w="25400">
                      <a:solidFill>
                        <a:srgbClr val="FFFFFF"/>
                      </a:solidFill>
                      <a:miter lim="400000"/>
                    </a:lnL>
                    <a:lnR w="12700">
                      <a:solidFill>
                        <a:srgbClr val="FFFFFF"/>
                      </a:solidFill>
                      <a:miter lim="400000"/>
                    </a:lnR>
                    <a:lnT w="25400">
                      <a:solidFill>
                        <a:srgbClr val="FFFFFF"/>
                      </a:solidFill>
                      <a:miter lim="400000"/>
                    </a:lnT>
                    <a:lnB w="25400">
                      <a:solidFill>
                        <a:srgbClr val="FFFFFF"/>
                      </a:solidFill>
                      <a:miter lim="400000"/>
                    </a:lnB>
                  </a:tcPr>
                </a:tc>
              </a:tr>
            </a:tbl>
          </a:graphicData>
        </a:graphic>
      </p:graphicFrame>
      <p:sp>
        <p:nvSpPr>
          <p:cNvPr id="392" name="Connection Line"/>
          <p:cNvSpPr/>
          <p:nvPr/>
        </p:nvSpPr>
        <p:spPr>
          <a:xfrm>
            <a:off x="452742" y="3013962"/>
            <a:ext cx="825491" cy="4389344"/>
          </a:xfrm>
          <a:custGeom>
            <a:avLst/>
            <a:gdLst/>
            <a:ahLst/>
            <a:cxnLst>
              <a:cxn ang="0">
                <a:pos x="wd2" y="hd2"/>
              </a:cxn>
              <a:cxn ang="5400000">
                <a:pos x="wd2" y="hd2"/>
              </a:cxn>
              <a:cxn ang="10800000">
                <a:pos x="wd2" y="hd2"/>
              </a:cxn>
              <a:cxn ang="16200000">
                <a:pos x="wd2" y="hd2"/>
              </a:cxn>
            </a:cxnLst>
            <a:rect l="0" t="0" r="r" b="b"/>
            <a:pathLst>
              <a:path w="16252" h="21600" fill="norm" stroke="1" extrusionOk="0">
                <a:moveTo>
                  <a:pt x="16252" y="0"/>
                </a:moveTo>
                <a:cubicBezTo>
                  <a:pt x="-4193" y="7546"/>
                  <a:pt x="-5348" y="14746"/>
                  <a:pt x="12788" y="21600"/>
                </a:cubicBezTo>
              </a:path>
            </a:pathLst>
          </a:custGeom>
          <a:ln w="63500">
            <a:solidFill>
              <a:srgbClr val="7F0325"/>
            </a:solidFill>
            <a:miter lim="400000"/>
            <a:tailEnd type="triangle"/>
          </a:ln>
        </p:spPr>
        <p:txBody>
          <a:bodyPr/>
          <a:lstStyle/>
          <a:p>
            <a:pPr/>
          </a:p>
        </p:txBody>
      </p:sp>
      <p:sp>
        <p:nvSpPr>
          <p:cNvPr id="389" name="int comp(data_t a, data_t b)…"/>
          <p:cNvSpPr txBox="1"/>
          <p:nvPr/>
        </p:nvSpPr>
        <p:spPr>
          <a:xfrm>
            <a:off x="14725628" y="6705792"/>
            <a:ext cx="9288643" cy="6628890"/>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lIns="50800" tIns="50800" rIns="50800" bIns="50800">
            <a:spAutoFit/>
          </a:bodyPr>
          <a:lstStyle/>
          <a:p>
            <a:pPr algn="l" defTabSz="457200">
              <a:lnSpc>
                <a:spcPts val="4800"/>
              </a:lnSpc>
              <a:spcBef>
                <a:spcPts val="1200"/>
              </a:spcBef>
              <a:defRPr sz="2900">
                <a:latin typeface="Courier"/>
                <a:ea typeface="Courier"/>
                <a:cs typeface="Courier"/>
                <a:sym typeface="Courier"/>
              </a:defRPr>
            </a:pPr>
            <a:r>
              <a:t>int comp(data_t a, data_t b) </a:t>
            </a:r>
          </a:p>
          <a:p>
            <a:pPr algn="l" defTabSz="457200">
              <a:lnSpc>
                <a:spcPts val="4400"/>
              </a:lnSpc>
              <a:spcBef>
                <a:spcPts val="1200"/>
              </a:spcBef>
              <a:defRPr sz="2900">
                <a:latin typeface="Courier"/>
                <a:ea typeface="Courier"/>
                <a:cs typeface="Courier"/>
                <a:sym typeface="Courier"/>
              </a:defRPr>
            </a:pPr>
            <a:r>
              <a:rPr>
                <a:latin typeface="+mn-lt"/>
                <a:ea typeface="+mn-ea"/>
                <a:cs typeface="+mn-cs"/>
                <a:sym typeface="Helvetica Neue Light"/>
              </a:rPr>
              <a:t>a in </a:t>
            </a:r>
            <a:r>
              <a:t>%rdi, </a:t>
            </a:r>
            <a:r>
              <a:rPr>
                <a:latin typeface="+mn-lt"/>
                <a:ea typeface="+mn-ea"/>
                <a:cs typeface="+mn-cs"/>
                <a:sym typeface="Helvetica Neue Light"/>
              </a:rPr>
              <a:t>b in</a:t>
            </a:r>
            <a:r>
              <a:t> %rsi </a:t>
            </a:r>
          </a:p>
          <a:p>
            <a:pPr algn="l" defTabSz="457200">
              <a:lnSpc>
                <a:spcPts val="4400"/>
              </a:lnSpc>
              <a:spcBef>
                <a:spcPts val="1200"/>
              </a:spcBef>
              <a:defRPr sz="2900">
                <a:latin typeface="Courier"/>
                <a:ea typeface="Courier"/>
                <a:cs typeface="Courier"/>
                <a:sym typeface="Courier"/>
              </a:defRPr>
            </a:pPr>
          </a:p>
          <a:p>
            <a:pPr algn="l" defTabSz="457200">
              <a:lnSpc>
                <a:spcPts val="4400"/>
              </a:lnSpc>
              <a:spcBef>
                <a:spcPts val="1200"/>
              </a:spcBef>
              <a:defRPr sz="2900">
                <a:latin typeface="Courier"/>
                <a:ea typeface="Courier"/>
                <a:cs typeface="Courier"/>
                <a:sym typeface="Courier"/>
              </a:defRPr>
            </a:pPr>
            <a:r>
              <a:t>comp: </a:t>
            </a:r>
          </a:p>
          <a:p>
            <a:pPr algn="l" defTabSz="457200">
              <a:lnSpc>
                <a:spcPts val="4700"/>
              </a:lnSpc>
              <a:spcBef>
                <a:spcPts val="1200"/>
              </a:spcBef>
              <a:defRPr sz="2900">
                <a:latin typeface="Courier"/>
                <a:ea typeface="Courier"/>
                <a:cs typeface="Courier"/>
                <a:sym typeface="Courier"/>
              </a:defRPr>
            </a:pPr>
            <a:r>
              <a:t>cmpq %rsi, %rdi  # Compare a:b</a:t>
            </a:r>
          </a:p>
          <a:p>
            <a:pPr algn="l" defTabSz="457200">
              <a:lnSpc>
                <a:spcPts val="4700"/>
              </a:lnSpc>
              <a:spcBef>
                <a:spcPts val="1200"/>
              </a:spcBef>
              <a:defRPr sz="2900">
                <a:latin typeface="Courier"/>
                <a:ea typeface="Courier"/>
                <a:cs typeface="Courier"/>
                <a:sym typeface="Courier"/>
              </a:defRPr>
            </a:pPr>
            <a:r>
              <a:t>setl </a:t>
            </a:r>
            <a:r>
              <a:rPr baseline="-5172"/>
              <a:t>%al         # Set low-order byte of</a:t>
            </a:r>
            <a:endParaRPr baseline="-5172"/>
          </a:p>
          <a:p>
            <a:pPr algn="l" defTabSz="457200">
              <a:lnSpc>
                <a:spcPts val="4700"/>
              </a:lnSpc>
              <a:spcBef>
                <a:spcPts val="1200"/>
              </a:spcBef>
              <a:defRPr sz="2900">
                <a:latin typeface="Courier"/>
                <a:ea typeface="Courier"/>
                <a:cs typeface="Courier"/>
                <a:sym typeface="Courier"/>
              </a:defRPr>
            </a:pPr>
            <a:r>
              <a:rPr baseline="-5172"/>
              <a:t>                 # %eax to 0 or 1</a:t>
            </a:r>
          </a:p>
          <a:p>
            <a:pPr algn="l" defTabSz="457200">
              <a:lnSpc>
                <a:spcPts val="4400"/>
              </a:lnSpc>
              <a:spcBef>
                <a:spcPts val="1200"/>
              </a:spcBef>
              <a:defRPr sz="2900">
                <a:latin typeface="Courier"/>
                <a:ea typeface="Courier"/>
                <a:cs typeface="Courier"/>
                <a:sym typeface="Courier"/>
              </a:defRPr>
            </a:pPr>
            <a:r>
              <a:t>movzbl %al, %eax # Clear rest of %eax</a:t>
            </a:r>
          </a:p>
          <a:p>
            <a:pPr algn="l" defTabSz="457200">
              <a:lnSpc>
                <a:spcPts val="4400"/>
              </a:lnSpc>
              <a:spcBef>
                <a:spcPts val="1200"/>
              </a:spcBef>
              <a:defRPr sz="2900">
                <a:latin typeface="Courier"/>
                <a:ea typeface="Courier"/>
                <a:cs typeface="Courier"/>
                <a:sym typeface="Courier"/>
              </a:defRPr>
            </a:pPr>
            <a:r>
              <a:t>                 # (and rest of %rax) </a:t>
            </a:r>
          </a:p>
          <a:p>
            <a:pPr algn="l" defTabSz="457200">
              <a:lnSpc>
                <a:spcPts val="4700"/>
              </a:lnSpc>
              <a:spcBef>
                <a:spcPts val="1200"/>
              </a:spcBef>
              <a:defRPr sz="2900">
                <a:latin typeface="Courier"/>
                <a:ea typeface="Courier"/>
                <a:cs typeface="Courier"/>
                <a:sym typeface="Courier"/>
              </a:defRPr>
            </a:pPr>
            <a:r>
              <a:t>ret</a:t>
            </a:r>
          </a:p>
        </p:txBody>
      </p:sp>
      <p:sp>
        <p:nvSpPr>
          <p:cNvPr id="390" name="Example: a &lt; b"/>
          <p:cNvSpPr txBox="1"/>
          <p:nvPr/>
        </p:nvSpPr>
        <p:spPr>
          <a:xfrm>
            <a:off x="15998043" y="5498193"/>
            <a:ext cx="4724711" cy="866198"/>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Example: </a:t>
            </a:r>
            <a:r>
              <a:rPr>
                <a:latin typeface="Courier"/>
                <a:ea typeface="Courier"/>
                <a:cs typeface="Courier"/>
                <a:sym typeface="Courier"/>
              </a:rPr>
              <a:t>a &lt; b</a:t>
            </a:r>
          </a:p>
        </p:txBody>
      </p:sp>
      <p:sp>
        <p:nvSpPr>
          <p:cNvPr id="391" name="Rounded Rectangle"/>
          <p:cNvSpPr/>
          <p:nvPr/>
        </p:nvSpPr>
        <p:spPr>
          <a:xfrm>
            <a:off x="1363213" y="2596501"/>
            <a:ext cx="21023856" cy="1524588"/>
          </a:xfrm>
          <a:prstGeom prst="roundRect">
            <a:avLst>
              <a:gd name="adj" fmla="val 15000"/>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spTree>
  </p:cSld>
  <p:clrMapOvr>
    <a:masterClrMapping/>
  </p:clrMapOvr>
  <p:transition xmlns:p14="http://schemas.microsoft.com/office/powerpoint/2010/main" spd="med" advClick="1"/>
</p:sld>
</file>

<file path=ppt/slides/slide3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94"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395" name="There are three common ways to use the condition codes:…"/>
          <p:cNvSpPr txBox="1"/>
          <p:nvPr/>
        </p:nvSpPr>
        <p:spPr>
          <a:xfrm>
            <a:off x="770842" y="1728264"/>
            <a:ext cx="22842315" cy="3893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635000" indent="-635000" algn="l">
              <a:buSzPct val="75000"/>
              <a:buFont typeface="Helvetica Neue"/>
              <a:buChar char="•"/>
            </a:pPr>
            <a:r>
              <a:t>There are three common ways to use the condition codes:</a:t>
            </a:r>
          </a:p>
          <a:p>
            <a:pPr lvl="1" marL="863600" indent="-228600" algn="l">
              <a:buSzPct val="100000"/>
              <a:buFont typeface="Helvetica Neue"/>
              <a:buAutoNum type="arabicPeriod" startAt="1"/>
            </a:pPr>
            <a:r>
              <a:t> We can set a single byte to 0 or 1 depending on some combination of the condition codes.</a:t>
            </a:r>
          </a:p>
          <a:p>
            <a:pPr lvl="1" marL="863600" indent="-228600" algn="l">
              <a:buSzPct val="100000"/>
              <a:buFont typeface="Helvetica Neue"/>
              <a:buAutoNum type="arabicPeriod" startAt="1"/>
            </a:pPr>
            <a:r>
              <a:t> We can conditionally jump to some other part of the program.</a:t>
            </a:r>
          </a:p>
          <a:p>
            <a:pPr lvl="1" marL="863600" indent="-228600" algn="l">
              <a:buSzPct val="100000"/>
              <a:buFont typeface="Helvetica Neue"/>
              <a:buAutoNum type="arabicPeriod" startAt="1"/>
            </a:pPr>
            <a:r>
              <a:t> We can conditionally transfer data. </a:t>
            </a:r>
          </a:p>
        </p:txBody>
      </p:sp>
      <p:sp>
        <p:nvSpPr>
          <p:cNvPr id="396" name="Accessing the Condition Code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Accessing the Condition Codes</a:t>
            </a:r>
          </a:p>
        </p:txBody>
      </p:sp>
      <p:sp>
        <p:nvSpPr>
          <p:cNvPr id="401" name="Connection Line"/>
          <p:cNvSpPr/>
          <p:nvPr/>
        </p:nvSpPr>
        <p:spPr>
          <a:xfrm>
            <a:off x="207622" y="4446106"/>
            <a:ext cx="1059638" cy="1454807"/>
          </a:xfrm>
          <a:custGeom>
            <a:avLst/>
            <a:gdLst/>
            <a:ahLst/>
            <a:cxnLst>
              <a:cxn ang="0">
                <a:pos x="wd2" y="hd2"/>
              </a:cxn>
              <a:cxn ang="5400000">
                <a:pos x="wd2" y="hd2"/>
              </a:cxn>
              <a:cxn ang="10800000">
                <a:pos x="wd2" y="hd2"/>
              </a:cxn>
              <a:cxn ang="16200000">
                <a:pos x="wd2" y="hd2"/>
              </a:cxn>
            </a:cxnLst>
            <a:rect l="0" t="0" r="r" b="b"/>
            <a:pathLst>
              <a:path w="16885" h="21600" fill="norm" stroke="1" extrusionOk="0">
                <a:moveTo>
                  <a:pt x="16885" y="0"/>
                </a:moveTo>
                <a:cubicBezTo>
                  <a:pt x="-1093" y="1587"/>
                  <a:pt x="-4715" y="8787"/>
                  <a:pt x="6020" y="21600"/>
                </a:cubicBezTo>
              </a:path>
            </a:pathLst>
          </a:custGeom>
          <a:ln w="63500">
            <a:solidFill>
              <a:srgbClr val="7F0325"/>
            </a:solidFill>
            <a:miter lim="400000"/>
            <a:tailEnd type="triangle"/>
          </a:ln>
        </p:spPr>
        <p:txBody>
          <a:bodyPr/>
          <a:lstStyle/>
          <a:p>
            <a:pPr/>
          </a:p>
        </p:txBody>
      </p:sp>
      <p:sp>
        <p:nvSpPr>
          <p:cNvPr id="398" name="Rounded Rectangle"/>
          <p:cNvSpPr/>
          <p:nvPr/>
        </p:nvSpPr>
        <p:spPr>
          <a:xfrm>
            <a:off x="1334254" y="4003748"/>
            <a:ext cx="21023855" cy="866198"/>
          </a:xfrm>
          <a:prstGeom prst="roundRect">
            <a:avLst>
              <a:gd name="adj" fmla="val 26401"/>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graphicFrame>
        <p:nvGraphicFramePr>
          <p:cNvPr id="399" name="Table 1"/>
          <p:cNvGraphicFramePr/>
          <p:nvPr/>
        </p:nvGraphicFramePr>
        <p:xfrm>
          <a:off x="878548" y="5629306"/>
          <a:ext cx="12088931" cy="8123701"/>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3271482"/>
                <a:gridCol w="1931262"/>
                <a:gridCol w="8511853"/>
              </a:tblGrid>
              <a:tr h="540310">
                <a:tc>
                  <a:txBody>
                    <a:bodyPr/>
                    <a:lstStyle/>
                    <a:p>
                      <a:pPr algn="l" defTabSz="647700">
                        <a:defRPr>
                          <a:solidFill>
                            <a:srgbClr val="000000"/>
                          </a:solidFill>
                        </a:defRPr>
                      </a:pPr>
                      <a:r>
                        <a:rPr sz="3100">
                          <a:solidFill>
                            <a:srgbClr val="444444"/>
                          </a:solidFill>
                        </a:rPr>
                        <a:t>Instruction</a:t>
                      </a:r>
                    </a:p>
                  </a:txBody>
                  <a:tcPr marL="50800" marR="50800" marT="50800" marB="50800" anchor="ctr" anchorCtr="0" horzOverflow="overflow">
                    <a:lnL w="12700">
                      <a:solidFill>
                        <a:srgbClr val="FFFFFF"/>
                      </a:solidFill>
                      <a:miter lim="400000"/>
                    </a:lnL>
                    <a:lnR w="25400">
                      <a:solidFill>
                        <a:srgbClr val="FFFFFF"/>
                      </a:solidFill>
                      <a:miter lim="400000"/>
                    </a:lnR>
                    <a:lnT w="127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3100">
                          <a:solidFill>
                            <a:srgbClr val="444444"/>
                          </a:solidFill>
                        </a:rPr>
                        <a:t>Synonym</a:t>
                      </a:r>
                    </a:p>
                  </a:txBody>
                  <a:tcPr marL="50800" marR="50800" marT="50800" marB="50800" anchor="ctr" anchorCtr="0" horzOverflow="overflow">
                    <a:lnL w="25400">
                      <a:solidFill>
                        <a:srgbClr val="FFFFFF"/>
                      </a:solidFill>
                      <a:miter lim="400000"/>
                    </a:lnL>
                    <a:lnR w="25400">
                      <a:solidFill>
                        <a:srgbClr val="FFFFFF"/>
                      </a:solidFill>
                      <a:miter lim="400000"/>
                    </a:lnR>
                    <a:lnT w="127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3100">
                          <a:solidFill>
                            <a:srgbClr val="444444"/>
                          </a:solidFill>
                        </a:rPr>
                        <a:t>Set Condition</a:t>
                      </a:r>
                    </a:p>
                  </a:txBody>
                  <a:tcPr marL="50800" marR="50800" marT="50800" marB="50800" anchor="ctr" anchorCtr="0" horzOverflow="overflow">
                    <a:lnL w="25400">
                      <a:solidFill>
                        <a:srgbClr val="FFFFFF"/>
                      </a:solidFill>
                      <a:miter lim="400000"/>
                    </a:lnL>
                    <a:lnR w="12700">
                      <a:solidFill>
                        <a:srgbClr val="FFFFFF"/>
                      </a:solidFill>
                      <a:miter lim="400000"/>
                    </a:lnR>
                    <a:lnT w="12700">
                      <a:solidFill>
                        <a:srgbClr val="000000"/>
                      </a:solidFill>
                      <a:miter lim="400000"/>
                    </a:lnT>
                    <a:lnB w="25400">
                      <a:solidFill>
                        <a:srgbClr val="000000"/>
                      </a:solidFill>
                      <a:miter lim="400000"/>
                    </a:lnB>
                  </a:tcPr>
                </a:tc>
              </a:tr>
              <a:tr h="540310">
                <a:tc>
                  <a:txBody>
                    <a:bodyPr/>
                    <a:lstStyle/>
                    <a:p>
                      <a:pPr algn="l" defTabSz="647700">
                        <a:defRPr sz="3100">
                          <a:latin typeface="Courier"/>
                          <a:ea typeface="Courier"/>
                          <a:cs typeface="Courier"/>
                          <a:sym typeface="Courier"/>
                        </a:defRPr>
                      </a:pPr>
                      <a:r>
                        <a:t>jmp </a:t>
                      </a:r>
                      <a:r>
                        <a:rPr i="1"/>
                        <a:t>Label</a:t>
                      </a:r>
                    </a:p>
                  </a:txBody>
                  <a:tcPr marL="50800" marR="50800" marT="50800" marB="50800" anchor="ctr" anchorCtr="0" horzOverflow="overflow">
                    <a:lnL w="12700">
                      <a:solidFill>
                        <a:srgbClr val="FFFFFF"/>
                      </a:solidFill>
                      <a:miter lim="400000"/>
                    </a:lnL>
                    <a:lnR w="25400">
                      <a:solidFill>
                        <a:srgbClr val="FFFFFF"/>
                      </a:solidFill>
                      <a:miter lim="400000"/>
                    </a:lnR>
                    <a:lnT w="25400">
                      <a:solidFill>
                        <a:srgbClr val="000000"/>
                      </a:solidFill>
                      <a:miter lim="400000"/>
                    </a:lnT>
                    <a:lnB w="25400">
                      <a:solidFill>
                        <a:srgbClr val="FFFFFF"/>
                      </a:solidFill>
                      <a:miter lim="400000"/>
                    </a:lnB>
                  </a:tcPr>
                </a:tc>
                <a:tc>
                  <a:txBody>
                    <a:bodyPr/>
                    <a:lstStyle/>
                    <a:p>
                      <a:pPr algn="l" defTabSz="647700">
                        <a:defRPr sz="3100">
                          <a:latin typeface="Courier"/>
                          <a:ea typeface="Courier"/>
                          <a:cs typeface="Courier"/>
                          <a:sym typeface="Courier"/>
                        </a:defRPr>
                      </a:pP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000000"/>
                      </a:solidFill>
                      <a:miter lim="400000"/>
                    </a:lnT>
                    <a:lnB w="25400">
                      <a:solidFill>
                        <a:srgbClr val="FFFFFF"/>
                      </a:solidFill>
                      <a:miter lim="400000"/>
                    </a:lnB>
                  </a:tcPr>
                </a:tc>
                <a:tc>
                  <a:txBody>
                    <a:bodyPr/>
                    <a:lstStyle/>
                    <a:p>
                      <a:pPr algn="l" defTabSz="647700">
                        <a:defRPr>
                          <a:solidFill>
                            <a:srgbClr val="000000"/>
                          </a:solidFill>
                        </a:defRPr>
                      </a:pPr>
                      <a:r>
                        <a:rPr sz="3100">
                          <a:solidFill>
                            <a:srgbClr val="444444"/>
                          </a:solidFill>
                        </a:rPr>
                        <a:t>Direct jump
</a:t>
                      </a:r>
                    </a:p>
                  </a:txBody>
                  <a:tcPr marL="50800" marR="50800" marT="50800" marB="50800" anchor="ctr" anchorCtr="0" horzOverflow="overflow">
                    <a:lnL w="25400">
                      <a:solidFill>
                        <a:srgbClr val="FFFFFF"/>
                      </a:solidFill>
                      <a:miter lim="400000"/>
                    </a:lnL>
                    <a:lnR w="12700">
                      <a:solidFill>
                        <a:srgbClr val="FFFFFF"/>
                      </a:solidFill>
                      <a:miter lim="400000"/>
                    </a:lnR>
                    <a:lnT w="25400">
                      <a:solidFill>
                        <a:srgbClr val="000000"/>
                      </a:solidFill>
                      <a:miter lim="400000"/>
                    </a:lnT>
                    <a:lnB w="25400">
                      <a:solidFill>
                        <a:srgbClr val="FFFFFF"/>
                      </a:solidFill>
                      <a:miter lim="400000"/>
                    </a:lnB>
                  </a:tcPr>
                </a:tc>
              </a:tr>
              <a:tr h="540310">
                <a:tc>
                  <a:txBody>
                    <a:bodyPr/>
                    <a:lstStyle/>
                    <a:p>
                      <a:pPr algn="l" defTabSz="647700">
                        <a:defRPr sz="3100">
                          <a:latin typeface="Courier"/>
                          <a:ea typeface="Courier"/>
                          <a:cs typeface="Courier"/>
                          <a:sym typeface="Courier"/>
                        </a:defRPr>
                      </a:pPr>
                      <a:r>
                        <a:t>jmp </a:t>
                      </a:r>
                      <a:r>
                        <a:rPr i="1"/>
                        <a:t>*Operand</a:t>
                      </a:r>
                    </a:p>
                  </a:txBody>
                  <a:tcPr marL="50800" marR="50800" marT="50800" marB="50800" anchor="ctr" anchorCtr="0" horzOverflow="overflow">
                    <a:lnL w="127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sz="3100">
                          <a:latin typeface="Courier"/>
                          <a:ea typeface="Courier"/>
                          <a:cs typeface="Courier"/>
                          <a:sym typeface="Courier"/>
                        </a:defRPr>
                      </a:pP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3100">
                          <a:solidFill>
                            <a:srgbClr val="444444"/>
                          </a:solidFill>
                        </a:rPr>
                        <a:t>Indirect jump
</a:t>
                      </a:r>
                    </a:p>
                  </a:txBody>
                  <a:tcPr marL="50800" marR="50800" marT="50800" marB="50800" anchor="ctr" anchorCtr="0" horzOverflow="overflow">
                    <a:lnL w="25400">
                      <a:solidFill>
                        <a:srgbClr val="FFFFFF"/>
                      </a:solidFill>
                      <a:miter lim="400000"/>
                    </a:lnL>
                    <a:lnR w="12700">
                      <a:solidFill>
                        <a:srgbClr val="FFFFFF"/>
                      </a:solidFill>
                      <a:miter lim="400000"/>
                    </a:lnR>
                    <a:lnT w="25400">
                      <a:solidFill>
                        <a:srgbClr val="FFFFFF"/>
                      </a:solidFill>
                      <a:miter lim="400000"/>
                    </a:lnT>
                    <a:lnB w="25400">
                      <a:solidFill>
                        <a:srgbClr val="FFFFFF"/>
                      </a:solidFill>
                      <a:miter lim="400000"/>
                    </a:lnB>
                  </a:tcPr>
                </a:tc>
              </a:tr>
              <a:tr h="540310">
                <a:tc>
                  <a:txBody>
                    <a:bodyPr/>
                    <a:lstStyle/>
                    <a:p>
                      <a:pPr algn="l" defTabSz="647700">
                        <a:defRPr sz="3100">
                          <a:latin typeface="Courier"/>
                          <a:ea typeface="Courier"/>
                          <a:cs typeface="Courier"/>
                          <a:sym typeface="Courier"/>
                        </a:defRPr>
                      </a:pPr>
                      <a:r>
                        <a:t>je </a:t>
                      </a:r>
                      <a:r>
                        <a:rPr i="1"/>
                        <a:t>Label</a:t>
                      </a:r>
                    </a:p>
                  </a:txBody>
                  <a:tcPr marL="50800" marR="50800" marT="50800" marB="50800" anchor="ctr" anchorCtr="0" horzOverflow="overflow">
                    <a:lnL w="127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3100">
                          <a:solidFill>
                            <a:srgbClr val="444444"/>
                          </a:solidFill>
                          <a:latin typeface="Courier"/>
                          <a:ea typeface="Courier"/>
                          <a:cs typeface="Courier"/>
                          <a:sym typeface="Courier"/>
                        </a:rPr>
                        <a:t>jz</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3100">
                          <a:solidFill>
                            <a:srgbClr val="444444"/>
                          </a:solidFill>
                        </a:rPr>
                        <a:t>Equal / zero (ZF=1)</a:t>
                      </a:r>
                    </a:p>
                  </a:txBody>
                  <a:tcPr marL="50800" marR="50800" marT="50800" marB="50800" anchor="ctr" anchorCtr="0" horzOverflow="overflow">
                    <a:lnL w="25400">
                      <a:solidFill>
                        <a:srgbClr val="FFFFFF"/>
                      </a:solidFill>
                      <a:miter lim="400000"/>
                    </a:lnL>
                    <a:lnR w="12700">
                      <a:solidFill>
                        <a:srgbClr val="FFFFFF"/>
                      </a:solidFill>
                      <a:miter lim="400000"/>
                    </a:lnR>
                    <a:lnT w="25400">
                      <a:solidFill>
                        <a:srgbClr val="FFFFFF"/>
                      </a:solidFill>
                      <a:miter lim="400000"/>
                    </a:lnT>
                    <a:lnB w="25400">
                      <a:solidFill>
                        <a:srgbClr val="FFFFFF"/>
                      </a:solidFill>
                      <a:miter lim="400000"/>
                    </a:lnB>
                  </a:tcPr>
                </a:tc>
              </a:tr>
              <a:tr h="540310">
                <a:tc>
                  <a:txBody>
                    <a:bodyPr/>
                    <a:lstStyle/>
                    <a:p>
                      <a:pPr algn="l" defTabSz="647700">
                        <a:defRPr sz="3100">
                          <a:latin typeface="Courier"/>
                          <a:ea typeface="Courier"/>
                          <a:cs typeface="Courier"/>
                          <a:sym typeface="Courier"/>
                        </a:defRPr>
                      </a:pPr>
                      <a:r>
                        <a:t>jne </a:t>
                      </a:r>
                      <a:r>
                        <a:rPr i="1"/>
                        <a:t>Label</a:t>
                      </a:r>
                    </a:p>
                  </a:txBody>
                  <a:tcPr marL="50800" marR="50800" marT="50800" marB="50800" anchor="ctr" anchorCtr="0" horzOverflow="overflow">
                    <a:lnL w="127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3100">
                          <a:solidFill>
                            <a:srgbClr val="444444"/>
                          </a:solidFill>
                          <a:latin typeface="Courier"/>
                          <a:ea typeface="Courier"/>
                          <a:cs typeface="Courier"/>
                          <a:sym typeface="Courier"/>
                        </a:rPr>
                        <a:t>jnz</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3100">
                          <a:solidFill>
                            <a:srgbClr val="444444"/>
                          </a:solidFill>
                        </a:rPr>
                        <a:t>Not equal / not zero (ZF=0)</a:t>
                      </a:r>
                    </a:p>
                  </a:txBody>
                  <a:tcPr marL="50800" marR="50800" marT="50800" marB="50800" anchor="ctr" anchorCtr="0" horzOverflow="overflow">
                    <a:lnL w="25400">
                      <a:solidFill>
                        <a:srgbClr val="FFFFFF"/>
                      </a:solidFill>
                      <a:miter lim="400000"/>
                    </a:lnL>
                    <a:lnR w="12700">
                      <a:solidFill>
                        <a:srgbClr val="FFFFFF"/>
                      </a:solidFill>
                      <a:miter lim="400000"/>
                    </a:lnR>
                    <a:lnT w="25400">
                      <a:solidFill>
                        <a:srgbClr val="FFFFFF"/>
                      </a:solidFill>
                      <a:miter lim="400000"/>
                    </a:lnT>
                    <a:lnB w="25400">
                      <a:solidFill>
                        <a:srgbClr val="FFFFFF"/>
                      </a:solidFill>
                      <a:miter lim="400000"/>
                    </a:lnB>
                  </a:tcPr>
                </a:tc>
              </a:tr>
              <a:tr h="540310">
                <a:tc>
                  <a:txBody>
                    <a:bodyPr/>
                    <a:lstStyle/>
                    <a:p>
                      <a:pPr algn="l" defTabSz="647700">
                        <a:defRPr sz="3100">
                          <a:latin typeface="Courier"/>
                          <a:ea typeface="Courier"/>
                          <a:cs typeface="Courier"/>
                          <a:sym typeface="Courier"/>
                        </a:defRPr>
                      </a:pPr>
                      <a:r>
                        <a:t>js </a:t>
                      </a:r>
                      <a:r>
                        <a:rPr i="1"/>
                        <a:t>Label</a:t>
                      </a:r>
                    </a:p>
                  </a:txBody>
                  <a:tcPr marL="50800" marR="50800" marT="50800" marB="50800" anchor="ctr" anchorCtr="0" horzOverflow="overflow">
                    <a:lnL w="127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sz="3100">
                          <a:latin typeface="Courier"/>
                          <a:ea typeface="Courier"/>
                          <a:cs typeface="Courier"/>
                          <a:sym typeface="Courier"/>
                        </a:defRPr>
                      </a:pP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3100">
                          <a:solidFill>
                            <a:srgbClr val="444444"/>
                          </a:solidFill>
                        </a:rPr>
                        <a:t>Negative (SF=1)</a:t>
                      </a:r>
                    </a:p>
                  </a:txBody>
                  <a:tcPr marL="50800" marR="50800" marT="50800" marB="50800" anchor="ctr" anchorCtr="0" horzOverflow="overflow">
                    <a:lnL w="25400">
                      <a:solidFill>
                        <a:srgbClr val="FFFFFF"/>
                      </a:solidFill>
                      <a:miter lim="400000"/>
                    </a:lnL>
                    <a:lnR w="12700">
                      <a:solidFill>
                        <a:srgbClr val="FFFFFF"/>
                      </a:solidFill>
                      <a:miter lim="400000"/>
                    </a:lnR>
                    <a:lnT w="25400">
                      <a:solidFill>
                        <a:srgbClr val="FFFFFF"/>
                      </a:solidFill>
                      <a:miter lim="400000"/>
                    </a:lnT>
                    <a:lnB w="25400">
                      <a:solidFill>
                        <a:srgbClr val="FFFFFF"/>
                      </a:solidFill>
                      <a:miter lim="400000"/>
                    </a:lnB>
                  </a:tcPr>
                </a:tc>
              </a:tr>
              <a:tr h="540310">
                <a:tc>
                  <a:txBody>
                    <a:bodyPr/>
                    <a:lstStyle/>
                    <a:p>
                      <a:pPr algn="l" defTabSz="647700">
                        <a:defRPr sz="3100">
                          <a:latin typeface="Courier"/>
                          <a:ea typeface="Courier"/>
                          <a:cs typeface="Courier"/>
                          <a:sym typeface="Courier"/>
                        </a:defRPr>
                      </a:pPr>
                      <a:r>
                        <a:t>jns </a:t>
                      </a:r>
                      <a:r>
                        <a:rPr i="1"/>
                        <a:t>Label</a:t>
                      </a:r>
                    </a:p>
                  </a:txBody>
                  <a:tcPr marL="50800" marR="50800" marT="50800" marB="50800" anchor="ctr" anchorCtr="0" horzOverflow="overflow">
                    <a:lnL w="127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sz="3100">
                          <a:latin typeface="Courier"/>
                          <a:ea typeface="Courier"/>
                          <a:cs typeface="Courier"/>
                          <a:sym typeface="Courier"/>
                        </a:defRPr>
                      </a:pP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3100">
                          <a:solidFill>
                            <a:srgbClr val="444444"/>
                          </a:solidFill>
                        </a:rPr>
                        <a:t>Nonnegative (SF=0)</a:t>
                      </a:r>
                    </a:p>
                  </a:txBody>
                  <a:tcPr marL="50800" marR="50800" marT="50800" marB="50800" anchor="ctr" anchorCtr="0" horzOverflow="overflow">
                    <a:lnL w="25400">
                      <a:solidFill>
                        <a:srgbClr val="FFFFFF"/>
                      </a:solidFill>
                      <a:miter lim="400000"/>
                    </a:lnL>
                    <a:lnR w="12700">
                      <a:solidFill>
                        <a:srgbClr val="FFFFFF"/>
                      </a:solidFill>
                      <a:miter lim="400000"/>
                    </a:lnR>
                    <a:lnT w="25400">
                      <a:solidFill>
                        <a:srgbClr val="FFFFFF"/>
                      </a:solidFill>
                      <a:miter lim="400000"/>
                    </a:lnT>
                    <a:lnB w="25400">
                      <a:solidFill>
                        <a:srgbClr val="FFFFFF"/>
                      </a:solidFill>
                      <a:miter lim="400000"/>
                    </a:lnB>
                  </a:tcPr>
                </a:tc>
              </a:tr>
              <a:tr h="540310">
                <a:tc>
                  <a:txBody>
                    <a:bodyPr/>
                    <a:lstStyle/>
                    <a:p>
                      <a:pPr algn="l" defTabSz="647700">
                        <a:defRPr sz="3100">
                          <a:latin typeface="Courier"/>
                          <a:ea typeface="Courier"/>
                          <a:cs typeface="Courier"/>
                          <a:sym typeface="Courier"/>
                        </a:defRPr>
                      </a:pPr>
                      <a:r>
                        <a:t>jg </a:t>
                      </a:r>
                      <a:r>
                        <a:rPr i="1"/>
                        <a:t>Label</a:t>
                      </a:r>
                    </a:p>
                  </a:txBody>
                  <a:tcPr marL="50800" marR="50800" marT="50800" marB="50800" anchor="ctr" anchorCtr="0" horzOverflow="overflow">
                    <a:lnL w="127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3100">
                          <a:solidFill>
                            <a:srgbClr val="444444"/>
                          </a:solidFill>
                          <a:latin typeface="Courier"/>
                          <a:ea typeface="Courier"/>
                          <a:cs typeface="Courier"/>
                          <a:sym typeface="Courier"/>
                        </a:rPr>
                        <a:t>jnle</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3100">
                          <a:solidFill>
                            <a:srgbClr val="444444"/>
                          </a:solidFill>
                        </a:rPr>
                        <a:t>Greater (signed &gt;) (ZF=0 and SF=OF)</a:t>
                      </a:r>
                    </a:p>
                  </a:txBody>
                  <a:tcPr marL="50800" marR="50800" marT="50800" marB="50800" anchor="ctr" anchorCtr="0" horzOverflow="overflow">
                    <a:lnL w="25400">
                      <a:solidFill>
                        <a:srgbClr val="FFFFFF"/>
                      </a:solidFill>
                      <a:miter lim="400000"/>
                    </a:lnL>
                    <a:lnR w="12700">
                      <a:solidFill>
                        <a:srgbClr val="FFFFFF"/>
                      </a:solidFill>
                      <a:miter lim="400000"/>
                    </a:lnR>
                    <a:lnT w="25400">
                      <a:solidFill>
                        <a:srgbClr val="FFFFFF"/>
                      </a:solidFill>
                      <a:miter lim="400000"/>
                    </a:lnT>
                    <a:lnB w="25400">
                      <a:solidFill>
                        <a:srgbClr val="FFFFFF"/>
                      </a:solidFill>
                      <a:miter lim="400000"/>
                    </a:lnB>
                  </a:tcPr>
                </a:tc>
              </a:tr>
              <a:tr h="540310">
                <a:tc>
                  <a:txBody>
                    <a:bodyPr/>
                    <a:lstStyle/>
                    <a:p>
                      <a:pPr algn="l" defTabSz="647700">
                        <a:defRPr sz="3100">
                          <a:latin typeface="Courier"/>
                          <a:ea typeface="Courier"/>
                          <a:cs typeface="Courier"/>
                          <a:sym typeface="Courier"/>
                        </a:defRPr>
                      </a:pPr>
                      <a:r>
                        <a:t>jge </a:t>
                      </a:r>
                      <a:r>
                        <a:rPr i="1"/>
                        <a:t>Label</a:t>
                      </a:r>
                    </a:p>
                  </a:txBody>
                  <a:tcPr marL="50800" marR="50800" marT="50800" marB="50800" anchor="ctr" anchorCtr="0" horzOverflow="overflow">
                    <a:lnL w="127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3100">
                          <a:solidFill>
                            <a:srgbClr val="444444"/>
                          </a:solidFill>
                          <a:latin typeface="Courier"/>
                          <a:ea typeface="Courier"/>
                          <a:cs typeface="Courier"/>
                          <a:sym typeface="Courier"/>
                        </a:rPr>
                        <a:t>jnl</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3100">
                          <a:solidFill>
                            <a:srgbClr val="444444"/>
                          </a:solidFill>
                        </a:rPr>
                        <a:t>Greater or equal (signed &gt;=) (SF=OF)</a:t>
                      </a:r>
                    </a:p>
                  </a:txBody>
                  <a:tcPr marL="50800" marR="50800" marT="50800" marB="50800" anchor="ctr" anchorCtr="0" horzOverflow="overflow">
                    <a:lnL w="25400">
                      <a:solidFill>
                        <a:srgbClr val="FFFFFF"/>
                      </a:solidFill>
                      <a:miter lim="400000"/>
                    </a:lnL>
                    <a:lnR w="12700">
                      <a:solidFill>
                        <a:srgbClr val="FFFFFF"/>
                      </a:solidFill>
                      <a:miter lim="400000"/>
                    </a:lnR>
                    <a:lnT w="25400">
                      <a:solidFill>
                        <a:srgbClr val="FFFFFF"/>
                      </a:solidFill>
                      <a:miter lim="400000"/>
                    </a:lnT>
                    <a:lnB w="25400">
                      <a:solidFill>
                        <a:srgbClr val="FFFFFF"/>
                      </a:solidFill>
                      <a:miter lim="400000"/>
                    </a:lnB>
                  </a:tcPr>
                </a:tc>
              </a:tr>
              <a:tr h="540310">
                <a:tc>
                  <a:txBody>
                    <a:bodyPr/>
                    <a:lstStyle/>
                    <a:p>
                      <a:pPr algn="l" defTabSz="647700">
                        <a:defRPr sz="3100">
                          <a:latin typeface="Courier"/>
                          <a:ea typeface="Courier"/>
                          <a:cs typeface="Courier"/>
                          <a:sym typeface="Courier"/>
                        </a:defRPr>
                      </a:pPr>
                      <a:r>
                        <a:t>jl </a:t>
                      </a:r>
                      <a:r>
                        <a:rPr i="1"/>
                        <a:t>Label</a:t>
                      </a:r>
                    </a:p>
                  </a:txBody>
                  <a:tcPr marL="50800" marR="50800" marT="50800" marB="50800" anchor="ctr" anchorCtr="0" horzOverflow="overflow">
                    <a:lnL w="127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3100">
                          <a:solidFill>
                            <a:srgbClr val="444444"/>
                          </a:solidFill>
                          <a:latin typeface="Courier"/>
                          <a:ea typeface="Courier"/>
                          <a:cs typeface="Courier"/>
                          <a:sym typeface="Courier"/>
                        </a:rPr>
                        <a:t>jnge</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3100">
                          <a:solidFill>
                            <a:srgbClr val="444444"/>
                          </a:solidFill>
                        </a:rPr>
                        <a:t>Less (signed &lt;) (SF != OF)</a:t>
                      </a:r>
                    </a:p>
                  </a:txBody>
                  <a:tcPr marL="50800" marR="50800" marT="50800" marB="50800" anchor="ctr" anchorCtr="0" horzOverflow="overflow">
                    <a:lnL w="25400">
                      <a:solidFill>
                        <a:srgbClr val="FFFFFF"/>
                      </a:solidFill>
                      <a:miter lim="400000"/>
                    </a:lnL>
                    <a:lnR w="12700">
                      <a:solidFill>
                        <a:srgbClr val="FFFFFF"/>
                      </a:solidFill>
                      <a:miter lim="400000"/>
                    </a:lnR>
                    <a:lnT w="25400">
                      <a:solidFill>
                        <a:srgbClr val="FFFFFF"/>
                      </a:solidFill>
                      <a:miter lim="400000"/>
                    </a:lnT>
                    <a:lnB w="25400">
                      <a:solidFill>
                        <a:srgbClr val="FFFFFF"/>
                      </a:solidFill>
                      <a:miter lim="400000"/>
                    </a:lnB>
                  </a:tcPr>
                </a:tc>
              </a:tr>
              <a:tr h="540310">
                <a:tc>
                  <a:txBody>
                    <a:bodyPr/>
                    <a:lstStyle/>
                    <a:p>
                      <a:pPr algn="l" defTabSz="647700">
                        <a:defRPr sz="3100">
                          <a:latin typeface="Courier"/>
                          <a:ea typeface="Courier"/>
                          <a:cs typeface="Courier"/>
                          <a:sym typeface="Courier"/>
                        </a:defRPr>
                      </a:pPr>
                      <a:r>
                        <a:t>jle </a:t>
                      </a:r>
                      <a:r>
                        <a:rPr i="1"/>
                        <a:t>Label</a:t>
                      </a:r>
                    </a:p>
                  </a:txBody>
                  <a:tcPr marL="50800" marR="50800" marT="50800" marB="50800" anchor="ctr" anchorCtr="0" horzOverflow="overflow">
                    <a:lnL w="127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3100">
                          <a:solidFill>
                            <a:srgbClr val="444444"/>
                          </a:solidFill>
                          <a:latin typeface="Courier"/>
                          <a:ea typeface="Courier"/>
                          <a:cs typeface="Courier"/>
                          <a:sym typeface="Courier"/>
                        </a:rPr>
                        <a:t>jng</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3100">
                          <a:solidFill>
                            <a:srgbClr val="444444"/>
                          </a:solidFill>
                        </a:rPr>
                        <a:t>Less or equal (signed &lt;=) (ZF=1 or SF!=OF) 
</a:t>
                      </a:r>
                    </a:p>
                  </a:txBody>
                  <a:tcPr marL="50800" marR="50800" marT="50800" marB="50800" anchor="ctr" anchorCtr="0" horzOverflow="overflow">
                    <a:lnL w="25400">
                      <a:solidFill>
                        <a:srgbClr val="FFFFFF"/>
                      </a:solidFill>
                      <a:miter lim="400000"/>
                    </a:lnL>
                    <a:lnR w="12700">
                      <a:solidFill>
                        <a:srgbClr val="FFFFFF"/>
                      </a:solidFill>
                      <a:miter lim="400000"/>
                    </a:lnR>
                    <a:lnT w="25400">
                      <a:solidFill>
                        <a:srgbClr val="FFFFFF"/>
                      </a:solidFill>
                      <a:miter lim="400000"/>
                    </a:lnT>
                    <a:lnB w="25400">
                      <a:solidFill>
                        <a:srgbClr val="FFFFFF"/>
                      </a:solidFill>
                      <a:miter lim="400000"/>
                    </a:lnB>
                  </a:tcPr>
                </a:tc>
              </a:tr>
              <a:tr h="540310">
                <a:tc>
                  <a:txBody>
                    <a:bodyPr/>
                    <a:lstStyle/>
                    <a:p>
                      <a:pPr algn="l" defTabSz="647700">
                        <a:defRPr sz="3100">
                          <a:latin typeface="Courier"/>
                          <a:ea typeface="Courier"/>
                          <a:cs typeface="Courier"/>
                          <a:sym typeface="Courier"/>
                        </a:defRPr>
                      </a:pPr>
                      <a:r>
                        <a:t>ja </a:t>
                      </a:r>
                      <a:r>
                        <a:rPr i="1"/>
                        <a:t>Label</a:t>
                      </a:r>
                    </a:p>
                  </a:txBody>
                  <a:tcPr marL="50800" marR="50800" marT="50800" marB="50800" anchor="ctr" anchorCtr="0" horzOverflow="overflow">
                    <a:lnL w="127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3100">
                          <a:solidFill>
                            <a:srgbClr val="444444"/>
                          </a:solidFill>
                          <a:latin typeface="Courier"/>
                          <a:ea typeface="Courier"/>
                          <a:cs typeface="Courier"/>
                          <a:sym typeface="Courier"/>
                        </a:rPr>
                        <a:t>jnbe</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3100">
                          <a:solidFill>
                            <a:srgbClr val="444444"/>
                          </a:solidFill>
                        </a:rPr>
                        <a:t>Above (unsigned &gt;) (CF = 0 and ZF = 0)</a:t>
                      </a:r>
                    </a:p>
                  </a:txBody>
                  <a:tcPr marL="50800" marR="50800" marT="50800" marB="50800" anchor="ctr" anchorCtr="0" horzOverflow="overflow">
                    <a:lnL w="25400">
                      <a:solidFill>
                        <a:srgbClr val="FFFFFF"/>
                      </a:solidFill>
                      <a:miter lim="400000"/>
                    </a:lnL>
                    <a:lnR w="12700">
                      <a:solidFill>
                        <a:srgbClr val="FFFFFF"/>
                      </a:solidFill>
                      <a:miter lim="400000"/>
                    </a:lnR>
                    <a:lnT w="25400">
                      <a:solidFill>
                        <a:srgbClr val="FFFFFF"/>
                      </a:solidFill>
                      <a:miter lim="400000"/>
                    </a:lnT>
                    <a:lnB w="25400">
                      <a:solidFill>
                        <a:srgbClr val="FFFFFF"/>
                      </a:solidFill>
                      <a:miter lim="400000"/>
                    </a:lnB>
                  </a:tcPr>
                </a:tc>
              </a:tr>
              <a:tr h="540310">
                <a:tc>
                  <a:txBody>
                    <a:bodyPr/>
                    <a:lstStyle/>
                    <a:p>
                      <a:pPr algn="l" defTabSz="647700">
                        <a:defRPr sz="3100">
                          <a:latin typeface="Courier"/>
                          <a:ea typeface="Courier"/>
                          <a:cs typeface="Courier"/>
                          <a:sym typeface="Courier"/>
                        </a:defRPr>
                      </a:pPr>
                      <a:r>
                        <a:t>jae </a:t>
                      </a:r>
                      <a:r>
                        <a:rPr i="1"/>
                        <a:t>Label</a:t>
                      </a:r>
                    </a:p>
                  </a:txBody>
                  <a:tcPr marL="50800" marR="50800" marT="50800" marB="50800" anchor="ctr" anchorCtr="0" horzOverflow="overflow">
                    <a:lnL w="127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3100">
                          <a:solidFill>
                            <a:srgbClr val="444444"/>
                          </a:solidFill>
                          <a:latin typeface="Courier"/>
                          <a:ea typeface="Courier"/>
                          <a:cs typeface="Courier"/>
                          <a:sym typeface="Courier"/>
                        </a:rPr>
                        <a:t>jnb</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3100">
                          <a:solidFill>
                            <a:srgbClr val="444444"/>
                          </a:solidFill>
                        </a:rPr>
                        <a:t>Above or equal (unsigned &gt;=) (CF = 0)</a:t>
                      </a:r>
                    </a:p>
                  </a:txBody>
                  <a:tcPr marL="50800" marR="50800" marT="50800" marB="50800" anchor="ctr" anchorCtr="0" horzOverflow="overflow">
                    <a:lnL w="25400">
                      <a:solidFill>
                        <a:srgbClr val="FFFFFF"/>
                      </a:solidFill>
                      <a:miter lim="400000"/>
                    </a:lnL>
                    <a:lnR w="12700">
                      <a:solidFill>
                        <a:srgbClr val="FFFFFF"/>
                      </a:solidFill>
                      <a:miter lim="400000"/>
                    </a:lnR>
                    <a:lnT w="25400">
                      <a:solidFill>
                        <a:srgbClr val="FFFFFF"/>
                      </a:solidFill>
                      <a:miter lim="400000"/>
                    </a:lnT>
                    <a:lnB w="25400">
                      <a:solidFill>
                        <a:srgbClr val="FFFFFF"/>
                      </a:solidFill>
                      <a:miter lim="400000"/>
                    </a:lnB>
                  </a:tcPr>
                </a:tc>
              </a:tr>
              <a:tr h="540310">
                <a:tc>
                  <a:txBody>
                    <a:bodyPr/>
                    <a:lstStyle/>
                    <a:p>
                      <a:pPr algn="l" defTabSz="647700">
                        <a:defRPr>
                          <a:solidFill>
                            <a:srgbClr val="000000"/>
                          </a:solidFill>
                        </a:defRPr>
                      </a:pPr>
                      <a:r>
                        <a:rPr sz="3100">
                          <a:solidFill>
                            <a:srgbClr val="444444"/>
                          </a:solidFill>
                          <a:latin typeface="Courier"/>
                          <a:ea typeface="Courier"/>
                          <a:cs typeface="Courier"/>
                          <a:sym typeface="Courier"/>
                        </a:rPr>
                        <a:t>jb Label</a:t>
                      </a:r>
                    </a:p>
                  </a:txBody>
                  <a:tcPr marL="50800" marR="50800" marT="50800" marB="50800" anchor="ctr" anchorCtr="0" horzOverflow="overflow">
                    <a:lnL w="127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3100">
                          <a:solidFill>
                            <a:srgbClr val="444444"/>
                          </a:solidFill>
                          <a:latin typeface="Courier"/>
                          <a:ea typeface="Courier"/>
                          <a:cs typeface="Courier"/>
                          <a:sym typeface="Courier"/>
                        </a:rPr>
                        <a:t>jnae</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3100">
                          <a:solidFill>
                            <a:srgbClr val="444444"/>
                          </a:solidFill>
                        </a:rPr>
                        <a:t>Below (unsigned &lt;) (CF = 1)</a:t>
                      </a:r>
                    </a:p>
                  </a:txBody>
                  <a:tcPr marL="50800" marR="50800" marT="50800" marB="50800" anchor="ctr" anchorCtr="0" horzOverflow="overflow">
                    <a:lnL w="25400">
                      <a:solidFill>
                        <a:srgbClr val="FFFFFF"/>
                      </a:solidFill>
                      <a:miter lim="400000"/>
                    </a:lnL>
                    <a:lnR w="12700">
                      <a:solidFill>
                        <a:srgbClr val="FFFFFF"/>
                      </a:solidFill>
                      <a:miter lim="400000"/>
                    </a:lnR>
                    <a:lnT w="25400">
                      <a:solidFill>
                        <a:srgbClr val="FFFFFF"/>
                      </a:solidFill>
                      <a:miter lim="400000"/>
                    </a:lnT>
                    <a:lnB w="25400">
                      <a:solidFill>
                        <a:srgbClr val="FFFFFF"/>
                      </a:solidFill>
                      <a:miter lim="400000"/>
                    </a:lnB>
                  </a:tcPr>
                </a:tc>
              </a:tr>
              <a:tr h="540310">
                <a:tc>
                  <a:txBody>
                    <a:bodyPr/>
                    <a:lstStyle/>
                    <a:p>
                      <a:pPr algn="l" defTabSz="647700">
                        <a:defRPr>
                          <a:solidFill>
                            <a:srgbClr val="000000"/>
                          </a:solidFill>
                        </a:defRPr>
                      </a:pPr>
                      <a:r>
                        <a:rPr sz="3100">
                          <a:solidFill>
                            <a:srgbClr val="444444"/>
                          </a:solidFill>
                          <a:latin typeface="Courier"/>
                          <a:ea typeface="Courier"/>
                          <a:cs typeface="Courier"/>
                          <a:sym typeface="Courier"/>
                        </a:rPr>
                        <a:t>jbe Label</a:t>
                      </a:r>
                    </a:p>
                  </a:txBody>
                  <a:tcPr marL="50800" marR="50800" marT="50800" marB="50800" anchor="ctr" anchorCtr="0" horzOverflow="overflow">
                    <a:lnL w="127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3100">
                          <a:solidFill>
                            <a:srgbClr val="444444"/>
                          </a:solidFill>
                          <a:latin typeface="Courier"/>
                          <a:ea typeface="Courier"/>
                          <a:cs typeface="Courier"/>
                          <a:sym typeface="Courier"/>
                        </a:rPr>
                        <a:t>jna</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3100">
                          <a:solidFill>
                            <a:srgbClr val="444444"/>
                          </a:solidFill>
                        </a:rPr>
                        <a:t>Below or equal (unsigned &lt;=) (CF = 1 or ZF = 1)</a:t>
                      </a:r>
                    </a:p>
                  </a:txBody>
                  <a:tcPr marL="50800" marR="50800" marT="50800" marB="50800" anchor="ctr" anchorCtr="0" horzOverflow="overflow">
                    <a:lnL w="25400">
                      <a:solidFill>
                        <a:srgbClr val="FFFFFF"/>
                      </a:solidFill>
                      <a:miter lim="400000"/>
                    </a:lnL>
                    <a:lnR w="12700">
                      <a:solidFill>
                        <a:srgbClr val="FFFFFF"/>
                      </a:solidFill>
                      <a:miter lim="400000"/>
                    </a:lnR>
                    <a:lnT w="25400">
                      <a:solidFill>
                        <a:srgbClr val="FFFFFF"/>
                      </a:solidFill>
                      <a:miter lim="400000"/>
                    </a:lnT>
                    <a:lnB w="25400">
                      <a:solidFill>
                        <a:srgbClr val="FFFFFF"/>
                      </a:solidFill>
                      <a:miter lim="400000"/>
                    </a:lnB>
                  </a:tcPr>
                </a:tc>
              </a:tr>
            </a:tbl>
          </a:graphicData>
        </a:graphic>
      </p:graphicFrame>
      <p:sp>
        <p:nvSpPr>
          <p:cNvPr id="400" name="Jump instructions jump to labels in assembly code, and those labels are changed to addresses (most often relative)…"/>
          <p:cNvSpPr txBox="1"/>
          <p:nvPr/>
        </p:nvSpPr>
        <p:spPr>
          <a:xfrm>
            <a:off x="14348223" y="5230096"/>
            <a:ext cx="9595275" cy="848811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635000" indent="-635000" algn="l">
              <a:buSzPct val="75000"/>
              <a:buFont typeface="Helvetica Neue"/>
              <a:buChar char="•"/>
            </a:pPr>
            <a:r>
              <a:t>Jump instructions jump to </a:t>
            </a:r>
            <a:r>
              <a:rPr i="1">
                <a:latin typeface="Helvetica Neue"/>
                <a:ea typeface="Helvetica Neue"/>
                <a:cs typeface="Helvetica Neue"/>
                <a:sym typeface="Helvetica Neue"/>
              </a:rPr>
              <a:t>labels</a:t>
            </a:r>
            <a:r>
              <a:t> in assembly code, and those labels are changed to addresses (most often relative)</a:t>
            </a:r>
          </a:p>
          <a:p>
            <a:pPr marL="635000" indent="-635000" algn="l">
              <a:buSzPct val="75000"/>
              <a:buFont typeface="Helvetica Neue"/>
              <a:buChar char="•"/>
            </a:pPr>
            <a:r>
              <a:rPr>
                <a:latin typeface="Courier"/>
                <a:ea typeface="Courier"/>
                <a:cs typeface="Courier"/>
                <a:sym typeface="Courier"/>
              </a:rPr>
              <a:t>jmp</a:t>
            </a:r>
            <a:r>
              <a:t> is an </a:t>
            </a:r>
            <a:r>
              <a:rPr i="1">
                <a:latin typeface="Helvetica Neue"/>
                <a:ea typeface="Helvetica Neue"/>
                <a:cs typeface="Helvetica Neue"/>
                <a:sym typeface="Helvetica Neue"/>
              </a:rPr>
              <a:t>unconditional </a:t>
            </a:r>
            <a:r>
              <a:t> jump, meaning that the jump is always taken.</a:t>
            </a:r>
          </a:p>
          <a:p>
            <a:pPr marL="635000" indent="-635000" algn="l">
              <a:buSzPct val="75000"/>
              <a:buFont typeface="Helvetica Neue"/>
              <a:buChar char="•"/>
            </a:pPr>
            <a:r>
              <a:t>Unconditional jumps can be direct </a:t>
            </a:r>
            <a:r>
              <a:rPr i="1">
                <a:latin typeface="Helvetica Neue"/>
                <a:ea typeface="Helvetica Neue"/>
                <a:cs typeface="Helvetica Neue"/>
                <a:sym typeface="Helvetica Neue"/>
              </a:rPr>
              <a:t>or</a:t>
            </a:r>
            <a:r>
              <a:t> indirect</a:t>
            </a:r>
          </a:p>
          <a:p>
            <a:pPr marL="635000" indent="-635000" algn="l">
              <a:buSzPct val="75000"/>
              <a:buFont typeface="Helvetica Neue"/>
              <a:buChar char="•"/>
            </a:pPr>
            <a:r>
              <a:t>Conditional jumps must be direct.</a:t>
            </a:r>
          </a:p>
        </p:txBody>
      </p:sp>
    </p:spTree>
  </p:cSld>
  <p:clrMapOvr>
    <a:masterClrMapping/>
  </p:clrMapOvr>
  <p:transition xmlns:p14="http://schemas.microsoft.com/office/powerpoint/2010/main" spd="med" advClick="1"/>
</p:sld>
</file>

<file path=ppt/slides/slide3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03"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404" name="Jump instructions exampl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Jump instructions example</a:t>
            </a:r>
          </a:p>
        </p:txBody>
      </p:sp>
      <p:sp>
        <p:nvSpPr>
          <p:cNvPr id="405" name="void loop()…"/>
          <p:cNvSpPr txBox="1"/>
          <p:nvPr/>
        </p:nvSpPr>
        <p:spPr>
          <a:xfrm>
            <a:off x="181989" y="2978919"/>
            <a:ext cx="8180103" cy="54991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a:latin typeface="Courier"/>
                <a:ea typeface="Courier"/>
                <a:cs typeface="Courier"/>
                <a:sym typeface="Courier"/>
              </a:defRPr>
            </a:pPr>
            <a:r>
              <a:t>void loop()</a:t>
            </a:r>
          </a:p>
          <a:p>
            <a:pPr algn="l">
              <a:defRPr>
                <a:latin typeface="Courier"/>
                <a:ea typeface="Courier"/>
                <a:cs typeface="Courier"/>
                <a:sym typeface="Courier"/>
              </a:defRPr>
            </a:pPr>
            <a:r>
              <a:t>{</a:t>
            </a:r>
          </a:p>
          <a:p>
            <a:pPr algn="l">
              <a:defRPr>
                <a:latin typeface="Courier"/>
                <a:ea typeface="Courier"/>
                <a:cs typeface="Courier"/>
                <a:sym typeface="Courier"/>
              </a:defRPr>
            </a:pPr>
            <a:r>
              <a:t>    int i = 0;</a:t>
            </a:r>
          </a:p>
          <a:p>
            <a:pPr algn="l">
              <a:defRPr>
                <a:latin typeface="Courier"/>
                <a:ea typeface="Courier"/>
                <a:cs typeface="Courier"/>
                <a:sym typeface="Courier"/>
              </a:defRPr>
            </a:pPr>
            <a:r>
              <a:t>    while (i &lt; 100) {</a:t>
            </a:r>
          </a:p>
          <a:p>
            <a:pPr algn="l">
              <a:defRPr>
                <a:latin typeface="Courier"/>
                <a:ea typeface="Courier"/>
                <a:cs typeface="Courier"/>
                <a:sym typeface="Courier"/>
              </a:defRPr>
            </a:pPr>
            <a:r>
              <a:t>        ++i;</a:t>
            </a:r>
          </a:p>
          <a:p>
            <a:pPr algn="l">
              <a:defRPr>
                <a:latin typeface="Courier"/>
                <a:ea typeface="Courier"/>
                <a:cs typeface="Courier"/>
                <a:sym typeface="Courier"/>
              </a:defRPr>
            </a:pPr>
            <a:r>
              <a:t>    }</a:t>
            </a:r>
          </a:p>
          <a:p>
            <a:pPr algn="l">
              <a:defRPr>
                <a:latin typeface="Courier"/>
                <a:ea typeface="Courier"/>
                <a:cs typeface="Courier"/>
                <a:sym typeface="Courier"/>
              </a:defRPr>
            </a:pPr>
            <a:r>
              <a:t>}</a:t>
            </a:r>
          </a:p>
        </p:txBody>
      </p:sp>
      <p:sp>
        <p:nvSpPr>
          <p:cNvPr id="406" name="Compile to an object file:…"/>
          <p:cNvSpPr txBox="1"/>
          <p:nvPr/>
        </p:nvSpPr>
        <p:spPr>
          <a:xfrm>
            <a:off x="283844" y="8849163"/>
            <a:ext cx="8878728" cy="16256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r>
              <a:t>Compile to an object file:</a:t>
            </a:r>
          </a:p>
          <a:p>
            <a:pPr algn="l">
              <a:defRPr>
                <a:latin typeface="Courier"/>
                <a:ea typeface="Courier"/>
                <a:cs typeface="Courier"/>
                <a:sym typeface="Courier"/>
              </a:defRPr>
            </a:pPr>
            <a:r>
              <a:t>gcc -c -Og while_loop.c</a:t>
            </a:r>
          </a:p>
        </p:txBody>
      </p:sp>
      <p:sp>
        <p:nvSpPr>
          <p:cNvPr id="407" name="$ gdb while_loop.o…"/>
          <p:cNvSpPr txBox="1"/>
          <p:nvPr/>
        </p:nvSpPr>
        <p:spPr>
          <a:xfrm>
            <a:off x="9122537" y="2293119"/>
            <a:ext cx="14841067" cy="68707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3700">
                <a:latin typeface="Courier"/>
                <a:ea typeface="Courier"/>
                <a:cs typeface="Courier"/>
                <a:sym typeface="Courier"/>
              </a:defRPr>
            </a:pPr>
            <a:r>
              <a:t>$ gdb while_loop.o</a:t>
            </a:r>
          </a:p>
          <a:p>
            <a:pPr algn="l">
              <a:defRPr sz="3700">
                <a:latin typeface="Courier"/>
                <a:ea typeface="Courier"/>
                <a:cs typeface="Courier"/>
                <a:sym typeface="Courier"/>
              </a:defRPr>
            </a:pPr>
            <a:r>
              <a:t>The target architecture is assumed to be i386:x86-64</a:t>
            </a:r>
          </a:p>
          <a:p>
            <a:pPr algn="l">
              <a:defRPr sz="3700">
                <a:latin typeface="Courier"/>
                <a:ea typeface="Courier"/>
                <a:cs typeface="Courier"/>
                <a:sym typeface="Courier"/>
              </a:defRPr>
            </a:pPr>
            <a:r>
              <a:t>Reading symbols from while_loop.o...done.</a:t>
            </a:r>
          </a:p>
          <a:p>
            <a:pPr algn="l">
              <a:defRPr sz="3700">
                <a:latin typeface="Courier"/>
                <a:ea typeface="Courier"/>
                <a:cs typeface="Courier"/>
                <a:sym typeface="Courier"/>
              </a:defRPr>
            </a:pPr>
            <a:r>
              <a:t>(gdb) disas loop</a:t>
            </a:r>
          </a:p>
          <a:p>
            <a:pPr algn="l">
              <a:defRPr sz="3700">
                <a:latin typeface="Courier"/>
                <a:ea typeface="Courier"/>
                <a:cs typeface="Courier"/>
                <a:sym typeface="Courier"/>
              </a:defRPr>
            </a:pPr>
            <a:r>
              <a:t>Dump of assembler code for function loop:</a:t>
            </a:r>
          </a:p>
          <a:p>
            <a:pPr algn="l">
              <a:defRPr sz="3700">
                <a:latin typeface="Courier"/>
                <a:ea typeface="Courier"/>
                <a:cs typeface="Courier"/>
                <a:sym typeface="Courier"/>
              </a:defRPr>
            </a:pPr>
            <a:r>
              <a:t>   0x0000000000000000 &lt;+0&gt;:	mov    $0x0,%eax</a:t>
            </a:r>
          </a:p>
          <a:p>
            <a:pPr algn="l">
              <a:defRPr sz="3700">
                <a:latin typeface="Courier"/>
                <a:ea typeface="Courier"/>
                <a:cs typeface="Courier"/>
                <a:sym typeface="Courier"/>
              </a:defRPr>
            </a:pPr>
            <a:r>
              <a:t>   0x0000000000000005 &lt;+5&gt;:	jmp    0xa &lt;loop+10&gt;</a:t>
            </a:r>
          </a:p>
          <a:p>
            <a:pPr algn="l">
              <a:defRPr sz="3700">
                <a:latin typeface="Courier"/>
                <a:ea typeface="Courier"/>
                <a:cs typeface="Courier"/>
                <a:sym typeface="Courier"/>
              </a:defRPr>
            </a:pPr>
            <a:r>
              <a:t>   0x0000000000000007 &lt;+7&gt;:	add    $0x1,%eax</a:t>
            </a:r>
          </a:p>
          <a:p>
            <a:pPr algn="l">
              <a:defRPr sz="3700">
                <a:latin typeface="Courier"/>
                <a:ea typeface="Courier"/>
                <a:cs typeface="Courier"/>
                <a:sym typeface="Courier"/>
              </a:defRPr>
            </a:pPr>
            <a:r>
              <a:t>   0x000000000000000a &lt;+10&gt;:	cmp    $0x63,%eax</a:t>
            </a:r>
          </a:p>
          <a:p>
            <a:pPr algn="l">
              <a:defRPr sz="3700">
                <a:latin typeface="Courier"/>
                <a:ea typeface="Courier"/>
                <a:cs typeface="Courier"/>
                <a:sym typeface="Courier"/>
              </a:defRPr>
            </a:pPr>
            <a:r>
              <a:t>   0x000000000000000d &lt;+13&gt;:	jle    0x7 &lt;loop+7&gt;</a:t>
            </a:r>
          </a:p>
          <a:p>
            <a:pPr algn="l">
              <a:defRPr sz="3700">
                <a:latin typeface="Courier"/>
                <a:ea typeface="Courier"/>
                <a:cs typeface="Courier"/>
                <a:sym typeface="Courier"/>
              </a:defRPr>
            </a:pPr>
            <a:r>
              <a:t>   0x000000000000000f &lt;+15&gt;:	repz retq</a:t>
            </a:r>
          </a:p>
          <a:p>
            <a:pPr algn="l">
              <a:defRPr sz="3700">
                <a:latin typeface="Courier"/>
                <a:ea typeface="Courier"/>
                <a:cs typeface="Courier"/>
                <a:sym typeface="Courier"/>
              </a:defRPr>
            </a:pPr>
            <a:r>
              <a:t>End of assembler dump.</a:t>
            </a:r>
          </a:p>
        </p:txBody>
      </p:sp>
    </p:spTree>
  </p:cSld>
  <p:clrMapOvr>
    <a:masterClrMapping/>
  </p:clrMapOvr>
  <p:transition xmlns:p14="http://schemas.microsoft.com/office/powerpoint/2010/main" spd="med" advClick="1"/>
</p:sld>
</file>

<file path=ppt/slides/slide3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09"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410" name="Jump instructions exampl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Jump instructions example</a:t>
            </a:r>
          </a:p>
        </p:txBody>
      </p:sp>
      <p:sp>
        <p:nvSpPr>
          <p:cNvPr id="411" name="void loop()…"/>
          <p:cNvSpPr txBox="1"/>
          <p:nvPr/>
        </p:nvSpPr>
        <p:spPr>
          <a:xfrm>
            <a:off x="181989" y="2978919"/>
            <a:ext cx="8180103" cy="54991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a:latin typeface="Courier"/>
                <a:ea typeface="Courier"/>
                <a:cs typeface="Courier"/>
                <a:sym typeface="Courier"/>
              </a:defRPr>
            </a:pPr>
            <a:r>
              <a:t>void loop()</a:t>
            </a:r>
          </a:p>
          <a:p>
            <a:pPr algn="l">
              <a:defRPr>
                <a:latin typeface="Courier"/>
                <a:ea typeface="Courier"/>
                <a:cs typeface="Courier"/>
                <a:sym typeface="Courier"/>
              </a:defRPr>
            </a:pPr>
            <a:r>
              <a:t>{</a:t>
            </a:r>
          </a:p>
          <a:p>
            <a:pPr algn="l">
              <a:defRPr>
                <a:latin typeface="Courier"/>
                <a:ea typeface="Courier"/>
                <a:cs typeface="Courier"/>
                <a:sym typeface="Courier"/>
              </a:defRPr>
            </a:pPr>
            <a:r>
              <a:t>    int i = 0;</a:t>
            </a:r>
          </a:p>
          <a:p>
            <a:pPr algn="l">
              <a:defRPr>
                <a:latin typeface="Courier"/>
                <a:ea typeface="Courier"/>
                <a:cs typeface="Courier"/>
                <a:sym typeface="Courier"/>
              </a:defRPr>
            </a:pPr>
            <a:r>
              <a:t>    while (i &lt; 100) {</a:t>
            </a:r>
          </a:p>
          <a:p>
            <a:pPr algn="l">
              <a:defRPr>
                <a:latin typeface="Courier"/>
                <a:ea typeface="Courier"/>
                <a:cs typeface="Courier"/>
                <a:sym typeface="Courier"/>
              </a:defRPr>
            </a:pPr>
            <a:r>
              <a:t>        ++i;</a:t>
            </a:r>
          </a:p>
          <a:p>
            <a:pPr algn="l">
              <a:defRPr>
                <a:latin typeface="Courier"/>
                <a:ea typeface="Courier"/>
                <a:cs typeface="Courier"/>
                <a:sym typeface="Courier"/>
              </a:defRPr>
            </a:pPr>
            <a:r>
              <a:t>    }</a:t>
            </a:r>
          </a:p>
          <a:p>
            <a:pPr algn="l">
              <a:defRPr>
                <a:latin typeface="Courier"/>
                <a:ea typeface="Courier"/>
                <a:cs typeface="Courier"/>
                <a:sym typeface="Courier"/>
              </a:defRPr>
            </a:pPr>
            <a:r>
              <a:t>}</a:t>
            </a:r>
          </a:p>
        </p:txBody>
      </p:sp>
      <p:sp>
        <p:nvSpPr>
          <p:cNvPr id="412" name="$ gdb while_loop.o…"/>
          <p:cNvSpPr txBox="1"/>
          <p:nvPr/>
        </p:nvSpPr>
        <p:spPr>
          <a:xfrm>
            <a:off x="9122537" y="2293119"/>
            <a:ext cx="14841067" cy="68707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3700">
                <a:latin typeface="Courier"/>
                <a:ea typeface="Courier"/>
                <a:cs typeface="Courier"/>
                <a:sym typeface="Courier"/>
              </a:defRPr>
            </a:pPr>
            <a:r>
              <a:t>$ gdb while_loop.o</a:t>
            </a:r>
          </a:p>
          <a:p>
            <a:pPr algn="l">
              <a:defRPr sz="3700">
                <a:latin typeface="Courier"/>
                <a:ea typeface="Courier"/>
                <a:cs typeface="Courier"/>
                <a:sym typeface="Courier"/>
              </a:defRPr>
            </a:pPr>
            <a:r>
              <a:t>The target architecture is assumed to be i386:x86-64</a:t>
            </a:r>
          </a:p>
          <a:p>
            <a:pPr algn="l">
              <a:defRPr sz="3700">
                <a:latin typeface="Courier"/>
                <a:ea typeface="Courier"/>
                <a:cs typeface="Courier"/>
                <a:sym typeface="Courier"/>
              </a:defRPr>
            </a:pPr>
            <a:r>
              <a:t>Reading symbols from while_loop.o...done.</a:t>
            </a:r>
          </a:p>
          <a:p>
            <a:pPr algn="l">
              <a:defRPr sz="3700">
                <a:latin typeface="Courier"/>
                <a:ea typeface="Courier"/>
                <a:cs typeface="Courier"/>
                <a:sym typeface="Courier"/>
              </a:defRPr>
            </a:pPr>
            <a:r>
              <a:t>(gdb) disas loop</a:t>
            </a:r>
          </a:p>
          <a:p>
            <a:pPr algn="l">
              <a:defRPr sz="3700">
                <a:latin typeface="Courier"/>
                <a:ea typeface="Courier"/>
                <a:cs typeface="Courier"/>
                <a:sym typeface="Courier"/>
              </a:defRPr>
            </a:pPr>
            <a:r>
              <a:t>Dump of assembler code for function loop:</a:t>
            </a:r>
          </a:p>
          <a:p>
            <a:pPr algn="l">
              <a:defRPr sz="3700">
                <a:latin typeface="Courier"/>
                <a:ea typeface="Courier"/>
                <a:cs typeface="Courier"/>
                <a:sym typeface="Courier"/>
              </a:defRPr>
            </a:pPr>
            <a:r>
              <a:t>   0x0000000000000000 &lt;+0&gt;:	mov    $0x0,%eax</a:t>
            </a:r>
          </a:p>
          <a:p>
            <a:pPr algn="l">
              <a:defRPr sz="3700">
                <a:latin typeface="Courier"/>
                <a:ea typeface="Courier"/>
                <a:cs typeface="Courier"/>
                <a:sym typeface="Courier"/>
              </a:defRPr>
            </a:pPr>
            <a:r>
              <a:t>   0x0000000000000005 &lt;+5&gt;:	jmp    0xa &lt;loop+10&gt;</a:t>
            </a:r>
          </a:p>
          <a:p>
            <a:pPr algn="l">
              <a:defRPr sz="3700">
                <a:latin typeface="Courier"/>
                <a:ea typeface="Courier"/>
                <a:cs typeface="Courier"/>
                <a:sym typeface="Courier"/>
              </a:defRPr>
            </a:pPr>
            <a:r>
              <a:t>   0x0000000000000007 &lt;+7&gt;:	add    $0x1,%eax</a:t>
            </a:r>
          </a:p>
          <a:p>
            <a:pPr algn="l">
              <a:defRPr sz="3700">
                <a:latin typeface="Courier"/>
                <a:ea typeface="Courier"/>
                <a:cs typeface="Courier"/>
                <a:sym typeface="Courier"/>
              </a:defRPr>
            </a:pPr>
            <a:r>
              <a:t>   0x000000000000000a &lt;+10&gt;:	cmp    $0x63,%eax</a:t>
            </a:r>
          </a:p>
          <a:p>
            <a:pPr algn="l">
              <a:defRPr sz="3700">
                <a:latin typeface="Courier"/>
                <a:ea typeface="Courier"/>
                <a:cs typeface="Courier"/>
                <a:sym typeface="Courier"/>
              </a:defRPr>
            </a:pPr>
            <a:r>
              <a:t>   0x000000000000000d &lt;+13&gt;:	jle    0x7 &lt;loop+7&gt;</a:t>
            </a:r>
          </a:p>
          <a:p>
            <a:pPr algn="l">
              <a:defRPr sz="3700">
                <a:latin typeface="Courier"/>
                <a:ea typeface="Courier"/>
                <a:cs typeface="Courier"/>
                <a:sym typeface="Courier"/>
              </a:defRPr>
            </a:pPr>
            <a:r>
              <a:t>   0x000000000000000f &lt;+15&gt;:	repz retq</a:t>
            </a:r>
          </a:p>
          <a:p>
            <a:pPr algn="l">
              <a:defRPr sz="3700">
                <a:latin typeface="Courier"/>
                <a:ea typeface="Courier"/>
                <a:cs typeface="Courier"/>
                <a:sym typeface="Courier"/>
              </a:defRPr>
            </a:pPr>
            <a:r>
              <a:t>End of assembler dump.</a:t>
            </a:r>
          </a:p>
        </p:txBody>
      </p:sp>
      <p:sp>
        <p:nvSpPr>
          <p:cNvPr id="413" name="Rounded Rectangle"/>
          <p:cNvSpPr/>
          <p:nvPr/>
        </p:nvSpPr>
        <p:spPr>
          <a:xfrm>
            <a:off x="9897251" y="5180453"/>
            <a:ext cx="13424896" cy="607098"/>
          </a:xfrm>
          <a:prstGeom prst="roundRect">
            <a:avLst>
              <a:gd name="adj" fmla="val 31379"/>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sp>
        <p:nvSpPr>
          <p:cNvPr id="414" name="Rounded Rectangle"/>
          <p:cNvSpPr/>
          <p:nvPr/>
        </p:nvSpPr>
        <p:spPr>
          <a:xfrm>
            <a:off x="1539083" y="4612649"/>
            <a:ext cx="4248769" cy="780402"/>
          </a:xfrm>
          <a:prstGeom prst="roundRect">
            <a:avLst>
              <a:gd name="adj" fmla="val 24411"/>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sp>
        <p:nvSpPr>
          <p:cNvPr id="415" name="Set %eax to 0"/>
          <p:cNvSpPr txBox="1"/>
          <p:nvPr/>
        </p:nvSpPr>
        <p:spPr>
          <a:xfrm>
            <a:off x="14574051" y="9636356"/>
            <a:ext cx="4071296" cy="929698"/>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Set </a:t>
            </a:r>
            <a:r>
              <a:rPr>
                <a:latin typeface="Courier"/>
                <a:ea typeface="Courier"/>
                <a:cs typeface="Courier"/>
                <a:sym typeface="Courier"/>
              </a:rPr>
              <a:t>%eax</a:t>
            </a:r>
            <a:r>
              <a:t> to </a:t>
            </a:r>
            <a:r>
              <a:rPr>
                <a:latin typeface="Courier"/>
                <a:ea typeface="Courier"/>
                <a:cs typeface="Courier"/>
                <a:sym typeface="Courier"/>
              </a:rPr>
              <a:t>0</a:t>
            </a:r>
          </a:p>
        </p:txBody>
      </p:sp>
      <p:sp>
        <p:nvSpPr>
          <p:cNvPr id="416" name="Compile to an object file:…"/>
          <p:cNvSpPr txBox="1"/>
          <p:nvPr/>
        </p:nvSpPr>
        <p:spPr>
          <a:xfrm>
            <a:off x="283844" y="8849163"/>
            <a:ext cx="8878728" cy="16256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r>
              <a:t>Compile to an object file:</a:t>
            </a:r>
          </a:p>
          <a:p>
            <a:pPr algn="l">
              <a:defRPr>
                <a:latin typeface="Courier"/>
                <a:ea typeface="Courier"/>
                <a:cs typeface="Courier"/>
                <a:sym typeface="Courier"/>
              </a:defRPr>
            </a:pPr>
            <a:r>
              <a:t>gcc -c -Og while_loop.c</a:t>
            </a:r>
          </a:p>
        </p:txBody>
      </p:sp>
    </p:spTree>
  </p:cSld>
  <p:clrMapOvr>
    <a:masterClrMapping/>
  </p:clrMapOvr>
  <p:transition xmlns:p14="http://schemas.microsoft.com/office/powerpoint/2010/main" spd="med" advClick="1"/>
</p:sld>
</file>

<file path=ppt/slides/slide3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18"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419" name="Jump instructions exampl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Jump instructions example</a:t>
            </a:r>
          </a:p>
        </p:txBody>
      </p:sp>
      <p:sp>
        <p:nvSpPr>
          <p:cNvPr id="420" name="void loop()…"/>
          <p:cNvSpPr txBox="1"/>
          <p:nvPr/>
        </p:nvSpPr>
        <p:spPr>
          <a:xfrm>
            <a:off x="181989" y="2978919"/>
            <a:ext cx="8180103" cy="54991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a:latin typeface="Courier"/>
                <a:ea typeface="Courier"/>
                <a:cs typeface="Courier"/>
                <a:sym typeface="Courier"/>
              </a:defRPr>
            </a:pPr>
            <a:r>
              <a:t>void loop()</a:t>
            </a:r>
          </a:p>
          <a:p>
            <a:pPr algn="l">
              <a:defRPr>
                <a:latin typeface="Courier"/>
                <a:ea typeface="Courier"/>
                <a:cs typeface="Courier"/>
                <a:sym typeface="Courier"/>
              </a:defRPr>
            </a:pPr>
            <a:r>
              <a:t>{</a:t>
            </a:r>
          </a:p>
          <a:p>
            <a:pPr algn="l">
              <a:defRPr>
                <a:latin typeface="Courier"/>
                <a:ea typeface="Courier"/>
                <a:cs typeface="Courier"/>
                <a:sym typeface="Courier"/>
              </a:defRPr>
            </a:pPr>
            <a:r>
              <a:t>    int i = 0;</a:t>
            </a:r>
          </a:p>
          <a:p>
            <a:pPr algn="l">
              <a:defRPr>
                <a:latin typeface="Courier"/>
                <a:ea typeface="Courier"/>
                <a:cs typeface="Courier"/>
                <a:sym typeface="Courier"/>
              </a:defRPr>
            </a:pPr>
            <a:r>
              <a:t>    while (i &lt; 100) {</a:t>
            </a:r>
          </a:p>
          <a:p>
            <a:pPr algn="l">
              <a:defRPr>
                <a:latin typeface="Courier"/>
                <a:ea typeface="Courier"/>
                <a:cs typeface="Courier"/>
                <a:sym typeface="Courier"/>
              </a:defRPr>
            </a:pPr>
            <a:r>
              <a:t>        ++i;</a:t>
            </a:r>
          </a:p>
          <a:p>
            <a:pPr algn="l">
              <a:defRPr>
                <a:latin typeface="Courier"/>
                <a:ea typeface="Courier"/>
                <a:cs typeface="Courier"/>
                <a:sym typeface="Courier"/>
              </a:defRPr>
            </a:pPr>
            <a:r>
              <a:t>    }</a:t>
            </a:r>
          </a:p>
          <a:p>
            <a:pPr algn="l">
              <a:defRPr>
                <a:latin typeface="Courier"/>
                <a:ea typeface="Courier"/>
                <a:cs typeface="Courier"/>
                <a:sym typeface="Courier"/>
              </a:defRPr>
            </a:pPr>
            <a:r>
              <a:t>}</a:t>
            </a:r>
          </a:p>
        </p:txBody>
      </p:sp>
      <p:sp>
        <p:nvSpPr>
          <p:cNvPr id="421" name="$ gdb while_loop.o…"/>
          <p:cNvSpPr txBox="1"/>
          <p:nvPr/>
        </p:nvSpPr>
        <p:spPr>
          <a:xfrm>
            <a:off x="9122537" y="2293119"/>
            <a:ext cx="14841067" cy="68707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3700">
                <a:latin typeface="Courier"/>
                <a:ea typeface="Courier"/>
                <a:cs typeface="Courier"/>
                <a:sym typeface="Courier"/>
              </a:defRPr>
            </a:pPr>
            <a:r>
              <a:t>$ gdb while_loop.o</a:t>
            </a:r>
          </a:p>
          <a:p>
            <a:pPr algn="l">
              <a:defRPr sz="3700">
                <a:latin typeface="Courier"/>
                <a:ea typeface="Courier"/>
                <a:cs typeface="Courier"/>
                <a:sym typeface="Courier"/>
              </a:defRPr>
            </a:pPr>
            <a:r>
              <a:t>The target architecture is assumed to be i386:x86-64</a:t>
            </a:r>
          </a:p>
          <a:p>
            <a:pPr algn="l">
              <a:defRPr sz="3700">
                <a:latin typeface="Courier"/>
                <a:ea typeface="Courier"/>
                <a:cs typeface="Courier"/>
                <a:sym typeface="Courier"/>
              </a:defRPr>
            </a:pPr>
            <a:r>
              <a:t>Reading symbols from while_loop.o...done.</a:t>
            </a:r>
          </a:p>
          <a:p>
            <a:pPr algn="l">
              <a:defRPr sz="3700">
                <a:latin typeface="Courier"/>
                <a:ea typeface="Courier"/>
                <a:cs typeface="Courier"/>
                <a:sym typeface="Courier"/>
              </a:defRPr>
            </a:pPr>
            <a:r>
              <a:t>(gdb) disas loop</a:t>
            </a:r>
          </a:p>
          <a:p>
            <a:pPr algn="l">
              <a:defRPr sz="3700">
                <a:latin typeface="Courier"/>
                <a:ea typeface="Courier"/>
                <a:cs typeface="Courier"/>
                <a:sym typeface="Courier"/>
              </a:defRPr>
            </a:pPr>
            <a:r>
              <a:t>Dump of assembler code for function loop:</a:t>
            </a:r>
          </a:p>
          <a:p>
            <a:pPr algn="l">
              <a:defRPr sz="3700">
                <a:latin typeface="Courier"/>
                <a:ea typeface="Courier"/>
                <a:cs typeface="Courier"/>
                <a:sym typeface="Courier"/>
              </a:defRPr>
            </a:pPr>
            <a:r>
              <a:t>   0x0000000000000000 &lt;+0&gt;:	mov    $0x0,%eax</a:t>
            </a:r>
          </a:p>
          <a:p>
            <a:pPr algn="l">
              <a:defRPr sz="3700">
                <a:latin typeface="Courier"/>
                <a:ea typeface="Courier"/>
                <a:cs typeface="Courier"/>
                <a:sym typeface="Courier"/>
              </a:defRPr>
            </a:pPr>
            <a:r>
              <a:t>   0x0000000000000005 &lt;+5&gt;:	jmp    0xa &lt;loop+10&gt;</a:t>
            </a:r>
          </a:p>
          <a:p>
            <a:pPr algn="l">
              <a:defRPr sz="3700">
                <a:latin typeface="Courier"/>
                <a:ea typeface="Courier"/>
                <a:cs typeface="Courier"/>
                <a:sym typeface="Courier"/>
              </a:defRPr>
            </a:pPr>
            <a:r>
              <a:t>   0x0000000000000007 &lt;+7&gt;:	add    $0x1,%eax</a:t>
            </a:r>
          </a:p>
          <a:p>
            <a:pPr algn="l">
              <a:defRPr sz="3700">
                <a:latin typeface="Courier"/>
                <a:ea typeface="Courier"/>
                <a:cs typeface="Courier"/>
                <a:sym typeface="Courier"/>
              </a:defRPr>
            </a:pPr>
            <a:r>
              <a:t>   0x000000000000000a &lt;+10&gt;:	cmp    $0x63,%eax</a:t>
            </a:r>
          </a:p>
          <a:p>
            <a:pPr algn="l">
              <a:defRPr sz="3700">
                <a:latin typeface="Courier"/>
                <a:ea typeface="Courier"/>
                <a:cs typeface="Courier"/>
                <a:sym typeface="Courier"/>
              </a:defRPr>
            </a:pPr>
            <a:r>
              <a:t>   0x000000000000000d &lt;+13&gt;:	jle    0x7 &lt;loop+7&gt;</a:t>
            </a:r>
          </a:p>
          <a:p>
            <a:pPr algn="l">
              <a:defRPr sz="3700">
                <a:latin typeface="Courier"/>
                <a:ea typeface="Courier"/>
                <a:cs typeface="Courier"/>
                <a:sym typeface="Courier"/>
              </a:defRPr>
            </a:pPr>
            <a:r>
              <a:t>   0x000000000000000f &lt;+15&gt;:	repz retq</a:t>
            </a:r>
          </a:p>
          <a:p>
            <a:pPr algn="l">
              <a:defRPr sz="3700">
                <a:latin typeface="Courier"/>
                <a:ea typeface="Courier"/>
                <a:cs typeface="Courier"/>
                <a:sym typeface="Courier"/>
              </a:defRPr>
            </a:pPr>
            <a:r>
              <a:t>End of assembler dump.</a:t>
            </a:r>
          </a:p>
        </p:txBody>
      </p:sp>
      <p:sp>
        <p:nvSpPr>
          <p:cNvPr id="422" name="Rounded Rectangle"/>
          <p:cNvSpPr/>
          <p:nvPr/>
        </p:nvSpPr>
        <p:spPr>
          <a:xfrm>
            <a:off x="9971616" y="5701727"/>
            <a:ext cx="13424896" cy="607097"/>
          </a:xfrm>
          <a:prstGeom prst="roundRect">
            <a:avLst>
              <a:gd name="adj" fmla="val 31379"/>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sp>
        <p:nvSpPr>
          <p:cNvPr id="423" name="Rounded Rectangle"/>
          <p:cNvSpPr/>
          <p:nvPr/>
        </p:nvSpPr>
        <p:spPr>
          <a:xfrm>
            <a:off x="1654921" y="5365599"/>
            <a:ext cx="5922658" cy="780403"/>
          </a:xfrm>
          <a:prstGeom prst="roundRect">
            <a:avLst>
              <a:gd name="adj" fmla="val 24411"/>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sp>
        <p:nvSpPr>
          <p:cNvPr id="424" name="%rax: 0"/>
          <p:cNvSpPr txBox="1"/>
          <p:nvPr/>
        </p:nvSpPr>
        <p:spPr>
          <a:xfrm>
            <a:off x="15187082" y="9637655"/>
            <a:ext cx="2845235" cy="9271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latin typeface="Courier"/>
                <a:ea typeface="Courier"/>
                <a:cs typeface="Courier"/>
                <a:sym typeface="Courier"/>
              </a:defRPr>
            </a:lvl1pPr>
          </a:lstStyle>
          <a:p>
            <a:pPr>
              <a:defRPr>
                <a:latin typeface="+mn-lt"/>
                <a:ea typeface="+mn-ea"/>
                <a:cs typeface="+mn-cs"/>
                <a:sym typeface="Helvetica Neue Light"/>
              </a:defRPr>
            </a:pPr>
            <a:r>
              <a:rPr>
                <a:latin typeface="Courier"/>
                <a:ea typeface="Courier"/>
                <a:cs typeface="Courier"/>
                <a:sym typeface="Courier"/>
              </a:rPr>
              <a:t>%rax: 0</a:t>
            </a:r>
          </a:p>
        </p:txBody>
      </p:sp>
      <p:sp>
        <p:nvSpPr>
          <p:cNvPr id="425" name="Compile to an object file:…"/>
          <p:cNvSpPr txBox="1"/>
          <p:nvPr/>
        </p:nvSpPr>
        <p:spPr>
          <a:xfrm>
            <a:off x="283844" y="8849163"/>
            <a:ext cx="8878728" cy="16256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r>
              <a:t>Compile to an object file:</a:t>
            </a:r>
          </a:p>
          <a:p>
            <a:pPr algn="l">
              <a:defRPr>
                <a:latin typeface="Courier"/>
                <a:ea typeface="Courier"/>
                <a:cs typeface="Courier"/>
                <a:sym typeface="Courier"/>
              </a:defRPr>
            </a:pPr>
            <a:r>
              <a:t>gcc -c -Og while_loop.c</a:t>
            </a:r>
          </a:p>
        </p:txBody>
      </p:sp>
    </p:spTree>
  </p:cSld>
  <p:clrMapOvr>
    <a:masterClrMapping/>
  </p:clrMapOvr>
  <p:transition xmlns:p14="http://schemas.microsoft.com/office/powerpoint/2010/main" spd="med" advClick="1"/>
</p:sld>
</file>

<file path=ppt/slides/slide3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27"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428" name="Jump instructions exampl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Jump instructions example</a:t>
            </a:r>
          </a:p>
        </p:txBody>
      </p:sp>
      <p:sp>
        <p:nvSpPr>
          <p:cNvPr id="429" name="void loop()…"/>
          <p:cNvSpPr txBox="1"/>
          <p:nvPr/>
        </p:nvSpPr>
        <p:spPr>
          <a:xfrm>
            <a:off x="181989" y="2978919"/>
            <a:ext cx="8180103" cy="54991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a:latin typeface="Courier"/>
                <a:ea typeface="Courier"/>
                <a:cs typeface="Courier"/>
                <a:sym typeface="Courier"/>
              </a:defRPr>
            </a:pPr>
            <a:r>
              <a:t>void loop()</a:t>
            </a:r>
          </a:p>
          <a:p>
            <a:pPr algn="l">
              <a:defRPr>
                <a:latin typeface="Courier"/>
                <a:ea typeface="Courier"/>
                <a:cs typeface="Courier"/>
                <a:sym typeface="Courier"/>
              </a:defRPr>
            </a:pPr>
            <a:r>
              <a:t>{</a:t>
            </a:r>
          </a:p>
          <a:p>
            <a:pPr algn="l">
              <a:defRPr>
                <a:latin typeface="Courier"/>
                <a:ea typeface="Courier"/>
                <a:cs typeface="Courier"/>
                <a:sym typeface="Courier"/>
              </a:defRPr>
            </a:pPr>
            <a:r>
              <a:t>    int i = 0;</a:t>
            </a:r>
          </a:p>
          <a:p>
            <a:pPr algn="l">
              <a:defRPr>
                <a:latin typeface="Courier"/>
                <a:ea typeface="Courier"/>
                <a:cs typeface="Courier"/>
                <a:sym typeface="Courier"/>
              </a:defRPr>
            </a:pPr>
            <a:r>
              <a:t>    while (i &lt; 100) {</a:t>
            </a:r>
          </a:p>
          <a:p>
            <a:pPr algn="l">
              <a:defRPr>
                <a:latin typeface="Courier"/>
                <a:ea typeface="Courier"/>
                <a:cs typeface="Courier"/>
                <a:sym typeface="Courier"/>
              </a:defRPr>
            </a:pPr>
            <a:r>
              <a:t>        ++i;</a:t>
            </a:r>
          </a:p>
          <a:p>
            <a:pPr algn="l">
              <a:defRPr>
                <a:latin typeface="Courier"/>
                <a:ea typeface="Courier"/>
                <a:cs typeface="Courier"/>
                <a:sym typeface="Courier"/>
              </a:defRPr>
            </a:pPr>
            <a:r>
              <a:t>    }</a:t>
            </a:r>
          </a:p>
          <a:p>
            <a:pPr algn="l">
              <a:defRPr>
                <a:latin typeface="Courier"/>
                <a:ea typeface="Courier"/>
                <a:cs typeface="Courier"/>
                <a:sym typeface="Courier"/>
              </a:defRPr>
            </a:pPr>
            <a:r>
              <a:t>}</a:t>
            </a:r>
          </a:p>
        </p:txBody>
      </p:sp>
      <p:sp>
        <p:nvSpPr>
          <p:cNvPr id="430" name="$ gdb while_loop.o…"/>
          <p:cNvSpPr txBox="1"/>
          <p:nvPr/>
        </p:nvSpPr>
        <p:spPr>
          <a:xfrm>
            <a:off x="9122537" y="2293119"/>
            <a:ext cx="14841067" cy="68707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3700">
                <a:latin typeface="Courier"/>
                <a:ea typeface="Courier"/>
                <a:cs typeface="Courier"/>
                <a:sym typeface="Courier"/>
              </a:defRPr>
            </a:pPr>
            <a:r>
              <a:t>$ gdb while_loop.o</a:t>
            </a:r>
          </a:p>
          <a:p>
            <a:pPr algn="l">
              <a:defRPr sz="3700">
                <a:latin typeface="Courier"/>
                <a:ea typeface="Courier"/>
                <a:cs typeface="Courier"/>
                <a:sym typeface="Courier"/>
              </a:defRPr>
            </a:pPr>
            <a:r>
              <a:t>The target architecture is assumed to be i386:x86-64</a:t>
            </a:r>
          </a:p>
          <a:p>
            <a:pPr algn="l">
              <a:defRPr sz="3700">
                <a:latin typeface="Courier"/>
                <a:ea typeface="Courier"/>
                <a:cs typeface="Courier"/>
                <a:sym typeface="Courier"/>
              </a:defRPr>
            </a:pPr>
            <a:r>
              <a:t>Reading symbols from while_loop.o...done.</a:t>
            </a:r>
          </a:p>
          <a:p>
            <a:pPr algn="l">
              <a:defRPr sz="3700">
                <a:latin typeface="Courier"/>
                <a:ea typeface="Courier"/>
                <a:cs typeface="Courier"/>
                <a:sym typeface="Courier"/>
              </a:defRPr>
            </a:pPr>
            <a:r>
              <a:t>(gdb) disas loop</a:t>
            </a:r>
          </a:p>
          <a:p>
            <a:pPr algn="l">
              <a:defRPr sz="3700">
                <a:latin typeface="Courier"/>
                <a:ea typeface="Courier"/>
                <a:cs typeface="Courier"/>
                <a:sym typeface="Courier"/>
              </a:defRPr>
            </a:pPr>
            <a:r>
              <a:t>Dump of assembler code for function loop:</a:t>
            </a:r>
          </a:p>
          <a:p>
            <a:pPr algn="l">
              <a:defRPr sz="3700">
                <a:latin typeface="Courier"/>
                <a:ea typeface="Courier"/>
                <a:cs typeface="Courier"/>
                <a:sym typeface="Courier"/>
              </a:defRPr>
            </a:pPr>
            <a:r>
              <a:t>   0x0000000000000000 &lt;+0&gt;:	mov    $0x0,%eax</a:t>
            </a:r>
          </a:p>
          <a:p>
            <a:pPr algn="l">
              <a:defRPr sz="3700">
                <a:latin typeface="Courier"/>
                <a:ea typeface="Courier"/>
                <a:cs typeface="Courier"/>
                <a:sym typeface="Courier"/>
              </a:defRPr>
            </a:pPr>
            <a:r>
              <a:t>   0x0000000000000005 &lt;+5&gt;:	jmp    0xa &lt;loop+10&gt;</a:t>
            </a:r>
          </a:p>
          <a:p>
            <a:pPr algn="l">
              <a:defRPr sz="3700">
                <a:latin typeface="Courier"/>
                <a:ea typeface="Courier"/>
                <a:cs typeface="Courier"/>
                <a:sym typeface="Courier"/>
              </a:defRPr>
            </a:pPr>
            <a:r>
              <a:t>   0x0000000000000007 &lt;+7&gt;:	add    $0x1,%eax</a:t>
            </a:r>
          </a:p>
          <a:p>
            <a:pPr algn="l">
              <a:defRPr sz="3700">
                <a:latin typeface="Courier"/>
                <a:ea typeface="Courier"/>
                <a:cs typeface="Courier"/>
                <a:sym typeface="Courier"/>
              </a:defRPr>
            </a:pPr>
            <a:r>
              <a:t>   0x000000000000000a &lt;+10&gt;:	cmp    $0x63,%eax</a:t>
            </a:r>
          </a:p>
          <a:p>
            <a:pPr algn="l">
              <a:defRPr sz="3700">
                <a:latin typeface="Courier"/>
                <a:ea typeface="Courier"/>
                <a:cs typeface="Courier"/>
                <a:sym typeface="Courier"/>
              </a:defRPr>
            </a:pPr>
            <a:r>
              <a:t>   0x000000000000000d &lt;+13&gt;:	jle    0x7 &lt;loop+7&gt;</a:t>
            </a:r>
          </a:p>
          <a:p>
            <a:pPr algn="l">
              <a:defRPr sz="3700">
                <a:latin typeface="Courier"/>
                <a:ea typeface="Courier"/>
                <a:cs typeface="Courier"/>
                <a:sym typeface="Courier"/>
              </a:defRPr>
            </a:pPr>
            <a:r>
              <a:t>   0x000000000000000f &lt;+15&gt;:	repz retq</a:t>
            </a:r>
          </a:p>
          <a:p>
            <a:pPr algn="l">
              <a:defRPr sz="3700">
                <a:latin typeface="Courier"/>
                <a:ea typeface="Courier"/>
                <a:cs typeface="Courier"/>
                <a:sym typeface="Courier"/>
              </a:defRPr>
            </a:pPr>
            <a:r>
              <a:t>End of assembler dump.</a:t>
            </a:r>
          </a:p>
        </p:txBody>
      </p:sp>
      <p:sp>
        <p:nvSpPr>
          <p:cNvPr id="431" name="Rounded Rectangle"/>
          <p:cNvSpPr/>
          <p:nvPr/>
        </p:nvSpPr>
        <p:spPr>
          <a:xfrm>
            <a:off x="9971616" y="6831152"/>
            <a:ext cx="13424896" cy="607097"/>
          </a:xfrm>
          <a:prstGeom prst="roundRect">
            <a:avLst>
              <a:gd name="adj" fmla="val 31379"/>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sp>
        <p:nvSpPr>
          <p:cNvPr id="432" name="Rounded Rectangle"/>
          <p:cNvSpPr/>
          <p:nvPr/>
        </p:nvSpPr>
        <p:spPr>
          <a:xfrm>
            <a:off x="1654921" y="5365599"/>
            <a:ext cx="5922658" cy="780403"/>
          </a:xfrm>
          <a:prstGeom prst="roundRect">
            <a:avLst>
              <a:gd name="adj" fmla="val 24411"/>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sp>
        <p:nvSpPr>
          <p:cNvPr id="433" name="compare %eax to 0x63 (99d) by subtracting %eax - 0x63, setting the Sign Flag (SF) because the result is negative."/>
          <p:cNvSpPr txBox="1"/>
          <p:nvPr/>
        </p:nvSpPr>
        <p:spPr>
          <a:xfrm>
            <a:off x="9735949" y="11038591"/>
            <a:ext cx="12299823" cy="2474714"/>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compare </a:t>
            </a:r>
            <a:r>
              <a:rPr>
                <a:latin typeface="Courier"/>
                <a:ea typeface="Courier"/>
                <a:cs typeface="Courier"/>
                <a:sym typeface="Courier"/>
              </a:rPr>
              <a:t>%eax </a:t>
            </a:r>
            <a:r>
              <a:t>to</a:t>
            </a:r>
            <a:r>
              <a:rPr>
                <a:latin typeface="Courier"/>
                <a:ea typeface="Courier"/>
                <a:cs typeface="Courier"/>
                <a:sym typeface="Courier"/>
              </a:rPr>
              <a:t> 0x63 (99d)</a:t>
            </a:r>
            <a:r>
              <a:t> by subtracting </a:t>
            </a:r>
            <a:r>
              <a:rPr>
                <a:latin typeface="Courier"/>
                <a:ea typeface="Courier"/>
                <a:cs typeface="Courier"/>
                <a:sym typeface="Courier"/>
              </a:rPr>
              <a:t>%eax - 0x63</a:t>
            </a:r>
            <a:r>
              <a:t>, setting the Sign Flag (SF) because the result is negative.</a:t>
            </a:r>
          </a:p>
        </p:txBody>
      </p:sp>
      <p:sp>
        <p:nvSpPr>
          <p:cNvPr id="434" name="%rax: 0"/>
          <p:cNvSpPr txBox="1"/>
          <p:nvPr/>
        </p:nvSpPr>
        <p:spPr>
          <a:xfrm>
            <a:off x="15187082" y="9637655"/>
            <a:ext cx="2845235" cy="9271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latin typeface="Courier"/>
                <a:ea typeface="Courier"/>
                <a:cs typeface="Courier"/>
                <a:sym typeface="Courier"/>
              </a:defRPr>
            </a:lvl1pPr>
          </a:lstStyle>
          <a:p>
            <a:pPr>
              <a:defRPr>
                <a:latin typeface="+mn-lt"/>
                <a:ea typeface="+mn-ea"/>
                <a:cs typeface="+mn-cs"/>
                <a:sym typeface="Helvetica Neue Light"/>
              </a:defRPr>
            </a:pPr>
            <a:r>
              <a:rPr>
                <a:latin typeface="Courier"/>
                <a:ea typeface="Courier"/>
                <a:cs typeface="Courier"/>
                <a:sym typeface="Courier"/>
              </a:rPr>
              <a:t>%rax: 0</a:t>
            </a:r>
          </a:p>
        </p:txBody>
      </p:sp>
      <p:sp>
        <p:nvSpPr>
          <p:cNvPr id="435" name="Compile to an object file:…"/>
          <p:cNvSpPr txBox="1"/>
          <p:nvPr/>
        </p:nvSpPr>
        <p:spPr>
          <a:xfrm>
            <a:off x="283844" y="8849163"/>
            <a:ext cx="8878728" cy="16256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r>
              <a:t>Compile to an object file:</a:t>
            </a:r>
          </a:p>
          <a:p>
            <a:pPr algn="l">
              <a:defRPr>
                <a:latin typeface="Courier"/>
                <a:ea typeface="Courier"/>
                <a:cs typeface="Courier"/>
                <a:sym typeface="Courier"/>
              </a:defRPr>
            </a:pPr>
            <a:r>
              <a:t>gcc -c -Og while_loop.c</a:t>
            </a:r>
          </a:p>
        </p:txBody>
      </p:sp>
    </p:spTree>
  </p:cSld>
  <p:clrMapOvr>
    <a:masterClrMapping/>
  </p:clrMapOvr>
  <p:transition xmlns:p14="http://schemas.microsoft.com/office/powerpoint/2010/main" spd="med" advClick="1"/>
</p:sld>
</file>

<file path=ppt/slides/slide3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37"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438" name="Jump instructions exampl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Jump instructions example</a:t>
            </a:r>
          </a:p>
        </p:txBody>
      </p:sp>
      <p:sp>
        <p:nvSpPr>
          <p:cNvPr id="439" name="void loop()…"/>
          <p:cNvSpPr txBox="1"/>
          <p:nvPr/>
        </p:nvSpPr>
        <p:spPr>
          <a:xfrm>
            <a:off x="181989" y="2978919"/>
            <a:ext cx="8180103" cy="54991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a:latin typeface="Courier"/>
                <a:ea typeface="Courier"/>
                <a:cs typeface="Courier"/>
                <a:sym typeface="Courier"/>
              </a:defRPr>
            </a:pPr>
            <a:r>
              <a:t>void loop()</a:t>
            </a:r>
          </a:p>
          <a:p>
            <a:pPr algn="l">
              <a:defRPr>
                <a:latin typeface="Courier"/>
                <a:ea typeface="Courier"/>
                <a:cs typeface="Courier"/>
                <a:sym typeface="Courier"/>
              </a:defRPr>
            </a:pPr>
            <a:r>
              <a:t>{</a:t>
            </a:r>
          </a:p>
          <a:p>
            <a:pPr algn="l">
              <a:defRPr>
                <a:latin typeface="Courier"/>
                <a:ea typeface="Courier"/>
                <a:cs typeface="Courier"/>
                <a:sym typeface="Courier"/>
              </a:defRPr>
            </a:pPr>
            <a:r>
              <a:t>    int i = 0;</a:t>
            </a:r>
          </a:p>
          <a:p>
            <a:pPr algn="l">
              <a:defRPr>
                <a:latin typeface="Courier"/>
                <a:ea typeface="Courier"/>
                <a:cs typeface="Courier"/>
                <a:sym typeface="Courier"/>
              </a:defRPr>
            </a:pPr>
            <a:r>
              <a:t>    while (i &lt; 100) {</a:t>
            </a:r>
          </a:p>
          <a:p>
            <a:pPr algn="l">
              <a:defRPr>
                <a:latin typeface="Courier"/>
                <a:ea typeface="Courier"/>
                <a:cs typeface="Courier"/>
                <a:sym typeface="Courier"/>
              </a:defRPr>
            </a:pPr>
            <a:r>
              <a:t>        ++i;</a:t>
            </a:r>
          </a:p>
          <a:p>
            <a:pPr algn="l">
              <a:defRPr>
                <a:latin typeface="Courier"/>
                <a:ea typeface="Courier"/>
                <a:cs typeface="Courier"/>
                <a:sym typeface="Courier"/>
              </a:defRPr>
            </a:pPr>
            <a:r>
              <a:t>    }</a:t>
            </a:r>
          </a:p>
          <a:p>
            <a:pPr algn="l">
              <a:defRPr>
                <a:latin typeface="Courier"/>
                <a:ea typeface="Courier"/>
                <a:cs typeface="Courier"/>
                <a:sym typeface="Courier"/>
              </a:defRPr>
            </a:pPr>
            <a:r>
              <a:t>}</a:t>
            </a:r>
          </a:p>
        </p:txBody>
      </p:sp>
      <p:sp>
        <p:nvSpPr>
          <p:cNvPr id="440" name="$ gdb while_loop.o…"/>
          <p:cNvSpPr txBox="1"/>
          <p:nvPr/>
        </p:nvSpPr>
        <p:spPr>
          <a:xfrm>
            <a:off x="9122537" y="2293119"/>
            <a:ext cx="14841067" cy="68707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3700">
                <a:latin typeface="Courier"/>
                <a:ea typeface="Courier"/>
                <a:cs typeface="Courier"/>
                <a:sym typeface="Courier"/>
              </a:defRPr>
            </a:pPr>
            <a:r>
              <a:t>$ gdb while_loop.o</a:t>
            </a:r>
          </a:p>
          <a:p>
            <a:pPr algn="l">
              <a:defRPr sz="3700">
                <a:latin typeface="Courier"/>
                <a:ea typeface="Courier"/>
                <a:cs typeface="Courier"/>
                <a:sym typeface="Courier"/>
              </a:defRPr>
            </a:pPr>
            <a:r>
              <a:t>The target architecture is assumed to be i386:x86-64</a:t>
            </a:r>
          </a:p>
          <a:p>
            <a:pPr algn="l">
              <a:defRPr sz="3700">
                <a:latin typeface="Courier"/>
                <a:ea typeface="Courier"/>
                <a:cs typeface="Courier"/>
                <a:sym typeface="Courier"/>
              </a:defRPr>
            </a:pPr>
            <a:r>
              <a:t>Reading symbols from while_loop.o...done.</a:t>
            </a:r>
          </a:p>
          <a:p>
            <a:pPr algn="l">
              <a:defRPr sz="3700">
                <a:latin typeface="Courier"/>
                <a:ea typeface="Courier"/>
                <a:cs typeface="Courier"/>
                <a:sym typeface="Courier"/>
              </a:defRPr>
            </a:pPr>
            <a:r>
              <a:t>(gdb) disas loop</a:t>
            </a:r>
          </a:p>
          <a:p>
            <a:pPr algn="l">
              <a:defRPr sz="3700">
                <a:latin typeface="Courier"/>
                <a:ea typeface="Courier"/>
                <a:cs typeface="Courier"/>
                <a:sym typeface="Courier"/>
              </a:defRPr>
            </a:pPr>
            <a:r>
              <a:t>Dump of assembler code for function loop:</a:t>
            </a:r>
          </a:p>
          <a:p>
            <a:pPr algn="l">
              <a:defRPr sz="3700">
                <a:latin typeface="Courier"/>
                <a:ea typeface="Courier"/>
                <a:cs typeface="Courier"/>
                <a:sym typeface="Courier"/>
              </a:defRPr>
            </a:pPr>
            <a:r>
              <a:t>   0x0000000000000000 &lt;+0&gt;:	mov    $0x0,%eax</a:t>
            </a:r>
          </a:p>
          <a:p>
            <a:pPr algn="l">
              <a:defRPr sz="3700">
                <a:latin typeface="Courier"/>
                <a:ea typeface="Courier"/>
                <a:cs typeface="Courier"/>
                <a:sym typeface="Courier"/>
              </a:defRPr>
            </a:pPr>
            <a:r>
              <a:t>   0x0000000000000005 &lt;+5&gt;:	jmp    0xa &lt;loop+10&gt;</a:t>
            </a:r>
          </a:p>
          <a:p>
            <a:pPr algn="l">
              <a:defRPr sz="3700">
                <a:latin typeface="Courier"/>
                <a:ea typeface="Courier"/>
                <a:cs typeface="Courier"/>
                <a:sym typeface="Courier"/>
              </a:defRPr>
            </a:pPr>
            <a:r>
              <a:t>   0x0000000000000007 &lt;+7&gt;:	add    $0x1,%eax</a:t>
            </a:r>
          </a:p>
          <a:p>
            <a:pPr algn="l">
              <a:defRPr sz="3700">
                <a:latin typeface="Courier"/>
                <a:ea typeface="Courier"/>
                <a:cs typeface="Courier"/>
                <a:sym typeface="Courier"/>
              </a:defRPr>
            </a:pPr>
            <a:r>
              <a:t>   0x000000000000000a &lt;+10&gt;:	cmp    $0x63,%eax</a:t>
            </a:r>
          </a:p>
          <a:p>
            <a:pPr algn="l">
              <a:defRPr sz="3700">
                <a:latin typeface="Courier"/>
                <a:ea typeface="Courier"/>
                <a:cs typeface="Courier"/>
                <a:sym typeface="Courier"/>
              </a:defRPr>
            </a:pPr>
            <a:r>
              <a:t>   0x000000000000000d &lt;+13&gt;:	jle    0x7 &lt;loop+7&gt;</a:t>
            </a:r>
          </a:p>
          <a:p>
            <a:pPr algn="l">
              <a:defRPr sz="3700">
                <a:latin typeface="Courier"/>
                <a:ea typeface="Courier"/>
                <a:cs typeface="Courier"/>
                <a:sym typeface="Courier"/>
              </a:defRPr>
            </a:pPr>
            <a:r>
              <a:t>   0x000000000000000f &lt;+15&gt;:	repz retq</a:t>
            </a:r>
          </a:p>
          <a:p>
            <a:pPr algn="l">
              <a:defRPr sz="3700">
                <a:latin typeface="Courier"/>
                <a:ea typeface="Courier"/>
                <a:cs typeface="Courier"/>
                <a:sym typeface="Courier"/>
              </a:defRPr>
            </a:pPr>
            <a:r>
              <a:t>End of assembler dump.</a:t>
            </a:r>
          </a:p>
        </p:txBody>
      </p:sp>
      <p:sp>
        <p:nvSpPr>
          <p:cNvPr id="441" name="Rounded Rectangle"/>
          <p:cNvSpPr/>
          <p:nvPr/>
        </p:nvSpPr>
        <p:spPr>
          <a:xfrm>
            <a:off x="9971616" y="7381385"/>
            <a:ext cx="13424896" cy="607097"/>
          </a:xfrm>
          <a:prstGeom prst="roundRect">
            <a:avLst>
              <a:gd name="adj" fmla="val 31379"/>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sp>
        <p:nvSpPr>
          <p:cNvPr id="442" name="Rounded Rectangle"/>
          <p:cNvSpPr/>
          <p:nvPr/>
        </p:nvSpPr>
        <p:spPr>
          <a:xfrm>
            <a:off x="1654921" y="5365599"/>
            <a:ext cx="5922658" cy="780403"/>
          </a:xfrm>
          <a:prstGeom prst="roundRect">
            <a:avLst>
              <a:gd name="adj" fmla="val 24411"/>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sp>
        <p:nvSpPr>
          <p:cNvPr id="443" name="jle is &quot;jump less than or equal.&quot; The Sign Flag indicates that the result was negative (less than), so we jump to 0x7."/>
          <p:cNvSpPr txBox="1"/>
          <p:nvPr/>
        </p:nvSpPr>
        <p:spPr>
          <a:xfrm>
            <a:off x="9735949" y="11038591"/>
            <a:ext cx="12299823" cy="2474714"/>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rPr>
                <a:latin typeface="Courier"/>
                <a:ea typeface="Courier"/>
                <a:cs typeface="Courier"/>
                <a:sym typeface="Courier"/>
              </a:rPr>
              <a:t>jle</a:t>
            </a:r>
            <a:r>
              <a:t> is "jump less than or equal." The Sign Flag indicates that the result was negative (less than), so we jump to </a:t>
            </a:r>
            <a:r>
              <a:rPr>
                <a:latin typeface="Courier"/>
                <a:ea typeface="Courier"/>
                <a:cs typeface="Courier"/>
                <a:sym typeface="Courier"/>
              </a:rPr>
              <a:t>0x7</a:t>
            </a:r>
            <a:r>
              <a:t>.</a:t>
            </a:r>
          </a:p>
        </p:txBody>
      </p:sp>
      <p:sp>
        <p:nvSpPr>
          <p:cNvPr id="444" name="%rax: 0"/>
          <p:cNvSpPr txBox="1"/>
          <p:nvPr/>
        </p:nvSpPr>
        <p:spPr>
          <a:xfrm>
            <a:off x="15187082" y="9637655"/>
            <a:ext cx="2845235" cy="9271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latin typeface="Courier"/>
                <a:ea typeface="Courier"/>
                <a:cs typeface="Courier"/>
                <a:sym typeface="Courier"/>
              </a:defRPr>
            </a:lvl1pPr>
          </a:lstStyle>
          <a:p>
            <a:pPr>
              <a:defRPr>
                <a:latin typeface="+mn-lt"/>
                <a:ea typeface="+mn-ea"/>
                <a:cs typeface="+mn-cs"/>
                <a:sym typeface="Helvetica Neue Light"/>
              </a:defRPr>
            </a:pPr>
            <a:r>
              <a:rPr>
                <a:latin typeface="Courier"/>
                <a:ea typeface="Courier"/>
                <a:cs typeface="Courier"/>
                <a:sym typeface="Courier"/>
              </a:rPr>
              <a:t>%rax: 0</a:t>
            </a:r>
          </a:p>
        </p:txBody>
      </p:sp>
      <p:sp>
        <p:nvSpPr>
          <p:cNvPr id="445" name="Compile to an object file:…"/>
          <p:cNvSpPr txBox="1"/>
          <p:nvPr/>
        </p:nvSpPr>
        <p:spPr>
          <a:xfrm>
            <a:off x="283844" y="8849163"/>
            <a:ext cx="8878728" cy="16256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r>
              <a:t>Compile to an object file:</a:t>
            </a:r>
          </a:p>
          <a:p>
            <a:pPr algn="l">
              <a:defRPr>
                <a:latin typeface="Courier"/>
                <a:ea typeface="Courier"/>
                <a:cs typeface="Courier"/>
                <a:sym typeface="Courier"/>
              </a:defRPr>
            </a:pPr>
            <a:r>
              <a:t>gcc -c -Og while_loop.c</a:t>
            </a:r>
          </a:p>
        </p:txBody>
      </p:sp>
    </p:spTree>
  </p:cSld>
  <p:clrMapOvr>
    <a:masterClrMapping/>
  </p:clrMapOvr>
  <p:transition xmlns:p14="http://schemas.microsoft.com/office/powerpoint/2010/main" spd="med" advClick="1"/>
</p:sld>
</file>

<file path=ppt/slides/slide3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47"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448" name="Jump instructions exampl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Jump instructions example</a:t>
            </a:r>
          </a:p>
        </p:txBody>
      </p:sp>
      <p:sp>
        <p:nvSpPr>
          <p:cNvPr id="449" name="void loop()…"/>
          <p:cNvSpPr txBox="1"/>
          <p:nvPr/>
        </p:nvSpPr>
        <p:spPr>
          <a:xfrm>
            <a:off x="181989" y="2978919"/>
            <a:ext cx="8180103" cy="54991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a:latin typeface="Courier"/>
                <a:ea typeface="Courier"/>
                <a:cs typeface="Courier"/>
                <a:sym typeface="Courier"/>
              </a:defRPr>
            </a:pPr>
            <a:r>
              <a:t>void loop()</a:t>
            </a:r>
          </a:p>
          <a:p>
            <a:pPr algn="l">
              <a:defRPr>
                <a:latin typeface="Courier"/>
                <a:ea typeface="Courier"/>
                <a:cs typeface="Courier"/>
                <a:sym typeface="Courier"/>
              </a:defRPr>
            </a:pPr>
            <a:r>
              <a:t>{</a:t>
            </a:r>
          </a:p>
          <a:p>
            <a:pPr algn="l">
              <a:defRPr>
                <a:latin typeface="Courier"/>
                <a:ea typeface="Courier"/>
                <a:cs typeface="Courier"/>
                <a:sym typeface="Courier"/>
              </a:defRPr>
            </a:pPr>
            <a:r>
              <a:t>    int i = 0;</a:t>
            </a:r>
          </a:p>
          <a:p>
            <a:pPr algn="l">
              <a:defRPr>
                <a:latin typeface="Courier"/>
                <a:ea typeface="Courier"/>
                <a:cs typeface="Courier"/>
                <a:sym typeface="Courier"/>
              </a:defRPr>
            </a:pPr>
            <a:r>
              <a:t>    while (i &lt; 100) {</a:t>
            </a:r>
          </a:p>
          <a:p>
            <a:pPr algn="l">
              <a:defRPr>
                <a:latin typeface="Courier"/>
                <a:ea typeface="Courier"/>
                <a:cs typeface="Courier"/>
                <a:sym typeface="Courier"/>
              </a:defRPr>
            </a:pPr>
            <a:r>
              <a:t>        ++i;</a:t>
            </a:r>
          </a:p>
          <a:p>
            <a:pPr algn="l">
              <a:defRPr>
                <a:latin typeface="Courier"/>
                <a:ea typeface="Courier"/>
                <a:cs typeface="Courier"/>
                <a:sym typeface="Courier"/>
              </a:defRPr>
            </a:pPr>
            <a:r>
              <a:t>    }</a:t>
            </a:r>
          </a:p>
          <a:p>
            <a:pPr algn="l">
              <a:defRPr>
                <a:latin typeface="Courier"/>
                <a:ea typeface="Courier"/>
                <a:cs typeface="Courier"/>
                <a:sym typeface="Courier"/>
              </a:defRPr>
            </a:pPr>
            <a:r>
              <a:t>}</a:t>
            </a:r>
          </a:p>
        </p:txBody>
      </p:sp>
      <p:sp>
        <p:nvSpPr>
          <p:cNvPr id="450" name="$ gdb while_loop.o…"/>
          <p:cNvSpPr txBox="1"/>
          <p:nvPr/>
        </p:nvSpPr>
        <p:spPr>
          <a:xfrm>
            <a:off x="9122537" y="2293119"/>
            <a:ext cx="14841067" cy="68707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3700">
                <a:latin typeface="Courier"/>
                <a:ea typeface="Courier"/>
                <a:cs typeface="Courier"/>
                <a:sym typeface="Courier"/>
              </a:defRPr>
            </a:pPr>
            <a:r>
              <a:t>$ gdb while_loop.o</a:t>
            </a:r>
          </a:p>
          <a:p>
            <a:pPr algn="l">
              <a:defRPr sz="3700">
                <a:latin typeface="Courier"/>
                <a:ea typeface="Courier"/>
                <a:cs typeface="Courier"/>
                <a:sym typeface="Courier"/>
              </a:defRPr>
            </a:pPr>
            <a:r>
              <a:t>The target architecture is assumed to be i386:x86-64</a:t>
            </a:r>
          </a:p>
          <a:p>
            <a:pPr algn="l">
              <a:defRPr sz="3700">
                <a:latin typeface="Courier"/>
                <a:ea typeface="Courier"/>
                <a:cs typeface="Courier"/>
                <a:sym typeface="Courier"/>
              </a:defRPr>
            </a:pPr>
            <a:r>
              <a:t>Reading symbols from while_loop.o...done.</a:t>
            </a:r>
          </a:p>
          <a:p>
            <a:pPr algn="l">
              <a:defRPr sz="3700">
                <a:latin typeface="Courier"/>
                <a:ea typeface="Courier"/>
                <a:cs typeface="Courier"/>
                <a:sym typeface="Courier"/>
              </a:defRPr>
            </a:pPr>
            <a:r>
              <a:t>(gdb) disas loop</a:t>
            </a:r>
          </a:p>
          <a:p>
            <a:pPr algn="l">
              <a:defRPr sz="3700">
                <a:latin typeface="Courier"/>
                <a:ea typeface="Courier"/>
                <a:cs typeface="Courier"/>
                <a:sym typeface="Courier"/>
              </a:defRPr>
            </a:pPr>
            <a:r>
              <a:t>Dump of assembler code for function loop:</a:t>
            </a:r>
          </a:p>
          <a:p>
            <a:pPr algn="l">
              <a:defRPr sz="3700">
                <a:latin typeface="Courier"/>
                <a:ea typeface="Courier"/>
                <a:cs typeface="Courier"/>
                <a:sym typeface="Courier"/>
              </a:defRPr>
            </a:pPr>
            <a:r>
              <a:t>   0x0000000000000000 &lt;+0&gt;:	mov    $0x0,%eax</a:t>
            </a:r>
          </a:p>
          <a:p>
            <a:pPr algn="l">
              <a:defRPr sz="3700">
                <a:latin typeface="Courier"/>
                <a:ea typeface="Courier"/>
                <a:cs typeface="Courier"/>
                <a:sym typeface="Courier"/>
              </a:defRPr>
            </a:pPr>
            <a:r>
              <a:t>   0x0000000000000005 &lt;+5&gt;:	jmp    0xa &lt;loop+10&gt;</a:t>
            </a:r>
          </a:p>
          <a:p>
            <a:pPr algn="l">
              <a:defRPr sz="3700">
                <a:latin typeface="Courier"/>
                <a:ea typeface="Courier"/>
                <a:cs typeface="Courier"/>
                <a:sym typeface="Courier"/>
              </a:defRPr>
            </a:pPr>
            <a:r>
              <a:t>   0x0000000000000007 &lt;+7&gt;:	add    $0x1,%eax</a:t>
            </a:r>
          </a:p>
          <a:p>
            <a:pPr algn="l">
              <a:defRPr sz="3700">
                <a:latin typeface="Courier"/>
                <a:ea typeface="Courier"/>
                <a:cs typeface="Courier"/>
                <a:sym typeface="Courier"/>
              </a:defRPr>
            </a:pPr>
            <a:r>
              <a:t>   0x000000000000000a &lt;+10&gt;:	cmp    $0x63,%eax</a:t>
            </a:r>
          </a:p>
          <a:p>
            <a:pPr algn="l">
              <a:defRPr sz="3700">
                <a:latin typeface="Courier"/>
                <a:ea typeface="Courier"/>
                <a:cs typeface="Courier"/>
                <a:sym typeface="Courier"/>
              </a:defRPr>
            </a:pPr>
            <a:r>
              <a:t>   0x000000000000000d &lt;+13&gt;:	jle    0x7 &lt;loop+7&gt;</a:t>
            </a:r>
          </a:p>
          <a:p>
            <a:pPr algn="l">
              <a:defRPr sz="3700">
                <a:latin typeface="Courier"/>
                <a:ea typeface="Courier"/>
                <a:cs typeface="Courier"/>
                <a:sym typeface="Courier"/>
              </a:defRPr>
            </a:pPr>
            <a:r>
              <a:t>   0x000000000000000f &lt;+15&gt;:	repz retq</a:t>
            </a:r>
          </a:p>
          <a:p>
            <a:pPr algn="l">
              <a:defRPr sz="3700">
                <a:latin typeface="Courier"/>
                <a:ea typeface="Courier"/>
                <a:cs typeface="Courier"/>
                <a:sym typeface="Courier"/>
              </a:defRPr>
            </a:pPr>
            <a:r>
              <a:t>End of assembler dump.</a:t>
            </a:r>
          </a:p>
        </p:txBody>
      </p:sp>
      <p:sp>
        <p:nvSpPr>
          <p:cNvPr id="451" name="Rounded Rectangle"/>
          <p:cNvSpPr/>
          <p:nvPr/>
        </p:nvSpPr>
        <p:spPr>
          <a:xfrm>
            <a:off x="9971616" y="6251959"/>
            <a:ext cx="13424896" cy="607098"/>
          </a:xfrm>
          <a:prstGeom prst="roundRect">
            <a:avLst>
              <a:gd name="adj" fmla="val 31379"/>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sp>
        <p:nvSpPr>
          <p:cNvPr id="452" name="Rounded Rectangle"/>
          <p:cNvSpPr/>
          <p:nvPr/>
        </p:nvSpPr>
        <p:spPr>
          <a:xfrm>
            <a:off x="1761879" y="6178007"/>
            <a:ext cx="5922658" cy="780402"/>
          </a:xfrm>
          <a:prstGeom prst="roundRect">
            <a:avLst>
              <a:gd name="adj" fmla="val 24411"/>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sp>
        <p:nvSpPr>
          <p:cNvPr id="453" name="Add 1 to %eax"/>
          <p:cNvSpPr txBox="1"/>
          <p:nvPr/>
        </p:nvSpPr>
        <p:spPr>
          <a:xfrm>
            <a:off x="9735949" y="11038591"/>
            <a:ext cx="12299823" cy="929698"/>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Add 1 to </a:t>
            </a:r>
            <a:r>
              <a:rPr>
                <a:latin typeface="Courier"/>
                <a:ea typeface="Courier"/>
                <a:cs typeface="Courier"/>
                <a:sym typeface="Courier"/>
              </a:rPr>
              <a:t>%eax</a:t>
            </a:r>
          </a:p>
        </p:txBody>
      </p:sp>
      <p:sp>
        <p:nvSpPr>
          <p:cNvPr id="454" name="%rax: 1"/>
          <p:cNvSpPr txBox="1"/>
          <p:nvPr/>
        </p:nvSpPr>
        <p:spPr>
          <a:xfrm>
            <a:off x="15187082" y="9637655"/>
            <a:ext cx="2845235" cy="9271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latin typeface="Courier"/>
                <a:ea typeface="Courier"/>
                <a:cs typeface="Courier"/>
                <a:sym typeface="Courier"/>
              </a:defRPr>
            </a:lvl1pPr>
          </a:lstStyle>
          <a:p>
            <a:pPr>
              <a:defRPr>
                <a:latin typeface="+mn-lt"/>
                <a:ea typeface="+mn-ea"/>
                <a:cs typeface="+mn-cs"/>
                <a:sym typeface="Helvetica Neue Light"/>
              </a:defRPr>
            </a:pPr>
            <a:r>
              <a:rPr>
                <a:latin typeface="Courier"/>
                <a:ea typeface="Courier"/>
                <a:cs typeface="Courier"/>
                <a:sym typeface="Courier"/>
              </a:rPr>
              <a:t>%rax: 1</a:t>
            </a:r>
          </a:p>
        </p:txBody>
      </p:sp>
      <p:sp>
        <p:nvSpPr>
          <p:cNvPr id="455" name="Compile to an object file:…"/>
          <p:cNvSpPr txBox="1"/>
          <p:nvPr/>
        </p:nvSpPr>
        <p:spPr>
          <a:xfrm>
            <a:off x="283844" y="8849163"/>
            <a:ext cx="8878728" cy="16256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r>
              <a:t>Compile to an object file:</a:t>
            </a:r>
          </a:p>
          <a:p>
            <a:pPr algn="l">
              <a:defRPr>
                <a:latin typeface="Courier"/>
                <a:ea typeface="Courier"/>
                <a:cs typeface="Courier"/>
                <a:sym typeface="Courier"/>
              </a:defRPr>
            </a:pPr>
            <a:r>
              <a:t>gcc -c -Og while_loop.c</a:t>
            </a:r>
          </a:p>
        </p:txBody>
      </p:sp>
    </p:spTree>
  </p:cSld>
  <p:clrMapOvr>
    <a:masterClrMapping/>
  </p:clrMapOvr>
  <p:transition xmlns:p14="http://schemas.microsoft.com/office/powerpoint/2010/main" spd="med" advClick="1"/>
</p:sld>
</file>

<file path=ppt/slides/slide3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57"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458" name="Jump instructions exampl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Jump instructions example</a:t>
            </a:r>
          </a:p>
        </p:txBody>
      </p:sp>
      <p:sp>
        <p:nvSpPr>
          <p:cNvPr id="459" name="void loop()…"/>
          <p:cNvSpPr txBox="1"/>
          <p:nvPr/>
        </p:nvSpPr>
        <p:spPr>
          <a:xfrm>
            <a:off x="181989" y="2978919"/>
            <a:ext cx="8180103" cy="54991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a:latin typeface="Courier"/>
                <a:ea typeface="Courier"/>
                <a:cs typeface="Courier"/>
                <a:sym typeface="Courier"/>
              </a:defRPr>
            </a:pPr>
            <a:r>
              <a:t>void loop()</a:t>
            </a:r>
          </a:p>
          <a:p>
            <a:pPr algn="l">
              <a:defRPr>
                <a:latin typeface="Courier"/>
                <a:ea typeface="Courier"/>
                <a:cs typeface="Courier"/>
                <a:sym typeface="Courier"/>
              </a:defRPr>
            </a:pPr>
            <a:r>
              <a:t>{</a:t>
            </a:r>
          </a:p>
          <a:p>
            <a:pPr algn="l">
              <a:defRPr>
                <a:latin typeface="Courier"/>
                <a:ea typeface="Courier"/>
                <a:cs typeface="Courier"/>
                <a:sym typeface="Courier"/>
              </a:defRPr>
            </a:pPr>
            <a:r>
              <a:t>    int i = 0;</a:t>
            </a:r>
          </a:p>
          <a:p>
            <a:pPr algn="l">
              <a:defRPr>
                <a:latin typeface="Courier"/>
                <a:ea typeface="Courier"/>
                <a:cs typeface="Courier"/>
                <a:sym typeface="Courier"/>
              </a:defRPr>
            </a:pPr>
            <a:r>
              <a:t>    while (i &lt; 100) {</a:t>
            </a:r>
          </a:p>
          <a:p>
            <a:pPr algn="l">
              <a:defRPr>
                <a:latin typeface="Courier"/>
                <a:ea typeface="Courier"/>
                <a:cs typeface="Courier"/>
                <a:sym typeface="Courier"/>
              </a:defRPr>
            </a:pPr>
            <a:r>
              <a:t>        ++i;</a:t>
            </a:r>
          </a:p>
          <a:p>
            <a:pPr algn="l">
              <a:defRPr>
                <a:latin typeface="Courier"/>
                <a:ea typeface="Courier"/>
                <a:cs typeface="Courier"/>
                <a:sym typeface="Courier"/>
              </a:defRPr>
            </a:pPr>
            <a:r>
              <a:t>    }</a:t>
            </a:r>
          </a:p>
          <a:p>
            <a:pPr algn="l">
              <a:defRPr>
                <a:latin typeface="Courier"/>
                <a:ea typeface="Courier"/>
                <a:cs typeface="Courier"/>
                <a:sym typeface="Courier"/>
              </a:defRPr>
            </a:pPr>
            <a:r>
              <a:t>}</a:t>
            </a:r>
          </a:p>
        </p:txBody>
      </p:sp>
      <p:sp>
        <p:nvSpPr>
          <p:cNvPr id="460" name="$ gdb while_loop.o…"/>
          <p:cNvSpPr txBox="1"/>
          <p:nvPr/>
        </p:nvSpPr>
        <p:spPr>
          <a:xfrm>
            <a:off x="9122537" y="2293119"/>
            <a:ext cx="14841067" cy="68707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3700">
                <a:latin typeface="Courier"/>
                <a:ea typeface="Courier"/>
                <a:cs typeface="Courier"/>
                <a:sym typeface="Courier"/>
              </a:defRPr>
            </a:pPr>
            <a:r>
              <a:t>$ gdb while_loop.o</a:t>
            </a:r>
          </a:p>
          <a:p>
            <a:pPr algn="l">
              <a:defRPr sz="3700">
                <a:latin typeface="Courier"/>
                <a:ea typeface="Courier"/>
                <a:cs typeface="Courier"/>
                <a:sym typeface="Courier"/>
              </a:defRPr>
            </a:pPr>
            <a:r>
              <a:t>The target architecture is assumed to be i386:x86-64</a:t>
            </a:r>
          </a:p>
          <a:p>
            <a:pPr algn="l">
              <a:defRPr sz="3700">
                <a:latin typeface="Courier"/>
                <a:ea typeface="Courier"/>
                <a:cs typeface="Courier"/>
                <a:sym typeface="Courier"/>
              </a:defRPr>
            </a:pPr>
            <a:r>
              <a:t>Reading symbols from while_loop.o...done.</a:t>
            </a:r>
          </a:p>
          <a:p>
            <a:pPr algn="l">
              <a:defRPr sz="3700">
                <a:latin typeface="Courier"/>
                <a:ea typeface="Courier"/>
                <a:cs typeface="Courier"/>
                <a:sym typeface="Courier"/>
              </a:defRPr>
            </a:pPr>
            <a:r>
              <a:t>(gdb) disas loop</a:t>
            </a:r>
          </a:p>
          <a:p>
            <a:pPr algn="l">
              <a:defRPr sz="3700">
                <a:latin typeface="Courier"/>
                <a:ea typeface="Courier"/>
                <a:cs typeface="Courier"/>
                <a:sym typeface="Courier"/>
              </a:defRPr>
            </a:pPr>
            <a:r>
              <a:t>Dump of assembler code for function loop:</a:t>
            </a:r>
          </a:p>
          <a:p>
            <a:pPr algn="l">
              <a:defRPr sz="3700">
                <a:latin typeface="Courier"/>
                <a:ea typeface="Courier"/>
                <a:cs typeface="Courier"/>
                <a:sym typeface="Courier"/>
              </a:defRPr>
            </a:pPr>
            <a:r>
              <a:t>   0x0000000000000000 &lt;+0&gt;:	mov    $0x0,%eax</a:t>
            </a:r>
          </a:p>
          <a:p>
            <a:pPr algn="l">
              <a:defRPr sz="3700">
                <a:latin typeface="Courier"/>
                <a:ea typeface="Courier"/>
                <a:cs typeface="Courier"/>
                <a:sym typeface="Courier"/>
              </a:defRPr>
            </a:pPr>
            <a:r>
              <a:t>   0x0000000000000005 &lt;+5&gt;:	jmp    0xa &lt;loop+10&gt;</a:t>
            </a:r>
          </a:p>
          <a:p>
            <a:pPr algn="l">
              <a:defRPr sz="3700">
                <a:latin typeface="Courier"/>
                <a:ea typeface="Courier"/>
                <a:cs typeface="Courier"/>
                <a:sym typeface="Courier"/>
              </a:defRPr>
            </a:pPr>
            <a:r>
              <a:t>   0x0000000000000007 &lt;+7&gt;:	add    $0x1,%eax</a:t>
            </a:r>
          </a:p>
          <a:p>
            <a:pPr algn="l">
              <a:defRPr sz="3700">
                <a:latin typeface="Courier"/>
                <a:ea typeface="Courier"/>
                <a:cs typeface="Courier"/>
                <a:sym typeface="Courier"/>
              </a:defRPr>
            </a:pPr>
            <a:r>
              <a:t>   0x000000000000000a &lt;+10&gt;:	cmp    $0x63,%eax</a:t>
            </a:r>
          </a:p>
          <a:p>
            <a:pPr algn="l">
              <a:defRPr sz="3700">
                <a:latin typeface="Courier"/>
                <a:ea typeface="Courier"/>
                <a:cs typeface="Courier"/>
                <a:sym typeface="Courier"/>
              </a:defRPr>
            </a:pPr>
            <a:r>
              <a:t>   0x000000000000000d &lt;+13&gt;:	jle    0x7 &lt;loop+7&gt;</a:t>
            </a:r>
          </a:p>
          <a:p>
            <a:pPr algn="l">
              <a:defRPr sz="3700">
                <a:latin typeface="Courier"/>
                <a:ea typeface="Courier"/>
                <a:cs typeface="Courier"/>
                <a:sym typeface="Courier"/>
              </a:defRPr>
            </a:pPr>
            <a:r>
              <a:t>   0x000000000000000f &lt;+15&gt;:	repz retq</a:t>
            </a:r>
          </a:p>
          <a:p>
            <a:pPr algn="l">
              <a:defRPr sz="3700">
                <a:latin typeface="Courier"/>
                <a:ea typeface="Courier"/>
                <a:cs typeface="Courier"/>
                <a:sym typeface="Courier"/>
              </a:defRPr>
            </a:pPr>
            <a:r>
              <a:t>End of assembler dump.</a:t>
            </a:r>
          </a:p>
        </p:txBody>
      </p:sp>
      <p:sp>
        <p:nvSpPr>
          <p:cNvPr id="461" name="Rounded Rectangle"/>
          <p:cNvSpPr/>
          <p:nvPr/>
        </p:nvSpPr>
        <p:spPr>
          <a:xfrm>
            <a:off x="9971616" y="6831152"/>
            <a:ext cx="13424896" cy="607097"/>
          </a:xfrm>
          <a:prstGeom prst="roundRect">
            <a:avLst>
              <a:gd name="adj" fmla="val 31379"/>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sp>
        <p:nvSpPr>
          <p:cNvPr id="462" name="Rounded Rectangle"/>
          <p:cNvSpPr/>
          <p:nvPr/>
        </p:nvSpPr>
        <p:spPr>
          <a:xfrm>
            <a:off x="1654921" y="5365599"/>
            <a:ext cx="5922658" cy="780403"/>
          </a:xfrm>
          <a:prstGeom prst="roundRect">
            <a:avLst>
              <a:gd name="adj" fmla="val 24411"/>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sp>
        <p:nvSpPr>
          <p:cNvPr id="463" name="%rax: 1"/>
          <p:cNvSpPr txBox="1"/>
          <p:nvPr/>
        </p:nvSpPr>
        <p:spPr>
          <a:xfrm>
            <a:off x="15187082" y="9637655"/>
            <a:ext cx="2845235" cy="9271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latin typeface="Courier"/>
                <a:ea typeface="Courier"/>
                <a:cs typeface="Courier"/>
                <a:sym typeface="Courier"/>
              </a:defRPr>
            </a:lvl1pPr>
          </a:lstStyle>
          <a:p>
            <a:pPr>
              <a:defRPr>
                <a:latin typeface="+mn-lt"/>
                <a:ea typeface="+mn-ea"/>
                <a:cs typeface="+mn-cs"/>
                <a:sym typeface="Helvetica Neue Light"/>
              </a:defRPr>
            </a:pPr>
            <a:r>
              <a:rPr>
                <a:latin typeface="Courier"/>
                <a:ea typeface="Courier"/>
                <a:cs typeface="Courier"/>
                <a:sym typeface="Courier"/>
              </a:rPr>
              <a:t>%rax: 1</a:t>
            </a:r>
          </a:p>
        </p:txBody>
      </p:sp>
      <p:sp>
        <p:nvSpPr>
          <p:cNvPr id="464" name="Compare %eax to 0x63 (99d) by subtracting %eax - 0x63. When %rax is 0, what flags change based on the the comparison? (We care about Zero Flag, Sign Flag, Carry Flag, and Overflow Flag):"/>
          <p:cNvSpPr txBox="1"/>
          <p:nvPr/>
        </p:nvSpPr>
        <p:spPr>
          <a:xfrm>
            <a:off x="428487" y="11038591"/>
            <a:ext cx="21607285" cy="2479098"/>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Compare </a:t>
            </a:r>
            <a:r>
              <a:rPr>
                <a:latin typeface="Courier"/>
                <a:ea typeface="Courier"/>
                <a:cs typeface="Courier"/>
                <a:sym typeface="Courier"/>
              </a:rPr>
              <a:t>%eax </a:t>
            </a:r>
            <a:r>
              <a:t>to</a:t>
            </a:r>
            <a:r>
              <a:rPr>
                <a:latin typeface="Courier"/>
                <a:ea typeface="Courier"/>
                <a:cs typeface="Courier"/>
                <a:sym typeface="Courier"/>
              </a:rPr>
              <a:t> 0x63 (99d)</a:t>
            </a:r>
            <a:r>
              <a:t> by subtracting </a:t>
            </a:r>
            <a:r>
              <a:rPr>
                <a:latin typeface="Courier"/>
                <a:ea typeface="Courier"/>
                <a:cs typeface="Courier"/>
                <a:sym typeface="Courier"/>
              </a:rPr>
              <a:t>%eax - 0x63</a:t>
            </a:r>
            <a:r>
              <a:t>. When </a:t>
            </a:r>
            <a:r>
              <a:rPr>
                <a:latin typeface="Courier"/>
                <a:ea typeface="Courier"/>
                <a:cs typeface="Courier"/>
                <a:sym typeface="Courier"/>
              </a:rPr>
              <a:t>%rax</a:t>
            </a:r>
            <a:r>
              <a:t> is 0, what flags change based on the the comparison? (We care about </a:t>
            </a:r>
            <a:r>
              <a:rPr b="1">
                <a:latin typeface="Helvetica Neue"/>
                <a:ea typeface="Helvetica Neue"/>
                <a:cs typeface="Helvetica Neue"/>
                <a:sym typeface="Helvetica Neue"/>
              </a:rPr>
              <a:t>Zero Flag</a:t>
            </a:r>
            <a:r>
              <a:t>, </a:t>
            </a:r>
            <a:r>
              <a:rPr b="1">
                <a:latin typeface="Helvetica Neue"/>
                <a:ea typeface="Helvetica Neue"/>
                <a:cs typeface="Helvetica Neue"/>
                <a:sym typeface="Helvetica Neue"/>
              </a:rPr>
              <a:t>Sign Flag</a:t>
            </a:r>
            <a:r>
              <a:t>, </a:t>
            </a:r>
            <a:r>
              <a:rPr b="1">
                <a:latin typeface="Helvetica Neue"/>
                <a:ea typeface="Helvetica Neue"/>
                <a:cs typeface="Helvetica Neue"/>
                <a:sym typeface="Helvetica Neue"/>
              </a:rPr>
              <a:t>Carry Flag</a:t>
            </a:r>
            <a:r>
              <a:t>, and </a:t>
            </a:r>
            <a:r>
              <a:rPr b="1">
                <a:latin typeface="Helvetica Neue"/>
                <a:ea typeface="Helvetica Neue"/>
                <a:cs typeface="Helvetica Neue"/>
                <a:sym typeface="Helvetica Neue"/>
              </a:rPr>
              <a:t>Overflow Flag</a:t>
            </a:r>
            <a:r>
              <a:t>): </a:t>
            </a:r>
          </a:p>
        </p:txBody>
      </p:sp>
      <p:sp>
        <p:nvSpPr>
          <p:cNvPr id="465" name="Compile to an object file:…"/>
          <p:cNvSpPr txBox="1"/>
          <p:nvPr/>
        </p:nvSpPr>
        <p:spPr>
          <a:xfrm>
            <a:off x="283844" y="8849163"/>
            <a:ext cx="8878728" cy="16256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r>
              <a:t>Compile to an object file:</a:t>
            </a:r>
          </a:p>
          <a:p>
            <a:pPr algn="l">
              <a:defRPr>
                <a:latin typeface="Courier"/>
                <a:ea typeface="Courier"/>
                <a:cs typeface="Courier"/>
                <a:sym typeface="Courier"/>
              </a:defRPr>
            </a:pPr>
            <a:r>
              <a:t>gcc -c -Og while_loop.c</a:t>
            </a:r>
          </a:p>
        </p:txBody>
      </p:sp>
      <p:sp>
        <p:nvSpPr>
          <p:cNvPr id="466" name="0 - 99, so SF and CF"/>
          <p:cNvSpPr txBox="1"/>
          <p:nvPr/>
        </p:nvSpPr>
        <p:spPr>
          <a:xfrm>
            <a:off x="14884685" y="12635874"/>
            <a:ext cx="5973446" cy="8578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a:r>
              <a:t>0 - 99, so </a:t>
            </a:r>
            <a:r>
              <a:rPr b="1">
                <a:latin typeface="Helvetica Neue"/>
                <a:ea typeface="Helvetica Neue"/>
                <a:cs typeface="Helvetica Neue"/>
                <a:sym typeface="Helvetica Neue"/>
              </a:rPr>
              <a:t>SF</a:t>
            </a:r>
            <a:r>
              <a:t> and </a:t>
            </a:r>
            <a:r>
              <a:rPr b="1">
                <a:latin typeface="Helvetica Neue"/>
                <a:ea typeface="Helvetica Neue"/>
                <a:cs typeface="Helvetica Neue"/>
                <a:sym typeface="Helvetica Neue"/>
              </a:rPr>
              <a:t>CF</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46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466" grpId="1"/>
    </p:bldLst>
  </p:timing>
</p:sld>
</file>

<file path=ppt/slides/slide3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68"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469" name="Jump instructions exampl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Jump instructions example</a:t>
            </a:r>
          </a:p>
        </p:txBody>
      </p:sp>
      <p:sp>
        <p:nvSpPr>
          <p:cNvPr id="470" name="void loop()…"/>
          <p:cNvSpPr txBox="1"/>
          <p:nvPr/>
        </p:nvSpPr>
        <p:spPr>
          <a:xfrm>
            <a:off x="181989" y="2978919"/>
            <a:ext cx="8180103" cy="54991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a:latin typeface="Courier"/>
                <a:ea typeface="Courier"/>
                <a:cs typeface="Courier"/>
                <a:sym typeface="Courier"/>
              </a:defRPr>
            </a:pPr>
            <a:r>
              <a:t>void loop()</a:t>
            </a:r>
          </a:p>
          <a:p>
            <a:pPr algn="l">
              <a:defRPr>
                <a:latin typeface="Courier"/>
                <a:ea typeface="Courier"/>
                <a:cs typeface="Courier"/>
                <a:sym typeface="Courier"/>
              </a:defRPr>
            </a:pPr>
            <a:r>
              <a:t>{</a:t>
            </a:r>
          </a:p>
          <a:p>
            <a:pPr algn="l">
              <a:defRPr>
                <a:latin typeface="Courier"/>
                <a:ea typeface="Courier"/>
                <a:cs typeface="Courier"/>
                <a:sym typeface="Courier"/>
              </a:defRPr>
            </a:pPr>
            <a:r>
              <a:t>    int i = 0;</a:t>
            </a:r>
          </a:p>
          <a:p>
            <a:pPr algn="l">
              <a:defRPr>
                <a:latin typeface="Courier"/>
                <a:ea typeface="Courier"/>
                <a:cs typeface="Courier"/>
                <a:sym typeface="Courier"/>
              </a:defRPr>
            </a:pPr>
            <a:r>
              <a:t>    while (i &lt; 100) {</a:t>
            </a:r>
          </a:p>
          <a:p>
            <a:pPr algn="l">
              <a:defRPr>
                <a:latin typeface="Courier"/>
                <a:ea typeface="Courier"/>
                <a:cs typeface="Courier"/>
                <a:sym typeface="Courier"/>
              </a:defRPr>
            </a:pPr>
            <a:r>
              <a:t>        ++i;</a:t>
            </a:r>
          </a:p>
          <a:p>
            <a:pPr algn="l">
              <a:defRPr>
                <a:latin typeface="Courier"/>
                <a:ea typeface="Courier"/>
                <a:cs typeface="Courier"/>
                <a:sym typeface="Courier"/>
              </a:defRPr>
            </a:pPr>
            <a:r>
              <a:t>    }</a:t>
            </a:r>
          </a:p>
          <a:p>
            <a:pPr algn="l">
              <a:defRPr>
                <a:latin typeface="Courier"/>
                <a:ea typeface="Courier"/>
                <a:cs typeface="Courier"/>
                <a:sym typeface="Courier"/>
              </a:defRPr>
            </a:pPr>
            <a:r>
              <a:t>}</a:t>
            </a:r>
          </a:p>
        </p:txBody>
      </p:sp>
      <p:sp>
        <p:nvSpPr>
          <p:cNvPr id="471" name="$ gdb while_loop.o…"/>
          <p:cNvSpPr txBox="1"/>
          <p:nvPr/>
        </p:nvSpPr>
        <p:spPr>
          <a:xfrm>
            <a:off x="9122537" y="2293119"/>
            <a:ext cx="14841067" cy="68707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3700">
                <a:latin typeface="Courier"/>
                <a:ea typeface="Courier"/>
                <a:cs typeface="Courier"/>
                <a:sym typeface="Courier"/>
              </a:defRPr>
            </a:pPr>
            <a:r>
              <a:t>$ gdb while_loop.o</a:t>
            </a:r>
          </a:p>
          <a:p>
            <a:pPr algn="l">
              <a:defRPr sz="3700">
                <a:latin typeface="Courier"/>
                <a:ea typeface="Courier"/>
                <a:cs typeface="Courier"/>
                <a:sym typeface="Courier"/>
              </a:defRPr>
            </a:pPr>
            <a:r>
              <a:t>The target architecture is assumed to be i386:x86-64</a:t>
            </a:r>
          </a:p>
          <a:p>
            <a:pPr algn="l">
              <a:defRPr sz="3700">
                <a:latin typeface="Courier"/>
                <a:ea typeface="Courier"/>
                <a:cs typeface="Courier"/>
                <a:sym typeface="Courier"/>
              </a:defRPr>
            </a:pPr>
            <a:r>
              <a:t>Reading symbols from while_loop.o...done.</a:t>
            </a:r>
          </a:p>
          <a:p>
            <a:pPr algn="l">
              <a:defRPr sz="3700">
                <a:latin typeface="Courier"/>
                <a:ea typeface="Courier"/>
                <a:cs typeface="Courier"/>
                <a:sym typeface="Courier"/>
              </a:defRPr>
            </a:pPr>
            <a:r>
              <a:t>(gdb) disas loop</a:t>
            </a:r>
          </a:p>
          <a:p>
            <a:pPr algn="l">
              <a:defRPr sz="3700">
                <a:latin typeface="Courier"/>
                <a:ea typeface="Courier"/>
                <a:cs typeface="Courier"/>
                <a:sym typeface="Courier"/>
              </a:defRPr>
            </a:pPr>
            <a:r>
              <a:t>Dump of assembler code for function loop:</a:t>
            </a:r>
          </a:p>
          <a:p>
            <a:pPr algn="l">
              <a:defRPr sz="3700">
                <a:latin typeface="Courier"/>
                <a:ea typeface="Courier"/>
                <a:cs typeface="Courier"/>
                <a:sym typeface="Courier"/>
              </a:defRPr>
            </a:pPr>
            <a:r>
              <a:t>   0x0000000000000000 &lt;+0&gt;:	mov    $0x0,%eax</a:t>
            </a:r>
          </a:p>
          <a:p>
            <a:pPr algn="l">
              <a:defRPr sz="3700">
                <a:latin typeface="Courier"/>
                <a:ea typeface="Courier"/>
                <a:cs typeface="Courier"/>
                <a:sym typeface="Courier"/>
              </a:defRPr>
            </a:pPr>
            <a:r>
              <a:t>   0x0000000000000005 &lt;+5&gt;:	jmp    0xa &lt;loop+10&gt;</a:t>
            </a:r>
          </a:p>
          <a:p>
            <a:pPr algn="l">
              <a:defRPr sz="3700">
                <a:latin typeface="Courier"/>
                <a:ea typeface="Courier"/>
                <a:cs typeface="Courier"/>
                <a:sym typeface="Courier"/>
              </a:defRPr>
            </a:pPr>
            <a:r>
              <a:t>   0x0000000000000007 &lt;+7&gt;:	add    $0x1,%eax</a:t>
            </a:r>
          </a:p>
          <a:p>
            <a:pPr algn="l">
              <a:defRPr sz="3700">
                <a:latin typeface="Courier"/>
                <a:ea typeface="Courier"/>
                <a:cs typeface="Courier"/>
                <a:sym typeface="Courier"/>
              </a:defRPr>
            </a:pPr>
            <a:r>
              <a:t>   0x000000000000000a &lt;+10&gt;:	cmp    $0x63,%eax</a:t>
            </a:r>
          </a:p>
          <a:p>
            <a:pPr algn="l">
              <a:defRPr sz="3700">
                <a:latin typeface="Courier"/>
                <a:ea typeface="Courier"/>
                <a:cs typeface="Courier"/>
                <a:sym typeface="Courier"/>
              </a:defRPr>
            </a:pPr>
            <a:r>
              <a:t>   0x000000000000000d &lt;+13&gt;:	jle    0x7 &lt;loop+7&gt;</a:t>
            </a:r>
          </a:p>
          <a:p>
            <a:pPr algn="l">
              <a:defRPr sz="3700">
                <a:latin typeface="Courier"/>
                <a:ea typeface="Courier"/>
                <a:cs typeface="Courier"/>
                <a:sym typeface="Courier"/>
              </a:defRPr>
            </a:pPr>
            <a:r>
              <a:t>   0x000000000000000f &lt;+15&gt;:	repz retq</a:t>
            </a:r>
          </a:p>
          <a:p>
            <a:pPr algn="l">
              <a:defRPr sz="3700">
                <a:latin typeface="Courier"/>
                <a:ea typeface="Courier"/>
                <a:cs typeface="Courier"/>
                <a:sym typeface="Courier"/>
              </a:defRPr>
            </a:pPr>
            <a:r>
              <a:t>End of assembler dump.</a:t>
            </a:r>
          </a:p>
        </p:txBody>
      </p:sp>
      <p:sp>
        <p:nvSpPr>
          <p:cNvPr id="472" name="Rounded Rectangle"/>
          <p:cNvSpPr/>
          <p:nvPr/>
        </p:nvSpPr>
        <p:spPr>
          <a:xfrm>
            <a:off x="9971616" y="7410344"/>
            <a:ext cx="13424896" cy="607097"/>
          </a:xfrm>
          <a:prstGeom prst="roundRect">
            <a:avLst>
              <a:gd name="adj" fmla="val 31379"/>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sp>
        <p:nvSpPr>
          <p:cNvPr id="473" name="Rounded Rectangle"/>
          <p:cNvSpPr/>
          <p:nvPr/>
        </p:nvSpPr>
        <p:spPr>
          <a:xfrm>
            <a:off x="1654921" y="5365599"/>
            <a:ext cx="5922658" cy="780403"/>
          </a:xfrm>
          <a:prstGeom prst="roundRect">
            <a:avLst>
              <a:gd name="adj" fmla="val 24411"/>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sp>
        <p:nvSpPr>
          <p:cNvPr id="474" name="%rax: 1"/>
          <p:cNvSpPr txBox="1"/>
          <p:nvPr/>
        </p:nvSpPr>
        <p:spPr>
          <a:xfrm>
            <a:off x="15187082" y="9637655"/>
            <a:ext cx="2845235" cy="9271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latin typeface="Courier"/>
                <a:ea typeface="Courier"/>
                <a:cs typeface="Courier"/>
                <a:sym typeface="Courier"/>
              </a:defRPr>
            </a:lvl1pPr>
          </a:lstStyle>
          <a:p>
            <a:pPr>
              <a:defRPr>
                <a:latin typeface="+mn-lt"/>
                <a:ea typeface="+mn-ea"/>
                <a:cs typeface="+mn-cs"/>
                <a:sym typeface="Helvetica Neue Light"/>
              </a:defRPr>
            </a:pPr>
            <a:r>
              <a:rPr>
                <a:latin typeface="Courier"/>
                <a:ea typeface="Courier"/>
                <a:cs typeface="Courier"/>
                <a:sym typeface="Courier"/>
              </a:rPr>
              <a:t>%rax: 1</a:t>
            </a:r>
          </a:p>
        </p:txBody>
      </p:sp>
      <p:sp>
        <p:nvSpPr>
          <p:cNvPr id="475" name="Eventually, this will become positive (when %eax is 100), and the loop will end."/>
          <p:cNvSpPr txBox="1"/>
          <p:nvPr/>
        </p:nvSpPr>
        <p:spPr>
          <a:xfrm>
            <a:off x="9735949" y="11038591"/>
            <a:ext cx="12299823" cy="1691698"/>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Eventually, this will become positive (when </a:t>
            </a:r>
            <a:r>
              <a:rPr>
                <a:latin typeface="Courier"/>
                <a:ea typeface="Courier"/>
                <a:cs typeface="Courier"/>
                <a:sym typeface="Courier"/>
              </a:rPr>
              <a:t>%eax</a:t>
            </a:r>
            <a:r>
              <a:t> is 100), and the loop will end.</a:t>
            </a:r>
          </a:p>
        </p:txBody>
      </p:sp>
      <p:sp>
        <p:nvSpPr>
          <p:cNvPr id="476" name="Compile to an object file:…"/>
          <p:cNvSpPr txBox="1"/>
          <p:nvPr/>
        </p:nvSpPr>
        <p:spPr>
          <a:xfrm>
            <a:off x="283844" y="8849163"/>
            <a:ext cx="8878728" cy="16256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r>
              <a:t>Compile to an object file:</a:t>
            </a:r>
          </a:p>
          <a:p>
            <a:pPr algn="l">
              <a:defRPr>
                <a:latin typeface="Courier"/>
                <a:ea typeface="Courier"/>
                <a:cs typeface="Courier"/>
                <a:sym typeface="Courier"/>
              </a:defRPr>
            </a:pPr>
            <a:r>
              <a:t>gcc -c -Og while_loop.c</a:t>
            </a:r>
          </a:p>
        </p:txBody>
      </p:sp>
    </p:spTree>
  </p:cSld>
  <p:clrMapOvr>
    <a:masterClrMapping/>
  </p:clrMapOvr>
  <p:transition xmlns:p14="http://schemas.microsoft.com/office/powerpoint/2010/main" spd="med" advClick="1"/>
</p:sld>
</file>

<file path=ppt/slides/slide3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78"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479" name="Jump instructions exampl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Jump instructions example</a:t>
            </a:r>
          </a:p>
        </p:txBody>
      </p:sp>
      <p:sp>
        <p:nvSpPr>
          <p:cNvPr id="480" name="void loop()…"/>
          <p:cNvSpPr txBox="1"/>
          <p:nvPr/>
        </p:nvSpPr>
        <p:spPr>
          <a:xfrm>
            <a:off x="181989" y="2978919"/>
            <a:ext cx="8180103" cy="54991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a:latin typeface="Courier"/>
                <a:ea typeface="Courier"/>
                <a:cs typeface="Courier"/>
                <a:sym typeface="Courier"/>
              </a:defRPr>
            </a:pPr>
            <a:r>
              <a:t>void loop()</a:t>
            </a:r>
          </a:p>
          <a:p>
            <a:pPr algn="l">
              <a:defRPr>
                <a:latin typeface="Courier"/>
                <a:ea typeface="Courier"/>
                <a:cs typeface="Courier"/>
                <a:sym typeface="Courier"/>
              </a:defRPr>
            </a:pPr>
            <a:r>
              <a:t>{</a:t>
            </a:r>
          </a:p>
          <a:p>
            <a:pPr algn="l">
              <a:defRPr>
                <a:latin typeface="Courier"/>
                <a:ea typeface="Courier"/>
                <a:cs typeface="Courier"/>
                <a:sym typeface="Courier"/>
              </a:defRPr>
            </a:pPr>
            <a:r>
              <a:t>    int i = 0;</a:t>
            </a:r>
          </a:p>
          <a:p>
            <a:pPr algn="l">
              <a:defRPr>
                <a:latin typeface="Courier"/>
                <a:ea typeface="Courier"/>
                <a:cs typeface="Courier"/>
                <a:sym typeface="Courier"/>
              </a:defRPr>
            </a:pPr>
            <a:r>
              <a:t>    while (i &lt; 100) {</a:t>
            </a:r>
          </a:p>
          <a:p>
            <a:pPr algn="l">
              <a:defRPr>
                <a:latin typeface="Courier"/>
                <a:ea typeface="Courier"/>
                <a:cs typeface="Courier"/>
                <a:sym typeface="Courier"/>
              </a:defRPr>
            </a:pPr>
            <a:r>
              <a:t>        ++i;</a:t>
            </a:r>
          </a:p>
          <a:p>
            <a:pPr algn="l">
              <a:defRPr>
                <a:latin typeface="Courier"/>
                <a:ea typeface="Courier"/>
                <a:cs typeface="Courier"/>
                <a:sym typeface="Courier"/>
              </a:defRPr>
            </a:pPr>
            <a:r>
              <a:t>    }</a:t>
            </a:r>
          </a:p>
          <a:p>
            <a:pPr algn="l">
              <a:defRPr>
                <a:latin typeface="Courier"/>
                <a:ea typeface="Courier"/>
                <a:cs typeface="Courier"/>
                <a:sym typeface="Courier"/>
              </a:defRPr>
            </a:pPr>
            <a:r>
              <a:t>}</a:t>
            </a:r>
          </a:p>
        </p:txBody>
      </p:sp>
      <p:sp>
        <p:nvSpPr>
          <p:cNvPr id="481" name="$ gdb while_loop.o…"/>
          <p:cNvSpPr txBox="1"/>
          <p:nvPr/>
        </p:nvSpPr>
        <p:spPr>
          <a:xfrm>
            <a:off x="9122537" y="2293119"/>
            <a:ext cx="14841067" cy="68707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3700">
                <a:latin typeface="Courier"/>
                <a:ea typeface="Courier"/>
                <a:cs typeface="Courier"/>
                <a:sym typeface="Courier"/>
              </a:defRPr>
            </a:pPr>
            <a:r>
              <a:t>$ gdb while_loop.o</a:t>
            </a:r>
          </a:p>
          <a:p>
            <a:pPr algn="l">
              <a:defRPr sz="3700">
                <a:latin typeface="Courier"/>
                <a:ea typeface="Courier"/>
                <a:cs typeface="Courier"/>
                <a:sym typeface="Courier"/>
              </a:defRPr>
            </a:pPr>
            <a:r>
              <a:t>The target architecture is assumed to be i386:x86-64</a:t>
            </a:r>
          </a:p>
          <a:p>
            <a:pPr algn="l">
              <a:defRPr sz="3700">
                <a:latin typeface="Courier"/>
                <a:ea typeface="Courier"/>
                <a:cs typeface="Courier"/>
                <a:sym typeface="Courier"/>
              </a:defRPr>
            </a:pPr>
            <a:r>
              <a:t>Reading symbols from while_loop.o...done.</a:t>
            </a:r>
          </a:p>
          <a:p>
            <a:pPr algn="l">
              <a:defRPr sz="3700">
                <a:latin typeface="Courier"/>
                <a:ea typeface="Courier"/>
                <a:cs typeface="Courier"/>
                <a:sym typeface="Courier"/>
              </a:defRPr>
            </a:pPr>
            <a:r>
              <a:t>(gdb) disas loop</a:t>
            </a:r>
          </a:p>
          <a:p>
            <a:pPr algn="l">
              <a:defRPr sz="3700">
                <a:latin typeface="Courier"/>
                <a:ea typeface="Courier"/>
                <a:cs typeface="Courier"/>
                <a:sym typeface="Courier"/>
              </a:defRPr>
            </a:pPr>
            <a:r>
              <a:t>Dump of assembler code for function loop:</a:t>
            </a:r>
          </a:p>
          <a:p>
            <a:pPr algn="l">
              <a:defRPr sz="3700">
                <a:latin typeface="Courier"/>
                <a:ea typeface="Courier"/>
                <a:cs typeface="Courier"/>
                <a:sym typeface="Courier"/>
              </a:defRPr>
            </a:pPr>
            <a:r>
              <a:t>   0x0000000000000000 &lt;+0&gt;:	mov    $0x0,%eax</a:t>
            </a:r>
          </a:p>
          <a:p>
            <a:pPr algn="l">
              <a:defRPr sz="3700">
                <a:latin typeface="Courier"/>
                <a:ea typeface="Courier"/>
                <a:cs typeface="Courier"/>
                <a:sym typeface="Courier"/>
              </a:defRPr>
            </a:pPr>
            <a:r>
              <a:t>   0x0000000000000005 &lt;+5&gt;:	jmp    0xa &lt;loop+10&gt;</a:t>
            </a:r>
          </a:p>
          <a:p>
            <a:pPr algn="l">
              <a:defRPr sz="3700">
                <a:latin typeface="Courier"/>
                <a:ea typeface="Courier"/>
                <a:cs typeface="Courier"/>
                <a:sym typeface="Courier"/>
              </a:defRPr>
            </a:pPr>
            <a:r>
              <a:t>   0x0000000000000007 &lt;+7&gt;:	add    $0x1,%eax</a:t>
            </a:r>
          </a:p>
          <a:p>
            <a:pPr algn="l">
              <a:defRPr sz="3700">
                <a:latin typeface="Courier"/>
                <a:ea typeface="Courier"/>
                <a:cs typeface="Courier"/>
                <a:sym typeface="Courier"/>
              </a:defRPr>
            </a:pPr>
            <a:r>
              <a:t>   0x000000000000000a &lt;+10&gt;:	cmp    $0x63,%eax</a:t>
            </a:r>
          </a:p>
          <a:p>
            <a:pPr algn="l">
              <a:defRPr sz="3700">
                <a:latin typeface="Courier"/>
                <a:ea typeface="Courier"/>
                <a:cs typeface="Courier"/>
                <a:sym typeface="Courier"/>
              </a:defRPr>
            </a:pPr>
            <a:r>
              <a:t>   0x000000000000000d &lt;+13&gt;:	jle    0x7 &lt;loop+7&gt;</a:t>
            </a:r>
          </a:p>
          <a:p>
            <a:pPr algn="l">
              <a:defRPr sz="3700">
                <a:latin typeface="Courier"/>
                <a:ea typeface="Courier"/>
                <a:cs typeface="Courier"/>
                <a:sym typeface="Courier"/>
              </a:defRPr>
            </a:pPr>
            <a:r>
              <a:t>   0x000000000000000f &lt;+15&gt;:	repz retq</a:t>
            </a:r>
          </a:p>
          <a:p>
            <a:pPr algn="l">
              <a:defRPr sz="3700">
                <a:latin typeface="Courier"/>
                <a:ea typeface="Courier"/>
                <a:cs typeface="Courier"/>
                <a:sym typeface="Courier"/>
              </a:defRPr>
            </a:pPr>
            <a:r>
              <a:t>End of assembler dump.</a:t>
            </a:r>
          </a:p>
        </p:txBody>
      </p:sp>
      <p:sp>
        <p:nvSpPr>
          <p:cNvPr id="482" name="Could the compiler have done better with this loop?"/>
          <p:cNvSpPr txBox="1"/>
          <p:nvPr/>
        </p:nvSpPr>
        <p:spPr>
          <a:xfrm>
            <a:off x="10228263" y="10169802"/>
            <a:ext cx="12299822" cy="1670682"/>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lIns="50800" tIns="50800" rIns="50800" bIns="50800">
            <a:spAutoFit/>
          </a:bodyPr>
          <a:lstStyle>
            <a:lvl1pPr algn="l"/>
          </a:lstStyle>
          <a:p>
            <a:pPr/>
            <a:r>
              <a:t>Could the compiler have done better with this loop?</a:t>
            </a:r>
          </a:p>
        </p:txBody>
      </p:sp>
      <p:sp>
        <p:nvSpPr>
          <p:cNvPr id="483" name="Compile to an object file:…"/>
          <p:cNvSpPr txBox="1"/>
          <p:nvPr/>
        </p:nvSpPr>
        <p:spPr>
          <a:xfrm>
            <a:off x="283844" y="8849163"/>
            <a:ext cx="8878728" cy="16256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r>
              <a:t>Compile to an object file:</a:t>
            </a:r>
          </a:p>
          <a:p>
            <a:pPr algn="l">
              <a:defRPr>
                <a:latin typeface="Courier"/>
                <a:ea typeface="Courier"/>
                <a:cs typeface="Courier"/>
                <a:sym typeface="Courier"/>
              </a:defRPr>
            </a:pPr>
            <a:r>
              <a:t>gcc -c -Og while_loop.c</a:t>
            </a:r>
          </a:p>
        </p:txBody>
      </p:sp>
    </p:spTree>
  </p:cSld>
  <p:clrMapOvr>
    <a:masterClrMapping/>
  </p:clrMapOvr>
  <p:transition xmlns:p14="http://schemas.microsoft.com/office/powerpoint/2010/main" spd="med" advClick="1"/>
</p:sld>
</file>

<file path=ppt/slides/slide4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85"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486" name="Jump instructions exampl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Jump instructions example</a:t>
            </a:r>
          </a:p>
        </p:txBody>
      </p:sp>
      <p:sp>
        <p:nvSpPr>
          <p:cNvPr id="487" name="void loop()…"/>
          <p:cNvSpPr txBox="1"/>
          <p:nvPr/>
        </p:nvSpPr>
        <p:spPr>
          <a:xfrm>
            <a:off x="181989" y="2978919"/>
            <a:ext cx="8180103" cy="54991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a:latin typeface="Courier"/>
                <a:ea typeface="Courier"/>
                <a:cs typeface="Courier"/>
                <a:sym typeface="Courier"/>
              </a:defRPr>
            </a:pPr>
            <a:r>
              <a:t>void loop()</a:t>
            </a:r>
          </a:p>
          <a:p>
            <a:pPr algn="l">
              <a:defRPr>
                <a:latin typeface="Courier"/>
                <a:ea typeface="Courier"/>
                <a:cs typeface="Courier"/>
                <a:sym typeface="Courier"/>
              </a:defRPr>
            </a:pPr>
            <a:r>
              <a:t>{</a:t>
            </a:r>
          </a:p>
          <a:p>
            <a:pPr algn="l">
              <a:defRPr>
                <a:latin typeface="Courier"/>
                <a:ea typeface="Courier"/>
                <a:cs typeface="Courier"/>
                <a:sym typeface="Courier"/>
              </a:defRPr>
            </a:pPr>
            <a:r>
              <a:t>    int i = 0;</a:t>
            </a:r>
          </a:p>
          <a:p>
            <a:pPr algn="l">
              <a:defRPr>
                <a:latin typeface="Courier"/>
                <a:ea typeface="Courier"/>
                <a:cs typeface="Courier"/>
                <a:sym typeface="Courier"/>
              </a:defRPr>
            </a:pPr>
            <a:r>
              <a:t>    while (i &lt; 100) {</a:t>
            </a:r>
          </a:p>
          <a:p>
            <a:pPr algn="l">
              <a:defRPr>
                <a:latin typeface="Courier"/>
                <a:ea typeface="Courier"/>
                <a:cs typeface="Courier"/>
                <a:sym typeface="Courier"/>
              </a:defRPr>
            </a:pPr>
            <a:r>
              <a:t>        ++i;</a:t>
            </a:r>
          </a:p>
          <a:p>
            <a:pPr algn="l">
              <a:defRPr>
                <a:latin typeface="Courier"/>
                <a:ea typeface="Courier"/>
                <a:cs typeface="Courier"/>
                <a:sym typeface="Courier"/>
              </a:defRPr>
            </a:pPr>
            <a:r>
              <a:t>    }</a:t>
            </a:r>
          </a:p>
          <a:p>
            <a:pPr algn="l">
              <a:defRPr>
                <a:latin typeface="Courier"/>
                <a:ea typeface="Courier"/>
                <a:cs typeface="Courier"/>
                <a:sym typeface="Courier"/>
              </a:defRPr>
            </a:pPr>
            <a:r>
              <a:t>}</a:t>
            </a:r>
          </a:p>
        </p:txBody>
      </p:sp>
      <p:sp>
        <p:nvSpPr>
          <p:cNvPr id="488" name="Compile to an object file:…"/>
          <p:cNvSpPr txBox="1"/>
          <p:nvPr/>
        </p:nvSpPr>
        <p:spPr>
          <a:xfrm>
            <a:off x="283844" y="8849163"/>
            <a:ext cx="8878728" cy="16256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r>
              <a:t>Compile to an object file:</a:t>
            </a:r>
          </a:p>
          <a:p>
            <a:pPr algn="l">
              <a:defRPr strike="sngStrike">
                <a:latin typeface="Courier"/>
                <a:ea typeface="Courier"/>
                <a:cs typeface="Courier"/>
                <a:sym typeface="Courier"/>
              </a:defRPr>
            </a:pPr>
            <a:r>
              <a:t>gcc -c -Og while_loop.c</a:t>
            </a:r>
          </a:p>
        </p:txBody>
      </p:sp>
      <p:sp>
        <p:nvSpPr>
          <p:cNvPr id="489" name="$ gdb while_loop.o…"/>
          <p:cNvSpPr txBox="1"/>
          <p:nvPr/>
        </p:nvSpPr>
        <p:spPr>
          <a:xfrm>
            <a:off x="9122537" y="2293119"/>
            <a:ext cx="14841067" cy="57531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3700">
                <a:latin typeface="Courier"/>
                <a:ea typeface="Courier"/>
                <a:cs typeface="Courier"/>
                <a:sym typeface="Courier"/>
              </a:defRPr>
            </a:pPr>
            <a:r>
              <a:t>$ gdb while_loop.o</a:t>
            </a:r>
          </a:p>
          <a:p>
            <a:pPr algn="l">
              <a:defRPr sz="3700">
                <a:latin typeface="Courier"/>
                <a:ea typeface="Courier"/>
                <a:cs typeface="Courier"/>
                <a:sym typeface="Courier"/>
              </a:defRPr>
            </a:pPr>
            <a:r>
              <a:t>The target architecture is assumed to be i386:x86-64</a:t>
            </a:r>
          </a:p>
          <a:p>
            <a:pPr algn="l">
              <a:defRPr sz="3700">
                <a:latin typeface="Courier"/>
                <a:ea typeface="Courier"/>
                <a:cs typeface="Courier"/>
                <a:sym typeface="Courier"/>
              </a:defRPr>
            </a:pPr>
            <a:r>
              <a:t>Reading symbols from while_loop.o...done.</a:t>
            </a:r>
          </a:p>
          <a:p>
            <a:pPr algn="l">
              <a:defRPr sz="3700">
                <a:latin typeface="Courier"/>
                <a:ea typeface="Courier"/>
                <a:cs typeface="Courier"/>
                <a:sym typeface="Courier"/>
              </a:defRPr>
            </a:pPr>
            <a:r>
              <a:t>(gdb) disas loop</a:t>
            </a:r>
          </a:p>
          <a:p>
            <a:pPr algn="l">
              <a:defRPr sz="3700">
                <a:latin typeface="Courier"/>
                <a:ea typeface="Courier"/>
                <a:cs typeface="Courier"/>
                <a:sym typeface="Courier"/>
              </a:defRPr>
            </a:pPr>
            <a:r>
              <a:t>Dump of assembler code for function loop:</a:t>
            </a:r>
          </a:p>
          <a:p>
            <a:pPr algn="l">
              <a:defRPr sz="3700">
                <a:latin typeface="Courier"/>
                <a:ea typeface="Courier"/>
                <a:cs typeface="Courier"/>
                <a:sym typeface="Courier"/>
              </a:defRPr>
            </a:pPr>
            <a:r>
              <a:t>   0x0000000000000000 &lt;+0&gt;:	mov    $0x64,%eax</a:t>
            </a:r>
          </a:p>
          <a:p>
            <a:pPr algn="l">
              <a:defRPr sz="3700">
                <a:latin typeface="Courier"/>
                <a:ea typeface="Courier"/>
                <a:cs typeface="Courier"/>
                <a:sym typeface="Courier"/>
              </a:defRPr>
            </a:pPr>
            <a:r>
              <a:t>   0x0000000000000005 &lt;+5&gt;:	sub    $0x1,%eax</a:t>
            </a:r>
          </a:p>
          <a:p>
            <a:pPr algn="l">
              <a:defRPr sz="3700">
                <a:latin typeface="Courier"/>
                <a:ea typeface="Courier"/>
                <a:cs typeface="Courier"/>
                <a:sym typeface="Courier"/>
              </a:defRPr>
            </a:pPr>
            <a:r>
              <a:t>   0x0000000000000008 &lt;+8&gt;:	jne    0x5 &lt;loop+5&gt;</a:t>
            </a:r>
          </a:p>
          <a:p>
            <a:pPr algn="l">
              <a:defRPr sz="3700">
                <a:latin typeface="Courier"/>
                <a:ea typeface="Courier"/>
                <a:cs typeface="Courier"/>
                <a:sym typeface="Courier"/>
              </a:defRPr>
            </a:pPr>
            <a:r>
              <a:t>   0x000000000000000a &lt;+10&gt;:	repz retq</a:t>
            </a:r>
          </a:p>
          <a:p>
            <a:pPr algn="l">
              <a:defRPr sz="3700">
                <a:latin typeface="Courier"/>
                <a:ea typeface="Courier"/>
                <a:cs typeface="Courier"/>
                <a:sym typeface="Courier"/>
              </a:defRPr>
            </a:pPr>
            <a:r>
              <a:t>End of assembler dump.</a:t>
            </a:r>
          </a:p>
        </p:txBody>
      </p:sp>
      <p:sp>
        <p:nvSpPr>
          <p:cNvPr id="490" name="Fewer lines, less jumping!"/>
          <p:cNvSpPr txBox="1"/>
          <p:nvPr/>
        </p:nvSpPr>
        <p:spPr>
          <a:xfrm>
            <a:off x="10534153" y="8519104"/>
            <a:ext cx="12299822" cy="16891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lIns="50800" tIns="50800" rIns="50800" bIns="50800">
            <a:spAutoFit/>
          </a:bodyPr>
          <a:lstStyle>
            <a:lvl1pPr algn="l"/>
          </a:lstStyle>
          <a:p>
            <a:pPr/>
            <a:r>
              <a:t>Fewer lines, less jumping!</a:t>
            </a:r>
          </a:p>
        </p:txBody>
      </p:sp>
      <p:sp>
        <p:nvSpPr>
          <p:cNvPr id="491" name="gcc -c -O1 while_loop.c"/>
          <p:cNvSpPr txBox="1"/>
          <p:nvPr/>
        </p:nvSpPr>
        <p:spPr>
          <a:xfrm>
            <a:off x="283844" y="10393667"/>
            <a:ext cx="8878728" cy="8636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a:defRPr>
                <a:latin typeface="Courier"/>
                <a:ea typeface="Courier"/>
                <a:cs typeface="Courier"/>
                <a:sym typeface="Courier"/>
              </a:defRPr>
            </a:lvl1pPr>
          </a:lstStyle>
          <a:p>
            <a:pPr/>
            <a:r>
              <a:t>gcc -c -O1 while_loop.c</a:t>
            </a:r>
          </a:p>
        </p:txBody>
      </p:sp>
    </p:spTree>
  </p:cSld>
  <p:clrMapOvr>
    <a:masterClrMapping/>
  </p:clrMapOvr>
  <p:transition xmlns:p14="http://schemas.microsoft.com/office/powerpoint/2010/main" spd="med" advClick="1"/>
</p:sld>
</file>

<file path=ppt/slides/slide4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93"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494" name="Jump instructions exampl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Jump instructions example</a:t>
            </a:r>
          </a:p>
        </p:txBody>
      </p:sp>
      <p:sp>
        <p:nvSpPr>
          <p:cNvPr id="495" name="void loop()…"/>
          <p:cNvSpPr txBox="1"/>
          <p:nvPr/>
        </p:nvSpPr>
        <p:spPr>
          <a:xfrm>
            <a:off x="181989" y="2978919"/>
            <a:ext cx="8180103" cy="54991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a:latin typeface="Courier"/>
                <a:ea typeface="Courier"/>
                <a:cs typeface="Courier"/>
                <a:sym typeface="Courier"/>
              </a:defRPr>
            </a:pPr>
            <a:r>
              <a:t>void loop()</a:t>
            </a:r>
          </a:p>
          <a:p>
            <a:pPr algn="l">
              <a:defRPr>
                <a:latin typeface="Courier"/>
                <a:ea typeface="Courier"/>
                <a:cs typeface="Courier"/>
                <a:sym typeface="Courier"/>
              </a:defRPr>
            </a:pPr>
            <a:r>
              <a:t>{</a:t>
            </a:r>
          </a:p>
          <a:p>
            <a:pPr algn="l">
              <a:defRPr>
                <a:latin typeface="Courier"/>
                <a:ea typeface="Courier"/>
                <a:cs typeface="Courier"/>
                <a:sym typeface="Courier"/>
              </a:defRPr>
            </a:pPr>
            <a:r>
              <a:t>    int i = 0;</a:t>
            </a:r>
          </a:p>
          <a:p>
            <a:pPr algn="l">
              <a:defRPr>
                <a:latin typeface="Courier"/>
                <a:ea typeface="Courier"/>
                <a:cs typeface="Courier"/>
                <a:sym typeface="Courier"/>
              </a:defRPr>
            </a:pPr>
            <a:r>
              <a:t>    while (i &lt; 100) {</a:t>
            </a:r>
          </a:p>
          <a:p>
            <a:pPr algn="l">
              <a:defRPr>
                <a:latin typeface="Courier"/>
                <a:ea typeface="Courier"/>
                <a:cs typeface="Courier"/>
                <a:sym typeface="Courier"/>
              </a:defRPr>
            </a:pPr>
            <a:r>
              <a:t>        ++i;</a:t>
            </a:r>
          </a:p>
          <a:p>
            <a:pPr algn="l">
              <a:defRPr>
                <a:latin typeface="Courier"/>
                <a:ea typeface="Courier"/>
                <a:cs typeface="Courier"/>
                <a:sym typeface="Courier"/>
              </a:defRPr>
            </a:pPr>
            <a:r>
              <a:t>    }</a:t>
            </a:r>
          </a:p>
          <a:p>
            <a:pPr algn="l">
              <a:defRPr>
                <a:latin typeface="Courier"/>
                <a:ea typeface="Courier"/>
                <a:cs typeface="Courier"/>
                <a:sym typeface="Courier"/>
              </a:defRPr>
            </a:pPr>
            <a:r>
              <a:t>}</a:t>
            </a:r>
          </a:p>
        </p:txBody>
      </p:sp>
      <p:sp>
        <p:nvSpPr>
          <p:cNvPr id="496" name="Compile to an object file:…"/>
          <p:cNvSpPr txBox="1"/>
          <p:nvPr/>
        </p:nvSpPr>
        <p:spPr>
          <a:xfrm>
            <a:off x="283844" y="8849163"/>
            <a:ext cx="8878728" cy="16256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r>
              <a:t>Compile to an object file:</a:t>
            </a:r>
          </a:p>
          <a:p>
            <a:pPr algn="l">
              <a:defRPr strike="sngStrike">
                <a:latin typeface="Courier"/>
                <a:ea typeface="Courier"/>
                <a:cs typeface="Courier"/>
                <a:sym typeface="Courier"/>
              </a:defRPr>
            </a:pPr>
            <a:r>
              <a:t>gcc -c -Og while_loop.c</a:t>
            </a:r>
          </a:p>
        </p:txBody>
      </p:sp>
      <p:sp>
        <p:nvSpPr>
          <p:cNvPr id="497" name="$ gdb while_loop.o…"/>
          <p:cNvSpPr txBox="1"/>
          <p:nvPr/>
        </p:nvSpPr>
        <p:spPr>
          <a:xfrm>
            <a:off x="9122537" y="2293119"/>
            <a:ext cx="14841067" cy="57531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3700">
                <a:latin typeface="Courier"/>
                <a:ea typeface="Courier"/>
                <a:cs typeface="Courier"/>
                <a:sym typeface="Courier"/>
              </a:defRPr>
            </a:pPr>
            <a:r>
              <a:t>$ gdb while_loop.o</a:t>
            </a:r>
          </a:p>
          <a:p>
            <a:pPr algn="l">
              <a:defRPr sz="3700">
                <a:latin typeface="Courier"/>
                <a:ea typeface="Courier"/>
                <a:cs typeface="Courier"/>
                <a:sym typeface="Courier"/>
              </a:defRPr>
            </a:pPr>
            <a:r>
              <a:t>The target architecture is assumed to be i386:x86-64</a:t>
            </a:r>
          </a:p>
          <a:p>
            <a:pPr algn="l">
              <a:defRPr sz="3700">
                <a:latin typeface="Courier"/>
                <a:ea typeface="Courier"/>
                <a:cs typeface="Courier"/>
                <a:sym typeface="Courier"/>
              </a:defRPr>
            </a:pPr>
            <a:r>
              <a:t>Reading symbols from while_loop.o...done.</a:t>
            </a:r>
          </a:p>
          <a:p>
            <a:pPr algn="l">
              <a:defRPr sz="3700">
                <a:latin typeface="Courier"/>
                <a:ea typeface="Courier"/>
                <a:cs typeface="Courier"/>
                <a:sym typeface="Courier"/>
              </a:defRPr>
            </a:pPr>
            <a:r>
              <a:t>(gdb) disas loop</a:t>
            </a:r>
          </a:p>
          <a:p>
            <a:pPr algn="l">
              <a:defRPr sz="3700">
                <a:latin typeface="Courier"/>
                <a:ea typeface="Courier"/>
                <a:cs typeface="Courier"/>
                <a:sym typeface="Courier"/>
              </a:defRPr>
            </a:pPr>
            <a:r>
              <a:t>Dump of assembler code for function loop:</a:t>
            </a:r>
          </a:p>
          <a:p>
            <a:pPr algn="l">
              <a:defRPr sz="3700">
                <a:latin typeface="Courier"/>
                <a:ea typeface="Courier"/>
                <a:cs typeface="Courier"/>
                <a:sym typeface="Courier"/>
              </a:defRPr>
            </a:pPr>
            <a:r>
              <a:t>   0x0000000000000000 &lt;+0&gt;:	mov    $0x64,%eax</a:t>
            </a:r>
          </a:p>
          <a:p>
            <a:pPr algn="l">
              <a:defRPr sz="3700">
                <a:latin typeface="Courier"/>
                <a:ea typeface="Courier"/>
                <a:cs typeface="Courier"/>
                <a:sym typeface="Courier"/>
              </a:defRPr>
            </a:pPr>
            <a:r>
              <a:t>   0x0000000000000005 &lt;+5&gt;:	sub    $0x1,%eax</a:t>
            </a:r>
          </a:p>
          <a:p>
            <a:pPr algn="l">
              <a:defRPr sz="3700">
                <a:latin typeface="Courier"/>
                <a:ea typeface="Courier"/>
                <a:cs typeface="Courier"/>
                <a:sym typeface="Courier"/>
              </a:defRPr>
            </a:pPr>
            <a:r>
              <a:t>   0x0000000000000008 &lt;+8&gt;:	jne    0x5 &lt;loop+5&gt;</a:t>
            </a:r>
          </a:p>
          <a:p>
            <a:pPr algn="l">
              <a:defRPr sz="3700">
                <a:latin typeface="Courier"/>
                <a:ea typeface="Courier"/>
                <a:cs typeface="Courier"/>
                <a:sym typeface="Courier"/>
              </a:defRPr>
            </a:pPr>
            <a:r>
              <a:t>   0x000000000000000a &lt;+10&gt;:	repz retq</a:t>
            </a:r>
          </a:p>
          <a:p>
            <a:pPr algn="l">
              <a:defRPr sz="3700">
                <a:latin typeface="Courier"/>
                <a:ea typeface="Courier"/>
                <a:cs typeface="Courier"/>
                <a:sym typeface="Courier"/>
              </a:defRPr>
            </a:pPr>
            <a:r>
              <a:t>End of assembler dump.</a:t>
            </a:r>
          </a:p>
        </p:txBody>
      </p:sp>
      <p:sp>
        <p:nvSpPr>
          <p:cNvPr id="498" name="Could we do better?"/>
          <p:cNvSpPr txBox="1"/>
          <p:nvPr/>
        </p:nvSpPr>
        <p:spPr>
          <a:xfrm>
            <a:off x="10534153" y="8519104"/>
            <a:ext cx="12299822" cy="16891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lIns="50800" tIns="50800" rIns="50800" bIns="50800">
            <a:spAutoFit/>
          </a:bodyPr>
          <a:lstStyle>
            <a:lvl1pPr algn="l"/>
          </a:lstStyle>
          <a:p>
            <a:pPr/>
            <a:r>
              <a:t>Could we do better?</a:t>
            </a:r>
          </a:p>
        </p:txBody>
      </p:sp>
      <p:sp>
        <p:nvSpPr>
          <p:cNvPr id="499" name="gcc -c -O1 while_loop.c"/>
          <p:cNvSpPr txBox="1"/>
          <p:nvPr/>
        </p:nvSpPr>
        <p:spPr>
          <a:xfrm>
            <a:off x="283844" y="10393667"/>
            <a:ext cx="8878728" cy="8636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a:defRPr>
                <a:latin typeface="Courier"/>
                <a:ea typeface="Courier"/>
                <a:cs typeface="Courier"/>
                <a:sym typeface="Courier"/>
              </a:defRPr>
            </a:lvl1pPr>
          </a:lstStyle>
          <a:p>
            <a:pPr/>
            <a:r>
              <a:t>gcc -c -O1 while_loop.c</a:t>
            </a:r>
          </a:p>
        </p:txBody>
      </p:sp>
    </p:spTree>
  </p:cSld>
  <p:clrMapOvr>
    <a:masterClrMapping/>
  </p:clrMapOvr>
  <p:transition xmlns:p14="http://schemas.microsoft.com/office/powerpoint/2010/main" spd="med" advClick="1"/>
</p:sld>
</file>

<file path=ppt/slides/slide4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01"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502" name="Jump instructions exampl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Jump instructions example</a:t>
            </a:r>
          </a:p>
        </p:txBody>
      </p:sp>
      <p:sp>
        <p:nvSpPr>
          <p:cNvPr id="503" name="void loop()…"/>
          <p:cNvSpPr txBox="1"/>
          <p:nvPr/>
        </p:nvSpPr>
        <p:spPr>
          <a:xfrm>
            <a:off x="181989" y="2978919"/>
            <a:ext cx="8180103" cy="54991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a:latin typeface="Courier"/>
                <a:ea typeface="Courier"/>
                <a:cs typeface="Courier"/>
                <a:sym typeface="Courier"/>
              </a:defRPr>
            </a:pPr>
            <a:r>
              <a:t>void loop()</a:t>
            </a:r>
          </a:p>
          <a:p>
            <a:pPr algn="l">
              <a:defRPr>
                <a:latin typeface="Courier"/>
                <a:ea typeface="Courier"/>
                <a:cs typeface="Courier"/>
                <a:sym typeface="Courier"/>
              </a:defRPr>
            </a:pPr>
            <a:r>
              <a:t>{</a:t>
            </a:r>
          </a:p>
          <a:p>
            <a:pPr algn="l">
              <a:defRPr>
                <a:latin typeface="Courier"/>
                <a:ea typeface="Courier"/>
                <a:cs typeface="Courier"/>
                <a:sym typeface="Courier"/>
              </a:defRPr>
            </a:pPr>
            <a:r>
              <a:t>    int i = 0;</a:t>
            </a:r>
          </a:p>
          <a:p>
            <a:pPr algn="l">
              <a:defRPr>
                <a:latin typeface="Courier"/>
                <a:ea typeface="Courier"/>
                <a:cs typeface="Courier"/>
                <a:sym typeface="Courier"/>
              </a:defRPr>
            </a:pPr>
            <a:r>
              <a:t>    while (i &lt; 100) {</a:t>
            </a:r>
          </a:p>
          <a:p>
            <a:pPr algn="l">
              <a:defRPr>
                <a:latin typeface="Courier"/>
                <a:ea typeface="Courier"/>
                <a:cs typeface="Courier"/>
                <a:sym typeface="Courier"/>
              </a:defRPr>
            </a:pPr>
            <a:r>
              <a:t>        ++i;</a:t>
            </a:r>
          </a:p>
          <a:p>
            <a:pPr algn="l">
              <a:defRPr>
                <a:latin typeface="Courier"/>
                <a:ea typeface="Courier"/>
                <a:cs typeface="Courier"/>
                <a:sym typeface="Courier"/>
              </a:defRPr>
            </a:pPr>
            <a:r>
              <a:t>    }</a:t>
            </a:r>
          </a:p>
          <a:p>
            <a:pPr algn="l">
              <a:defRPr>
                <a:latin typeface="Courier"/>
                <a:ea typeface="Courier"/>
                <a:cs typeface="Courier"/>
                <a:sym typeface="Courier"/>
              </a:defRPr>
            </a:pPr>
            <a:r>
              <a:t>}</a:t>
            </a:r>
          </a:p>
        </p:txBody>
      </p:sp>
      <p:sp>
        <p:nvSpPr>
          <p:cNvPr id="504" name="Compile to an object file:…"/>
          <p:cNvSpPr txBox="1"/>
          <p:nvPr/>
        </p:nvSpPr>
        <p:spPr>
          <a:xfrm>
            <a:off x="283844" y="8849163"/>
            <a:ext cx="8878728" cy="16256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r>
              <a:t>Compile to an object file:</a:t>
            </a:r>
          </a:p>
          <a:p>
            <a:pPr algn="l">
              <a:defRPr strike="sngStrike">
                <a:latin typeface="Courier"/>
                <a:ea typeface="Courier"/>
                <a:cs typeface="Courier"/>
                <a:sym typeface="Courier"/>
              </a:defRPr>
            </a:pPr>
            <a:r>
              <a:t>gcc -c -Og while_loop.c</a:t>
            </a:r>
          </a:p>
        </p:txBody>
      </p:sp>
      <p:sp>
        <p:nvSpPr>
          <p:cNvPr id="505" name="$ gdb while_loop.o…"/>
          <p:cNvSpPr txBox="1"/>
          <p:nvPr/>
        </p:nvSpPr>
        <p:spPr>
          <a:xfrm>
            <a:off x="9122537" y="2293119"/>
            <a:ext cx="14841067" cy="40767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3700">
                <a:latin typeface="Courier"/>
                <a:ea typeface="Courier"/>
                <a:cs typeface="Courier"/>
                <a:sym typeface="Courier"/>
              </a:defRPr>
            </a:pPr>
            <a:r>
              <a:t>$ gdb while_loop.o</a:t>
            </a:r>
          </a:p>
          <a:p>
            <a:pPr algn="l">
              <a:defRPr sz="3700">
                <a:latin typeface="Courier"/>
                <a:ea typeface="Courier"/>
                <a:cs typeface="Courier"/>
                <a:sym typeface="Courier"/>
              </a:defRPr>
            </a:pPr>
            <a:r>
              <a:t>The target architecture is assumed to be i386:x86-64</a:t>
            </a:r>
          </a:p>
          <a:p>
            <a:pPr algn="l">
              <a:defRPr sz="3700">
                <a:latin typeface="Courier"/>
                <a:ea typeface="Courier"/>
                <a:cs typeface="Courier"/>
                <a:sym typeface="Courier"/>
              </a:defRPr>
            </a:pPr>
            <a:r>
              <a:t>Reading symbols from while_loop.o...done.</a:t>
            </a:r>
          </a:p>
          <a:p>
            <a:pPr algn="l">
              <a:defRPr sz="3700">
                <a:latin typeface="Courier"/>
                <a:ea typeface="Courier"/>
                <a:cs typeface="Courier"/>
                <a:sym typeface="Courier"/>
              </a:defRPr>
            </a:pPr>
            <a:r>
              <a:t>(gdb) disas loop</a:t>
            </a:r>
          </a:p>
          <a:p>
            <a:pPr algn="l">
              <a:defRPr sz="3700">
                <a:latin typeface="Courier"/>
                <a:ea typeface="Courier"/>
                <a:cs typeface="Courier"/>
                <a:sym typeface="Courier"/>
              </a:defRPr>
            </a:pPr>
            <a:r>
              <a:t>Dump of assembler code for function loop:</a:t>
            </a:r>
          </a:p>
          <a:p>
            <a:pPr algn="l">
              <a:defRPr sz="3700">
                <a:latin typeface="Courier"/>
                <a:ea typeface="Courier"/>
                <a:cs typeface="Courier"/>
                <a:sym typeface="Courier"/>
              </a:defRPr>
            </a:pPr>
            <a:r>
              <a:t>   0x0000000000000000 &lt;+0&gt;:	repz retq</a:t>
            </a:r>
          </a:p>
          <a:p>
            <a:pPr algn="l">
              <a:defRPr sz="3700">
                <a:latin typeface="Courier"/>
                <a:ea typeface="Courier"/>
                <a:cs typeface="Courier"/>
                <a:sym typeface="Courier"/>
              </a:defRPr>
            </a:pPr>
            <a:r>
              <a:t>End of assembler dump.</a:t>
            </a:r>
          </a:p>
        </p:txBody>
      </p:sp>
      <p:sp>
        <p:nvSpPr>
          <p:cNvPr id="506" name="Sure! As the optimization level goes up, gcc gets smarter! The compiler realized that this loop is not doing anything, so it completely optimized it out!"/>
          <p:cNvSpPr txBox="1"/>
          <p:nvPr/>
        </p:nvSpPr>
        <p:spPr>
          <a:xfrm>
            <a:off x="10534153" y="8519104"/>
            <a:ext cx="12299822" cy="3215697"/>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Sure! As the optimization level goes up, </a:t>
            </a:r>
            <a:r>
              <a:rPr>
                <a:latin typeface="Courier"/>
                <a:ea typeface="Courier"/>
                <a:cs typeface="Courier"/>
                <a:sym typeface="Courier"/>
              </a:rPr>
              <a:t>gcc</a:t>
            </a:r>
            <a:r>
              <a:t> gets smarter! The compiler realized that this loop is not doing anything, so it completely optimized it out!</a:t>
            </a:r>
          </a:p>
        </p:txBody>
      </p:sp>
      <p:sp>
        <p:nvSpPr>
          <p:cNvPr id="507" name="gcc -c -O1 while_loop.c"/>
          <p:cNvSpPr txBox="1"/>
          <p:nvPr/>
        </p:nvSpPr>
        <p:spPr>
          <a:xfrm>
            <a:off x="283844" y="10393667"/>
            <a:ext cx="8878728" cy="8636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a:defRPr strike="sngStrike">
                <a:latin typeface="Courier"/>
                <a:ea typeface="Courier"/>
                <a:cs typeface="Courier"/>
                <a:sym typeface="Courier"/>
              </a:defRPr>
            </a:lvl1pPr>
          </a:lstStyle>
          <a:p>
            <a:pPr/>
            <a:r>
              <a:t>gcc -c -O1 while_loop.c</a:t>
            </a:r>
          </a:p>
        </p:txBody>
      </p:sp>
      <p:sp>
        <p:nvSpPr>
          <p:cNvPr id="508" name="gcc -c -O2 while_loop.c"/>
          <p:cNvSpPr txBox="1"/>
          <p:nvPr/>
        </p:nvSpPr>
        <p:spPr>
          <a:xfrm>
            <a:off x="283844" y="11245957"/>
            <a:ext cx="8878728" cy="8636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a:defRPr>
                <a:latin typeface="Courier"/>
                <a:ea typeface="Courier"/>
                <a:cs typeface="Courier"/>
                <a:sym typeface="Courier"/>
              </a:defRPr>
            </a:lvl1pPr>
          </a:lstStyle>
          <a:p>
            <a:pPr/>
            <a:r>
              <a:t>gcc -c -O2 while_loop.c</a:t>
            </a:r>
          </a:p>
        </p:txBody>
      </p:sp>
    </p:spTree>
  </p:cSld>
  <p:clrMapOvr>
    <a:masterClrMapping/>
  </p:clrMapOvr>
  <p:transition xmlns:p14="http://schemas.microsoft.com/office/powerpoint/2010/main" spd="med" advClick="1"/>
</p:sld>
</file>

<file path=ppt/slides/slide4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10"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511" name="Digging Deeper: Jump Instruction Encoding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Digging Deeper: Jump Instruction Encodings</a:t>
            </a:r>
          </a:p>
        </p:txBody>
      </p:sp>
      <p:sp>
        <p:nvSpPr>
          <p:cNvPr id="512" name="As we have mentioned before, assembly language is still one step higher than machine code.…"/>
          <p:cNvSpPr txBox="1"/>
          <p:nvPr/>
        </p:nvSpPr>
        <p:spPr>
          <a:xfrm>
            <a:off x="872356" y="1739426"/>
            <a:ext cx="22639287" cy="9291509"/>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635000" indent="-635000" algn="l">
              <a:buSzPct val="75000"/>
              <a:buFont typeface="Helvetica Neue"/>
              <a:buChar char="•"/>
            </a:pPr>
            <a:r>
              <a:t>As we have mentioned before, assembly language is still one step higher than machine code. </a:t>
            </a:r>
          </a:p>
          <a:p>
            <a:pPr marL="635000" indent="-635000" algn="l">
              <a:buSzPct val="75000"/>
              <a:buFont typeface="Helvetica Neue"/>
              <a:buChar char="•"/>
            </a:pPr>
            <a:r>
              <a:t>It is instructive in this case to look at the machine code for some jump instructions, just to see how the underlying machine is referencing where to jump.</a:t>
            </a:r>
          </a:p>
          <a:p>
            <a:pPr marL="635000" indent="-635000" algn="l">
              <a:buSzPct val="75000"/>
              <a:buFont typeface="Helvetica Neue"/>
              <a:buChar char="•"/>
            </a:pPr>
            <a:r>
              <a:t>Remember, </a:t>
            </a:r>
            <a:r>
              <a:rPr>
                <a:latin typeface="Courier"/>
                <a:ea typeface="Courier"/>
                <a:cs typeface="Courier"/>
                <a:sym typeface="Courier"/>
              </a:rPr>
              <a:t>%rip</a:t>
            </a:r>
            <a:r>
              <a:t> is the </a:t>
            </a:r>
            <a:r>
              <a:rPr i="1">
                <a:latin typeface="Helvetica Neue"/>
                <a:ea typeface="Helvetica Neue"/>
                <a:cs typeface="Helvetica Neue"/>
                <a:sym typeface="Helvetica Neue"/>
              </a:rPr>
              <a:t>instruction pointer</a:t>
            </a:r>
            <a:r>
              <a:t>, which has an address of the current instruction.</a:t>
            </a:r>
          </a:p>
          <a:p>
            <a:pPr lvl="1" marL="1270000" indent="-635000" algn="l">
              <a:buSzPct val="75000"/>
              <a:buFont typeface="Helvetica Neue"/>
              <a:buChar char="•"/>
            </a:pPr>
            <a:r>
              <a:t>Well…kind of. On older x86 machines, when an instruction was executing, the first thing that happened was that </a:t>
            </a:r>
            <a:r>
              <a:rPr>
                <a:latin typeface="Courier"/>
                <a:ea typeface="Courier"/>
                <a:cs typeface="Courier"/>
                <a:sym typeface="Courier"/>
              </a:rPr>
              <a:t>%rip</a:t>
            </a:r>
            <a:r>
              <a:t> is changed to point to the next instruction. The instruction set has retained this behavior.</a:t>
            </a:r>
          </a:p>
          <a:p>
            <a:pPr lvl="1" marL="1270000" indent="-635000" algn="l">
              <a:buSzPct val="75000"/>
              <a:buFont typeface="Helvetica Neue"/>
              <a:buChar char="•"/>
            </a:pPr>
            <a:r>
              <a:t>Jump instructions are often encoded to jump </a:t>
            </a:r>
            <a:r>
              <a:rPr i="1">
                <a:latin typeface="Helvetica Neue"/>
                <a:ea typeface="Helvetica Neue"/>
                <a:cs typeface="Helvetica Neue"/>
                <a:sym typeface="Helvetica Neue"/>
              </a:rPr>
              <a:t>relative to </a:t>
            </a:r>
            <a:r>
              <a:rPr i="1">
                <a:latin typeface="Courier"/>
                <a:ea typeface="Courier"/>
                <a:cs typeface="Courier"/>
                <a:sym typeface="Courier"/>
              </a:rPr>
              <a:t>%rip</a:t>
            </a:r>
            <a:r>
              <a:t>. Let's see what that means in practice…</a:t>
            </a:r>
          </a:p>
        </p:txBody>
      </p:sp>
    </p:spTree>
  </p:cSld>
  <p:clrMapOvr>
    <a:masterClrMapping/>
  </p:clrMapOvr>
  <p:transition xmlns:p14="http://schemas.microsoft.com/office/powerpoint/2010/main" spd="med" advClick="1"/>
</p:sld>
</file>

<file path=ppt/slides/slide4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14"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515" name="Digging Deeper: Jump Instruction Encoding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Digging Deeper: Jump Instruction Encodings</a:t>
            </a:r>
          </a:p>
        </p:txBody>
      </p:sp>
      <p:sp>
        <p:nvSpPr>
          <p:cNvPr id="516" name="Let's look at our while loop again:"/>
          <p:cNvSpPr txBox="1"/>
          <p:nvPr/>
        </p:nvSpPr>
        <p:spPr>
          <a:xfrm>
            <a:off x="872356" y="1739426"/>
            <a:ext cx="22639287" cy="84518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635000" indent="-635000" algn="l">
              <a:buSzPct val="75000"/>
              <a:buFont typeface="Helvetica Neue"/>
              <a:buChar char="•"/>
            </a:lvl1pPr>
          </a:lstStyle>
          <a:p>
            <a:pPr/>
            <a:r>
              <a:t>Let's look at our while loop again:</a:t>
            </a:r>
          </a:p>
        </p:txBody>
      </p:sp>
      <p:sp>
        <p:nvSpPr>
          <p:cNvPr id="517" name="void loop()…"/>
          <p:cNvSpPr txBox="1"/>
          <p:nvPr/>
        </p:nvSpPr>
        <p:spPr>
          <a:xfrm>
            <a:off x="587424" y="3242451"/>
            <a:ext cx="8180103" cy="54991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a:latin typeface="Courier"/>
                <a:ea typeface="Courier"/>
                <a:cs typeface="Courier"/>
                <a:sym typeface="Courier"/>
              </a:defRPr>
            </a:pPr>
            <a:r>
              <a:t>void loop()</a:t>
            </a:r>
          </a:p>
          <a:p>
            <a:pPr algn="l">
              <a:defRPr>
                <a:latin typeface="Courier"/>
                <a:ea typeface="Courier"/>
                <a:cs typeface="Courier"/>
                <a:sym typeface="Courier"/>
              </a:defRPr>
            </a:pPr>
            <a:r>
              <a:t>{</a:t>
            </a:r>
          </a:p>
          <a:p>
            <a:pPr algn="l">
              <a:defRPr>
                <a:latin typeface="Courier"/>
                <a:ea typeface="Courier"/>
                <a:cs typeface="Courier"/>
                <a:sym typeface="Courier"/>
              </a:defRPr>
            </a:pPr>
            <a:r>
              <a:t>    int i = 0;</a:t>
            </a:r>
          </a:p>
          <a:p>
            <a:pPr algn="l">
              <a:defRPr>
                <a:latin typeface="Courier"/>
                <a:ea typeface="Courier"/>
                <a:cs typeface="Courier"/>
                <a:sym typeface="Courier"/>
              </a:defRPr>
            </a:pPr>
            <a:r>
              <a:t>    while (i &lt; 100) {</a:t>
            </a:r>
          </a:p>
          <a:p>
            <a:pPr algn="l">
              <a:defRPr>
                <a:latin typeface="Courier"/>
                <a:ea typeface="Courier"/>
                <a:cs typeface="Courier"/>
                <a:sym typeface="Courier"/>
              </a:defRPr>
            </a:pPr>
            <a:r>
              <a:t>        ++i;</a:t>
            </a:r>
          </a:p>
          <a:p>
            <a:pPr algn="l">
              <a:defRPr>
                <a:latin typeface="Courier"/>
                <a:ea typeface="Courier"/>
                <a:cs typeface="Courier"/>
                <a:sym typeface="Courier"/>
              </a:defRPr>
            </a:pPr>
            <a:r>
              <a:t>    }</a:t>
            </a:r>
          </a:p>
          <a:p>
            <a:pPr algn="l">
              <a:defRPr>
                <a:latin typeface="Courier"/>
                <a:ea typeface="Courier"/>
                <a:cs typeface="Courier"/>
                <a:sym typeface="Courier"/>
              </a:defRPr>
            </a:pPr>
            <a:r>
              <a:t>}</a:t>
            </a:r>
          </a:p>
        </p:txBody>
      </p:sp>
      <p:sp>
        <p:nvSpPr>
          <p:cNvPr id="518" name="Run the objdump program:…"/>
          <p:cNvSpPr txBox="1"/>
          <p:nvPr/>
        </p:nvSpPr>
        <p:spPr>
          <a:xfrm>
            <a:off x="12660764" y="2373370"/>
            <a:ext cx="8878727" cy="16256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r>
              <a:t>Run the objdump program:</a:t>
            </a:r>
          </a:p>
          <a:p>
            <a:pPr algn="l">
              <a:defRPr>
                <a:latin typeface="Courier"/>
                <a:ea typeface="Courier"/>
                <a:cs typeface="Courier"/>
                <a:sym typeface="Courier"/>
              </a:defRPr>
            </a:pPr>
            <a:r>
              <a:t>objdump -d while_loop.o</a:t>
            </a:r>
          </a:p>
        </p:txBody>
      </p:sp>
      <p:sp>
        <p:nvSpPr>
          <p:cNvPr id="519" name="Disassembly of section .text:…"/>
          <p:cNvSpPr txBox="1"/>
          <p:nvPr/>
        </p:nvSpPr>
        <p:spPr>
          <a:xfrm>
            <a:off x="10063868" y="4576473"/>
            <a:ext cx="13790533" cy="51943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3700">
                <a:latin typeface="Courier"/>
                <a:ea typeface="Courier"/>
                <a:cs typeface="Courier"/>
                <a:sym typeface="Courier"/>
              </a:defRPr>
            </a:pPr>
            <a:r>
              <a:t>Disassembly of section .text:</a:t>
            </a:r>
          </a:p>
          <a:p>
            <a:pPr algn="l">
              <a:defRPr sz="3700">
                <a:latin typeface="Courier"/>
                <a:ea typeface="Courier"/>
                <a:cs typeface="Courier"/>
                <a:sym typeface="Courier"/>
              </a:defRPr>
            </a:pPr>
          </a:p>
          <a:p>
            <a:pPr algn="l">
              <a:defRPr sz="3700">
                <a:latin typeface="Courier"/>
                <a:ea typeface="Courier"/>
                <a:cs typeface="Courier"/>
                <a:sym typeface="Courier"/>
              </a:defRPr>
            </a:pPr>
            <a:r>
              <a:t>0000000000000000 &lt;loop&gt;:</a:t>
            </a:r>
          </a:p>
          <a:p>
            <a:pPr algn="l">
              <a:defRPr sz="3700">
                <a:latin typeface="Courier"/>
                <a:ea typeface="Courier"/>
                <a:cs typeface="Courier"/>
                <a:sym typeface="Courier"/>
              </a:defRPr>
            </a:pPr>
            <a:r>
              <a:t>   0:	b8 00 00 00 00       	mov    $0x0,%eax</a:t>
            </a:r>
          </a:p>
          <a:p>
            <a:pPr algn="l">
              <a:defRPr sz="3700">
                <a:latin typeface="Courier"/>
                <a:ea typeface="Courier"/>
                <a:cs typeface="Courier"/>
                <a:sym typeface="Courier"/>
              </a:defRPr>
            </a:pPr>
            <a:r>
              <a:t>   5:	eb 03                	jmp    a &lt;loop+0xa&gt;</a:t>
            </a:r>
          </a:p>
          <a:p>
            <a:pPr algn="l">
              <a:defRPr sz="3700">
                <a:latin typeface="Courier"/>
                <a:ea typeface="Courier"/>
                <a:cs typeface="Courier"/>
                <a:sym typeface="Courier"/>
              </a:defRPr>
            </a:pPr>
            <a:r>
              <a:t>   7:	83 c0 01             	add    $0x1,%eax</a:t>
            </a:r>
          </a:p>
          <a:p>
            <a:pPr algn="l">
              <a:defRPr sz="3700">
                <a:latin typeface="Courier"/>
                <a:ea typeface="Courier"/>
                <a:cs typeface="Courier"/>
                <a:sym typeface="Courier"/>
              </a:defRPr>
            </a:pPr>
            <a:r>
              <a:t>   a:	83 f8 63             	cmp    $0x63,%eax</a:t>
            </a:r>
          </a:p>
          <a:p>
            <a:pPr algn="l">
              <a:defRPr sz="3700">
                <a:latin typeface="Courier"/>
                <a:ea typeface="Courier"/>
                <a:cs typeface="Courier"/>
                <a:sym typeface="Courier"/>
              </a:defRPr>
            </a:pPr>
            <a:r>
              <a:t>   d:	7e f8                	jle    7 &lt;loop+0x7&gt;</a:t>
            </a:r>
          </a:p>
          <a:p>
            <a:pPr algn="l">
              <a:defRPr sz="3700">
                <a:latin typeface="Courier"/>
                <a:ea typeface="Courier"/>
                <a:cs typeface="Courier"/>
                <a:sym typeface="Courier"/>
              </a:defRPr>
            </a:pPr>
            <a:r>
              <a:t>   f:	f3 c3                	repz retq</a:t>
            </a:r>
          </a:p>
        </p:txBody>
      </p:sp>
      <p:sp>
        <p:nvSpPr>
          <p:cNvPr id="520" name="Compile to an object file:…"/>
          <p:cNvSpPr txBox="1"/>
          <p:nvPr/>
        </p:nvSpPr>
        <p:spPr>
          <a:xfrm>
            <a:off x="428642" y="9051880"/>
            <a:ext cx="8878728" cy="16256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r>
              <a:t>Compile to an object file:</a:t>
            </a:r>
          </a:p>
          <a:p>
            <a:pPr algn="l">
              <a:defRPr>
                <a:latin typeface="Courier"/>
                <a:ea typeface="Courier"/>
                <a:cs typeface="Courier"/>
                <a:sym typeface="Courier"/>
              </a:defRPr>
            </a:pPr>
            <a:r>
              <a:t>gcc -c -Og while_loop.c</a:t>
            </a:r>
          </a:p>
        </p:txBody>
      </p:sp>
    </p:spTree>
  </p:cSld>
  <p:clrMapOvr>
    <a:masterClrMapping/>
  </p:clrMapOvr>
  <p:transition xmlns:p14="http://schemas.microsoft.com/office/powerpoint/2010/main" spd="med" advClick="1"/>
</p:sld>
</file>

<file path=ppt/slides/slide4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22"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523" name="Digging Deeper: Jump Instruction Encoding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Digging Deeper: Jump Instruction Encodings</a:t>
            </a:r>
          </a:p>
        </p:txBody>
      </p:sp>
      <p:sp>
        <p:nvSpPr>
          <p:cNvPr id="524" name="Take the following function:"/>
          <p:cNvSpPr txBox="1"/>
          <p:nvPr/>
        </p:nvSpPr>
        <p:spPr>
          <a:xfrm>
            <a:off x="872356" y="1739426"/>
            <a:ext cx="22639287" cy="84518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635000" indent="-635000" algn="l">
              <a:buSzPct val="75000"/>
              <a:buFont typeface="Helvetica Neue"/>
              <a:buChar char="•"/>
            </a:lvl1pPr>
          </a:lstStyle>
          <a:p>
            <a:pPr/>
            <a:r>
              <a:t>Take the following function:</a:t>
            </a:r>
          </a:p>
        </p:txBody>
      </p:sp>
      <p:sp>
        <p:nvSpPr>
          <p:cNvPr id="525" name="void loop()…"/>
          <p:cNvSpPr txBox="1"/>
          <p:nvPr/>
        </p:nvSpPr>
        <p:spPr>
          <a:xfrm>
            <a:off x="587424" y="3242451"/>
            <a:ext cx="8180103" cy="54991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a:latin typeface="Courier"/>
                <a:ea typeface="Courier"/>
                <a:cs typeface="Courier"/>
                <a:sym typeface="Courier"/>
              </a:defRPr>
            </a:pPr>
            <a:r>
              <a:t>void loop()</a:t>
            </a:r>
          </a:p>
          <a:p>
            <a:pPr algn="l">
              <a:defRPr>
                <a:latin typeface="Courier"/>
                <a:ea typeface="Courier"/>
                <a:cs typeface="Courier"/>
                <a:sym typeface="Courier"/>
              </a:defRPr>
            </a:pPr>
            <a:r>
              <a:t>{</a:t>
            </a:r>
          </a:p>
          <a:p>
            <a:pPr algn="l">
              <a:defRPr>
                <a:latin typeface="Courier"/>
                <a:ea typeface="Courier"/>
                <a:cs typeface="Courier"/>
                <a:sym typeface="Courier"/>
              </a:defRPr>
            </a:pPr>
            <a:r>
              <a:t>    int i = 0;</a:t>
            </a:r>
          </a:p>
          <a:p>
            <a:pPr algn="l">
              <a:defRPr>
                <a:latin typeface="Courier"/>
                <a:ea typeface="Courier"/>
                <a:cs typeface="Courier"/>
                <a:sym typeface="Courier"/>
              </a:defRPr>
            </a:pPr>
            <a:r>
              <a:t>    while (i &lt; 100) {</a:t>
            </a:r>
          </a:p>
          <a:p>
            <a:pPr algn="l">
              <a:defRPr>
                <a:latin typeface="Courier"/>
                <a:ea typeface="Courier"/>
                <a:cs typeface="Courier"/>
                <a:sym typeface="Courier"/>
              </a:defRPr>
            </a:pPr>
            <a:r>
              <a:t>        ++i;</a:t>
            </a:r>
          </a:p>
          <a:p>
            <a:pPr algn="l">
              <a:defRPr>
                <a:latin typeface="Courier"/>
                <a:ea typeface="Courier"/>
                <a:cs typeface="Courier"/>
                <a:sym typeface="Courier"/>
              </a:defRPr>
            </a:pPr>
            <a:r>
              <a:t>    }</a:t>
            </a:r>
          </a:p>
          <a:p>
            <a:pPr algn="l">
              <a:defRPr>
                <a:latin typeface="Courier"/>
                <a:ea typeface="Courier"/>
                <a:cs typeface="Courier"/>
                <a:sym typeface="Courier"/>
              </a:defRPr>
            </a:pPr>
            <a:r>
              <a:t>}</a:t>
            </a:r>
          </a:p>
        </p:txBody>
      </p:sp>
      <p:sp>
        <p:nvSpPr>
          <p:cNvPr id="526" name="Run the objdump program:…"/>
          <p:cNvSpPr txBox="1"/>
          <p:nvPr/>
        </p:nvSpPr>
        <p:spPr>
          <a:xfrm>
            <a:off x="12660764" y="2373370"/>
            <a:ext cx="8878727" cy="16256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r>
              <a:t>Run the objdump program:</a:t>
            </a:r>
          </a:p>
          <a:p>
            <a:pPr algn="l">
              <a:defRPr>
                <a:latin typeface="Courier"/>
                <a:ea typeface="Courier"/>
                <a:cs typeface="Courier"/>
                <a:sym typeface="Courier"/>
              </a:defRPr>
            </a:pPr>
            <a:r>
              <a:t>objdump -d while_loop.o</a:t>
            </a:r>
          </a:p>
        </p:txBody>
      </p:sp>
      <p:sp>
        <p:nvSpPr>
          <p:cNvPr id="527" name="Disassembly of section .text:…"/>
          <p:cNvSpPr txBox="1"/>
          <p:nvPr/>
        </p:nvSpPr>
        <p:spPr>
          <a:xfrm>
            <a:off x="10063868" y="4576473"/>
            <a:ext cx="13790533" cy="51943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3700">
                <a:latin typeface="Courier"/>
                <a:ea typeface="Courier"/>
                <a:cs typeface="Courier"/>
                <a:sym typeface="Courier"/>
              </a:defRPr>
            </a:pPr>
            <a:r>
              <a:t>Disassembly of section .text:</a:t>
            </a:r>
          </a:p>
          <a:p>
            <a:pPr algn="l">
              <a:defRPr sz="3700">
                <a:latin typeface="Courier"/>
                <a:ea typeface="Courier"/>
                <a:cs typeface="Courier"/>
                <a:sym typeface="Courier"/>
              </a:defRPr>
            </a:pPr>
          </a:p>
          <a:p>
            <a:pPr algn="l">
              <a:defRPr sz="3700">
                <a:latin typeface="Courier"/>
                <a:ea typeface="Courier"/>
                <a:cs typeface="Courier"/>
                <a:sym typeface="Courier"/>
              </a:defRPr>
            </a:pPr>
            <a:r>
              <a:t>0000000000000000 &lt;loop&gt;:</a:t>
            </a:r>
          </a:p>
          <a:p>
            <a:pPr algn="l">
              <a:defRPr sz="3700">
                <a:latin typeface="Courier"/>
                <a:ea typeface="Courier"/>
                <a:cs typeface="Courier"/>
                <a:sym typeface="Courier"/>
              </a:defRPr>
            </a:pPr>
            <a:r>
              <a:t>   0:	b8 00 00 00 00       	mov    $0x0,%eax</a:t>
            </a:r>
          </a:p>
          <a:p>
            <a:pPr algn="l">
              <a:defRPr sz="3700">
                <a:latin typeface="Courier"/>
                <a:ea typeface="Courier"/>
                <a:cs typeface="Courier"/>
                <a:sym typeface="Courier"/>
              </a:defRPr>
            </a:pPr>
            <a:r>
              <a:t>   5:	eb 03                	jmp    a &lt;loop+0xa&gt;</a:t>
            </a:r>
          </a:p>
          <a:p>
            <a:pPr algn="l">
              <a:defRPr sz="3700">
                <a:latin typeface="Courier"/>
                <a:ea typeface="Courier"/>
                <a:cs typeface="Courier"/>
                <a:sym typeface="Courier"/>
              </a:defRPr>
            </a:pPr>
            <a:r>
              <a:t>   7:	83 c0 01             	add    $0x1,%eax</a:t>
            </a:r>
          </a:p>
          <a:p>
            <a:pPr algn="l">
              <a:defRPr sz="3700">
                <a:latin typeface="Courier"/>
                <a:ea typeface="Courier"/>
                <a:cs typeface="Courier"/>
                <a:sym typeface="Courier"/>
              </a:defRPr>
            </a:pPr>
            <a:r>
              <a:t>   a:	83 f8 63             	cmp    $0x63,%eax</a:t>
            </a:r>
          </a:p>
          <a:p>
            <a:pPr algn="l">
              <a:defRPr sz="3700">
                <a:latin typeface="Courier"/>
                <a:ea typeface="Courier"/>
                <a:cs typeface="Courier"/>
                <a:sym typeface="Courier"/>
              </a:defRPr>
            </a:pPr>
            <a:r>
              <a:t>   d:	7e f8                	jle    7 &lt;loop+0x7&gt;</a:t>
            </a:r>
          </a:p>
          <a:p>
            <a:pPr algn="l">
              <a:defRPr sz="3700">
                <a:latin typeface="Courier"/>
                <a:ea typeface="Courier"/>
                <a:cs typeface="Courier"/>
                <a:sym typeface="Courier"/>
              </a:defRPr>
            </a:pPr>
            <a:r>
              <a:t>   f:	f3 c3                	repz retq</a:t>
            </a:r>
          </a:p>
        </p:txBody>
      </p:sp>
      <p:sp>
        <p:nvSpPr>
          <p:cNvPr id="528" name="Rounded Rectangle"/>
          <p:cNvSpPr/>
          <p:nvPr/>
        </p:nvSpPr>
        <p:spPr>
          <a:xfrm>
            <a:off x="10679161" y="6367798"/>
            <a:ext cx="1056424" cy="3392990"/>
          </a:xfrm>
          <a:prstGeom prst="roundRect">
            <a:avLst>
              <a:gd name="adj" fmla="val 18033"/>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sp>
        <p:nvSpPr>
          <p:cNvPr id="529" name="0-based addresses for each instruction (will be replaced with real addresses when a full program is created)"/>
          <p:cNvSpPr txBox="1"/>
          <p:nvPr/>
        </p:nvSpPr>
        <p:spPr>
          <a:xfrm>
            <a:off x="11236332" y="10348276"/>
            <a:ext cx="8624665" cy="3131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a:lstStyle>
          <a:p>
            <a:pPr/>
            <a:r>
              <a:t>0-based addresses for each instruction (will be replaced with real addresses when a full program is created)</a:t>
            </a:r>
          </a:p>
        </p:txBody>
      </p:sp>
      <p:sp>
        <p:nvSpPr>
          <p:cNvPr id="532" name="Connection Line"/>
          <p:cNvSpPr/>
          <p:nvPr/>
        </p:nvSpPr>
        <p:spPr>
          <a:xfrm>
            <a:off x="10749683" y="9980372"/>
            <a:ext cx="325160" cy="1247150"/>
          </a:xfrm>
          <a:custGeom>
            <a:avLst/>
            <a:gdLst/>
            <a:ahLst/>
            <a:cxnLst>
              <a:cxn ang="0">
                <a:pos x="wd2" y="hd2"/>
              </a:cxn>
              <a:cxn ang="5400000">
                <a:pos x="wd2" y="hd2"/>
              </a:cxn>
              <a:cxn ang="10800000">
                <a:pos x="wd2" y="hd2"/>
              </a:cxn>
              <a:cxn ang="16200000">
                <a:pos x="wd2" y="hd2"/>
              </a:cxn>
            </a:cxnLst>
            <a:rect l="0" t="0" r="r" b="b"/>
            <a:pathLst>
              <a:path w="16340" h="21600" fill="norm" stroke="1" extrusionOk="0">
                <a:moveTo>
                  <a:pt x="16340" y="21600"/>
                </a:moveTo>
                <a:cubicBezTo>
                  <a:pt x="-3433" y="14970"/>
                  <a:pt x="-5260" y="7770"/>
                  <a:pt x="10858" y="0"/>
                </a:cubicBezTo>
              </a:path>
            </a:pathLst>
          </a:custGeom>
          <a:ln w="63500">
            <a:solidFill>
              <a:srgbClr val="7F0325"/>
            </a:solidFill>
            <a:miter lim="400000"/>
            <a:tailEnd type="triangle"/>
          </a:ln>
        </p:spPr>
        <p:txBody>
          <a:bodyPr/>
          <a:lstStyle/>
          <a:p>
            <a:pPr/>
          </a:p>
        </p:txBody>
      </p:sp>
      <p:sp>
        <p:nvSpPr>
          <p:cNvPr id="531" name="Compile to an object file:…"/>
          <p:cNvSpPr txBox="1"/>
          <p:nvPr/>
        </p:nvSpPr>
        <p:spPr>
          <a:xfrm>
            <a:off x="428642" y="9051880"/>
            <a:ext cx="8878728" cy="16256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r>
              <a:t>Compile to an object file:</a:t>
            </a:r>
          </a:p>
          <a:p>
            <a:pPr algn="l">
              <a:defRPr>
                <a:latin typeface="Courier"/>
                <a:ea typeface="Courier"/>
                <a:cs typeface="Courier"/>
                <a:sym typeface="Courier"/>
              </a:defRPr>
            </a:pPr>
            <a:r>
              <a:t>gcc -c -Og while_loop.c</a:t>
            </a:r>
          </a:p>
        </p:txBody>
      </p:sp>
    </p:spTree>
  </p:cSld>
  <p:clrMapOvr>
    <a:masterClrMapping/>
  </p:clrMapOvr>
  <p:transition xmlns:p14="http://schemas.microsoft.com/office/powerpoint/2010/main" spd="med" advClick="1"/>
</p:sld>
</file>

<file path=ppt/slides/slide4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34"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535" name="Digging Deeper: Jump Instruction Encoding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Digging Deeper: Jump Instruction Encodings</a:t>
            </a:r>
          </a:p>
        </p:txBody>
      </p:sp>
      <p:sp>
        <p:nvSpPr>
          <p:cNvPr id="536" name="Take the following function:"/>
          <p:cNvSpPr txBox="1"/>
          <p:nvPr/>
        </p:nvSpPr>
        <p:spPr>
          <a:xfrm>
            <a:off x="872356" y="1739426"/>
            <a:ext cx="22639287" cy="84518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635000" indent="-635000" algn="l">
              <a:buSzPct val="75000"/>
              <a:buFont typeface="Helvetica Neue"/>
              <a:buChar char="•"/>
            </a:lvl1pPr>
          </a:lstStyle>
          <a:p>
            <a:pPr/>
            <a:r>
              <a:t>Take the following function:</a:t>
            </a:r>
          </a:p>
        </p:txBody>
      </p:sp>
      <p:sp>
        <p:nvSpPr>
          <p:cNvPr id="537" name="void loop()…"/>
          <p:cNvSpPr txBox="1"/>
          <p:nvPr/>
        </p:nvSpPr>
        <p:spPr>
          <a:xfrm>
            <a:off x="587424" y="3242451"/>
            <a:ext cx="8180103" cy="54991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a:latin typeface="Courier"/>
                <a:ea typeface="Courier"/>
                <a:cs typeface="Courier"/>
                <a:sym typeface="Courier"/>
              </a:defRPr>
            </a:pPr>
            <a:r>
              <a:t>void loop()</a:t>
            </a:r>
          </a:p>
          <a:p>
            <a:pPr algn="l">
              <a:defRPr>
                <a:latin typeface="Courier"/>
                <a:ea typeface="Courier"/>
                <a:cs typeface="Courier"/>
                <a:sym typeface="Courier"/>
              </a:defRPr>
            </a:pPr>
            <a:r>
              <a:t>{</a:t>
            </a:r>
          </a:p>
          <a:p>
            <a:pPr algn="l">
              <a:defRPr>
                <a:latin typeface="Courier"/>
                <a:ea typeface="Courier"/>
                <a:cs typeface="Courier"/>
                <a:sym typeface="Courier"/>
              </a:defRPr>
            </a:pPr>
            <a:r>
              <a:t>    int i = 0;</a:t>
            </a:r>
          </a:p>
          <a:p>
            <a:pPr algn="l">
              <a:defRPr>
                <a:latin typeface="Courier"/>
                <a:ea typeface="Courier"/>
                <a:cs typeface="Courier"/>
                <a:sym typeface="Courier"/>
              </a:defRPr>
            </a:pPr>
            <a:r>
              <a:t>    while (i &lt; 100) {</a:t>
            </a:r>
          </a:p>
          <a:p>
            <a:pPr algn="l">
              <a:defRPr>
                <a:latin typeface="Courier"/>
                <a:ea typeface="Courier"/>
                <a:cs typeface="Courier"/>
                <a:sym typeface="Courier"/>
              </a:defRPr>
            </a:pPr>
            <a:r>
              <a:t>        ++i;</a:t>
            </a:r>
          </a:p>
          <a:p>
            <a:pPr algn="l">
              <a:defRPr>
                <a:latin typeface="Courier"/>
                <a:ea typeface="Courier"/>
                <a:cs typeface="Courier"/>
                <a:sym typeface="Courier"/>
              </a:defRPr>
            </a:pPr>
            <a:r>
              <a:t>    }</a:t>
            </a:r>
          </a:p>
          <a:p>
            <a:pPr algn="l">
              <a:defRPr>
                <a:latin typeface="Courier"/>
                <a:ea typeface="Courier"/>
                <a:cs typeface="Courier"/>
                <a:sym typeface="Courier"/>
              </a:defRPr>
            </a:pPr>
            <a:r>
              <a:t>}</a:t>
            </a:r>
          </a:p>
        </p:txBody>
      </p:sp>
      <p:sp>
        <p:nvSpPr>
          <p:cNvPr id="538" name="Run the objdump program:…"/>
          <p:cNvSpPr txBox="1"/>
          <p:nvPr/>
        </p:nvSpPr>
        <p:spPr>
          <a:xfrm>
            <a:off x="12660764" y="2373370"/>
            <a:ext cx="8878727" cy="16256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r>
              <a:t>Run the objdump program:</a:t>
            </a:r>
          </a:p>
          <a:p>
            <a:pPr algn="l">
              <a:defRPr>
                <a:latin typeface="Courier"/>
                <a:ea typeface="Courier"/>
                <a:cs typeface="Courier"/>
                <a:sym typeface="Courier"/>
              </a:defRPr>
            </a:pPr>
            <a:r>
              <a:t>objdump -d while_loop.o</a:t>
            </a:r>
          </a:p>
        </p:txBody>
      </p:sp>
      <p:sp>
        <p:nvSpPr>
          <p:cNvPr id="539" name="Disassembly of section .text:…"/>
          <p:cNvSpPr txBox="1"/>
          <p:nvPr/>
        </p:nvSpPr>
        <p:spPr>
          <a:xfrm>
            <a:off x="10063868" y="4576473"/>
            <a:ext cx="13790533" cy="51943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3700">
                <a:latin typeface="Courier"/>
                <a:ea typeface="Courier"/>
                <a:cs typeface="Courier"/>
                <a:sym typeface="Courier"/>
              </a:defRPr>
            </a:pPr>
            <a:r>
              <a:t>Disassembly of section .text:</a:t>
            </a:r>
          </a:p>
          <a:p>
            <a:pPr algn="l">
              <a:defRPr sz="3700">
                <a:latin typeface="Courier"/>
                <a:ea typeface="Courier"/>
                <a:cs typeface="Courier"/>
                <a:sym typeface="Courier"/>
              </a:defRPr>
            </a:pPr>
          </a:p>
          <a:p>
            <a:pPr algn="l">
              <a:defRPr sz="3700">
                <a:latin typeface="Courier"/>
                <a:ea typeface="Courier"/>
                <a:cs typeface="Courier"/>
                <a:sym typeface="Courier"/>
              </a:defRPr>
            </a:pPr>
            <a:r>
              <a:t>0000000000000000 &lt;loop&gt;:</a:t>
            </a:r>
          </a:p>
          <a:p>
            <a:pPr algn="l">
              <a:defRPr sz="3700">
                <a:latin typeface="Courier"/>
                <a:ea typeface="Courier"/>
                <a:cs typeface="Courier"/>
                <a:sym typeface="Courier"/>
              </a:defRPr>
            </a:pPr>
            <a:r>
              <a:t>   0:	b8 00 00 00 00       	mov    $0x0,%eax</a:t>
            </a:r>
          </a:p>
          <a:p>
            <a:pPr algn="l">
              <a:defRPr sz="3700">
                <a:latin typeface="Courier"/>
                <a:ea typeface="Courier"/>
                <a:cs typeface="Courier"/>
                <a:sym typeface="Courier"/>
              </a:defRPr>
            </a:pPr>
            <a:r>
              <a:t>   5:	eb 03                	jmp    a &lt;loop+0xa&gt;</a:t>
            </a:r>
          </a:p>
          <a:p>
            <a:pPr algn="l">
              <a:defRPr sz="3700">
                <a:latin typeface="Courier"/>
                <a:ea typeface="Courier"/>
                <a:cs typeface="Courier"/>
                <a:sym typeface="Courier"/>
              </a:defRPr>
            </a:pPr>
            <a:r>
              <a:t>   7:	83 c0 01             	add    $0x1,%eax</a:t>
            </a:r>
          </a:p>
          <a:p>
            <a:pPr algn="l">
              <a:defRPr sz="3700">
                <a:latin typeface="Courier"/>
                <a:ea typeface="Courier"/>
                <a:cs typeface="Courier"/>
                <a:sym typeface="Courier"/>
              </a:defRPr>
            </a:pPr>
            <a:r>
              <a:t>   a:	83 f8 63             	cmp    $0x63,%eax</a:t>
            </a:r>
          </a:p>
          <a:p>
            <a:pPr algn="l">
              <a:defRPr sz="3700">
                <a:latin typeface="Courier"/>
                <a:ea typeface="Courier"/>
                <a:cs typeface="Courier"/>
                <a:sym typeface="Courier"/>
              </a:defRPr>
            </a:pPr>
            <a:r>
              <a:t>   d:	7e f8                	jle    7 &lt;loop+0x7&gt;</a:t>
            </a:r>
          </a:p>
          <a:p>
            <a:pPr algn="l">
              <a:defRPr sz="3700">
                <a:latin typeface="Courier"/>
                <a:ea typeface="Courier"/>
                <a:cs typeface="Courier"/>
                <a:sym typeface="Courier"/>
              </a:defRPr>
            </a:pPr>
            <a:r>
              <a:t>   f:	f3 c3                	repz retq</a:t>
            </a:r>
          </a:p>
        </p:txBody>
      </p:sp>
      <p:sp>
        <p:nvSpPr>
          <p:cNvPr id="540" name="Rounded Rectangle"/>
          <p:cNvSpPr/>
          <p:nvPr/>
        </p:nvSpPr>
        <p:spPr>
          <a:xfrm>
            <a:off x="11634828" y="6280919"/>
            <a:ext cx="4211665" cy="3392990"/>
          </a:xfrm>
          <a:prstGeom prst="roundRect">
            <a:avLst>
              <a:gd name="adj" fmla="val 5615"/>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sp>
        <p:nvSpPr>
          <p:cNvPr id="541" name="Machine code for the instructions. Instructions are &quot;variable length&quot; — the mov instruction is 5 bytes, the tmp is 3 bytes, etc."/>
          <p:cNvSpPr txBox="1"/>
          <p:nvPr/>
        </p:nvSpPr>
        <p:spPr>
          <a:xfrm>
            <a:off x="11236332" y="10348276"/>
            <a:ext cx="8624665" cy="279628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sz="4400"/>
            </a:pPr>
            <a:r>
              <a:t>Machine code for the instructions. Instructions are "variable length" — the </a:t>
            </a:r>
            <a:r>
              <a:rPr>
                <a:latin typeface="Courier"/>
                <a:ea typeface="Courier"/>
                <a:cs typeface="Courier"/>
                <a:sym typeface="Courier"/>
              </a:rPr>
              <a:t>mov</a:t>
            </a:r>
            <a:r>
              <a:t> instruction is 5 bytes, the tmp is 3 bytes, etc.</a:t>
            </a:r>
          </a:p>
        </p:txBody>
      </p:sp>
      <p:sp>
        <p:nvSpPr>
          <p:cNvPr id="544" name="Connection Line"/>
          <p:cNvSpPr/>
          <p:nvPr/>
        </p:nvSpPr>
        <p:spPr>
          <a:xfrm>
            <a:off x="11062153" y="9732067"/>
            <a:ext cx="757345" cy="1495456"/>
          </a:xfrm>
          <a:custGeom>
            <a:avLst/>
            <a:gdLst/>
            <a:ahLst/>
            <a:cxnLst>
              <a:cxn ang="0">
                <a:pos x="wd2" y="hd2"/>
              </a:cxn>
              <a:cxn ang="5400000">
                <a:pos x="wd2" y="hd2"/>
              </a:cxn>
              <a:cxn ang="10800000">
                <a:pos x="wd2" y="hd2"/>
              </a:cxn>
              <a:cxn ang="16200000">
                <a:pos x="wd2" y="hd2"/>
              </a:cxn>
            </a:cxnLst>
            <a:rect l="0" t="0" r="r" b="b"/>
            <a:pathLst>
              <a:path w="19987" h="21600" fill="norm" stroke="1" extrusionOk="0">
                <a:moveTo>
                  <a:pt x="335" y="21600"/>
                </a:moveTo>
                <a:cubicBezTo>
                  <a:pt x="-1613" y="12120"/>
                  <a:pt x="4938" y="4920"/>
                  <a:pt x="19987" y="0"/>
                </a:cubicBezTo>
              </a:path>
            </a:pathLst>
          </a:custGeom>
          <a:ln w="63500">
            <a:solidFill>
              <a:srgbClr val="7F0325"/>
            </a:solidFill>
            <a:miter lim="400000"/>
            <a:tailEnd type="triangle"/>
          </a:ln>
        </p:spPr>
        <p:txBody>
          <a:bodyPr/>
          <a:lstStyle/>
          <a:p>
            <a:pPr/>
          </a:p>
        </p:txBody>
      </p:sp>
      <p:sp>
        <p:nvSpPr>
          <p:cNvPr id="543" name="Compile to an object file:…"/>
          <p:cNvSpPr txBox="1"/>
          <p:nvPr/>
        </p:nvSpPr>
        <p:spPr>
          <a:xfrm>
            <a:off x="428642" y="9051880"/>
            <a:ext cx="8878728" cy="16256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r>
              <a:t>Compile to an object file:</a:t>
            </a:r>
          </a:p>
          <a:p>
            <a:pPr algn="l">
              <a:defRPr>
                <a:latin typeface="Courier"/>
                <a:ea typeface="Courier"/>
                <a:cs typeface="Courier"/>
                <a:sym typeface="Courier"/>
              </a:defRPr>
            </a:pPr>
            <a:r>
              <a:t>gcc -c -Og while_loop.c</a:t>
            </a:r>
          </a:p>
        </p:txBody>
      </p:sp>
    </p:spTree>
  </p:cSld>
  <p:clrMapOvr>
    <a:masterClrMapping/>
  </p:clrMapOvr>
  <p:transition xmlns:p14="http://schemas.microsoft.com/office/powerpoint/2010/main" spd="med" advClick="1"/>
</p:sld>
</file>

<file path=ppt/slides/slide4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46"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547" name="Digging Deeper: Jump Instruction Encoding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Digging Deeper: Jump Instruction Encodings</a:t>
            </a:r>
          </a:p>
        </p:txBody>
      </p:sp>
      <p:sp>
        <p:nvSpPr>
          <p:cNvPr id="548" name="Take the following function:"/>
          <p:cNvSpPr txBox="1"/>
          <p:nvPr/>
        </p:nvSpPr>
        <p:spPr>
          <a:xfrm>
            <a:off x="872356" y="1739426"/>
            <a:ext cx="22639287" cy="84518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635000" indent="-635000" algn="l">
              <a:buSzPct val="75000"/>
              <a:buFont typeface="Helvetica Neue"/>
              <a:buChar char="•"/>
            </a:lvl1pPr>
          </a:lstStyle>
          <a:p>
            <a:pPr/>
            <a:r>
              <a:t>Take the following function:</a:t>
            </a:r>
          </a:p>
        </p:txBody>
      </p:sp>
      <p:sp>
        <p:nvSpPr>
          <p:cNvPr id="549" name="void loop()…"/>
          <p:cNvSpPr txBox="1"/>
          <p:nvPr/>
        </p:nvSpPr>
        <p:spPr>
          <a:xfrm>
            <a:off x="587424" y="3242451"/>
            <a:ext cx="8180103" cy="54991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a:latin typeface="Courier"/>
                <a:ea typeface="Courier"/>
                <a:cs typeface="Courier"/>
                <a:sym typeface="Courier"/>
              </a:defRPr>
            </a:pPr>
            <a:r>
              <a:t>void loop()</a:t>
            </a:r>
          </a:p>
          <a:p>
            <a:pPr algn="l">
              <a:defRPr>
                <a:latin typeface="Courier"/>
                <a:ea typeface="Courier"/>
                <a:cs typeface="Courier"/>
                <a:sym typeface="Courier"/>
              </a:defRPr>
            </a:pPr>
            <a:r>
              <a:t>{</a:t>
            </a:r>
          </a:p>
          <a:p>
            <a:pPr algn="l">
              <a:defRPr>
                <a:latin typeface="Courier"/>
                <a:ea typeface="Courier"/>
                <a:cs typeface="Courier"/>
                <a:sym typeface="Courier"/>
              </a:defRPr>
            </a:pPr>
            <a:r>
              <a:t>    int i = 0;</a:t>
            </a:r>
          </a:p>
          <a:p>
            <a:pPr algn="l">
              <a:defRPr>
                <a:latin typeface="Courier"/>
                <a:ea typeface="Courier"/>
                <a:cs typeface="Courier"/>
                <a:sym typeface="Courier"/>
              </a:defRPr>
            </a:pPr>
            <a:r>
              <a:t>    while (i &lt; 100) {</a:t>
            </a:r>
          </a:p>
          <a:p>
            <a:pPr algn="l">
              <a:defRPr>
                <a:latin typeface="Courier"/>
                <a:ea typeface="Courier"/>
                <a:cs typeface="Courier"/>
                <a:sym typeface="Courier"/>
              </a:defRPr>
            </a:pPr>
            <a:r>
              <a:t>        ++i;</a:t>
            </a:r>
          </a:p>
          <a:p>
            <a:pPr algn="l">
              <a:defRPr>
                <a:latin typeface="Courier"/>
                <a:ea typeface="Courier"/>
                <a:cs typeface="Courier"/>
                <a:sym typeface="Courier"/>
              </a:defRPr>
            </a:pPr>
            <a:r>
              <a:t>    }</a:t>
            </a:r>
          </a:p>
          <a:p>
            <a:pPr algn="l">
              <a:defRPr>
                <a:latin typeface="Courier"/>
                <a:ea typeface="Courier"/>
                <a:cs typeface="Courier"/>
                <a:sym typeface="Courier"/>
              </a:defRPr>
            </a:pPr>
            <a:r>
              <a:t>}</a:t>
            </a:r>
          </a:p>
        </p:txBody>
      </p:sp>
      <p:sp>
        <p:nvSpPr>
          <p:cNvPr id="550" name="Run the objdump program:…"/>
          <p:cNvSpPr txBox="1"/>
          <p:nvPr/>
        </p:nvSpPr>
        <p:spPr>
          <a:xfrm>
            <a:off x="12660764" y="2373370"/>
            <a:ext cx="8878727" cy="16256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r>
              <a:t>Run the objdump program:</a:t>
            </a:r>
          </a:p>
          <a:p>
            <a:pPr algn="l">
              <a:defRPr>
                <a:latin typeface="Courier"/>
                <a:ea typeface="Courier"/>
                <a:cs typeface="Courier"/>
                <a:sym typeface="Courier"/>
              </a:defRPr>
            </a:pPr>
            <a:r>
              <a:t>objdump -d while_loop.o</a:t>
            </a:r>
          </a:p>
        </p:txBody>
      </p:sp>
      <p:sp>
        <p:nvSpPr>
          <p:cNvPr id="551" name="Disassembly of section .text:…"/>
          <p:cNvSpPr txBox="1"/>
          <p:nvPr/>
        </p:nvSpPr>
        <p:spPr>
          <a:xfrm>
            <a:off x="10063868" y="4576473"/>
            <a:ext cx="13790533" cy="51943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3700">
                <a:latin typeface="Courier"/>
                <a:ea typeface="Courier"/>
                <a:cs typeface="Courier"/>
                <a:sym typeface="Courier"/>
              </a:defRPr>
            </a:pPr>
            <a:r>
              <a:t>Disassembly of section .text:</a:t>
            </a:r>
          </a:p>
          <a:p>
            <a:pPr algn="l">
              <a:defRPr sz="3700">
                <a:latin typeface="Courier"/>
                <a:ea typeface="Courier"/>
                <a:cs typeface="Courier"/>
                <a:sym typeface="Courier"/>
              </a:defRPr>
            </a:pPr>
          </a:p>
          <a:p>
            <a:pPr algn="l">
              <a:defRPr sz="3700">
                <a:latin typeface="Courier"/>
                <a:ea typeface="Courier"/>
                <a:cs typeface="Courier"/>
                <a:sym typeface="Courier"/>
              </a:defRPr>
            </a:pPr>
            <a:r>
              <a:t>0000000000000000 &lt;loop&gt;:</a:t>
            </a:r>
          </a:p>
          <a:p>
            <a:pPr algn="l">
              <a:defRPr sz="3700">
                <a:latin typeface="Courier"/>
                <a:ea typeface="Courier"/>
                <a:cs typeface="Courier"/>
                <a:sym typeface="Courier"/>
              </a:defRPr>
            </a:pPr>
            <a:r>
              <a:t>   0:	b8 00 00 00 00       	mov    $0x0,%eax</a:t>
            </a:r>
          </a:p>
          <a:p>
            <a:pPr algn="l">
              <a:defRPr sz="3700">
                <a:latin typeface="Courier"/>
                <a:ea typeface="Courier"/>
                <a:cs typeface="Courier"/>
                <a:sym typeface="Courier"/>
              </a:defRPr>
            </a:pPr>
            <a:r>
              <a:t>   5:	eb 03                	jmp    a &lt;loop+0xa&gt;</a:t>
            </a:r>
          </a:p>
          <a:p>
            <a:pPr algn="l">
              <a:defRPr sz="3700">
                <a:latin typeface="Courier"/>
                <a:ea typeface="Courier"/>
                <a:cs typeface="Courier"/>
                <a:sym typeface="Courier"/>
              </a:defRPr>
            </a:pPr>
            <a:r>
              <a:t>   7:	83 c0 01             	add    $0x1,%eax</a:t>
            </a:r>
          </a:p>
          <a:p>
            <a:pPr algn="l">
              <a:defRPr sz="3700">
                <a:latin typeface="Courier"/>
                <a:ea typeface="Courier"/>
                <a:cs typeface="Courier"/>
                <a:sym typeface="Courier"/>
              </a:defRPr>
            </a:pPr>
            <a:r>
              <a:t>   a:	83 f8 63             	cmp    $0x63,%eax</a:t>
            </a:r>
          </a:p>
          <a:p>
            <a:pPr algn="l">
              <a:defRPr sz="3700">
                <a:latin typeface="Courier"/>
                <a:ea typeface="Courier"/>
                <a:cs typeface="Courier"/>
                <a:sym typeface="Courier"/>
              </a:defRPr>
            </a:pPr>
            <a:r>
              <a:t>   d:	7e f8                	jle    7 &lt;loop+0x7&gt;</a:t>
            </a:r>
          </a:p>
          <a:p>
            <a:pPr algn="l">
              <a:defRPr sz="3700">
                <a:latin typeface="Courier"/>
                <a:ea typeface="Courier"/>
                <a:cs typeface="Courier"/>
                <a:sym typeface="Courier"/>
              </a:defRPr>
            </a:pPr>
            <a:r>
              <a:t>   f:	f3 c3                	repz retq</a:t>
            </a:r>
          </a:p>
        </p:txBody>
      </p:sp>
      <p:sp>
        <p:nvSpPr>
          <p:cNvPr id="552" name="Rounded Rectangle"/>
          <p:cNvSpPr/>
          <p:nvPr/>
        </p:nvSpPr>
        <p:spPr>
          <a:xfrm>
            <a:off x="10726786" y="6845584"/>
            <a:ext cx="13303967" cy="656080"/>
          </a:xfrm>
          <a:prstGeom prst="roundRect">
            <a:avLst>
              <a:gd name="adj" fmla="val 29036"/>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sp>
        <p:nvSpPr>
          <p:cNvPr id="553" name="The jmp instruction. &quot;eb&quot; means that this is a jmp, and 03 is the number of instructions to jump, relative to %rip. When the instruction is executing, %rip is set to the next instruction (7 in this case). So…7 + 3 is 0xa, so this instruction jumps to 0xa"/>
          <p:cNvSpPr txBox="1"/>
          <p:nvPr/>
        </p:nvSpPr>
        <p:spPr>
          <a:xfrm>
            <a:off x="10032812" y="10116599"/>
            <a:ext cx="13191748" cy="354336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sz="4400"/>
            </a:pPr>
            <a:r>
              <a:t>The </a:t>
            </a:r>
            <a:r>
              <a:rPr>
                <a:latin typeface="Courier"/>
                <a:ea typeface="Courier"/>
                <a:cs typeface="Courier"/>
                <a:sym typeface="Courier"/>
              </a:rPr>
              <a:t>jmp</a:t>
            </a:r>
            <a:r>
              <a:t> instruction. "</a:t>
            </a:r>
            <a:r>
              <a:rPr>
                <a:latin typeface="Courier"/>
                <a:ea typeface="Courier"/>
                <a:cs typeface="Courier"/>
                <a:sym typeface="Courier"/>
              </a:rPr>
              <a:t>eb</a:t>
            </a:r>
            <a:r>
              <a:t>" means that this is a </a:t>
            </a:r>
            <a:r>
              <a:rPr>
                <a:latin typeface="Courier"/>
                <a:ea typeface="Courier"/>
                <a:cs typeface="Courier"/>
                <a:sym typeface="Courier"/>
              </a:rPr>
              <a:t>jmp</a:t>
            </a:r>
            <a:r>
              <a:t>, and </a:t>
            </a:r>
            <a:r>
              <a:rPr>
                <a:latin typeface="Courier"/>
                <a:ea typeface="Courier"/>
                <a:cs typeface="Courier"/>
                <a:sym typeface="Courier"/>
              </a:rPr>
              <a:t>03</a:t>
            </a:r>
            <a:r>
              <a:t> is the number of instructions to jump, relative to </a:t>
            </a:r>
            <a:r>
              <a:rPr>
                <a:latin typeface="Courier"/>
                <a:ea typeface="Courier"/>
                <a:cs typeface="Courier"/>
                <a:sym typeface="Courier"/>
              </a:rPr>
              <a:t>%rip</a:t>
            </a:r>
            <a:r>
              <a:t>. When the instruction is executing, </a:t>
            </a:r>
            <a:r>
              <a:rPr>
                <a:latin typeface="Courier"/>
                <a:ea typeface="Courier"/>
                <a:cs typeface="Courier"/>
                <a:sym typeface="Courier"/>
              </a:rPr>
              <a:t>%rip</a:t>
            </a:r>
            <a:r>
              <a:t> is set to the next instruction (</a:t>
            </a:r>
            <a:r>
              <a:rPr>
                <a:latin typeface="Courier"/>
                <a:ea typeface="Courier"/>
                <a:cs typeface="Courier"/>
                <a:sym typeface="Courier"/>
              </a:rPr>
              <a:t>7</a:t>
            </a:r>
            <a:r>
              <a:t> in this case). So…</a:t>
            </a:r>
            <a:r>
              <a:rPr>
                <a:latin typeface="Courier"/>
                <a:ea typeface="Courier"/>
                <a:cs typeface="Courier"/>
                <a:sym typeface="Courier"/>
              </a:rPr>
              <a:t>7 + 3</a:t>
            </a:r>
            <a:r>
              <a:t> is 0xa, so this instruction jumps to </a:t>
            </a:r>
            <a:r>
              <a:rPr>
                <a:latin typeface="Courier"/>
                <a:ea typeface="Courier"/>
                <a:cs typeface="Courier"/>
                <a:sym typeface="Courier"/>
              </a:rPr>
              <a:t>0xa</a:t>
            </a:r>
            <a:r>
              <a:t>.</a:t>
            </a:r>
          </a:p>
        </p:txBody>
      </p:sp>
      <p:sp>
        <p:nvSpPr>
          <p:cNvPr id="556" name="Connection Line"/>
          <p:cNvSpPr/>
          <p:nvPr/>
        </p:nvSpPr>
        <p:spPr>
          <a:xfrm>
            <a:off x="10140430" y="7575593"/>
            <a:ext cx="600548" cy="2603048"/>
          </a:xfrm>
          <a:custGeom>
            <a:avLst/>
            <a:gdLst/>
            <a:ahLst/>
            <a:cxnLst>
              <a:cxn ang="0">
                <a:pos x="wd2" y="hd2"/>
              </a:cxn>
              <a:cxn ang="5400000">
                <a:pos x="wd2" y="hd2"/>
              </a:cxn>
              <a:cxn ang="10800000">
                <a:pos x="wd2" y="hd2"/>
              </a:cxn>
              <a:cxn ang="16200000">
                <a:pos x="wd2" y="hd2"/>
              </a:cxn>
            </a:cxnLst>
            <a:rect l="0" t="0" r="r" b="b"/>
            <a:pathLst>
              <a:path w="18276" h="21600" fill="norm" stroke="1" extrusionOk="0">
                <a:moveTo>
                  <a:pt x="1942" y="21600"/>
                </a:moveTo>
                <a:cubicBezTo>
                  <a:pt x="-3324" y="13828"/>
                  <a:pt x="2121" y="6628"/>
                  <a:pt x="18276" y="0"/>
                </a:cubicBezTo>
              </a:path>
            </a:pathLst>
          </a:custGeom>
          <a:ln w="63500">
            <a:solidFill>
              <a:srgbClr val="7F0325"/>
            </a:solidFill>
            <a:miter lim="400000"/>
            <a:tailEnd type="triangle"/>
          </a:ln>
        </p:spPr>
        <p:txBody>
          <a:bodyPr/>
          <a:lstStyle/>
          <a:p>
            <a:pPr/>
          </a:p>
        </p:txBody>
      </p:sp>
      <p:sp>
        <p:nvSpPr>
          <p:cNvPr id="555" name="Compile to an object file:…"/>
          <p:cNvSpPr txBox="1"/>
          <p:nvPr/>
        </p:nvSpPr>
        <p:spPr>
          <a:xfrm>
            <a:off x="428642" y="9051880"/>
            <a:ext cx="8878728" cy="16256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r>
              <a:t>Compile to an object file:</a:t>
            </a:r>
          </a:p>
          <a:p>
            <a:pPr algn="l">
              <a:defRPr>
                <a:latin typeface="Courier"/>
                <a:ea typeface="Courier"/>
                <a:cs typeface="Courier"/>
                <a:sym typeface="Courier"/>
              </a:defRPr>
            </a:pPr>
            <a:r>
              <a:t>gcc -c -Og while_loop.c</a:t>
            </a:r>
          </a:p>
        </p:txBody>
      </p:sp>
    </p:spTree>
  </p:cSld>
  <p:clrMapOvr>
    <a:masterClrMapping/>
  </p:clrMapOvr>
  <p:transition xmlns:p14="http://schemas.microsoft.com/office/powerpoint/2010/main" spd="med" advClick="1"/>
</p:sld>
</file>

<file path=ppt/slides/slide4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58"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559" name="Digging Deeper: Jump Instruction Encoding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Digging Deeper: Jump Instruction Encodings</a:t>
            </a:r>
          </a:p>
        </p:txBody>
      </p:sp>
      <p:sp>
        <p:nvSpPr>
          <p:cNvPr id="560" name="Take the following function:"/>
          <p:cNvSpPr txBox="1"/>
          <p:nvPr/>
        </p:nvSpPr>
        <p:spPr>
          <a:xfrm>
            <a:off x="872356" y="1739426"/>
            <a:ext cx="22639287" cy="84518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635000" indent="-635000" algn="l">
              <a:buSzPct val="75000"/>
              <a:buFont typeface="Helvetica Neue"/>
              <a:buChar char="•"/>
            </a:lvl1pPr>
          </a:lstStyle>
          <a:p>
            <a:pPr/>
            <a:r>
              <a:t>Take the following function:</a:t>
            </a:r>
          </a:p>
        </p:txBody>
      </p:sp>
      <p:sp>
        <p:nvSpPr>
          <p:cNvPr id="561" name="void loop()…"/>
          <p:cNvSpPr txBox="1"/>
          <p:nvPr/>
        </p:nvSpPr>
        <p:spPr>
          <a:xfrm>
            <a:off x="587424" y="3242451"/>
            <a:ext cx="8180103" cy="54991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a:latin typeface="Courier"/>
                <a:ea typeface="Courier"/>
                <a:cs typeface="Courier"/>
                <a:sym typeface="Courier"/>
              </a:defRPr>
            </a:pPr>
            <a:r>
              <a:t>void loop()</a:t>
            </a:r>
          </a:p>
          <a:p>
            <a:pPr algn="l">
              <a:defRPr>
                <a:latin typeface="Courier"/>
                <a:ea typeface="Courier"/>
                <a:cs typeface="Courier"/>
                <a:sym typeface="Courier"/>
              </a:defRPr>
            </a:pPr>
            <a:r>
              <a:t>{</a:t>
            </a:r>
          </a:p>
          <a:p>
            <a:pPr algn="l">
              <a:defRPr>
                <a:latin typeface="Courier"/>
                <a:ea typeface="Courier"/>
                <a:cs typeface="Courier"/>
                <a:sym typeface="Courier"/>
              </a:defRPr>
            </a:pPr>
            <a:r>
              <a:t>    int i = 0;</a:t>
            </a:r>
          </a:p>
          <a:p>
            <a:pPr algn="l">
              <a:defRPr>
                <a:latin typeface="Courier"/>
                <a:ea typeface="Courier"/>
                <a:cs typeface="Courier"/>
                <a:sym typeface="Courier"/>
              </a:defRPr>
            </a:pPr>
            <a:r>
              <a:t>    while (i &lt; 100) {</a:t>
            </a:r>
          </a:p>
          <a:p>
            <a:pPr algn="l">
              <a:defRPr>
                <a:latin typeface="Courier"/>
                <a:ea typeface="Courier"/>
                <a:cs typeface="Courier"/>
                <a:sym typeface="Courier"/>
              </a:defRPr>
            </a:pPr>
            <a:r>
              <a:t>        ++i;</a:t>
            </a:r>
          </a:p>
          <a:p>
            <a:pPr algn="l">
              <a:defRPr>
                <a:latin typeface="Courier"/>
                <a:ea typeface="Courier"/>
                <a:cs typeface="Courier"/>
                <a:sym typeface="Courier"/>
              </a:defRPr>
            </a:pPr>
            <a:r>
              <a:t>    }</a:t>
            </a:r>
          </a:p>
          <a:p>
            <a:pPr algn="l">
              <a:defRPr>
                <a:latin typeface="Courier"/>
                <a:ea typeface="Courier"/>
                <a:cs typeface="Courier"/>
                <a:sym typeface="Courier"/>
              </a:defRPr>
            </a:pPr>
            <a:r>
              <a:t>}</a:t>
            </a:r>
          </a:p>
        </p:txBody>
      </p:sp>
      <p:sp>
        <p:nvSpPr>
          <p:cNvPr id="562" name="Run the objdump program:…"/>
          <p:cNvSpPr txBox="1"/>
          <p:nvPr/>
        </p:nvSpPr>
        <p:spPr>
          <a:xfrm>
            <a:off x="12660764" y="2373370"/>
            <a:ext cx="8878727" cy="16256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r>
              <a:t>Run the objdump program:</a:t>
            </a:r>
          </a:p>
          <a:p>
            <a:pPr algn="l">
              <a:defRPr>
                <a:latin typeface="Courier"/>
                <a:ea typeface="Courier"/>
                <a:cs typeface="Courier"/>
                <a:sym typeface="Courier"/>
              </a:defRPr>
            </a:pPr>
            <a:r>
              <a:t>objdump -d while_loop.o</a:t>
            </a:r>
          </a:p>
        </p:txBody>
      </p:sp>
      <p:sp>
        <p:nvSpPr>
          <p:cNvPr id="563" name="Disassembly of section .text:…"/>
          <p:cNvSpPr txBox="1"/>
          <p:nvPr/>
        </p:nvSpPr>
        <p:spPr>
          <a:xfrm>
            <a:off x="10063868" y="4576473"/>
            <a:ext cx="13790533" cy="51943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3700">
                <a:latin typeface="Courier"/>
                <a:ea typeface="Courier"/>
                <a:cs typeface="Courier"/>
                <a:sym typeface="Courier"/>
              </a:defRPr>
            </a:pPr>
            <a:r>
              <a:t>Disassembly of section .text:</a:t>
            </a:r>
          </a:p>
          <a:p>
            <a:pPr algn="l">
              <a:defRPr sz="3700">
                <a:latin typeface="Courier"/>
                <a:ea typeface="Courier"/>
                <a:cs typeface="Courier"/>
                <a:sym typeface="Courier"/>
              </a:defRPr>
            </a:pPr>
          </a:p>
          <a:p>
            <a:pPr algn="l">
              <a:defRPr sz="3700">
                <a:latin typeface="Courier"/>
                <a:ea typeface="Courier"/>
                <a:cs typeface="Courier"/>
                <a:sym typeface="Courier"/>
              </a:defRPr>
            </a:pPr>
            <a:r>
              <a:t>0000000000000000 &lt;loop&gt;:</a:t>
            </a:r>
          </a:p>
          <a:p>
            <a:pPr algn="l">
              <a:defRPr sz="3700">
                <a:latin typeface="Courier"/>
                <a:ea typeface="Courier"/>
                <a:cs typeface="Courier"/>
                <a:sym typeface="Courier"/>
              </a:defRPr>
            </a:pPr>
            <a:r>
              <a:t>   0:	b8 00 00 00 00       	mov    $0x0,%eax</a:t>
            </a:r>
          </a:p>
          <a:p>
            <a:pPr algn="l">
              <a:defRPr sz="3700">
                <a:latin typeface="Courier"/>
                <a:ea typeface="Courier"/>
                <a:cs typeface="Courier"/>
                <a:sym typeface="Courier"/>
              </a:defRPr>
            </a:pPr>
            <a:r>
              <a:t>   5:	eb 03                	jmp    a &lt;loop+0xa&gt;</a:t>
            </a:r>
          </a:p>
          <a:p>
            <a:pPr algn="l">
              <a:defRPr sz="3700">
                <a:latin typeface="Courier"/>
                <a:ea typeface="Courier"/>
                <a:cs typeface="Courier"/>
                <a:sym typeface="Courier"/>
              </a:defRPr>
            </a:pPr>
            <a:r>
              <a:t>   7:	83 c0 01             	add    $0x1,%eax</a:t>
            </a:r>
          </a:p>
          <a:p>
            <a:pPr algn="l">
              <a:defRPr sz="3700">
                <a:latin typeface="Courier"/>
                <a:ea typeface="Courier"/>
                <a:cs typeface="Courier"/>
                <a:sym typeface="Courier"/>
              </a:defRPr>
            </a:pPr>
            <a:r>
              <a:t>   a:	83 f8 63             	cmp    $0x63,%eax</a:t>
            </a:r>
          </a:p>
          <a:p>
            <a:pPr algn="l">
              <a:defRPr sz="3700">
                <a:latin typeface="Courier"/>
                <a:ea typeface="Courier"/>
                <a:cs typeface="Courier"/>
                <a:sym typeface="Courier"/>
              </a:defRPr>
            </a:pPr>
            <a:r>
              <a:t>   d:	7e f8                	jle    7 &lt;loop+0x7&gt;</a:t>
            </a:r>
          </a:p>
          <a:p>
            <a:pPr algn="l">
              <a:defRPr sz="3700">
                <a:latin typeface="Courier"/>
                <a:ea typeface="Courier"/>
                <a:cs typeface="Courier"/>
                <a:sym typeface="Courier"/>
              </a:defRPr>
            </a:pPr>
            <a:r>
              <a:t>   f:	f3 c3                	repz retq</a:t>
            </a:r>
          </a:p>
        </p:txBody>
      </p:sp>
      <p:sp>
        <p:nvSpPr>
          <p:cNvPr id="564" name="Rounded Rectangle"/>
          <p:cNvSpPr/>
          <p:nvPr/>
        </p:nvSpPr>
        <p:spPr>
          <a:xfrm>
            <a:off x="10755745" y="7975009"/>
            <a:ext cx="13303968" cy="656080"/>
          </a:xfrm>
          <a:prstGeom prst="roundRect">
            <a:avLst>
              <a:gd name="adj" fmla="val 29036"/>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sp>
        <p:nvSpPr>
          <p:cNvPr id="565" name="The cmp instruction. Notice that the 0x63 is embedded into the machine code, because it is an immediate value."/>
          <p:cNvSpPr txBox="1"/>
          <p:nvPr/>
        </p:nvSpPr>
        <p:spPr>
          <a:xfrm>
            <a:off x="10032812" y="10116599"/>
            <a:ext cx="13191748" cy="212318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sz="4400"/>
            </a:pPr>
            <a:r>
              <a:t>The </a:t>
            </a:r>
            <a:r>
              <a:rPr>
                <a:latin typeface="Courier"/>
                <a:ea typeface="Courier"/>
                <a:cs typeface="Courier"/>
                <a:sym typeface="Courier"/>
              </a:rPr>
              <a:t>cmp</a:t>
            </a:r>
            <a:r>
              <a:t> instruction. Notice that the 0x63 is embedded into the machine code, because it is an immediate value.</a:t>
            </a:r>
          </a:p>
        </p:txBody>
      </p:sp>
      <p:sp>
        <p:nvSpPr>
          <p:cNvPr id="568" name="Connection Line"/>
          <p:cNvSpPr/>
          <p:nvPr/>
        </p:nvSpPr>
        <p:spPr>
          <a:xfrm>
            <a:off x="10149211" y="8339290"/>
            <a:ext cx="610545" cy="1839351"/>
          </a:xfrm>
          <a:custGeom>
            <a:avLst/>
            <a:gdLst/>
            <a:ahLst/>
            <a:cxnLst>
              <a:cxn ang="0">
                <a:pos x="wd2" y="hd2"/>
              </a:cxn>
              <a:cxn ang="5400000">
                <a:pos x="wd2" y="hd2"/>
              </a:cxn>
              <a:cxn ang="10800000">
                <a:pos x="wd2" y="hd2"/>
              </a:cxn>
              <a:cxn ang="16200000">
                <a:pos x="wd2" y="hd2"/>
              </a:cxn>
            </a:cxnLst>
            <a:rect l="0" t="0" r="r" b="b"/>
            <a:pathLst>
              <a:path w="18460" h="21600" fill="norm" stroke="1" extrusionOk="0">
                <a:moveTo>
                  <a:pt x="1664" y="21600"/>
                </a:moveTo>
                <a:cubicBezTo>
                  <a:pt x="-3140" y="13211"/>
                  <a:pt x="2459" y="6011"/>
                  <a:pt x="18460" y="0"/>
                </a:cubicBezTo>
              </a:path>
            </a:pathLst>
          </a:custGeom>
          <a:ln w="63500">
            <a:solidFill>
              <a:srgbClr val="7F0325"/>
            </a:solidFill>
            <a:miter lim="400000"/>
            <a:tailEnd type="triangle"/>
          </a:ln>
        </p:spPr>
        <p:txBody>
          <a:bodyPr/>
          <a:lstStyle/>
          <a:p>
            <a:pPr/>
          </a:p>
        </p:txBody>
      </p:sp>
      <p:sp>
        <p:nvSpPr>
          <p:cNvPr id="567" name="Compile to an object file:…"/>
          <p:cNvSpPr txBox="1"/>
          <p:nvPr/>
        </p:nvSpPr>
        <p:spPr>
          <a:xfrm>
            <a:off x="428642" y="9051880"/>
            <a:ext cx="8878728" cy="16256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r>
              <a:t>Compile to an object file:</a:t>
            </a:r>
          </a:p>
          <a:p>
            <a:pPr algn="l">
              <a:defRPr>
                <a:latin typeface="Courier"/>
                <a:ea typeface="Courier"/>
                <a:cs typeface="Courier"/>
                <a:sym typeface="Courier"/>
              </a:defRPr>
            </a:pPr>
            <a:r>
              <a:t>gcc -c -Og while_loop.c</a:t>
            </a:r>
          </a:p>
        </p:txBody>
      </p:sp>
    </p:spTree>
  </p:cSld>
  <p:clrMapOvr>
    <a:masterClrMapping/>
  </p:clrMapOvr>
  <p:transition xmlns:p14="http://schemas.microsoft.com/office/powerpoint/2010/main" spd="med" advClick="1"/>
</p:sld>
</file>

<file path=ppt/slides/slide4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70"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571" name="Digging Deeper: Jump Instruction Encoding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Digging Deeper: Jump Instruction Encodings</a:t>
            </a:r>
          </a:p>
        </p:txBody>
      </p:sp>
      <p:sp>
        <p:nvSpPr>
          <p:cNvPr id="572" name="Take the following function:"/>
          <p:cNvSpPr txBox="1"/>
          <p:nvPr/>
        </p:nvSpPr>
        <p:spPr>
          <a:xfrm>
            <a:off x="872356" y="1739426"/>
            <a:ext cx="22639287" cy="84518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635000" indent="-635000" algn="l">
              <a:buSzPct val="75000"/>
              <a:buFont typeface="Helvetica Neue"/>
              <a:buChar char="•"/>
            </a:lvl1pPr>
          </a:lstStyle>
          <a:p>
            <a:pPr/>
            <a:r>
              <a:t>Take the following function:</a:t>
            </a:r>
          </a:p>
        </p:txBody>
      </p:sp>
      <p:sp>
        <p:nvSpPr>
          <p:cNvPr id="573" name="void loop()…"/>
          <p:cNvSpPr txBox="1"/>
          <p:nvPr/>
        </p:nvSpPr>
        <p:spPr>
          <a:xfrm>
            <a:off x="587424" y="3242451"/>
            <a:ext cx="8180103" cy="54991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a:latin typeface="Courier"/>
                <a:ea typeface="Courier"/>
                <a:cs typeface="Courier"/>
                <a:sym typeface="Courier"/>
              </a:defRPr>
            </a:pPr>
            <a:r>
              <a:t>void loop()</a:t>
            </a:r>
          </a:p>
          <a:p>
            <a:pPr algn="l">
              <a:defRPr>
                <a:latin typeface="Courier"/>
                <a:ea typeface="Courier"/>
                <a:cs typeface="Courier"/>
                <a:sym typeface="Courier"/>
              </a:defRPr>
            </a:pPr>
            <a:r>
              <a:t>{</a:t>
            </a:r>
          </a:p>
          <a:p>
            <a:pPr algn="l">
              <a:defRPr>
                <a:latin typeface="Courier"/>
                <a:ea typeface="Courier"/>
                <a:cs typeface="Courier"/>
                <a:sym typeface="Courier"/>
              </a:defRPr>
            </a:pPr>
            <a:r>
              <a:t>    int i = 0;</a:t>
            </a:r>
          </a:p>
          <a:p>
            <a:pPr algn="l">
              <a:defRPr>
                <a:latin typeface="Courier"/>
                <a:ea typeface="Courier"/>
                <a:cs typeface="Courier"/>
                <a:sym typeface="Courier"/>
              </a:defRPr>
            </a:pPr>
            <a:r>
              <a:t>    while (i &lt; 100) {</a:t>
            </a:r>
          </a:p>
          <a:p>
            <a:pPr algn="l">
              <a:defRPr>
                <a:latin typeface="Courier"/>
                <a:ea typeface="Courier"/>
                <a:cs typeface="Courier"/>
                <a:sym typeface="Courier"/>
              </a:defRPr>
            </a:pPr>
            <a:r>
              <a:t>        ++i;</a:t>
            </a:r>
          </a:p>
          <a:p>
            <a:pPr algn="l">
              <a:defRPr>
                <a:latin typeface="Courier"/>
                <a:ea typeface="Courier"/>
                <a:cs typeface="Courier"/>
                <a:sym typeface="Courier"/>
              </a:defRPr>
            </a:pPr>
            <a:r>
              <a:t>    }</a:t>
            </a:r>
          </a:p>
          <a:p>
            <a:pPr algn="l">
              <a:defRPr>
                <a:latin typeface="Courier"/>
                <a:ea typeface="Courier"/>
                <a:cs typeface="Courier"/>
                <a:sym typeface="Courier"/>
              </a:defRPr>
            </a:pPr>
            <a:r>
              <a:t>}</a:t>
            </a:r>
          </a:p>
        </p:txBody>
      </p:sp>
      <p:sp>
        <p:nvSpPr>
          <p:cNvPr id="574" name="Run the objdump program:…"/>
          <p:cNvSpPr txBox="1"/>
          <p:nvPr/>
        </p:nvSpPr>
        <p:spPr>
          <a:xfrm>
            <a:off x="12660764" y="2373370"/>
            <a:ext cx="8878727" cy="16256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r>
              <a:t>Run the objdump program:</a:t>
            </a:r>
          </a:p>
          <a:p>
            <a:pPr algn="l">
              <a:defRPr>
                <a:latin typeface="Courier"/>
                <a:ea typeface="Courier"/>
                <a:cs typeface="Courier"/>
                <a:sym typeface="Courier"/>
              </a:defRPr>
            </a:pPr>
            <a:r>
              <a:t>objdump -d while_loop.o</a:t>
            </a:r>
          </a:p>
        </p:txBody>
      </p:sp>
      <p:sp>
        <p:nvSpPr>
          <p:cNvPr id="575" name="Disassembly of section .text:…"/>
          <p:cNvSpPr txBox="1"/>
          <p:nvPr/>
        </p:nvSpPr>
        <p:spPr>
          <a:xfrm>
            <a:off x="10063868" y="4576473"/>
            <a:ext cx="13790533" cy="51943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3700">
                <a:latin typeface="Courier"/>
                <a:ea typeface="Courier"/>
                <a:cs typeface="Courier"/>
                <a:sym typeface="Courier"/>
              </a:defRPr>
            </a:pPr>
            <a:r>
              <a:t>Disassembly of section .text:</a:t>
            </a:r>
          </a:p>
          <a:p>
            <a:pPr algn="l">
              <a:defRPr sz="3700">
                <a:latin typeface="Courier"/>
                <a:ea typeface="Courier"/>
                <a:cs typeface="Courier"/>
                <a:sym typeface="Courier"/>
              </a:defRPr>
            </a:pPr>
          </a:p>
          <a:p>
            <a:pPr algn="l">
              <a:defRPr sz="3700">
                <a:latin typeface="Courier"/>
                <a:ea typeface="Courier"/>
                <a:cs typeface="Courier"/>
                <a:sym typeface="Courier"/>
              </a:defRPr>
            </a:pPr>
            <a:r>
              <a:t>0000000000000000 &lt;loop&gt;:</a:t>
            </a:r>
          </a:p>
          <a:p>
            <a:pPr algn="l">
              <a:defRPr sz="3700">
                <a:latin typeface="Courier"/>
                <a:ea typeface="Courier"/>
                <a:cs typeface="Courier"/>
                <a:sym typeface="Courier"/>
              </a:defRPr>
            </a:pPr>
            <a:r>
              <a:t>   0:	b8 00 00 00 00       	mov    $0x0,%eax</a:t>
            </a:r>
          </a:p>
          <a:p>
            <a:pPr algn="l">
              <a:defRPr sz="3700">
                <a:latin typeface="Courier"/>
                <a:ea typeface="Courier"/>
                <a:cs typeface="Courier"/>
                <a:sym typeface="Courier"/>
              </a:defRPr>
            </a:pPr>
            <a:r>
              <a:t>   5:	eb 03                	jmp    a &lt;loop+0xa&gt;</a:t>
            </a:r>
          </a:p>
          <a:p>
            <a:pPr algn="l">
              <a:defRPr sz="3700">
                <a:latin typeface="Courier"/>
                <a:ea typeface="Courier"/>
                <a:cs typeface="Courier"/>
                <a:sym typeface="Courier"/>
              </a:defRPr>
            </a:pPr>
            <a:r>
              <a:t>   7:	83 c0 01             	add    $0x1,%eax</a:t>
            </a:r>
          </a:p>
          <a:p>
            <a:pPr algn="l">
              <a:defRPr sz="3700">
                <a:latin typeface="Courier"/>
                <a:ea typeface="Courier"/>
                <a:cs typeface="Courier"/>
                <a:sym typeface="Courier"/>
              </a:defRPr>
            </a:pPr>
            <a:r>
              <a:t>   a:	83 f8 63             	cmp    $0x63,%eax</a:t>
            </a:r>
          </a:p>
          <a:p>
            <a:pPr algn="l">
              <a:defRPr sz="3700">
                <a:latin typeface="Courier"/>
                <a:ea typeface="Courier"/>
                <a:cs typeface="Courier"/>
                <a:sym typeface="Courier"/>
              </a:defRPr>
            </a:pPr>
            <a:r>
              <a:t>   d:	7e f8                	jle    7 &lt;loop+0x7&gt;</a:t>
            </a:r>
          </a:p>
          <a:p>
            <a:pPr algn="l">
              <a:defRPr sz="3700">
                <a:latin typeface="Courier"/>
                <a:ea typeface="Courier"/>
                <a:cs typeface="Courier"/>
                <a:sym typeface="Courier"/>
              </a:defRPr>
            </a:pPr>
            <a:r>
              <a:t>   f:	f3 c3                	repz retq</a:t>
            </a:r>
          </a:p>
        </p:txBody>
      </p:sp>
      <p:sp>
        <p:nvSpPr>
          <p:cNvPr id="576" name="Rounded Rectangle"/>
          <p:cNvSpPr/>
          <p:nvPr/>
        </p:nvSpPr>
        <p:spPr>
          <a:xfrm>
            <a:off x="10784705" y="8551962"/>
            <a:ext cx="13303967" cy="656080"/>
          </a:xfrm>
          <a:prstGeom prst="roundRect">
            <a:avLst>
              <a:gd name="adj" fmla="val 29036"/>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sp>
        <p:nvSpPr>
          <p:cNvPr id="577" name="The jle instruction. &quot;7e&quot; means that this is a jle (jump if less than), and f8 is the number of instructions to jump (in two's complement! So, it means -8), relative to %rip, which is at 0xf when the instruction is running. So, 0xf - 8 is 0xa, so this in"/>
          <p:cNvSpPr txBox="1"/>
          <p:nvPr/>
        </p:nvSpPr>
        <p:spPr>
          <a:xfrm>
            <a:off x="9743216" y="10116599"/>
            <a:ext cx="12893441" cy="333043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sz="4100"/>
            </a:pPr>
            <a:r>
              <a:t>The </a:t>
            </a:r>
            <a:r>
              <a:rPr>
                <a:latin typeface="Courier"/>
                <a:ea typeface="Courier"/>
                <a:cs typeface="Courier"/>
                <a:sym typeface="Courier"/>
              </a:rPr>
              <a:t>jle</a:t>
            </a:r>
            <a:r>
              <a:t> instruction. "</a:t>
            </a:r>
            <a:r>
              <a:rPr>
                <a:latin typeface="Courier"/>
                <a:ea typeface="Courier"/>
                <a:cs typeface="Courier"/>
                <a:sym typeface="Courier"/>
              </a:rPr>
              <a:t>7e</a:t>
            </a:r>
            <a:r>
              <a:t>" means that this is a </a:t>
            </a:r>
            <a:r>
              <a:rPr>
                <a:latin typeface="Courier"/>
                <a:ea typeface="Courier"/>
                <a:cs typeface="Courier"/>
                <a:sym typeface="Courier"/>
              </a:rPr>
              <a:t>jle </a:t>
            </a:r>
            <a:r>
              <a:t>(jump if less than), and </a:t>
            </a:r>
            <a:r>
              <a:rPr>
                <a:latin typeface="Courier"/>
                <a:ea typeface="Courier"/>
                <a:cs typeface="Courier"/>
                <a:sym typeface="Courier"/>
              </a:rPr>
              <a:t>f8</a:t>
            </a:r>
            <a:r>
              <a:t> is the number of instructions to jump (in two's complement! So, it means -8), relative to </a:t>
            </a:r>
            <a:r>
              <a:rPr>
                <a:latin typeface="Courier"/>
                <a:ea typeface="Courier"/>
                <a:cs typeface="Courier"/>
                <a:sym typeface="Courier"/>
              </a:rPr>
              <a:t>%rip</a:t>
            </a:r>
            <a:r>
              <a:t>, which is at </a:t>
            </a:r>
            <a:r>
              <a:rPr>
                <a:latin typeface="Courier"/>
                <a:ea typeface="Courier"/>
                <a:cs typeface="Courier"/>
                <a:sym typeface="Courier"/>
              </a:rPr>
              <a:t>0xf</a:t>
            </a:r>
            <a:r>
              <a:t> when the instruction is running. So, </a:t>
            </a:r>
            <a:r>
              <a:rPr>
                <a:latin typeface="Courier"/>
                <a:ea typeface="Courier"/>
                <a:cs typeface="Courier"/>
                <a:sym typeface="Courier"/>
              </a:rPr>
              <a:t>0xf - 8 </a:t>
            </a:r>
            <a:r>
              <a:t>is 0xa, so this instruction jumps to </a:t>
            </a:r>
            <a:r>
              <a:rPr>
                <a:latin typeface="Courier"/>
                <a:ea typeface="Courier"/>
                <a:cs typeface="Courier"/>
                <a:sym typeface="Courier"/>
              </a:rPr>
              <a:t>0x7</a:t>
            </a:r>
            <a:r>
              <a:t>.</a:t>
            </a:r>
          </a:p>
        </p:txBody>
      </p:sp>
      <p:sp>
        <p:nvSpPr>
          <p:cNvPr id="580" name="Connection Line"/>
          <p:cNvSpPr/>
          <p:nvPr/>
        </p:nvSpPr>
        <p:spPr>
          <a:xfrm>
            <a:off x="10163240" y="8947668"/>
            <a:ext cx="617444" cy="1230973"/>
          </a:xfrm>
          <a:custGeom>
            <a:avLst/>
            <a:gdLst/>
            <a:ahLst/>
            <a:cxnLst>
              <a:cxn ang="0">
                <a:pos x="wd2" y="hd2"/>
              </a:cxn>
              <a:cxn ang="5400000">
                <a:pos x="wd2" y="hd2"/>
              </a:cxn>
              <a:cxn ang="10800000">
                <a:pos x="wd2" y="hd2"/>
              </a:cxn>
              <a:cxn ang="16200000">
                <a:pos x="wd2" y="hd2"/>
              </a:cxn>
            </a:cxnLst>
            <a:rect l="0" t="0" r="r" b="b"/>
            <a:pathLst>
              <a:path w="18788" h="21600" fill="norm" stroke="1" extrusionOk="0">
                <a:moveTo>
                  <a:pt x="1248" y="21600"/>
                </a:moveTo>
                <a:cubicBezTo>
                  <a:pt x="-2812" y="11760"/>
                  <a:pt x="3035" y="4560"/>
                  <a:pt x="18788" y="0"/>
                </a:cubicBezTo>
              </a:path>
            </a:pathLst>
          </a:custGeom>
          <a:ln w="63500">
            <a:solidFill>
              <a:srgbClr val="7F0325"/>
            </a:solidFill>
            <a:miter lim="400000"/>
            <a:tailEnd type="triangle"/>
          </a:ln>
        </p:spPr>
        <p:txBody>
          <a:bodyPr/>
          <a:lstStyle/>
          <a:p>
            <a:pPr/>
          </a:p>
        </p:txBody>
      </p:sp>
      <p:sp>
        <p:nvSpPr>
          <p:cNvPr id="579" name="Compile to an object file:…"/>
          <p:cNvSpPr txBox="1"/>
          <p:nvPr/>
        </p:nvSpPr>
        <p:spPr>
          <a:xfrm>
            <a:off x="428642" y="9051880"/>
            <a:ext cx="8878728" cy="16256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r>
              <a:t>Compile to an object file:</a:t>
            </a:r>
          </a:p>
          <a:p>
            <a:pPr algn="l">
              <a:defRPr>
                <a:latin typeface="Courier"/>
                <a:ea typeface="Courier"/>
                <a:cs typeface="Courier"/>
                <a:sym typeface="Courier"/>
              </a:defRPr>
            </a:pPr>
            <a:r>
              <a:t>gcc -c -Og while_loop.c</a:t>
            </a:r>
          </a:p>
        </p:txBody>
      </p:sp>
    </p:spTree>
  </p:cSld>
  <p:clrMapOvr>
    <a:masterClrMapping/>
  </p:clrMapOvr>
  <p:transition xmlns:p14="http://schemas.microsoft.com/office/powerpoint/2010/main" spd="med" advClick="1"/>
</p:sld>
</file>

<file path=ppt/slides/slide5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82"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583" name="Practice: Reverse-engineer Assembly to C"/>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Practice: Reverse-engineer Assembly to C</a:t>
            </a:r>
          </a:p>
        </p:txBody>
      </p:sp>
      <p:sp>
        <p:nvSpPr>
          <p:cNvPr id="584" name="Take the following function:"/>
          <p:cNvSpPr txBox="1"/>
          <p:nvPr/>
        </p:nvSpPr>
        <p:spPr>
          <a:xfrm>
            <a:off x="872356" y="1739426"/>
            <a:ext cx="22639287" cy="84518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635000" indent="-635000" algn="l">
              <a:buSzPct val="75000"/>
              <a:buFont typeface="Helvetica Neue"/>
              <a:buChar char="•"/>
            </a:lvl1pPr>
          </a:lstStyle>
          <a:p>
            <a:pPr/>
            <a:r>
              <a:t>Take the following function:</a:t>
            </a:r>
          </a:p>
        </p:txBody>
      </p:sp>
      <p:sp>
        <p:nvSpPr>
          <p:cNvPr id="585" name="long test(long x, long y, long z) {…"/>
          <p:cNvSpPr txBox="1"/>
          <p:nvPr/>
        </p:nvSpPr>
        <p:spPr>
          <a:xfrm>
            <a:off x="587424" y="3242451"/>
            <a:ext cx="11914511" cy="75692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4400">
                <a:latin typeface="Courier"/>
                <a:ea typeface="Courier"/>
                <a:cs typeface="Courier"/>
                <a:sym typeface="Courier"/>
              </a:defRPr>
            </a:pPr>
            <a:r>
              <a:t>long test(long x, long y, long z) {</a:t>
            </a:r>
          </a:p>
          <a:p>
            <a:pPr algn="l">
              <a:defRPr sz="4400">
                <a:latin typeface="Courier"/>
                <a:ea typeface="Courier"/>
                <a:cs typeface="Courier"/>
                <a:sym typeface="Courier"/>
              </a:defRPr>
            </a:pPr>
            <a:r>
              <a:t>    long val = __________;</a:t>
            </a:r>
          </a:p>
          <a:p>
            <a:pPr algn="l">
              <a:defRPr sz="4400">
                <a:latin typeface="Courier"/>
                <a:ea typeface="Courier"/>
                <a:cs typeface="Courier"/>
                <a:sym typeface="Courier"/>
              </a:defRPr>
            </a:pPr>
            <a:r>
              <a:t>    if (__________) {</a:t>
            </a:r>
          </a:p>
          <a:p>
            <a:pPr algn="l">
              <a:defRPr sz="4400">
                <a:latin typeface="Courier"/>
                <a:ea typeface="Courier"/>
                <a:cs typeface="Courier"/>
                <a:sym typeface="Courier"/>
              </a:defRPr>
            </a:pPr>
            <a:r>
              <a:t>        if (_________)</a:t>
            </a:r>
          </a:p>
          <a:p>
            <a:pPr algn="l">
              <a:defRPr sz="4400">
                <a:latin typeface="Courier"/>
                <a:ea typeface="Courier"/>
                <a:cs typeface="Courier"/>
                <a:sym typeface="Courier"/>
              </a:defRPr>
            </a:pPr>
            <a:r>
              <a:t>            val = __________;</a:t>
            </a:r>
          </a:p>
          <a:p>
            <a:pPr algn="l">
              <a:defRPr sz="4400">
                <a:latin typeface="Courier"/>
                <a:ea typeface="Courier"/>
                <a:cs typeface="Courier"/>
                <a:sym typeface="Courier"/>
              </a:defRPr>
            </a:pPr>
            <a:r>
              <a:t>        else</a:t>
            </a:r>
          </a:p>
          <a:p>
            <a:pPr algn="l">
              <a:defRPr sz="4400">
                <a:latin typeface="Courier"/>
                <a:ea typeface="Courier"/>
                <a:cs typeface="Courier"/>
                <a:sym typeface="Courier"/>
              </a:defRPr>
            </a:pPr>
            <a:r>
              <a:t>            val = __________;</a:t>
            </a:r>
          </a:p>
          <a:p>
            <a:pPr algn="l">
              <a:defRPr sz="4400">
                <a:latin typeface="Courier"/>
                <a:ea typeface="Courier"/>
                <a:cs typeface="Courier"/>
                <a:sym typeface="Courier"/>
              </a:defRPr>
            </a:pPr>
            <a:r>
              <a:t>    } else if (__________)</a:t>
            </a:r>
          </a:p>
          <a:p>
            <a:pPr algn="l">
              <a:defRPr sz="4400">
                <a:latin typeface="Courier"/>
                <a:ea typeface="Courier"/>
                <a:cs typeface="Courier"/>
                <a:sym typeface="Courier"/>
              </a:defRPr>
            </a:pPr>
            <a:r>
              <a:t>        val = __________;</a:t>
            </a:r>
          </a:p>
          <a:p>
            <a:pPr algn="l">
              <a:defRPr sz="4400">
                <a:latin typeface="Courier"/>
                <a:ea typeface="Courier"/>
                <a:cs typeface="Courier"/>
                <a:sym typeface="Courier"/>
              </a:defRPr>
            </a:pPr>
            <a:r>
              <a:t>    return val;</a:t>
            </a:r>
          </a:p>
          <a:p>
            <a:pPr algn="l">
              <a:defRPr sz="4400">
                <a:latin typeface="Courier"/>
                <a:ea typeface="Courier"/>
                <a:cs typeface="Courier"/>
                <a:sym typeface="Courier"/>
              </a:defRPr>
            </a:pPr>
            <a:r>
              <a:t>}</a:t>
            </a:r>
          </a:p>
        </p:txBody>
      </p:sp>
      <p:sp>
        <p:nvSpPr>
          <p:cNvPr id="586" name="# x in %rdi, y in %rsi, z in %rdx…"/>
          <p:cNvSpPr txBox="1"/>
          <p:nvPr/>
        </p:nvSpPr>
        <p:spPr>
          <a:xfrm>
            <a:off x="13485617" y="1915301"/>
            <a:ext cx="8728832" cy="116205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3400">
                <a:latin typeface="Courier"/>
                <a:ea typeface="Courier"/>
                <a:cs typeface="Courier"/>
                <a:sym typeface="Courier"/>
              </a:defRPr>
            </a:pPr>
            <a:r>
              <a:t># x in %rdi, y in %rsi, z in %rdx</a:t>
            </a:r>
          </a:p>
          <a:p>
            <a:pPr algn="l">
              <a:defRPr sz="3400">
                <a:latin typeface="Courier"/>
                <a:ea typeface="Courier"/>
                <a:cs typeface="Courier"/>
                <a:sym typeface="Courier"/>
              </a:defRPr>
            </a:pPr>
            <a:r>
              <a:t>test:</a:t>
            </a:r>
          </a:p>
          <a:p>
            <a:pPr algn="l">
              <a:defRPr sz="3400">
                <a:latin typeface="Courier"/>
                <a:ea typeface="Courier"/>
                <a:cs typeface="Courier"/>
                <a:sym typeface="Courier"/>
              </a:defRPr>
            </a:pPr>
            <a:r>
              <a:t>    leaq (%rdi,%rsi), %rax</a:t>
            </a:r>
          </a:p>
          <a:p>
            <a:pPr algn="l">
              <a:defRPr sz="3400">
                <a:latin typeface="Courier"/>
                <a:ea typeface="Courier"/>
                <a:cs typeface="Courier"/>
                <a:sym typeface="Courier"/>
              </a:defRPr>
            </a:pPr>
            <a:r>
              <a:t>    addq %rdx, %rax</a:t>
            </a:r>
          </a:p>
          <a:p>
            <a:pPr algn="l">
              <a:defRPr sz="3400">
                <a:latin typeface="Courier"/>
                <a:ea typeface="Courier"/>
                <a:cs typeface="Courier"/>
                <a:sym typeface="Courier"/>
              </a:defRPr>
            </a:pPr>
            <a:r>
              <a:t>    cmpq $-3, %rdi</a:t>
            </a:r>
          </a:p>
          <a:p>
            <a:pPr algn="l">
              <a:defRPr sz="3400">
                <a:latin typeface="Courier"/>
                <a:ea typeface="Courier"/>
                <a:cs typeface="Courier"/>
                <a:sym typeface="Courier"/>
              </a:defRPr>
            </a:pPr>
            <a:r>
              <a:t>    jge .L2</a:t>
            </a:r>
          </a:p>
          <a:p>
            <a:pPr algn="l">
              <a:defRPr sz="3400">
                <a:latin typeface="Courier"/>
                <a:ea typeface="Courier"/>
                <a:cs typeface="Courier"/>
                <a:sym typeface="Courier"/>
              </a:defRPr>
            </a:pPr>
            <a:r>
              <a:t>    cmpq %rdx, %rsi</a:t>
            </a:r>
          </a:p>
          <a:p>
            <a:pPr algn="l">
              <a:defRPr sz="3400">
                <a:latin typeface="Courier"/>
                <a:ea typeface="Courier"/>
                <a:cs typeface="Courier"/>
                <a:sym typeface="Courier"/>
              </a:defRPr>
            </a:pPr>
            <a:r>
              <a:t>    jge .L3</a:t>
            </a:r>
          </a:p>
          <a:p>
            <a:pPr algn="l">
              <a:defRPr sz="3400">
                <a:latin typeface="Courier"/>
                <a:ea typeface="Courier"/>
                <a:cs typeface="Courier"/>
                <a:sym typeface="Courier"/>
              </a:defRPr>
            </a:pPr>
            <a:r>
              <a:t>    movq %rdi, %rax</a:t>
            </a:r>
          </a:p>
          <a:p>
            <a:pPr algn="l">
              <a:defRPr sz="3400">
                <a:latin typeface="Courier"/>
                <a:ea typeface="Courier"/>
                <a:cs typeface="Courier"/>
                <a:sym typeface="Courier"/>
              </a:defRPr>
            </a:pPr>
            <a:r>
              <a:t>    imulq %rsi, %rax</a:t>
            </a:r>
          </a:p>
          <a:p>
            <a:pPr algn="l">
              <a:defRPr sz="3400">
                <a:latin typeface="Courier"/>
                <a:ea typeface="Courier"/>
                <a:cs typeface="Courier"/>
                <a:sym typeface="Courier"/>
              </a:defRPr>
            </a:pPr>
            <a:r>
              <a:t>    ret</a:t>
            </a:r>
          </a:p>
          <a:p>
            <a:pPr algn="l">
              <a:defRPr sz="3400">
                <a:latin typeface="Courier"/>
                <a:ea typeface="Courier"/>
                <a:cs typeface="Courier"/>
                <a:sym typeface="Courier"/>
              </a:defRPr>
            </a:pPr>
            <a:r>
              <a:t>.L3:</a:t>
            </a:r>
          </a:p>
          <a:p>
            <a:pPr algn="l">
              <a:defRPr sz="3400">
                <a:latin typeface="Courier"/>
                <a:ea typeface="Courier"/>
                <a:cs typeface="Courier"/>
                <a:sym typeface="Courier"/>
              </a:defRPr>
            </a:pPr>
            <a:r>
              <a:t>    movq %rsi, %rax</a:t>
            </a:r>
          </a:p>
          <a:p>
            <a:pPr algn="l">
              <a:defRPr sz="3400">
                <a:latin typeface="Courier"/>
                <a:ea typeface="Courier"/>
                <a:cs typeface="Courier"/>
                <a:sym typeface="Courier"/>
              </a:defRPr>
            </a:pPr>
            <a:r>
              <a:t>    imulq %rdx, %rax</a:t>
            </a:r>
          </a:p>
          <a:p>
            <a:pPr algn="l">
              <a:defRPr sz="3400">
                <a:latin typeface="Courier"/>
                <a:ea typeface="Courier"/>
                <a:cs typeface="Courier"/>
                <a:sym typeface="Courier"/>
              </a:defRPr>
            </a:pPr>
            <a:r>
              <a:t>    ret</a:t>
            </a:r>
          </a:p>
          <a:p>
            <a:pPr algn="l">
              <a:defRPr sz="3400">
                <a:latin typeface="Courier"/>
                <a:ea typeface="Courier"/>
                <a:cs typeface="Courier"/>
                <a:sym typeface="Courier"/>
              </a:defRPr>
            </a:pPr>
            <a:r>
              <a:t>.L2:</a:t>
            </a:r>
          </a:p>
          <a:p>
            <a:pPr algn="l">
              <a:defRPr sz="3400">
                <a:latin typeface="Courier"/>
                <a:ea typeface="Courier"/>
                <a:cs typeface="Courier"/>
                <a:sym typeface="Courier"/>
              </a:defRPr>
            </a:pPr>
            <a:r>
              <a:t>    cmpq $2, %rdi</a:t>
            </a:r>
          </a:p>
          <a:p>
            <a:pPr algn="l">
              <a:defRPr sz="3400">
                <a:latin typeface="Courier"/>
                <a:ea typeface="Courier"/>
                <a:cs typeface="Courier"/>
                <a:sym typeface="Courier"/>
              </a:defRPr>
            </a:pPr>
            <a:r>
              <a:t>    jle .L4</a:t>
            </a:r>
          </a:p>
          <a:p>
            <a:pPr algn="l">
              <a:defRPr sz="3400">
                <a:latin typeface="Courier"/>
                <a:ea typeface="Courier"/>
                <a:cs typeface="Courier"/>
                <a:sym typeface="Courier"/>
              </a:defRPr>
            </a:pPr>
            <a:r>
              <a:t>    movq %rdi, %rax</a:t>
            </a:r>
          </a:p>
          <a:p>
            <a:pPr algn="l">
              <a:defRPr sz="3400">
                <a:latin typeface="Courier"/>
                <a:ea typeface="Courier"/>
                <a:cs typeface="Courier"/>
                <a:sym typeface="Courier"/>
              </a:defRPr>
            </a:pPr>
            <a:r>
              <a:t>    imulq %rdx, %rax</a:t>
            </a:r>
          </a:p>
          <a:p>
            <a:pPr algn="l">
              <a:defRPr sz="3400">
                <a:latin typeface="Courier"/>
                <a:ea typeface="Courier"/>
                <a:cs typeface="Courier"/>
                <a:sym typeface="Courier"/>
              </a:defRPr>
            </a:pPr>
            <a:r>
              <a:t>.L4:</a:t>
            </a:r>
          </a:p>
          <a:p>
            <a:pPr algn="l">
              <a:defRPr sz="3400">
                <a:latin typeface="Courier"/>
                <a:ea typeface="Courier"/>
                <a:cs typeface="Courier"/>
                <a:sym typeface="Courier"/>
              </a:defRPr>
            </a:pPr>
            <a:r>
              <a:t>    rep; ret</a:t>
            </a:r>
          </a:p>
        </p:txBody>
      </p:sp>
    </p:spTree>
  </p:cSld>
  <p:clrMapOvr>
    <a:masterClrMapping/>
  </p:clrMapOvr>
  <p:transition xmlns:p14="http://schemas.microsoft.com/office/powerpoint/2010/main" spd="med" advClick="1"/>
</p:sld>
</file>

<file path=ppt/slides/slide5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88"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589" name="Practice: Reverse-engineer Assembly to C"/>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Practice: Reverse-engineer Assembly to C</a:t>
            </a:r>
          </a:p>
        </p:txBody>
      </p:sp>
      <p:sp>
        <p:nvSpPr>
          <p:cNvPr id="590" name="Take the following function:"/>
          <p:cNvSpPr txBox="1"/>
          <p:nvPr/>
        </p:nvSpPr>
        <p:spPr>
          <a:xfrm>
            <a:off x="872356" y="1739426"/>
            <a:ext cx="22639287" cy="84518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635000" indent="-635000" algn="l">
              <a:buSzPct val="75000"/>
              <a:buFont typeface="Helvetica Neue"/>
              <a:buChar char="•"/>
            </a:lvl1pPr>
          </a:lstStyle>
          <a:p>
            <a:pPr/>
            <a:r>
              <a:t>Take the following function:</a:t>
            </a:r>
          </a:p>
        </p:txBody>
      </p:sp>
      <p:sp>
        <p:nvSpPr>
          <p:cNvPr id="591" name="long test(long x, long y, long z) {…"/>
          <p:cNvSpPr txBox="1"/>
          <p:nvPr/>
        </p:nvSpPr>
        <p:spPr>
          <a:xfrm>
            <a:off x="587424" y="3242451"/>
            <a:ext cx="11914511" cy="75692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4400">
                <a:latin typeface="Courier"/>
                <a:ea typeface="Courier"/>
                <a:cs typeface="Courier"/>
                <a:sym typeface="Courier"/>
              </a:defRPr>
            </a:pPr>
            <a:r>
              <a:t>long test(long x, long y, long z) {</a:t>
            </a:r>
          </a:p>
          <a:p>
            <a:pPr algn="l">
              <a:defRPr sz="4400">
                <a:latin typeface="Courier"/>
                <a:ea typeface="Courier"/>
                <a:cs typeface="Courier"/>
                <a:sym typeface="Courier"/>
              </a:defRPr>
            </a:pPr>
            <a:r>
              <a:t>    long val = </a:t>
            </a:r>
            <a:r>
              <a:rPr>
                <a:solidFill>
                  <a:srgbClr val="FF2600"/>
                </a:solidFill>
              </a:rPr>
              <a:t>x + y + z</a:t>
            </a:r>
            <a:r>
              <a:t>;</a:t>
            </a:r>
          </a:p>
          <a:p>
            <a:pPr algn="l">
              <a:defRPr sz="4400">
                <a:latin typeface="Courier"/>
                <a:ea typeface="Courier"/>
                <a:cs typeface="Courier"/>
                <a:sym typeface="Courier"/>
              </a:defRPr>
            </a:pPr>
            <a:r>
              <a:t>    if (</a:t>
            </a:r>
            <a:r>
              <a:rPr>
                <a:solidFill>
                  <a:srgbClr val="FF2600"/>
                </a:solidFill>
              </a:rPr>
              <a:t>x &lt; -3</a:t>
            </a:r>
            <a:r>
              <a:t>) {</a:t>
            </a:r>
          </a:p>
          <a:p>
            <a:pPr algn="l">
              <a:defRPr sz="4400">
                <a:latin typeface="Courier"/>
                <a:ea typeface="Courier"/>
                <a:cs typeface="Courier"/>
                <a:sym typeface="Courier"/>
              </a:defRPr>
            </a:pPr>
            <a:r>
              <a:t>        if (</a:t>
            </a:r>
            <a:r>
              <a:rPr>
                <a:solidFill>
                  <a:srgbClr val="FF2600"/>
                </a:solidFill>
              </a:rPr>
              <a:t>y &lt; z</a:t>
            </a:r>
            <a:r>
              <a:t>)</a:t>
            </a:r>
          </a:p>
          <a:p>
            <a:pPr algn="l">
              <a:defRPr sz="4400">
                <a:latin typeface="Courier"/>
                <a:ea typeface="Courier"/>
                <a:cs typeface="Courier"/>
                <a:sym typeface="Courier"/>
              </a:defRPr>
            </a:pPr>
            <a:r>
              <a:t>            val = </a:t>
            </a:r>
            <a:r>
              <a:rPr>
                <a:solidFill>
                  <a:srgbClr val="FF2600"/>
                </a:solidFill>
              </a:rPr>
              <a:t>x * y</a:t>
            </a:r>
            <a:r>
              <a:t>;</a:t>
            </a:r>
          </a:p>
          <a:p>
            <a:pPr algn="l">
              <a:defRPr sz="4400">
                <a:latin typeface="Courier"/>
                <a:ea typeface="Courier"/>
                <a:cs typeface="Courier"/>
                <a:sym typeface="Courier"/>
              </a:defRPr>
            </a:pPr>
            <a:r>
              <a:t>        else</a:t>
            </a:r>
          </a:p>
          <a:p>
            <a:pPr algn="l">
              <a:defRPr sz="4400">
                <a:latin typeface="Courier"/>
                <a:ea typeface="Courier"/>
                <a:cs typeface="Courier"/>
                <a:sym typeface="Courier"/>
              </a:defRPr>
            </a:pPr>
            <a:r>
              <a:t>            val = </a:t>
            </a:r>
            <a:r>
              <a:rPr>
                <a:solidFill>
                  <a:srgbClr val="FF2600"/>
                </a:solidFill>
              </a:rPr>
              <a:t>y * z</a:t>
            </a:r>
            <a:r>
              <a:t>;</a:t>
            </a:r>
          </a:p>
          <a:p>
            <a:pPr algn="l">
              <a:defRPr sz="4400">
                <a:latin typeface="Courier"/>
                <a:ea typeface="Courier"/>
                <a:cs typeface="Courier"/>
                <a:sym typeface="Courier"/>
              </a:defRPr>
            </a:pPr>
            <a:r>
              <a:t>    } else if (</a:t>
            </a:r>
            <a:r>
              <a:rPr>
                <a:solidFill>
                  <a:srgbClr val="FF2600"/>
                </a:solidFill>
              </a:rPr>
              <a:t>x &gt; 2</a:t>
            </a:r>
            <a:r>
              <a:t>)</a:t>
            </a:r>
          </a:p>
          <a:p>
            <a:pPr algn="l">
              <a:defRPr sz="4400">
                <a:latin typeface="Courier"/>
                <a:ea typeface="Courier"/>
                <a:cs typeface="Courier"/>
                <a:sym typeface="Courier"/>
              </a:defRPr>
            </a:pPr>
            <a:r>
              <a:t>        val = </a:t>
            </a:r>
            <a:r>
              <a:rPr>
                <a:solidFill>
                  <a:srgbClr val="FF2600"/>
                </a:solidFill>
              </a:rPr>
              <a:t>x * z</a:t>
            </a:r>
            <a:r>
              <a:t>;</a:t>
            </a:r>
          </a:p>
          <a:p>
            <a:pPr algn="l">
              <a:defRPr sz="4400">
                <a:latin typeface="Courier"/>
                <a:ea typeface="Courier"/>
                <a:cs typeface="Courier"/>
                <a:sym typeface="Courier"/>
              </a:defRPr>
            </a:pPr>
            <a:r>
              <a:t>    return val;</a:t>
            </a:r>
          </a:p>
          <a:p>
            <a:pPr algn="l">
              <a:defRPr sz="4400">
                <a:latin typeface="Courier"/>
                <a:ea typeface="Courier"/>
                <a:cs typeface="Courier"/>
                <a:sym typeface="Courier"/>
              </a:defRPr>
            </a:pPr>
            <a:r>
              <a:t>}</a:t>
            </a:r>
          </a:p>
        </p:txBody>
      </p:sp>
      <p:sp>
        <p:nvSpPr>
          <p:cNvPr id="592" name="# x in %rdi, y in %rsi, z in %rdx…"/>
          <p:cNvSpPr txBox="1"/>
          <p:nvPr/>
        </p:nvSpPr>
        <p:spPr>
          <a:xfrm>
            <a:off x="13485617" y="1915301"/>
            <a:ext cx="8728832" cy="116205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3400">
                <a:latin typeface="Courier"/>
                <a:ea typeface="Courier"/>
                <a:cs typeface="Courier"/>
                <a:sym typeface="Courier"/>
              </a:defRPr>
            </a:pPr>
            <a:r>
              <a:t># x in %rdi, y in %rsi, z in %rdx</a:t>
            </a:r>
          </a:p>
          <a:p>
            <a:pPr algn="l">
              <a:defRPr sz="3400">
                <a:latin typeface="Courier"/>
                <a:ea typeface="Courier"/>
                <a:cs typeface="Courier"/>
                <a:sym typeface="Courier"/>
              </a:defRPr>
            </a:pPr>
            <a:r>
              <a:t>test:</a:t>
            </a:r>
          </a:p>
          <a:p>
            <a:pPr algn="l">
              <a:defRPr sz="3400">
                <a:latin typeface="Courier"/>
                <a:ea typeface="Courier"/>
                <a:cs typeface="Courier"/>
                <a:sym typeface="Courier"/>
              </a:defRPr>
            </a:pPr>
            <a:r>
              <a:t>    leaq (%rdi, %rsi), %rax</a:t>
            </a:r>
          </a:p>
          <a:p>
            <a:pPr algn="l">
              <a:defRPr sz="3400">
                <a:latin typeface="Courier"/>
                <a:ea typeface="Courier"/>
                <a:cs typeface="Courier"/>
                <a:sym typeface="Courier"/>
              </a:defRPr>
            </a:pPr>
            <a:r>
              <a:t>    addq %rdx, %rax</a:t>
            </a:r>
          </a:p>
          <a:p>
            <a:pPr algn="l">
              <a:defRPr sz="3400">
                <a:latin typeface="Courier"/>
                <a:ea typeface="Courier"/>
                <a:cs typeface="Courier"/>
                <a:sym typeface="Courier"/>
              </a:defRPr>
            </a:pPr>
            <a:r>
              <a:t>    cmpq $-3, %rdi</a:t>
            </a:r>
          </a:p>
          <a:p>
            <a:pPr algn="l">
              <a:defRPr sz="3400">
                <a:latin typeface="Courier"/>
                <a:ea typeface="Courier"/>
                <a:cs typeface="Courier"/>
                <a:sym typeface="Courier"/>
              </a:defRPr>
            </a:pPr>
            <a:r>
              <a:t>    jge .L2</a:t>
            </a:r>
          </a:p>
          <a:p>
            <a:pPr algn="l">
              <a:defRPr sz="3400">
                <a:latin typeface="Courier"/>
                <a:ea typeface="Courier"/>
                <a:cs typeface="Courier"/>
                <a:sym typeface="Courier"/>
              </a:defRPr>
            </a:pPr>
            <a:r>
              <a:t>    cmpq %rdx, %rsi</a:t>
            </a:r>
          </a:p>
          <a:p>
            <a:pPr algn="l">
              <a:defRPr sz="3400">
                <a:latin typeface="Courier"/>
                <a:ea typeface="Courier"/>
                <a:cs typeface="Courier"/>
                <a:sym typeface="Courier"/>
              </a:defRPr>
            </a:pPr>
            <a:r>
              <a:t>    jge .L3</a:t>
            </a:r>
          </a:p>
          <a:p>
            <a:pPr algn="l">
              <a:defRPr sz="3400">
                <a:latin typeface="Courier"/>
                <a:ea typeface="Courier"/>
                <a:cs typeface="Courier"/>
                <a:sym typeface="Courier"/>
              </a:defRPr>
            </a:pPr>
            <a:r>
              <a:t>    movq %rdi, %rax</a:t>
            </a:r>
          </a:p>
          <a:p>
            <a:pPr algn="l">
              <a:defRPr sz="3400">
                <a:latin typeface="Courier"/>
                <a:ea typeface="Courier"/>
                <a:cs typeface="Courier"/>
                <a:sym typeface="Courier"/>
              </a:defRPr>
            </a:pPr>
            <a:r>
              <a:t>    imulq %rsi, %rax</a:t>
            </a:r>
          </a:p>
          <a:p>
            <a:pPr algn="l">
              <a:defRPr sz="3400">
                <a:latin typeface="Courier"/>
                <a:ea typeface="Courier"/>
                <a:cs typeface="Courier"/>
                <a:sym typeface="Courier"/>
              </a:defRPr>
            </a:pPr>
            <a:r>
              <a:t>    ret</a:t>
            </a:r>
          </a:p>
          <a:p>
            <a:pPr algn="l">
              <a:defRPr sz="3400">
                <a:latin typeface="Courier"/>
                <a:ea typeface="Courier"/>
                <a:cs typeface="Courier"/>
                <a:sym typeface="Courier"/>
              </a:defRPr>
            </a:pPr>
            <a:r>
              <a:t>.L3:</a:t>
            </a:r>
          </a:p>
          <a:p>
            <a:pPr algn="l">
              <a:defRPr sz="3400">
                <a:latin typeface="Courier"/>
                <a:ea typeface="Courier"/>
                <a:cs typeface="Courier"/>
                <a:sym typeface="Courier"/>
              </a:defRPr>
            </a:pPr>
            <a:r>
              <a:t>    movq %rsi, %rax</a:t>
            </a:r>
          </a:p>
          <a:p>
            <a:pPr algn="l">
              <a:defRPr sz="3400">
                <a:latin typeface="Courier"/>
                <a:ea typeface="Courier"/>
                <a:cs typeface="Courier"/>
                <a:sym typeface="Courier"/>
              </a:defRPr>
            </a:pPr>
            <a:r>
              <a:t>    imulq %rdx, %rax</a:t>
            </a:r>
          </a:p>
          <a:p>
            <a:pPr algn="l">
              <a:defRPr sz="3400">
                <a:latin typeface="Courier"/>
                <a:ea typeface="Courier"/>
                <a:cs typeface="Courier"/>
                <a:sym typeface="Courier"/>
              </a:defRPr>
            </a:pPr>
            <a:r>
              <a:t>    ret</a:t>
            </a:r>
          </a:p>
          <a:p>
            <a:pPr algn="l">
              <a:defRPr sz="3400">
                <a:latin typeface="Courier"/>
                <a:ea typeface="Courier"/>
                <a:cs typeface="Courier"/>
                <a:sym typeface="Courier"/>
              </a:defRPr>
            </a:pPr>
            <a:r>
              <a:t>.L2:</a:t>
            </a:r>
          </a:p>
          <a:p>
            <a:pPr algn="l">
              <a:defRPr sz="3400">
                <a:latin typeface="Courier"/>
                <a:ea typeface="Courier"/>
                <a:cs typeface="Courier"/>
                <a:sym typeface="Courier"/>
              </a:defRPr>
            </a:pPr>
            <a:r>
              <a:t>    cmpq $2, %rdi</a:t>
            </a:r>
          </a:p>
          <a:p>
            <a:pPr algn="l">
              <a:defRPr sz="3400">
                <a:latin typeface="Courier"/>
                <a:ea typeface="Courier"/>
                <a:cs typeface="Courier"/>
                <a:sym typeface="Courier"/>
              </a:defRPr>
            </a:pPr>
            <a:r>
              <a:t>    jle .L4</a:t>
            </a:r>
          </a:p>
          <a:p>
            <a:pPr algn="l">
              <a:defRPr sz="3400">
                <a:latin typeface="Courier"/>
                <a:ea typeface="Courier"/>
                <a:cs typeface="Courier"/>
                <a:sym typeface="Courier"/>
              </a:defRPr>
            </a:pPr>
            <a:r>
              <a:t>    movq %rdi, %rax</a:t>
            </a:r>
          </a:p>
          <a:p>
            <a:pPr algn="l">
              <a:defRPr sz="3400">
                <a:latin typeface="Courier"/>
                <a:ea typeface="Courier"/>
                <a:cs typeface="Courier"/>
                <a:sym typeface="Courier"/>
              </a:defRPr>
            </a:pPr>
            <a:r>
              <a:t>    imulq %rdx, %rax</a:t>
            </a:r>
          </a:p>
          <a:p>
            <a:pPr algn="l">
              <a:defRPr sz="3400">
                <a:latin typeface="Courier"/>
                <a:ea typeface="Courier"/>
                <a:cs typeface="Courier"/>
                <a:sym typeface="Courier"/>
              </a:defRPr>
            </a:pPr>
            <a:r>
              <a:t>.L4:</a:t>
            </a:r>
          </a:p>
          <a:p>
            <a:pPr algn="l">
              <a:defRPr sz="3400">
                <a:latin typeface="Courier"/>
                <a:ea typeface="Courier"/>
                <a:cs typeface="Courier"/>
                <a:sym typeface="Courier"/>
              </a:defRPr>
            </a:pPr>
            <a:r>
              <a:t>    rep; ret</a:t>
            </a:r>
          </a:p>
        </p:txBody>
      </p:sp>
    </p:spTree>
  </p:cSld>
  <p:clrMapOvr>
    <a:masterClrMapping/>
  </p:clrMapOvr>
  <p:transition xmlns:p14="http://schemas.microsoft.com/office/powerpoint/2010/main" spd="med" advClick="1"/>
</p:sld>
</file>

<file path=ppt/slides/slide5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94"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595" name="Conditional Move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Conditional Moves</a:t>
            </a:r>
          </a:p>
        </p:txBody>
      </p:sp>
      <p:sp>
        <p:nvSpPr>
          <p:cNvPr id="596" name="The x86 processor provides a set of &quot;conditional move&quot; instructions that move memory based on the result of the condition codes, and that are completely analogous to the jump instructions:"/>
          <p:cNvSpPr txBox="1"/>
          <p:nvPr/>
        </p:nvSpPr>
        <p:spPr>
          <a:xfrm>
            <a:off x="872356" y="1739426"/>
            <a:ext cx="22639287" cy="236918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635000" indent="-635000" algn="l">
              <a:buSzPct val="75000"/>
              <a:buFont typeface="Helvetica Neue"/>
              <a:buChar char="•"/>
            </a:lvl1pPr>
          </a:lstStyle>
          <a:p>
            <a:pPr/>
            <a:r>
              <a:t>The x86 processor provides a set of "conditional move" instructions that move memory based on the result of the condition codes, and that are completely analogous to the jump instructions:</a:t>
            </a:r>
          </a:p>
        </p:txBody>
      </p:sp>
      <p:graphicFrame>
        <p:nvGraphicFramePr>
          <p:cNvPr id="597" name="Table 1"/>
          <p:cNvGraphicFramePr/>
          <p:nvPr/>
        </p:nvGraphicFramePr>
        <p:xfrm>
          <a:off x="1573579" y="4552973"/>
          <a:ext cx="12088931" cy="8123701"/>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3271482"/>
                <a:gridCol w="1931262"/>
                <a:gridCol w="8511853"/>
              </a:tblGrid>
              <a:tr h="623434">
                <a:tc>
                  <a:txBody>
                    <a:bodyPr/>
                    <a:lstStyle/>
                    <a:p>
                      <a:pPr algn="l" defTabSz="647700">
                        <a:defRPr>
                          <a:solidFill>
                            <a:srgbClr val="000000"/>
                          </a:solidFill>
                        </a:defRPr>
                      </a:pPr>
                      <a:r>
                        <a:rPr sz="3100">
                          <a:solidFill>
                            <a:srgbClr val="444444"/>
                          </a:solidFill>
                        </a:rPr>
                        <a:t>Instruction</a:t>
                      </a:r>
                    </a:p>
                  </a:txBody>
                  <a:tcPr marL="50800" marR="50800" marT="50800" marB="50800" anchor="ctr" anchorCtr="0" horzOverflow="overflow">
                    <a:lnL w="12700">
                      <a:solidFill>
                        <a:srgbClr val="FFFFFF"/>
                      </a:solidFill>
                      <a:miter lim="400000"/>
                    </a:lnL>
                    <a:lnR w="25400">
                      <a:solidFill>
                        <a:srgbClr val="FFFFFF"/>
                      </a:solidFill>
                      <a:miter lim="400000"/>
                    </a:lnR>
                    <a:lnT w="12700">
                      <a:solidFill>
                        <a:srgbClr val="000000"/>
                      </a:solidFill>
                      <a:miter lim="400000"/>
                    </a:lnT>
                    <a:lnB w="25400">
                      <a:solidFill>
                        <a:srgbClr val="FFFFFF"/>
                      </a:solidFill>
                      <a:miter lim="400000"/>
                    </a:lnB>
                  </a:tcPr>
                </a:tc>
                <a:tc>
                  <a:txBody>
                    <a:bodyPr/>
                    <a:lstStyle/>
                    <a:p>
                      <a:pPr algn="l" defTabSz="647700">
                        <a:defRPr>
                          <a:solidFill>
                            <a:srgbClr val="000000"/>
                          </a:solidFill>
                        </a:defRPr>
                      </a:pPr>
                      <a:r>
                        <a:rPr sz="3100">
                          <a:solidFill>
                            <a:srgbClr val="444444"/>
                          </a:solidFill>
                        </a:rPr>
                        <a:t>Synonym</a:t>
                      </a:r>
                    </a:p>
                  </a:txBody>
                  <a:tcPr marL="50800" marR="50800" marT="50800" marB="50800" anchor="ctr" anchorCtr="0" horzOverflow="overflow">
                    <a:lnL w="25400">
                      <a:solidFill>
                        <a:srgbClr val="FFFFFF"/>
                      </a:solidFill>
                      <a:miter lim="400000"/>
                    </a:lnL>
                    <a:lnR w="25400">
                      <a:solidFill>
                        <a:srgbClr val="FFFFFF"/>
                      </a:solidFill>
                      <a:miter lim="400000"/>
                    </a:lnR>
                    <a:lnT w="12700">
                      <a:solidFill>
                        <a:srgbClr val="000000"/>
                      </a:solidFill>
                      <a:miter lim="400000"/>
                    </a:lnT>
                    <a:lnB w="25400">
                      <a:solidFill>
                        <a:srgbClr val="FFFFFF"/>
                      </a:solidFill>
                      <a:miter lim="400000"/>
                    </a:lnB>
                  </a:tcPr>
                </a:tc>
                <a:tc>
                  <a:txBody>
                    <a:bodyPr/>
                    <a:lstStyle/>
                    <a:p>
                      <a:pPr algn="l" defTabSz="647700">
                        <a:defRPr>
                          <a:solidFill>
                            <a:srgbClr val="000000"/>
                          </a:solidFill>
                        </a:defRPr>
                      </a:pPr>
                      <a:r>
                        <a:rPr sz="3100">
                          <a:solidFill>
                            <a:srgbClr val="444444"/>
                          </a:solidFill>
                        </a:rPr>
                        <a:t>Move Condition</a:t>
                      </a:r>
                    </a:p>
                  </a:txBody>
                  <a:tcPr marL="50800" marR="50800" marT="50800" marB="50800" anchor="ctr" anchorCtr="0" horzOverflow="overflow">
                    <a:lnL w="25400">
                      <a:solidFill>
                        <a:srgbClr val="FFFFFF"/>
                      </a:solidFill>
                      <a:miter lim="400000"/>
                    </a:lnL>
                    <a:lnR w="12700">
                      <a:solidFill>
                        <a:srgbClr val="FFFFFF"/>
                      </a:solidFill>
                      <a:miter lim="400000"/>
                    </a:lnR>
                    <a:lnT w="12700">
                      <a:solidFill>
                        <a:srgbClr val="000000"/>
                      </a:solidFill>
                      <a:miter lim="400000"/>
                    </a:lnT>
                    <a:lnB w="25400">
                      <a:solidFill>
                        <a:srgbClr val="FFFFFF"/>
                      </a:solidFill>
                      <a:miter lim="400000"/>
                    </a:lnB>
                  </a:tcPr>
                </a:tc>
              </a:tr>
              <a:tr h="623434">
                <a:tc>
                  <a:txBody>
                    <a:bodyPr/>
                    <a:lstStyle/>
                    <a:p>
                      <a:pPr algn="l" defTabSz="647700">
                        <a:defRPr>
                          <a:solidFill>
                            <a:srgbClr val="000000"/>
                          </a:solidFill>
                        </a:defRPr>
                      </a:pPr>
                      <a:r>
                        <a:rPr sz="3100">
                          <a:solidFill>
                            <a:srgbClr val="444444"/>
                          </a:solidFill>
                          <a:latin typeface="Courier"/>
                          <a:ea typeface="Courier"/>
                          <a:cs typeface="Courier"/>
                          <a:sym typeface="Courier"/>
                        </a:rPr>
                        <a:t>cmove S,R</a:t>
                      </a:r>
                    </a:p>
                  </a:txBody>
                  <a:tcPr marL="50800" marR="50800" marT="50800" marB="50800" anchor="ctr" anchorCtr="0" horzOverflow="overflow">
                    <a:lnL w="127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3100">
                          <a:solidFill>
                            <a:srgbClr val="444444"/>
                          </a:solidFill>
                          <a:latin typeface="Courier"/>
                          <a:ea typeface="Courier"/>
                          <a:cs typeface="Courier"/>
                          <a:sym typeface="Courier"/>
                        </a:rPr>
                        <a:t>cmovz</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3100">
                          <a:solidFill>
                            <a:srgbClr val="444444"/>
                          </a:solidFill>
                        </a:rPr>
                        <a:t>Equal / zero (ZF=1)</a:t>
                      </a:r>
                    </a:p>
                  </a:txBody>
                  <a:tcPr marL="50800" marR="50800" marT="50800" marB="50800" anchor="ctr" anchorCtr="0" horzOverflow="overflow">
                    <a:lnL w="25400">
                      <a:solidFill>
                        <a:srgbClr val="FFFFFF"/>
                      </a:solidFill>
                      <a:miter lim="400000"/>
                    </a:lnL>
                    <a:lnR w="12700">
                      <a:solidFill>
                        <a:srgbClr val="FFFFFF"/>
                      </a:solidFill>
                      <a:miter lim="400000"/>
                    </a:lnR>
                    <a:lnT w="25400">
                      <a:solidFill>
                        <a:srgbClr val="FFFFFF"/>
                      </a:solidFill>
                      <a:miter lim="400000"/>
                    </a:lnT>
                    <a:lnB w="25400">
                      <a:solidFill>
                        <a:srgbClr val="FFFFFF"/>
                      </a:solidFill>
                      <a:miter lim="400000"/>
                    </a:lnB>
                  </a:tcPr>
                </a:tc>
              </a:tr>
              <a:tr h="623434">
                <a:tc>
                  <a:txBody>
                    <a:bodyPr/>
                    <a:lstStyle/>
                    <a:p>
                      <a:pPr algn="l" defTabSz="647700">
                        <a:defRPr>
                          <a:solidFill>
                            <a:srgbClr val="000000"/>
                          </a:solidFill>
                        </a:defRPr>
                      </a:pPr>
                      <a:r>
                        <a:rPr sz="3100">
                          <a:solidFill>
                            <a:srgbClr val="444444"/>
                          </a:solidFill>
                          <a:latin typeface="Courier"/>
                          <a:ea typeface="Courier"/>
                          <a:cs typeface="Courier"/>
                          <a:sym typeface="Courier"/>
                        </a:rPr>
                        <a:t>cmovne S,R</a:t>
                      </a:r>
                    </a:p>
                  </a:txBody>
                  <a:tcPr marL="50800" marR="50800" marT="50800" marB="50800" anchor="ctr" anchorCtr="0" horzOverflow="overflow">
                    <a:lnL w="127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3100">
                          <a:solidFill>
                            <a:srgbClr val="444444"/>
                          </a:solidFill>
                          <a:latin typeface="Courier"/>
                          <a:ea typeface="Courier"/>
                          <a:cs typeface="Courier"/>
                          <a:sym typeface="Courier"/>
                        </a:rPr>
                        <a:t>cmovnz</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3100">
                          <a:solidFill>
                            <a:srgbClr val="444444"/>
                          </a:solidFill>
                        </a:rPr>
                        <a:t>Not equal / not zero (ZF=0)</a:t>
                      </a:r>
                    </a:p>
                  </a:txBody>
                  <a:tcPr marL="50800" marR="50800" marT="50800" marB="50800" anchor="ctr" anchorCtr="0" horzOverflow="overflow">
                    <a:lnL w="25400">
                      <a:solidFill>
                        <a:srgbClr val="FFFFFF"/>
                      </a:solidFill>
                      <a:miter lim="400000"/>
                    </a:lnL>
                    <a:lnR w="12700">
                      <a:solidFill>
                        <a:srgbClr val="FFFFFF"/>
                      </a:solidFill>
                      <a:miter lim="400000"/>
                    </a:lnR>
                    <a:lnT w="25400">
                      <a:solidFill>
                        <a:srgbClr val="FFFFFF"/>
                      </a:solidFill>
                      <a:miter lim="400000"/>
                    </a:lnT>
                    <a:lnB w="25400">
                      <a:solidFill>
                        <a:srgbClr val="FFFFFF"/>
                      </a:solidFill>
                      <a:miter lim="400000"/>
                    </a:lnB>
                  </a:tcPr>
                </a:tc>
              </a:tr>
              <a:tr h="623434">
                <a:tc>
                  <a:txBody>
                    <a:bodyPr/>
                    <a:lstStyle/>
                    <a:p>
                      <a:pPr algn="l" defTabSz="647700">
                        <a:defRPr>
                          <a:solidFill>
                            <a:srgbClr val="000000"/>
                          </a:solidFill>
                        </a:defRPr>
                      </a:pPr>
                      <a:r>
                        <a:rPr sz="3100">
                          <a:solidFill>
                            <a:srgbClr val="444444"/>
                          </a:solidFill>
                          <a:latin typeface="Courier"/>
                          <a:ea typeface="Courier"/>
                          <a:cs typeface="Courier"/>
                          <a:sym typeface="Courier"/>
                        </a:rPr>
                        <a:t>cmovs S,R</a:t>
                      </a:r>
                    </a:p>
                  </a:txBody>
                  <a:tcPr marL="50800" marR="50800" marT="50800" marB="50800" anchor="ctr" anchorCtr="0" horzOverflow="overflow">
                    <a:lnL w="127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sz="3100">
                          <a:latin typeface="Courier"/>
                          <a:ea typeface="Courier"/>
                          <a:cs typeface="Courier"/>
                          <a:sym typeface="Courier"/>
                        </a:defRPr>
                      </a:pP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3100">
                          <a:solidFill>
                            <a:srgbClr val="444444"/>
                          </a:solidFill>
                        </a:rPr>
                        <a:t>Negative (SF=1)</a:t>
                      </a:r>
                    </a:p>
                  </a:txBody>
                  <a:tcPr marL="50800" marR="50800" marT="50800" marB="50800" anchor="ctr" anchorCtr="0" horzOverflow="overflow">
                    <a:lnL w="25400">
                      <a:solidFill>
                        <a:srgbClr val="FFFFFF"/>
                      </a:solidFill>
                      <a:miter lim="400000"/>
                    </a:lnL>
                    <a:lnR w="12700">
                      <a:solidFill>
                        <a:srgbClr val="FFFFFF"/>
                      </a:solidFill>
                      <a:miter lim="400000"/>
                    </a:lnR>
                    <a:lnT w="25400">
                      <a:solidFill>
                        <a:srgbClr val="FFFFFF"/>
                      </a:solidFill>
                      <a:miter lim="400000"/>
                    </a:lnT>
                    <a:lnB w="25400">
                      <a:solidFill>
                        <a:srgbClr val="FFFFFF"/>
                      </a:solidFill>
                      <a:miter lim="400000"/>
                    </a:lnB>
                  </a:tcPr>
                </a:tc>
              </a:tr>
              <a:tr h="623434">
                <a:tc>
                  <a:txBody>
                    <a:bodyPr/>
                    <a:lstStyle/>
                    <a:p>
                      <a:pPr algn="l" defTabSz="647700">
                        <a:defRPr>
                          <a:solidFill>
                            <a:srgbClr val="000000"/>
                          </a:solidFill>
                        </a:defRPr>
                      </a:pPr>
                      <a:r>
                        <a:rPr sz="3100">
                          <a:solidFill>
                            <a:srgbClr val="444444"/>
                          </a:solidFill>
                          <a:latin typeface="Courier"/>
                          <a:ea typeface="Courier"/>
                          <a:cs typeface="Courier"/>
                          <a:sym typeface="Courier"/>
                        </a:rPr>
                        <a:t>cmovns S,R</a:t>
                      </a:r>
                    </a:p>
                  </a:txBody>
                  <a:tcPr marL="50800" marR="50800" marT="50800" marB="50800" anchor="ctr" anchorCtr="0" horzOverflow="overflow">
                    <a:lnL w="127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sz="3100">
                          <a:latin typeface="Courier"/>
                          <a:ea typeface="Courier"/>
                          <a:cs typeface="Courier"/>
                          <a:sym typeface="Courier"/>
                        </a:defRPr>
                      </a:pP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3100">
                          <a:solidFill>
                            <a:srgbClr val="444444"/>
                          </a:solidFill>
                        </a:rPr>
                        <a:t>Nonnegative (SF=0)</a:t>
                      </a:r>
                    </a:p>
                  </a:txBody>
                  <a:tcPr marL="50800" marR="50800" marT="50800" marB="50800" anchor="ctr" anchorCtr="0" horzOverflow="overflow">
                    <a:lnL w="25400">
                      <a:solidFill>
                        <a:srgbClr val="FFFFFF"/>
                      </a:solidFill>
                      <a:miter lim="400000"/>
                    </a:lnL>
                    <a:lnR w="12700">
                      <a:solidFill>
                        <a:srgbClr val="FFFFFF"/>
                      </a:solidFill>
                      <a:miter lim="400000"/>
                    </a:lnR>
                    <a:lnT w="25400">
                      <a:solidFill>
                        <a:srgbClr val="FFFFFF"/>
                      </a:solidFill>
                      <a:miter lim="400000"/>
                    </a:lnT>
                    <a:lnB w="25400">
                      <a:solidFill>
                        <a:srgbClr val="FFFFFF"/>
                      </a:solidFill>
                      <a:miter lim="400000"/>
                    </a:lnB>
                  </a:tcPr>
                </a:tc>
              </a:tr>
              <a:tr h="623434">
                <a:tc>
                  <a:txBody>
                    <a:bodyPr/>
                    <a:lstStyle/>
                    <a:p>
                      <a:pPr algn="l" defTabSz="647700">
                        <a:defRPr>
                          <a:solidFill>
                            <a:srgbClr val="000000"/>
                          </a:solidFill>
                        </a:defRPr>
                      </a:pPr>
                      <a:r>
                        <a:rPr sz="3100">
                          <a:solidFill>
                            <a:srgbClr val="444444"/>
                          </a:solidFill>
                          <a:latin typeface="Courier"/>
                          <a:ea typeface="Courier"/>
                          <a:cs typeface="Courier"/>
                          <a:sym typeface="Courier"/>
                        </a:rPr>
                        <a:t>cmovg S,R</a:t>
                      </a:r>
                    </a:p>
                  </a:txBody>
                  <a:tcPr marL="50800" marR="50800" marT="50800" marB="50800" anchor="ctr" anchorCtr="0" horzOverflow="overflow">
                    <a:lnL w="127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3100">
                          <a:solidFill>
                            <a:srgbClr val="444444"/>
                          </a:solidFill>
                          <a:latin typeface="Courier"/>
                          <a:ea typeface="Courier"/>
                          <a:cs typeface="Courier"/>
                          <a:sym typeface="Courier"/>
                        </a:rPr>
                        <a:t>cmovnle</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3100">
                          <a:solidFill>
                            <a:srgbClr val="444444"/>
                          </a:solidFill>
                        </a:rPr>
                        <a:t>Greater (signed &gt;) (SF=0 and SF=OF)</a:t>
                      </a:r>
                    </a:p>
                  </a:txBody>
                  <a:tcPr marL="50800" marR="50800" marT="50800" marB="50800" anchor="ctr" anchorCtr="0" horzOverflow="overflow">
                    <a:lnL w="25400">
                      <a:solidFill>
                        <a:srgbClr val="FFFFFF"/>
                      </a:solidFill>
                      <a:miter lim="400000"/>
                    </a:lnL>
                    <a:lnR w="12700">
                      <a:solidFill>
                        <a:srgbClr val="FFFFFF"/>
                      </a:solidFill>
                      <a:miter lim="400000"/>
                    </a:lnR>
                    <a:lnT w="25400">
                      <a:solidFill>
                        <a:srgbClr val="FFFFFF"/>
                      </a:solidFill>
                      <a:miter lim="400000"/>
                    </a:lnT>
                    <a:lnB w="25400">
                      <a:solidFill>
                        <a:srgbClr val="FFFFFF"/>
                      </a:solidFill>
                      <a:miter lim="400000"/>
                    </a:lnB>
                  </a:tcPr>
                </a:tc>
              </a:tr>
              <a:tr h="623434">
                <a:tc>
                  <a:txBody>
                    <a:bodyPr/>
                    <a:lstStyle/>
                    <a:p>
                      <a:pPr algn="l" defTabSz="647700">
                        <a:defRPr>
                          <a:solidFill>
                            <a:srgbClr val="000000"/>
                          </a:solidFill>
                        </a:defRPr>
                      </a:pPr>
                      <a:r>
                        <a:rPr sz="3100">
                          <a:solidFill>
                            <a:srgbClr val="444444"/>
                          </a:solidFill>
                          <a:latin typeface="Courier"/>
                          <a:ea typeface="Courier"/>
                          <a:cs typeface="Courier"/>
                          <a:sym typeface="Courier"/>
                        </a:rPr>
                        <a:t>cmovge S,R</a:t>
                      </a:r>
                    </a:p>
                  </a:txBody>
                  <a:tcPr marL="50800" marR="50800" marT="50800" marB="50800" anchor="ctr" anchorCtr="0" horzOverflow="overflow">
                    <a:lnL w="127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3100">
                          <a:solidFill>
                            <a:srgbClr val="444444"/>
                          </a:solidFill>
                          <a:latin typeface="Courier"/>
                          <a:ea typeface="Courier"/>
                          <a:cs typeface="Courier"/>
                          <a:sym typeface="Courier"/>
                        </a:rPr>
                        <a:t>cmovnl</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3100">
                          <a:solidFill>
                            <a:srgbClr val="444444"/>
                          </a:solidFill>
                        </a:rPr>
                        <a:t>Greater or equal (signed &gt;=) (SF=OF)</a:t>
                      </a:r>
                    </a:p>
                  </a:txBody>
                  <a:tcPr marL="50800" marR="50800" marT="50800" marB="50800" anchor="ctr" anchorCtr="0" horzOverflow="overflow">
                    <a:lnL w="25400">
                      <a:solidFill>
                        <a:srgbClr val="FFFFFF"/>
                      </a:solidFill>
                      <a:miter lim="400000"/>
                    </a:lnL>
                    <a:lnR w="12700">
                      <a:solidFill>
                        <a:srgbClr val="FFFFFF"/>
                      </a:solidFill>
                      <a:miter lim="400000"/>
                    </a:lnR>
                    <a:lnT w="25400">
                      <a:solidFill>
                        <a:srgbClr val="FFFFFF"/>
                      </a:solidFill>
                      <a:miter lim="400000"/>
                    </a:lnT>
                    <a:lnB w="25400">
                      <a:solidFill>
                        <a:srgbClr val="FFFFFF"/>
                      </a:solidFill>
                      <a:miter lim="400000"/>
                    </a:lnB>
                  </a:tcPr>
                </a:tc>
              </a:tr>
              <a:tr h="623434">
                <a:tc>
                  <a:txBody>
                    <a:bodyPr/>
                    <a:lstStyle/>
                    <a:p>
                      <a:pPr algn="l" defTabSz="647700">
                        <a:defRPr>
                          <a:solidFill>
                            <a:srgbClr val="000000"/>
                          </a:solidFill>
                        </a:defRPr>
                      </a:pPr>
                      <a:r>
                        <a:rPr sz="3100">
                          <a:solidFill>
                            <a:srgbClr val="444444"/>
                          </a:solidFill>
                          <a:latin typeface="Courier"/>
                          <a:ea typeface="Courier"/>
                          <a:cs typeface="Courier"/>
                          <a:sym typeface="Courier"/>
                        </a:rPr>
                        <a:t>cmovl S,R</a:t>
                      </a:r>
                    </a:p>
                  </a:txBody>
                  <a:tcPr marL="50800" marR="50800" marT="50800" marB="50800" anchor="ctr" anchorCtr="0" horzOverflow="overflow">
                    <a:lnL w="127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3100">
                          <a:solidFill>
                            <a:srgbClr val="444444"/>
                          </a:solidFill>
                          <a:latin typeface="Courier"/>
                          <a:ea typeface="Courier"/>
                          <a:cs typeface="Courier"/>
                          <a:sym typeface="Courier"/>
                        </a:rPr>
                        <a:t>cmovnge</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3100">
                          <a:solidFill>
                            <a:srgbClr val="444444"/>
                          </a:solidFill>
                        </a:rPr>
                        <a:t>Less (signed &lt;) (SF != OF)</a:t>
                      </a:r>
                    </a:p>
                  </a:txBody>
                  <a:tcPr marL="50800" marR="50800" marT="50800" marB="50800" anchor="ctr" anchorCtr="0" horzOverflow="overflow">
                    <a:lnL w="25400">
                      <a:solidFill>
                        <a:srgbClr val="FFFFFF"/>
                      </a:solidFill>
                      <a:miter lim="400000"/>
                    </a:lnL>
                    <a:lnR w="12700">
                      <a:solidFill>
                        <a:srgbClr val="FFFFFF"/>
                      </a:solidFill>
                      <a:miter lim="400000"/>
                    </a:lnR>
                    <a:lnT w="25400">
                      <a:solidFill>
                        <a:srgbClr val="FFFFFF"/>
                      </a:solidFill>
                      <a:miter lim="400000"/>
                    </a:lnT>
                    <a:lnB w="25400">
                      <a:solidFill>
                        <a:srgbClr val="FFFFFF"/>
                      </a:solidFill>
                      <a:miter lim="400000"/>
                    </a:lnB>
                  </a:tcPr>
                </a:tc>
              </a:tr>
              <a:tr h="623434">
                <a:tc>
                  <a:txBody>
                    <a:bodyPr/>
                    <a:lstStyle/>
                    <a:p>
                      <a:pPr algn="l" defTabSz="647700">
                        <a:defRPr>
                          <a:solidFill>
                            <a:srgbClr val="000000"/>
                          </a:solidFill>
                        </a:defRPr>
                      </a:pPr>
                      <a:r>
                        <a:rPr sz="3100">
                          <a:solidFill>
                            <a:srgbClr val="444444"/>
                          </a:solidFill>
                          <a:latin typeface="Courier"/>
                          <a:ea typeface="Courier"/>
                          <a:cs typeface="Courier"/>
                          <a:sym typeface="Courier"/>
                        </a:rPr>
                        <a:t>cmovle S,R</a:t>
                      </a:r>
                    </a:p>
                  </a:txBody>
                  <a:tcPr marL="50800" marR="50800" marT="50800" marB="50800" anchor="ctr" anchorCtr="0" horzOverflow="overflow">
                    <a:lnL w="127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3100">
                          <a:solidFill>
                            <a:srgbClr val="444444"/>
                          </a:solidFill>
                          <a:latin typeface="Courier"/>
                          <a:ea typeface="Courier"/>
                          <a:cs typeface="Courier"/>
                          <a:sym typeface="Courier"/>
                        </a:rPr>
                        <a:t>cmovng</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3100">
                          <a:solidFill>
                            <a:srgbClr val="444444"/>
                          </a:solidFill>
                        </a:rPr>
                        <a:t>Less or equal (signed &lt;=) (ZF=1 or SF!=OF) 
</a:t>
                      </a:r>
                    </a:p>
                  </a:txBody>
                  <a:tcPr marL="50800" marR="50800" marT="50800" marB="50800" anchor="ctr" anchorCtr="0" horzOverflow="overflow">
                    <a:lnL w="25400">
                      <a:solidFill>
                        <a:srgbClr val="FFFFFF"/>
                      </a:solidFill>
                      <a:miter lim="400000"/>
                    </a:lnL>
                    <a:lnR w="12700">
                      <a:solidFill>
                        <a:srgbClr val="FFFFFF"/>
                      </a:solidFill>
                      <a:miter lim="400000"/>
                    </a:lnR>
                    <a:lnT w="25400">
                      <a:solidFill>
                        <a:srgbClr val="FFFFFF"/>
                      </a:solidFill>
                      <a:miter lim="400000"/>
                    </a:lnT>
                    <a:lnB w="25400">
                      <a:solidFill>
                        <a:srgbClr val="FFFFFF"/>
                      </a:solidFill>
                      <a:miter lim="400000"/>
                    </a:lnB>
                  </a:tcPr>
                </a:tc>
              </a:tr>
              <a:tr h="623434">
                <a:tc>
                  <a:txBody>
                    <a:bodyPr/>
                    <a:lstStyle/>
                    <a:p>
                      <a:pPr algn="l" defTabSz="647700">
                        <a:defRPr>
                          <a:solidFill>
                            <a:srgbClr val="000000"/>
                          </a:solidFill>
                        </a:defRPr>
                      </a:pPr>
                      <a:r>
                        <a:rPr sz="3100">
                          <a:solidFill>
                            <a:srgbClr val="444444"/>
                          </a:solidFill>
                          <a:latin typeface="Courier"/>
                          <a:ea typeface="Courier"/>
                          <a:cs typeface="Courier"/>
                          <a:sym typeface="Courier"/>
                        </a:rPr>
                        <a:t>cmova S,R</a:t>
                      </a:r>
                    </a:p>
                  </a:txBody>
                  <a:tcPr marL="50800" marR="50800" marT="50800" marB="50800" anchor="ctr" anchorCtr="0" horzOverflow="overflow">
                    <a:lnL w="127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3100">
                          <a:solidFill>
                            <a:srgbClr val="444444"/>
                          </a:solidFill>
                          <a:latin typeface="Courier"/>
                          <a:ea typeface="Courier"/>
                          <a:cs typeface="Courier"/>
                          <a:sym typeface="Courier"/>
                        </a:rPr>
                        <a:t>cmovnbe</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3100">
                          <a:solidFill>
                            <a:srgbClr val="444444"/>
                          </a:solidFill>
                        </a:rPr>
                        <a:t>Above (unsigned &gt;) (CF = 0 and ZF = 0)</a:t>
                      </a:r>
                    </a:p>
                  </a:txBody>
                  <a:tcPr marL="50800" marR="50800" marT="50800" marB="50800" anchor="ctr" anchorCtr="0" horzOverflow="overflow">
                    <a:lnL w="25400">
                      <a:solidFill>
                        <a:srgbClr val="FFFFFF"/>
                      </a:solidFill>
                      <a:miter lim="400000"/>
                    </a:lnL>
                    <a:lnR w="12700">
                      <a:solidFill>
                        <a:srgbClr val="FFFFFF"/>
                      </a:solidFill>
                      <a:miter lim="400000"/>
                    </a:lnR>
                    <a:lnT w="25400">
                      <a:solidFill>
                        <a:srgbClr val="FFFFFF"/>
                      </a:solidFill>
                      <a:miter lim="400000"/>
                    </a:lnT>
                    <a:lnB w="25400">
                      <a:solidFill>
                        <a:srgbClr val="FFFFFF"/>
                      </a:solidFill>
                      <a:miter lim="400000"/>
                    </a:lnB>
                  </a:tcPr>
                </a:tc>
              </a:tr>
              <a:tr h="623434">
                <a:tc>
                  <a:txBody>
                    <a:bodyPr/>
                    <a:lstStyle/>
                    <a:p>
                      <a:pPr algn="l" defTabSz="647700">
                        <a:defRPr>
                          <a:solidFill>
                            <a:srgbClr val="000000"/>
                          </a:solidFill>
                        </a:defRPr>
                      </a:pPr>
                      <a:r>
                        <a:rPr sz="3100">
                          <a:solidFill>
                            <a:srgbClr val="444444"/>
                          </a:solidFill>
                          <a:latin typeface="Courier"/>
                          <a:ea typeface="Courier"/>
                          <a:cs typeface="Courier"/>
                          <a:sym typeface="Courier"/>
                        </a:rPr>
                        <a:t>cmovae S,R</a:t>
                      </a:r>
                    </a:p>
                  </a:txBody>
                  <a:tcPr marL="50800" marR="50800" marT="50800" marB="50800" anchor="ctr" anchorCtr="0" horzOverflow="overflow">
                    <a:lnL w="127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3100">
                          <a:solidFill>
                            <a:srgbClr val="444444"/>
                          </a:solidFill>
                          <a:latin typeface="Courier"/>
                          <a:ea typeface="Courier"/>
                          <a:cs typeface="Courier"/>
                          <a:sym typeface="Courier"/>
                        </a:rPr>
                        <a:t>cmovnb</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3100">
                          <a:solidFill>
                            <a:srgbClr val="444444"/>
                          </a:solidFill>
                        </a:rPr>
                        <a:t>Above or equal (unsigned &gt;=) (CF = 0)</a:t>
                      </a:r>
                    </a:p>
                  </a:txBody>
                  <a:tcPr marL="50800" marR="50800" marT="50800" marB="50800" anchor="ctr" anchorCtr="0" horzOverflow="overflow">
                    <a:lnL w="25400">
                      <a:solidFill>
                        <a:srgbClr val="FFFFFF"/>
                      </a:solidFill>
                      <a:miter lim="400000"/>
                    </a:lnL>
                    <a:lnR w="12700">
                      <a:solidFill>
                        <a:srgbClr val="FFFFFF"/>
                      </a:solidFill>
                      <a:miter lim="400000"/>
                    </a:lnR>
                    <a:lnT w="25400">
                      <a:solidFill>
                        <a:srgbClr val="FFFFFF"/>
                      </a:solidFill>
                      <a:miter lim="400000"/>
                    </a:lnT>
                    <a:lnB w="25400">
                      <a:solidFill>
                        <a:srgbClr val="FFFFFF"/>
                      </a:solidFill>
                      <a:miter lim="400000"/>
                    </a:lnB>
                  </a:tcPr>
                </a:tc>
              </a:tr>
              <a:tr h="623434">
                <a:tc>
                  <a:txBody>
                    <a:bodyPr/>
                    <a:lstStyle/>
                    <a:p>
                      <a:pPr algn="l" defTabSz="647700">
                        <a:defRPr>
                          <a:solidFill>
                            <a:srgbClr val="000000"/>
                          </a:solidFill>
                        </a:defRPr>
                      </a:pPr>
                      <a:r>
                        <a:rPr sz="3100">
                          <a:solidFill>
                            <a:srgbClr val="444444"/>
                          </a:solidFill>
                          <a:latin typeface="Courier"/>
                          <a:ea typeface="Courier"/>
                          <a:cs typeface="Courier"/>
                          <a:sym typeface="Courier"/>
                        </a:rPr>
                        <a:t>cmovb S,R</a:t>
                      </a:r>
                    </a:p>
                  </a:txBody>
                  <a:tcPr marL="50800" marR="50800" marT="50800" marB="50800" anchor="ctr" anchorCtr="0" horzOverflow="overflow">
                    <a:lnL w="127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3100">
                          <a:solidFill>
                            <a:srgbClr val="444444"/>
                          </a:solidFill>
                          <a:latin typeface="Courier"/>
                          <a:ea typeface="Courier"/>
                          <a:cs typeface="Courier"/>
                          <a:sym typeface="Courier"/>
                        </a:rPr>
                        <a:t>cmovnae</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3100">
                          <a:solidFill>
                            <a:srgbClr val="444444"/>
                          </a:solidFill>
                        </a:rPr>
                        <a:t>Below (unsigned &lt;) (CF = 1)</a:t>
                      </a:r>
                    </a:p>
                  </a:txBody>
                  <a:tcPr marL="50800" marR="50800" marT="50800" marB="50800" anchor="ctr" anchorCtr="0" horzOverflow="overflow">
                    <a:lnL w="25400">
                      <a:solidFill>
                        <a:srgbClr val="FFFFFF"/>
                      </a:solidFill>
                      <a:miter lim="400000"/>
                    </a:lnL>
                    <a:lnR w="12700">
                      <a:solidFill>
                        <a:srgbClr val="FFFFFF"/>
                      </a:solidFill>
                      <a:miter lim="400000"/>
                    </a:lnR>
                    <a:lnT w="25400">
                      <a:solidFill>
                        <a:srgbClr val="FFFFFF"/>
                      </a:solidFill>
                      <a:miter lim="400000"/>
                    </a:lnT>
                    <a:lnB w="25400">
                      <a:solidFill>
                        <a:srgbClr val="FFFFFF"/>
                      </a:solidFill>
                      <a:miter lim="400000"/>
                    </a:lnB>
                  </a:tcPr>
                </a:tc>
              </a:tr>
              <a:tr h="623434">
                <a:tc>
                  <a:txBody>
                    <a:bodyPr/>
                    <a:lstStyle/>
                    <a:p>
                      <a:pPr algn="l" defTabSz="647700">
                        <a:defRPr>
                          <a:solidFill>
                            <a:srgbClr val="000000"/>
                          </a:solidFill>
                        </a:defRPr>
                      </a:pPr>
                      <a:r>
                        <a:rPr sz="3100">
                          <a:solidFill>
                            <a:srgbClr val="444444"/>
                          </a:solidFill>
                          <a:latin typeface="Courier"/>
                          <a:ea typeface="Courier"/>
                          <a:cs typeface="Courier"/>
                          <a:sym typeface="Courier"/>
                        </a:rPr>
                        <a:t>cmovbe S,R</a:t>
                      </a:r>
                    </a:p>
                  </a:txBody>
                  <a:tcPr marL="50800" marR="50800" marT="50800" marB="50800" anchor="ctr" anchorCtr="0" horzOverflow="overflow">
                    <a:lnL w="127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3100">
                          <a:solidFill>
                            <a:srgbClr val="444444"/>
                          </a:solidFill>
                          <a:latin typeface="Courier"/>
                          <a:ea typeface="Courier"/>
                          <a:cs typeface="Courier"/>
                          <a:sym typeface="Courier"/>
                        </a:rPr>
                        <a:t>cmovna</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3100">
                          <a:solidFill>
                            <a:srgbClr val="444444"/>
                          </a:solidFill>
                        </a:rPr>
                        <a:t>Below or equal (unsigned &lt;=) (CF = 1 or ZF = 1)</a:t>
                      </a:r>
                    </a:p>
                  </a:txBody>
                  <a:tcPr marL="50800" marR="50800" marT="50800" marB="50800" anchor="ctr" anchorCtr="0" horzOverflow="overflow">
                    <a:lnL w="25400">
                      <a:solidFill>
                        <a:srgbClr val="FFFFFF"/>
                      </a:solidFill>
                      <a:miter lim="400000"/>
                    </a:lnL>
                    <a:lnR w="12700">
                      <a:solidFill>
                        <a:srgbClr val="FFFFFF"/>
                      </a:solidFill>
                      <a:miter lim="400000"/>
                    </a:lnR>
                    <a:lnT w="25400">
                      <a:solidFill>
                        <a:srgbClr val="FFFFFF"/>
                      </a:solidFill>
                      <a:miter lim="400000"/>
                    </a:lnT>
                    <a:lnB w="25400">
                      <a:solidFill>
                        <a:srgbClr val="FFFFFF"/>
                      </a:solidFill>
                      <a:miter lim="400000"/>
                    </a:lnB>
                  </a:tcPr>
                </a:tc>
              </a:tr>
            </a:tbl>
          </a:graphicData>
        </a:graphic>
      </p:graphicFrame>
      <p:sp>
        <p:nvSpPr>
          <p:cNvPr id="598" name="With these instructions, we can sometimes eliminate branches, which are particularly inefficient on modern computer hardware."/>
          <p:cNvSpPr txBox="1"/>
          <p:nvPr/>
        </p:nvSpPr>
        <p:spPr>
          <a:xfrm>
            <a:off x="15592176" y="4125276"/>
            <a:ext cx="8307104" cy="4655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635000" indent="-635000" algn="l">
              <a:buSzPct val="75000"/>
              <a:buFont typeface="Helvetica Neue"/>
              <a:buChar char="•"/>
            </a:lvl1pPr>
          </a:lstStyle>
          <a:p>
            <a:pPr/>
            <a:r>
              <a:t>With these instructions, we can sometimes eliminate branches, which are particularly inefficient on modern computer hardware.</a:t>
            </a:r>
          </a:p>
        </p:txBody>
      </p:sp>
    </p:spTree>
  </p:cSld>
  <p:clrMapOvr>
    <a:masterClrMapping/>
  </p:clrMapOvr>
  <p:transition xmlns:p14="http://schemas.microsoft.com/office/powerpoint/2010/main" spd="med" advClick="1"/>
</p:sld>
</file>

<file path=ppt/slides/slide5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00"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601" name="Jumps -vs- Conditional Mov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Jumps -vs- Conditional Move</a:t>
            </a:r>
          </a:p>
        </p:txBody>
      </p:sp>
      <p:sp>
        <p:nvSpPr>
          <p:cNvPr id="602" name="long absdiff(long x, long y)…"/>
          <p:cNvSpPr txBox="1"/>
          <p:nvPr/>
        </p:nvSpPr>
        <p:spPr>
          <a:xfrm>
            <a:off x="587424" y="1707591"/>
            <a:ext cx="8926984" cy="57658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4100">
                <a:latin typeface="Courier"/>
                <a:ea typeface="Courier"/>
                <a:cs typeface="Courier"/>
                <a:sym typeface="Courier"/>
              </a:defRPr>
            </a:pPr>
            <a:r>
              <a:t>long absdiff(long x, long y)</a:t>
            </a:r>
          </a:p>
          <a:p>
            <a:pPr algn="l">
              <a:defRPr sz="4100">
                <a:latin typeface="Courier"/>
                <a:ea typeface="Courier"/>
                <a:cs typeface="Courier"/>
                <a:sym typeface="Courier"/>
              </a:defRPr>
            </a:pPr>
            <a:r>
              <a:t>{</a:t>
            </a:r>
          </a:p>
          <a:p>
            <a:pPr algn="l">
              <a:defRPr sz="4100">
                <a:latin typeface="Courier"/>
                <a:ea typeface="Courier"/>
                <a:cs typeface="Courier"/>
                <a:sym typeface="Courier"/>
              </a:defRPr>
            </a:pPr>
            <a:r>
              <a:t>    long result;</a:t>
            </a:r>
          </a:p>
          <a:p>
            <a:pPr algn="l">
              <a:defRPr sz="4100">
                <a:latin typeface="Courier"/>
                <a:ea typeface="Courier"/>
                <a:cs typeface="Courier"/>
                <a:sym typeface="Courier"/>
              </a:defRPr>
            </a:pPr>
            <a:r>
              <a:t>    if (x &lt; y)</a:t>
            </a:r>
          </a:p>
          <a:p>
            <a:pPr algn="l">
              <a:defRPr sz="4100">
                <a:latin typeface="Courier"/>
                <a:ea typeface="Courier"/>
                <a:cs typeface="Courier"/>
                <a:sym typeface="Courier"/>
              </a:defRPr>
            </a:pPr>
            <a:r>
              <a:t>        result = y - x;</a:t>
            </a:r>
          </a:p>
          <a:p>
            <a:pPr algn="l">
              <a:defRPr sz="4100">
                <a:latin typeface="Courier"/>
                <a:ea typeface="Courier"/>
                <a:cs typeface="Courier"/>
                <a:sym typeface="Courier"/>
              </a:defRPr>
            </a:pPr>
            <a:r>
              <a:t>    else</a:t>
            </a:r>
          </a:p>
          <a:p>
            <a:pPr algn="l">
              <a:defRPr sz="4100">
                <a:latin typeface="Courier"/>
                <a:ea typeface="Courier"/>
                <a:cs typeface="Courier"/>
                <a:sym typeface="Courier"/>
              </a:defRPr>
            </a:pPr>
            <a:r>
              <a:t>        result = x - y;</a:t>
            </a:r>
          </a:p>
          <a:p>
            <a:pPr algn="l">
              <a:defRPr sz="4100">
                <a:latin typeface="Courier"/>
                <a:ea typeface="Courier"/>
                <a:cs typeface="Courier"/>
                <a:sym typeface="Courier"/>
              </a:defRPr>
            </a:pPr>
            <a:r>
              <a:t>    return result;</a:t>
            </a:r>
          </a:p>
          <a:p>
            <a:pPr algn="l">
              <a:defRPr sz="4100">
                <a:latin typeface="Courier"/>
                <a:ea typeface="Courier"/>
                <a:cs typeface="Courier"/>
                <a:sym typeface="Courier"/>
              </a:defRPr>
            </a:pPr>
            <a:r>
              <a:t>}</a:t>
            </a:r>
          </a:p>
        </p:txBody>
      </p:sp>
      <p:sp>
        <p:nvSpPr>
          <p:cNvPr id="603" name="long cmovdiff(long x, long y)…"/>
          <p:cNvSpPr txBox="1"/>
          <p:nvPr/>
        </p:nvSpPr>
        <p:spPr>
          <a:xfrm>
            <a:off x="13369777" y="1707591"/>
            <a:ext cx="9239456" cy="51435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4100">
                <a:latin typeface="Courier"/>
                <a:ea typeface="Courier"/>
                <a:cs typeface="Courier"/>
                <a:sym typeface="Courier"/>
              </a:defRPr>
            </a:pPr>
            <a:r>
              <a:t>long cmovdiff(long x, long y)</a:t>
            </a:r>
          </a:p>
          <a:p>
            <a:pPr algn="l">
              <a:defRPr sz="4100">
                <a:latin typeface="Courier"/>
                <a:ea typeface="Courier"/>
                <a:cs typeface="Courier"/>
                <a:sym typeface="Courier"/>
              </a:defRPr>
            </a:pPr>
            <a:r>
              <a:t>{</a:t>
            </a:r>
          </a:p>
          <a:p>
            <a:pPr algn="l">
              <a:defRPr sz="4100">
                <a:latin typeface="Courier"/>
                <a:ea typeface="Courier"/>
                <a:cs typeface="Courier"/>
                <a:sym typeface="Courier"/>
              </a:defRPr>
            </a:pPr>
            <a:r>
              <a:t>    long rval = y-x;</a:t>
            </a:r>
          </a:p>
          <a:p>
            <a:pPr algn="l">
              <a:defRPr sz="4100">
                <a:latin typeface="Courier"/>
                <a:ea typeface="Courier"/>
                <a:cs typeface="Courier"/>
                <a:sym typeface="Courier"/>
              </a:defRPr>
            </a:pPr>
            <a:r>
              <a:t>    long eval = x-y;</a:t>
            </a:r>
          </a:p>
          <a:p>
            <a:pPr algn="l">
              <a:defRPr sz="4100">
                <a:latin typeface="Courier"/>
                <a:ea typeface="Courier"/>
                <a:cs typeface="Courier"/>
                <a:sym typeface="Courier"/>
              </a:defRPr>
            </a:pPr>
            <a:r>
              <a:t>    long ntest = x &gt;= y;</a:t>
            </a:r>
          </a:p>
          <a:p>
            <a:pPr algn="l">
              <a:defRPr sz="4100">
                <a:latin typeface="Courier"/>
                <a:ea typeface="Courier"/>
                <a:cs typeface="Courier"/>
                <a:sym typeface="Courier"/>
              </a:defRPr>
            </a:pPr>
            <a:r>
              <a:t>    if (ntest) rval = eval;</a:t>
            </a:r>
          </a:p>
          <a:p>
            <a:pPr algn="l">
              <a:defRPr sz="4100">
                <a:latin typeface="Courier"/>
                <a:ea typeface="Courier"/>
                <a:cs typeface="Courier"/>
                <a:sym typeface="Courier"/>
              </a:defRPr>
            </a:pPr>
            <a:r>
              <a:t>    return rval;</a:t>
            </a:r>
          </a:p>
          <a:p>
            <a:pPr algn="l">
              <a:defRPr sz="4100">
                <a:latin typeface="Courier"/>
                <a:ea typeface="Courier"/>
                <a:cs typeface="Courier"/>
                <a:sym typeface="Courier"/>
              </a:defRPr>
            </a:pPr>
            <a:r>
              <a:t>}</a:t>
            </a:r>
          </a:p>
        </p:txBody>
      </p:sp>
      <p:sp>
        <p:nvSpPr>
          <p:cNvPr id="604" name="# x in %rdi, y in %rsi…"/>
          <p:cNvSpPr txBox="1"/>
          <p:nvPr/>
        </p:nvSpPr>
        <p:spPr>
          <a:xfrm>
            <a:off x="15076935" y="8215746"/>
            <a:ext cx="5878489" cy="48514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3400">
                <a:latin typeface="Courier"/>
                <a:ea typeface="Courier"/>
                <a:cs typeface="Courier"/>
                <a:sym typeface="Courier"/>
              </a:defRPr>
            </a:pPr>
            <a:r>
              <a:t># x in %rdi, y in %rsi</a:t>
            </a:r>
          </a:p>
          <a:p>
            <a:pPr algn="l">
              <a:defRPr sz="3400">
                <a:latin typeface="Courier"/>
                <a:ea typeface="Courier"/>
                <a:cs typeface="Courier"/>
                <a:sym typeface="Courier"/>
              </a:defRPr>
            </a:pPr>
            <a:r>
              <a:t>cmovdiff:</a:t>
            </a:r>
          </a:p>
          <a:p>
            <a:pPr algn="l">
              <a:defRPr sz="3400">
                <a:latin typeface="Courier"/>
                <a:ea typeface="Courier"/>
                <a:cs typeface="Courier"/>
                <a:sym typeface="Courier"/>
              </a:defRPr>
            </a:pPr>
            <a:r>
              <a:t>    movq %rsi, %rax</a:t>
            </a:r>
          </a:p>
          <a:p>
            <a:pPr algn="l">
              <a:defRPr sz="3400">
                <a:latin typeface="Courier"/>
                <a:ea typeface="Courier"/>
                <a:cs typeface="Courier"/>
                <a:sym typeface="Courier"/>
              </a:defRPr>
            </a:pPr>
            <a:r>
              <a:t>    subq %rdi, %rax</a:t>
            </a:r>
          </a:p>
          <a:p>
            <a:pPr algn="l">
              <a:defRPr sz="3400">
                <a:latin typeface="Courier"/>
                <a:ea typeface="Courier"/>
                <a:cs typeface="Courier"/>
                <a:sym typeface="Courier"/>
              </a:defRPr>
            </a:pPr>
            <a:r>
              <a:t>    movq %rdi, %rdx</a:t>
            </a:r>
          </a:p>
          <a:p>
            <a:pPr algn="l">
              <a:defRPr sz="3400">
                <a:latin typeface="Courier"/>
                <a:ea typeface="Courier"/>
                <a:cs typeface="Courier"/>
                <a:sym typeface="Courier"/>
              </a:defRPr>
            </a:pPr>
            <a:r>
              <a:t>    subq %rsi, %rdx</a:t>
            </a:r>
          </a:p>
          <a:p>
            <a:pPr algn="l">
              <a:defRPr sz="3400">
                <a:latin typeface="Courier"/>
                <a:ea typeface="Courier"/>
                <a:cs typeface="Courier"/>
                <a:sym typeface="Courier"/>
              </a:defRPr>
            </a:pPr>
            <a:r>
              <a:t>    cmpq %rsi, %rdi</a:t>
            </a:r>
          </a:p>
          <a:p>
            <a:pPr algn="l">
              <a:defRPr sz="3400">
                <a:latin typeface="Courier"/>
                <a:ea typeface="Courier"/>
                <a:cs typeface="Courier"/>
                <a:sym typeface="Courier"/>
              </a:defRPr>
            </a:pPr>
            <a:r>
              <a:t>    cmovge %rdx, %rax</a:t>
            </a:r>
          </a:p>
          <a:p>
            <a:pPr algn="l">
              <a:defRPr sz="3400">
                <a:latin typeface="Courier"/>
                <a:ea typeface="Courier"/>
                <a:cs typeface="Courier"/>
                <a:sym typeface="Courier"/>
              </a:defRPr>
            </a:pPr>
            <a:r>
              <a:t>    ret  </a:t>
            </a:r>
          </a:p>
        </p:txBody>
      </p:sp>
      <p:sp>
        <p:nvSpPr>
          <p:cNvPr id="605" name="# x in %rdi, y in %rsi…"/>
          <p:cNvSpPr txBox="1"/>
          <p:nvPr/>
        </p:nvSpPr>
        <p:spPr>
          <a:xfrm>
            <a:off x="2008785" y="7695046"/>
            <a:ext cx="6137611" cy="58928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3400">
                <a:latin typeface="Courier"/>
                <a:ea typeface="Courier"/>
                <a:cs typeface="Courier"/>
                <a:sym typeface="Courier"/>
              </a:defRPr>
            </a:pPr>
            <a:r>
              <a:t># x in %rdi, y in %rsi</a:t>
            </a:r>
          </a:p>
          <a:p>
            <a:pPr algn="l">
              <a:defRPr sz="3400">
                <a:latin typeface="Courier"/>
                <a:ea typeface="Courier"/>
                <a:cs typeface="Courier"/>
                <a:sym typeface="Courier"/>
              </a:defRPr>
            </a:pPr>
            <a:r>
              <a:t>absdiff:</a:t>
            </a:r>
          </a:p>
          <a:p>
            <a:pPr algn="l">
              <a:defRPr sz="3400">
                <a:latin typeface="Courier"/>
                <a:ea typeface="Courier"/>
                <a:cs typeface="Courier"/>
                <a:sym typeface="Courier"/>
              </a:defRPr>
            </a:pPr>
            <a:r>
              <a:t>    cmpq %rsi, %rdi</a:t>
            </a:r>
          </a:p>
          <a:p>
            <a:pPr algn="l">
              <a:defRPr sz="3400">
                <a:latin typeface="Courier"/>
                <a:ea typeface="Courier"/>
                <a:cs typeface="Courier"/>
                <a:sym typeface="Courier"/>
              </a:defRPr>
            </a:pPr>
            <a:r>
              <a:t>    jge .L2</a:t>
            </a:r>
          </a:p>
          <a:p>
            <a:pPr algn="l">
              <a:defRPr sz="3400">
                <a:latin typeface="Courier"/>
                <a:ea typeface="Courier"/>
                <a:cs typeface="Courier"/>
                <a:sym typeface="Courier"/>
              </a:defRPr>
            </a:pPr>
            <a:r>
              <a:t>    movq %rsi, %rax</a:t>
            </a:r>
          </a:p>
          <a:p>
            <a:pPr algn="l">
              <a:defRPr sz="3400">
                <a:latin typeface="Courier"/>
                <a:ea typeface="Courier"/>
                <a:cs typeface="Courier"/>
                <a:sym typeface="Courier"/>
              </a:defRPr>
            </a:pPr>
            <a:r>
              <a:t>    subq %rdi, %rax</a:t>
            </a:r>
          </a:p>
          <a:p>
            <a:pPr algn="l">
              <a:defRPr sz="3400">
                <a:latin typeface="Courier"/>
                <a:ea typeface="Courier"/>
                <a:cs typeface="Courier"/>
                <a:sym typeface="Courier"/>
              </a:defRPr>
            </a:pPr>
            <a:r>
              <a:t>    ret</a:t>
            </a:r>
          </a:p>
          <a:p>
            <a:pPr algn="l">
              <a:defRPr sz="3400">
                <a:latin typeface="Courier"/>
                <a:ea typeface="Courier"/>
                <a:cs typeface="Courier"/>
                <a:sym typeface="Courier"/>
              </a:defRPr>
            </a:pPr>
            <a:r>
              <a:t>.L2:</a:t>
            </a:r>
          </a:p>
          <a:p>
            <a:pPr algn="l">
              <a:defRPr sz="3400">
                <a:latin typeface="Courier"/>
                <a:ea typeface="Courier"/>
                <a:cs typeface="Courier"/>
                <a:sym typeface="Courier"/>
              </a:defRPr>
            </a:pPr>
            <a:r>
              <a:t>    movq %rdi, %rax</a:t>
            </a:r>
          </a:p>
          <a:p>
            <a:pPr algn="l">
              <a:defRPr sz="3400">
                <a:latin typeface="Courier"/>
                <a:ea typeface="Courier"/>
                <a:cs typeface="Courier"/>
                <a:sym typeface="Courier"/>
              </a:defRPr>
            </a:pPr>
            <a:r>
              <a:t>    subq %rsi, %rax    </a:t>
            </a:r>
          </a:p>
          <a:p>
            <a:pPr algn="l">
              <a:defRPr sz="3400">
                <a:latin typeface="Courier"/>
                <a:ea typeface="Courier"/>
                <a:cs typeface="Courier"/>
                <a:sym typeface="Courier"/>
              </a:defRPr>
            </a:pPr>
            <a:r>
              <a:t>    ret  </a:t>
            </a:r>
          </a:p>
        </p:txBody>
      </p:sp>
      <p:sp>
        <p:nvSpPr>
          <p:cNvPr id="606" name="Which is faster?…"/>
          <p:cNvSpPr txBox="1"/>
          <p:nvPr/>
        </p:nvSpPr>
        <p:spPr>
          <a:xfrm>
            <a:off x="9965372" y="9837856"/>
            <a:ext cx="4453256" cy="16071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Which is faster?</a:t>
            </a:r>
          </a:p>
          <a:p>
            <a:pPr/>
            <a:r>
              <a:t>Let's test!</a:t>
            </a:r>
          </a:p>
        </p:txBody>
      </p:sp>
    </p:spTree>
  </p:cSld>
  <p:clrMapOvr>
    <a:masterClrMapping/>
  </p:clrMapOvr>
  <p:transition xmlns:p14="http://schemas.microsoft.com/office/powerpoint/2010/main" spd="med" advClick="1"/>
</p:sld>
</file>

<file path=ppt/slides/slide5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08"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609" name="References and Advanced Reading"/>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References and Advanced Reading</a:t>
            </a:r>
          </a:p>
        </p:txBody>
      </p:sp>
      <p:sp>
        <p:nvSpPr>
          <p:cNvPr id="610" name="References:…"/>
          <p:cNvSpPr txBox="1"/>
          <p:nvPr/>
        </p:nvSpPr>
        <p:spPr>
          <a:xfrm>
            <a:off x="747289" y="1981044"/>
            <a:ext cx="22889421" cy="10751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635000" indent="-635000" algn="l">
              <a:buSzPct val="75000"/>
              <a:buFont typeface="Helvetica Neue"/>
              <a:buChar char="•"/>
            </a:pPr>
            <a:r>
              <a:t>References:</a:t>
            </a:r>
          </a:p>
          <a:p>
            <a:pPr lvl="1" marL="1270000" indent="-635000" algn="l">
              <a:buSzPct val="75000"/>
              <a:buFont typeface="Helvetica Neue"/>
              <a:buChar char="•"/>
            </a:pPr>
            <a:r>
              <a:t>Stanford guide to x86-64: </a:t>
            </a:r>
            <a:r>
              <a:rPr u="sng">
                <a:hlinkClick r:id="rId2" invalidUrl="" action="" tgtFrame="" tooltip="" history="1" highlightClick="0" endSnd="0"/>
              </a:rPr>
              <a:t>https://web.stanford.edu/class/cs107/guide/x86-64.html</a:t>
            </a:r>
            <a:r>
              <a:t> </a:t>
            </a:r>
          </a:p>
          <a:p>
            <a:pPr lvl="1" marL="1270000" indent="-635000" algn="l">
              <a:buSzPct val="75000"/>
              <a:buFont typeface="Helvetica Neue"/>
              <a:buChar char="•"/>
            </a:pPr>
            <a:r>
              <a:t>CS107 one-page of x86-64: </a:t>
            </a:r>
            <a:r>
              <a:rPr u="sng">
                <a:hlinkClick r:id="rId3" invalidUrl="" action="" tgtFrame="" tooltip="" history="1" highlightClick="0" endSnd="0"/>
              </a:rPr>
              <a:t>https://web.stanford.edu/class/cs107/resources/onepage_x86-64.pdf</a:t>
            </a:r>
            <a:r>
              <a:t> </a:t>
            </a:r>
          </a:p>
          <a:p>
            <a:pPr lvl="1" marL="1270000" indent="-635000" algn="l">
              <a:buSzPct val="75000"/>
              <a:buFont typeface="Helvetica Neue"/>
              <a:buChar char="•"/>
            </a:pPr>
            <a:r>
              <a:t>gdbtui: </a:t>
            </a:r>
            <a:r>
              <a:rPr u="sng">
                <a:hlinkClick r:id="rId4" invalidUrl="" action="" tgtFrame="" tooltip="" history="1" highlightClick="0" endSnd="0"/>
              </a:rPr>
              <a:t>https://beej.us/guide/bggdb/</a:t>
            </a:r>
          </a:p>
          <a:p>
            <a:pPr lvl="1" marL="1270000" indent="-635000" algn="l">
              <a:buSzPct val="75000"/>
              <a:buFont typeface="Helvetica Neue"/>
              <a:buChar char="•"/>
            </a:pPr>
            <a:r>
              <a:t>More gdbtui: </a:t>
            </a:r>
            <a:r>
              <a:rPr u="sng">
                <a:hlinkClick r:id="rId5" invalidUrl="" action="" tgtFrame="" tooltip="" history="1" highlightClick="0" endSnd="0"/>
              </a:rPr>
              <a:t>https://sourceware.org/gdb/onlinedocs/gdb/TUI.html</a:t>
            </a:r>
            <a:r>
              <a:t> </a:t>
            </a:r>
          </a:p>
          <a:p>
            <a:pPr lvl="1" marL="1270000" indent="-635000" algn="l">
              <a:buSzPct val="75000"/>
              <a:buFont typeface="Helvetica Neue"/>
              <a:buChar char="•"/>
            </a:pPr>
            <a:r>
              <a:t>Compiler explorer: </a:t>
            </a:r>
            <a:r>
              <a:rPr u="sng">
                <a:hlinkClick r:id="rId6" invalidUrl="" action="" tgtFrame="" tooltip="" history="1" highlightClick="0" endSnd="0"/>
              </a:rPr>
              <a:t>https://gcc.godbolt.org</a:t>
            </a:r>
            <a:r>
              <a:t> </a:t>
            </a:r>
          </a:p>
          <a:p>
            <a:pPr marL="635000" indent="-635000" algn="l">
              <a:buSzPct val="75000"/>
              <a:buFont typeface="Helvetica Neue"/>
              <a:buChar char="•"/>
            </a:pPr>
            <a:r>
              <a:t>Advanced Reading:</a:t>
            </a:r>
          </a:p>
          <a:p>
            <a:pPr lvl="1" marL="1270000" indent="-635000" algn="l">
              <a:buSzPct val="75000"/>
              <a:buFont typeface="Helvetica Neue"/>
              <a:buChar char="•"/>
            </a:pPr>
            <a:r>
              <a:t>x86-64 Intel Software Developer manual: </a:t>
            </a:r>
            <a:r>
              <a:rPr u="sng">
                <a:hlinkClick r:id="rId7" invalidUrl="" action="" tgtFrame="" tooltip="" history="1" highlightClick="0" endSnd="0"/>
              </a:rPr>
              <a:t>https://software.intel.com/sites/default/files/managed/39/c5/325462-sdm-vol-1-2abcd-3abcd.pdf</a:t>
            </a:r>
          </a:p>
          <a:p>
            <a:pPr lvl="1" marL="1270000" indent="-635000" algn="l">
              <a:buSzPct val="75000"/>
              <a:buFont typeface="Helvetica Neue"/>
              <a:buChar char="•"/>
            </a:pPr>
            <a:r>
              <a:t>history of x86 instructions: </a:t>
            </a:r>
            <a:r>
              <a:rPr u="sng">
                <a:hlinkClick r:id="rId8" invalidUrl="" action="" tgtFrame="" tooltip="" history="1" highlightClick="0" endSnd="0"/>
              </a:rPr>
              <a:t>https://en.wikipedia.org/wiki/X86_instruction_listings</a:t>
            </a:r>
          </a:p>
          <a:p>
            <a:pPr lvl="1" marL="1270000" indent="-635000" algn="l">
              <a:buSzPct val="75000"/>
              <a:buFont typeface="Helvetica Neue"/>
              <a:buChar char="•"/>
            </a:pPr>
            <a:r>
              <a:t>x86-64 Wikipedia: </a:t>
            </a:r>
            <a:r>
              <a:rPr u="sng">
                <a:hlinkClick r:id="rId9" invalidUrl="" action="" tgtFrame="" tooltip="" history="1" highlightClick="0" endSnd="0"/>
              </a:rPr>
              <a:t>https://en.wikipedia.org/wiki/X86-64</a:t>
            </a:r>
            <a:r>
              <a:t> </a:t>
            </a:r>
          </a:p>
        </p:txBody>
      </p:sp>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ModernPortfolio">
  <a:themeElements>
    <a:clrScheme name="ModernPortfolio">
      <a:dk1>
        <a:srgbClr val="000000"/>
      </a:dk1>
      <a:lt1>
        <a:srgbClr val="FFFFFF"/>
      </a:lt1>
      <a:dk2>
        <a:srgbClr val="5C5C5C"/>
      </a:dk2>
      <a:lt2>
        <a:srgbClr val="CBCBCB"/>
      </a:lt2>
      <a:accent1>
        <a:srgbClr val="557E8A"/>
      </a:accent1>
      <a:accent2>
        <a:srgbClr val="88885A"/>
      </a:accent2>
      <a:accent3>
        <a:srgbClr val="B29E85"/>
      </a:accent3>
      <a:accent4>
        <a:srgbClr val="BB7B52"/>
      </a:accent4>
      <a:accent5>
        <a:srgbClr val="CF7F66"/>
      </a:accent5>
      <a:accent6>
        <a:srgbClr val="62647B"/>
      </a:accent6>
      <a:hlink>
        <a:srgbClr val="0000FF"/>
      </a:hlink>
      <a:folHlink>
        <a:srgbClr val="FF00FF"/>
      </a:folHlink>
    </a:clrScheme>
    <a:fontScheme name="ModernPortfolio">
      <a:majorFont>
        <a:latin typeface="Helvetica Neue Light"/>
        <a:ea typeface="Helvetica Neue Light"/>
        <a:cs typeface="Helvetica Neue Light"/>
      </a:majorFont>
      <a:minorFont>
        <a:latin typeface="Helvetica Neue Light"/>
        <a:ea typeface="Helvetica Neue Light"/>
        <a:cs typeface="Helvetica Neue Light"/>
      </a:minorFont>
    </a:fontScheme>
    <a:fmtScheme name="ModernPortfol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atOff val="12166"/>
            <a:lumOff val="-13042"/>
          </a:schemeClr>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FFFFFF"/>
            </a:solidFill>
            <a:effectLst/>
            <a:uFillTx/>
            <a:latin typeface="+mn-lt"/>
            <a:ea typeface="+mn-ea"/>
            <a:cs typeface="+mn-cs"/>
            <a:sym typeface="Helvetica Neue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12700" cap="flat">
          <a:solidFill>
            <a:srgbClr val="ABABAB"/>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ModernPortfolio">
  <a:themeElements>
    <a:clrScheme name="ModernPortfolio">
      <a:dk1>
        <a:srgbClr val="000000"/>
      </a:dk1>
      <a:lt1>
        <a:srgbClr val="FFFFFF"/>
      </a:lt1>
      <a:dk2>
        <a:srgbClr val="5C5C5C"/>
      </a:dk2>
      <a:lt2>
        <a:srgbClr val="CBCBCB"/>
      </a:lt2>
      <a:accent1>
        <a:srgbClr val="557E8A"/>
      </a:accent1>
      <a:accent2>
        <a:srgbClr val="88885A"/>
      </a:accent2>
      <a:accent3>
        <a:srgbClr val="B29E85"/>
      </a:accent3>
      <a:accent4>
        <a:srgbClr val="BB7B52"/>
      </a:accent4>
      <a:accent5>
        <a:srgbClr val="CF7F66"/>
      </a:accent5>
      <a:accent6>
        <a:srgbClr val="62647B"/>
      </a:accent6>
      <a:hlink>
        <a:srgbClr val="0000FF"/>
      </a:hlink>
      <a:folHlink>
        <a:srgbClr val="FF00FF"/>
      </a:folHlink>
    </a:clrScheme>
    <a:fontScheme name="ModernPortfolio">
      <a:majorFont>
        <a:latin typeface="Helvetica Neue Light"/>
        <a:ea typeface="Helvetica Neue Light"/>
        <a:cs typeface="Helvetica Neue Light"/>
      </a:majorFont>
      <a:minorFont>
        <a:latin typeface="Helvetica Neue Light"/>
        <a:ea typeface="Helvetica Neue Light"/>
        <a:cs typeface="Helvetica Neue Light"/>
      </a:minorFont>
    </a:fontScheme>
    <a:fmtScheme name="ModernPortfol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atOff val="12166"/>
            <a:lumOff val="-13042"/>
          </a:schemeClr>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FFFFFF"/>
            </a:solidFill>
            <a:effectLst/>
            <a:uFillTx/>
            <a:latin typeface="+mn-lt"/>
            <a:ea typeface="+mn-ea"/>
            <a:cs typeface="+mn-cs"/>
            <a:sym typeface="Helvetica Neue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12700" cap="flat">
          <a:solidFill>
            <a:srgbClr val="ABABAB"/>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