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xfrm>
            <a:off x="444250" y="12914029"/>
            <a:ext cx="552095" cy="573178"/>
          </a:xfrm>
          <a:prstGeom prst="rect">
            <a:avLst/>
          </a:prstGeom>
        </p:spPr>
        <p:txBody>
          <a:bodyPr/>
          <a:lstStyle>
            <a:lvl1pPr>
              <a:defRPr sz="31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guide/x86-64.html" TargetMode="External"/><Relationship Id="rId3" Type="http://schemas.openxmlformats.org/officeDocument/2006/relationships/hyperlink" Target="https://web.stanford.edu/class/cs107/resources/onepage_x86-64.pdf" TargetMode="External"/><Relationship Id="rId4" Type="http://schemas.openxmlformats.org/officeDocument/2006/relationships/hyperlink" Target="https://beej.us/guide/bggdb/" TargetMode="External"/><Relationship Id="rId5" Type="http://schemas.openxmlformats.org/officeDocument/2006/relationships/hyperlink" Target="https://sourceware.org/gdb/onlinedocs/gdb/TUI.html" TargetMode="External"/><Relationship Id="rId6" Type="http://schemas.openxmlformats.org/officeDocument/2006/relationships/hyperlink" Target="https://gcc.godbolt.org" TargetMode="External"/><Relationship Id="rId7" Type="http://schemas.openxmlformats.org/officeDocument/2006/relationships/hyperlink" Target="https://eli.thegreenplace.net/2011/09/06/stack-frame-layout-on-x86-64" TargetMode="External"/><Relationship Id="rId8" Type="http://schemas.openxmlformats.org/officeDocument/2006/relationships/hyperlink" Target="https://software.intel.com/sites/default/files/managed/39/c5/325462-sdm-vol-1-2abcd-3abcd.pdf" TargetMode="External"/><Relationship Id="rId9" Type="http://schemas.openxmlformats.org/officeDocument/2006/relationships/hyperlink" Target="https://en.wikipedia.org/wiki/X86_instruction_listings" TargetMode="External"/><Relationship Id="rId10" Type="http://schemas.openxmlformats.org/officeDocument/2006/relationships/hyperlink" Target="https://en.wikipedia.org/wiki/X86-64"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February 17, 2023"/>
          <p:cNvSpPr txBox="1"/>
          <p:nvPr>
            <p:ph type="title"/>
          </p:nvPr>
        </p:nvSpPr>
        <p:spPr>
          <a:xfrm>
            <a:off x="1066800" y="4403468"/>
            <a:ext cx="10007600" cy="2086232"/>
          </a:xfrm>
          <a:prstGeom prst="rect">
            <a:avLst/>
          </a:prstGeom>
        </p:spPr>
        <p:txBody>
          <a:bodyPr/>
          <a:lstStyle/>
          <a:p>
            <a:pPr/>
            <a:r>
              <a:t>Friday, February 17,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Course Reader: x86-64 Assembly Language, Textbook: Chapter 3.1-3.4</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11: Assembly Part III</a:t>
            </a:r>
          </a:p>
        </p:txBody>
      </p:sp>
      <p:grpSp>
        <p:nvGrpSpPr>
          <p:cNvPr id="170" name="Group"/>
          <p:cNvGrpSpPr/>
          <p:nvPr/>
        </p:nvGrpSpPr>
        <p:grpSpPr>
          <a:xfrm>
            <a:off x="12088821" y="772088"/>
            <a:ext cx="11448753" cy="12146424"/>
            <a:chOff x="0" y="0"/>
            <a:chExt cx="11448752" cy="12146422"/>
          </a:xfrm>
        </p:grpSpPr>
        <p:sp>
          <p:nvSpPr>
            <p:cNvPr id="141" name="Rectangle"/>
            <p:cNvSpPr/>
            <p:nvPr/>
          </p:nvSpPr>
          <p:spPr>
            <a:xfrm>
              <a:off x="3771959" y="630342"/>
              <a:ext cx="3542540" cy="1803625"/>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42" name="Stack &quot;bottom&quot;"/>
            <p:cNvSpPr txBox="1"/>
            <p:nvPr/>
          </p:nvSpPr>
          <p:spPr>
            <a:xfrm>
              <a:off x="3937053" y="-1"/>
              <a:ext cx="3212351"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grpSp>
          <p:nvGrpSpPr>
            <p:cNvPr id="145" name="Group"/>
            <p:cNvGrpSpPr/>
            <p:nvPr/>
          </p:nvGrpSpPr>
          <p:grpSpPr>
            <a:xfrm>
              <a:off x="2501781" y="4147744"/>
              <a:ext cx="1270001" cy="4194244"/>
              <a:chOff x="1084351" y="0"/>
              <a:chExt cx="1270000" cy="4194242"/>
            </a:xfrm>
          </p:grpSpPr>
          <p:sp>
            <p:nvSpPr>
              <p:cNvPr id="143" name="Line"/>
              <p:cNvSpPr/>
              <p:nvPr/>
            </p:nvSpPr>
            <p:spPr>
              <a:xfrm flipV="1">
                <a:off x="1084352" y="-1"/>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44" name="Increasing…"/>
              <p:cNvSpPr/>
              <p:nvPr/>
            </p:nvSpPr>
            <p:spPr>
              <a:xfrm>
                <a:off x="1084351" y="2006611"/>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grpSp>
        <p:sp>
          <p:nvSpPr>
            <p:cNvPr id="146" name=".…"/>
            <p:cNvSpPr txBox="1"/>
            <p:nvPr/>
          </p:nvSpPr>
          <p:spPr>
            <a:xfrm>
              <a:off x="5420762" y="547208"/>
              <a:ext cx="244933" cy="1802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p:txBody>
        </p:sp>
        <p:grpSp>
          <p:nvGrpSpPr>
            <p:cNvPr id="149" name="Group"/>
            <p:cNvGrpSpPr/>
            <p:nvPr/>
          </p:nvGrpSpPr>
          <p:grpSpPr>
            <a:xfrm>
              <a:off x="0" y="10530782"/>
              <a:ext cx="2804008" cy="1117200"/>
              <a:chOff x="0" y="0"/>
              <a:chExt cx="2804007" cy="1117199"/>
            </a:xfrm>
          </p:grpSpPr>
          <p:sp>
            <p:nvSpPr>
              <p:cNvPr id="147" name="Stack pointer"/>
              <p:cNvSpPr txBox="1"/>
              <p:nvPr/>
            </p:nvSpPr>
            <p:spPr>
              <a:xfrm>
                <a:off x="-1" y="-1"/>
                <a:ext cx="2804009"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pointer</a:t>
                </a:r>
              </a:p>
            </p:txBody>
          </p:sp>
          <p:sp>
            <p:nvSpPr>
              <p:cNvPr id="148" name="%rsp"/>
              <p:cNvSpPr txBox="1"/>
              <p:nvPr/>
            </p:nvSpPr>
            <p:spPr>
              <a:xfrm>
                <a:off x="1738048" y="545699"/>
                <a:ext cx="1059335" cy="571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%rsp</a:t>
                </a:r>
              </a:p>
            </p:txBody>
          </p:sp>
        </p:grpSp>
        <p:sp>
          <p:nvSpPr>
            <p:cNvPr id="150" name="Earlier Frames"/>
            <p:cNvSpPr txBox="1"/>
            <p:nvPr/>
          </p:nvSpPr>
          <p:spPr>
            <a:xfrm>
              <a:off x="7748364" y="1202419"/>
              <a:ext cx="2986800"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Earlier Frames</a:t>
              </a:r>
            </a:p>
          </p:txBody>
        </p:sp>
        <p:grpSp>
          <p:nvGrpSpPr>
            <p:cNvPr id="153" name="Group"/>
            <p:cNvGrpSpPr/>
            <p:nvPr/>
          </p:nvGrpSpPr>
          <p:grpSpPr>
            <a:xfrm>
              <a:off x="3771959" y="2422852"/>
              <a:ext cx="3542540" cy="1620800"/>
              <a:chOff x="0" y="0"/>
              <a:chExt cx="3542538" cy="1620799"/>
            </a:xfrm>
          </p:grpSpPr>
          <p:sp>
            <p:nvSpPr>
              <p:cNvPr id="151"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52"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grpSp>
          <p:nvGrpSpPr>
            <p:cNvPr id="156" name="Group"/>
            <p:cNvGrpSpPr/>
            <p:nvPr/>
          </p:nvGrpSpPr>
          <p:grpSpPr>
            <a:xfrm>
              <a:off x="3771959" y="4797354"/>
              <a:ext cx="3542540" cy="1620800"/>
              <a:chOff x="0" y="0"/>
              <a:chExt cx="3542538" cy="1620799"/>
            </a:xfrm>
          </p:grpSpPr>
          <p:sp>
            <p:nvSpPr>
              <p:cNvPr id="154"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55"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sp>
          <p:nvSpPr>
            <p:cNvPr id="157" name="Argument n"/>
            <p:cNvSpPr/>
            <p:nvPr/>
          </p:nvSpPr>
          <p:spPr>
            <a:xfrm>
              <a:off x="3771959" y="4028139"/>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3300"/>
              </a:pPr>
              <a:r>
                <a:t>Argument </a:t>
              </a:r>
              <a:r>
                <a:rPr i="1">
                  <a:latin typeface="Helvetica Neue"/>
                  <a:ea typeface="Helvetica Neue"/>
                  <a:cs typeface="Helvetica Neue"/>
                  <a:sym typeface="Helvetica Neue"/>
                </a:rPr>
                <a:t>n</a:t>
              </a:r>
            </a:p>
          </p:txBody>
        </p:sp>
        <p:sp>
          <p:nvSpPr>
            <p:cNvPr id="158" name="Argument 7"/>
            <p:cNvSpPr/>
            <p:nvPr/>
          </p:nvSpPr>
          <p:spPr>
            <a:xfrm>
              <a:off x="3771959" y="6413351"/>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Argument 7</a:t>
              </a:r>
            </a:p>
          </p:txBody>
        </p:sp>
        <p:sp>
          <p:nvSpPr>
            <p:cNvPr id="159" name="Return address"/>
            <p:cNvSpPr/>
            <p:nvPr/>
          </p:nvSpPr>
          <p:spPr>
            <a:xfrm>
              <a:off x="3771959" y="7190907"/>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Return address</a:t>
              </a:r>
            </a:p>
          </p:txBody>
        </p:sp>
        <p:sp>
          <p:nvSpPr>
            <p:cNvPr id="160" name="Saved Registers"/>
            <p:cNvSpPr/>
            <p:nvPr/>
          </p:nvSpPr>
          <p:spPr>
            <a:xfrm>
              <a:off x="3771959" y="7955019"/>
              <a:ext cx="3542540" cy="1192870"/>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Saved Registers</a:t>
              </a:r>
            </a:p>
          </p:txBody>
        </p:sp>
        <p:sp>
          <p:nvSpPr>
            <p:cNvPr id="161" name="Local Variables"/>
            <p:cNvSpPr/>
            <p:nvPr/>
          </p:nvSpPr>
          <p:spPr>
            <a:xfrm>
              <a:off x="3771959" y="9144384"/>
              <a:ext cx="3542540" cy="11928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Local Variables</a:t>
              </a:r>
            </a:p>
          </p:txBody>
        </p:sp>
        <p:sp>
          <p:nvSpPr>
            <p:cNvPr id="162" name="Argument build area"/>
            <p:cNvSpPr/>
            <p:nvPr/>
          </p:nvSpPr>
          <p:spPr>
            <a:xfrm>
              <a:off x="3771959" y="10328275"/>
              <a:ext cx="3542540" cy="11928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Argument build area</a:t>
              </a:r>
            </a:p>
          </p:txBody>
        </p:sp>
        <p:sp>
          <p:nvSpPr>
            <p:cNvPr id="163" name="Frame for calling function P"/>
            <p:cNvSpPr txBox="1"/>
            <p:nvPr/>
          </p:nvSpPr>
          <p:spPr>
            <a:xfrm>
              <a:off x="7835243" y="4731504"/>
              <a:ext cx="3613510" cy="1230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lvl1pPr>
            </a:lstStyle>
            <a:p>
              <a:pPr/>
              <a:r>
                <a:t>Frame for calling function P</a:t>
              </a:r>
            </a:p>
          </p:txBody>
        </p:sp>
        <p:sp>
          <p:nvSpPr>
            <p:cNvPr id="164" name="Frame for executing function Q"/>
            <p:cNvSpPr txBox="1"/>
            <p:nvPr/>
          </p:nvSpPr>
          <p:spPr>
            <a:xfrm>
              <a:off x="7435008" y="8832089"/>
              <a:ext cx="3613511" cy="1802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lvl1pPr>
            </a:lstStyle>
            <a:p>
              <a:pPr/>
              <a:r>
                <a:t>Frame for executing function Q</a:t>
              </a:r>
            </a:p>
          </p:txBody>
        </p:sp>
        <p:sp>
          <p:nvSpPr>
            <p:cNvPr id="165" name="Stack &quot;top&quot;"/>
            <p:cNvSpPr txBox="1"/>
            <p:nvPr/>
          </p:nvSpPr>
          <p:spPr>
            <a:xfrm>
              <a:off x="4332943" y="11486952"/>
              <a:ext cx="2420570"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166" name="Line"/>
            <p:cNvSpPr/>
            <p:nvPr/>
          </p:nvSpPr>
          <p:spPr>
            <a:xfrm>
              <a:off x="2875696" y="11466548"/>
              <a:ext cx="829413" cy="1"/>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172" name="Connection Line"/>
            <p:cNvSpPr/>
            <p:nvPr/>
          </p:nvSpPr>
          <p:spPr>
            <a:xfrm>
              <a:off x="7336573" y="649233"/>
              <a:ext cx="356224" cy="1800890"/>
            </a:xfrm>
            <a:custGeom>
              <a:avLst/>
              <a:gdLst/>
              <a:ahLst/>
              <a:cxnLst>
                <a:cxn ang="0">
                  <a:pos x="wd2" y="hd2"/>
                </a:cxn>
                <a:cxn ang="5400000">
                  <a:pos x="wd2" y="hd2"/>
                </a:cxn>
                <a:cxn ang="10800000">
                  <a:pos x="wd2" y="hd2"/>
                </a:cxn>
                <a:cxn ang="16200000">
                  <a:pos x="wd2" y="hd2"/>
                </a:cxn>
              </a:cxnLst>
              <a:rect l="0" t="0" r="r" b="b"/>
              <a:pathLst>
                <a:path w="16201" h="21600" fill="norm" stroke="1" extrusionOk="0">
                  <a:moveTo>
                    <a:pt x="0" y="21600"/>
                  </a:moveTo>
                  <a:cubicBezTo>
                    <a:pt x="21453" y="15200"/>
                    <a:pt x="21600" y="8000"/>
                    <a:pt x="441" y="0"/>
                  </a:cubicBezTo>
                </a:path>
              </a:pathLst>
            </a:custGeom>
            <a:noFill/>
            <a:ln w="38100" cap="flat">
              <a:solidFill>
                <a:srgbClr val="000000"/>
              </a:solidFill>
              <a:prstDash val="solid"/>
              <a:miter lim="400000"/>
            </a:ln>
            <a:effectLst/>
          </p:spPr>
          <p:txBody>
            <a:bodyPr/>
            <a:lstStyle/>
            <a:p>
              <a:pPr/>
            </a:p>
          </p:txBody>
        </p:sp>
        <p:sp>
          <p:nvSpPr>
            <p:cNvPr id="173" name="Connection Line"/>
            <p:cNvSpPr/>
            <p:nvPr/>
          </p:nvSpPr>
          <p:spPr>
            <a:xfrm>
              <a:off x="7346263" y="2506342"/>
              <a:ext cx="485681" cy="5429553"/>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805" y="21600"/>
                  </a:moveTo>
                  <a:cubicBezTo>
                    <a:pt x="21600" y="15162"/>
                    <a:pt x="21332" y="7962"/>
                    <a:pt x="0" y="0"/>
                  </a:cubicBezTo>
                </a:path>
              </a:pathLst>
            </a:custGeom>
            <a:noFill/>
            <a:ln w="38100" cap="flat">
              <a:solidFill>
                <a:srgbClr val="000000"/>
              </a:solidFill>
              <a:prstDash val="solid"/>
              <a:miter lim="400000"/>
            </a:ln>
            <a:effectLst/>
          </p:spPr>
          <p:txBody>
            <a:bodyPr/>
            <a:lstStyle/>
            <a:p>
              <a:pPr/>
            </a:p>
          </p:txBody>
        </p:sp>
        <p:sp>
          <p:nvSpPr>
            <p:cNvPr id="174" name="Connection Line"/>
            <p:cNvSpPr/>
            <p:nvPr/>
          </p:nvSpPr>
          <p:spPr>
            <a:xfrm>
              <a:off x="7289588" y="7929260"/>
              <a:ext cx="370274" cy="3606454"/>
            </a:xfrm>
            <a:custGeom>
              <a:avLst/>
              <a:gdLst/>
              <a:ahLst/>
              <a:cxnLst>
                <a:cxn ang="0">
                  <a:pos x="wd2" y="hd2"/>
                </a:cxn>
                <a:cxn ang="5400000">
                  <a:pos x="wd2" y="hd2"/>
                </a:cxn>
                <a:cxn ang="10800000">
                  <a:pos x="wd2" y="hd2"/>
                </a:cxn>
                <a:cxn ang="16200000">
                  <a:pos x="wd2" y="hd2"/>
                </a:cxn>
              </a:cxnLst>
              <a:rect l="0" t="0" r="r" b="b"/>
              <a:pathLst>
                <a:path w="16212" h="21600" fill="norm" stroke="1" extrusionOk="0">
                  <a:moveTo>
                    <a:pt x="0" y="21600"/>
                  </a:moveTo>
                  <a:cubicBezTo>
                    <a:pt x="21033" y="15200"/>
                    <a:pt x="21600" y="8000"/>
                    <a:pt x="1702" y="0"/>
                  </a:cubicBezTo>
                </a:path>
              </a:pathLst>
            </a:custGeom>
            <a:noFill/>
            <a:ln w="38100" cap="flat">
              <a:solidFill>
                <a:srgbClr val="000000"/>
              </a:solidFill>
              <a:prstDash val="solid"/>
              <a:miter lim="400000"/>
            </a:ln>
            <a:effectLst/>
          </p:spPr>
          <p:txBody>
            <a:bodyPr/>
            <a:lstStyle/>
            <a:p>
              <a:pPr/>
            </a:p>
          </p:txBody>
        </p:sp>
      </p:grpSp>
      <p:sp>
        <p:nvSpPr>
          <p:cNvPr id="171"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77" name="Reading: Chapter 3.6.7, 3.7…"/>
          <p:cNvSpPr txBox="1"/>
          <p:nvPr/>
        </p:nvSpPr>
        <p:spPr>
          <a:xfrm>
            <a:off x="168342" y="2070637"/>
            <a:ext cx="20512204" cy="100608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Reading: Chapter 3.6.7, 3.7</a:t>
            </a:r>
          </a:p>
          <a:p>
            <a:pPr marL="762000" indent="-762000" algn="l">
              <a:buSzPct val="75000"/>
              <a:buFont typeface="Helvetica Neue"/>
              <a:buChar char="•"/>
              <a:defRPr sz="4700"/>
            </a:pPr>
            <a:r>
              <a:t>Programs from class: </a:t>
            </a:r>
            <a:r>
              <a:rPr>
                <a:latin typeface="Courier"/>
                <a:ea typeface="Courier"/>
                <a:cs typeface="Courier"/>
                <a:sym typeface="Courier"/>
              </a:rPr>
              <a:t>/afs/ir/class/cs107/samples/lect11</a:t>
            </a:r>
          </a:p>
          <a:p>
            <a:pPr marL="762000" indent="-762000" algn="l">
              <a:buSzPct val="75000"/>
              <a:buFont typeface="Helvetica Neue"/>
              <a:buChar char="•"/>
              <a:defRPr sz="4700"/>
            </a:pPr>
            <a:r>
              <a:t>Comments on assembly writing</a:t>
            </a:r>
          </a:p>
          <a:p>
            <a:pPr marL="762000" indent="-762000" algn="l">
              <a:buSzPct val="75000"/>
              <a:buFont typeface="Helvetica Neue"/>
              <a:buChar char="•"/>
              <a:defRPr sz="4700"/>
            </a:pPr>
            <a:r>
              <a:t>More x86 Assembly Language</a:t>
            </a:r>
          </a:p>
          <a:p>
            <a:pPr lvl="1" marL="1397000" indent="-762000" algn="l">
              <a:buSzPct val="75000"/>
              <a:buFont typeface="Helvetica Neue"/>
              <a:buChar char="•"/>
              <a:defRPr sz="4700"/>
            </a:pPr>
            <a:r>
              <a:t>Branch walkthrough</a:t>
            </a:r>
          </a:p>
          <a:p>
            <a:pPr lvl="1" marL="1397000" indent="-762000" algn="l">
              <a:buSzPct val="75000"/>
              <a:buFont typeface="Helvetica Neue"/>
              <a:buChar char="•"/>
              <a:defRPr sz="4700"/>
            </a:pPr>
            <a:r>
              <a:t>Conditional moves</a:t>
            </a:r>
          </a:p>
          <a:p>
            <a:pPr lvl="1" marL="1397000" indent="-762000" algn="l">
              <a:buSzPct val="75000"/>
              <a:buFont typeface="Helvetica Neue"/>
              <a:buChar char="•"/>
              <a:defRPr sz="4700"/>
            </a:pPr>
            <a:r>
              <a:t>Loops: While, For</a:t>
            </a:r>
          </a:p>
          <a:p>
            <a:pPr lvl="1" marL="1397000" indent="-762000" algn="l">
              <a:buSzPct val="75000"/>
              <a:buFont typeface="Helvetica Neue"/>
              <a:buChar char="•"/>
              <a:defRPr sz="4700"/>
            </a:pPr>
            <a:r>
              <a:t>Procedures</a:t>
            </a:r>
          </a:p>
          <a:p>
            <a:pPr lvl="2" marL="2032000" indent="-762000" algn="l">
              <a:buSzPct val="75000"/>
              <a:buFont typeface="Helvetica Neue"/>
              <a:buChar char="•"/>
              <a:defRPr sz="4700"/>
            </a:pPr>
            <a:r>
              <a:t>The run-time stack</a:t>
            </a:r>
          </a:p>
          <a:p>
            <a:pPr lvl="2" marL="2032000" indent="-762000" algn="l">
              <a:buSzPct val="75000"/>
              <a:buFont typeface="Helvetica Neue"/>
              <a:buChar char="•"/>
              <a:defRPr sz="4700"/>
            </a:pPr>
            <a:r>
              <a:t>Control transfer (call/return)</a:t>
            </a:r>
          </a:p>
          <a:p>
            <a:pPr lvl="2" marL="2032000" indent="-762000" algn="l">
              <a:buSzPct val="75000"/>
              <a:buFont typeface="Helvetica Neue"/>
              <a:buChar char="•"/>
              <a:defRPr sz="4700"/>
            </a:pPr>
            <a:r>
              <a:t>Data transfer (arguments)</a:t>
            </a:r>
          </a:p>
          <a:p>
            <a:pPr lvl="2" marL="2032000" indent="-762000" algn="l">
              <a:buSzPct val="75000"/>
              <a:buFont typeface="Helvetica Neue"/>
              <a:buChar char="•"/>
              <a:defRPr sz="4700"/>
            </a:pPr>
            <a:r>
              <a:t>Local storage on the stack</a:t>
            </a:r>
          </a:p>
          <a:p>
            <a:pPr lvl="2" marL="2032000" indent="-762000" algn="l">
              <a:buSzPct val="75000"/>
              <a:buFont typeface="Helvetica Neue"/>
              <a:buChar char="•"/>
              <a:defRPr sz="4700"/>
            </a:pPr>
            <a:r>
              <a:t>Local storage in registers</a:t>
            </a:r>
          </a:p>
          <a:p>
            <a:pPr lvl="2" marL="2032000" indent="-762000" algn="l">
              <a:buSzPct val="75000"/>
              <a:buFont typeface="Helvetica Neue"/>
              <a:buChar char="•"/>
              <a:defRPr sz="4700"/>
            </a:pPr>
            <a:r>
              <a:t>Recursion</a:t>
            </a:r>
          </a:p>
        </p:txBody>
      </p:sp>
      <p:sp>
        <p:nvSpPr>
          <p:cNvPr id="178"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Comments on Assembly Deciph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Comments on Assembly Deciphering</a:t>
            </a:r>
          </a:p>
        </p:txBody>
      </p:sp>
      <p:sp>
        <p:nvSpPr>
          <p:cNvPr id="181" name="The following commands are very useful:…"/>
          <p:cNvSpPr txBox="1"/>
          <p:nvPr/>
        </p:nvSpPr>
        <p:spPr>
          <a:xfrm>
            <a:off x="168342" y="2070637"/>
            <a:ext cx="23517670" cy="87390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The following commands are </a:t>
            </a:r>
            <a:r>
              <a:rPr i="1">
                <a:latin typeface="Helvetica Neue"/>
                <a:ea typeface="Helvetica Neue"/>
                <a:cs typeface="Helvetica Neue"/>
                <a:sym typeface="Helvetica Neue"/>
              </a:rPr>
              <a:t>very </a:t>
            </a:r>
            <a:r>
              <a:t>useful:</a:t>
            </a:r>
          </a:p>
          <a:p>
            <a:pPr lvl="1" marL="1397000" indent="-762000" algn="l">
              <a:buSzPct val="75000"/>
              <a:buFont typeface="Helvetica Neue"/>
              <a:buChar char="•"/>
              <a:defRPr sz="4700"/>
            </a:pPr>
            <a:r>
              <a:rPr>
                <a:latin typeface="Courier"/>
                <a:ea typeface="Courier"/>
                <a:cs typeface="Courier"/>
                <a:sym typeface="Courier"/>
              </a:rPr>
              <a:t>display/4i $rip</a:t>
            </a:r>
            <a:r>
              <a:t>   This command displays four assembly instructions at once after each step. It is a great way to see what is coming up in the assembly.</a:t>
            </a:r>
          </a:p>
          <a:p>
            <a:pPr lvl="1" marL="1397000" indent="-762000" algn="l">
              <a:buSzPct val="75000"/>
              <a:buFont typeface="Helvetica Neue"/>
              <a:buChar char="•"/>
              <a:defRPr sz="4700">
                <a:latin typeface="Courier"/>
                <a:ea typeface="Courier"/>
                <a:cs typeface="Courier"/>
                <a:sym typeface="Courier"/>
              </a:defRPr>
            </a:pPr>
            <a:r>
              <a:t>si</a:t>
            </a:r>
            <a:r>
              <a:rPr>
                <a:latin typeface="Helvetica Neue"/>
                <a:ea typeface="Helvetica Neue"/>
                <a:cs typeface="Helvetica Neue"/>
                <a:sym typeface="Helvetica Neue"/>
              </a:rPr>
              <a:t>  </a:t>
            </a:r>
            <a:r>
              <a:rPr>
                <a:latin typeface="+mn-lt"/>
                <a:ea typeface="+mn-ea"/>
                <a:cs typeface="+mn-cs"/>
                <a:sym typeface="Helvetica Neue Light"/>
              </a:rPr>
              <a:t> This command steps one assembly instruction at a time</a:t>
            </a:r>
            <a:endParaRPr>
              <a:latin typeface="+mn-lt"/>
              <a:ea typeface="+mn-ea"/>
              <a:cs typeface="+mn-cs"/>
              <a:sym typeface="Helvetica Neue Light"/>
            </a:endParaRPr>
          </a:p>
          <a:p>
            <a:pPr lvl="1" marL="1397000" indent="-762000" algn="l">
              <a:buSzPct val="75000"/>
              <a:buFont typeface="Helvetica Neue"/>
              <a:buChar char="•"/>
              <a:defRPr sz="4700">
                <a:latin typeface="Courier"/>
                <a:ea typeface="Courier"/>
                <a:cs typeface="Courier"/>
                <a:sym typeface="Courier"/>
              </a:defRPr>
            </a:pPr>
            <a:r>
              <a:t>disas</a:t>
            </a:r>
            <a:r>
              <a:rPr>
                <a:latin typeface="+mn-lt"/>
                <a:ea typeface="+mn-ea"/>
                <a:cs typeface="+mn-cs"/>
                <a:sym typeface="Helvetica Neue Light"/>
              </a:rPr>
              <a:t> </a:t>
            </a:r>
            <a:r>
              <a:rPr i="1"/>
              <a:t>function_name</a:t>
            </a:r>
            <a:r>
              <a:rPr>
                <a:latin typeface="+mn-lt"/>
                <a:ea typeface="+mn-ea"/>
                <a:cs typeface="+mn-cs"/>
                <a:sym typeface="Helvetica Neue Light"/>
              </a:rPr>
              <a:t>   This will disassemble an entire function for you.</a:t>
            </a:r>
            <a:endParaRPr>
              <a:latin typeface="+mn-lt"/>
              <a:ea typeface="+mn-ea"/>
              <a:cs typeface="+mn-cs"/>
              <a:sym typeface="Helvetica Neue Light"/>
            </a:endParaRPr>
          </a:p>
          <a:p>
            <a:pPr lvl="1" marL="1397000" indent="-762000" algn="l">
              <a:buSzPct val="75000"/>
              <a:buFont typeface="Helvetica Neue"/>
              <a:buChar char="•"/>
              <a:defRPr sz="4700">
                <a:latin typeface="Courier"/>
                <a:ea typeface="Courier"/>
                <a:cs typeface="Courier"/>
                <a:sym typeface="Courier"/>
              </a:defRPr>
            </a:pPr>
            <a:r>
              <a:t>p $rax</a:t>
            </a:r>
            <a:r>
              <a:rPr>
                <a:latin typeface="Helvetica Neue"/>
                <a:ea typeface="Helvetica Neue"/>
                <a:cs typeface="Helvetica Neue"/>
                <a:sym typeface="Helvetica Neue"/>
              </a:rPr>
              <a:t>   </a:t>
            </a:r>
            <a:r>
              <a:rPr>
                <a:latin typeface="+mn-lt"/>
                <a:ea typeface="+mn-ea"/>
                <a:cs typeface="+mn-cs"/>
                <a:sym typeface="Helvetica Neue Light"/>
              </a:rPr>
              <a:t>This prints the </a:t>
            </a:r>
            <a:r>
              <a:rPr i="1">
                <a:latin typeface="Helvetica Neue"/>
                <a:ea typeface="Helvetica Neue"/>
                <a:cs typeface="Helvetica Neue"/>
                <a:sym typeface="Helvetica Neue"/>
              </a:rPr>
              <a:t>value</a:t>
            </a:r>
            <a:r>
              <a:rPr>
                <a:latin typeface="+mn-lt"/>
                <a:ea typeface="+mn-ea"/>
                <a:cs typeface="+mn-cs"/>
                <a:sym typeface="Helvetica Neue Light"/>
              </a:rPr>
              <a:t> of </a:t>
            </a:r>
            <a:r>
              <a:t>$rax</a:t>
            </a:r>
            <a:r>
              <a:rPr>
                <a:latin typeface="+mn-lt"/>
                <a:ea typeface="+mn-ea"/>
                <a:cs typeface="+mn-cs"/>
                <a:sym typeface="Helvetica Neue Light"/>
              </a:rPr>
              <a:t>.</a:t>
            </a:r>
            <a:endParaRPr>
              <a:latin typeface="+mn-lt"/>
              <a:ea typeface="+mn-ea"/>
              <a:cs typeface="+mn-cs"/>
              <a:sym typeface="Helvetica Neue Light"/>
            </a:endParaRPr>
          </a:p>
          <a:p>
            <a:pPr lvl="1" marL="1397000" indent="-762000" algn="l">
              <a:buSzPct val="75000"/>
              <a:buFont typeface="Helvetica Neue"/>
              <a:buChar char="•"/>
              <a:defRPr sz="4700">
                <a:latin typeface="Courier"/>
                <a:ea typeface="Courier"/>
                <a:cs typeface="Courier"/>
                <a:sym typeface="Courier"/>
              </a:defRPr>
            </a:pPr>
            <a:r>
              <a:t>p *(char **)($rsp)</a:t>
            </a:r>
            <a:r>
              <a:rPr>
                <a:latin typeface="+mn-lt"/>
                <a:ea typeface="+mn-ea"/>
                <a:cs typeface="+mn-cs"/>
                <a:sym typeface="Helvetica Neue Light"/>
              </a:rPr>
              <a:t>   This dereferences a </a:t>
            </a:r>
            <a:r>
              <a:t>char **</a:t>
            </a:r>
            <a:r>
              <a:rPr>
                <a:latin typeface="+mn-lt"/>
                <a:ea typeface="+mn-ea"/>
                <a:cs typeface="+mn-cs"/>
                <a:sym typeface="Helvetica Neue Light"/>
              </a:rPr>
              <a:t> pointer in </a:t>
            </a:r>
            <a:r>
              <a:t>$rsp</a:t>
            </a:r>
            <a:r>
              <a:rPr>
                <a:latin typeface="+mn-lt"/>
                <a:ea typeface="+mn-ea"/>
                <a:cs typeface="+mn-cs"/>
                <a:sym typeface="Helvetica Neue Light"/>
              </a:rPr>
              <a:t> and prints the string value.</a:t>
            </a:r>
            <a:endParaRPr>
              <a:latin typeface="+mn-lt"/>
              <a:ea typeface="+mn-ea"/>
              <a:cs typeface="+mn-cs"/>
              <a:sym typeface="Helvetica Neue Light"/>
            </a:endParaRPr>
          </a:p>
          <a:p>
            <a:pPr lvl="1" marL="1397000" indent="-762000" algn="l">
              <a:buSzPct val="75000"/>
              <a:buFont typeface="Helvetica Neue"/>
              <a:buChar char="•"/>
              <a:defRPr sz="4700">
                <a:latin typeface="Courier"/>
                <a:ea typeface="Courier"/>
                <a:cs typeface="Courier"/>
                <a:sym typeface="Courier"/>
              </a:defRPr>
            </a:pPr>
            <a:r>
              <a:t>p *(char **)$rsp@10</a:t>
            </a:r>
            <a:r>
              <a:rPr>
                <a:latin typeface="+mn-lt"/>
                <a:ea typeface="+mn-ea"/>
                <a:cs typeface="+mn-cs"/>
                <a:sym typeface="Helvetica Neue Light"/>
              </a:rPr>
              <a:t>   If </a:t>
            </a:r>
            <a:r>
              <a:t>$rsp</a:t>
            </a:r>
            <a:r>
              <a:rPr>
                <a:latin typeface="+mn-lt"/>
                <a:ea typeface="+mn-ea"/>
                <a:cs typeface="+mn-cs"/>
                <a:sym typeface="Helvetica Neue Light"/>
              </a:rPr>
              <a:t> points to the start of an array, this will print out the first ten elements in the array! </a:t>
            </a:r>
            <a:endParaRPr>
              <a:latin typeface="+mn-lt"/>
              <a:ea typeface="+mn-ea"/>
              <a:cs typeface="+mn-cs"/>
              <a:sym typeface="Helvetica Neue Light"/>
            </a:endParaRPr>
          </a:p>
          <a:p>
            <a:pPr algn="l">
              <a:defRPr sz="4700">
                <a:latin typeface="Courier"/>
                <a:ea typeface="Courier"/>
                <a:cs typeface="Courier"/>
                <a:sym typeface="Courier"/>
              </a:defRPr>
            </a:pPr>
            <a:endParaRPr>
              <a:latin typeface="+mn-lt"/>
              <a:ea typeface="+mn-ea"/>
              <a:cs typeface="+mn-cs"/>
              <a:sym typeface="Helvetica Neue Light"/>
            </a:endParaRPr>
          </a:p>
          <a:p>
            <a:pPr algn="l">
              <a:defRPr sz="4700">
                <a:latin typeface="Courier"/>
                <a:ea typeface="Courier"/>
                <a:cs typeface="Courier"/>
                <a:sym typeface="Courier"/>
              </a:defRPr>
            </a:pPr>
            <a:r>
              <a:rPr>
                <a:latin typeface="+mn-lt"/>
                <a:ea typeface="+mn-ea"/>
                <a:cs typeface="+mn-cs"/>
                <a:sym typeface="Helvetica Neue Light"/>
              </a:rPr>
              <a:t>If you think of disassembling as a puzzle, it is actually kind of fun!</a:t>
            </a:r>
          </a:p>
        </p:txBody>
      </p:sp>
      <p:sp>
        <p:nvSpPr>
          <p:cNvPr id="182"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185" name="Let's look at the following (print_arr.c from samples/lect11)"/>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look at the following </a:t>
            </a:r>
            <a:r>
              <a:rPr sz="3700"/>
              <a:t>(</a:t>
            </a:r>
            <a:r>
              <a:rPr sz="3700">
                <a:latin typeface="Courier"/>
                <a:ea typeface="Courier"/>
                <a:cs typeface="Courier"/>
                <a:sym typeface="Courier"/>
              </a:rPr>
              <a:t>print_arr.c</a:t>
            </a:r>
            <a:r>
              <a:rPr sz="3700"/>
              <a:t> from </a:t>
            </a:r>
            <a:r>
              <a:rPr sz="3700">
                <a:latin typeface="Courier"/>
                <a:ea typeface="Courier"/>
                <a:cs typeface="Courier"/>
                <a:sym typeface="Courier"/>
              </a:rPr>
              <a:t>samples/lect11</a:t>
            </a:r>
            <a:r>
              <a:rPr sz="3700"/>
              <a:t>)</a:t>
            </a:r>
          </a:p>
        </p:txBody>
      </p:sp>
      <p:sp>
        <p:nvSpPr>
          <p:cNvPr id="186" name="int main(int argc, char **argv)…"/>
          <p:cNvSpPr txBox="1"/>
          <p:nvPr/>
        </p:nvSpPr>
        <p:spPr>
          <a:xfrm>
            <a:off x="384706" y="3473450"/>
            <a:ext cx="15267857" cy="8293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int main(int argc, char **argv)</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int i_array[] = _______________________________</a:t>
            </a:r>
          </a:p>
          <a:p>
            <a:pPr algn="l">
              <a:defRPr sz="3300">
                <a:latin typeface="Courier"/>
                <a:ea typeface="Courier"/>
                <a:cs typeface="Courier"/>
                <a:sym typeface="Courier"/>
              </a:defRPr>
            </a:pPr>
          </a:p>
          <a:p>
            <a:pPr algn="l">
              <a:defRPr sz="3300">
                <a:latin typeface="Courier"/>
                <a:ea typeface="Courier"/>
                <a:cs typeface="Courier"/>
                <a:sym typeface="Courier"/>
              </a:defRPr>
            </a:pPr>
            <a:r>
              <a:t>    size_t i_nelems = ___________________________________</a:t>
            </a:r>
          </a:p>
          <a:p>
            <a:pPr algn="l">
              <a:defRPr sz="3300">
                <a:latin typeface="Courier"/>
                <a:ea typeface="Courier"/>
                <a:cs typeface="Courier"/>
                <a:sym typeface="Courier"/>
              </a:defRPr>
            </a:pPr>
          </a:p>
          <a:p>
            <a:pPr algn="l">
              <a:defRPr sz="3300">
                <a:latin typeface="Courier"/>
                <a:ea typeface="Courier"/>
                <a:cs typeface="Courier"/>
                <a:sym typeface="Courier"/>
              </a:defRPr>
            </a:pPr>
            <a:r>
              <a:t>    long l_array[] = ______________________________</a:t>
            </a:r>
          </a:p>
          <a:p>
            <a:pPr algn="l">
              <a:defRPr sz="3300">
                <a:latin typeface="Courier"/>
                <a:ea typeface="Courier"/>
                <a:cs typeface="Courier"/>
                <a:sym typeface="Courier"/>
              </a:defRPr>
            </a:pPr>
          </a:p>
          <a:p>
            <a:pPr algn="l">
              <a:defRPr sz="3300">
                <a:latin typeface="Courier"/>
                <a:ea typeface="Courier"/>
                <a:cs typeface="Courier"/>
                <a:sym typeface="Courier"/>
              </a:defRPr>
            </a:pPr>
            <a:r>
              <a:t>    size_t l_nelems = ___________________________________</a:t>
            </a:r>
          </a:p>
          <a:p>
            <a:pPr algn="l">
              <a:defRPr sz="3300">
                <a:latin typeface="Courier"/>
                <a:ea typeface="Courier"/>
                <a:cs typeface="Courier"/>
                <a:sym typeface="Courier"/>
              </a:defRPr>
            </a:pPr>
          </a:p>
          <a:p>
            <a:pPr algn="l">
              <a:defRPr sz="3300">
                <a:latin typeface="Courier"/>
                <a:ea typeface="Courier"/>
                <a:cs typeface="Courier"/>
                <a:sym typeface="Courier"/>
              </a:defRPr>
            </a:pPr>
            <a:r>
              <a:t>    print_array(________, _________, __________, _________);</a:t>
            </a:r>
          </a:p>
          <a:p>
            <a:pPr algn="l">
              <a:defRPr sz="3300">
                <a:latin typeface="Courier"/>
                <a:ea typeface="Courier"/>
                <a:cs typeface="Courier"/>
                <a:sym typeface="Courier"/>
              </a:defRPr>
            </a:pPr>
          </a:p>
          <a:p>
            <a:pPr algn="l">
              <a:defRPr sz="3300">
                <a:latin typeface="Courier"/>
                <a:ea typeface="Courier"/>
                <a:cs typeface="Courier"/>
                <a:sym typeface="Courier"/>
              </a:defRPr>
            </a:pPr>
            <a:r>
              <a:t>    print_array(________, _________, __________, _________);</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87" name="sub    $0x58,%rsp…"/>
          <p:cNvSpPr txBox="1"/>
          <p:nvPr/>
        </p:nvSpPr>
        <p:spPr>
          <a:xfrm>
            <a:off x="17424125" y="1741543"/>
            <a:ext cx="6587264" cy="11722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sub    $0x58,%rsp</a:t>
            </a:r>
          </a:p>
          <a:p>
            <a:pPr algn="l">
              <a:defRPr sz="2900">
                <a:latin typeface="Courier"/>
                <a:ea typeface="Courier"/>
                <a:cs typeface="Courier"/>
                <a:sym typeface="Courier"/>
              </a:defRPr>
            </a:pPr>
            <a:r>
              <a:t>movl   $0x0,0x30(%rsp)</a:t>
            </a:r>
          </a:p>
          <a:p>
            <a:pPr algn="l">
              <a:defRPr sz="2900">
                <a:latin typeface="Courier"/>
                <a:ea typeface="Courier"/>
                <a:cs typeface="Courier"/>
                <a:sym typeface="Courier"/>
              </a:defRPr>
            </a:pPr>
            <a:r>
              <a:t>movl   $0x1,0x34(%rsp)</a:t>
            </a:r>
          </a:p>
          <a:p>
            <a:pPr algn="l">
              <a:defRPr sz="2900">
                <a:latin typeface="Courier"/>
                <a:ea typeface="Courier"/>
                <a:cs typeface="Courier"/>
                <a:sym typeface="Courier"/>
              </a:defRPr>
            </a:pPr>
            <a:r>
              <a:t>movl   $0x2,0x38(%rsp)</a:t>
            </a:r>
          </a:p>
          <a:p>
            <a:pPr algn="l">
              <a:defRPr sz="2900">
                <a:latin typeface="Courier"/>
                <a:ea typeface="Courier"/>
                <a:cs typeface="Courier"/>
                <a:sym typeface="Courier"/>
              </a:defRPr>
            </a:pPr>
            <a:r>
              <a:t>movl   $0x3,0x3c(%rsp)</a:t>
            </a:r>
          </a:p>
          <a:p>
            <a:pPr algn="l">
              <a:defRPr sz="2900">
                <a:latin typeface="Courier"/>
                <a:ea typeface="Courier"/>
                <a:cs typeface="Courier"/>
                <a:sym typeface="Courier"/>
              </a:defRPr>
            </a:pPr>
            <a:r>
              <a:t>movl   $0x4,0x40(%rsp)</a:t>
            </a:r>
          </a:p>
          <a:p>
            <a:pPr algn="l">
              <a:defRPr sz="2900">
                <a:latin typeface="Courier"/>
                <a:ea typeface="Courier"/>
                <a:cs typeface="Courier"/>
                <a:sym typeface="Courier"/>
              </a:defRPr>
            </a:pPr>
            <a:r>
              <a:t>movl   $0x5,0x44(%rsp)</a:t>
            </a:r>
          </a:p>
          <a:p>
            <a:pPr algn="l">
              <a:defRPr sz="2900">
                <a:latin typeface="Courier"/>
                <a:ea typeface="Courier"/>
                <a:cs typeface="Courier"/>
                <a:sym typeface="Courier"/>
              </a:defRPr>
            </a:pPr>
            <a:r>
              <a:t>movq   $0x0,(%rsp)</a:t>
            </a:r>
          </a:p>
          <a:p>
            <a:pPr algn="l">
              <a:defRPr sz="2900">
                <a:latin typeface="Courier"/>
                <a:ea typeface="Courier"/>
                <a:cs typeface="Courier"/>
                <a:sym typeface="Courier"/>
              </a:defRPr>
            </a:pPr>
            <a:r>
              <a:t>movq   $0xa,0x8(%rsp)</a:t>
            </a:r>
          </a:p>
          <a:p>
            <a:pPr algn="l">
              <a:defRPr sz="2900">
                <a:latin typeface="Courier"/>
                <a:ea typeface="Courier"/>
                <a:cs typeface="Courier"/>
                <a:sym typeface="Courier"/>
              </a:defRPr>
            </a:pPr>
            <a:r>
              <a:t>movq   $0x14,0x10(%rsp)</a:t>
            </a:r>
          </a:p>
          <a:p>
            <a:pPr algn="l">
              <a:defRPr sz="2900">
                <a:latin typeface="Courier"/>
                <a:ea typeface="Courier"/>
                <a:cs typeface="Courier"/>
                <a:sym typeface="Courier"/>
              </a:defRPr>
            </a:pPr>
            <a:r>
              <a:t>movq   $0x1e,0x18(%rsp)</a:t>
            </a:r>
          </a:p>
          <a:p>
            <a:pPr algn="l">
              <a:defRPr sz="2900">
                <a:latin typeface="Courier"/>
                <a:ea typeface="Courier"/>
                <a:cs typeface="Courier"/>
                <a:sym typeface="Courier"/>
              </a:defRPr>
            </a:pPr>
            <a:r>
              <a:t>movq   $0x28,0x20(%rsp)</a:t>
            </a:r>
          </a:p>
          <a:p>
            <a:pPr algn="l">
              <a:defRPr sz="2900">
                <a:latin typeface="Courier"/>
                <a:ea typeface="Courier"/>
                <a:cs typeface="Courier"/>
                <a:sym typeface="Courier"/>
              </a:defRPr>
            </a:pPr>
            <a:r>
              <a:t>movq   $0x32,0x28(%rsp)</a:t>
            </a:r>
          </a:p>
          <a:p>
            <a:pPr algn="l">
              <a:defRPr sz="2900">
                <a:latin typeface="Courier"/>
                <a:ea typeface="Courier"/>
                <a:cs typeface="Courier"/>
                <a:sym typeface="Courier"/>
              </a:defRPr>
            </a:pPr>
            <a:r>
              <a:t>mov    $0x400596,%ecx</a:t>
            </a:r>
          </a:p>
          <a:p>
            <a:pPr algn="l">
              <a:defRPr sz="2900">
                <a:latin typeface="Courier"/>
                <a:ea typeface="Courier"/>
                <a:cs typeface="Courier"/>
                <a:sym typeface="Courier"/>
              </a:defRPr>
            </a:pPr>
            <a:r>
              <a:t>mov    $0x4,%edx</a:t>
            </a:r>
          </a:p>
          <a:p>
            <a:pPr algn="l">
              <a:defRPr sz="2900">
                <a:latin typeface="Courier"/>
                <a:ea typeface="Courier"/>
                <a:cs typeface="Courier"/>
                <a:sym typeface="Courier"/>
              </a:defRPr>
            </a:pPr>
            <a:r>
              <a:t>mov    $0x6,%esi</a:t>
            </a:r>
          </a:p>
          <a:p>
            <a:pPr algn="l">
              <a:defRPr sz="2900">
                <a:latin typeface="Courier"/>
                <a:ea typeface="Courier"/>
                <a:cs typeface="Courier"/>
                <a:sym typeface="Courier"/>
              </a:defRPr>
            </a:pPr>
            <a:r>
              <a:t>lea    0x30(%rsp),%rdi</a:t>
            </a:r>
          </a:p>
          <a:p>
            <a:pPr algn="l">
              <a:defRPr sz="2900">
                <a:latin typeface="Courier"/>
                <a:ea typeface="Courier"/>
                <a:cs typeface="Courier"/>
                <a:sym typeface="Courier"/>
              </a:defRPr>
            </a:pPr>
            <a:r>
              <a:t>callq  0x4005d5 &lt;print_array&gt;</a:t>
            </a:r>
          </a:p>
          <a:p>
            <a:pPr algn="l">
              <a:defRPr sz="2900">
                <a:latin typeface="Courier"/>
                <a:ea typeface="Courier"/>
                <a:cs typeface="Courier"/>
                <a:sym typeface="Courier"/>
              </a:defRPr>
            </a:pPr>
            <a:r>
              <a:t>mov    $0x4005b5,%ecx</a:t>
            </a:r>
          </a:p>
          <a:p>
            <a:pPr algn="l">
              <a:defRPr sz="2900">
                <a:latin typeface="Courier"/>
                <a:ea typeface="Courier"/>
                <a:cs typeface="Courier"/>
                <a:sym typeface="Courier"/>
              </a:defRPr>
            </a:pPr>
            <a:r>
              <a:t>mov    $0x8,%edx</a:t>
            </a:r>
          </a:p>
          <a:p>
            <a:pPr algn="l">
              <a:defRPr sz="2900">
                <a:latin typeface="Courier"/>
                <a:ea typeface="Courier"/>
                <a:cs typeface="Courier"/>
                <a:sym typeface="Courier"/>
              </a:defRPr>
            </a:pPr>
            <a:r>
              <a:t>mov    $0x6,%esi</a:t>
            </a:r>
          </a:p>
          <a:p>
            <a:pPr algn="l">
              <a:defRPr sz="2900">
                <a:latin typeface="Courier"/>
                <a:ea typeface="Courier"/>
                <a:cs typeface="Courier"/>
                <a:sym typeface="Courier"/>
              </a:defRPr>
            </a:pPr>
            <a:r>
              <a:t>mov    %rsp,%rdi</a:t>
            </a:r>
          </a:p>
          <a:p>
            <a:pPr algn="l">
              <a:defRPr sz="2900">
                <a:latin typeface="Courier"/>
                <a:ea typeface="Courier"/>
                <a:cs typeface="Courier"/>
                <a:sym typeface="Courier"/>
              </a:defRPr>
            </a:pPr>
            <a:r>
              <a:t>callq  0x4005d5 &lt;print_array&gt;</a:t>
            </a:r>
          </a:p>
          <a:p>
            <a:pPr algn="l">
              <a:defRPr sz="2900">
                <a:latin typeface="Courier"/>
                <a:ea typeface="Courier"/>
                <a:cs typeface="Courier"/>
                <a:sym typeface="Courier"/>
              </a:defRPr>
            </a:pPr>
            <a:r>
              <a:t>mov    $0x0,%eax</a:t>
            </a:r>
          </a:p>
          <a:p>
            <a:pPr algn="l">
              <a:defRPr sz="2900">
                <a:latin typeface="Courier"/>
                <a:ea typeface="Courier"/>
                <a:cs typeface="Courier"/>
                <a:sym typeface="Courier"/>
              </a:defRPr>
            </a:pPr>
            <a:r>
              <a:t>add    $0x58,%rsp</a:t>
            </a:r>
          </a:p>
          <a:p>
            <a:pPr algn="l">
              <a:defRPr sz="2900">
                <a:latin typeface="Courier"/>
                <a:ea typeface="Courier"/>
                <a:cs typeface="Courier"/>
                <a:sym typeface="Courier"/>
              </a:defRPr>
            </a:pPr>
            <a:r>
              <a:t>retq</a:t>
            </a:r>
          </a:p>
        </p:txBody>
      </p:sp>
      <p:pic>
        <p:nvPicPr>
          <p:cNvPr id="188" name="Image" descr="Image"/>
          <p:cNvPicPr>
            <a:picLocks noChangeAspect="1"/>
          </p:cNvPicPr>
          <p:nvPr/>
        </p:nvPicPr>
        <p:blipFill>
          <a:blip r:embed="rId2">
            <a:extLst/>
          </a:blip>
          <a:stretch>
            <a:fillRect/>
          </a:stretch>
        </p:blipFill>
        <p:spPr>
          <a:xfrm>
            <a:off x="14692870" y="12097794"/>
            <a:ext cx="1415927" cy="1415926"/>
          </a:xfrm>
          <a:prstGeom prst="rect">
            <a:avLst/>
          </a:prstGeom>
          <a:ln w="12700">
            <a:miter lim="400000"/>
          </a:ln>
        </p:spPr>
      </p:pic>
      <p:sp>
        <p:nvSpPr>
          <p:cNvPr id="189"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192" name="Let's look at the following:"/>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the following:</a:t>
            </a:r>
          </a:p>
        </p:txBody>
      </p:sp>
      <p:sp>
        <p:nvSpPr>
          <p:cNvPr id="193" name="int main(int argc, char **argv)…"/>
          <p:cNvSpPr txBox="1"/>
          <p:nvPr/>
        </p:nvSpPr>
        <p:spPr>
          <a:xfrm>
            <a:off x="384706" y="3473450"/>
            <a:ext cx="16273861" cy="8293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int main(int argc, char **argv)</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int i_array[] = {0,1,2,3,4,5};</a:t>
            </a:r>
          </a:p>
          <a:p>
            <a:pPr algn="l">
              <a:defRPr sz="3300">
                <a:latin typeface="Courier"/>
                <a:ea typeface="Courier"/>
                <a:cs typeface="Courier"/>
                <a:sym typeface="Courier"/>
              </a:defRPr>
            </a:pPr>
          </a:p>
          <a:p>
            <a:pPr algn="l">
              <a:defRPr sz="3300">
                <a:latin typeface="Courier"/>
                <a:ea typeface="Courier"/>
                <a:cs typeface="Courier"/>
                <a:sym typeface="Courier"/>
              </a:defRPr>
            </a:pPr>
            <a:r>
              <a:t>    size_t i_nelems = sizeof(i_array) / sizeof(i_array[0]);</a:t>
            </a:r>
          </a:p>
          <a:p>
            <a:pPr algn="l">
              <a:defRPr sz="3300">
                <a:latin typeface="Courier"/>
                <a:ea typeface="Courier"/>
                <a:cs typeface="Courier"/>
                <a:sym typeface="Courier"/>
              </a:defRPr>
            </a:pPr>
          </a:p>
          <a:p>
            <a:pPr algn="l">
              <a:defRPr sz="3300">
                <a:latin typeface="Courier"/>
                <a:ea typeface="Courier"/>
                <a:cs typeface="Courier"/>
                <a:sym typeface="Courier"/>
              </a:defRPr>
            </a:pPr>
            <a:r>
              <a:t>    long l_array[] = {0,10,20,30,40,50};</a:t>
            </a:r>
          </a:p>
          <a:p>
            <a:pPr algn="l">
              <a:defRPr sz="3300">
                <a:latin typeface="Courier"/>
                <a:ea typeface="Courier"/>
                <a:cs typeface="Courier"/>
                <a:sym typeface="Courier"/>
              </a:defRPr>
            </a:pPr>
          </a:p>
          <a:p>
            <a:pPr algn="l">
              <a:defRPr sz="3300">
                <a:latin typeface="Courier"/>
                <a:ea typeface="Courier"/>
                <a:cs typeface="Courier"/>
                <a:sym typeface="Courier"/>
              </a:defRPr>
            </a:pPr>
            <a:r>
              <a:t>    size_t l_nelems = sizeof(l_array) / sizeof(l_array[0]);</a:t>
            </a:r>
          </a:p>
          <a:p>
            <a:pPr algn="l">
              <a:defRPr sz="3300">
                <a:latin typeface="Courier"/>
                <a:ea typeface="Courier"/>
                <a:cs typeface="Courier"/>
                <a:sym typeface="Courier"/>
              </a:defRPr>
            </a:pPr>
          </a:p>
          <a:p>
            <a:pPr algn="l">
              <a:defRPr sz="3300">
                <a:latin typeface="Courier"/>
                <a:ea typeface="Courier"/>
                <a:cs typeface="Courier"/>
                <a:sym typeface="Courier"/>
              </a:defRPr>
            </a:pPr>
            <a:r>
              <a:t>    print_array(i_array,i_nelems,sizeof(i_array[0]),print_int);</a:t>
            </a:r>
          </a:p>
          <a:p>
            <a:pPr algn="l">
              <a:defRPr sz="3300">
                <a:latin typeface="Courier"/>
                <a:ea typeface="Courier"/>
                <a:cs typeface="Courier"/>
                <a:sym typeface="Courier"/>
              </a:defRPr>
            </a:pPr>
          </a:p>
          <a:p>
            <a:pPr algn="l">
              <a:defRPr sz="3300">
                <a:latin typeface="Courier"/>
                <a:ea typeface="Courier"/>
                <a:cs typeface="Courier"/>
                <a:sym typeface="Courier"/>
              </a:defRPr>
            </a:pPr>
            <a:r>
              <a:t>    print_array(l_array,l_nelems,sizeof(l_array[0]),print_long);</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94" name="sub    $0x58,%rsp…"/>
          <p:cNvSpPr txBox="1"/>
          <p:nvPr/>
        </p:nvSpPr>
        <p:spPr>
          <a:xfrm>
            <a:off x="17424125" y="1741543"/>
            <a:ext cx="6587264" cy="11722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sub    $0x58,%rsp</a:t>
            </a:r>
          </a:p>
          <a:p>
            <a:pPr algn="l">
              <a:defRPr sz="2900">
                <a:latin typeface="Courier"/>
                <a:ea typeface="Courier"/>
                <a:cs typeface="Courier"/>
                <a:sym typeface="Courier"/>
              </a:defRPr>
            </a:pPr>
            <a:r>
              <a:t>movl   $0x0,0x30(%rsp)</a:t>
            </a:r>
          </a:p>
          <a:p>
            <a:pPr algn="l">
              <a:defRPr sz="2900">
                <a:latin typeface="Courier"/>
                <a:ea typeface="Courier"/>
                <a:cs typeface="Courier"/>
                <a:sym typeface="Courier"/>
              </a:defRPr>
            </a:pPr>
            <a:r>
              <a:t>movl   $0x1,0x34(%rsp)</a:t>
            </a:r>
          </a:p>
          <a:p>
            <a:pPr algn="l">
              <a:defRPr sz="2900">
                <a:latin typeface="Courier"/>
                <a:ea typeface="Courier"/>
                <a:cs typeface="Courier"/>
                <a:sym typeface="Courier"/>
              </a:defRPr>
            </a:pPr>
            <a:r>
              <a:t>movl   $0x2,0x38(%rsp)</a:t>
            </a:r>
          </a:p>
          <a:p>
            <a:pPr algn="l">
              <a:defRPr sz="2900">
                <a:latin typeface="Courier"/>
                <a:ea typeface="Courier"/>
                <a:cs typeface="Courier"/>
                <a:sym typeface="Courier"/>
              </a:defRPr>
            </a:pPr>
            <a:r>
              <a:t>movl   $0x3,0x3c(%rsp)</a:t>
            </a:r>
          </a:p>
          <a:p>
            <a:pPr algn="l">
              <a:defRPr sz="2900">
                <a:latin typeface="Courier"/>
                <a:ea typeface="Courier"/>
                <a:cs typeface="Courier"/>
                <a:sym typeface="Courier"/>
              </a:defRPr>
            </a:pPr>
            <a:r>
              <a:t>movl   $0x4,0x40(%rsp)</a:t>
            </a:r>
          </a:p>
          <a:p>
            <a:pPr algn="l">
              <a:defRPr sz="2900">
                <a:latin typeface="Courier"/>
                <a:ea typeface="Courier"/>
                <a:cs typeface="Courier"/>
                <a:sym typeface="Courier"/>
              </a:defRPr>
            </a:pPr>
            <a:r>
              <a:t>movl   $0x5,0x44(%rsp)</a:t>
            </a:r>
          </a:p>
          <a:p>
            <a:pPr algn="l">
              <a:defRPr sz="2900">
                <a:latin typeface="Courier"/>
                <a:ea typeface="Courier"/>
                <a:cs typeface="Courier"/>
                <a:sym typeface="Courier"/>
              </a:defRPr>
            </a:pPr>
            <a:r>
              <a:t>movq   $0x0,(%rsp)</a:t>
            </a:r>
          </a:p>
          <a:p>
            <a:pPr algn="l">
              <a:defRPr sz="2900">
                <a:latin typeface="Courier"/>
                <a:ea typeface="Courier"/>
                <a:cs typeface="Courier"/>
                <a:sym typeface="Courier"/>
              </a:defRPr>
            </a:pPr>
            <a:r>
              <a:t>movq   $0xa,0x8(%rsp)</a:t>
            </a:r>
          </a:p>
          <a:p>
            <a:pPr algn="l">
              <a:defRPr sz="2900">
                <a:latin typeface="Courier"/>
                <a:ea typeface="Courier"/>
                <a:cs typeface="Courier"/>
                <a:sym typeface="Courier"/>
              </a:defRPr>
            </a:pPr>
            <a:r>
              <a:t>movq   $0x14,0x10(%rsp)</a:t>
            </a:r>
          </a:p>
          <a:p>
            <a:pPr algn="l">
              <a:defRPr sz="2900">
                <a:latin typeface="Courier"/>
                <a:ea typeface="Courier"/>
                <a:cs typeface="Courier"/>
                <a:sym typeface="Courier"/>
              </a:defRPr>
            </a:pPr>
            <a:r>
              <a:t>movq   $0x1e,0x18(%rsp)</a:t>
            </a:r>
          </a:p>
          <a:p>
            <a:pPr algn="l">
              <a:defRPr sz="2900">
                <a:latin typeface="Courier"/>
                <a:ea typeface="Courier"/>
                <a:cs typeface="Courier"/>
                <a:sym typeface="Courier"/>
              </a:defRPr>
            </a:pPr>
            <a:r>
              <a:t>movq   $0x28,0x20(%rsp)</a:t>
            </a:r>
          </a:p>
          <a:p>
            <a:pPr algn="l">
              <a:defRPr sz="2900">
                <a:latin typeface="Courier"/>
                <a:ea typeface="Courier"/>
                <a:cs typeface="Courier"/>
                <a:sym typeface="Courier"/>
              </a:defRPr>
            </a:pPr>
            <a:r>
              <a:t>movq   $0x32,0x28(%rsp)</a:t>
            </a:r>
          </a:p>
          <a:p>
            <a:pPr algn="l">
              <a:defRPr sz="2900">
                <a:latin typeface="Courier"/>
                <a:ea typeface="Courier"/>
                <a:cs typeface="Courier"/>
                <a:sym typeface="Courier"/>
              </a:defRPr>
            </a:pPr>
            <a:r>
              <a:t>mov    $0x400596,%ecx</a:t>
            </a:r>
          </a:p>
          <a:p>
            <a:pPr algn="l">
              <a:defRPr sz="2900">
                <a:latin typeface="Courier"/>
                <a:ea typeface="Courier"/>
                <a:cs typeface="Courier"/>
                <a:sym typeface="Courier"/>
              </a:defRPr>
            </a:pPr>
            <a:r>
              <a:t>mov    $0x4,%edx</a:t>
            </a:r>
          </a:p>
          <a:p>
            <a:pPr algn="l">
              <a:defRPr sz="2900">
                <a:latin typeface="Courier"/>
                <a:ea typeface="Courier"/>
                <a:cs typeface="Courier"/>
                <a:sym typeface="Courier"/>
              </a:defRPr>
            </a:pPr>
            <a:r>
              <a:t>mov    $0x6,%esi</a:t>
            </a:r>
          </a:p>
          <a:p>
            <a:pPr algn="l">
              <a:defRPr sz="2900">
                <a:latin typeface="Courier"/>
                <a:ea typeface="Courier"/>
                <a:cs typeface="Courier"/>
                <a:sym typeface="Courier"/>
              </a:defRPr>
            </a:pPr>
            <a:r>
              <a:t>lea    0x30(%rsp),%rdi</a:t>
            </a:r>
          </a:p>
          <a:p>
            <a:pPr algn="l">
              <a:defRPr sz="2900">
                <a:latin typeface="Courier"/>
                <a:ea typeface="Courier"/>
                <a:cs typeface="Courier"/>
                <a:sym typeface="Courier"/>
              </a:defRPr>
            </a:pPr>
            <a:r>
              <a:t>callq  0x4005d5 &lt;print_array&gt;</a:t>
            </a:r>
          </a:p>
          <a:p>
            <a:pPr algn="l">
              <a:defRPr sz="2900">
                <a:latin typeface="Courier"/>
                <a:ea typeface="Courier"/>
                <a:cs typeface="Courier"/>
                <a:sym typeface="Courier"/>
              </a:defRPr>
            </a:pPr>
            <a:r>
              <a:t>mov    $0x4005b5,%ecx</a:t>
            </a:r>
          </a:p>
          <a:p>
            <a:pPr algn="l">
              <a:defRPr sz="2900">
                <a:latin typeface="Courier"/>
                <a:ea typeface="Courier"/>
                <a:cs typeface="Courier"/>
                <a:sym typeface="Courier"/>
              </a:defRPr>
            </a:pPr>
            <a:r>
              <a:t>mov    $0x8,%edx</a:t>
            </a:r>
          </a:p>
          <a:p>
            <a:pPr algn="l">
              <a:defRPr sz="2900">
                <a:latin typeface="Courier"/>
                <a:ea typeface="Courier"/>
                <a:cs typeface="Courier"/>
                <a:sym typeface="Courier"/>
              </a:defRPr>
            </a:pPr>
            <a:r>
              <a:t>mov    $0x6,%esi</a:t>
            </a:r>
          </a:p>
          <a:p>
            <a:pPr algn="l">
              <a:defRPr sz="2900">
                <a:latin typeface="Courier"/>
                <a:ea typeface="Courier"/>
                <a:cs typeface="Courier"/>
                <a:sym typeface="Courier"/>
              </a:defRPr>
            </a:pPr>
            <a:r>
              <a:t>mov    %rsp,%rdi</a:t>
            </a:r>
          </a:p>
          <a:p>
            <a:pPr algn="l">
              <a:defRPr sz="2900">
                <a:latin typeface="Courier"/>
                <a:ea typeface="Courier"/>
                <a:cs typeface="Courier"/>
                <a:sym typeface="Courier"/>
              </a:defRPr>
            </a:pPr>
            <a:r>
              <a:t>callq  0x4005d5 &lt;print_array&gt;</a:t>
            </a:r>
          </a:p>
          <a:p>
            <a:pPr algn="l">
              <a:defRPr sz="2900">
                <a:latin typeface="Courier"/>
                <a:ea typeface="Courier"/>
                <a:cs typeface="Courier"/>
                <a:sym typeface="Courier"/>
              </a:defRPr>
            </a:pPr>
            <a:r>
              <a:t>mov    $0x0,%eax</a:t>
            </a:r>
          </a:p>
          <a:p>
            <a:pPr algn="l">
              <a:defRPr sz="2900">
                <a:latin typeface="Courier"/>
                <a:ea typeface="Courier"/>
                <a:cs typeface="Courier"/>
                <a:sym typeface="Courier"/>
              </a:defRPr>
            </a:pPr>
            <a:r>
              <a:t>add    $0x58,%rsp</a:t>
            </a:r>
          </a:p>
          <a:p>
            <a:pPr algn="l">
              <a:defRPr sz="2900">
                <a:latin typeface="Courier"/>
                <a:ea typeface="Courier"/>
                <a:cs typeface="Courier"/>
                <a:sym typeface="Courier"/>
              </a:defRPr>
            </a:pPr>
            <a:r>
              <a:t>retq</a:t>
            </a:r>
          </a:p>
        </p:txBody>
      </p:sp>
      <p:sp>
        <p:nvSpPr>
          <p:cNvPr id="195"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198" name="Let's look at the following:"/>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the following:</a:t>
            </a:r>
          </a:p>
        </p:txBody>
      </p:sp>
      <p:sp>
        <p:nvSpPr>
          <p:cNvPr id="199" name="void print_array(void *arr,size_t nelems,int…"/>
          <p:cNvSpPr txBox="1"/>
          <p:nvPr/>
        </p:nvSpPr>
        <p:spPr>
          <a:xfrm>
            <a:off x="384706" y="3473450"/>
            <a:ext cx="12935757" cy="58039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void print_array(void *arr,size_t nelems,int</a:t>
            </a:r>
          </a:p>
          <a:p>
            <a:pPr algn="l">
              <a:defRPr sz="3100">
                <a:latin typeface="Courier"/>
                <a:ea typeface="Courier"/>
                <a:cs typeface="Courier"/>
                <a:sym typeface="Courier"/>
              </a:defRPr>
            </a:pPr>
            <a:r>
              <a:t>                 width,void(*pr_func)(void *))</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for ( ________________________________ ) {</a:t>
            </a:r>
          </a:p>
          <a:p>
            <a:pPr algn="l">
              <a:defRPr sz="3100">
                <a:latin typeface="Courier"/>
                <a:ea typeface="Courier"/>
                <a:cs typeface="Courier"/>
                <a:sym typeface="Courier"/>
              </a:defRPr>
            </a:pPr>
          </a:p>
          <a:p>
            <a:pPr algn="l">
              <a:defRPr sz="3100">
                <a:latin typeface="Courier"/>
                <a:ea typeface="Courier"/>
                <a:cs typeface="Courier"/>
                <a:sym typeface="Courier"/>
              </a:defRPr>
            </a:pPr>
            <a:r>
              <a:t>        void *element = ________________________</a:t>
            </a:r>
          </a:p>
          <a:p>
            <a:pPr algn="l">
              <a:defRPr sz="3100">
                <a:latin typeface="Courier"/>
                <a:ea typeface="Courier"/>
                <a:cs typeface="Courier"/>
                <a:sym typeface="Courier"/>
              </a:defRPr>
            </a:pPr>
          </a:p>
          <a:p>
            <a:pPr algn="l">
              <a:defRPr sz="3100">
                <a:latin typeface="Courier"/>
                <a:ea typeface="Courier"/>
                <a:cs typeface="Courier"/>
                <a:sym typeface="Courier"/>
              </a:defRPr>
            </a:pPr>
            <a:r>
              <a:t>        pr_func(____________________);</a:t>
            </a:r>
          </a:p>
          <a:p>
            <a:pPr algn="l">
              <a:defRPr sz="3100">
                <a:latin typeface="Courier"/>
                <a:ea typeface="Courier"/>
                <a:cs typeface="Courier"/>
                <a:sym typeface="Courier"/>
              </a:defRPr>
            </a:pPr>
          </a:p>
          <a:p>
            <a:pPr algn="l">
              <a:defRPr sz="3100">
                <a:latin typeface="Courier"/>
                <a:ea typeface="Courier"/>
                <a:cs typeface="Courier"/>
                <a:sym typeface="Courier"/>
              </a:defRPr>
            </a:pPr>
            <a:r>
              <a:t>        i == nelems - 1 ? printf("\n") : printf(", ");</a:t>
            </a:r>
          </a:p>
          <a:p>
            <a:pPr algn="l">
              <a:defRPr sz="3100">
                <a:latin typeface="Courier"/>
                <a:ea typeface="Courier"/>
                <a:cs typeface="Courier"/>
                <a:sym typeface="Courier"/>
              </a:defRPr>
            </a:pPr>
            <a:r>
              <a:t>    }</a:t>
            </a:r>
          </a:p>
          <a:p>
            <a:pPr algn="l">
              <a:defRPr sz="3100">
                <a:latin typeface="Courier"/>
                <a:ea typeface="Courier"/>
                <a:cs typeface="Courier"/>
                <a:sym typeface="Courier"/>
              </a:defRPr>
            </a:pPr>
            <a:r>
              <a:t>}</a:t>
            </a:r>
          </a:p>
        </p:txBody>
      </p:sp>
      <p:sp>
        <p:nvSpPr>
          <p:cNvPr id="200" name="...pushes, move $rsp…"/>
          <p:cNvSpPr txBox="1"/>
          <p:nvPr/>
        </p:nvSpPr>
        <p:spPr>
          <a:xfrm>
            <a:off x="13630416" y="1973220"/>
            <a:ext cx="10415129" cy="11582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...pushes, move $rsp</a:t>
            </a:r>
          </a:p>
          <a:p>
            <a:pPr algn="l">
              <a:defRPr sz="2600">
                <a:latin typeface="Courier"/>
                <a:ea typeface="Courier"/>
                <a:cs typeface="Courier"/>
                <a:sym typeface="Courier"/>
              </a:defRPr>
            </a:pPr>
            <a:r>
              <a:t>0x4005e3 &lt;+14&gt;:	 mov    %rdi,%r15</a:t>
            </a:r>
          </a:p>
          <a:p>
            <a:pPr algn="l">
              <a:defRPr sz="2600">
                <a:latin typeface="Courier"/>
                <a:ea typeface="Courier"/>
                <a:cs typeface="Courier"/>
                <a:sym typeface="Courier"/>
              </a:defRPr>
            </a:pPr>
            <a:r>
              <a:t>0x4005e6 &lt;+17&gt;:	 mov    %rsi,%r12</a:t>
            </a:r>
          </a:p>
          <a:p>
            <a:pPr algn="l">
              <a:defRPr sz="2600">
                <a:latin typeface="Courier"/>
                <a:ea typeface="Courier"/>
                <a:cs typeface="Courier"/>
                <a:sym typeface="Courier"/>
              </a:defRPr>
            </a:pPr>
            <a:r>
              <a:t>0x4005e9 &lt;+20&gt;:	 mov    %edx,%r14d</a:t>
            </a:r>
          </a:p>
          <a:p>
            <a:pPr algn="l">
              <a:defRPr sz="2600">
                <a:latin typeface="Courier"/>
                <a:ea typeface="Courier"/>
                <a:cs typeface="Courier"/>
                <a:sym typeface="Courier"/>
              </a:defRPr>
            </a:pPr>
            <a:r>
              <a:t>0x4005ec &lt;+23&gt;:	 mov    %rcx,%r13</a:t>
            </a:r>
          </a:p>
          <a:p>
            <a:pPr algn="l">
              <a:defRPr sz="2600">
                <a:latin typeface="Courier"/>
                <a:ea typeface="Courier"/>
                <a:cs typeface="Courier"/>
                <a:sym typeface="Courier"/>
              </a:defRPr>
            </a:pPr>
            <a:r>
              <a:t>0x4005ef &lt;+26&gt;:	 mov    $0x0,%ebx</a:t>
            </a:r>
          </a:p>
          <a:p>
            <a:pPr algn="l">
              <a:defRPr sz="2600">
                <a:latin typeface="Courier"/>
                <a:ea typeface="Courier"/>
                <a:cs typeface="Courier"/>
                <a:sym typeface="Courier"/>
              </a:defRPr>
            </a:pPr>
            <a:r>
              <a:t>0x4005f4 &lt;+31&gt;:	 jmp    0x400632 &lt;print_array+93&gt;</a:t>
            </a:r>
          </a:p>
          <a:p>
            <a:pPr algn="l">
              <a:defRPr sz="2600">
                <a:latin typeface="Courier"/>
                <a:ea typeface="Courier"/>
                <a:cs typeface="Courier"/>
                <a:sym typeface="Courier"/>
              </a:defRPr>
            </a:pPr>
            <a:r>
              <a:t>0x4005f6 &lt;+33&gt;:	 mov    %ebx,%edi</a:t>
            </a:r>
          </a:p>
          <a:p>
            <a:pPr algn="l">
              <a:defRPr sz="2600">
                <a:latin typeface="Courier"/>
                <a:ea typeface="Courier"/>
                <a:cs typeface="Courier"/>
                <a:sym typeface="Courier"/>
              </a:defRPr>
            </a:pPr>
            <a:r>
              <a:t>0x4005f8 &lt;+35&gt;:	 imul   %r14d,%edi</a:t>
            </a:r>
          </a:p>
          <a:p>
            <a:pPr algn="l">
              <a:defRPr sz="2600">
                <a:latin typeface="Courier"/>
                <a:ea typeface="Courier"/>
                <a:cs typeface="Courier"/>
                <a:sym typeface="Courier"/>
              </a:defRPr>
            </a:pPr>
            <a:r>
              <a:t>0x4005fc &lt;+39&gt;:	 movslq %edi,%rdi</a:t>
            </a:r>
          </a:p>
          <a:p>
            <a:pPr algn="l">
              <a:defRPr sz="2600">
                <a:latin typeface="Courier"/>
                <a:ea typeface="Courier"/>
                <a:cs typeface="Courier"/>
                <a:sym typeface="Courier"/>
              </a:defRPr>
            </a:pPr>
            <a:r>
              <a:t>0x4005ff &lt;+42&gt;:	 add    %r15,%rdi</a:t>
            </a:r>
          </a:p>
          <a:p>
            <a:pPr algn="l">
              <a:defRPr sz="2600">
                <a:latin typeface="Courier"/>
                <a:ea typeface="Courier"/>
                <a:cs typeface="Courier"/>
                <a:sym typeface="Courier"/>
              </a:defRPr>
            </a:pPr>
            <a:r>
              <a:t>0x400602 &lt;+45&gt;:	 callq  *%r13</a:t>
            </a:r>
          </a:p>
          <a:p>
            <a:pPr algn="l">
              <a:defRPr sz="2600">
                <a:latin typeface="Courier"/>
                <a:ea typeface="Courier"/>
                <a:cs typeface="Courier"/>
                <a:sym typeface="Courier"/>
              </a:defRPr>
            </a:pPr>
            <a:r>
              <a:t>0x400605 &lt;+48&gt;:	 lea    -0x1(%r12),%rax</a:t>
            </a:r>
          </a:p>
          <a:p>
            <a:pPr algn="l">
              <a:defRPr sz="2600">
                <a:latin typeface="Courier"/>
                <a:ea typeface="Courier"/>
                <a:cs typeface="Courier"/>
                <a:sym typeface="Courier"/>
              </a:defRPr>
            </a:pPr>
            <a:r>
              <a:t>0x40060a &lt;+53&gt;:	 cmp    %rax,%rbp</a:t>
            </a:r>
          </a:p>
          <a:p>
            <a:pPr algn="l">
              <a:defRPr sz="2600">
                <a:latin typeface="Courier"/>
                <a:ea typeface="Courier"/>
                <a:cs typeface="Courier"/>
                <a:sym typeface="Courier"/>
              </a:defRPr>
            </a:pPr>
            <a:r>
              <a:t>0x40060d &lt;+56&gt;:	 jne    0x40061b &lt;print_array+70&gt;</a:t>
            </a:r>
          </a:p>
          <a:p>
            <a:pPr algn="l">
              <a:defRPr sz="2600">
                <a:latin typeface="Courier"/>
                <a:ea typeface="Courier"/>
                <a:cs typeface="Courier"/>
                <a:sym typeface="Courier"/>
              </a:defRPr>
            </a:pPr>
            <a:r>
              <a:t>0x40060f &lt;+58&gt;:	 mov    $0xa,%edi</a:t>
            </a:r>
          </a:p>
          <a:p>
            <a:pPr algn="l">
              <a:defRPr sz="2600">
                <a:latin typeface="Courier"/>
                <a:ea typeface="Courier"/>
                <a:cs typeface="Courier"/>
                <a:sym typeface="Courier"/>
              </a:defRPr>
            </a:pPr>
            <a:r>
              <a:t>0x400614 &lt;+63&gt;:	 callq  0x400460 &lt;putchar@plt&gt;</a:t>
            </a:r>
          </a:p>
          <a:p>
            <a:pPr algn="l">
              <a:defRPr sz="2600">
                <a:latin typeface="Courier"/>
                <a:ea typeface="Courier"/>
                <a:cs typeface="Courier"/>
                <a:sym typeface="Courier"/>
              </a:defRPr>
            </a:pPr>
            <a:r>
              <a:t>0x400619 &lt;+68&gt;:	 jmp    0x40062f &lt;print_array+90&gt;</a:t>
            </a:r>
          </a:p>
          <a:p>
            <a:pPr algn="l">
              <a:defRPr sz="2600">
                <a:latin typeface="Courier"/>
                <a:ea typeface="Courier"/>
                <a:cs typeface="Courier"/>
                <a:sym typeface="Courier"/>
              </a:defRPr>
            </a:pPr>
            <a:r>
              <a:t>0x40061b &lt;+70&gt;:	 mov    $0x40077b,%esi</a:t>
            </a:r>
          </a:p>
          <a:p>
            <a:pPr algn="l">
              <a:defRPr sz="2600">
                <a:latin typeface="Courier"/>
                <a:ea typeface="Courier"/>
                <a:cs typeface="Courier"/>
                <a:sym typeface="Courier"/>
              </a:defRPr>
            </a:pPr>
            <a:r>
              <a:t>0x400620 &lt;+75&gt;:	 mov    $0x1,%edi</a:t>
            </a:r>
          </a:p>
          <a:p>
            <a:pPr algn="l">
              <a:defRPr sz="2600">
                <a:latin typeface="Courier"/>
                <a:ea typeface="Courier"/>
                <a:cs typeface="Courier"/>
                <a:sym typeface="Courier"/>
              </a:defRPr>
            </a:pPr>
            <a:r>
              <a:t>0x400625 &lt;+80&gt;:	 mov    $0x0,%eax</a:t>
            </a:r>
          </a:p>
          <a:p>
            <a:pPr algn="l">
              <a:defRPr sz="2600">
                <a:latin typeface="Courier"/>
                <a:ea typeface="Courier"/>
                <a:cs typeface="Courier"/>
                <a:sym typeface="Courier"/>
              </a:defRPr>
            </a:pPr>
            <a:r>
              <a:t>0x40062a &lt;+85&gt;:	 callq  0x400480 &lt;__printf_chk@plt&gt;</a:t>
            </a:r>
          </a:p>
          <a:p>
            <a:pPr algn="l">
              <a:defRPr sz="2600">
                <a:latin typeface="Courier"/>
                <a:ea typeface="Courier"/>
                <a:cs typeface="Courier"/>
                <a:sym typeface="Courier"/>
              </a:defRPr>
            </a:pPr>
            <a:r>
              <a:t>0x40062f &lt;+90&gt;:	 add    $0x1,%ebx</a:t>
            </a:r>
          </a:p>
          <a:p>
            <a:pPr algn="l">
              <a:defRPr sz="2600">
                <a:latin typeface="Courier"/>
                <a:ea typeface="Courier"/>
                <a:cs typeface="Courier"/>
                <a:sym typeface="Courier"/>
              </a:defRPr>
            </a:pPr>
            <a:r>
              <a:t>0x400632 &lt;+93&gt;:	 movslq %ebx,%rbp</a:t>
            </a:r>
          </a:p>
          <a:p>
            <a:pPr algn="l">
              <a:defRPr sz="2600">
                <a:latin typeface="Courier"/>
                <a:ea typeface="Courier"/>
                <a:cs typeface="Courier"/>
                <a:sym typeface="Courier"/>
              </a:defRPr>
            </a:pPr>
            <a:r>
              <a:t>0x400635 &lt;+96&gt;:	 cmp    %r12,%rbp</a:t>
            </a:r>
          </a:p>
          <a:p>
            <a:pPr algn="l">
              <a:defRPr sz="2600">
                <a:latin typeface="Courier"/>
                <a:ea typeface="Courier"/>
                <a:cs typeface="Courier"/>
                <a:sym typeface="Courier"/>
              </a:defRPr>
            </a:pPr>
            <a:r>
              <a:t>0x400638 &lt;+99&gt;:	 jb     0x4005f6 &lt;print_array+33&gt;</a:t>
            </a:r>
          </a:p>
          <a:p>
            <a:pPr algn="l">
              <a:defRPr sz="2600">
                <a:latin typeface="Courier"/>
                <a:ea typeface="Courier"/>
                <a:cs typeface="Courier"/>
                <a:sym typeface="Courier"/>
              </a:defRPr>
            </a:pPr>
            <a:r>
              <a:t>0x40063a &lt;+101&gt;: add    $0x8,%rsp</a:t>
            </a:r>
          </a:p>
          <a:p>
            <a:pPr algn="l">
              <a:defRPr sz="2600">
                <a:latin typeface="Courier"/>
                <a:ea typeface="Courier"/>
                <a:cs typeface="Courier"/>
                <a:sym typeface="Courier"/>
              </a:defRPr>
            </a:pPr>
            <a:r>
              <a:t>                       ...pops</a:t>
            </a:r>
          </a:p>
          <a:p>
            <a:pPr algn="l">
              <a:defRPr sz="2600">
                <a:latin typeface="Courier"/>
                <a:ea typeface="Courier"/>
                <a:cs typeface="Courier"/>
                <a:sym typeface="Courier"/>
              </a:defRPr>
            </a:pPr>
            <a:r>
              <a:t>400648 &lt;+115&gt;:	retq</a:t>
            </a:r>
          </a:p>
        </p:txBody>
      </p:sp>
      <p:sp>
        <p:nvSpPr>
          <p:cNvPr id="201"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Practice: Reverse-engineer Assembly to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Reverse-engineer Assembly to C</a:t>
            </a:r>
          </a:p>
        </p:txBody>
      </p:sp>
      <p:sp>
        <p:nvSpPr>
          <p:cNvPr id="204" name="Let's look at the following:"/>
          <p:cNvSpPr txBox="1"/>
          <p:nvPr/>
        </p:nvSpPr>
        <p:spPr>
          <a:xfrm>
            <a:off x="872356" y="1739426"/>
            <a:ext cx="226392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the following:</a:t>
            </a:r>
          </a:p>
        </p:txBody>
      </p:sp>
      <p:sp>
        <p:nvSpPr>
          <p:cNvPr id="205" name="void print_array(void *arr,size_t nelems,int…"/>
          <p:cNvSpPr txBox="1"/>
          <p:nvPr/>
        </p:nvSpPr>
        <p:spPr>
          <a:xfrm>
            <a:off x="384706" y="3473450"/>
            <a:ext cx="12935757" cy="58039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void print_array(void *arr,size_t nelems,int</a:t>
            </a:r>
          </a:p>
          <a:p>
            <a:pPr algn="l">
              <a:defRPr sz="3100">
                <a:latin typeface="Courier"/>
                <a:ea typeface="Courier"/>
                <a:cs typeface="Courier"/>
                <a:sym typeface="Courier"/>
              </a:defRPr>
            </a:pPr>
            <a:r>
              <a:t>                 width,void(*pr_func)(void *))</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for (int i=0; i &lt; nelems; i++) {</a:t>
            </a:r>
          </a:p>
          <a:p>
            <a:pPr algn="l">
              <a:defRPr sz="3100">
                <a:latin typeface="Courier"/>
                <a:ea typeface="Courier"/>
                <a:cs typeface="Courier"/>
                <a:sym typeface="Courier"/>
              </a:defRPr>
            </a:pPr>
          </a:p>
          <a:p>
            <a:pPr algn="l">
              <a:defRPr sz="3100">
                <a:latin typeface="Courier"/>
                <a:ea typeface="Courier"/>
                <a:cs typeface="Courier"/>
                <a:sym typeface="Courier"/>
              </a:defRPr>
            </a:pPr>
            <a:r>
              <a:t>        void *element = (char *)arr + i * width;</a:t>
            </a:r>
          </a:p>
          <a:p>
            <a:pPr algn="l">
              <a:defRPr sz="3100">
                <a:latin typeface="Courier"/>
                <a:ea typeface="Courier"/>
                <a:cs typeface="Courier"/>
                <a:sym typeface="Courier"/>
              </a:defRPr>
            </a:pPr>
          </a:p>
          <a:p>
            <a:pPr algn="l">
              <a:defRPr sz="3100">
                <a:latin typeface="Courier"/>
                <a:ea typeface="Courier"/>
                <a:cs typeface="Courier"/>
                <a:sym typeface="Courier"/>
              </a:defRPr>
            </a:pPr>
            <a:r>
              <a:t>        pr_func(element);</a:t>
            </a:r>
          </a:p>
          <a:p>
            <a:pPr algn="l">
              <a:defRPr sz="3100">
                <a:latin typeface="Courier"/>
                <a:ea typeface="Courier"/>
                <a:cs typeface="Courier"/>
                <a:sym typeface="Courier"/>
              </a:defRPr>
            </a:pPr>
          </a:p>
          <a:p>
            <a:pPr algn="l">
              <a:defRPr sz="3100">
                <a:latin typeface="Courier"/>
                <a:ea typeface="Courier"/>
                <a:cs typeface="Courier"/>
                <a:sym typeface="Courier"/>
              </a:defRPr>
            </a:pPr>
            <a:r>
              <a:t>        i == nelems - 1 ? printf("\n") : printf(", ");</a:t>
            </a:r>
          </a:p>
          <a:p>
            <a:pPr algn="l">
              <a:defRPr sz="3100">
                <a:latin typeface="Courier"/>
                <a:ea typeface="Courier"/>
                <a:cs typeface="Courier"/>
                <a:sym typeface="Courier"/>
              </a:defRPr>
            </a:pPr>
            <a:r>
              <a:t>    }</a:t>
            </a:r>
          </a:p>
          <a:p>
            <a:pPr algn="l">
              <a:defRPr sz="3100">
                <a:latin typeface="Courier"/>
                <a:ea typeface="Courier"/>
                <a:cs typeface="Courier"/>
                <a:sym typeface="Courier"/>
              </a:defRPr>
            </a:pPr>
            <a:r>
              <a:t>}</a:t>
            </a:r>
          </a:p>
        </p:txBody>
      </p:sp>
      <p:sp>
        <p:nvSpPr>
          <p:cNvPr id="206" name="...pushes, move $rsp…"/>
          <p:cNvSpPr txBox="1"/>
          <p:nvPr/>
        </p:nvSpPr>
        <p:spPr>
          <a:xfrm>
            <a:off x="13630416" y="1973220"/>
            <a:ext cx="10415129" cy="11582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...pushes, move $rsp</a:t>
            </a:r>
          </a:p>
          <a:p>
            <a:pPr algn="l">
              <a:defRPr sz="2600">
                <a:latin typeface="Courier"/>
                <a:ea typeface="Courier"/>
                <a:cs typeface="Courier"/>
                <a:sym typeface="Courier"/>
              </a:defRPr>
            </a:pPr>
            <a:r>
              <a:t>0x4005e3 &lt;+14&gt;:	 mov    %rdi,%r15</a:t>
            </a:r>
          </a:p>
          <a:p>
            <a:pPr algn="l">
              <a:defRPr sz="2600">
                <a:latin typeface="Courier"/>
                <a:ea typeface="Courier"/>
                <a:cs typeface="Courier"/>
                <a:sym typeface="Courier"/>
              </a:defRPr>
            </a:pPr>
            <a:r>
              <a:t>0x4005e6 &lt;+17&gt;:	 mov    %rsi,%r12</a:t>
            </a:r>
          </a:p>
          <a:p>
            <a:pPr algn="l">
              <a:defRPr sz="2600">
                <a:latin typeface="Courier"/>
                <a:ea typeface="Courier"/>
                <a:cs typeface="Courier"/>
                <a:sym typeface="Courier"/>
              </a:defRPr>
            </a:pPr>
            <a:r>
              <a:t>0x4005e9 &lt;+20&gt;:	 mov    %edx,%r14d</a:t>
            </a:r>
          </a:p>
          <a:p>
            <a:pPr algn="l">
              <a:defRPr sz="2600">
                <a:latin typeface="Courier"/>
                <a:ea typeface="Courier"/>
                <a:cs typeface="Courier"/>
                <a:sym typeface="Courier"/>
              </a:defRPr>
            </a:pPr>
            <a:r>
              <a:t>0x4005ec &lt;+23&gt;:	 mov    %rcx,%r13</a:t>
            </a:r>
          </a:p>
          <a:p>
            <a:pPr algn="l">
              <a:defRPr sz="2600">
                <a:latin typeface="Courier"/>
                <a:ea typeface="Courier"/>
                <a:cs typeface="Courier"/>
                <a:sym typeface="Courier"/>
              </a:defRPr>
            </a:pPr>
            <a:r>
              <a:t>0x4005ef &lt;+26&gt;:	 mov    $0x0,%ebx</a:t>
            </a:r>
          </a:p>
          <a:p>
            <a:pPr algn="l">
              <a:defRPr sz="2600">
                <a:latin typeface="Courier"/>
                <a:ea typeface="Courier"/>
                <a:cs typeface="Courier"/>
                <a:sym typeface="Courier"/>
              </a:defRPr>
            </a:pPr>
            <a:r>
              <a:t>0x4005f4 &lt;+31&gt;:	 jmp    0x400632 &lt;print_array+93&gt;</a:t>
            </a:r>
          </a:p>
          <a:p>
            <a:pPr algn="l">
              <a:defRPr sz="2600">
                <a:latin typeface="Courier"/>
                <a:ea typeface="Courier"/>
                <a:cs typeface="Courier"/>
                <a:sym typeface="Courier"/>
              </a:defRPr>
            </a:pPr>
            <a:r>
              <a:t>0x4005f6 &lt;+33&gt;:	 mov    %ebx,%edi</a:t>
            </a:r>
          </a:p>
          <a:p>
            <a:pPr algn="l">
              <a:defRPr sz="2600">
                <a:latin typeface="Courier"/>
                <a:ea typeface="Courier"/>
                <a:cs typeface="Courier"/>
                <a:sym typeface="Courier"/>
              </a:defRPr>
            </a:pPr>
            <a:r>
              <a:t>0x4005f8 &lt;+35&gt;:	 imul   %r14d,%edi</a:t>
            </a:r>
          </a:p>
          <a:p>
            <a:pPr algn="l">
              <a:defRPr sz="2600">
                <a:latin typeface="Courier"/>
                <a:ea typeface="Courier"/>
                <a:cs typeface="Courier"/>
                <a:sym typeface="Courier"/>
              </a:defRPr>
            </a:pPr>
            <a:r>
              <a:t>0x4005fc &lt;+39&gt;:	 movslq %edi,%rdi</a:t>
            </a:r>
          </a:p>
          <a:p>
            <a:pPr algn="l">
              <a:defRPr sz="2600">
                <a:latin typeface="Courier"/>
                <a:ea typeface="Courier"/>
                <a:cs typeface="Courier"/>
                <a:sym typeface="Courier"/>
              </a:defRPr>
            </a:pPr>
            <a:r>
              <a:t>0x4005ff &lt;+42&gt;:	 add    %r15,%rdi</a:t>
            </a:r>
          </a:p>
          <a:p>
            <a:pPr algn="l">
              <a:defRPr sz="2600">
                <a:latin typeface="Courier"/>
                <a:ea typeface="Courier"/>
                <a:cs typeface="Courier"/>
                <a:sym typeface="Courier"/>
              </a:defRPr>
            </a:pPr>
            <a:r>
              <a:t>0x400602 &lt;+45&gt;:	 callq  *%r13</a:t>
            </a:r>
          </a:p>
          <a:p>
            <a:pPr algn="l">
              <a:defRPr sz="2600">
                <a:latin typeface="Courier"/>
                <a:ea typeface="Courier"/>
                <a:cs typeface="Courier"/>
                <a:sym typeface="Courier"/>
              </a:defRPr>
            </a:pPr>
            <a:r>
              <a:t>0x400605 &lt;+48&gt;:	 lea    -0x1(%r12),%rax</a:t>
            </a:r>
          </a:p>
          <a:p>
            <a:pPr algn="l">
              <a:defRPr sz="2600">
                <a:latin typeface="Courier"/>
                <a:ea typeface="Courier"/>
                <a:cs typeface="Courier"/>
                <a:sym typeface="Courier"/>
              </a:defRPr>
            </a:pPr>
            <a:r>
              <a:t>0x40060a &lt;+53&gt;:	 cmp    %rax,%rbp</a:t>
            </a:r>
          </a:p>
          <a:p>
            <a:pPr algn="l">
              <a:defRPr sz="2600">
                <a:latin typeface="Courier"/>
                <a:ea typeface="Courier"/>
                <a:cs typeface="Courier"/>
                <a:sym typeface="Courier"/>
              </a:defRPr>
            </a:pPr>
            <a:r>
              <a:t>0x40060d &lt;+56&gt;:	 jne    0x40061b &lt;print_array+70&gt;</a:t>
            </a:r>
          </a:p>
          <a:p>
            <a:pPr algn="l">
              <a:defRPr sz="2600">
                <a:latin typeface="Courier"/>
                <a:ea typeface="Courier"/>
                <a:cs typeface="Courier"/>
                <a:sym typeface="Courier"/>
              </a:defRPr>
            </a:pPr>
            <a:r>
              <a:t>0x40060f &lt;+58&gt;:	 mov    $0xa,%edi</a:t>
            </a:r>
          </a:p>
          <a:p>
            <a:pPr algn="l">
              <a:defRPr sz="2600">
                <a:latin typeface="Courier"/>
                <a:ea typeface="Courier"/>
                <a:cs typeface="Courier"/>
                <a:sym typeface="Courier"/>
              </a:defRPr>
            </a:pPr>
            <a:r>
              <a:t>0x400614 &lt;+63&gt;:	 callq  0x400460 &lt;putchar@plt&gt;</a:t>
            </a:r>
          </a:p>
          <a:p>
            <a:pPr algn="l">
              <a:defRPr sz="2600">
                <a:latin typeface="Courier"/>
                <a:ea typeface="Courier"/>
                <a:cs typeface="Courier"/>
                <a:sym typeface="Courier"/>
              </a:defRPr>
            </a:pPr>
            <a:r>
              <a:t>0x400619 &lt;+68&gt;:	 jmp    0x40062f &lt;print_array+90&gt;</a:t>
            </a:r>
          </a:p>
          <a:p>
            <a:pPr algn="l">
              <a:defRPr sz="2600">
                <a:latin typeface="Courier"/>
                <a:ea typeface="Courier"/>
                <a:cs typeface="Courier"/>
                <a:sym typeface="Courier"/>
              </a:defRPr>
            </a:pPr>
            <a:r>
              <a:t>0x40061b &lt;+70&gt;:	 mov    $0x40077b,%esi</a:t>
            </a:r>
          </a:p>
          <a:p>
            <a:pPr algn="l">
              <a:defRPr sz="2600">
                <a:latin typeface="Courier"/>
                <a:ea typeface="Courier"/>
                <a:cs typeface="Courier"/>
                <a:sym typeface="Courier"/>
              </a:defRPr>
            </a:pPr>
            <a:r>
              <a:t>0x400620 &lt;+75&gt;:	 mov    $0x1,%edi</a:t>
            </a:r>
          </a:p>
          <a:p>
            <a:pPr algn="l">
              <a:defRPr sz="2600">
                <a:latin typeface="Courier"/>
                <a:ea typeface="Courier"/>
                <a:cs typeface="Courier"/>
                <a:sym typeface="Courier"/>
              </a:defRPr>
            </a:pPr>
            <a:r>
              <a:t>0x400625 &lt;+80&gt;:	 mov    $0x0,%eax</a:t>
            </a:r>
          </a:p>
          <a:p>
            <a:pPr algn="l">
              <a:defRPr sz="2600">
                <a:latin typeface="Courier"/>
                <a:ea typeface="Courier"/>
                <a:cs typeface="Courier"/>
                <a:sym typeface="Courier"/>
              </a:defRPr>
            </a:pPr>
            <a:r>
              <a:t>0x40062a &lt;+85&gt;:	 callq  0x400480 &lt;__printf_chk@plt&gt;</a:t>
            </a:r>
          </a:p>
          <a:p>
            <a:pPr algn="l">
              <a:defRPr sz="2600">
                <a:latin typeface="Courier"/>
                <a:ea typeface="Courier"/>
                <a:cs typeface="Courier"/>
                <a:sym typeface="Courier"/>
              </a:defRPr>
            </a:pPr>
            <a:r>
              <a:t>0x40062f &lt;+90&gt;:	 add    $0x1,%ebx</a:t>
            </a:r>
          </a:p>
          <a:p>
            <a:pPr algn="l">
              <a:defRPr sz="2600">
                <a:latin typeface="Courier"/>
                <a:ea typeface="Courier"/>
                <a:cs typeface="Courier"/>
                <a:sym typeface="Courier"/>
              </a:defRPr>
            </a:pPr>
            <a:r>
              <a:t>0x400632 &lt;+93&gt;:	 movslq %ebx,%rbp</a:t>
            </a:r>
          </a:p>
          <a:p>
            <a:pPr algn="l">
              <a:defRPr sz="2600">
                <a:latin typeface="Courier"/>
                <a:ea typeface="Courier"/>
                <a:cs typeface="Courier"/>
                <a:sym typeface="Courier"/>
              </a:defRPr>
            </a:pPr>
            <a:r>
              <a:t>0x400635 &lt;+96&gt;:	 cmp    %r12,%rbp</a:t>
            </a:r>
          </a:p>
          <a:p>
            <a:pPr algn="l">
              <a:defRPr sz="2600">
                <a:latin typeface="Courier"/>
                <a:ea typeface="Courier"/>
                <a:cs typeface="Courier"/>
                <a:sym typeface="Courier"/>
              </a:defRPr>
            </a:pPr>
            <a:r>
              <a:t>0x400638 &lt;+99&gt;:	 jb     0x4005f6 &lt;print_array+33&gt;</a:t>
            </a:r>
          </a:p>
          <a:p>
            <a:pPr algn="l">
              <a:defRPr sz="2600">
                <a:latin typeface="Courier"/>
                <a:ea typeface="Courier"/>
                <a:cs typeface="Courier"/>
                <a:sym typeface="Courier"/>
              </a:defRPr>
            </a:pPr>
            <a:r>
              <a:t>0x40063a &lt;+101&gt;: add    $0x8,%rsp</a:t>
            </a:r>
          </a:p>
          <a:p>
            <a:pPr algn="l">
              <a:defRPr sz="2600">
                <a:latin typeface="Courier"/>
                <a:ea typeface="Courier"/>
                <a:cs typeface="Courier"/>
                <a:sym typeface="Courier"/>
              </a:defRPr>
            </a:pPr>
            <a:r>
              <a:t>                       ...pops</a:t>
            </a:r>
          </a:p>
          <a:p>
            <a:pPr algn="l">
              <a:defRPr sz="2600">
                <a:latin typeface="Courier"/>
                <a:ea typeface="Courier"/>
                <a:cs typeface="Courier"/>
                <a:sym typeface="Courier"/>
              </a:defRPr>
            </a:pPr>
            <a:r>
              <a:t>400648 &lt;+115&gt;:	retq</a:t>
            </a:r>
          </a:p>
        </p:txBody>
      </p:sp>
      <p:sp>
        <p:nvSpPr>
          <p:cNvPr id="207"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Conditional Mov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Conditional Moves</a:t>
            </a:r>
          </a:p>
        </p:txBody>
      </p:sp>
      <p:sp>
        <p:nvSpPr>
          <p:cNvPr id="210" name="The x86 processor provides a set of &quot;conditional move&quot; instructions that move memory based on the result of the condition codes, and that are completely analogous to the jump instructions:"/>
          <p:cNvSpPr txBox="1"/>
          <p:nvPr/>
        </p:nvSpPr>
        <p:spPr>
          <a:xfrm>
            <a:off x="872356" y="1739426"/>
            <a:ext cx="22639287"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The x86 processor provides a set of "conditional move" instructions that move memory based on the result of the condition codes, and that are completely analogous to the jump instructions:</a:t>
            </a:r>
          </a:p>
        </p:txBody>
      </p:sp>
      <p:graphicFrame>
        <p:nvGraphicFramePr>
          <p:cNvPr id="211" name="Table 1"/>
          <p:cNvGraphicFramePr/>
          <p:nvPr/>
        </p:nvGraphicFramePr>
        <p:xfrm>
          <a:off x="1573579" y="4552973"/>
          <a:ext cx="12088931" cy="81237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271482"/>
                <a:gridCol w="1931262"/>
                <a:gridCol w="8511853"/>
              </a:tblGrid>
              <a:tr h="623434">
                <a:tc>
                  <a:txBody>
                    <a:bodyPr/>
                    <a:lstStyle/>
                    <a:p>
                      <a:pPr algn="l" defTabSz="647700">
                        <a:defRPr>
                          <a:solidFill>
                            <a:srgbClr val="000000"/>
                          </a:solidFill>
                        </a:defRPr>
                      </a:pPr>
                      <a:r>
                        <a:rPr sz="31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Synonym</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Move Condition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Equal / zero (ZF=1)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cmovne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cmovnz</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Not equal / not zero (ZF=0)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cmovs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Negative (SF=1)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cmovns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1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Nonnegative (SF=0)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cmovg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cmovnle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(signed &gt;) (SF=0 and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cmovge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Greater or equal (signed &gt;=) (SF=OF)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cmovl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cmovnge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(signed &lt;) (SF != OF)</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cmovle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cmovng</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Less or equal (signed &lt;=) (ZF=1 or SF!=OF)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cmova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cmovnbe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(unsigned &gt;) (CF = 0 and ZF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cmovae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Above or equal (unsigned &gt;=) (CF = 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cmovb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cmovnae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(unsigned &lt;) (CF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23434">
                <a:tc>
                  <a:txBody>
                    <a:bodyPr/>
                    <a:lstStyle/>
                    <a:p>
                      <a:pPr algn="l" defTabSz="647700">
                        <a:defRPr>
                          <a:solidFill>
                            <a:srgbClr val="000000"/>
                          </a:solidFill>
                        </a:defRPr>
                      </a:pPr>
                      <a:r>
                        <a:rPr sz="3100">
                          <a:solidFill>
                            <a:srgbClr val="444444"/>
                          </a:solidFill>
                          <a:latin typeface="Courier"/>
                          <a:ea typeface="Courier"/>
                          <a:cs typeface="Courier"/>
                          <a:sym typeface="Courier"/>
                        </a:rPr>
                        <a:t>cmovbe S,R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latin typeface="Courier"/>
                          <a:ea typeface="Courier"/>
                          <a:cs typeface="Courier"/>
                          <a:sym typeface="Courier"/>
                        </a:rPr>
                        <a:t>cmovna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100">
                          <a:solidFill>
                            <a:srgbClr val="444444"/>
                          </a:solidFill>
                        </a:rPr>
                        <a:t>Below or equal (unsigned &lt;=) (CF = 1 or ZF = 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212" name="With these instructions, we can sometimes eliminate branches, which are particularly inefficient on modern computer hardware."/>
          <p:cNvSpPr txBox="1"/>
          <p:nvPr/>
        </p:nvSpPr>
        <p:spPr>
          <a:xfrm>
            <a:off x="15592176" y="4125276"/>
            <a:ext cx="8307104"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With these instructions, we can sometimes eliminate branches, which are particularly inefficient on modern computer hardware.</a:t>
            </a:r>
          </a:p>
        </p:txBody>
      </p:sp>
      <p:sp>
        <p:nvSpPr>
          <p:cNvPr id="213"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Jumps -vs- Conditional Mo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Jumps -vs- Conditional Move</a:t>
            </a:r>
          </a:p>
        </p:txBody>
      </p:sp>
      <p:sp>
        <p:nvSpPr>
          <p:cNvPr id="216" name="long absdiff(long x, long y)…"/>
          <p:cNvSpPr txBox="1"/>
          <p:nvPr/>
        </p:nvSpPr>
        <p:spPr>
          <a:xfrm>
            <a:off x="587424" y="1707591"/>
            <a:ext cx="8926984" cy="576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long absdiff(long x, long y)</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long result;</a:t>
            </a:r>
          </a:p>
          <a:p>
            <a:pPr algn="l">
              <a:defRPr sz="4100">
                <a:latin typeface="Courier"/>
                <a:ea typeface="Courier"/>
                <a:cs typeface="Courier"/>
                <a:sym typeface="Courier"/>
              </a:defRPr>
            </a:pPr>
            <a:r>
              <a:t>    if (x &lt; y)</a:t>
            </a:r>
          </a:p>
          <a:p>
            <a:pPr algn="l">
              <a:defRPr sz="4100">
                <a:latin typeface="Courier"/>
                <a:ea typeface="Courier"/>
                <a:cs typeface="Courier"/>
                <a:sym typeface="Courier"/>
              </a:defRPr>
            </a:pPr>
            <a:r>
              <a:t>        result = y - x;</a:t>
            </a:r>
          </a:p>
          <a:p>
            <a:pPr algn="l">
              <a:defRPr sz="4100">
                <a:latin typeface="Courier"/>
                <a:ea typeface="Courier"/>
                <a:cs typeface="Courier"/>
                <a:sym typeface="Courier"/>
              </a:defRPr>
            </a:pPr>
            <a:r>
              <a:t>    else</a:t>
            </a:r>
          </a:p>
          <a:p>
            <a:pPr algn="l">
              <a:defRPr sz="4100">
                <a:latin typeface="Courier"/>
                <a:ea typeface="Courier"/>
                <a:cs typeface="Courier"/>
                <a:sym typeface="Courier"/>
              </a:defRPr>
            </a:pPr>
            <a:r>
              <a:t>        result = x - y;</a:t>
            </a:r>
          </a:p>
          <a:p>
            <a:pPr algn="l">
              <a:defRPr sz="4100">
                <a:latin typeface="Courier"/>
                <a:ea typeface="Courier"/>
                <a:cs typeface="Courier"/>
                <a:sym typeface="Courier"/>
              </a:defRPr>
            </a:pPr>
            <a:r>
              <a:t>    return result;</a:t>
            </a:r>
          </a:p>
          <a:p>
            <a:pPr algn="l">
              <a:defRPr sz="4100">
                <a:latin typeface="Courier"/>
                <a:ea typeface="Courier"/>
                <a:cs typeface="Courier"/>
                <a:sym typeface="Courier"/>
              </a:defRPr>
            </a:pPr>
            <a:r>
              <a:t>}</a:t>
            </a:r>
          </a:p>
        </p:txBody>
      </p:sp>
      <p:sp>
        <p:nvSpPr>
          <p:cNvPr id="217" name="long cmovdiff(long x, long y)…"/>
          <p:cNvSpPr txBox="1"/>
          <p:nvPr/>
        </p:nvSpPr>
        <p:spPr>
          <a:xfrm>
            <a:off x="13369777" y="1707591"/>
            <a:ext cx="9239456" cy="5143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long cmovdiff(long x, long y)</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long rval = y-x;</a:t>
            </a:r>
          </a:p>
          <a:p>
            <a:pPr algn="l">
              <a:defRPr sz="4100">
                <a:latin typeface="Courier"/>
                <a:ea typeface="Courier"/>
                <a:cs typeface="Courier"/>
                <a:sym typeface="Courier"/>
              </a:defRPr>
            </a:pPr>
            <a:r>
              <a:t>    long eval = x-y;</a:t>
            </a:r>
          </a:p>
          <a:p>
            <a:pPr algn="l">
              <a:defRPr sz="4100">
                <a:latin typeface="Courier"/>
                <a:ea typeface="Courier"/>
                <a:cs typeface="Courier"/>
                <a:sym typeface="Courier"/>
              </a:defRPr>
            </a:pPr>
            <a:r>
              <a:t>    long ntest = x &gt;= y;</a:t>
            </a:r>
          </a:p>
          <a:p>
            <a:pPr algn="l">
              <a:defRPr sz="4100">
                <a:latin typeface="Courier"/>
                <a:ea typeface="Courier"/>
                <a:cs typeface="Courier"/>
                <a:sym typeface="Courier"/>
              </a:defRPr>
            </a:pPr>
            <a:r>
              <a:t>    if (ntest) rval = eval;</a:t>
            </a:r>
          </a:p>
          <a:p>
            <a:pPr algn="l">
              <a:defRPr sz="4100">
                <a:latin typeface="Courier"/>
                <a:ea typeface="Courier"/>
                <a:cs typeface="Courier"/>
                <a:sym typeface="Courier"/>
              </a:defRPr>
            </a:pPr>
            <a:r>
              <a:t>    return rval;</a:t>
            </a:r>
          </a:p>
          <a:p>
            <a:pPr algn="l">
              <a:defRPr sz="4100">
                <a:latin typeface="Courier"/>
                <a:ea typeface="Courier"/>
                <a:cs typeface="Courier"/>
                <a:sym typeface="Courier"/>
              </a:defRPr>
            </a:pPr>
            <a:r>
              <a:t>}</a:t>
            </a:r>
          </a:p>
        </p:txBody>
      </p:sp>
      <p:sp>
        <p:nvSpPr>
          <p:cNvPr id="218" name="# x in %rdi, y in %rsi…"/>
          <p:cNvSpPr txBox="1"/>
          <p:nvPr/>
        </p:nvSpPr>
        <p:spPr>
          <a:xfrm>
            <a:off x="16669714" y="7072747"/>
            <a:ext cx="5878488" cy="4851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a:t>
            </a:r>
          </a:p>
          <a:p>
            <a:pPr algn="l">
              <a:defRPr sz="3400">
                <a:latin typeface="Courier"/>
                <a:ea typeface="Courier"/>
                <a:cs typeface="Courier"/>
                <a:sym typeface="Courier"/>
              </a:defRPr>
            </a:pPr>
            <a:r>
              <a:t>cmovdiff:</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subq %rdi, %rax</a:t>
            </a:r>
          </a:p>
          <a:p>
            <a:pPr algn="l">
              <a:defRPr sz="3400">
                <a:latin typeface="Courier"/>
                <a:ea typeface="Courier"/>
                <a:cs typeface="Courier"/>
                <a:sym typeface="Courier"/>
              </a:defRPr>
            </a:pPr>
            <a:r>
              <a:t>    movq %rdi, %rdx</a:t>
            </a:r>
          </a:p>
          <a:p>
            <a:pPr algn="l">
              <a:defRPr sz="3400">
                <a:latin typeface="Courier"/>
                <a:ea typeface="Courier"/>
                <a:cs typeface="Courier"/>
                <a:sym typeface="Courier"/>
              </a:defRPr>
            </a:pPr>
            <a:r>
              <a:t>    subq %rsi, %rdx</a:t>
            </a:r>
          </a:p>
          <a:p>
            <a:pPr algn="l">
              <a:defRPr sz="3400">
                <a:latin typeface="Courier"/>
                <a:ea typeface="Courier"/>
                <a:cs typeface="Courier"/>
                <a:sym typeface="Courier"/>
              </a:defRPr>
            </a:pPr>
            <a:r>
              <a:t>    cmpq %rsi, %rdi</a:t>
            </a:r>
          </a:p>
          <a:p>
            <a:pPr algn="l">
              <a:defRPr sz="3400">
                <a:latin typeface="Courier"/>
                <a:ea typeface="Courier"/>
                <a:cs typeface="Courier"/>
                <a:sym typeface="Courier"/>
              </a:defRPr>
            </a:pPr>
            <a:r>
              <a:t>    cmovge %rdx, %rax</a:t>
            </a:r>
          </a:p>
          <a:p>
            <a:pPr algn="l">
              <a:defRPr sz="3400">
                <a:latin typeface="Courier"/>
                <a:ea typeface="Courier"/>
                <a:cs typeface="Courier"/>
                <a:sym typeface="Courier"/>
              </a:defRPr>
            </a:pPr>
            <a:r>
              <a:t>    ret  </a:t>
            </a:r>
          </a:p>
        </p:txBody>
      </p:sp>
      <p:sp>
        <p:nvSpPr>
          <p:cNvPr id="219" name="# x in %rdi, y in %rsi…"/>
          <p:cNvSpPr txBox="1"/>
          <p:nvPr/>
        </p:nvSpPr>
        <p:spPr>
          <a:xfrm>
            <a:off x="618723" y="7695047"/>
            <a:ext cx="6137611" cy="5892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 x in %rdi, y in %rsi</a:t>
            </a:r>
          </a:p>
          <a:p>
            <a:pPr algn="l">
              <a:defRPr sz="3400">
                <a:latin typeface="Courier"/>
                <a:ea typeface="Courier"/>
                <a:cs typeface="Courier"/>
                <a:sym typeface="Courier"/>
              </a:defRPr>
            </a:pPr>
            <a:r>
              <a:t>absdiff:</a:t>
            </a:r>
          </a:p>
          <a:p>
            <a:pPr algn="l">
              <a:defRPr sz="3400">
                <a:latin typeface="Courier"/>
                <a:ea typeface="Courier"/>
                <a:cs typeface="Courier"/>
                <a:sym typeface="Courier"/>
              </a:defRPr>
            </a:pPr>
            <a:r>
              <a:t>    cmpq %rsi, %rdi</a:t>
            </a:r>
          </a:p>
          <a:p>
            <a:pPr algn="l">
              <a:defRPr sz="3400">
                <a:latin typeface="Courier"/>
                <a:ea typeface="Courier"/>
                <a:cs typeface="Courier"/>
                <a:sym typeface="Courier"/>
              </a:defRPr>
            </a:pPr>
            <a:r>
              <a:t>    jge .L2</a:t>
            </a:r>
          </a:p>
          <a:p>
            <a:pPr algn="l">
              <a:defRPr sz="3400">
                <a:latin typeface="Courier"/>
                <a:ea typeface="Courier"/>
                <a:cs typeface="Courier"/>
                <a:sym typeface="Courier"/>
              </a:defRPr>
            </a:pPr>
            <a:r>
              <a:t>    movq %rsi, %rax</a:t>
            </a:r>
          </a:p>
          <a:p>
            <a:pPr algn="l">
              <a:defRPr sz="3400">
                <a:latin typeface="Courier"/>
                <a:ea typeface="Courier"/>
                <a:cs typeface="Courier"/>
                <a:sym typeface="Courier"/>
              </a:defRPr>
            </a:pPr>
            <a:r>
              <a:t>    subq %rdi, %rax</a:t>
            </a:r>
          </a:p>
          <a:p>
            <a:pPr algn="l">
              <a:defRPr sz="3400">
                <a:latin typeface="Courier"/>
                <a:ea typeface="Courier"/>
                <a:cs typeface="Courier"/>
                <a:sym typeface="Courier"/>
              </a:defRPr>
            </a:pPr>
            <a:r>
              <a:t>    ret</a:t>
            </a:r>
          </a:p>
          <a:p>
            <a:pPr algn="l">
              <a:defRPr sz="3400">
                <a:latin typeface="Courier"/>
                <a:ea typeface="Courier"/>
                <a:cs typeface="Courier"/>
                <a:sym typeface="Courier"/>
              </a:defRPr>
            </a:pPr>
            <a:r>
              <a:t>.L2:</a:t>
            </a:r>
          </a:p>
          <a:p>
            <a:pPr algn="l">
              <a:defRPr sz="3400">
                <a:latin typeface="Courier"/>
                <a:ea typeface="Courier"/>
                <a:cs typeface="Courier"/>
                <a:sym typeface="Courier"/>
              </a:defRPr>
            </a:pPr>
            <a:r>
              <a:t>    movq %rdi, %rax</a:t>
            </a:r>
          </a:p>
          <a:p>
            <a:pPr algn="l">
              <a:defRPr sz="3400">
                <a:latin typeface="Courier"/>
                <a:ea typeface="Courier"/>
                <a:cs typeface="Courier"/>
                <a:sym typeface="Courier"/>
              </a:defRPr>
            </a:pPr>
            <a:r>
              <a:t>    subq %rsi, %rax    </a:t>
            </a:r>
          </a:p>
          <a:p>
            <a:pPr algn="l">
              <a:defRPr sz="3400">
                <a:latin typeface="Courier"/>
                <a:ea typeface="Courier"/>
                <a:cs typeface="Courier"/>
                <a:sym typeface="Courier"/>
              </a:defRPr>
            </a:pPr>
            <a:r>
              <a:t>    ret  </a:t>
            </a:r>
          </a:p>
        </p:txBody>
      </p:sp>
      <p:sp>
        <p:nvSpPr>
          <p:cNvPr id="220" name="Which is faster?…"/>
          <p:cNvSpPr txBox="1"/>
          <p:nvPr/>
        </p:nvSpPr>
        <p:spPr>
          <a:xfrm>
            <a:off x="9965372" y="9837856"/>
            <a:ext cx="4453256"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Which is faster?</a:t>
            </a:r>
          </a:p>
          <a:p>
            <a:pPr/>
            <a:r>
              <a:t>Let's test!</a:t>
            </a:r>
          </a:p>
        </p:txBody>
      </p:sp>
      <p:sp>
        <p:nvSpPr>
          <p:cNvPr id="221" name="$ ./abstest 100000 a &lt; /dev/urandom…"/>
          <p:cNvSpPr txBox="1"/>
          <p:nvPr/>
        </p:nvSpPr>
        <p:spPr>
          <a:xfrm>
            <a:off x="7336453" y="11802457"/>
            <a:ext cx="1131752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200">
                <a:latin typeface="Courier"/>
                <a:ea typeface="Courier"/>
                <a:cs typeface="Courier"/>
                <a:sym typeface="Courier"/>
              </a:defRPr>
            </a:pPr>
            <a:r>
              <a:t>$ ./abstest 100000 a &lt; /dev/urandom</a:t>
            </a:r>
          </a:p>
          <a:p>
            <a:pPr algn="l">
              <a:defRPr sz="4200">
                <a:latin typeface="Courier"/>
                <a:ea typeface="Courier"/>
                <a:cs typeface="Courier"/>
                <a:sym typeface="Courier"/>
              </a:defRPr>
            </a:pPr>
            <a:r>
              <a:t>$ ./abstest 100000 c &lt; /dev/urandom</a:t>
            </a:r>
          </a:p>
          <a:p>
            <a:pPr algn="l">
              <a:defRPr sz="4200">
                <a:latin typeface="Courier"/>
                <a:ea typeface="Courier"/>
                <a:cs typeface="Courier"/>
                <a:sym typeface="Courier"/>
              </a:defRPr>
            </a:pPr>
            <a:r>
              <a:t>$ ./abstest 100000 c &lt; /dev/zero</a:t>
            </a:r>
          </a:p>
        </p:txBody>
      </p:sp>
      <p:sp>
        <p:nvSpPr>
          <p:cNvPr id="222" name="Slide Number"/>
          <p:cNvSpPr txBox="1"/>
          <p:nvPr>
            <p:ph type="sldNum" sz="quarter" idx="2"/>
          </p:nvPr>
        </p:nvSpPr>
        <p:spPr>
          <a:xfrm>
            <a:off x="663147" y="12914029"/>
            <a:ext cx="333198" cy="573178"/>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Loops: While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a:t>
            </a:r>
          </a:p>
        </p:txBody>
      </p:sp>
      <p:sp>
        <p:nvSpPr>
          <p:cNvPr id="225" name="In C, the general form of the while loop is:…"/>
          <p:cNvSpPr txBox="1"/>
          <p:nvPr/>
        </p:nvSpPr>
        <p:spPr>
          <a:xfrm>
            <a:off x="492313" y="1743951"/>
            <a:ext cx="23399374"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C, the general form of the while loop is:</a:t>
            </a:r>
          </a:p>
          <a:p>
            <a:pPr algn="l"/>
          </a:p>
          <a:p>
            <a:pPr algn="l">
              <a:defRPr>
                <a:latin typeface="Courier"/>
                <a:ea typeface="Courier"/>
                <a:cs typeface="Courier"/>
                <a:sym typeface="Courier"/>
              </a:defRPr>
            </a:pPr>
          </a:p>
          <a:p>
            <a:pPr algn="l">
              <a:defRPr>
                <a:latin typeface="Courier"/>
                <a:ea typeface="Courier"/>
                <a:cs typeface="Courier"/>
                <a:sym typeface="Courier"/>
              </a:defRPr>
            </a:pPr>
          </a:p>
          <a:p>
            <a:pPr algn="l">
              <a:defRPr>
                <a:latin typeface="Courier"/>
                <a:ea typeface="Courier"/>
                <a:cs typeface="Courier"/>
                <a:sym typeface="Courier"/>
              </a:defRPr>
            </a:pPr>
          </a:p>
          <a:p>
            <a:pPr algn="l"/>
          </a:p>
          <a:p>
            <a:pPr algn="l"/>
            <a:r>
              <a:t>gcc often translates this into the following general assembly form:</a:t>
            </a:r>
          </a:p>
          <a:p>
            <a:pPr algn="l"/>
          </a:p>
          <a:p>
            <a:pPr algn="l">
              <a:defRPr>
                <a:latin typeface="Courier"/>
                <a:ea typeface="Courier"/>
                <a:cs typeface="Courier"/>
                <a:sym typeface="Courier"/>
              </a:defRPr>
            </a:pPr>
            <a:r>
              <a:t>  </a:t>
            </a:r>
          </a:p>
        </p:txBody>
      </p:sp>
      <p:sp>
        <p:nvSpPr>
          <p:cNvPr id="226" name="while (test_expr)…"/>
          <p:cNvSpPr txBox="1"/>
          <p:nvPr/>
        </p:nvSpPr>
        <p:spPr>
          <a:xfrm>
            <a:off x="1857060" y="3378124"/>
            <a:ext cx="9323289"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while (test_expr)</a:t>
            </a:r>
          </a:p>
          <a:p>
            <a:pPr algn="l">
              <a:defRPr>
                <a:latin typeface="Courier"/>
                <a:ea typeface="Courier"/>
                <a:cs typeface="Courier"/>
                <a:sym typeface="Courier"/>
              </a:defRPr>
            </a:pPr>
            <a:r>
              <a:t>          body_statement</a:t>
            </a:r>
          </a:p>
        </p:txBody>
      </p:sp>
      <p:sp>
        <p:nvSpPr>
          <p:cNvPr id="227" name="jmp test // unconditional jump…"/>
          <p:cNvSpPr txBox="1"/>
          <p:nvPr/>
        </p:nvSpPr>
        <p:spPr>
          <a:xfrm>
            <a:off x="1353862" y="7380887"/>
            <a:ext cx="20374087"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jmp test // unconditional jump</a:t>
            </a:r>
          </a:p>
          <a:p>
            <a:pPr algn="l">
              <a:defRPr>
                <a:latin typeface="Courier"/>
                <a:ea typeface="Courier"/>
                <a:cs typeface="Courier"/>
                <a:sym typeface="Courier"/>
              </a:defRPr>
            </a:pPr>
            <a:r>
              <a:t> loop:</a:t>
            </a:r>
          </a:p>
          <a:p>
            <a:pPr algn="l">
              <a:defRPr>
                <a:latin typeface="Courier"/>
                <a:ea typeface="Courier"/>
                <a:cs typeface="Courier"/>
                <a:sym typeface="Courier"/>
              </a:defRPr>
            </a:pPr>
            <a:r>
              <a:t>    body_statement instructions</a:t>
            </a:r>
          </a:p>
          <a:p>
            <a:pPr algn="l">
              <a:defRPr>
                <a:latin typeface="Courier"/>
                <a:ea typeface="Courier"/>
                <a:cs typeface="Courier"/>
                <a:sym typeface="Courier"/>
              </a:defRPr>
            </a:pPr>
            <a:r>
              <a:t> test:</a:t>
            </a:r>
          </a:p>
          <a:p>
            <a:pPr algn="l">
              <a:defRPr>
                <a:latin typeface="Courier"/>
                <a:ea typeface="Courier"/>
                <a:cs typeface="Courier"/>
                <a:sym typeface="Courier"/>
              </a:defRPr>
            </a:pPr>
            <a:r>
              <a:t>    cmp … // comparison instruction</a:t>
            </a:r>
          </a:p>
          <a:p>
            <a:pPr algn="l">
              <a:defRPr>
                <a:latin typeface="Courier"/>
                <a:ea typeface="Courier"/>
                <a:cs typeface="Courier"/>
                <a:sym typeface="Courier"/>
              </a:defRPr>
            </a:pPr>
            <a:r>
              <a:t>    j.. loop  // conditional jump based on comparison</a:t>
            </a:r>
          </a:p>
          <a:p>
            <a:pPr algn="l">
              <a:defRPr>
                <a:latin typeface="Courier"/>
                <a:ea typeface="Courier"/>
                <a:cs typeface="Courier"/>
                <a:sym typeface="Courier"/>
              </a:defRPr>
            </a:pPr>
            <a:r>
              <a:t>              // can think of as "if test, goto loop"</a:t>
            </a:r>
          </a:p>
        </p:txBody>
      </p:sp>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Loops: While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a:t>
            </a:r>
          </a:p>
        </p:txBody>
      </p:sp>
      <p:sp>
        <p:nvSpPr>
          <p:cNvPr id="231" name="Let's look at the following C factorial function, and the generated assembly:"/>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the following C factorial function, and the generated assembly:</a:t>
            </a:r>
          </a:p>
        </p:txBody>
      </p:sp>
      <p:sp>
        <p:nvSpPr>
          <p:cNvPr id="232" name="long fact_while(long n)…"/>
          <p:cNvSpPr txBox="1"/>
          <p:nvPr/>
        </p:nvSpPr>
        <p:spPr>
          <a:xfrm>
            <a:off x="756595" y="3917950"/>
            <a:ext cx="7539919" cy="5880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200">
                <a:latin typeface="Courier"/>
                <a:ea typeface="Courier"/>
                <a:cs typeface="Courier"/>
                <a:sym typeface="Courier"/>
              </a:defRPr>
            </a:pPr>
            <a:r>
              <a:t>long fact_while(long n)</a:t>
            </a:r>
          </a:p>
          <a:p>
            <a:pPr algn="l">
              <a:defRPr sz="4200">
                <a:latin typeface="Courier"/>
                <a:ea typeface="Courier"/>
                <a:cs typeface="Courier"/>
                <a:sym typeface="Courier"/>
              </a:defRPr>
            </a:pPr>
            <a:r>
              <a:t>{</a:t>
            </a:r>
          </a:p>
          <a:p>
            <a:pPr algn="l">
              <a:defRPr sz="4200">
                <a:latin typeface="Courier"/>
                <a:ea typeface="Courier"/>
                <a:cs typeface="Courier"/>
                <a:sym typeface="Courier"/>
              </a:defRPr>
            </a:pPr>
            <a:r>
              <a:t>    long result = 1;</a:t>
            </a:r>
          </a:p>
          <a:p>
            <a:pPr algn="l">
              <a:defRPr sz="4200">
                <a:latin typeface="Courier"/>
                <a:ea typeface="Courier"/>
                <a:cs typeface="Courier"/>
                <a:sym typeface="Courier"/>
              </a:defRPr>
            </a:pPr>
            <a:r>
              <a:t>    while (n &gt; 1) {</a:t>
            </a:r>
          </a:p>
          <a:p>
            <a:pPr algn="l">
              <a:defRPr sz="4200">
                <a:latin typeface="Courier"/>
                <a:ea typeface="Courier"/>
                <a:cs typeface="Courier"/>
                <a:sym typeface="Courier"/>
              </a:defRPr>
            </a:pPr>
            <a:r>
              <a:t>        result *= n;</a:t>
            </a:r>
          </a:p>
          <a:p>
            <a:pPr algn="l">
              <a:defRPr sz="4200">
                <a:latin typeface="Courier"/>
                <a:ea typeface="Courier"/>
                <a:cs typeface="Courier"/>
                <a:sym typeface="Courier"/>
              </a:defRPr>
            </a:pPr>
            <a:r>
              <a:t>        n = n - 1;</a:t>
            </a:r>
          </a:p>
          <a:p>
            <a:pPr algn="l">
              <a:defRPr sz="4200">
                <a:latin typeface="Courier"/>
                <a:ea typeface="Courier"/>
                <a:cs typeface="Courier"/>
                <a:sym typeface="Courier"/>
              </a:defRPr>
            </a:pPr>
            <a:r>
              <a:t>    }</a:t>
            </a:r>
          </a:p>
          <a:p>
            <a:pPr algn="l">
              <a:defRPr sz="4200">
                <a:latin typeface="Courier"/>
                <a:ea typeface="Courier"/>
                <a:cs typeface="Courier"/>
                <a:sym typeface="Courier"/>
              </a:defRPr>
            </a:pPr>
            <a:r>
              <a:t>    return result;</a:t>
            </a:r>
          </a:p>
          <a:p>
            <a:pPr algn="l">
              <a:defRPr sz="4200">
                <a:latin typeface="Courier"/>
                <a:ea typeface="Courier"/>
                <a:cs typeface="Courier"/>
                <a:sym typeface="Courier"/>
              </a:defRPr>
            </a:pPr>
            <a:r>
              <a:t>}</a:t>
            </a:r>
          </a:p>
        </p:txBody>
      </p:sp>
      <p:sp>
        <p:nvSpPr>
          <p:cNvPr id="233" name="// long fact_while(long n)…"/>
          <p:cNvSpPr txBox="1"/>
          <p:nvPr/>
        </p:nvSpPr>
        <p:spPr>
          <a:xfrm>
            <a:off x="9774198" y="3917950"/>
            <a:ext cx="14286756" cy="7785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latin typeface="Courier"/>
                <a:ea typeface="Courier"/>
                <a:cs typeface="Courier"/>
                <a:sym typeface="Courier"/>
              </a:defRPr>
            </a:pPr>
            <a:r>
              <a:t>// long fact_while(long n)</a:t>
            </a:r>
          </a:p>
          <a:p>
            <a:pPr algn="l">
              <a:defRPr sz="4200">
                <a:latin typeface="Courier"/>
                <a:ea typeface="Courier"/>
                <a:cs typeface="Courier"/>
                <a:sym typeface="Courier"/>
              </a:defRPr>
            </a:pPr>
            <a:r>
              <a:t>// n in %rdi</a:t>
            </a:r>
          </a:p>
          <a:p>
            <a:pPr algn="l">
              <a:defRPr sz="4200">
                <a:latin typeface="Courier"/>
                <a:ea typeface="Courier"/>
                <a:cs typeface="Courier"/>
                <a:sym typeface="Courier"/>
              </a:defRPr>
            </a:pPr>
            <a:r>
              <a:t>fact_while:</a:t>
            </a:r>
          </a:p>
          <a:p>
            <a:pPr algn="l">
              <a:defRPr sz="4200">
                <a:latin typeface="Courier"/>
                <a:ea typeface="Courier"/>
                <a:cs typeface="Courier"/>
                <a:sym typeface="Courier"/>
              </a:defRPr>
            </a:pPr>
            <a:r>
              <a:t>    movl $1, %eax    </a:t>
            </a:r>
            <a:r>
              <a:rPr>
                <a:solidFill>
                  <a:srgbClr val="FF2600"/>
                </a:solidFill>
              </a:rPr>
              <a:t>// set result to 1</a:t>
            </a:r>
          </a:p>
          <a:p>
            <a:pPr algn="l">
              <a:defRPr sz="4200">
                <a:latin typeface="Courier"/>
                <a:ea typeface="Courier"/>
                <a:cs typeface="Courier"/>
                <a:sym typeface="Courier"/>
              </a:defRPr>
            </a:pPr>
            <a:r>
              <a:t>    jmp .L5          </a:t>
            </a:r>
            <a:r>
              <a:rPr>
                <a:solidFill>
                  <a:srgbClr val="FF2600"/>
                </a:solidFill>
              </a:rPr>
              <a:t>// jmp to test</a:t>
            </a:r>
            <a:r>
              <a:t> </a:t>
            </a:r>
          </a:p>
          <a:p>
            <a:pPr algn="l">
              <a:defRPr sz="4200">
                <a:latin typeface="Courier"/>
                <a:ea typeface="Courier"/>
                <a:cs typeface="Courier"/>
                <a:sym typeface="Courier"/>
              </a:defRPr>
            </a:pPr>
            <a:r>
              <a:t>.L6                </a:t>
            </a:r>
            <a:r>
              <a:rPr>
                <a:solidFill>
                  <a:srgbClr val="FF2600"/>
                </a:solidFill>
              </a:rPr>
              <a:t>// loop:</a:t>
            </a:r>
          </a:p>
          <a:p>
            <a:pPr algn="l">
              <a:defRPr sz="4200">
                <a:latin typeface="Courier"/>
                <a:ea typeface="Courier"/>
                <a:cs typeface="Courier"/>
                <a:sym typeface="Courier"/>
              </a:defRPr>
            </a:pPr>
            <a:r>
              <a:t>    imulq %rdi, %rax  </a:t>
            </a:r>
            <a:r>
              <a:rPr>
                <a:solidFill>
                  <a:srgbClr val="FF2600"/>
                </a:solidFill>
              </a:rPr>
              <a:t>// compute result *=n</a:t>
            </a:r>
          </a:p>
          <a:p>
            <a:pPr algn="l">
              <a:defRPr sz="4200">
                <a:latin typeface="Courier"/>
                <a:ea typeface="Courier"/>
                <a:cs typeface="Courier"/>
                <a:sym typeface="Courier"/>
              </a:defRPr>
            </a:pPr>
            <a:r>
              <a:t>    subq $1, %rdi     </a:t>
            </a:r>
            <a:r>
              <a:rPr>
                <a:solidFill>
                  <a:srgbClr val="FF2600"/>
                </a:solidFill>
              </a:rPr>
              <a:t>// decrement n</a:t>
            </a:r>
          </a:p>
          <a:p>
            <a:pPr algn="l">
              <a:defRPr sz="4200">
                <a:latin typeface="Courier"/>
                <a:ea typeface="Courier"/>
                <a:cs typeface="Courier"/>
                <a:sym typeface="Courier"/>
              </a:defRPr>
            </a:pPr>
            <a:r>
              <a:t>.L5                </a:t>
            </a:r>
            <a:r>
              <a:rPr>
                <a:solidFill>
                  <a:srgbClr val="FF2600"/>
                </a:solidFill>
              </a:rPr>
              <a:t>// test:</a:t>
            </a:r>
            <a:r>
              <a:t>  </a:t>
            </a:r>
          </a:p>
          <a:p>
            <a:pPr algn="l">
              <a:defRPr sz="4200">
                <a:latin typeface="Courier"/>
                <a:ea typeface="Courier"/>
                <a:cs typeface="Courier"/>
                <a:sym typeface="Courier"/>
              </a:defRPr>
            </a:pPr>
            <a:r>
              <a:t>    cmpq $1, %rdi     </a:t>
            </a:r>
            <a:r>
              <a:rPr>
                <a:solidFill>
                  <a:srgbClr val="FF2600"/>
                </a:solidFill>
              </a:rPr>
              <a:t>// compare n:1</a:t>
            </a:r>
            <a:endParaRPr>
              <a:solidFill>
                <a:srgbClr val="FF2600"/>
              </a:solidFill>
            </a:endParaRPr>
          </a:p>
          <a:p>
            <a:pPr algn="l">
              <a:defRPr sz="4200">
                <a:latin typeface="Courier"/>
                <a:ea typeface="Courier"/>
                <a:cs typeface="Courier"/>
                <a:sym typeface="Courier"/>
              </a:defRPr>
            </a:pPr>
            <a:r>
              <a:t>    jg .L6            </a:t>
            </a:r>
            <a:r>
              <a:rPr>
                <a:solidFill>
                  <a:srgbClr val="FF2600"/>
                </a:solidFill>
              </a:rPr>
              <a:t>// if &gt;, jmp to loop</a:t>
            </a:r>
          </a:p>
          <a:p>
            <a:pPr algn="l">
              <a:defRPr sz="4200">
                <a:latin typeface="Courier"/>
                <a:ea typeface="Courier"/>
                <a:cs typeface="Courier"/>
                <a:sym typeface="Courier"/>
              </a:defRPr>
            </a:pPr>
            <a:r>
              <a:t>rep; ret              </a:t>
            </a:r>
            <a:r>
              <a:rPr>
                <a:solidFill>
                  <a:srgbClr val="FF2600"/>
                </a:solidFill>
              </a:rPr>
              <a:t>// return</a:t>
            </a:r>
          </a:p>
        </p:txBody>
      </p:sp>
      <p:sp>
        <p:nvSpPr>
          <p:cNvPr id="234" name="Often, the key to reverse-engineering these loops is to recognize the form — from there, the rest is relatively straightforward, with practice (and it is fun!)"/>
          <p:cNvSpPr txBox="1"/>
          <p:nvPr/>
        </p:nvSpPr>
        <p:spPr>
          <a:xfrm>
            <a:off x="1224675" y="12002166"/>
            <a:ext cx="2149302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Often, the key to reverse-engineering these loops is to recognize the form — from there, the rest is relatively straightforward, with practice (and it is fun!)</a:t>
            </a:r>
          </a:p>
        </p:txBody>
      </p:sp>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Loops: While loop, reverse engine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reverse engineering</a:t>
            </a:r>
          </a:p>
        </p:txBody>
      </p:sp>
      <p:sp>
        <p:nvSpPr>
          <p:cNvPr id="238" name="Fill in the missing C code:"/>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Fill in the missing C code:</a:t>
            </a:r>
          </a:p>
        </p:txBody>
      </p:sp>
      <p:sp>
        <p:nvSpPr>
          <p:cNvPr id="239" name="long loop_while(long a, long b)…"/>
          <p:cNvSpPr txBox="1"/>
          <p:nvPr/>
        </p:nvSpPr>
        <p:spPr>
          <a:xfrm>
            <a:off x="553877" y="3049161"/>
            <a:ext cx="10580794" cy="5537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long loop_while(long a, long b)</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long result = ________;</a:t>
            </a:r>
          </a:p>
          <a:p>
            <a:pPr algn="l">
              <a:defRPr sz="3900">
                <a:latin typeface="Courier"/>
                <a:ea typeface="Courier"/>
                <a:cs typeface="Courier"/>
                <a:sym typeface="Courier"/>
              </a:defRPr>
            </a:pPr>
            <a:r>
              <a:t>    while (_________) {</a:t>
            </a:r>
          </a:p>
          <a:p>
            <a:pPr algn="l">
              <a:defRPr sz="3900">
                <a:latin typeface="Courier"/>
                <a:ea typeface="Courier"/>
                <a:cs typeface="Courier"/>
                <a:sym typeface="Courier"/>
              </a:defRPr>
            </a:pPr>
            <a:r>
              <a:t>        result = _________________;</a:t>
            </a:r>
          </a:p>
          <a:p>
            <a:pPr algn="l">
              <a:defRPr sz="3900">
                <a:latin typeface="Courier"/>
                <a:ea typeface="Courier"/>
                <a:cs typeface="Courier"/>
                <a:sym typeface="Courier"/>
              </a:defRPr>
            </a:pPr>
            <a:r>
              <a:t>        a = __________;</a:t>
            </a:r>
          </a:p>
          <a:p>
            <a:pPr algn="l">
              <a:defRPr sz="3900">
                <a:latin typeface="Courier"/>
                <a:ea typeface="Courier"/>
                <a:cs typeface="Courier"/>
                <a:sym typeface="Courier"/>
              </a:defRPr>
            </a:pPr>
            <a:r>
              <a:t>    }</a:t>
            </a:r>
          </a:p>
          <a:p>
            <a:pPr algn="l">
              <a:defRPr sz="3900">
                <a:latin typeface="Courier"/>
                <a:ea typeface="Courier"/>
                <a:cs typeface="Courier"/>
                <a:sym typeface="Courier"/>
              </a:defRPr>
            </a:pPr>
            <a:r>
              <a:t>    return result;</a:t>
            </a:r>
          </a:p>
          <a:p>
            <a:pPr algn="l">
              <a:defRPr sz="3900">
                <a:latin typeface="Courier"/>
                <a:ea typeface="Courier"/>
                <a:cs typeface="Courier"/>
                <a:sym typeface="Courier"/>
              </a:defRPr>
            </a:pPr>
            <a:r>
              <a:t>}</a:t>
            </a:r>
          </a:p>
        </p:txBody>
      </p:sp>
      <p:sp>
        <p:nvSpPr>
          <p:cNvPr id="240" name="// long loop_while(long a, long b)…"/>
          <p:cNvSpPr txBox="1"/>
          <p:nvPr/>
        </p:nvSpPr>
        <p:spPr>
          <a:xfrm>
            <a:off x="12284636" y="2080863"/>
            <a:ext cx="11320091" cy="7924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long loop_while(long a, long b)</a:t>
            </a:r>
          </a:p>
          <a:p>
            <a:pPr algn="l">
              <a:defRPr sz="3900">
                <a:latin typeface="Courier"/>
                <a:ea typeface="Courier"/>
                <a:cs typeface="Courier"/>
                <a:sym typeface="Courier"/>
              </a:defRPr>
            </a:pPr>
            <a:r>
              <a:t>// a in %rdi, b in %rsi</a:t>
            </a:r>
          </a:p>
          <a:p>
            <a:pPr algn="l">
              <a:defRPr sz="3900">
                <a:latin typeface="Courier"/>
                <a:ea typeface="Courier"/>
                <a:cs typeface="Courier"/>
                <a:sym typeface="Courier"/>
              </a:defRPr>
            </a:pPr>
            <a:r>
              <a:t>loop_while:</a:t>
            </a:r>
          </a:p>
          <a:p>
            <a:pPr algn="l">
              <a:defRPr sz="3900">
                <a:latin typeface="Courier"/>
                <a:ea typeface="Courier"/>
                <a:cs typeface="Courier"/>
                <a:sym typeface="Courier"/>
              </a:defRPr>
            </a:pPr>
            <a:r>
              <a:t>    movl $1, %eax   </a:t>
            </a:r>
          </a:p>
          <a:p>
            <a:pPr algn="l">
              <a:defRPr sz="3900">
                <a:latin typeface="Courier"/>
                <a:ea typeface="Courier"/>
                <a:cs typeface="Courier"/>
                <a:sym typeface="Courier"/>
              </a:defRPr>
            </a:pPr>
            <a:r>
              <a:t>    jmp .L2          </a:t>
            </a:r>
          </a:p>
          <a:p>
            <a:pPr algn="l">
              <a:defRPr sz="3900">
                <a:latin typeface="Courier"/>
                <a:ea typeface="Courier"/>
                <a:cs typeface="Courier"/>
                <a:sym typeface="Courier"/>
              </a:defRPr>
            </a:pPr>
            <a:r>
              <a:t>.L3 </a:t>
            </a:r>
          </a:p>
          <a:p>
            <a:pPr algn="l">
              <a:defRPr sz="3900">
                <a:latin typeface="Courier"/>
                <a:ea typeface="Courier"/>
                <a:cs typeface="Courier"/>
                <a:sym typeface="Courier"/>
              </a:defRPr>
            </a:pPr>
            <a:r>
              <a:t>    leaq (%rdi,%rsi), %rdx       </a:t>
            </a:r>
          </a:p>
          <a:p>
            <a:pPr algn="l">
              <a:defRPr sz="3900">
                <a:latin typeface="Courier"/>
                <a:ea typeface="Courier"/>
                <a:cs typeface="Courier"/>
                <a:sym typeface="Courier"/>
              </a:defRPr>
            </a:pPr>
            <a:r>
              <a:t>    imulq %rdx, %rax</a:t>
            </a:r>
            <a:endParaRPr>
              <a:solidFill>
                <a:srgbClr val="FF2600"/>
              </a:solidFill>
            </a:endParaRPr>
          </a:p>
          <a:p>
            <a:pPr algn="l">
              <a:defRPr sz="3900">
                <a:latin typeface="Courier"/>
                <a:ea typeface="Courier"/>
                <a:cs typeface="Courier"/>
                <a:sym typeface="Courier"/>
              </a:defRPr>
            </a:pPr>
            <a:r>
              <a:t>    addq $1, %rdi</a:t>
            </a:r>
          </a:p>
          <a:p>
            <a:pPr algn="l">
              <a:defRPr sz="3900">
                <a:latin typeface="Courier"/>
                <a:ea typeface="Courier"/>
                <a:cs typeface="Courier"/>
                <a:sym typeface="Courier"/>
              </a:defRPr>
            </a:pPr>
            <a:r>
              <a:t>.L2 </a:t>
            </a:r>
          </a:p>
          <a:p>
            <a:pPr algn="l">
              <a:defRPr sz="3900">
                <a:latin typeface="Courier"/>
                <a:ea typeface="Courier"/>
                <a:cs typeface="Courier"/>
                <a:sym typeface="Courier"/>
              </a:defRPr>
            </a:pPr>
            <a:r>
              <a:t>    cmpq %rsi, %rdi    </a:t>
            </a:r>
            <a:endParaRPr>
              <a:solidFill>
                <a:srgbClr val="FF2600"/>
              </a:solidFill>
            </a:endParaRPr>
          </a:p>
          <a:p>
            <a:pPr algn="l">
              <a:defRPr sz="3900">
                <a:latin typeface="Courier"/>
                <a:ea typeface="Courier"/>
                <a:cs typeface="Courier"/>
                <a:sym typeface="Courier"/>
              </a:defRPr>
            </a:pPr>
            <a:r>
              <a:t>    jl .L3           </a:t>
            </a:r>
          </a:p>
          <a:p>
            <a:pPr algn="l">
              <a:defRPr sz="3900">
                <a:latin typeface="Courier"/>
                <a:ea typeface="Courier"/>
                <a:cs typeface="Courier"/>
                <a:sym typeface="Courier"/>
              </a:defRPr>
            </a:pPr>
            <a:r>
              <a:t>rep; ret</a:t>
            </a:r>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Loops: While loop, reverse engine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reverse engineering</a:t>
            </a:r>
          </a:p>
        </p:txBody>
      </p:sp>
      <p:sp>
        <p:nvSpPr>
          <p:cNvPr id="244" name="Fill in the missing C code:"/>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Fill in the missing C code:</a:t>
            </a:r>
          </a:p>
        </p:txBody>
      </p:sp>
      <p:sp>
        <p:nvSpPr>
          <p:cNvPr id="245" name="long loop_while(long a, long b)…"/>
          <p:cNvSpPr txBox="1"/>
          <p:nvPr/>
        </p:nvSpPr>
        <p:spPr>
          <a:xfrm>
            <a:off x="553877" y="3049161"/>
            <a:ext cx="10580794" cy="5537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long loop_while(long a, long b)</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long result = ________;</a:t>
            </a:r>
          </a:p>
          <a:p>
            <a:pPr algn="l">
              <a:defRPr sz="3900">
                <a:latin typeface="Courier"/>
                <a:ea typeface="Courier"/>
                <a:cs typeface="Courier"/>
                <a:sym typeface="Courier"/>
              </a:defRPr>
            </a:pPr>
            <a:r>
              <a:t>    while (_________) {</a:t>
            </a:r>
          </a:p>
          <a:p>
            <a:pPr algn="l">
              <a:defRPr sz="3900">
                <a:latin typeface="Courier"/>
                <a:ea typeface="Courier"/>
                <a:cs typeface="Courier"/>
                <a:sym typeface="Courier"/>
              </a:defRPr>
            </a:pPr>
            <a:r>
              <a:t>        result = _________________;</a:t>
            </a:r>
          </a:p>
          <a:p>
            <a:pPr algn="l">
              <a:defRPr sz="3900">
                <a:latin typeface="Courier"/>
                <a:ea typeface="Courier"/>
                <a:cs typeface="Courier"/>
                <a:sym typeface="Courier"/>
              </a:defRPr>
            </a:pPr>
            <a:r>
              <a:t>        a = __________;</a:t>
            </a:r>
          </a:p>
          <a:p>
            <a:pPr algn="l">
              <a:defRPr sz="3900">
                <a:latin typeface="Courier"/>
                <a:ea typeface="Courier"/>
                <a:cs typeface="Courier"/>
                <a:sym typeface="Courier"/>
              </a:defRPr>
            </a:pPr>
            <a:r>
              <a:t>    }</a:t>
            </a:r>
          </a:p>
          <a:p>
            <a:pPr algn="l">
              <a:defRPr sz="3900">
                <a:latin typeface="Courier"/>
                <a:ea typeface="Courier"/>
                <a:cs typeface="Courier"/>
                <a:sym typeface="Courier"/>
              </a:defRPr>
            </a:pPr>
            <a:r>
              <a:t>    return result;</a:t>
            </a:r>
          </a:p>
          <a:p>
            <a:pPr algn="l">
              <a:defRPr sz="3900">
                <a:latin typeface="Courier"/>
                <a:ea typeface="Courier"/>
                <a:cs typeface="Courier"/>
                <a:sym typeface="Courier"/>
              </a:defRPr>
            </a:pPr>
            <a:r>
              <a:t>}</a:t>
            </a:r>
          </a:p>
        </p:txBody>
      </p:sp>
      <p:sp>
        <p:nvSpPr>
          <p:cNvPr id="246" name="// long loop_while(long a, long b)…"/>
          <p:cNvSpPr txBox="1"/>
          <p:nvPr/>
        </p:nvSpPr>
        <p:spPr>
          <a:xfrm>
            <a:off x="12284636" y="2080863"/>
            <a:ext cx="11320091" cy="7924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long loop_while(long a, long b)</a:t>
            </a:r>
          </a:p>
          <a:p>
            <a:pPr algn="l">
              <a:defRPr sz="3900">
                <a:latin typeface="Courier"/>
                <a:ea typeface="Courier"/>
                <a:cs typeface="Courier"/>
                <a:sym typeface="Courier"/>
              </a:defRPr>
            </a:pPr>
            <a:r>
              <a:t>// a in %rdi, b in %rsi</a:t>
            </a:r>
          </a:p>
          <a:p>
            <a:pPr algn="l">
              <a:defRPr sz="3900">
                <a:latin typeface="Courier"/>
                <a:ea typeface="Courier"/>
                <a:cs typeface="Courier"/>
                <a:sym typeface="Courier"/>
              </a:defRPr>
            </a:pPr>
            <a:r>
              <a:t>loop_while:</a:t>
            </a:r>
          </a:p>
          <a:p>
            <a:pPr algn="l">
              <a:defRPr sz="3900">
                <a:latin typeface="Courier"/>
                <a:ea typeface="Courier"/>
                <a:cs typeface="Courier"/>
                <a:sym typeface="Courier"/>
              </a:defRPr>
            </a:pPr>
            <a:r>
              <a:t>    movl $1, %eax   </a:t>
            </a:r>
          </a:p>
          <a:p>
            <a:pPr algn="l">
              <a:defRPr sz="3900">
                <a:latin typeface="Courier"/>
                <a:ea typeface="Courier"/>
                <a:cs typeface="Courier"/>
                <a:sym typeface="Courier"/>
              </a:defRPr>
            </a:pPr>
            <a:r>
              <a:t>    jmp .L2          </a:t>
            </a:r>
          </a:p>
          <a:p>
            <a:pPr algn="l">
              <a:defRPr sz="3900">
                <a:latin typeface="Courier"/>
                <a:ea typeface="Courier"/>
                <a:cs typeface="Courier"/>
                <a:sym typeface="Courier"/>
              </a:defRPr>
            </a:pPr>
            <a:r>
              <a:t>.L3 </a:t>
            </a:r>
          </a:p>
          <a:p>
            <a:pPr algn="l">
              <a:defRPr sz="3900">
                <a:latin typeface="Courier"/>
                <a:ea typeface="Courier"/>
                <a:cs typeface="Courier"/>
                <a:sym typeface="Courier"/>
              </a:defRPr>
            </a:pPr>
            <a:r>
              <a:t>    leaq (%rdi,%rsi), %rdx       </a:t>
            </a:r>
          </a:p>
          <a:p>
            <a:pPr algn="l">
              <a:defRPr sz="3900">
                <a:latin typeface="Courier"/>
                <a:ea typeface="Courier"/>
                <a:cs typeface="Courier"/>
                <a:sym typeface="Courier"/>
              </a:defRPr>
            </a:pPr>
            <a:r>
              <a:t>    imulq %rdx, %rax</a:t>
            </a:r>
            <a:endParaRPr>
              <a:solidFill>
                <a:srgbClr val="FF2600"/>
              </a:solidFill>
            </a:endParaRPr>
          </a:p>
          <a:p>
            <a:pPr algn="l">
              <a:defRPr sz="3900">
                <a:latin typeface="Courier"/>
                <a:ea typeface="Courier"/>
                <a:cs typeface="Courier"/>
                <a:sym typeface="Courier"/>
              </a:defRPr>
            </a:pPr>
            <a:r>
              <a:t>    addq $1, %rdi</a:t>
            </a:r>
          </a:p>
          <a:p>
            <a:pPr algn="l">
              <a:defRPr sz="3900">
                <a:latin typeface="Courier"/>
                <a:ea typeface="Courier"/>
                <a:cs typeface="Courier"/>
                <a:sym typeface="Courier"/>
              </a:defRPr>
            </a:pPr>
            <a:r>
              <a:t>.L2 </a:t>
            </a:r>
          </a:p>
          <a:p>
            <a:pPr algn="l">
              <a:defRPr sz="3900">
                <a:latin typeface="Courier"/>
                <a:ea typeface="Courier"/>
                <a:cs typeface="Courier"/>
                <a:sym typeface="Courier"/>
              </a:defRPr>
            </a:pPr>
            <a:r>
              <a:t>    cmpq %rsi, %rdi    </a:t>
            </a:r>
            <a:endParaRPr>
              <a:solidFill>
                <a:srgbClr val="FF2600"/>
              </a:solidFill>
            </a:endParaRPr>
          </a:p>
          <a:p>
            <a:pPr algn="l">
              <a:defRPr sz="3900">
                <a:latin typeface="Courier"/>
                <a:ea typeface="Courier"/>
                <a:cs typeface="Courier"/>
                <a:sym typeface="Courier"/>
              </a:defRPr>
            </a:pPr>
            <a:r>
              <a:t>    jl .L3           </a:t>
            </a:r>
          </a:p>
          <a:p>
            <a:pPr algn="l">
              <a:defRPr sz="3900">
                <a:latin typeface="Courier"/>
                <a:ea typeface="Courier"/>
                <a:cs typeface="Courier"/>
                <a:sym typeface="Courier"/>
              </a:defRPr>
            </a:pPr>
            <a:r>
              <a:t>rep; ret</a:t>
            </a:r>
          </a:p>
        </p:txBody>
      </p:sp>
      <p:sp>
        <p:nvSpPr>
          <p:cNvPr id="247" name="1"/>
          <p:cNvSpPr txBox="1"/>
          <p:nvPr/>
        </p:nvSpPr>
        <p:spPr>
          <a:xfrm>
            <a:off x="6860382" y="4134061"/>
            <a:ext cx="411530"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1</a:t>
            </a:r>
          </a:p>
        </p:txBody>
      </p:sp>
      <p:sp>
        <p:nvSpPr>
          <p:cNvPr id="248" name="a &lt; b"/>
          <p:cNvSpPr txBox="1"/>
          <p:nvPr/>
        </p:nvSpPr>
        <p:spPr>
          <a:xfrm>
            <a:off x="4365752" y="4840253"/>
            <a:ext cx="1600443"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a &lt; b</a:t>
            </a:r>
          </a:p>
        </p:txBody>
      </p:sp>
      <p:sp>
        <p:nvSpPr>
          <p:cNvPr id="249" name="result * (a + b)"/>
          <p:cNvSpPr txBox="1"/>
          <p:nvPr/>
        </p:nvSpPr>
        <p:spPr>
          <a:xfrm>
            <a:off x="5702676" y="5468511"/>
            <a:ext cx="4869954"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result * (a + b)</a:t>
            </a:r>
          </a:p>
        </p:txBody>
      </p:sp>
      <p:sp>
        <p:nvSpPr>
          <p:cNvPr id="250" name="a + 1"/>
          <p:cNvSpPr txBox="1"/>
          <p:nvPr/>
        </p:nvSpPr>
        <p:spPr>
          <a:xfrm>
            <a:off x="4915985" y="6058865"/>
            <a:ext cx="1600443"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a + 1</a:t>
            </a:r>
          </a:p>
        </p:txBody>
      </p:sp>
      <p:sp>
        <p:nvSpPr>
          <p:cNvPr id="2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0" grpId="4"/>
      <p:bldP build="whole" bldLvl="1" animBg="1" rev="0" advAuto="0" spid="249" grpId="3"/>
      <p:bldP build="whole" bldLvl="1" animBg="1" rev="0" advAuto="0" spid="247" grpId="1"/>
      <p:bldP build="whole" bldLvl="1" animBg="1" rev="0" advAuto="0" spid="248" grpId="2"/>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Loops: While loop, alternate for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alternate form</a:t>
            </a:r>
          </a:p>
        </p:txBody>
      </p:sp>
      <p:sp>
        <p:nvSpPr>
          <p:cNvPr id="254" name="In C, the general form of the while loop is:…"/>
          <p:cNvSpPr txBox="1"/>
          <p:nvPr/>
        </p:nvSpPr>
        <p:spPr>
          <a:xfrm>
            <a:off x="492313" y="1743951"/>
            <a:ext cx="23399374"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C, the general form of the while loop is:</a:t>
            </a:r>
          </a:p>
          <a:p>
            <a:pPr algn="l"/>
          </a:p>
          <a:p>
            <a:pPr algn="l">
              <a:defRPr>
                <a:latin typeface="Courier"/>
                <a:ea typeface="Courier"/>
                <a:cs typeface="Courier"/>
                <a:sym typeface="Courier"/>
              </a:defRPr>
            </a:pPr>
          </a:p>
          <a:p>
            <a:pPr algn="l">
              <a:defRPr>
                <a:latin typeface="Courier"/>
                <a:ea typeface="Courier"/>
                <a:cs typeface="Courier"/>
                <a:sym typeface="Courier"/>
              </a:defRPr>
            </a:pPr>
          </a:p>
          <a:p>
            <a:pPr algn="l">
              <a:defRPr>
                <a:latin typeface="Courier"/>
                <a:ea typeface="Courier"/>
                <a:cs typeface="Courier"/>
                <a:sym typeface="Courier"/>
              </a:defRPr>
            </a:pPr>
          </a:p>
          <a:p>
            <a:pPr algn="l"/>
            <a:r>
              <a:t>On higher levels of optimization, gcc composes this assembly:</a:t>
            </a:r>
          </a:p>
        </p:txBody>
      </p:sp>
      <p:sp>
        <p:nvSpPr>
          <p:cNvPr id="255" name="while (test_expr)…"/>
          <p:cNvSpPr txBox="1"/>
          <p:nvPr/>
        </p:nvSpPr>
        <p:spPr>
          <a:xfrm>
            <a:off x="1857060" y="3378124"/>
            <a:ext cx="9323289"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while (test_expr)</a:t>
            </a:r>
          </a:p>
          <a:p>
            <a:pPr algn="l">
              <a:defRPr>
                <a:latin typeface="Courier"/>
                <a:ea typeface="Courier"/>
                <a:cs typeface="Courier"/>
                <a:sym typeface="Courier"/>
              </a:defRPr>
            </a:pPr>
            <a:r>
              <a:t>          body_statement</a:t>
            </a:r>
          </a:p>
        </p:txBody>
      </p:sp>
      <p:sp>
        <p:nvSpPr>
          <p:cNvPr id="256" name="cmp … // comparison instruction…"/>
          <p:cNvSpPr txBox="1"/>
          <p:nvPr/>
        </p:nvSpPr>
        <p:spPr>
          <a:xfrm>
            <a:off x="1242833" y="6959412"/>
            <a:ext cx="21517273"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cmp … // comparison instruction  </a:t>
            </a:r>
          </a:p>
          <a:p>
            <a:pPr algn="l">
              <a:defRPr>
                <a:latin typeface="Courier"/>
                <a:ea typeface="Courier"/>
                <a:cs typeface="Courier"/>
                <a:sym typeface="Courier"/>
              </a:defRPr>
            </a:pPr>
            <a:r>
              <a:t>    j.. done // conditional jump based on comparison</a:t>
            </a:r>
          </a:p>
          <a:p>
            <a:pPr algn="l">
              <a:defRPr>
                <a:latin typeface="Courier"/>
                <a:ea typeface="Courier"/>
                <a:cs typeface="Courier"/>
                <a:sym typeface="Courier"/>
              </a:defRPr>
            </a:pPr>
            <a:r>
              <a:t>             // can think of as "if not test, goto done"</a:t>
            </a:r>
          </a:p>
          <a:p>
            <a:pPr algn="l">
              <a:defRPr>
                <a:latin typeface="Courier"/>
                <a:ea typeface="Courier"/>
                <a:cs typeface="Courier"/>
                <a:sym typeface="Courier"/>
              </a:defRPr>
            </a:pPr>
            <a:r>
              <a:t>loop:</a:t>
            </a:r>
          </a:p>
          <a:p>
            <a:pPr algn="l">
              <a:defRPr>
                <a:latin typeface="Courier"/>
                <a:ea typeface="Courier"/>
                <a:cs typeface="Courier"/>
                <a:sym typeface="Courier"/>
              </a:defRPr>
            </a:pPr>
            <a:r>
              <a:t>    body_statement instructions</a:t>
            </a:r>
          </a:p>
          <a:p>
            <a:pPr algn="l">
              <a:defRPr>
                <a:latin typeface="Courier"/>
                <a:ea typeface="Courier"/>
                <a:cs typeface="Courier"/>
                <a:sym typeface="Courier"/>
              </a:defRPr>
            </a:pPr>
            <a:r>
              <a:t>    cmp … // comparison instruction</a:t>
            </a:r>
          </a:p>
          <a:p>
            <a:pPr algn="l">
              <a:defRPr>
                <a:latin typeface="Courier"/>
                <a:ea typeface="Courier"/>
                <a:cs typeface="Courier"/>
                <a:sym typeface="Courier"/>
              </a:defRPr>
            </a:pPr>
            <a:r>
              <a:t>    j.. loop // "if test, goto loop" </a:t>
            </a:r>
          </a:p>
          <a:p>
            <a:pPr algn="l">
              <a:defRPr>
                <a:latin typeface="Courier"/>
                <a:ea typeface="Courier"/>
                <a:cs typeface="Courier"/>
                <a:sym typeface="Courier"/>
              </a:defRPr>
            </a:pPr>
            <a:r>
              <a:t>done:</a:t>
            </a:r>
          </a:p>
        </p:txBody>
      </p:sp>
      <p:sp>
        <p:nvSpPr>
          <p:cNvPr id="2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Loops: While loop, alternate for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alternate form</a:t>
            </a:r>
          </a:p>
        </p:txBody>
      </p:sp>
      <p:sp>
        <p:nvSpPr>
          <p:cNvPr id="260" name="Let's look at the following C factorial function, and the generated assembly:"/>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the following C factorial function, and the generated assembly:</a:t>
            </a:r>
          </a:p>
        </p:txBody>
      </p:sp>
      <p:sp>
        <p:nvSpPr>
          <p:cNvPr id="261" name="long fact_while(long n)…"/>
          <p:cNvSpPr txBox="1"/>
          <p:nvPr/>
        </p:nvSpPr>
        <p:spPr>
          <a:xfrm>
            <a:off x="814514" y="3396676"/>
            <a:ext cx="7539919" cy="5880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200">
                <a:latin typeface="Courier"/>
                <a:ea typeface="Courier"/>
                <a:cs typeface="Courier"/>
                <a:sym typeface="Courier"/>
              </a:defRPr>
            </a:pPr>
            <a:r>
              <a:t>long fact_while(long n)</a:t>
            </a:r>
          </a:p>
          <a:p>
            <a:pPr algn="l">
              <a:defRPr sz="4200">
                <a:latin typeface="Courier"/>
                <a:ea typeface="Courier"/>
                <a:cs typeface="Courier"/>
                <a:sym typeface="Courier"/>
              </a:defRPr>
            </a:pPr>
            <a:r>
              <a:t>{</a:t>
            </a:r>
          </a:p>
          <a:p>
            <a:pPr algn="l">
              <a:defRPr sz="4200">
                <a:latin typeface="Courier"/>
                <a:ea typeface="Courier"/>
                <a:cs typeface="Courier"/>
                <a:sym typeface="Courier"/>
              </a:defRPr>
            </a:pPr>
            <a:r>
              <a:t>    long result = 1;</a:t>
            </a:r>
          </a:p>
          <a:p>
            <a:pPr algn="l">
              <a:defRPr sz="4200">
                <a:latin typeface="Courier"/>
                <a:ea typeface="Courier"/>
                <a:cs typeface="Courier"/>
                <a:sym typeface="Courier"/>
              </a:defRPr>
            </a:pPr>
            <a:r>
              <a:t>    while (n &gt; 1) {</a:t>
            </a:r>
          </a:p>
          <a:p>
            <a:pPr algn="l">
              <a:defRPr sz="4200">
                <a:latin typeface="Courier"/>
                <a:ea typeface="Courier"/>
                <a:cs typeface="Courier"/>
                <a:sym typeface="Courier"/>
              </a:defRPr>
            </a:pPr>
            <a:r>
              <a:t>        result *= n;</a:t>
            </a:r>
          </a:p>
          <a:p>
            <a:pPr algn="l">
              <a:defRPr sz="4200">
                <a:latin typeface="Courier"/>
                <a:ea typeface="Courier"/>
                <a:cs typeface="Courier"/>
                <a:sym typeface="Courier"/>
              </a:defRPr>
            </a:pPr>
            <a:r>
              <a:t>        n = n - 1;</a:t>
            </a:r>
          </a:p>
          <a:p>
            <a:pPr algn="l">
              <a:defRPr sz="4200">
                <a:latin typeface="Courier"/>
                <a:ea typeface="Courier"/>
                <a:cs typeface="Courier"/>
                <a:sym typeface="Courier"/>
              </a:defRPr>
            </a:pPr>
            <a:r>
              <a:t>    }</a:t>
            </a:r>
          </a:p>
          <a:p>
            <a:pPr algn="l">
              <a:defRPr sz="4200">
                <a:latin typeface="Courier"/>
                <a:ea typeface="Courier"/>
                <a:cs typeface="Courier"/>
                <a:sym typeface="Courier"/>
              </a:defRPr>
            </a:pPr>
            <a:r>
              <a:t>    return result;</a:t>
            </a:r>
          </a:p>
          <a:p>
            <a:pPr algn="l">
              <a:defRPr sz="4200">
                <a:latin typeface="Courier"/>
                <a:ea typeface="Courier"/>
                <a:cs typeface="Courier"/>
                <a:sym typeface="Courier"/>
              </a:defRPr>
            </a:pPr>
            <a:r>
              <a:t>}</a:t>
            </a:r>
          </a:p>
        </p:txBody>
      </p:sp>
      <p:sp>
        <p:nvSpPr>
          <p:cNvPr id="262" name="// long fact_while(long n)…"/>
          <p:cNvSpPr txBox="1"/>
          <p:nvPr/>
        </p:nvSpPr>
        <p:spPr>
          <a:xfrm>
            <a:off x="9774198" y="3280838"/>
            <a:ext cx="14286756" cy="9690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latin typeface="Courier"/>
                <a:ea typeface="Courier"/>
                <a:cs typeface="Courier"/>
                <a:sym typeface="Courier"/>
              </a:defRPr>
            </a:pPr>
            <a:r>
              <a:t>// long fact_while(long n)</a:t>
            </a:r>
          </a:p>
          <a:p>
            <a:pPr algn="l">
              <a:defRPr sz="4200">
                <a:latin typeface="Courier"/>
                <a:ea typeface="Courier"/>
                <a:cs typeface="Courier"/>
                <a:sym typeface="Courier"/>
              </a:defRPr>
            </a:pPr>
            <a:r>
              <a:t>// n in %rdi</a:t>
            </a:r>
          </a:p>
          <a:p>
            <a:pPr algn="l">
              <a:defRPr sz="4200">
                <a:latin typeface="Courier"/>
                <a:ea typeface="Courier"/>
                <a:cs typeface="Courier"/>
                <a:sym typeface="Courier"/>
              </a:defRPr>
            </a:pPr>
            <a:r>
              <a:t>fact_while:</a:t>
            </a:r>
          </a:p>
          <a:p>
            <a:pPr algn="l">
              <a:defRPr sz="4200">
                <a:latin typeface="Courier"/>
                <a:ea typeface="Courier"/>
                <a:cs typeface="Courier"/>
                <a:sym typeface="Courier"/>
              </a:defRPr>
            </a:pPr>
            <a:r>
              <a:t>    cmpq $1, %rdi    </a:t>
            </a:r>
            <a:r>
              <a:rPr>
                <a:solidFill>
                  <a:srgbClr val="FF2600"/>
                </a:solidFill>
              </a:rPr>
              <a:t>// compare n:1</a:t>
            </a:r>
          </a:p>
          <a:p>
            <a:pPr algn="l">
              <a:defRPr sz="4200">
                <a:latin typeface="Courier"/>
                <a:ea typeface="Courier"/>
                <a:cs typeface="Courier"/>
                <a:sym typeface="Courier"/>
              </a:defRPr>
            </a:pPr>
            <a:r>
              <a:t>    jle .L7          </a:t>
            </a:r>
            <a:r>
              <a:rPr>
                <a:solidFill>
                  <a:srgbClr val="FF2600"/>
                </a:solidFill>
              </a:rPr>
              <a:t>// if &lt;=, jmp done </a:t>
            </a:r>
            <a:endParaRPr>
              <a:solidFill>
                <a:srgbClr val="FF2600"/>
              </a:solidFill>
            </a:endParaRPr>
          </a:p>
          <a:p>
            <a:pPr algn="l">
              <a:defRPr sz="4200">
                <a:latin typeface="Courier"/>
                <a:ea typeface="Courier"/>
                <a:cs typeface="Courier"/>
                <a:sym typeface="Courier"/>
              </a:defRPr>
            </a:pPr>
            <a:r>
              <a:t>    movl $1, %eax    </a:t>
            </a:r>
            <a:r>
              <a:rPr>
                <a:solidFill>
                  <a:srgbClr val="FF2600"/>
                </a:solidFill>
              </a:rPr>
              <a:t>// set result to 1</a:t>
            </a:r>
          </a:p>
          <a:p>
            <a:pPr algn="l">
              <a:defRPr sz="4200">
                <a:latin typeface="Courier"/>
                <a:ea typeface="Courier"/>
                <a:cs typeface="Courier"/>
                <a:sym typeface="Courier"/>
              </a:defRPr>
            </a:pPr>
            <a:r>
              <a:t>.L6                </a:t>
            </a:r>
            <a:r>
              <a:rPr>
                <a:solidFill>
                  <a:srgbClr val="FF2600"/>
                </a:solidFill>
              </a:rPr>
              <a:t>// loop:</a:t>
            </a:r>
          </a:p>
          <a:p>
            <a:pPr algn="l">
              <a:defRPr sz="4200">
                <a:latin typeface="Courier"/>
                <a:ea typeface="Courier"/>
                <a:cs typeface="Courier"/>
                <a:sym typeface="Courier"/>
              </a:defRPr>
            </a:pPr>
            <a:r>
              <a:t>    imulq %rdi, %rax  </a:t>
            </a:r>
            <a:r>
              <a:rPr>
                <a:solidFill>
                  <a:srgbClr val="FF2600"/>
                </a:solidFill>
              </a:rPr>
              <a:t>// compute result *=n</a:t>
            </a:r>
          </a:p>
          <a:p>
            <a:pPr algn="l">
              <a:defRPr sz="4200">
                <a:latin typeface="Courier"/>
                <a:ea typeface="Courier"/>
                <a:cs typeface="Courier"/>
                <a:sym typeface="Courier"/>
              </a:defRPr>
            </a:pPr>
            <a:r>
              <a:t>    subq $1, %rdi     </a:t>
            </a:r>
            <a:r>
              <a:rPr>
                <a:solidFill>
                  <a:srgbClr val="FF2600"/>
                </a:solidFill>
              </a:rPr>
              <a:t>// decrement n</a:t>
            </a:r>
            <a:endParaRPr>
              <a:solidFill>
                <a:srgbClr val="FF2600"/>
              </a:solidFill>
            </a:endParaRPr>
          </a:p>
          <a:p>
            <a:pPr algn="l">
              <a:defRPr sz="4200">
                <a:latin typeface="Courier"/>
                <a:ea typeface="Courier"/>
                <a:cs typeface="Courier"/>
                <a:sym typeface="Courier"/>
              </a:defRPr>
            </a:pPr>
            <a:r>
              <a:t>    cmpq $1, %rdi     </a:t>
            </a:r>
            <a:r>
              <a:rPr>
                <a:solidFill>
                  <a:srgbClr val="FF2600"/>
                </a:solidFill>
              </a:rPr>
              <a:t>// compare n:1</a:t>
            </a:r>
          </a:p>
          <a:p>
            <a:pPr algn="l">
              <a:defRPr sz="4200">
                <a:latin typeface="Courier"/>
                <a:ea typeface="Courier"/>
                <a:cs typeface="Courier"/>
                <a:sym typeface="Courier"/>
              </a:defRPr>
            </a:pPr>
            <a:r>
              <a:t>    jne .L6           </a:t>
            </a:r>
            <a:r>
              <a:rPr>
                <a:solidFill>
                  <a:srgbClr val="FF2600"/>
                </a:solidFill>
              </a:rPr>
              <a:t>// if !=, goto loop</a:t>
            </a:r>
            <a:endParaRPr>
              <a:solidFill>
                <a:srgbClr val="FF2600"/>
              </a:solidFill>
            </a:endParaRPr>
          </a:p>
          <a:p>
            <a:pPr algn="l">
              <a:defRPr sz="4200">
                <a:latin typeface="Courier"/>
                <a:ea typeface="Courier"/>
                <a:cs typeface="Courier"/>
                <a:sym typeface="Courier"/>
              </a:defRPr>
            </a:pPr>
            <a:r>
              <a:rPr>
                <a:solidFill>
                  <a:srgbClr val="FF2600"/>
                </a:solidFill>
              </a:rPr>
              <a:t>    </a:t>
            </a:r>
            <a:r>
              <a:t>rep; ret          </a:t>
            </a:r>
            <a:r>
              <a:rPr>
                <a:solidFill>
                  <a:srgbClr val="FF2600"/>
                </a:solidFill>
              </a:rPr>
              <a:t>// return</a:t>
            </a:r>
          </a:p>
          <a:p>
            <a:pPr algn="l">
              <a:defRPr sz="4200">
                <a:latin typeface="Courier"/>
                <a:ea typeface="Courier"/>
                <a:cs typeface="Courier"/>
                <a:sym typeface="Courier"/>
              </a:defRPr>
            </a:pPr>
            <a:r>
              <a:t>.L7                </a:t>
            </a:r>
            <a:r>
              <a:rPr>
                <a:solidFill>
                  <a:srgbClr val="FF2600"/>
                </a:solidFill>
              </a:rPr>
              <a:t>// done:</a:t>
            </a:r>
            <a:r>
              <a:t>  </a:t>
            </a:r>
          </a:p>
          <a:p>
            <a:pPr algn="l">
              <a:defRPr sz="4200">
                <a:latin typeface="Courier"/>
                <a:ea typeface="Courier"/>
                <a:cs typeface="Courier"/>
                <a:sym typeface="Courier"/>
              </a:defRPr>
            </a:pPr>
            <a:r>
              <a:t>    movl $1, %eax     </a:t>
            </a:r>
            <a:r>
              <a:rPr>
                <a:solidFill>
                  <a:srgbClr val="FF2600"/>
                </a:solidFill>
              </a:rPr>
              <a:t>// compute result = 1</a:t>
            </a:r>
            <a:endParaRPr>
              <a:solidFill>
                <a:srgbClr val="FF2600"/>
              </a:solidFill>
            </a:endParaRPr>
          </a:p>
          <a:p>
            <a:pPr algn="l">
              <a:defRPr sz="4200">
                <a:latin typeface="Courier"/>
                <a:ea typeface="Courier"/>
                <a:cs typeface="Courier"/>
                <a:sym typeface="Courier"/>
              </a:defRPr>
            </a:pPr>
            <a:r>
              <a:t>rep; ret              </a:t>
            </a:r>
            <a:r>
              <a:rPr>
                <a:solidFill>
                  <a:srgbClr val="FF2600"/>
                </a:solidFill>
              </a:rPr>
              <a:t>// return</a:t>
            </a:r>
          </a:p>
        </p:txBody>
      </p:sp>
      <p:sp>
        <p:nvSpPr>
          <p:cNvPr id="2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Loops: While loop, reverse engine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reverse engineering</a:t>
            </a:r>
          </a:p>
        </p:txBody>
      </p:sp>
      <p:sp>
        <p:nvSpPr>
          <p:cNvPr id="266" name="Fill in the missing C code:"/>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Fill in the missing C code:</a:t>
            </a:r>
          </a:p>
        </p:txBody>
      </p:sp>
      <p:sp>
        <p:nvSpPr>
          <p:cNvPr id="267" name="long loop_while2(long a, long b)…"/>
          <p:cNvSpPr txBox="1"/>
          <p:nvPr/>
        </p:nvSpPr>
        <p:spPr>
          <a:xfrm>
            <a:off x="553877" y="3049161"/>
            <a:ext cx="10580794" cy="5537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long loop_while2(long a, long b)</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long result = ________;</a:t>
            </a:r>
          </a:p>
          <a:p>
            <a:pPr algn="l">
              <a:defRPr sz="3900">
                <a:latin typeface="Courier"/>
                <a:ea typeface="Courier"/>
                <a:cs typeface="Courier"/>
                <a:sym typeface="Courier"/>
              </a:defRPr>
            </a:pPr>
            <a:r>
              <a:t>    while (_________) {</a:t>
            </a:r>
          </a:p>
          <a:p>
            <a:pPr algn="l">
              <a:defRPr sz="3900">
                <a:latin typeface="Courier"/>
                <a:ea typeface="Courier"/>
                <a:cs typeface="Courier"/>
                <a:sym typeface="Courier"/>
              </a:defRPr>
            </a:pPr>
            <a:r>
              <a:t>        result = _________________;</a:t>
            </a:r>
          </a:p>
          <a:p>
            <a:pPr algn="l">
              <a:defRPr sz="3900">
                <a:latin typeface="Courier"/>
                <a:ea typeface="Courier"/>
                <a:cs typeface="Courier"/>
                <a:sym typeface="Courier"/>
              </a:defRPr>
            </a:pPr>
            <a:r>
              <a:t>        b = __________;</a:t>
            </a:r>
          </a:p>
          <a:p>
            <a:pPr algn="l">
              <a:defRPr sz="3900">
                <a:latin typeface="Courier"/>
                <a:ea typeface="Courier"/>
                <a:cs typeface="Courier"/>
                <a:sym typeface="Courier"/>
              </a:defRPr>
            </a:pPr>
            <a:r>
              <a:t>    }</a:t>
            </a:r>
          </a:p>
          <a:p>
            <a:pPr algn="l">
              <a:defRPr sz="3900">
                <a:latin typeface="Courier"/>
                <a:ea typeface="Courier"/>
                <a:cs typeface="Courier"/>
                <a:sym typeface="Courier"/>
              </a:defRPr>
            </a:pPr>
            <a:r>
              <a:t>    return result;</a:t>
            </a:r>
          </a:p>
          <a:p>
            <a:pPr algn="l">
              <a:defRPr sz="3900">
                <a:latin typeface="Courier"/>
                <a:ea typeface="Courier"/>
                <a:cs typeface="Courier"/>
                <a:sym typeface="Courier"/>
              </a:defRPr>
            </a:pPr>
            <a:r>
              <a:t>}</a:t>
            </a:r>
          </a:p>
        </p:txBody>
      </p:sp>
      <p:sp>
        <p:nvSpPr>
          <p:cNvPr id="268" name="// long loop_while2(long a, long b)…"/>
          <p:cNvSpPr txBox="1"/>
          <p:nvPr/>
        </p:nvSpPr>
        <p:spPr>
          <a:xfrm>
            <a:off x="12284636" y="2080863"/>
            <a:ext cx="11320091" cy="9118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long loop_while2(long a, long b)</a:t>
            </a:r>
          </a:p>
          <a:p>
            <a:pPr algn="l">
              <a:defRPr sz="3900">
                <a:latin typeface="Courier"/>
                <a:ea typeface="Courier"/>
                <a:cs typeface="Courier"/>
                <a:sym typeface="Courier"/>
              </a:defRPr>
            </a:pPr>
            <a:r>
              <a:t>// a in %rdi, b in %rsi</a:t>
            </a:r>
          </a:p>
          <a:p>
            <a:pPr algn="l">
              <a:defRPr sz="3900">
                <a:latin typeface="Courier"/>
                <a:ea typeface="Courier"/>
                <a:cs typeface="Courier"/>
                <a:sym typeface="Courier"/>
              </a:defRPr>
            </a:pPr>
            <a:r>
              <a:t>loop_while2:</a:t>
            </a:r>
          </a:p>
          <a:p>
            <a:pPr algn="l">
              <a:defRPr sz="3900">
                <a:latin typeface="Courier"/>
                <a:ea typeface="Courier"/>
                <a:cs typeface="Courier"/>
                <a:sym typeface="Courier"/>
              </a:defRPr>
            </a:pPr>
            <a:r>
              <a:t>    testq %rsi, %rsi   </a:t>
            </a:r>
          </a:p>
          <a:p>
            <a:pPr algn="l">
              <a:defRPr sz="3900">
                <a:latin typeface="Courier"/>
                <a:ea typeface="Courier"/>
                <a:cs typeface="Courier"/>
                <a:sym typeface="Courier"/>
              </a:defRPr>
            </a:pPr>
            <a:r>
              <a:t>    jle .L8</a:t>
            </a:r>
          </a:p>
          <a:p>
            <a:pPr algn="l">
              <a:defRPr sz="3900">
                <a:latin typeface="Courier"/>
                <a:ea typeface="Courier"/>
                <a:cs typeface="Courier"/>
                <a:sym typeface="Courier"/>
              </a:defRPr>
            </a:pPr>
            <a:r>
              <a:t>    movq %rsi, %rax </a:t>
            </a:r>
          </a:p>
          <a:p>
            <a:pPr algn="l">
              <a:defRPr sz="3900">
                <a:latin typeface="Courier"/>
                <a:ea typeface="Courier"/>
                <a:cs typeface="Courier"/>
                <a:sym typeface="Courier"/>
              </a:defRPr>
            </a:pPr>
            <a:r>
              <a:t>.L7</a:t>
            </a:r>
          </a:p>
          <a:p>
            <a:pPr algn="l">
              <a:defRPr sz="3900">
                <a:latin typeface="Courier"/>
                <a:ea typeface="Courier"/>
                <a:cs typeface="Courier"/>
                <a:sym typeface="Courier"/>
              </a:defRPr>
            </a:pPr>
            <a:r>
              <a:t>    imulq %rdi, %rax</a:t>
            </a:r>
            <a:endParaRPr>
              <a:solidFill>
                <a:srgbClr val="FF2600"/>
              </a:solidFill>
            </a:endParaRPr>
          </a:p>
          <a:p>
            <a:pPr algn="l">
              <a:defRPr sz="3900">
                <a:latin typeface="Courier"/>
                <a:ea typeface="Courier"/>
                <a:cs typeface="Courier"/>
                <a:sym typeface="Courier"/>
              </a:defRPr>
            </a:pPr>
            <a:r>
              <a:t>    subq %rdi, %rsi</a:t>
            </a:r>
          </a:p>
          <a:p>
            <a:pPr algn="l">
              <a:defRPr sz="3900">
                <a:latin typeface="Courier"/>
                <a:ea typeface="Courier"/>
                <a:cs typeface="Courier"/>
                <a:sym typeface="Courier"/>
              </a:defRPr>
            </a:pPr>
            <a:r>
              <a:t>    testq %rsi, %rsi</a:t>
            </a:r>
          </a:p>
          <a:p>
            <a:pPr algn="l">
              <a:defRPr sz="3900">
                <a:latin typeface="Courier"/>
                <a:ea typeface="Courier"/>
                <a:cs typeface="Courier"/>
                <a:sym typeface="Courier"/>
              </a:defRPr>
            </a:pPr>
            <a:r>
              <a:t>    jg .L7</a:t>
            </a:r>
          </a:p>
          <a:p>
            <a:pPr algn="l">
              <a:defRPr sz="3900">
                <a:latin typeface="Courier"/>
                <a:ea typeface="Courier"/>
                <a:cs typeface="Courier"/>
                <a:sym typeface="Courier"/>
              </a:defRPr>
            </a:pPr>
            <a:r>
              <a:t>    rep; ret</a:t>
            </a:r>
          </a:p>
          <a:p>
            <a:pPr algn="l">
              <a:defRPr sz="3900">
                <a:latin typeface="Courier"/>
                <a:ea typeface="Courier"/>
                <a:cs typeface="Courier"/>
                <a:sym typeface="Courier"/>
              </a:defRPr>
            </a:pPr>
            <a:r>
              <a:t>.L8</a:t>
            </a:r>
          </a:p>
          <a:p>
            <a:pPr algn="l">
              <a:defRPr sz="3900">
                <a:latin typeface="Courier"/>
                <a:ea typeface="Courier"/>
                <a:cs typeface="Courier"/>
                <a:sym typeface="Courier"/>
              </a:defRPr>
            </a:pPr>
            <a:r>
              <a:t>    movq %rsi, %rax      </a:t>
            </a:r>
          </a:p>
          <a:p>
            <a:pPr algn="l">
              <a:defRPr sz="3900">
                <a:latin typeface="Courier"/>
                <a:ea typeface="Courier"/>
                <a:cs typeface="Courier"/>
                <a:sym typeface="Courier"/>
              </a:defRPr>
            </a:pPr>
            <a:r>
              <a:t>    ret</a:t>
            </a:r>
          </a:p>
        </p:txBody>
      </p:sp>
      <p:sp>
        <p:nvSpPr>
          <p:cNvPr id="2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Loops: While loop, reverse engine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While loop, reverse engineering</a:t>
            </a:r>
          </a:p>
        </p:txBody>
      </p:sp>
      <p:sp>
        <p:nvSpPr>
          <p:cNvPr id="272" name="Fill in the missing C code:"/>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Fill in the missing C code:</a:t>
            </a:r>
          </a:p>
        </p:txBody>
      </p:sp>
      <p:sp>
        <p:nvSpPr>
          <p:cNvPr id="273" name="long loop_while2(long a, long b)…"/>
          <p:cNvSpPr txBox="1"/>
          <p:nvPr/>
        </p:nvSpPr>
        <p:spPr>
          <a:xfrm>
            <a:off x="553877" y="3049161"/>
            <a:ext cx="10580794" cy="5537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long loop_while2(long a, long b)</a:t>
            </a:r>
          </a:p>
          <a:p>
            <a:pPr algn="l">
              <a:defRPr sz="3900">
                <a:latin typeface="Courier"/>
                <a:ea typeface="Courier"/>
                <a:cs typeface="Courier"/>
                <a:sym typeface="Courier"/>
              </a:defRPr>
            </a:pPr>
            <a:r>
              <a:t>{</a:t>
            </a:r>
          </a:p>
          <a:p>
            <a:pPr algn="l">
              <a:defRPr sz="3900">
                <a:latin typeface="Courier"/>
                <a:ea typeface="Courier"/>
                <a:cs typeface="Courier"/>
                <a:sym typeface="Courier"/>
              </a:defRPr>
            </a:pPr>
            <a:r>
              <a:t>    long result = ________;</a:t>
            </a:r>
          </a:p>
          <a:p>
            <a:pPr algn="l">
              <a:defRPr sz="3900">
                <a:latin typeface="Courier"/>
                <a:ea typeface="Courier"/>
                <a:cs typeface="Courier"/>
                <a:sym typeface="Courier"/>
              </a:defRPr>
            </a:pPr>
            <a:r>
              <a:t>    while (_________) {</a:t>
            </a:r>
          </a:p>
          <a:p>
            <a:pPr algn="l">
              <a:defRPr sz="3900">
                <a:latin typeface="Courier"/>
                <a:ea typeface="Courier"/>
                <a:cs typeface="Courier"/>
                <a:sym typeface="Courier"/>
              </a:defRPr>
            </a:pPr>
            <a:r>
              <a:t>        result = _________________;</a:t>
            </a:r>
          </a:p>
          <a:p>
            <a:pPr algn="l">
              <a:defRPr sz="3900">
                <a:latin typeface="Courier"/>
                <a:ea typeface="Courier"/>
                <a:cs typeface="Courier"/>
                <a:sym typeface="Courier"/>
              </a:defRPr>
            </a:pPr>
            <a:r>
              <a:t>        b = __________;</a:t>
            </a:r>
          </a:p>
          <a:p>
            <a:pPr algn="l">
              <a:defRPr sz="3900">
                <a:latin typeface="Courier"/>
                <a:ea typeface="Courier"/>
                <a:cs typeface="Courier"/>
                <a:sym typeface="Courier"/>
              </a:defRPr>
            </a:pPr>
            <a:r>
              <a:t>    }</a:t>
            </a:r>
          </a:p>
          <a:p>
            <a:pPr algn="l">
              <a:defRPr sz="3900">
                <a:latin typeface="Courier"/>
                <a:ea typeface="Courier"/>
                <a:cs typeface="Courier"/>
                <a:sym typeface="Courier"/>
              </a:defRPr>
            </a:pPr>
            <a:r>
              <a:t>    return result;</a:t>
            </a:r>
          </a:p>
          <a:p>
            <a:pPr algn="l">
              <a:defRPr sz="3900">
                <a:latin typeface="Courier"/>
                <a:ea typeface="Courier"/>
                <a:cs typeface="Courier"/>
                <a:sym typeface="Courier"/>
              </a:defRPr>
            </a:pPr>
            <a:r>
              <a:t>}</a:t>
            </a:r>
          </a:p>
        </p:txBody>
      </p:sp>
      <p:sp>
        <p:nvSpPr>
          <p:cNvPr id="274" name="// long loop_while2(long a, long b)…"/>
          <p:cNvSpPr txBox="1"/>
          <p:nvPr/>
        </p:nvSpPr>
        <p:spPr>
          <a:xfrm>
            <a:off x="12284636" y="2080863"/>
            <a:ext cx="11320091" cy="9118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long loop_while2(long a, long b)</a:t>
            </a:r>
          </a:p>
          <a:p>
            <a:pPr algn="l">
              <a:defRPr sz="3900">
                <a:latin typeface="Courier"/>
                <a:ea typeface="Courier"/>
                <a:cs typeface="Courier"/>
                <a:sym typeface="Courier"/>
              </a:defRPr>
            </a:pPr>
            <a:r>
              <a:t>// a in %rdi, b in %rsi</a:t>
            </a:r>
          </a:p>
          <a:p>
            <a:pPr algn="l">
              <a:defRPr sz="3900">
                <a:latin typeface="Courier"/>
                <a:ea typeface="Courier"/>
                <a:cs typeface="Courier"/>
                <a:sym typeface="Courier"/>
              </a:defRPr>
            </a:pPr>
            <a:r>
              <a:t>loop_while2:</a:t>
            </a:r>
          </a:p>
          <a:p>
            <a:pPr algn="l">
              <a:defRPr sz="3900">
                <a:latin typeface="Courier"/>
                <a:ea typeface="Courier"/>
                <a:cs typeface="Courier"/>
                <a:sym typeface="Courier"/>
              </a:defRPr>
            </a:pPr>
            <a:r>
              <a:t>    testq %rsi, %rsi   </a:t>
            </a:r>
          </a:p>
          <a:p>
            <a:pPr algn="l">
              <a:defRPr sz="3900">
                <a:latin typeface="Courier"/>
                <a:ea typeface="Courier"/>
                <a:cs typeface="Courier"/>
                <a:sym typeface="Courier"/>
              </a:defRPr>
            </a:pPr>
            <a:r>
              <a:t>    jle .L8</a:t>
            </a:r>
          </a:p>
          <a:p>
            <a:pPr algn="l">
              <a:defRPr sz="3900">
                <a:latin typeface="Courier"/>
                <a:ea typeface="Courier"/>
                <a:cs typeface="Courier"/>
                <a:sym typeface="Courier"/>
              </a:defRPr>
            </a:pPr>
            <a:r>
              <a:t>    movq %rsi, %rax </a:t>
            </a:r>
          </a:p>
          <a:p>
            <a:pPr algn="l">
              <a:defRPr sz="3900">
                <a:latin typeface="Courier"/>
                <a:ea typeface="Courier"/>
                <a:cs typeface="Courier"/>
                <a:sym typeface="Courier"/>
              </a:defRPr>
            </a:pPr>
            <a:r>
              <a:t>.L7</a:t>
            </a:r>
          </a:p>
          <a:p>
            <a:pPr algn="l">
              <a:defRPr sz="3900">
                <a:latin typeface="Courier"/>
                <a:ea typeface="Courier"/>
                <a:cs typeface="Courier"/>
                <a:sym typeface="Courier"/>
              </a:defRPr>
            </a:pPr>
            <a:r>
              <a:t>    imulq %rdi, %rax</a:t>
            </a:r>
            <a:endParaRPr>
              <a:solidFill>
                <a:srgbClr val="FF2600"/>
              </a:solidFill>
            </a:endParaRPr>
          </a:p>
          <a:p>
            <a:pPr algn="l">
              <a:defRPr sz="3900">
                <a:latin typeface="Courier"/>
                <a:ea typeface="Courier"/>
                <a:cs typeface="Courier"/>
                <a:sym typeface="Courier"/>
              </a:defRPr>
            </a:pPr>
            <a:r>
              <a:t>    subq %rdi, %rsi</a:t>
            </a:r>
          </a:p>
          <a:p>
            <a:pPr algn="l">
              <a:defRPr sz="3900">
                <a:latin typeface="Courier"/>
                <a:ea typeface="Courier"/>
                <a:cs typeface="Courier"/>
                <a:sym typeface="Courier"/>
              </a:defRPr>
            </a:pPr>
            <a:r>
              <a:t>    testq %rsi, %rsi</a:t>
            </a:r>
          </a:p>
          <a:p>
            <a:pPr algn="l">
              <a:defRPr sz="3900">
                <a:latin typeface="Courier"/>
                <a:ea typeface="Courier"/>
                <a:cs typeface="Courier"/>
                <a:sym typeface="Courier"/>
              </a:defRPr>
            </a:pPr>
            <a:r>
              <a:t>    jg .L7</a:t>
            </a:r>
          </a:p>
          <a:p>
            <a:pPr algn="l">
              <a:defRPr sz="3900">
                <a:latin typeface="Courier"/>
                <a:ea typeface="Courier"/>
                <a:cs typeface="Courier"/>
                <a:sym typeface="Courier"/>
              </a:defRPr>
            </a:pPr>
            <a:r>
              <a:t>    rep; ret</a:t>
            </a:r>
          </a:p>
          <a:p>
            <a:pPr algn="l">
              <a:defRPr sz="3900">
                <a:latin typeface="Courier"/>
                <a:ea typeface="Courier"/>
                <a:cs typeface="Courier"/>
                <a:sym typeface="Courier"/>
              </a:defRPr>
            </a:pPr>
            <a:r>
              <a:t>.L8</a:t>
            </a:r>
          </a:p>
          <a:p>
            <a:pPr algn="l">
              <a:defRPr sz="3900">
                <a:latin typeface="Courier"/>
                <a:ea typeface="Courier"/>
                <a:cs typeface="Courier"/>
                <a:sym typeface="Courier"/>
              </a:defRPr>
            </a:pPr>
            <a:r>
              <a:t>    movq %rsi, %rax      </a:t>
            </a:r>
          </a:p>
          <a:p>
            <a:pPr algn="l">
              <a:defRPr sz="3900">
                <a:latin typeface="Courier"/>
                <a:ea typeface="Courier"/>
                <a:cs typeface="Courier"/>
                <a:sym typeface="Courier"/>
              </a:defRPr>
            </a:pPr>
            <a:r>
              <a:t>    ret</a:t>
            </a:r>
          </a:p>
        </p:txBody>
      </p:sp>
      <p:sp>
        <p:nvSpPr>
          <p:cNvPr id="275" name="b"/>
          <p:cNvSpPr txBox="1"/>
          <p:nvPr/>
        </p:nvSpPr>
        <p:spPr>
          <a:xfrm>
            <a:off x="6860382" y="4134061"/>
            <a:ext cx="411530"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b</a:t>
            </a:r>
          </a:p>
        </p:txBody>
      </p:sp>
      <p:sp>
        <p:nvSpPr>
          <p:cNvPr id="276" name="b &gt; 0"/>
          <p:cNvSpPr txBox="1"/>
          <p:nvPr/>
        </p:nvSpPr>
        <p:spPr>
          <a:xfrm>
            <a:off x="4365752" y="4840253"/>
            <a:ext cx="1600443"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b &gt; 0</a:t>
            </a:r>
          </a:p>
        </p:txBody>
      </p:sp>
      <p:sp>
        <p:nvSpPr>
          <p:cNvPr id="277" name="result * a"/>
          <p:cNvSpPr txBox="1"/>
          <p:nvPr/>
        </p:nvSpPr>
        <p:spPr>
          <a:xfrm>
            <a:off x="6594361" y="5468511"/>
            <a:ext cx="3086584"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result * a</a:t>
            </a:r>
          </a:p>
        </p:txBody>
      </p:sp>
      <p:sp>
        <p:nvSpPr>
          <p:cNvPr id="278" name="b - a"/>
          <p:cNvSpPr txBox="1"/>
          <p:nvPr/>
        </p:nvSpPr>
        <p:spPr>
          <a:xfrm>
            <a:off x="4915985" y="6058865"/>
            <a:ext cx="1600443"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3900">
                <a:solidFill>
                  <a:srgbClr val="FF2600"/>
                </a:solidFill>
                <a:latin typeface="Courier"/>
                <a:ea typeface="Courier"/>
                <a:cs typeface="Courier"/>
                <a:sym typeface="Courier"/>
              </a:defRPr>
            </a:lvl1pPr>
          </a:lstStyle>
          <a:p>
            <a:pPr/>
            <a:r>
              <a:t>b - a</a:t>
            </a:r>
          </a:p>
        </p:txBody>
      </p:sp>
      <p:sp>
        <p:nvSpPr>
          <p:cNvPr id="2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8" grpId="4"/>
      <p:bldP build="whole" bldLvl="1" animBg="1" rev="0" advAuto="0" spid="276" grpId="1"/>
      <p:bldP build="whole" bldLvl="1" animBg="1" rev="0" advAuto="0" spid="275" grpId="2"/>
      <p:bldP build="whole" bldLvl="1" animBg="1" rev="0" advAuto="0" spid="277" grpId="3"/>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Loops: For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For loop</a:t>
            </a:r>
          </a:p>
        </p:txBody>
      </p:sp>
      <p:sp>
        <p:nvSpPr>
          <p:cNvPr id="282" name="In C, the general form of the for loop is:…"/>
          <p:cNvSpPr txBox="1"/>
          <p:nvPr/>
        </p:nvSpPr>
        <p:spPr>
          <a:xfrm>
            <a:off x="492313" y="1743951"/>
            <a:ext cx="23399374" cy="694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C, the general form of the for loop is:</a:t>
            </a:r>
          </a:p>
          <a:p>
            <a:pPr algn="l"/>
          </a:p>
          <a:p>
            <a:pPr algn="l">
              <a:defRPr>
                <a:latin typeface="Courier"/>
                <a:ea typeface="Courier"/>
                <a:cs typeface="Courier"/>
                <a:sym typeface="Courier"/>
              </a:defRPr>
            </a:pPr>
          </a:p>
          <a:p>
            <a:pPr algn="l">
              <a:defRPr>
                <a:latin typeface="Courier"/>
                <a:ea typeface="Courier"/>
                <a:cs typeface="Courier"/>
                <a:sym typeface="Courier"/>
              </a:defRPr>
            </a:pPr>
          </a:p>
          <a:p>
            <a:pPr algn="l">
              <a:defRPr>
                <a:latin typeface="Courier"/>
                <a:ea typeface="Courier"/>
                <a:cs typeface="Courier"/>
                <a:sym typeface="Courier"/>
              </a:defRPr>
            </a:pPr>
          </a:p>
          <a:p>
            <a:pPr algn="l"/>
            <a:r>
              <a:t>This is the same as the following (unless you have a continue statement; see Problem 3.29 in the text):</a:t>
            </a:r>
          </a:p>
          <a:p>
            <a:pPr algn="l"/>
          </a:p>
        </p:txBody>
      </p:sp>
      <p:sp>
        <p:nvSpPr>
          <p:cNvPr id="283" name="for (init_expr; test_expr; update_expr)…"/>
          <p:cNvSpPr txBox="1"/>
          <p:nvPr/>
        </p:nvSpPr>
        <p:spPr>
          <a:xfrm>
            <a:off x="1857060" y="3378124"/>
            <a:ext cx="15420282" cy="168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for (init_expr; test_expr; update_expr)</a:t>
            </a:r>
          </a:p>
          <a:p>
            <a:pPr algn="l">
              <a:defRPr>
                <a:latin typeface="Courier"/>
                <a:ea typeface="Courier"/>
                <a:cs typeface="Courier"/>
                <a:sym typeface="Courier"/>
              </a:defRPr>
            </a:pPr>
            <a:r>
              <a:t>          body_statement</a:t>
            </a:r>
          </a:p>
        </p:txBody>
      </p:sp>
      <p:sp>
        <p:nvSpPr>
          <p:cNvPr id="284" name="init_expr;…"/>
          <p:cNvSpPr txBox="1"/>
          <p:nvPr/>
        </p:nvSpPr>
        <p:spPr>
          <a:xfrm>
            <a:off x="5181341" y="6611897"/>
            <a:ext cx="7417979" cy="397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init_expr;</a:t>
            </a:r>
          </a:p>
          <a:p>
            <a:pPr algn="l">
              <a:defRPr>
                <a:latin typeface="Courier"/>
                <a:ea typeface="Courier"/>
                <a:cs typeface="Courier"/>
                <a:sym typeface="Courier"/>
              </a:defRPr>
            </a:pPr>
            <a:r>
              <a:t>while (test_expr) {</a:t>
            </a:r>
          </a:p>
          <a:p>
            <a:pPr algn="l">
              <a:defRPr>
                <a:latin typeface="Courier"/>
                <a:ea typeface="Courier"/>
                <a:cs typeface="Courier"/>
                <a:sym typeface="Courier"/>
              </a:defRPr>
            </a:pPr>
            <a:r>
              <a:t>    body_statement</a:t>
            </a:r>
          </a:p>
          <a:p>
            <a:pPr algn="l">
              <a:defRPr>
                <a:latin typeface="Courier"/>
                <a:ea typeface="Courier"/>
                <a:cs typeface="Courier"/>
                <a:sym typeface="Courier"/>
              </a:defRPr>
            </a:pPr>
            <a:r>
              <a:t>    update_expr;</a:t>
            </a:r>
          </a:p>
          <a:p>
            <a:pPr algn="l">
              <a:defRPr>
                <a:latin typeface="Courier"/>
                <a:ea typeface="Courier"/>
                <a:cs typeface="Courier"/>
                <a:sym typeface="Courier"/>
              </a:defRPr>
            </a:pPr>
            <a:r>
              <a:t>}</a:t>
            </a:r>
          </a:p>
        </p:txBody>
      </p:sp>
      <p:sp>
        <p:nvSpPr>
          <p:cNvPr id="285" name="The program first evaluates init_expr.  Then it enters the loop where it first evaluates the test condition, test_expr, exiting if the test fails. Then, it continues the body_statement, and finally evaluates the update expression,   update_expr."/>
          <p:cNvSpPr txBox="1"/>
          <p:nvPr/>
        </p:nvSpPr>
        <p:spPr>
          <a:xfrm>
            <a:off x="423619" y="10503682"/>
            <a:ext cx="23536761" cy="3215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program first evaluates </a:t>
            </a:r>
            <a:r>
              <a:rPr>
                <a:latin typeface="Courier"/>
                <a:ea typeface="Courier"/>
                <a:cs typeface="Courier"/>
                <a:sym typeface="Courier"/>
              </a:rPr>
              <a:t>init_expr</a:t>
            </a:r>
            <a:r>
              <a:t>.  Then it enters the loop where it first evaluates the test condition, </a:t>
            </a:r>
            <a:r>
              <a:rPr>
                <a:latin typeface="Courier"/>
                <a:ea typeface="Courier"/>
                <a:cs typeface="Courier"/>
                <a:sym typeface="Courier"/>
              </a:rPr>
              <a:t>test_expr</a:t>
            </a:r>
            <a:r>
              <a:t>, exiting if the test fails. Then, it continues the </a:t>
            </a:r>
            <a:r>
              <a:rPr>
                <a:latin typeface="Courier"/>
                <a:ea typeface="Courier"/>
                <a:cs typeface="Courier"/>
                <a:sym typeface="Courier"/>
              </a:rPr>
              <a:t>body_statement</a:t>
            </a:r>
            <a:r>
              <a:t>, and finally evaluates the update expression,   </a:t>
            </a:r>
            <a:r>
              <a:rPr>
                <a:latin typeface="Courier"/>
                <a:ea typeface="Courier"/>
                <a:cs typeface="Courier"/>
                <a:sym typeface="Courier"/>
              </a:rPr>
              <a:t>update_expr</a:t>
            </a:r>
            <a:r>
              <a:t>.</a:t>
            </a:r>
          </a:p>
        </p:txBody>
      </p:sp>
      <p:sp>
        <p:nvSpPr>
          <p:cNvPr id="2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Loops: For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For loop</a:t>
            </a:r>
          </a:p>
        </p:txBody>
      </p:sp>
      <p:sp>
        <p:nvSpPr>
          <p:cNvPr id="289" name="There are two forms that gcc might create; this is the first form:"/>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There are two forms that gcc might create; this is the first form:</a:t>
            </a:r>
          </a:p>
        </p:txBody>
      </p:sp>
      <p:sp>
        <p:nvSpPr>
          <p:cNvPr id="290" name="init_expression…"/>
          <p:cNvSpPr txBox="1"/>
          <p:nvPr/>
        </p:nvSpPr>
        <p:spPr>
          <a:xfrm>
            <a:off x="1814426" y="3128613"/>
            <a:ext cx="20374087" cy="702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init_expression</a:t>
            </a:r>
          </a:p>
          <a:p>
            <a:pPr algn="l">
              <a:defRPr>
                <a:latin typeface="Courier"/>
                <a:ea typeface="Courier"/>
                <a:cs typeface="Courier"/>
                <a:sym typeface="Courier"/>
              </a:defRPr>
            </a:pPr>
            <a:r>
              <a:t>    jmp test // unconditional jump</a:t>
            </a:r>
          </a:p>
          <a:p>
            <a:pPr algn="l">
              <a:defRPr>
                <a:latin typeface="Courier"/>
                <a:ea typeface="Courier"/>
                <a:cs typeface="Courier"/>
                <a:sym typeface="Courier"/>
              </a:defRPr>
            </a:pPr>
            <a:r>
              <a:t> loop:</a:t>
            </a:r>
          </a:p>
          <a:p>
            <a:pPr algn="l">
              <a:defRPr>
                <a:latin typeface="Courier"/>
                <a:ea typeface="Courier"/>
                <a:cs typeface="Courier"/>
                <a:sym typeface="Courier"/>
              </a:defRPr>
            </a:pPr>
            <a:r>
              <a:t>    body_statement instructions</a:t>
            </a:r>
          </a:p>
          <a:p>
            <a:pPr algn="l">
              <a:defRPr>
                <a:latin typeface="Courier"/>
                <a:ea typeface="Courier"/>
                <a:cs typeface="Courier"/>
                <a:sym typeface="Courier"/>
              </a:defRPr>
            </a:pPr>
            <a:r>
              <a:t>    update_expression</a:t>
            </a:r>
          </a:p>
          <a:p>
            <a:pPr algn="l">
              <a:defRPr>
                <a:latin typeface="Courier"/>
                <a:ea typeface="Courier"/>
                <a:cs typeface="Courier"/>
                <a:sym typeface="Courier"/>
              </a:defRPr>
            </a:pPr>
            <a:r>
              <a:t> test:</a:t>
            </a:r>
          </a:p>
          <a:p>
            <a:pPr algn="l">
              <a:defRPr>
                <a:latin typeface="Courier"/>
                <a:ea typeface="Courier"/>
                <a:cs typeface="Courier"/>
                <a:sym typeface="Courier"/>
              </a:defRPr>
            </a:pPr>
            <a:r>
              <a:t>    cmp … // comparison instruction</a:t>
            </a:r>
          </a:p>
          <a:p>
            <a:pPr algn="l">
              <a:defRPr>
                <a:latin typeface="Courier"/>
                <a:ea typeface="Courier"/>
                <a:cs typeface="Courier"/>
                <a:sym typeface="Courier"/>
              </a:defRPr>
            </a:pPr>
            <a:r>
              <a:t>    j.. loop  // conditional jump based on comparison</a:t>
            </a:r>
          </a:p>
          <a:p>
            <a:pPr algn="l">
              <a:defRPr>
                <a:latin typeface="Courier"/>
                <a:ea typeface="Courier"/>
                <a:cs typeface="Courier"/>
                <a:sym typeface="Courier"/>
              </a:defRPr>
            </a:pPr>
            <a:r>
              <a:t>              // can think of as "if test, goto loop"</a:t>
            </a:r>
          </a:p>
        </p:txBody>
      </p:sp>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Loops: For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For loop</a:t>
            </a:r>
          </a:p>
        </p:txBody>
      </p:sp>
      <p:sp>
        <p:nvSpPr>
          <p:cNvPr id="294" name="There are two forms that gcc might create; this is the second form:"/>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There are two forms that gcc might create; this is the second form:</a:t>
            </a:r>
          </a:p>
        </p:txBody>
      </p:sp>
      <p:sp>
        <p:nvSpPr>
          <p:cNvPr id="295" name="init_expression…"/>
          <p:cNvSpPr txBox="1"/>
          <p:nvPr/>
        </p:nvSpPr>
        <p:spPr>
          <a:xfrm>
            <a:off x="1242833" y="3283336"/>
            <a:ext cx="21517273"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init_expression</a:t>
            </a:r>
          </a:p>
          <a:p>
            <a:pPr algn="l">
              <a:defRPr>
                <a:latin typeface="Courier"/>
                <a:ea typeface="Courier"/>
                <a:cs typeface="Courier"/>
                <a:sym typeface="Courier"/>
              </a:defRPr>
            </a:pPr>
            <a:r>
              <a:t>    cmp … // comparison instruction  </a:t>
            </a:r>
          </a:p>
          <a:p>
            <a:pPr algn="l">
              <a:defRPr>
                <a:latin typeface="Courier"/>
                <a:ea typeface="Courier"/>
                <a:cs typeface="Courier"/>
                <a:sym typeface="Courier"/>
              </a:defRPr>
            </a:pPr>
            <a:r>
              <a:t>    j.. done // conditional jump based on comparison</a:t>
            </a:r>
          </a:p>
          <a:p>
            <a:pPr algn="l">
              <a:defRPr>
                <a:latin typeface="Courier"/>
                <a:ea typeface="Courier"/>
                <a:cs typeface="Courier"/>
                <a:sym typeface="Courier"/>
              </a:defRPr>
            </a:pPr>
            <a:r>
              <a:t>             // can think of as "if not test, goto done"</a:t>
            </a:r>
          </a:p>
          <a:p>
            <a:pPr algn="l">
              <a:defRPr>
                <a:latin typeface="Courier"/>
                <a:ea typeface="Courier"/>
                <a:cs typeface="Courier"/>
                <a:sym typeface="Courier"/>
              </a:defRPr>
            </a:pPr>
            <a:r>
              <a:t>loop:</a:t>
            </a:r>
          </a:p>
          <a:p>
            <a:pPr algn="l">
              <a:defRPr>
                <a:latin typeface="Courier"/>
                <a:ea typeface="Courier"/>
                <a:cs typeface="Courier"/>
                <a:sym typeface="Courier"/>
              </a:defRPr>
            </a:pPr>
            <a:r>
              <a:t>    body_statement instructions</a:t>
            </a:r>
          </a:p>
          <a:p>
            <a:pPr algn="l">
              <a:defRPr>
                <a:latin typeface="Courier"/>
                <a:ea typeface="Courier"/>
                <a:cs typeface="Courier"/>
                <a:sym typeface="Courier"/>
              </a:defRPr>
            </a:pPr>
            <a:r>
              <a:t>    update_expression</a:t>
            </a:r>
          </a:p>
          <a:p>
            <a:pPr algn="l">
              <a:defRPr>
                <a:latin typeface="Courier"/>
                <a:ea typeface="Courier"/>
                <a:cs typeface="Courier"/>
                <a:sym typeface="Courier"/>
              </a:defRPr>
            </a:pPr>
            <a:r>
              <a:t>    cmp … // comparison instruction</a:t>
            </a:r>
          </a:p>
          <a:p>
            <a:pPr algn="l">
              <a:defRPr>
                <a:latin typeface="Courier"/>
                <a:ea typeface="Courier"/>
                <a:cs typeface="Courier"/>
                <a:sym typeface="Courier"/>
              </a:defRPr>
            </a:pPr>
            <a:r>
              <a:t>    j.. loop // "if test, goto loop" </a:t>
            </a:r>
          </a:p>
          <a:p>
            <a:pPr algn="l">
              <a:defRPr>
                <a:latin typeface="Courier"/>
                <a:ea typeface="Courier"/>
                <a:cs typeface="Courier"/>
                <a:sym typeface="Courier"/>
              </a:defRPr>
            </a:pPr>
            <a:r>
              <a:t>done:</a:t>
            </a:r>
          </a:p>
        </p:txBody>
      </p:sp>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Loops: For loo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Loops: For loop</a:t>
            </a:r>
          </a:p>
        </p:txBody>
      </p:sp>
      <p:sp>
        <p:nvSpPr>
          <p:cNvPr id="299" name="Let's look at the another C factorial function, and the generated assembly:"/>
          <p:cNvSpPr txBox="1"/>
          <p:nvPr/>
        </p:nvSpPr>
        <p:spPr>
          <a:xfrm>
            <a:off x="492313" y="1743951"/>
            <a:ext cx="2339937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the another C factorial function, and the generated assembly:</a:t>
            </a:r>
          </a:p>
        </p:txBody>
      </p:sp>
      <p:sp>
        <p:nvSpPr>
          <p:cNvPr id="300" name="long fact_for(long n)…"/>
          <p:cNvSpPr txBox="1"/>
          <p:nvPr/>
        </p:nvSpPr>
        <p:spPr>
          <a:xfrm>
            <a:off x="351160" y="3136040"/>
            <a:ext cx="9140380"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200">
                <a:latin typeface="Courier"/>
                <a:ea typeface="Courier"/>
                <a:cs typeface="Courier"/>
                <a:sym typeface="Courier"/>
              </a:defRPr>
            </a:pPr>
            <a:r>
              <a:t>long fact_for(long n)</a:t>
            </a:r>
          </a:p>
          <a:p>
            <a:pPr algn="l">
              <a:defRPr sz="4200">
                <a:latin typeface="Courier"/>
                <a:ea typeface="Courier"/>
                <a:cs typeface="Courier"/>
                <a:sym typeface="Courier"/>
              </a:defRPr>
            </a:pPr>
            <a:r>
              <a:t>{</a:t>
            </a:r>
          </a:p>
          <a:p>
            <a:pPr algn="l">
              <a:defRPr sz="4200">
                <a:latin typeface="Courier"/>
                <a:ea typeface="Courier"/>
                <a:cs typeface="Courier"/>
                <a:sym typeface="Courier"/>
              </a:defRPr>
            </a:pPr>
            <a:r>
              <a:t>    long i;</a:t>
            </a:r>
          </a:p>
          <a:p>
            <a:pPr algn="l">
              <a:defRPr sz="4200">
                <a:latin typeface="Courier"/>
                <a:ea typeface="Courier"/>
                <a:cs typeface="Courier"/>
                <a:sym typeface="Courier"/>
              </a:defRPr>
            </a:pPr>
            <a:r>
              <a:t>    long result = 1;</a:t>
            </a:r>
          </a:p>
          <a:p>
            <a:pPr algn="l">
              <a:defRPr sz="4200">
                <a:latin typeface="Courier"/>
                <a:ea typeface="Courier"/>
                <a:cs typeface="Courier"/>
                <a:sym typeface="Courier"/>
              </a:defRPr>
            </a:pPr>
            <a:r>
              <a:t>    for (i = 2; i &lt;= n; i++)</a:t>
            </a:r>
          </a:p>
          <a:p>
            <a:pPr algn="l">
              <a:defRPr sz="4200">
                <a:latin typeface="Courier"/>
                <a:ea typeface="Courier"/>
                <a:cs typeface="Courier"/>
                <a:sym typeface="Courier"/>
              </a:defRPr>
            </a:pPr>
            <a:r>
              <a:t>       result *= i;</a:t>
            </a:r>
          </a:p>
          <a:p>
            <a:pPr algn="l">
              <a:defRPr sz="4200">
                <a:latin typeface="Courier"/>
                <a:ea typeface="Courier"/>
                <a:cs typeface="Courier"/>
                <a:sym typeface="Courier"/>
              </a:defRPr>
            </a:pPr>
            <a:r>
              <a:t>    return result;</a:t>
            </a:r>
          </a:p>
          <a:p>
            <a:pPr algn="l">
              <a:defRPr sz="4200">
                <a:latin typeface="Courier"/>
                <a:ea typeface="Courier"/>
                <a:cs typeface="Courier"/>
                <a:sym typeface="Courier"/>
              </a:defRPr>
            </a:pPr>
            <a:r>
              <a:t>}</a:t>
            </a:r>
          </a:p>
        </p:txBody>
      </p:sp>
      <p:sp>
        <p:nvSpPr>
          <p:cNvPr id="301" name="// long fact_for(long n)…"/>
          <p:cNvSpPr txBox="1"/>
          <p:nvPr/>
        </p:nvSpPr>
        <p:spPr>
          <a:xfrm>
            <a:off x="10406785" y="3403099"/>
            <a:ext cx="14059603" cy="8255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100">
                <a:latin typeface="Courier"/>
                <a:ea typeface="Courier"/>
                <a:cs typeface="Courier"/>
                <a:sym typeface="Courier"/>
              </a:defRPr>
            </a:pPr>
            <a:r>
              <a:t>// long fact_for(long n)</a:t>
            </a:r>
          </a:p>
          <a:p>
            <a:pPr algn="l">
              <a:defRPr sz="4100">
                <a:latin typeface="Courier"/>
                <a:ea typeface="Courier"/>
                <a:cs typeface="Courier"/>
                <a:sym typeface="Courier"/>
              </a:defRPr>
            </a:pPr>
            <a:r>
              <a:t>// n in %rdi</a:t>
            </a:r>
          </a:p>
          <a:p>
            <a:pPr algn="l">
              <a:defRPr sz="4100">
                <a:latin typeface="Courier"/>
                <a:ea typeface="Courier"/>
                <a:cs typeface="Courier"/>
                <a:sym typeface="Courier"/>
              </a:defRPr>
            </a:pPr>
            <a:r>
              <a:t>fact_for:</a:t>
            </a:r>
          </a:p>
          <a:p>
            <a:pPr algn="l">
              <a:defRPr sz="4100">
                <a:latin typeface="Courier"/>
                <a:ea typeface="Courier"/>
                <a:cs typeface="Courier"/>
                <a:sym typeface="Courier"/>
              </a:defRPr>
            </a:pPr>
            <a:r>
              <a:t>    movl $1, %eax    </a:t>
            </a:r>
            <a:r>
              <a:rPr>
                <a:solidFill>
                  <a:srgbClr val="FF2600"/>
                </a:solidFill>
              </a:rPr>
              <a:t>// set result to 1</a:t>
            </a:r>
            <a:endParaRPr>
              <a:solidFill>
                <a:srgbClr val="FF2600"/>
              </a:solidFill>
            </a:endParaRPr>
          </a:p>
          <a:p>
            <a:pPr algn="l">
              <a:defRPr sz="4100">
                <a:latin typeface="Courier"/>
                <a:ea typeface="Courier"/>
                <a:cs typeface="Courier"/>
                <a:sym typeface="Courier"/>
              </a:defRPr>
            </a:pPr>
            <a:r>
              <a:rPr>
                <a:solidFill>
                  <a:srgbClr val="FF2600"/>
                </a:solidFill>
              </a:rPr>
              <a:t>    </a:t>
            </a:r>
            <a:r>
              <a:t>movl $2, %edx    </a:t>
            </a:r>
            <a:r>
              <a:rPr>
                <a:solidFill>
                  <a:srgbClr val="FF2600"/>
                </a:solidFill>
              </a:rPr>
              <a:t>// set i = 2</a:t>
            </a:r>
          </a:p>
          <a:p>
            <a:pPr algn="l">
              <a:defRPr sz="4100">
                <a:latin typeface="Courier"/>
                <a:ea typeface="Courier"/>
                <a:cs typeface="Courier"/>
                <a:sym typeface="Courier"/>
              </a:defRPr>
            </a:pPr>
            <a:r>
              <a:t>    jmp .L8          </a:t>
            </a:r>
            <a:r>
              <a:rPr>
                <a:solidFill>
                  <a:srgbClr val="FF2600"/>
                </a:solidFill>
              </a:rPr>
              <a:t>// jmp to test</a:t>
            </a:r>
            <a:r>
              <a:t> </a:t>
            </a:r>
          </a:p>
          <a:p>
            <a:pPr algn="l">
              <a:defRPr sz="4100">
                <a:latin typeface="Courier"/>
                <a:ea typeface="Courier"/>
                <a:cs typeface="Courier"/>
                <a:sym typeface="Courier"/>
              </a:defRPr>
            </a:pPr>
            <a:r>
              <a:t>.L9                </a:t>
            </a:r>
            <a:r>
              <a:rPr>
                <a:solidFill>
                  <a:srgbClr val="FF2600"/>
                </a:solidFill>
              </a:rPr>
              <a:t>// loop:</a:t>
            </a:r>
          </a:p>
          <a:p>
            <a:pPr algn="l">
              <a:defRPr sz="4100">
                <a:latin typeface="Courier"/>
                <a:ea typeface="Courier"/>
                <a:cs typeface="Courier"/>
                <a:sym typeface="Courier"/>
              </a:defRPr>
            </a:pPr>
            <a:r>
              <a:t>    imulq %rdx, %rax  </a:t>
            </a:r>
            <a:r>
              <a:rPr>
                <a:solidFill>
                  <a:srgbClr val="FF2600"/>
                </a:solidFill>
              </a:rPr>
              <a:t>// compute result *=i</a:t>
            </a:r>
          </a:p>
          <a:p>
            <a:pPr algn="l">
              <a:defRPr sz="4100">
                <a:latin typeface="Courier"/>
                <a:ea typeface="Courier"/>
                <a:cs typeface="Courier"/>
                <a:sym typeface="Courier"/>
              </a:defRPr>
            </a:pPr>
            <a:r>
              <a:t>    addq $1, %rdx     </a:t>
            </a:r>
            <a:r>
              <a:rPr>
                <a:solidFill>
                  <a:srgbClr val="FF2600"/>
                </a:solidFill>
              </a:rPr>
              <a:t>// increment i</a:t>
            </a:r>
          </a:p>
          <a:p>
            <a:pPr algn="l">
              <a:defRPr sz="4100">
                <a:latin typeface="Courier"/>
                <a:ea typeface="Courier"/>
                <a:cs typeface="Courier"/>
                <a:sym typeface="Courier"/>
              </a:defRPr>
            </a:pPr>
            <a:r>
              <a:t>.L8                </a:t>
            </a:r>
            <a:r>
              <a:rPr>
                <a:solidFill>
                  <a:srgbClr val="FF2600"/>
                </a:solidFill>
              </a:rPr>
              <a:t>// test:</a:t>
            </a:r>
            <a:r>
              <a:t>  </a:t>
            </a:r>
          </a:p>
          <a:p>
            <a:pPr algn="l">
              <a:defRPr sz="4100">
                <a:latin typeface="Courier"/>
                <a:ea typeface="Courier"/>
                <a:cs typeface="Courier"/>
                <a:sym typeface="Courier"/>
              </a:defRPr>
            </a:pPr>
            <a:r>
              <a:t>    cmpq %rdi, %rdx   </a:t>
            </a:r>
            <a:r>
              <a:rPr>
                <a:solidFill>
                  <a:srgbClr val="FF2600"/>
                </a:solidFill>
              </a:rPr>
              <a:t>// compare n:i</a:t>
            </a:r>
            <a:endParaRPr>
              <a:solidFill>
                <a:srgbClr val="FF2600"/>
              </a:solidFill>
            </a:endParaRPr>
          </a:p>
          <a:p>
            <a:pPr algn="l">
              <a:defRPr sz="4100">
                <a:latin typeface="Courier"/>
                <a:ea typeface="Courier"/>
                <a:cs typeface="Courier"/>
                <a:sym typeface="Courier"/>
              </a:defRPr>
            </a:pPr>
            <a:r>
              <a:t>    jle .L9            </a:t>
            </a:r>
            <a:r>
              <a:rPr>
                <a:solidFill>
                  <a:srgbClr val="FF2600"/>
                </a:solidFill>
              </a:rPr>
              <a:t>// if &lt;=, jmp to loop</a:t>
            </a:r>
          </a:p>
          <a:p>
            <a:pPr algn="l">
              <a:defRPr sz="4100">
                <a:latin typeface="Courier"/>
                <a:ea typeface="Courier"/>
                <a:cs typeface="Courier"/>
                <a:sym typeface="Courier"/>
              </a:defRPr>
            </a:pPr>
            <a:r>
              <a:t>rep; ret              </a:t>
            </a:r>
            <a:r>
              <a:rPr>
                <a:solidFill>
                  <a:srgbClr val="FF2600"/>
                </a:solidFill>
              </a:rPr>
              <a:t>// return</a:t>
            </a:r>
          </a:p>
        </p:txBody>
      </p:sp>
      <p:sp>
        <p:nvSpPr>
          <p:cNvPr id="302" name="Again: recognize the form (while loop, for loop), and reverse engineering it is not too difficult."/>
          <p:cNvSpPr txBox="1"/>
          <p:nvPr/>
        </p:nvSpPr>
        <p:spPr>
          <a:xfrm>
            <a:off x="1224675" y="12002166"/>
            <a:ext cx="2149302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Again: recognize the form (while loop, for loop), and reverse engineering it is not too difficult.</a:t>
            </a:r>
          </a:p>
        </p:txBody>
      </p:sp>
      <p:sp>
        <p:nvSpPr>
          <p:cNvPr id="3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Break</a:t>
            </a:r>
          </a:p>
        </p:txBody>
      </p:sp>
      <p:pic>
        <p:nvPicPr>
          <p:cNvPr id="306" name="Image" descr="Image"/>
          <p:cNvPicPr>
            <a:picLocks noChangeAspect="1"/>
          </p:cNvPicPr>
          <p:nvPr/>
        </p:nvPicPr>
        <p:blipFill>
          <a:blip r:embed="rId2">
            <a:extLst/>
          </a:blip>
          <a:stretch>
            <a:fillRect/>
          </a:stretch>
        </p:blipFill>
        <p:spPr>
          <a:xfrm>
            <a:off x="3897623" y="2784754"/>
            <a:ext cx="16588754" cy="8725685"/>
          </a:xfrm>
          <a:prstGeom prst="rect">
            <a:avLst/>
          </a:prstGeom>
          <a:ln w="12700">
            <a:miter lim="400000"/>
          </a:ln>
        </p:spPr>
      </p:pic>
      <p:sp>
        <p:nvSpPr>
          <p:cNvPr id="3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Procedures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Procedures (Functions)</a:t>
            </a:r>
          </a:p>
        </p:txBody>
      </p:sp>
      <p:sp>
        <p:nvSpPr>
          <p:cNvPr id="310" name="Pass control: update the program counter (%rip) to the start of the function, and then at the end of the function, set the program counter to the instruction after the call.…"/>
          <p:cNvSpPr txBox="1"/>
          <p:nvPr/>
        </p:nvSpPr>
        <p:spPr>
          <a:xfrm>
            <a:off x="607367" y="5914136"/>
            <a:ext cx="23169266" cy="772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863600" indent="-228600" algn="l">
              <a:buSzPct val="100000"/>
              <a:buFont typeface="Helvetica Neue"/>
              <a:buAutoNum type="arabicPeriod" startAt="1"/>
            </a:pPr>
            <a:r>
              <a:t>Pass control: update the program counter (</a:t>
            </a:r>
            <a:r>
              <a:rPr>
                <a:latin typeface="Courier"/>
                <a:ea typeface="Courier"/>
                <a:cs typeface="Courier"/>
                <a:sym typeface="Courier"/>
              </a:rPr>
              <a:t>%rip</a:t>
            </a:r>
            <a:r>
              <a:t>) to the start of the function, and then at the end of the function, set the program counter to the instruction after the call.</a:t>
            </a:r>
          </a:p>
          <a:p>
            <a:pPr lvl="1" marL="863600" indent="-228600" algn="l">
              <a:buSzPct val="100000"/>
              <a:buFont typeface="Helvetica Neue"/>
              <a:buAutoNum type="arabicPeriod" startAt="1"/>
            </a:pPr>
            <a:r>
              <a:t>Pass data: P must be able to provide parameters to Q, and Q must be able to return a value back to P.</a:t>
            </a:r>
          </a:p>
          <a:p>
            <a:pPr lvl="1" marL="863600" indent="-228600" algn="l">
              <a:buSzPct val="100000"/>
              <a:buFont typeface="Helvetica Neue"/>
              <a:buAutoNum type="arabicPeriod" startAt="1"/>
            </a:pPr>
            <a:r>
              <a:t>Allocate and deallocate memory: Q may need to allocate space for local variables when it begins, and free the storage when it returns.</a:t>
            </a:r>
          </a:p>
          <a:p>
            <a:pPr marL="635000" indent="-635000" algn="l">
              <a:buClr>
                <a:srgbClr val="000000"/>
              </a:buClr>
              <a:buSzPct val="75000"/>
              <a:buFont typeface="Helvetica Neue"/>
              <a:buChar char="•"/>
            </a:pPr>
            <a:r>
              <a:t>The x86-64 implementation has special instructions and conventions that allow this to be smooth and efficient, and we only need to implement the parts necessary for our particular function.</a:t>
            </a:r>
          </a:p>
        </p:txBody>
      </p:sp>
      <p:sp>
        <p:nvSpPr>
          <p:cNvPr id="311" name="Procedures are key software abstractions: they package up code that implements some functionality with some arguments and a potential return value.…"/>
          <p:cNvSpPr txBox="1"/>
          <p:nvPr/>
        </p:nvSpPr>
        <p:spPr>
          <a:xfrm>
            <a:off x="607367" y="2004587"/>
            <a:ext cx="23169266"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Procedures are key software abstractions: they package up code that implements some functionality with some arguments and a potential return value.</a:t>
            </a:r>
          </a:p>
          <a:p>
            <a:pPr marL="635000" indent="-635000" algn="l">
              <a:buSzPct val="75000"/>
              <a:buFont typeface="Helvetica Neue"/>
              <a:buChar char="•"/>
            </a:pPr>
            <a:r>
              <a:t>In C, we have to handle a number of different attributes when calling a function.</a:t>
            </a:r>
          </a:p>
          <a:p>
            <a:pPr marL="635000" indent="-635000" algn="l">
              <a:buSzPct val="75000"/>
              <a:buFont typeface="Helvetica Neue"/>
              <a:buChar char="•"/>
            </a:pPr>
            <a:r>
              <a:t>For example, suppose function P calls function Q, which executes and returns to P. We have to:</a:t>
            </a:r>
          </a:p>
        </p:txBody>
      </p:sp>
      <p:sp>
        <p:nvSpPr>
          <p:cNvPr id="3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1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1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10">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0"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The Run-Tim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a:t>
            </a:r>
          </a:p>
        </p:txBody>
      </p:sp>
      <p:sp>
        <p:nvSpPr>
          <p:cNvPr id="315" name="Procedures make use of the run-time stack that we have discussed before.…"/>
          <p:cNvSpPr txBox="1"/>
          <p:nvPr/>
        </p:nvSpPr>
        <p:spPr>
          <a:xfrm>
            <a:off x="607367" y="2004587"/>
            <a:ext cx="11575238" cy="105814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600"/>
            </a:pPr>
            <a:r>
              <a:t>Procedures make use of the run-time stack that we have discussed before.</a:t>
            </a:r>
          </a:p>
          <a:p>
            <a:pPr marL="635000" indent="-635000" algn="l">
              <a:buSzPct val="75000"/>
              <a:buFont typeface="Helvetica Neue"/>
              <a:buChar char="•"/>
              <a:defRPr sz="4600"/>
            </a:pPr>
            <a:r>
              <a:t>For the previous example, while function Q is executing, P (along with any of the calls up to P) is temporarily suspended.</a:t>
            </a:r>
          </a:p>
          <a:p>
            <a:pPr marL="635000" indent="-635000" algn="l">
              <a:buSzPct val="75000"/>
              <a:buFont typeface="Helvetica Neue"/>
              <a:buChar char="•"/>
              <a:defRPr sz="4600"/>
            </a:pPr>
            <a:r>
              <a:t>While Q is running, it may need space for local variables, and it may call other functions.</a:t>
            </a:r>
          </a:p>
          <a:p>
            <a:pPr marL="635000" indent="-635000" algn="l">
              <a:buSzPct val="75000"/>
              <a:buFont typeface="Helvetica Neue"/>
              <a:buChar char="•"/>
              <a:defRPr sz="4600"/>
            </a:pPr>
            <a:r>
              <a:t>When Q returns, it can free its local storage.</a:t>
            </a:r>
          </a:p>
          <a:p>
            <a:pPr marL="635000" indent="-635000" algn="l">
              <a:buSzPct val="75000"/>
              <a:buFont typeface="Helvetica Neue"/>
              <a:buChar char="•"/>
              <a:defRPr sz="4600"/>
            </a:pPr>
            <a:r>
              <a:t>Data can be stored on the stack using </a:t>
            </a:r>
            <a:r>
              <a:rPr>
                <a:latin typeface="Courier"/>
                <a:ea typeface="Courier"/>
                <a:cs typeface="Courier"/>
                <a:sym typeface="Courier"/>
              </a:rPr>
              <a:t>push</a:t>
            </a:r>
            <a:r>
              <a:t> or </a:t>
            </a:r>
            <a:r>
              <a:rPr>
                <a:latin typeface="Courier"/>
                <a:ea typeface="Courier"/>
                <a:cs typeface="Courier"/>
                <a:sym typeface="Courier"/>
              </a:rPr>
              <a:t>pop</a:t>
            </a:r>
            <a:r>
              <a:t>, or stack allocation can happen by decrementing the stack pointer.</a:t>
            </a:r>
          </a:p>
          <a:p>
            <a:pPr marL="635000" indent="-635000" algn="l">
              <a:buSzPct val="75000"/>
              <a:buFont typeface="Helvetica Neue"/>
              <a:buChar char="•"/>
              <a:defRPr sz="4600"/>
            </a:pPr>
            <a:r>
              <a:t>Space can be deallocated by incrementing the stack pointer.</a:t>
            </a:r>
          </a:p>
        </p:txBody>
      </p:sp>
      <p:sp>
        <p:nvSpPr>
          <p:cNvPr id="316" name="Rectangle"/>
          <p:cNvSpPr/>
          <p:nvPr/>
        </p:nvSpPr>
        <p:spPr>
          <a:xfrm>
            <a:off x="16179336" y="2213567"/>
            <a:ext cx="3542539" cy="1803626"/>
          </a:xfrm>
          <a:prstGeom prst="rect">
            <a:avLst/>
          </a:prstGeom>
          <a:solidFill>
            <a:srgbClr val="76D6FF"/>
          </a:solidFill>
          <a:ln w="38100">
            <a:solidFill>
              <a:srgbClr val="000000"/>
            </a:solidFill>
            <a:miter lim="400000"/>
          </a:ln>
        </p:spPr>
        <p:txBody>
          <a:bodyPr lIns="50800" tIns="50800" rIns="50800" bIns="50800" anchor="ctr"/>
          <a:lstStyle/>
          <a:p>
            <a:pPr>
              <a:defRPr>
                <a:solidFill>
                  <a:srgbClr val="FFFFFF"/>
                </a:solidFill>
              </a:defRPr>
            </a:pPr>
          </a:p>
        </p:txBody>
      </p:sp>
      <p:sp>
        <p:nvSpPr>
          <p:cNvPr id="317" name="Stack &quot;bottom&quot;"/>
          <p:cNvSpPr txBox="1"/>
          <p:nvPr/>
        </p:nvSpPr>
        <p:spPr>
          <a:xfrm>
            <a:off x="16344429" y="1583225"/>
            <a:ext cx="3212352" cy="6594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Stack "bottom"</a:t>
            </a:r>
          </a:p>
        </p:txBody>
      </p:sp>
      <p:grpSp>
        <p:nvGrpSpPr>
          <p:cNvPr id="320" name="Group"/>
          <p:cNvGrpSpPr/>
          <p:nvPr/>
        </p:nvGrpSpPr>
        <p:grpSpPr>
          <a:xfrm>
            <a:off x="14909157" y="5730969"/>
            <a:ext cx="1270001" cy="4194244"/>
            <a:chOff x="1084351" y="0"/>
            <a:chExt cx="1270000" cy="4194242"/>
          </a:xfrm>
        </p:grpSpPr>
        <p:sp>
          <p:nvSpPr>
            <p:cNvPr id="318" name="Line"/>
            <p:cNvSpPr/>
            <p:nvPr/>
          </p:nvSpPr>
          <p:spPr>
            <a:xfrm flipV="1">
              <a:off x="1084352" y="-1"/>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19" name="Increasing…"/>
            <p:cNvSpPr/>
            <p:nvPr/>
          </p:nvSpPr>
          <p:spPr>
            <a:xfrm>
              <a:off x="1084351" y="2006611"/>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grpSp>
      <p:sp>
        <p:nvSpPr>
          <p:cNvPr id="321" name=".…"/>
          <p:cNvSpPr txBox="1"/>
          <p:nvPr/>
        </p:nvSpPr>
        <p:spPr>
          <a:xfrm>
            <a:off x="17828138" y="2130433"/>
            <a:ext cx="244934" cy="18024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p:txBody>
      </p:sp>
      <p:grpSp>
        <p:nvGrpSpPr>
          <p:cNvPr id="324" name="Group"/>
          <p:cNvGrpSpPr/>
          <p:nvPr/>
        </p:nvGrpSpPr>
        <p:grpSpPr>
          <a:xfrm>
            <a:off x="12407376" y="12114007"/>
            <a:ext cx="2804009" cy="1117201"/>
            <a:chOff x="0" y="0"/>
            <a:chExt cx="2804007" cy="1117199"/>
          </a:xfrm>
        </p:grpSpPr>
        <p:sp>
          <p:nvSpPr>
            <p:cNvPr id="322" name="Stack pointer"/>
            <p:cNvSpPr txBox="1"/>
            <p:nvPr/>
          </p:nvSpPr>
          <p:spPr>
            <a:xfrm>
              <a:off x="-1" y="-1"/>
              <a:ext cx="2804009"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pointer</a:t>
              </a:r>
            </a:p>
          </p:txBody>
        </p:sp>
        <p:sp>
          <p:nvSpPr>
            <p:cNvPr id="323" name="%rsp"/>
            <p:cNvSpPr txBox="1"/>
            <p:nvPr/>
          </p:nvSpPr>
          <p:spPr>
            <a:xfrm>
              <a:off x="1738048" y="545699"/>
              <a:ext cx="1059335" cy="571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%rsp</a:t>
              </a:r>
            </a:p>
          </p:txBody>
        </p:sp>
      </p:grpSp>
      <p:sp>
        <p:nvSpPr>
          <p:cNvPr id="325" name="Earlier Frames"/>
          <p:cNvSpPr txBox="1"/>
          <p:nvPr/>
        </p:nvSpPr>
        <p:spPr>
          <a:xfrm>
            <a:off x="20155741" y="2785645"/>
            <a:ext cx="2986799" cy="6594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Earlier Frames</a:t>
            </a:r>
          </a:p>
        </p:txBody>
      </p:sp>
      <p:grpSp>
        <p:nvGrpSpPr>
          <p:cNvPr id="328" name="Group"/>
          <p:cNvGrpSpPr/>
          <p:nvPr/>
        </p:nvGrpSpPr>
        <p:grpSpPr>
          <a:xfrm>
            <a:off x="16179336" y="4006077"/>
            <a:ext cx="3542539" cy="1620800"/>
            <a:chOff x="0" y="0"/>
            <a:chExt cx="3542538" cy="1620799"/>
          </a:xfrm>
        </p:grpSpPr>
        <p:sp>
          <p:nvSpPr>
            <p:cNvPr id="326"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27"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grpSp>
        <p:nvGrpSpPr>
          <p:cNvPr id="331" name="Group"/>
          <p:cNvGrpSpPr/>
          <p:nvPr/>
        </p:nvGrpSpPr>
        <p:grpSpPr>
          <a:xfrm>
            <a:off x="16179336" y="6380580"/>
            <a:ext cx="3542539" cy="1620800"/>
            <a:chOff x="0" y="0"/>
            <a:chExt cx="3542538" cy="1620799"/>
          </a:xfrm>
        </p:grpSpPr>
        <p:sp>
          <p:nvSpPr>
            <p:cNvPr id="329"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30"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sp>
        <p:nvSpPr>
          <p:cNvPr id="332" name="Argument n"/>
          <p:cNvSpPr/>
          <p:nvPr/>
        </p:nvSpPr>
        <p:spPr>
          <a:xfrm>
            <a:off x="16179336" y="5611364"/>
            <a:ext cx="3542539" cy="784729"/>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defRPr sz="3300"/>
            </a:pPr>
            <a:r>
              <a:t>Argument </a:t>
            </a:r>
            <a:r>
              <a:rPr i="1">
                <a:latin typeface="Helvetica Neue"/>
                <a:ea typeface="Helvetica Neue"/>
                <a:cs typeface="Helvetica Neue"/>
                <a:sym typeface="Helvetica Neue"/>
              </a:rPr>
              <a:t>n</a:t>
            </a:r>
          </a:p>
        </p:txBody>
      </p:sp>
      <p:sp>
        <p:nvSpPr>
          <p:cNvPr id="333" name="Argument 7"/>
          <p:cNvSpPr/>
          <p:nvPr/>
        </p:nvSpPr>
        <p:spPr>
          <a:xfrm>
            <a:off x="16179336" y="7996577"/>
            <a:ext cx="3542539" cy="784729"/>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Argument 7</a:t>
            </a:r>
          </a:p>
        </p:txBody>
      </p:sp>
      <p:sp>
        <p:nvSpPr>
          <p:cNvPr id="334" name="Return address"/>
          <p:cNvSpPr/>
          <p:nvPr/>
        </p:nvSpPr>
        <p:spPr>
          <a:xfrm>
            <a:off x="16179336" y="8774132"/>
            <a:ext cx="3542539" cy="784730"/>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Return address</a:t>
            </a:r>
          </a:p>
        </p:txBody>
      </p:sp>
      <p:sp>
        <p:nvSpPr>
          <p:cNvPr id="335" name="Saved Registers"/>
          <p:cNvSpPr/>
          <p:nvPr/>
        </p:nvSpPr>
        <p:spPr>
          <a:xfrm>
            <a:off x="16179336" y="9538244"/>
            <a:ext cx="3542539" cy="1192870"/>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Saved Registers</a:t>
            </a:r>
          </a:p>
        </p:txBody>
      </p:sp>
      <p:sp>
        <p:nvSpPr>
          <p:cNvPr id="336" name="Local Variables"/>
          <p:cNvSpPr/>
          <p:nvPr/>
        </p:nvSpPr>
        <p:spPr>
          <a:xfrm>
            <a:off x="16179336" y="10727609"/>
            <a:ext cx="3542539" cy="1192871"/>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Local Variables</a:t>
            </a:r>
          </a:p>
        </p:txBody>
      </p:sp>
      <p:sp>
        <p:nvSpPr>
          <p:cNvPr id="337" name="Argument build area"/>
          <p:cNvSpPr/>
          <p:nvPr/>
        </p:nvSpPr>
        <p:spPr>
          <a:xfrm>
            <a:off x="16179336" y="11911500"/>
            <a:ext cx="3542539" cy="1192871"/>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Argument build area</a:t>
            </a:r>
          </a:p>
        </p:txBody>
      </p:sp>
      <p:sp>
        <p:nvSpPr>
          <p:cNvPr id="338" name="Frame for calling function P"/>
          <p:cNvSpPr txBox="1"/>
          <p:nvPr/>
        </p:nvSpPr>
        <p:spPr>
          <a:xfrm>
            <a:off x="20242620" y="6314730"/>
            <a:ext cx="3613510" cy="12309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lvl1pPr>
          </a:lstStyle>
          <a:p>
            <a:pPr/>
            <a:r>
              <a:t>Frame for calling function P</a:t>
            </a:r>
          </a:p>
        </p:txBody>
      </p:sp>
      <p:sp>
        <p:nvSpPr>
          <p:cNvPr id="339" name="Frame for executing function Q"/>
          <p:cNvSpPr txBox="1"/>
          <p:nvPr/>
        </p:nvSpPr>
        <p:spPr>
          <a:xfrm>
            <a:off x="19842385" y="10415314"/>
            <a:ext cx="3613511" cy="18024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lvl1pPr>
          </a:lstStyle>
          <a:p>
            <a:pPr/>
            <a:r>
              <a:t>Frame for executing function Q</a:t>
            </a:r>
          </a:p>
        </p:txBody>
      </p:sp>
      <p:sp>
        <p:nvSpPr>
          <p:cNvPr id="340" name="Stack &quot;top&quot;"/>
          <p:cNvSpPr txBox="1"/>
          <p:nvPr/>
        </p:nvSpPr>
        <p:spPr>
          <a:xfrm>
            <a:off x="16740320" y="13070177"/>
            <a:ext cx="2420570" cy="6594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Stack "top"</a:t>
            </a:r>
          </a:p>
        </p:txBody>
      </p:sp>
      <p:sp>
        <p:nvSpPr>
          <p:cNvPr id="341" name="Line"/>
          <p:cNvSpPr/>
          <p:nvPr/>
        </p:nvSpPr>
        <p:spPr>
          <a:xfrm>
            <a:off x="15283073" y="13049773"/>
            <a:ext cx="829413" cy="1"/>
          </a:xfrm>
          <a:prstGeom prst="line">
            <a:avLst/>
          </a:prstGeom>
          <a:ln w="88900">
            <a:solidFill>
              <a:srgbClr val="7F0325"/>
            </a:solidFill>
            <a:miter lim="400000"/>
            <a:tailEnd type="triangle"/>
          </a:ln>
        </p:spPr>
        <p:txBody>
          <a:bodyPr lIns="50800" tIns="50800" rIns="50800" bIns="50800" anchor="ctr"/>
          <a:lstStyle/>
          <a:p>
            <a:pPr/>
          </a:p>
        </p:txBody>
      </p:sp>
      <p:sp>
        <p:nvSpPr>
          <p:cNvPr id="346" name="Connection Line"/>
          <p:cNvSpPr/>
          <p:nvPr/>
        </p:nvSpPr>
        <p:spPr>
          <a:xfrm>
            <a:off x="19743949" y="2232459"/>
            <a:ext cx="356225" cy="1800889"/>
          </a:xfrm>
          <a:custGeom>
            <a:avLst/>
            <a:gdLst/>
            <a:ahLst/>
            <a:cxnLst>
              <a:cxn ang="0">
                <a:pos x="wd2" y="hd2"/>
              </a:cxn>
              <a:cxn ang="5400000">
                <a:pos x="wd2" y="hd2"/>
              </a:cxn>
              <a:cxn ang="10800000">
                <a:pos x="wd2" y="hd2"/>
              </a:cxn>
              <a:cxn ang="16200000">
                <a:pos x="wd2" y="hd2"/>
              </a:cxn>
            </a:cxnLst>
            <a:rect l="0" t="0" r="r" b="b"/>
            <a:pathLst>
              <a:path w="16201" h="21600" fill="norm" stroke="1" extrusionOk="0">
                <a:moveTo>
                  <a:pt x="0" y="21600"/>
                </a:moveTo>
                <a:cubicBezTo>
                  <a:pt x="21453" y="15200"/>
                  <a:pt x="21600" y="8000"/>
                  <a:pt x="441" y="0"/>
                </a:cubicBezTo>
              </a:path>
            </a:pathLst>
          </a:custGeom>
          <a:ln w="38100">
            <a:solidFill>
              <a:srgbClr val="000000"/>
            </a:solidFill>
            <a:miter lim="400000"/>
          </a:ln>
        </p:spPr>
        <p:txBody>
          <a:bodyPr/>
          <a:lstStyle/>
          <a:p>
            <a:pPr/>
          </a:p>
        </p:txBody>
      </p:sp>
      <p:sp>
        <p:nvSpPr>
          <p:cNvPr id="347" name="Connection Line"/>
          <p:cNvSpPr/>
          <p:nvPr/>
        </p:nvSpPr>
        <p:spPr>
          <a:xfrm>
            <a:off x="19753640" y="4089568"/>
            <a:ext cx="485680" cy="5429552"/>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805" y="21600"/>
                </a:moveTo>
                <a:cubicBezTo>
                  <a:pt x="21600" y="15162"/>
                  <a:pt x="21332" y="7962"/>
                  <a:pt x="0" y="0"/>
                </a:cubicBezTo>
              </a:path>
            </a:pathLst>
          </a:custGeom>
          <a:ln w="38100">
            <a:solidFill>
              <a:srgbClr val="000000"/>
            </a:solidFill>
            <a:miter lim="400000"/>
          </a:ln>
        </p:spPr>
        <p:txBody>
          <a:bodyPr/>
          <a:lstStyle/>
          <a:p>
            <a:pPr/>
          </a:p>
        </p:txBody>
      </p:sp>
      <p:sp>
        <p:nvSpPr>
          <p:cNvPr id="348" name="Connection Line"/>
          <p:cNvSpPr/>
          <p:nvPr/>
        </p:nvSpPr>
        <p:spPr>
          <a:xfrm>
            <a:off x="19696965" y="9512485"/>
            <a:ext cx="370274" cy="3606454"/>
          </a:xfrm>
          <a:custGeom>
            <a:avLst/>
            <a:gdLst/>
            <a:ahLst/>
            <a:cxnLst>
              <a:cxn ang="0">
                <a:pos x="wd2" y="hd2"/>
              </a:cxn>
              <a:cxn ang="5400000">
                <a:pos x="wd2" y="hd2"/>
              </a:cxn>
              <a:cxn ang="10800000">
                <a:pos x="wd2" y="hd2"/>
              </a:cxn>
              <a:cxn ang="16200000">
                <a:pos x="wd2" y="hd2"/>
              </a:cxn>
            </a:cxnLst>
            <a:rect l="0" t="0" r="r" b="b"/>
            <a:pathLst>
              <a:path w="16212" h="21600" fill="norm" stroke="1" extrusionOk="0">
                <a:moveTo>
                  <a:pt x="0" y="21600"/>
                </a:moveTo>
                <a:cubicBezTo>
                  <a:pt x="21033" y="15200"/>
                  <a:pt x="21600" y="8000"/>
                  <a:pt x="1702" y="0"/>
                </a:cubicBezTo>
              </a:path>
            </a:pathLst>
          </a:custGeom>
          <a:ln w="38100">
            <a:solidFill>
              <a:srgbClr val="000000"/>
            </a:solidFill>
            <a:miter lim="400000"/>
          </a:ln>
        </p:spPr>
        <p:txBody>
          <a:bodyPr/>
          <a:lstStyle/>
          <a:p>
            <a:pPr/>
          </a:p>
        </p:txBody>
      </p:sp>
      <p:sp>
        <p:nvSpPr>
          <p:cNvPr id="3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1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1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31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31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5"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The Run-Time Stack: The Stack Fram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The Stack Frame</a:t>
            </a:r>
          </a:p>
        </p:txBody>
      </p:sp>
      <p:sp>
        <p:nvSpPr>
          <p:cNvPr id="351" name="When an x86-64 procedure requires storage beyond what it can store in registers, it allocates space on the stack.…"/>
          <p:cNvSpPr txBox="1"/>
          <p:nvPr/>
        </p:nvSpPr>
        <p:spPr>
          <a:xfrm>
            <a:off x="607367" y="2004587"/>
            <a:ext cx="11575238" cy="114773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When an x86-64 procedure requires storage beyond what it can store in registers, it allocates space on the stack.</a:t>
            </a:r>
          </a:p>
          <a:p>
            <a:pPr marL="635000" indent="-635000" algn="l">
              <a:buSzPct val="75000"/>
              <a:buFont typeface="Helvetica Neue"/>
              <a:buChar char="•"/>
              <a:defRPr sz="4700"/>
            </a:pPr>
            <a:r>
              <a:t>This is the </a:t>
            </a:r>
            <a:r>
              <a:rPr b="1">
                <a:latin typeface="Helvetica Neue"/>
                <a:ea typeface="Helvetica Neue"/>
                <a:cs typeface="Helvetica Neue"/>
                <a:sym typeface="Helvetica Neue"/>
              </a:rPr>
              <a:t>stack frame</a:t>
            </a:r>
            <a:r>
              <a:t> for that procedure.</a:t>
            </a:r>
          </a:p>
          <a:p>
            <a:pPr marL="635000" indent="-635000" algn="l">
              <a:buSzPct val="75000"/>
              <a:buFont typeface="Helvetica Neue"/>
              <a:buChar char="•"/>
              <a:defRPr sz="4700"/>
            </a:pPr>
            <a:r>
              <a:t>When procedure P calls procedure Q, it pushes the </a:t>
            </a:r>
            <a:r>
              <a:rPr i="1">
                <a:latin typeface="Helvetica Neue"/>
                <a:ea typeface="Helvetica Neue"/>
                <a:cs typeface="Helvetica Neue"/>
                <a:sym typeface="Helvetica Neue"/>
              </a:rPr>
              <a:t>return address</a:t>
            </a:r>
            <a:r>
              <a:t> onto the stack. This indicates where in P the function should resume when Q returns (and the return address is part of P's stack frame).</a:t>
            </a:r>
          </a:p>
          <a:p>
            <a:pPr marL="635000" indent="-635000" algn="l">
              <a:buSzPct val="75000"/>
              <a:buFont typeface="Helvetica Neue"/>
              <a:buChar char="•"/>
              <a:defRPr sz="4700"/>
            </a:pPr>
            <a:r>
              <a:t>If a procedure needs more than 6 arguments, they go on the stack.</a:t>
            </a:r>
          </a:p>
          <a:p>
            <a:pPr marL="635000" indent="-635000" algn="l">
              <a:buSzPct val="75000"/>
              <a:buFont typeface="Helvetica Neue"/>
              <a:buChar char="•"/>
              <a:defRPr sz="4700"/>
            </a:pPr>
            <a:r>
              <a:t>Some functions don't even need a stack frame, if all the local variables can be held in registers, and the function does not call any other functions (this is a </a:t>
            </a:r>
            <a:r>
              <a:rPr i="1">
                <a:latin typeface="Helvetica Neue"/>
                <a:ea typeface="Helvetica Neue"/>
                <a:cs typeface="Helvetica Neue"/>
                <a:sym typeface="Helvetica Neue"/>
              </a:rPr>
              <a:t>leaf</a:t>
            </a:r>
            <a:r>
              <a:t> function).</a:t>
            </a:r>
          </a:p>
        </p:txBody>
      </p:sp>
      <p:grpSp>
        <p:nvGrpSpPr>
          <p:cNvPr id="381" name="Group"/>
          <p:cNvGrpSpPr/>
          <p:nvPr/>
        </p:nvGrpSpPr>
        <p:grpSpPr>
          <a:xfrm>
            <a:off x="12407376" y="1583225"/>
            <a:ext cx="11448754" cy="12146423"/>
            <a:chOff x="0" y="0"/>
            <a:chExt cx="11448752" cy="12146422"/>
          </a:xfrm>
        </p:grpSpPr>
        <p:sp>
          <p:nvSpPr>
            <p:cNvPr id="352" name="Rectangle"/>
            <p:cNvSpPr/>
            <p:nvPr/>
          </p:nvSpPr>
          <p:spPr>
            <a:xfrm>
              <a:off x="3771959" y="630342"/>
              <a:ext cx="3542540" cy="1803625"/>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53" name="Stack &quot;bottom&quot;"/>
            <p:cNvSpPr txBox="1"/>
            <p:nvPr/>
          </p:nvSpPr>
          <p:spPr>
            <a:xfrm>
              <a:off x="3937053" y="-1"/>
              <a:ext cx="3212351"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grpSp>
          <p:nvGrpSpPr>
            <p:cNvPr id="356" name="Group"/>
            <p:cNvGrpSpPr/>
            <p:nvPr/>
          </p:nvGrpSpPr>
          <p:grpSpPr>
            <a:xfrm>
              <a:off x="2501781" y="4147744"/>
              <a:ext cx="1270001" cy="4194244"/>
              <a:chOff x="1084351" y="0"/>
              <a:chExt cx="1270000" cy="4194242"/>
            </a:xfrm>
          </p:grpSpPr>
          <p:sp>
            <p:nvSpPr>
              <p:cNvPr id="354" name="Line"/>
              <p:cNvSpPr/>
              <p:nvPr/>
            </p:nvSpPr>
            <p:spPr>
              <a:xfrm flipV="1">
                <a:off x="1084352" y="-1"/>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55" name="Increasing…"/>
              <p:cNvSpPr/>
              <p:nvPr/>
            </p:nvSpPr>
            <p:spPr>
              <a:xfrm>
                <a:off x="1084351" y="2006611"/>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grpSp>
        <p:sp>
          <p:nvSpPr>
            <p:cNvPr id="357" name=".…"/>
            <p:cNvSpPr txBox="1"/>
            <p:nvPr/>
          </p:nvSpPr>
          <p:spPr>
            <a:xfrm>
              <a:off x="5420762" y="547208"/>
              <a:ext cx="244933" cy="1802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p:txBody>
        </p:sp>
        <p:grpSp>
          <p:nvGrpSpPr>
            <p:cNvPr id="360" name="Group"/>
            <p:cNvGrpSpPr/>
            <p:nvPr/>
          </p:nvGrpSpPr>
          <p:grpSpPr>
            <a:xfrm>
              <a:off x="0" y="10530782"/>
              <a:ext cx="2804008" cy="1117200"/>
              <a:chOff x="0" y="0"/>
              <a:chExt cx="2804007" cy="1117199"/>
            </a:xfrm>
          </p:grpSpPr>
          <p:sp>
            <p:nvSpPr>
              <p:cNvPr id="358" name="Stack pointer"/>
              <p:cNvSpPr txBox="1"/>
              <p:nvPr/>
            </p:nvSpPr>
            <p:spPr>
              <a:xfrm>
                <a:off x="-1" y="-1"/>
                <a:ext cx="2804009"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pointer</a:t>
                </a:r>
              </a:p>
            </p:txBody>
          </p:sp>
          <p:sp>
            <p:nvSpPr>
              <p:cNvPr id="359" name="%rsp"/>
              <p:cNvSpPr txBox="1"/>
              <p:nvPr/>
            </p:nvSpPr>
            <p:spPr>
              <a:xfrm>
                <a:off x="1738048" y="545699"/>
                <a:ext cx="1059335" cy="571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%rsp</a:t>
                </a:r>
              </a:p>
            </p:txBody>
          </p:sp>
        </p:grpSp>
        <p:sp>
          <p:nvSpPr>
            <p:cNvPr id="361" name="Earlier Frames"/>
            <p:cNvSpPr txBox="1"/>
            <p:nvPr/>
          </p:nvSpPr>
          <p:spPr>
            <a:xfrm>
              <a:off x="7748364" y="1202419"/>
              <a:ext cx="2986800"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Earlier Frames</a:t>
              </a:r>
            </a:p>
          </p:txBody>
        </p:sp>
        <p:grpSp>
          <p:nvGrpSpPr>
            <p:cNvPr id="364" name="Group"/>
            <p:cNvGrpSpPr/>
            <p:nvPr/>
          </p:nvGrpSpPr>
          <p:grpSpPr>
            <a:xfrm>
              <a:off x="3771959" y="2422852"/>
              <a:ext cx="3542540" cy="1620800"/>
              <a:chOff x="0" y="0"/>
              <a:chExt cx="3542538" cy="1620799"/>
            </a:xfrm>
          </p:grpSpPr>
          <p:sp>
            <p:nvSpPr>
              <p:cNvPr id="362"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63"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grpSp>
          <p:nvGrpSpPr>
            <p:cNvPr id="367" name="Group"/>
            <p:cNvGrpSpPr/>
            <p:nvPr/>
          </p:nvGrpSpPr>
          <p:grpSpPr>
            <a:xfrm>
              <a:off x="3771959" y="4797354"/>
              <a:ext cx="3542540" cy="1620800"/>
              <a:chOff x="0" y="0"/>
              <a:chExt cx="3542538" cy="1620799"/>
            </a:xfrm>
          </p:grpSpPr>
          <p:sp>
            <p:nvSpPr>
              <p:cNvPr id="365"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66"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sp>
          <p:nvSpPr>
            <p:cNvPr id="368" name="Argument n"/>
            <p:cNvSpPr/>
            <p:nvPr/>
          </p:nvSpPr>
          <p:spPr>
            <a:xfrm>
              <a:off x="3771959" y="4028139"/>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3300"/>
              </a:pPr>
              <a:r>
                <a:t>Argument </a:t>
              </a:r>
              <a:r>
                <a:rPr i="1">
                  <a:latin typeface="Helvetica Neue"/>
                  <a:ea typeface="Helvetica Neue"/>
                  <a:cs typeface="Helvetica Neue"/>
                  <a:sym typeface="Helvetica Neue"/>
                </a:rPr>
                <a:t>n</a:t>
              </a:r>
            </a:p>
          </p:txBody>
        </p:sp>
        <p:sp>
          <p:nvSpPr>
            <p:cNvPr id="369" name="Argument 7"/>
            <p:cNvSpPr/>
            <p:nvPr/>
          </p:nvSpPr>
          <p:spPr>
            <a:xfrm>
              <a:off x="3771959" y="6413351"/>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Argument 7</a:t>
              </a:r>
            </a:p>
          </p:txBody>
        </p:sp>
        <p:sp>
          <p:nvSpPr>
            <p:cNvPr id="370" name="Return address"/>
            <p:cNvSpPr/>
            <p:nvPr/>
          </p:nvSpPr>
          <p:spPr>
            <a:xfrm>
              <a:off x="3771959" y="7190907"/>
              <a:ext cx="3542540" cy="784729"/>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Return address</a:t>
              </a:r>
            </a:p>
          </p:txBody>
        </p:sp>
        <p:sp>
          <p:nvSpPr>
            <p:cNvPr id="371" name="Saved Registers"/>
            <p:cNvSpPr/>
            <p:nvPr/>
          </p:nvSpPr>
          <p:spPr>
            <a:xfrm>
              <a:off x="3771959" y="7955019"/>
              <a:ext cx="3542540" cy="1192870"/>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Saved Registers</a:t>
              </a:r>
            </a:p>
          </p:txBody>
        </p:sp>
        <p:sp>
          <p:nvSpPr>
            <p:cNvPr id="372" name="Local Variables"/>
            <p:cNvSpPr/>
            <p:nvPr/>
          </p:nvSpPr>
          <p:spPr>
            <a:xfrm>
              <a:off x="3771959" y="9144384"/>
              <a:ext cx="3542540" cy="11928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Local Variables</a:t>
              </a:r>
            </a:p>
          </p:txBody>
        </p:sp>
        <p:sp>
          <p:nvSpPr>
            <p:cNvPr id="373" name="Argument build area"/>
            <p:cNvSpPr/>
            <p:nvPr/>
          </p:nvSpPr>
          <p:spPr>
            <a:xfrm>
              <a:off x="3771959" y="10328275"/>
              <a:ext cx="3542540" cy="11928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300"/>
              </a:lvl1pPr>
            </a:lstStyle>
            <a:p>
              <a:pPr/>
              <a:r>
                <a:t>Argument build area</a:t>
              </a:r>
            </a:p>
          </p:txBody>
        </p:sp>
        <p:sp>
          <p:nvSpPr>
            <p:cNvPr id="374" name="Frame for calling function P"/>
            <p:cNvSpPr txBox="1"/>
            <p:nvPr/>
          </p:nvSpPr>
          <p:spPr>
            <a:xfrm>
              <a:off x="7835243" y="4731504"/>
              <a:ext cx="3613510" cy="1230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lvl1pPr>
            </a:lstStyle>
            <a:p>
              <a:pPr/>
              <a:r>
                <a:t>Frame for calling function P</a:t>
              </a:r>
            </a:p>
          </p:txBody>
        </p:sp>
        <p:sp>
          <p:nvSpPr>
            <p:cNvPr id="375" name="Frame for executing function Q"/>
            <p:cNvSpPr txBox="1"/>
            <p:nvPr/>
          </p:nvSpPr>
          <p:spPr>
            <a:xfrm>
              <a:off x="7435008" y="8832089"/>
              <a:ext cx="3613511" cy="1802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lvl1pPr>
            </a:lstStyle>
            <a:p>
              <a:pPr/>
              <a:r>
                <a:t>Frame for executing function Q</a:t>
              </a:r>
            </a:p>
          </p:txBody>
        </p:sp>
        <p:sp>
          <p:nvSpPr>
            <p:cNvPr id="376" name="Stack &quot;top&quot;"/>
            <p:cNvSpPr txBox="1"/>
            <p:nvPr/>
          </p:nvSpPr>
          <p:spPr>
            <a:xfrm>
              <a:off x="4332943" y="11486952"/>
              <a:ext cx="2420570"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377" name="Line"/>
            <p:cNvSpPr/>
            <p:nvPr/>
          </p:nvSpPr>
          <p:spPr>
            <a:xfrm>
              <a:off x="2875696" y="11466548"/>
              <a:ext cx="829413" cy="1"/>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3" name="Connection Line"/>
            <p:cNvSpPr/>
            <p:nvPr/>
          </p:nvSpPr>
          <p:spPr>
            <a:xfrm>
              <a:off x="7336573" y="649233"/>
              <a:ext cx="356224" cy="1800890"/>
            </a:xfrm>
            <a:custGeom>
              <a:avLst/>
              <a:gdLst/>
              <a:ahLst/>
              <a:cxnLst>
                <a:cxn ang="0">
                  <a:pos x="wd2" y="hd2"/>
                </a:cxn>
                <a:cxn ang="5400000">
                  <a:pos x="wd2" y="hd2"/>
                </a:cxn>
                <a:cxn ang="10800000">
                  <a:pos x="wd2" y="hd2"/>
                </a:cxn>
                <a:cxn ang="16200000">
                  <a:pos x="wd2" y="hd2"/>
                </a:cxn>
              </a:cxnLst>
              <a:rect l="0" t="0" r="r" b="b"/>
              <a:pathLst>
                <a:path w="16201" h="21600" fill="norm" stroke="1" extrusionOk="0">
                  <a:moveTo>
                    <a:pt x="0" y="21600"/>
                  </a:moveTo>
                  <a:cubicBezTo>
                    <a:pt x="21453" y="15200"/>
                    <a:pt x="21600" y="8000"/>
                    <a:pt x="441" y="0"/>
                  </a:cubicBezTo>
                </a:path>
              </a:pathLst>
            </a:custGeom>
            <a:noFill/>
            <a:ln w="38100" cap="flat">
              <a:solidFill>
                <a:srgbClr val="000000"/>
              </a:solidFill>
              <a:prstDash val="solid"/>
              <a:miter lim="400000"/>
            </a:ln>
            <a:effectLst/>
          </p:spPr>
          <p:txBody>
            <a:bodyPr/>
            <a:lstStyle/>
            <a:p>
              <a:pPr/>
            </a:p>
          </p:txBody>
        </p:sp>
        <p:sp>
          <p:nvSpPr>
            <p:cNvPr id="384" name="Connection Line"/>
            <p:cNvSpPr/>
            <p:nvPr/>
          </p:nvSpPr>
          <p:spPr>
            <a:xfrm>
              <a:off x="7346263" y="2506342"/>
              <a:ext cx="485681" cy="5429553"/>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805" y="21600"/>
                  </a:moveTo>
                  <a:cubicBezTo>
                    <a:pt x="21600" y="15162"/>
                    <a:pt x="21332" y="7962"/>
                    <a:pt x="0" y="0"/>
                  </a:cubicBezTo>
                </a:path>
              </a:pathLst>
            </a:custGeom>
            <a:noFill/>
            <a:ln w="38100" cap="flat">
              <a:solidFill>
                <a:srgbClr val="000000"/>
              </a:solidFill>
              <a:prstDash val="solid"/>
              <a:miter lim="400000"/>
            </a:ln>
            <a:effectLst/>
          </p:spPr>
          <p:txBody>
            <a:bodyPr/>
            <a:lstStyle/>
            <a:p>
              <a:pPr/>
            </a:p>
          </p:txBody>
        </p:sp>
        <p:sp>
          <p:nvSpPr>
            <p:cNvPr id="385" name="Connection Line"/>
            <p:cNvSpPr/>
            <p:nvPr/>
          </p:nvSpPr>
          <p:spPr>
            <a:xfrm>
              <a:off x="7289588" y="7929260"/>
              <a:ext cx="370274" cy="3606454"/>
            </a:xfrm>
            <a:custGeom>
              <a:avLst/>
              <a:gdLst/>
              <a:ahLst/>
              <a:cxnLst>
                <a:cxn ang="0">
                  <a:pos x="wd2" y="hd2"/>
                </a:cxn>
                <a:cxn ang="5400000">
                  <a:pos x="wd2" y="hd2"/>
                </a:cxn>
                <a:cxn ang="10800000">
                  <a:pos x="wd2" y="hd2"/>
                </a:cxn>
                <a:cxn ang="16200000">
                  <a:pos x="wd2" y="hd2"/>
                </a:cxn>
              </a:cxnLst>
              <a:rect l="0" t="0" r="r" b="b"/>
              <a:pathLst>
                <a:path w="16212" h="21600" fill="norm" stroke="1" extrusionOk="0">
                  <a:moveTo>
                    <a:pt x="0" y="21600"/>
                  </a:moveTo>
                  <a:cubicBezTo>
                    <a:pt x="21033" y="15200"/>
                    <a:pt x="21600" y="8000"/>
                    <a:pt x="1702" y="0"/>
                  </a:cubicBezTo>
                </a:path>
              </a:pathLst>
            </a:custGeom>
            <a:noFill/>
            <a:ln w="38100" cap="flat">
              <a:solidFill>
                <a:srgbClr val="000000"/>
              </a:solidFill>
              <a:prstDash val="solid"/>
              <a:miter lim="400000"/>
            </a:ln>
            <a:effectLst/>
          </p:spPr>
          <p:txBody>
            <a:bodyPr/>
            <a:lstStyle/>
            <a:p>
              <a:pPr/>
            </a:p>
          </p:txBody>
        </p:sp>
      </p:grpSp>
      <p:sp>
        <p:nvSpPr>
          <p:cNvPr id="3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5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5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5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351">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1"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The Run-Time Stack: Calling a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Calling a function</a:t>
            </a:r>
          </a:p>
        </p:txBody>
      </p:sp>
      <p:sp>
        <p:nvSpPr>
          <p:cNvPr id="388" name="When function P calls function Q, the program counter is set to the first instruction in Q.…"/>
          <p:cNvSpPr txBox="1"/>
          <p:nvPr/>
        </p:nvSpPr>
        <p:spPr>
          <a:xfrm>
            <a:off x="607367" y="2004587"/>
            <a:ext cx="11575238" cy="9369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When function P calls function Q, the program counter is set to the first instruction in Q. </a:t>
            </a:r>
          </a:p>
          <a:p>
            <a:pPr marL="635000" indent="-635000" algn="l">
              <a:buSzPct val="75000"/>
              <a:buFont typeface="Helvetica Neue"/>
              <a:buChar char="•"/>
              <a:defRPr sz="4700"/>
            </a:pPr>
            <a:r>
              <a:t>But, before this happens, the next instruction in P after the call is pushed onto the stack. This is the return address.</a:t>
            </a:r>
          </a:p>
          <a:p>
            <a:pPr marL="635000" indent="-635000" algn="l">
              <a:buSzPct val="75000"/>
              <a:buFont typeface="Helvetica Neue"/>
              <a:buChar char="•"/>
              <a:defRPr sz="4700"/>
            </a:pPr>
            <a:r>
              <a:t>When Q executes a </a:t>
            </a:r>
            <a:r>
              <a:rPr>
                <a:latin typeface="Courier"/>
                <a:ea typeface="Courier"/>
                <a:cs typeface="Courier"/>
                <a:sym typeface="Courier"/>
              </a:rPr>
              <a:t>ret</a:t>
            </a:r>
            <a:r>
              <a:t> instruction, the return address is popped off the stack and the PC is set to that value.</a:t>
            </a:r>
          </a:p>
          <a:p>
            <a:pPr marL="635000" indent="-635000" algn="l">
              <a:buSzPct val="75000"/>
              <a:buFont typeface="Helvetica Neue"/>
              <a:buChar char="•"/>
              <a:defRPr sz="4700"/>
            </a:pPr>
            <a:r>
              <a:t>The </a:t>
            </a:r>
            <a:r>
              <a:rPr>
                <a:latin typeface="Courier"/>
                <a:ea typeface="Courier"/>
                <a:cs typeface="Courier"/>
                <a:sym typeface="Courier"/>
              </a:rPr>
              <a:t>call</a:t>
            </a:r>
            <a:r>
              <a:t> instruction can either be to a label, or based on the memory address in a register or memory (e.g., a function pointer).</a:t>
            </a:r>
          </a:p>
        </p:txBody>
      </p:sp>
      <p:sp>
        <p:nvSpPr>
          <p:cNvPr id="389" name="Rectangle"/>
          <p:cNvSpPr/>
          <p:nvPr/>
        </p:nvSpPr>
        <p:spPr>
          <a:xfrm>
            <a:off x="16179336" y="2213567"/>
            <a:ext cx="3542539" cy="1803626"/>
          </a:xfrm>
          <a:prstGeom prst="rect">
            <a:avLst/>
          </a:prstGeom>
          <a:solidFill>
            <a:srgbClr val="76D6FF"/>
          </a:solidFill>
          <a:ln w="38100">
            <a:solidFill>
              <a:srgbClr val="000000"/>
            </a:solidFill>
            <a:miter lim="400000"/>
          </a:ln>
        </p:spPr>
        <p:txBody>
          <a:bodyPr lIns="50800" tIns="50800" rIns="50800" bIns="50800" anchor="ctr"/>
          <a:lstStyle/>
          <a:p>
            <a:pPr>
              <a:defRPr>
                <a:solidFill>
                  <a:srgbClr val="FFFFFF"/>
                </a:solidFill>
              </a:defRPr>
            </a:pPr>
          </a:p>
        </p:txBody>
      </p:sp>
      <p:sp>
        <p:nvSpPr>
          <p:cNvPr id="390" name="Stack &quot;bottom&quot;"/>
          <p:cNvSpPr txBox="1"/>
          <p:nvPr/>
        </p:nvSpPr>
        <p:spPr>
          <a:xfrm>
            <a:off x="16344429" y="1583225"/>
            <a:ext cx="3212352" cy="6594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Stack "bottom"</a:t>
            </a:r>
          </a:p>
        </p:txBody>
      </p:sp>
      <p:grpSp>
        <p:nvGrpSpPr>
          <p:cNvPr id="393" name="Group"/>
          <p:cNvGrpSpPr/>
          <p:nvPr/>
        </p:nvGrpSpPr>
        <p:grpSpPr>
          <a:xfrm>
            <a:off x="14909157" y="5730969"/>
            <a:ext cx="1270001" cy="4194244"/>
            <a:chOff x="1084351" y="0"/>
            <a:chExt cx="1270000" cy="4194242"/>
          </a:xfrm>
        </p:grpSpPr>
        <p:sp>
          <p:nvSpPr>
            <p:cNvPr id="391" name="Line"/>
            <p:cNvSpPr/>
            <p:nvPr/>
          </p:nvSpPr>
          <p:spPr>
            <a:xfrm flipV="1">
              <a:off x="1084352" y="-1"/>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92" name="Increasing…"/>
            <p:cNvSpPr/>
            <p:nvPr/>
          </p:nvSpPr>
          <p:spPr>
            <a:xfrm>
              <a:off x="1084351" y="2006611"/>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grpSp>
      <p:sp>
        <p:nvSpPr>
          <p:cNvPr id="394" name=".…"/>
          <p:cNvSpPr txBox="1"/>
          <p:nvPr/>
        </p:nvSpPr>
        <p:spPr>
          <a:xfrm>
            <a:off x="17828138" y="2130433"/>
            <a:ext cx="244934" cy="18024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a:p>
            <a:pPr>
              <a:defRPr b="1" sz="3700">
                <a:latin typeface="Helvetica Neue"/>
                <a:ea typeface="Helvetica Neue"/>
                <a:cs typeface="Helvetica Neue"/>
                <a:sym typeface="Helvetica Neue"/>
              </a:defRPr>
            </a:pPr>
            <a:r>
              <a:t>.</a:t>
            </a:r>
          </a:p>
        </p:txBody>
      </p:sp>
      <p:grpSp>
        <p:nvGrpSpPr>
          <p:cNvPr id="397" name="Group"/>
          <p:cNvGrpSpPr/>
          <p:nvPr/>
        </p:nvGrpSpPr>
        <p:grpSpPr>
          <a:xfrm>
            <a:off x="12407376" y="12114007"/>
            <a:ext cx="2804009" cy="1117201"/>
            <a:chOff x="0" y="0"/>
            <a:chExt cx="2804007" cy="1117199"/>
          </a:xfrm>
        </p:grpSpPr>
        <p:sp>
          <p:nvSpPr>
            <p:cNvPr id="395" name="Stack pointer"/>
            <p:cNvSpPr txBox="1"/>
            <p:nvPr/>
          </p:nvSpPr>
          <p:spPr>
            <a:xfrm>
              <a:off x="-1" y="-1"/>
              <a:ext cx="2804009" cy="659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pointer</a:t>
              </a:r>
            </a:p>
          </p:txBody>
        </p:sp>
        <p:sp>
          <p:nvSpPr>
            <p:cNvPr id="396" name="%rsp"/>
            <p:cNvSpPr txBox="1"/>
            <p:nvPr/>
          </p:nvSpPr>
          <p:spPr>
            <a:xfrm>
              <a:off x="1738048" y="545699"/>
              <a:ext cx="1059335" cy="571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%rsp</a:t>
              </a:r>
            </a:p>
          </p:txBody>
        </p:sp>
      </p:grpSp>
      <p:sp>
        <p:nvSpPr>
          <p:cNvPr id="398" name="Earlier Frames"/>
          <p:cNvSpPr txBox="1"/>
          <p:nvPr/>
        </p:nvSpPr>
        <p:spPr>
          <a:xfrm>
            <a:off x="20155741" y="2785645"/>
            <a:ext cx="2986799" cy="6594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Earlier Frames</a:t>
            </a:r>
          </a:p>
        </p:txBody>
      </p:sp>
      <p:grpSp>
        <p:nvGrpSpPr>
          <p:cNvPr id="401" name="Group"/>
          <p:cNvGrpSpPr/>
          <p:nvPr/>
        </p:nvGrpSpPr>
        <p:grpSpPr>
          <a:xfrm>
            <a:off x="16179336" y="4006077"/>
            <a:ext cx="3542539" cy="1620800"/>
            <a:chOff x="0" y="0"/>
            <a:chExt cx="3542538" cy="1620799"/>
          </a:xfrm>
        </p:grpSpPr>
        <p:sp>
          <p:nvSpPr>
            <p:cNvPr id="399"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00"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grpSp>
        <p:nvGrpSpPr>
          <p:cNvPr id="404" name="Group"/>
          <p:cNvGrpSpPr/>
          <p:nvPr/>
        </p:nvGrpSpPr>
        <p:grpSpPr>
          <a:xfrm>
            <a:off x="16179336" y="6380580"/>
            <a:ext cx="3542539" cy="1620800"/>
            <a:chOff x="0" y="0"/>
            <a:chExt cx="3542538" cy="1620799"/>
          </a:xfrm>
        </p:grpSpPr>
        <p:sp>
          <p:nvSpPr>
            <p:cNvPr id="402" name="Rectangle"/>
            <p:cNvSpPr/>
            <p:nvPr/>
          </p:nvSpPr>
          <p:spPr>
            <a:xfrm>
              <a:off x="0" y="0"/>
              <a:ext cx="3542539" cy="1620800"/>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03" name=".…"/>
            <p:cNvSpPr txBox="1"/>
            <p:nvPr/>
          </p:nvSpPr>
          <p:spPr>
            <a:xfrm>
              <a:off x="1659394" y="41409"/>
              <a:ext cx="223749" cy="1537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a:p>
              <a:pPr>
                <a:defRPr b="1" sz="3100">
                  <a:latin typeface="Helvetica Neue"/>
                  <a:ea typeface="Helvetica Neue"/>
                  <a:cs typeface="Helvetica Neue"/>
                  <a:sym typeface="Helvetica Neue"/>
                </a:defRPr>
              </a:pPr>
              <a:r>
                <a:t>.</a:t>
              </a:r>
            </a:p>
          </p:txBody>
        </p:sp>
      </p:grpSp>
      <p:sp>
        <p:nvSpPr>
          <p:cNvPr id="405" name="Argument n"/>
          <p:cNvSpPr/>
          <p:nvPr/>
        </p:nvSpPr>
        <p:spPr>
          <a:xfrm>
            <a:off x="16179336" y="5611364"/>
            <a:ext cx="3542539" cy="784729"/>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defRPr sz="3300"/>
            </a:pPr>
            <a:r>
              <a:t>Argument </a:t>
            </a:r>
            <a:r>
              <a:rPr i="1">
                <a:latin typeface="Helvetica Neue"/>
                <a:ea typeface="Helvetica Neue"/>
                <a:cs typeface="Helvetica Neue"/>
                <a:sym typeface="Helvetica Neue"/>
              </a:rPr>
              <a:t>n</a:t>
            </a:r>
          </a:p>
        </p:txBody>
      </p:sp>
      <p:sp>
        <p:nvSpPr>
          <p:cNvPr id="406" name="Argument 7"/>
          <p:cNvSpPr/>
          <p:nvPr/>
        </p:nvSpPr>
        <p:spPr>
          <a:xfrm>
            <a:off x="16179336" y="7996577"/>
            <a:ext cx="3542539" cy="784729"/>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Argument 7</a:t>
            </a:r>
          </a:p>
        </p:txBody>
      </p:sp>
      <p:sp>
        <p:nvSpPr>
          <p:cNvPr id="407" name="Return address"/>
          <p:cNvSpPr/>
          <p:nvPr/>
        </p:nvSpPr>
        <p:spPr>
          <a:xfrm>
            <a:off x="16179336" y="8774132"/>
            <a:ext cx="3542539" cy="784730"/>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Return address</a:t>
            </a:r>
          </a:p>
        </p:txBody>
      </p:sp>
      <p:sp>
        <p:nvSpPr>
          <p:cNvPr id="408" name="Saved Registers"/>
          <p:cNvSpPr/>
          <p:nvPr/>
        </p:nvSpPr>
        <p:spPr>
          <a:xfrm>
            <a:off x="16179336" y="9538244"/>
            <a:ext cx="3542539" cy="1192870"/>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Saved Registers</a:t>
            </a:r>
          </a:p>
        </p:txBody>
      </p:sp>
      <p:sp>
        <p:nvSpPr>
          <p:cNvPr id="409" name="Local Variables"/>
          <p:cNvSpPr/>
          <p:nvPr/>
        </p:nvSpPr>
        <p:spPr>
          <a:xfrm>
            <a:off x="16179336" y="10727609"/>
            <a:ext cx="3542539" cy="1192871"/>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Local Variables</a:t>
            </a:r>
          </a:p>
        </p:txBody>
      </p:sp>
      <p:sp>
        <p:nvSpPr>
          <p:cNvPr id="410" name="Argument build area"/>
          <p:cNvSpPr/>
          <p:nvPr/>
        </p:nvSpPr>
        <p:spPr>
          <a:xfrm>
            <a:off x="16179336" y="11911500"/>
            <a:ext cx="3542539" cy="1192871"/>
          </a:xfrm>
          <a:prstGeom prst="rect">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300"/>
            </a:lvl1pPr>
          </a:lstStyle>
          <a:p>
            <a:pPr/>
            <a:r>
              <a:t>Argument build area</a:t>
            </a:r>
          </a:p>
        </p:txBody>
      </p:sp>
      <p:sp>
        <p:nvSpPr>
          <p:cNvPr id="411" name="Frame for calling function P"/>
          <p:cNvSpPr txBox="1"/>
          <p:nvPr/>
        </p:nvSpPr>
        <p:spPr>
          <a:xfrm>
            <a:off x="20242620" y="6314730"/>
            <a:ext cx="3613510" cy="12309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lvl1pPr>
          </a:lstStyle>
          <a:p>
            <a:pPr/>
            <a:r>
              <a:t>Frame for calling function P</a:t>
            </a:r>
          </a:p>
        </p:txBody>
      </p:sp>
      <p:sp>
        <p:nvSpPr>
          <p:cNvPr id="412" name="Frame for executing function Q"/>
          <p:cNvSpPr txBox="1"/>
          <p:nvPr/>
        </p:nvSpPr>
        <p:spPr>
          <a:xfrm>
            <a:off x="19842385" y="10415314"/>
            <a:ext cx="3613511" cy="18024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lvl1pPr>
          </a:lstStyle>
          <a:p>
            <a:pPr/>
            <a:r>
              <a:t>Frame for executing function Q</a:t>
            </a:r>
          </a:p>
        </p:txBody>
      </p:sp>
      <p:sp>
        <p:nvSpPr>
          <p:cNvPr id="413" name="Stack &quot;top&quot;"/>
          <p:cNvSpPr txBox="1"/>
          <p:nvPr/>
        </p:nvSpPr>
        <p:spPr>
          <a:xfrm>
            <a:off x="16740320" y="13070177"/>
            <a:ext cx="2420570" cy="6594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vl1pPr>
          </a:lstStyle>
          <a:p>
            <a:pPr/>
            <a:r>
              <a:t>Stack "top"</a:t>
            </a:r>
          </a:p>
        </p:txBody>
      </p:sp>
      <p:sp>
        <p:nvSpPr>
          <p:cNvPr id="414" name="Line"/>
          <p:cNvSpPr/>
          <p:nvPr/>
        </p:nvSpPr>
        <p:spPr>
          <a:xfrm>
            <a:off x="15283073" y="13049773"/>
            <a:ext cx="829413" cy="1"/>
          </a:xfrm>
          <a:prstGeom prst="line">
            <a:avLst/>
          </a:prstGeom>
          <a:ln w="88900">
            <a:solidFill>
              <a:srgbClr val="7F0325"/>
            </a:solidFill>
            <a:miter lim="400000"/>
            <a:tailEnd type="triangle"/>
          </a:ln>
        </p:spPr>
        <p:txBody>
          <a:bodyPr lIns="50800" tIns="50800" rIns="50800" bIns="50800" anchor="ctr"/>
          <a:lstStyle/>
          <a:p>
            <a:pPr/>
          </a:p>
        </p:txBody>
      </p:sp>
      <p:sp>
        <p:nvSpPr>
          <p:cNvPr id="419" name="Connection Line"/>
          <p:cNvSpPr/>
          <p:nvPr/>
        </p:nvSpPr>
        <p:spPr>
          <a:xfrm>
            <a:off x="19743949" y="2232459"/>
            <a:ext cx="356225" cy="1800889"/>
          </a:xfrm>
          <a:custGeom>
            <a:avLst/>
            <a:gdLst/>
            <a:ahLst/>
            <a:cxnLst>
              <a:cxn ang="0">
                <a:pos x="wd2" y="hd2"/>
              </a:cxn>
              <a:cxn ang="5400000">
                <a:pos x="wd2" y="hd2"/>
              </a:cxn>
              <a:cxn ang="10800000">
                <a:pos x="wd2" y="hd2"/>
              </a:cxn>
              <a:cxn ang="16200000">
                <a:pos x="wd2" y="hd2"/>
              </a:cxn>
            </a:cxnLst>
            <a:rect l="0" t="0" r="r" b="b"/>
            <a:pathLst>
              <a:path w="16201" h="21600" fill="norm" stroke="1" extrusionOk="0">
                <a:moveTo>
                  <a:pt x="0" y="21600"/>
                </a:moveTo>
                <a:cubicBezTo>
                  <a:pt x="21453" y="15200"/>
                  <a:pt x="21600" y="8000"/>
                  <a:pt x="441" y="0"/>
                </a:cubicBezTo>
              </a:path>
            </a:pathLst>
          </a:custGeom>
          <a:ln w="38100">
            <a:solidFill>
              <a:srgbClr val="000000"/>
            </a:solidFill>
            <a:miter lim="400000"/>
          </a:ln>
        </p:spPr>
        <p:txBody>
          <a:bodyPr/>
          <a:lstStyle/>
          <a:p>
            <a:pPr/>
          </a:p>
        </p:txBody>
      </p:sp>
      <p:sp>
        <p:nvSpPr>
          <p:cNvPr id="420" name="Connection Line"/>
          <p:cNvSpPr/>
          <p:nvPr/>
        </p:nvSpPr>
        <p:spPr>
          <a:xfrm>
            <a:off x="19753640" y="4089568"/>
            <a:ext cx="485680" cy="5429552"/>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805" y="21600"/>
                </a:moveTo>
                <a:cubicBezTo>
                  <a:pt x="21600" y="15162"/>
                  <a:pt x="21332" y="7962"/>
                  <a:pt x="0" y="0"/>
                </a:cubicBezTo>
              </a:path>
            </a:pathLst>
          </a:custGeom>
          <a:ln w="38100">
            <a:solidFill>
              <a:srgbClr val="000000"/>
            </a:solidFill>
            <a:miter lim="400000"/>
          </a:ln>
        </p:spPr>
        <p:txBody>
          <a:bodyPr/>
          <a:lstStyle/>
          <a:p>
            <a:pPr/>
          </a:p>
        </p:txBody>
      </p:sp>
      <p:sp>
        <p:nvSpPr>
          <p:cNvPr id="421" name="Connection Line"/>
          <p:cNvSpPr/>
          <p:nvPr/>
        </p:nvSpPr>
        <p:spPr>
          <a:xfrm>
            <a:off x="19696965" y="9512485"/>
            <a:ext cx="370274" cy="3606454"/>
          </a:xfrm>
          <a:custGeom>
            <a:avLst/>
            <a:gdLst/>
            <a:ahLst/>
            <a:cxnLst>
              <a:cxn ang="0">
                <a:pos x="wd2" y="hd2"/>
              </a:cxn>
              <a:cxn ang="5400000">
                <a:pos x="wd2" y="hd2"/>
              </a:cxn>
              <a:cxn ang="10800000">
                <a:pos x="wd2" y="hd2"/>
              </a:cxn>
              <a:cxn ang="16200000">
                <a:pos x="wd2" y="hd2"/>
              </a:cxn>
            </a:cxnLst>
            <a:rect l="0" t="0" r="r" b="b"/>
            <a:pathLst>
              <a:path w="16212" h="21600" fill="norm" stroke="1" extrusionOk="0">
                <a:moveTo>
                  <a:pt x="0" y="21600"/>
                </a:moveTo>
                <a:cubicBezTo>
                  <a:pt x="21033" y="15200"/>
                  <a:pt x="21600" y="8000"/>
                  <a:pt x="1702" y="0"/>
                </a:cubicBezTo>
              </a:path>
            </a:pathLst>
          </a:custGeom>
          <a:ln w="38100">
            <a:solidFill>
              <a:srgbClr val="000000"/>
            </a:solidFill>
            <a:miter lim="400000"/>
          </a:ln>
        </p:spPr>
        <p:txBody>
          <a:bodyPr/>
          <a:lstStyle/>
          <a:p>
            <a:pPr/>
          </a:p>
        </p:txBody>
      </p:sp>
      <p:sp>
        <p:nvSpPr>
          <p:cNvPr id="4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8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8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8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8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88">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8"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sp>
        <p:nvSpPr>
          <p:cNvPr id="424"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z+2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graphicFrame>
        <p:nvGraphicFramePr>
          <p:cNvPr id="425"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pSp>
        <p:nvGrpSpPr>
          <p:cNvPr id="431" name="Group"/>
          <p:cNvGrpSpPr/>
          <p:nvPr/>
        </p:nvGrpSpPr>
        <p:grpSpPr>
          <a:xfrm>
            <a:off x="16021473" y="1959008"/>
            <a:ext cx="5293182" cy="4672641"/>
            <a:chOff x="1710959" y="329734"/>
            <a:chExt cx="5293181" cy="4672640"/>
          </a:xfrm>
        </p:grpSpPr>
        <p:sp>
          <p:nvSpPr>
            <p:cNvPr id="426"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27"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428" name="Stack &quot;top&quot;"/>
            <p:cNvSpPr/>
            <p:nvPr/>
          </p:nvSpPr>
          <p:spPr>
            <a:xfrm>
              <a:off x="5232871" y="37323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429"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430"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grpSp>
      <p:sp>
        <p:nvSpPr>
          <p:cNvPr id="4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z+2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
        <p:nvSpPr>
          <p:cNvPr id="435"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436"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37" name="Rounded Rectangle"/>
          <p:cNvSpPr/>
          <p:nvPr/>
        </p:nvSpPr>
        <p:spPr>
          <a:xfrm>
            <a:off x="726102" y="9377902"/>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38" name="Rounded Rectangle"/>
          <p:cNvSpPr/>
          <p:nvPr/>
        </p:nvSpPr>
        <p:spPr>
          <a:xfrm>
            <a:off x="950482" y="7228570"/>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444" name="Group"/>
          <p:cNvGrpSpPr/>
          <p:nvPr/>
        </p:nvGrpSpPr>
        <p:grpSpPr>
          <a:xfrm>
            <a:off x="16021473" y="1959008"/>
            <a:ext cx="5293182" cy="4672641"/>
            <a:chOff x="1710959" y="329734"/>
            <a:chExt cx="5293181" cy="4672640"/>
          </a:xfrm>
        </p:grpSpPr>
        <p:sp>
          <p:nvSpPr>
            <p:cNvPr id="439"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40"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441" name="Stack &quot;top&quot;"/>
            <p:cNvSpPr/>
            <p:nvPr/>
          </p:nvSpPr>
          <p:spPr>
            <a:xfrm>
              <a:off x="5232871" y="37323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442"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443"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grpSp>
      <p:sp>
        <p:nvSpPr>
          <p:cNvPr id="4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z+2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
        <p:nvSpPr>
          <p:cNvPr id="448"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449"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50" name="Rounded Rectangle"/>
          <p:cNvSpPr/>
          <p:nvPr/>
        </p:nvSpPr>
        <p:spPr>
          <a:xfrm>
            <a:off x="726102" y="9873202"/>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51" name="Rounded Rectangle"/>
          <p:cNvSpPr/>
          <p:nvPr/>
        </p:nvSpPr>
        <p:spPr>
          <a:xfrm>
            <a:off x="950482" y="4420331"/>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459" name="Group"/>
          <p:cNvGrpSpPr/>
          <p:nvPr/>
        </p:nvGrpSpPr>
        <p:grpSpPr>
          <a:xfrm>
            <a:off x="16021473" y="1959008"/>
            <a:ext cx="5293182" cy="5425591"/>
            <a:chOff x="1710959" y="329734"/>
            <a:chExt cx="5293181" cy="5425590"/>
          </a:xfrm>
        </p:grpSpPr>
        <p:sp>
          <p:nvSpPr>
            <p:cNvPr id="452"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53"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454" name="Stack &quot;top&quot;"/>
            <p:cNvSpPr/>
            <p:nvPr/>
          </p:nvSpPr>
          <p:spPr>
            <a:xfrm>
              <a:off x="5232871" y="448532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455"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456"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457"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458"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grpSp>
      <p:sp>
        <p:nvSpPr>
          <p:cNvPr id="4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z+2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
        <p:nvSpPr>
          <p:cNvPr id="463"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464"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65" name="Rounded Rectangle"/>
          <p:cNvSpPr/>
          <p:nvPr/>
        </p:nvSpPr>
        <p:spPr>
          <a:xfrm>
            <a:off x="726102" y="10393902"/>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66" name="Rounded Rectangle"/>
          <p:cNvSpPr/>
          <p:nvPr/>
        </p:nvSpPr>
        <p:spPr>
          <a:xfrm>
            <a:off x="950482" y="4750531"/>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474" name="Group"/>
          <p:cNvGrpSpPr/>
          <p:nvPr/>
        </p:nvGrpSpPr>
        <p:grpSpPr>
          <a:xfrm>
            <a:off x="16021473" y="1959008"/>
            <a:ext cx="5293182" cy="5425591"/>
            <a:chOff x="1710959" y="329734"/>
            <a:chExt cx="5293181" cy="5425590"/>
          </a:xfrm>
        </p:grpSpPr>
        <p:sp>
          <p:nvSpPr>
            <p:cNvPr id="467"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68"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469" name="Stack &quot;top&quot;"/>
            <p:cNvSpPr/>
            <p:nvPr/>
          </p:nvSpPr>
          <p:spPr>
            <a:xfrm>
              <a:off x="5232871" y="448532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470"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471"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472"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473"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grpSp>
      <p:sp>
        <p:nvSpPr>
          <p:cNvPr id="4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y+2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
        <p:nvSpPr>
          <p:cNvPr id="478"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479"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80" name="Rounded Rectangle"/>
          <p:cNvSpPr/>
          <p:nvPr/>
        </p:nvSpPr>
        <p:spPr>
          <a:xfrm>
            <a:off x="726102" y="10901902"/>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81" name="Rounded Rectangle"/>
          <p:cNvSpPr/>
          <p:nvPr/>
        </p:nvSpPr>
        <p:spPr>
          <a:xfrm>
            <a:off x="950482" y="2642331"/>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491" name="Group"/>
          <p:cNvGrpSpPr/>
          <p:nvPr/>
        </p:nvGrpSpPr>
        <p:grpSpPr>
          <a:xfrm>
            <a:off x="16021473" y="1959008"/>
            <a:ext cx="5293182" cy="6120622"/>
            <a:chOff x="1710959" y="329734"/>
            <a:chExt cx="5293181" cy="6120621"/>
          </a:xfrm>
        </p:grpSpPr>
        <p:sp>
          <p:nvSpPr>
            <p:cNvPr id="482"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83"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484" name="Stack &quot;top&quot;"/>
            <p:cNvSpPr/>
            <p:nvPr/>
          </p:nvSpPr>
          <p:spPr>
            <a:xfrm>
              <a:off x="5232871" y="51803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485"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486"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487"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488"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sp>
          <p:nvSpPr>
            <p:cNvPr id="489" name="0x40054e"/>
            <p:cNvSpPr/>
            <p:nvPr/>
          </p:nvSpPr>
          <p:spPr>
            <a:xfrm>
              <a:off x="3461602" y="4078348"/>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0x40054e</a:t>
              </a:r>
            </a:p>
          </p:txBody>
        </p:sp>
        <p:sp>
          <p:nvSpPr>
            <p:cNvPr id="490" name="0x7fffffffe810"/>
            <p:cNvSpPr/>
            <p:nvPr/>
          </p:nvSpPr>
          <p:spPr>
            <a:xfrm>
              <a:off x="1710959" y="444943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0x7fffffffe810</a:t>
              </a:r>
            </a:p>
          </p:txBody>
        </p:sp>
      </p:grpSp>
      <p:sp>
        <p:nvSpPr>
          <p:cNvPr id="4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4"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495"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96" name="Rounded Rectangle"/>
          <p:cNvSpPr/>
          <p:nvPr/>
        </p:nvSpPr>
        <p:spPr>
          <a:xfrm>
            <a:off x="726102" y="11452135"/>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97" name="Rounded Rectangle"/>
          <p:cNvSpPr/>
          <p:nvPr/>
        </p:nvSpPr>
        <p:spPr>
          <a:xfrm>
            <a:off x="950482" y="2960887"/>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507" name="Group"/>
          <p:cNvGrpSpPr/>
          <p:nvPr/>
        </p:nvGrpSpPr>
        <p:grpSpPr>
          <a:xfrm>
            <a:off x="16021473" y="1959008"/>
            <a:ext cx="5293182" cy="6120622"/>
            <a:chOff x="1710959" y="329734"/>
            <a:chExt cx="5293181" cy="6120621"/>
          </a:xfrm>
        </p:grpSpPr>
        <p:sp>
          <p:nvSpPr>
            <p:cNvPr id="498"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99"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00" name="Stack &quot;top&quot;"/>
            <p:cNvSpPr/>
            <p:nvPr/>
          </p:nvSpPr>
          <p:spPr>
            <a:xfrm>
              <a:off x="5232871" y="51803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01"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02"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503"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504"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sp>
          <p:nvSpPr>
            <p:cNvPr id="505" name="0x40054e"/>
            <p:cNvSpPr/>
            <p:nvPr/>
          </p:nvSpPr>
          <p:spPr>
            <a:xfrm>
              <a:off x="3461602" y="4078348"/>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0x40054e</a:t>
              </a:r>
            </a:p>
          </p:txBody>
        </p:sp>
        <p:sp>
          <p:nvSpPr>
            <p:cNvPr id="506" name="0x7fffffffe810"/>
            <p:cNvSpPr/>
            <p:nvPr/>
          </p:nvSpPr>
          <p:spPr>
            <a:xfrm>
              <a:off x="1710959" y="444943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0x7fffffffe810</a:t>
              </a:r>
            </a:p>
          </p:txBody>
        </p:sp>
      </p:grpSp>
      <p:sp>
        <p:nvSpPr>
          <p:cNvPr id="5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09"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y+2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512"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513" name="Rounded Rectangle"/>
          <p:cNvSpPr/>
          <p:nvPr/>
        </p:nvSpPr>
        <p:spPr>
          <a:xfrm>
            <a:off x="726102" y="11973407"/>
            <a:ext cx="18376660" cy="520445"/>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14" name="Rounded Rectangle"/>
          <p:cNvSpPr/>
          <p:nvPr/>
        </p:nvSpPr>
        <p:spPr>
          <a:xfrm>
            <a:off x="950482" y="5103899"/>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522" name="Group"/>
          <p:cNvGrpSpPr/>
          <p:nvPr/>
        </p:nvGrpSpPr>
        <p:grpSpPr>
          <a:xfrm>
            <a:off x="16021473" y="1959008"/>
            <a:ext cx="5293182" cy="5562804"/>
            <a:chOff x="1710959" y="329734"/>
            <a:chExt cx="5293181" cy="5562803"/>
          </a:xfrm>
        </p:grpSpPr>
        <p:sp>
          <p:nvSpPr>
            <p:cNvPr id="515"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16"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17" name="Stack &quot;top&quot;"/>
            <p:cNvSpPr/>
            <p:nvPr/>
          </p:nvSpPr>
          <p:spPr>
            <a:xfrm>
              <a:off x="5232871" y="462253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18"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19"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520"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521"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grpSp>
      <p:sp>
        <p:nvSpPr>
          <p:cNvPr id="5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24"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y+2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527"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528" name="Rounded Rectangle"/>
          <p:cNvSpPr/>
          <p:nvPr/>
        </p:nvSpPr>
        <p:spPr>
          <a:xfrm>
            <a:off x="726102" y="12436761"/>
            <a:ext cx="18376660" cy="520445"/>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29" name="Rounded Rectangle"/>
          <p:cNvSpPr/>
          <p:nvPr/>
        </p:nvSpPr>
        <p:spPr>
          <a:xfrm>
            <a:off x="950482" y="5451414"/>
            <a:ext cx="12173411" cy="417246"/>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537" name="Group"/>
          <p:cNvGrpSpPr/>
          <p:nvPr/>
        </p:nvGrpSpPr>
        <p:grpSpPr>
          <a:xfrm>
            <a:off x="16021473" y="1959008"/>
            <a:ext cx="5293182" cy="5562804"/>
            <a:chOff x="1710959" y="329734"/>
            <a:chExt cx="5293181" cy="5562803"/>
          </a:xfrm>
        </p:grpSpPr>
        <p:sp>
          <p:nvSpPr>
            <p:cNvPr id="530"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31"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32" name="Stack &quot;top&quot;"/>
            <p:cNvSpPr/>
            <p:nvPr/>
          </p:nvSpPr>
          <p:spPr>
            <a:xfrm>
              <a:off x="5232871" y="462253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33"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34"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sp>
          <p:nvSpPr>
            <p:cNvPr id="535" name="0x400560"/>
            <p:cNvSpPr/>
            <p:nvPr/>
          </p:nvSpPr>
          <p:spPr>
            <a:xfrm>
              <a:off x="3461602" y="3345427"/>
              <a:ext cx="3542539" cy="742166"/>
            </a:xfrm>
            <a:prstGeom prst="rect">
              <a:avLst/>
            </a:prstGeom>
            <a:solidFill>
              <a:srgbClr val="76D6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900">
                  <a:latin typeface="Courier"/>
                  <a:ea typeface="Courier"/>
                  <a:cs typeface="Courier"/>
                  <a:sym typeface="Courier"/>
                </a:defRPr>
              </a:lvl1pPr>
            </a:lstStyle>
            <a:p>
              <a:pPr/>
              <a:r>
                <a:t>0x400560</a:t>
              </a:r>
            </a:p>
          </p:txBody>
        </p:sp>
        <p:sp>
          <p:nvSpPr>
            <p:cNvPr id="536" name="0x7fffffffe818"/>
            <p:cNvSpPr/>
            <p:nvPr/>
          </p:nvSpPr>
          <p:spPr>
            <a:xfrm>
              <a:off x="1710959" y="37165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0x7fffffffe818</a:t>
              </a:r>
            </a:p>
          </p:txBody>
        </p:sp>
      </p:grpSp>
      <p:sp>
        <p:nvSpPr>
          <p:cNvPr id="5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9"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y+2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1" name="The Run-Time Stack: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Run-Time Stack: Example</a:t>
            </a:r>
          </a:p>
        </p:txBody>
      </p:sp>
      <p:graphicFrame>
        <p:nvGraphicFramePr>
          <p:cNvPr id="542" name="Table 1"/>
          <p:cNvGraphicFramePr/>
          <p:nvPr/>
        </p:nvGraphicFramePr>
        <p:xfrm>
          <a:off x="849645" y="8375643"/>
          <a:ext cx="22966038"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65"/>
                <a:gridCol w="2127196"/>
                <a:gridCol w="1871462"/>
                <a:gridCol w="415351"/>
                <a:gridCol w="1159422"/>
                <a:gridCol w="1382614"/>
                <a:gridCol w="3474608"/>
                <a:gridCol w="2360002"/>
                <a:gridCol w="3409950"/>
              </a:tblGrid>
              <a:tr h="464755">
                <a:tc gridSpan="3">
                  <a:txBody>
                    <a:bodyPr/>
                    <a:lstStyle/>
                    <a:p>
                      <a:pPr algn="ctr" defTabSz="647700">
                        <a:defRPr>
                          <a:solidFill>
                            <a:srgbClr val="000000"/>
                          </a:solidFill>
                        </a:defRPr>
                      </a:pPr>
                      <a:r>
                        <a:rPr sz="2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hMerge="1">
                  <a:tcPr/>
                </a:tc>
                <a:tc hMerge="1">
                  <a:tcPr/>
                </a:tc>
                <a:tc>
                  <a:txBody>
                    <a:bodyPr/>
                    <a:lstStyle/>
                    <a:p>
                      <a:pPr algn="ctr" defTabSz="647700">
                        <a:defRPr sz="2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0">
                      <a:miter lim="400000"/>
                    </a:lnB>
                  </a:tcPr>
                </a:tc>
                <a:tc gridSpan="5">
                  <a:txBody>
                    <a:bodyPr/>
                    <a:lstStyle/>
                    <a:p>
                      <a:pPr algn="ctr" defTabSz="647700">
                        <a:defRPr>
                          <a:solidFill>
                            <a:srgbClr val="000000"/>
                          </a:solidFill>
                        </a:defRPr>
                      </a:pPr>
                      <a:r>
                        <a:rPr sz="2800">
                          <a:solidFill>
                            <a:srgbClr val="444444"/>
                          </a:solidFill>
                        </a:rPr>
                        <a:t>State values (at beginning) </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c hMerge="1">
                  <a:tcPr/>
                </a:tc>
                <a:tc hMerge="1">
                  <a:tcPr/>
                </a:tc>
                <a:tc hMerge="1">
                  <a:tcPr/>
                </a:tc>
                <a:tc hMerge="1">
                  <a:tcPr/>
                </a:tc>
              </a:tr>
              <a:tr h="517697">
                <a:tc>
                  <a:txBody>
                    <a:bodyPr/>
                    <a:lstStyle/>
                    <a:p>
                      <a:pPr algn="l" defTabSz="647700">
                        <a:defRPr>
                          <a:solidFill>
                            <a:srgbClr val="000000"/>
                          </a:solidFill>
                        </a:defRPr>
                      </a:pPr>
                      <a:r>
                        <a:rPr sz="2800">
                          <a:solidFill>
                            <a:srgbClr val="444444"/>
                          </a:solidFill>
                        </a:rPr>
                        <a:t>Label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PC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Instruction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0">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%rdi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508987">
                <a:tc>
                  <a:txBody>
                    <a:bodyPr/>
                    <a:lstStyle/>
                    <a:p>
                      <a:pPr algn="l" defTabSz="647700">
                        <a:defRPr>
                          <a:solidFill>
                            <a:srgbClr val="000000"/>
                          </a:solidFill>
                        </a:defRPr>
                      </a:pPr>
                      <a:r>
                        <a:rPr sz="2800">
                          <a:solidFill>
                            <a:srgbClr val="444444"/>
                          </a:solidFill>
                          <a:latin typeface="Courier"/>
                          <a:ea typeface="Courier"/>
                          <a:cs typeface="Courier"/>
                          <a:sym typeface="Courier"/>
                        </a:rPr>
                        <a:t>M1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Call </a:t>
                      </a:r>
                      <a:r>
                        <a:rPr>
                          <a:latin typeface="Courier"/>
                          <a:ea typeface="Courier"/>
                          <a:cs typeface="Courier"/>
                          <a:sym typeface="Courier"/>
                        </a:rPr>
                        <a:t>top(100)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01634">
                <a:tc>
                  <a:txBody>
                    <a:bodyPr/>
                    <a:lstStyle/>
                    <a:p>
                      <a:pPr algn="l" defTabSz="647700">
                        <a:defRPr>
                          <a:solidFill>
                            <a:srgbClr val="000000"/>
                          </a:solidFill>
                        </a:defRPr>
                      </a:pPr>
                      <a:r>
                        <a:rPr sz="2800">
                          <a:solidFill>
                            <a:srgbClr val="444444"/>
                          </a:solidFill>
                          <a:latin typeface="Courier"/>
                          <a:ea typeface="Courier"/>
                          <a:cs typeface="Courier"/>
                          <a:sym typeface="Courier"/>
                        </a:rPr>
                        <a:t>T1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sub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52426">
                <a:tc>
                  <a:txBody>
                    <a:bodyPr/>
                    <a:lstStyle/>
                    <a:p>
                      <a:pPr algn="l" defTabSz="647700">
                        <a:defRPr>
                          <a:solidFill>
                            <a:srgbClr val="000000"/>
                          </a:solidFill>
                        </a:defRPr>
                      </a:pPr>
                      <a:r>
                        <a:rPr sz="2800">
                          <a:solidFill>
                            <a:srgbClr val="444444"/>
                          </a:solidFill>
                          <a:latin typeface="Courier"/>
                          <a:ea typeface="Courier"/>
                          <a:cs typeface="Courier"/>
                          <a:sym typeface="Courier"/>
                        </a:rPr>
                        <a:t>T2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0x400549</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callq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Cal </a:t>
                      </a:r>
                      <a:r>
                        <a:rPr>
                          <a:latin typeface="Courier"/>
                          <a:ea typeface="Courier"/>
                          <a:cs typeface="Courier"/>
                          <a:sym typeface="Courier"/>
                        </a:rPr>
                        <a:t>leaf(95)</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7901">
                <a:tc>
                  <a:txBody>
                    <a:bodyPr/>
                    <a:lstStyle/>
                    <a:p>
                      <a:pPr algn="l" defTabSz="647700">
                        <a:defRPr>
                          <a:solidFill>
                            <a:srgbClr val="000000"/>
                          </a:solidFill>
                        </a:defRPr>
                      </a:pPr>
                      <a:r>
                        <a:rPr sz="2800">
                          <a:solidFill>
                            <a:srgbClr val="444444"/>
                          </a:solidFill>
                          <a:latin typeface="Courier"/>
                          <a:ea typeface="Courier"/>
                          <a:cs typeface="Courier"/>
                          <a:sym typeface="Courier"/>
                        </a:rPr>
                        <a:t>L1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lea</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95</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Entry of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64417">
                <a:tc>
                  <a:txBody>
                    <a:bodyPr/>
                    <a:lstStyle/>
                    <a:p>
                      <a:pPr algn="l" defTabSz="647700">
                        <a:defRPr>
                          <a:solidFill>
                            <a:srgbClr val="000000"/>
                          </a:solidFill>
                        </a:defRPr>
                      </a:pPr>
                      <a:r>
                        <a:rPr sz="2800">
                          <a:solidFill>
                            <a:srgbClr val="444444"/>
                          </a:solidFill>
                          <a:latin typeface="Courier"/>
                          <a:ea typeface="Courier"/>
                          <a:cs typeface="Courier"/>
                          <a:sym typeface="Courier"/>
                        </a:rPr>
                        <a:t>L2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97 from </a:t>
                      </a:r>
                      <a:r>
                        <a:rPr>
                          <a:latin typeface="Courier"/>
                          <a:ea typeface="Courier"/>
                          <a:cs typeface="Courier"/>
                          <a:sym typeface="Courier"/>
                        </a:rPr>
                        <a:t>leaf</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47982">
                <a:tc>
                  <a:txBody>
                    <a:bodyPr/>
                    <a:lstStyle/>
                    <a:p>
                      <a:pPr algn="l" defTabSz="647700">
                        <a:defRPr>
                          <a:solidFill>
                            <a:srgbClr val="000000"/>
                          </a:solidFill>
                        </a:defRPr>
                      </a:pPr>
                      <a:r>
                        <a:rPr sz="2800">
                          <a:solidFill>
                            <a:srgbClr val="444444"/>
                          </a:solidFill>
                          <a:latin typeface="Courier"/>
                          <a:ea typeface="Courier"/>
                          <a:cs typeface="Courier"/>
                          <a:sym typeface="Courier"/>
                        </a:rPr>
                        <a:t>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0x40054e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add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97</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top</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573611">
                <a:tc>
                  <a:txBody>
                    <a:bodyPr/>
                    <a:lstStyle/>
                    <a:p>
                      <a:pPr algn="l" defTabSz="647700">
                        <a:defRPr>
                          <a:solidFill>
                            <a:srgbClr val="000000"/>
                          </a:solidFill>
                        </a:defRPr>
                      </a:pPr>
                      <a:r>
                        <a:rPr sz="2800">
                          <a:solidFill>
                            <a:srgbClr val="444444"/>
                          </a:solidFill>
                          <a:latin typeface="Courier"/>
                          <a:ea typeface="Courier"/>
                          <a:cs typeface="Courier"/>
                          <a:sym typeface="Courier"/>
                        </a:rPr>
                        <a:t>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0x400551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retq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0x7fffffffe818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
</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Return 194 from </a:t>
                      </a:r>
                      <a:r>
                        <a:rPr>
                          <a:latin typeface="Courier"/>
                          <a:ea typeface="Courier"/>
                          <a:cs typeface="Courier"/>
                          <a:sym typeface="Courier"/>
                        </a:rPr>
                        <a:t>top</a:t>
                      </a:r>
                    </a:p>
                  </a:txBody>
                  <a:tcPr marL="50800" marR="50800" marT="50800" marB="50800" anchor="ctr" anchorCtr="0" horzOverflow="overflow">
                    <a:lnL w="127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496656">
                <a:tc>
                  <a:txBody>
                    <a:bodyPr/>
                    <a:lstStyle/>
                    <a:p>
                      <a:pPr algn="l" defTabSz="647700">
                        <a:defRPr>
                          <a:solidFill>
                            <a:srgbClr val="000000"/>
                          </a:solidFill>
                        </a:defRPr>
                      </a:pPr>
                      <a:r>
                        <a:rPr sz="2800">
                          <a:solidFill>
                            <a:srgbClr val="444444"/>
                          </a:solidFill>
                          <a:latin typeface="Courier"/>
                          <a:ea typeface="Courier"/>
                          <a:cs typeface="Courier"/>
                          <a:sym typeface="Courier"/>
                        </a:rPr>
                        <a:t>M2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0x400560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2800">
                          <a:solidFill>
                            <a:srgbClr val="444444"/>
                          </a:solidFill>
                          <a:latin typeface="Courier"/>
                          <a:ea typeface="Courier"/>
                          <a:cs typeface="Courier"/>
                          <a:sym typeface="Courier"/>
                        </a:rPr>
                        <a:t>mov</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Courier"/>
                          <a:ea typeface="Courier"/>
                          <a:cs typeface="Courier"/>
                          <a:sym typeface="Courier"/>
                        </a:defRPr>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194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0x7fffffffe820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2800">
                          <a:solidFill>
                            <a:srgbClr val="444444"/>
                          </a:solidFill>
                          <a:latin typeface="Courier"/>
                          <a:ea typeface="Courier"/>
                          <a:cs typeface="Courier"/>
                          <a:sym typeface="Courier"/>
                        </a:rPr>
                        <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2800">
                          <a:latin typeface="+mn-lt"/>
                          <a:ea typeface="+mn-ea"/>
                          <a:cs typeface="+mn-cs"/>
                          <a:sym typeface="Helvetica Neue Light"/>
                        </a:defRPr>
                      </a:pPr>
                      <a:r>
                        <a:t>Resume </a:t>
                      </a:r>
                      <a:r>
                        <a:rPr>
                          <a:latin typeface="Courier"/>
                          <a:ea typeface="Courier"/>
                          <a:cs typeface="Courier"/>
                          <a:sym typeface="Courier"/>
                        </a:rPr>
                        <a:t>main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543" name="Rounded Rectangle"/>
          <p:cNvSpPr/>
          <p:nvPr/>
        </p:nvSpPr>
        <p:spPr>
          <a:xfrm>
            <a:off x="726102" y="13015954"/>
            <a:ext cx="18376660" cy="520444"/>
          </a:xfrm>
          <a:prstGeom prst="roundRect">
            <a:avLst>
              <a:gd name="adj" fmla="val 3660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44" name="Rounded Rectangle"/>
          <p:cNvSpPr/>
          <p:nvPr/>
        </p:nvSpPr>
        <p:spPr>
          <a:xfrm>
            <a:off x="950482" y="7599645"/>
            <a:ext cx="12173411"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550" name="Group"/>
          <p:cNvGrpSpPr/>
          <p:nvPr/>
        </p:nvGrpSpPr>
        <p:grpSpPr>
          <a:xfrm>
            <a:off x="16021473" y="1959008"/>
            <a:ext cx="5293182" cy="4677629"/>
            <a:chOff x="1710959" y="329734"/>
            <a:chExt cx="5293181" cy="4677628"/>
          </a:xfrm>
        </p:grpSpPr>
        <p:sp>
          <p:nvSpPr>
            <p:cNvPr id="545" name="Rectangle"/>
            <p:cNvSpPr/>
            <p:nvPr/>
          </p:nvSpPr>
          <p:spPr>
            <a:xfrm>
              <a:off x="3461602" y="719242"/>
              <a:ext cx="3542539" cy="2628614"/>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46" name="Stack &quot;bottom&quot;"/>
            <p:cNvSpPr/>
            <p:nvPr/>
          </p:nvSpPr>
          <p:spPr>
            <a:xfrm>
              <a:off x="523287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47" name="Stack &quot;top&quot;"/>
            <p:cNvSpPr/>
            <p:nvPr/>
          </p:nvSpPr>
          <p:spPr>
            <a:xfrm>
              <a:off x="5232871" y="37373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48" name=".…"/>
            <p:cNvSpPr/>
            <p:nvPr/>
          </p:nvSpPr>
          <p:spPr>
            <a:xfrm>
              <a:off x="5232871" y="19177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49" name="0x7fffffffe820"/>
            <p:cNvSpPr/>
            <p:nvPr/>
          </p:nvSpPr>
          <p:spPr>
            <a:xfrm>
              <a:off x="1710959" y="30888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0x7fffffffe820</a:t>
              </a:r>
            </a:p>
          </p:txBody>
        </p:sp>
      </p:grpSp>
      <p:sp>
        <p:nvSpPr>
          <p:cNvPr id="5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2" name="Disassembly of leaf(long y), y in %rdi:…"/>
          <p:cNvSpPr txBox="1"/>
          <p:nvPr/>
        </p:nvSpPr>
        <p:spPr>
          <a:xfrm>
            <a:off x="913533" y="1851040"/>
            <a:ext cx="12072021" cy="61849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300">
                <a:latin typeface="Courier"/>
                <a:ea typeface="Courier"/>
                <a:cs typeface="Courier"/>
                <a:sym typeface="Courier"/>
              </a:defRPr>
            </a:pPr>
            <a:r>
              <a:t>Disassembly of leaf(long y), y in %rdi:</a:t>
            </a:r>
          </a:p>
          <a:p>
            <a:pPr algn="l">
              <a:defRPr sz="2300">
                <a:latin typeface="Courier"/>
                <a:ea typeface="Courier"/>
                <a:cs typeface="Courier"/>
                <a:sym typeface="Courier"/>
              </a:defRPr>
            </a:pPr>
            <a:r>
              <a:t>   00000000000400540 &lt;leaf&gt;:</a:t>
            </a:r>
          </a:p>
          <a:p>
            <a:pPr algn="l">
              <a:defRPr sz="2300">
                <a:latin typeface="Courier"/>
                <a:ea typeface="Courier"/>
                <a:cs typeface="Courier"/>
                <a:sym typeface="Courier"/>
              </a:defRPr>
            </a:pPr>
            <a:r>
              <a:t>L1    400540: 48 8d 47 02     lea 0x2(%rdi),%rax   // y+2</a:t>
            </a:r>
          </a:p>
          <a:p>
            <a:pPr algn="l">
              <a:defRPr sz="2300">
                <a:latin typeface="Courier"/>
                <a:ea typeface="Courier"/>
                <a:cs typeface="Courier"/>
                <a:sym typeface="Courier"/>
              </a:defRPr>
            </a:pPr>
            <a:r>
              <a:t>L2    400544: c3              retq                 // return</a:t>
            </a:r>
          </a:p>
          <a:p>
            <a:pPr algn="l">
              <a:defRPr sz="2300">
                <a:latin typeface="Courier"/>
                <a:ea typeface="Courier"/>
                <a:cs typeface="Courier"/>
                <a:sym typeface="Courier"/>
              </a:defRPr>
            </a:pPr>
            <a:r>
              <a:t>    </a:t>
            </a:r>
          </a:p>
          <a:p>
            <a:pPr algn="l">
              <a:defRPr sz="2300">
                <a:latin typeface="Courier"/>
                <a:ea typeface="Courier"/>
                <a:cs typeface="Courier"/>
                <a:sym typeface="Courier"/>
              </a:defRPr>
            </a:pPr>
            <a:r>
              <a:t>Disassembly of top(long x), x in %rdi:</a:t>
            </a:r>
          </a:p>
          <a:p>
            <a:pPr algn="l">
              <a:defRPr sz="2300">
                <a:latin typeface="Courier"/>
                <a:ea typeface="Courier"/>
                <a:cs typeface="Courier"/>
                <a:sym typeface="Courier"/>
              </a:defRPr>
            </a:pPr>
            <a:r>
              <a:t>    00000000000400540 &lt;top&gt;:</a:t>
            </a:r>
          </a:p>
          <a:p>
            <a:pPr algn="l">
              <a:defRPr sz="2300">
                <a:latin typeface="Courier"/>
                <a:ea typeface="Courier"/>
                <a:cs typeface="Courier"/>
                <a:sym typeface="Courier"/>
              </a:defRPr>
            </a:pPr>
            <a:r>
              <a:t>T1    400545: 48 83 ef 05     sub $0x5,%rdi        // x-5</a:t>
            </a:r>
          </a:p>
          <a:p>
            <a:pPr algn="l">
              <a:defRPr sz="2300">
                <a:latin typeface="Courier"/>
                <a:ea typeface="Courier"/>
                <a:cs typeface="Courier"/>
                <a:sym typeface="Courier"/>
              </a:defRPr>
            </a:pPr>
            <a:r>
              <a:t>T2    400549: e8 f2 ff ff ff  callq 400540 &lt;leaf&gt;  // Call leaf(x-5)</a:t>
            </a:r>
          </a:p>
          <a:p>
            <a:pPr algn="l">
              <a:defRPr sz="2300">
                <a:latin typeface="Courier"/>
                <a:ea typeface="Courier"/>
                <a:cs typeface="Courier"/>
                <a:sym typeface="Courier"/>
              </a:defRPr>
            </a:pPr>
            <a:r>
              <a:t>T3    40054e: 48 01 c0        add %rax,%rax        // Double result</a:t>
            </a:r>
          </a:p>
          <a:p>
            <a:pPr algn="l">
              <a:defRPr sz="2300">
                <a:latin typeface="Courier"/>
                <a:ea typeface="Courier"/>
                <a:cs typeface="Courier"/>
                <a:sym typeface="Courier"/>
              </a:defRPr>
            </a:pPr>
            <a:r>
              <a:t>T4    400551: c3              retq                 // Return</a:t>
            </a:r>
          </a:p>
          <a:p>
            <a:pPr algn="l">
              <a:defRPr sz="2300">
                <a:latin typeface="Courier"/>
                <a:ea typeface="Courier"/>
                <a:cs typeface="Courier"/>
                <a:sym typeface="Courier"/>
              </a:defRPr>
            </a:pPr>
          </a:p>
          <a:p>
            <a:pPr algn="l">
              <a:defRPr sz="2300">
                <a:latin typeface="Courier"/>
                <a:ea typeface="Courier"/>
                <a:cs typeface="Courier"/>
                <a:sym typeface="Courier"/>
              </a:defRPr>
            </a:pPr>
            <a:r>
              <a:t>...</a:t>
            </a:r>
          </a:p>
          <a:p>
            <a:pPr algn="l">
              <a:defRPr sz="2300">
                <a:latin typeface="Courier"/>
                <a:ea typeface="Courier"/>
                <a:cs typeface="Courier"/>
                <a:sym typeface="Courier"/>
              </a:defRPr>
            </a:pPr>
            <a:r>
              <a:t>Call to top from function main</a:t>
            </a:r>
          </a:p>
          <a:p>
            <a:pPr algn="l">
              <a:defRPr sz="2300">
                <a:latin typeface="Courier"/>
                <a:ea typeface="Courier"/>
                <a:cs typeface="Courier"/>
                <a:sym typeface="Courier"/>
              </a:defRPr>
            </a:pPr>
          </a:p>
          <a:p>
            <a:pPr algn="l">
              <a:defRPr sz="2300">
                <a:latin typeface="Courier"/>
                <a:ea typeface="Courier"/>
                <a:cs typeface="Courier"/>
                <a:sym typeface="Courier"/>
              </a:defRPr>
            </a:pPr>
            <a:r>
              <a:t>M1    40055b: e8 e5 ff ff ff  callq 400545, &lt;top&gt;  // Call top(100)</a:t>
            </a:r>
          </a:p>
          <a:p>
            <a:pPr algn="l">
              <a:defRPr sz="2300">
                <a:latin typeface="Courier"/>
                <a:ea typeface="Courier"/>
                <a:cs typeface="Courier"/>
                <a:sym typeface="Courier"/>
              </a:defRPr>
            </a:pPr>
            <a:r>
              <a:t>M2    400560: 48 89 c2        mov %rax,%rdx        // Resume</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4" name="Data Transf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Transfer</a:t>
            </a:r>
          </a:p>
        </p:txBody>
      </p:sp>
      <p:sp>
        <p:nvSpPr>
          <p:cNvPr id="555" name="Procedure calls can involve passing data as arguments, and can return a value to the calling function, as well.…"/>
          <p:cNvSpPr txBox="1"/>
          <p:nvPr/>
        </p:nvSpPr>
        <p:spPr>
          <a:xfrm>
            <a:off x="572458" y="1946668"/>
            <a:ext cx="23239085" cy="7745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Procedure calls can involve passing data as arguments, and can return a value to the calling function, as well.</a:t>
            </a:r>
          </a:p>
          <a:p>
            <a:pPr marL="635000" indent="-635000" algn="l">
              <a:buSzPct val="75000"/>
              <a:buFont typeface="Helvetica Neue"/>
              <a:buChar char="•"/>
            </a:pPr>
            <a:r>
              <a:t>Most often, the arguments can fit into registers, so we don't need to involve the stack. If there are more than six integer arguments, we put them onto the stack.</a:t>
            </a:r>
          </a:p>
          <a:p>
            <a:pPr marL="635000" indent="-635000" algn="l">
              <a:buSzPct val="75000"/>
              <a:buFont typeface="Helvetica Neue"/>
              <a:buChar char="•"/>
            </a:pPr>
            <a:r>
              <a:t>When one function calls another, the calling function needs to copy the arguments into the proper registers (</a:t>
            </a:r>
            <a:r>
              <a:rPr>
                <a:latin typeface="Courier"/>
                <a:ea typeface="Courier"/>
                <a:cs typeface="Courier"/>
                <a:sym typeface="Courier"/>
              </a:rPr>
              <a:t>%rdi</a:t>
            </a:r>
            <a:r>
              <a:t>, </a:t>
            </a:r>
            <a:r>
              <a:rPr>
                <a:latin typeface="Courier"/>
                <a:ea typeface="Courier"/>
                <a:cs typeface="Courier"/>
                <a:sym typeface="Courier"/>
              </a:rPr>
              <a:t>%rsi</a:t>
            </a:r>
            <a:r>
              <a:t>, </a:t>
            </a:r>
            <a:r>
              <a:rPr>
                <a:latin typeface="Courier"/>
                <a:ea typeface="Courier"/>
                <a:cs typeface="Courier"/>
                <a:sym typeface="Courier"/>
              </a:rPr>
              <a:t>%rdx</a:t>
            </a:r>
            <a:r>
              <a:t>, </a:t>
            </a:r>
            <a:r>
              <a:rPr>
                <a:latin typeface="Courier"/>
                <a:ea typeface="Courier"/>
                <a:cs typeface="Courier"/>
                <a:sym typeface="Courier"/>
              </a:rPr>
              <a:t>%rcx</a:t>
            </a:r>
            <a:r>
              <a:t>, </a:t>
            </a:r>
            <a:r>
              <a:rPr>
                <a:latin typeface="Courier"/>
                <a:ea typeface="Courier"/>
                <a:cs typeface="Courier"/>
                <a:sym typeface="Courier"/>
              </a:rPr>
              <a:t>%r8</a:t>
            </a:r>
            <a:r>
              <a:t>, </a:t>
            </a:r>
            <a:r>
              <a:rPr>
                <a:latin typeface="Courier"/>
                <a:ea typeface="Courier"/>
                <a:cs typeface="Courier"/>
                <a:sym typeface="Courier"/>
              </a:rPr>
              <a:t>%r9</a:t>
            </a:r>
            <a:r>
              <a:t>, in that order)</a:t>
            </a:r>
          </a:p>
          <a:p>
            <a:pPr marL="635000" indent="-635000" algn="l">
              <a:buSzPct val="75000"/>
              <a:buFont typeface="Helvetica Neue"/>
              <a:buChar char="•"/>
            </a:pPr>
            <a:r>
              <a:t>If there are more than 6 arguments, the calling function allocates space on the stack in 8-byte chunks (even if smaller values are passed).</a:t>
            </a:r>
          </a:p>
          <a:p>
            <a:pPr marL="635000" indent="-635000" algn="l">
              <a:buSzPct val="75000"/>
              <a:buFont typeface="Helvetica Neue"/>
              <a:buChar char="•"/>
            </a:pPr>
          </a:p>
          <a:p>
            <a:pPr marL="635000" indent="-635000" algn="l">
              <a:buSzPct val="75000"/>
              <a:buFont typeface="Helvetica Neue"/>
              <a:buChar char="•"/>
            </a:pPr>
            <a:r>
              <a:t>The return value (if an integer) is returned in the </a:t>
            </a:r>
            <a:r>
              <a:rPr>
                <a:latin typeface="Courier"/>
                <a:ea typeface="Courier"/>
                <a:cs typeface="Courier"/>
                <a:sym typeface="Courier"/>
              </a:rPr>
              <a:t>%rax</a:t>
            </a:r>
            <a:r>
              <a:t> register.</a:t>
            </a:r>
          </a:p>
        </p:txBody>
      </p:sp>
      <p:sp>
        <p:nvSpPr>
          <p:cNvPr id="5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Data Transf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Transfer</a:t>
            </a:r>
          </a:p>
        </p:txBody>
      </p:sp>
      <p:sp>
        <p:nvSpPr>
          <p:cNvPr id="559" name="Example:"/>
          <p:cNvSpPr txBox="1"/>
          <p:nvPr/>
        </p:nvSpPr>
        <p:spPr>
          <a:xfrm>
            <a:off x="572458" y="1946668"/>
            <a:ext cx="2323908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sp>
        <p:nvSpPr>
          <p:cNvPr id="560" name="void proc(long a1, long *a1p,…"/>
          <p:cNvSpPr txBox="1"/>
          <p:nvPr/>
        </p:nvSpPr>
        <p:spPr>
          <a:xfrm>
            <a:off x="866357" y="2964780"/>
            <a:ext cx="8713591"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void proc(long a1, long *a1p, </a:t>
            </a:r>
          </a:p>
          <a:p>
            <a:pPr algn="l">
              <a:defRPr sz="3500">
                <a:latin typeface="Courier"/>
                <a:ea typeface="Courier"/>
                <a:cs typeface="Courier"/>
                <a:sym typeface="Courier"/>
              </a:defRPr>
            </a:pPr>
            <a:r>
              <a:t>          int a2, int *a2p,</a:t>
            </a:r>
          </a:p>
          <a:p>
            <a:pPr algn="l">
              <a:defRPr sz="3500">
                <a:latin typeface="Courier"/>
                <a:ea typeface="Courier"/>
                <a:cs typeface="Courier"/>
                <a:sym typeface="Courier"/>
              </a:defRPr>
            </a:pPr>
            <a:r>
              <a:t>          short a3, short *a3p, </a:t>
            </a:r>
          </a:p>
          <a:p>
            <a:pPr algn="l">
              <a:defRPr sz="3500">
                <a:latin typeface="Courier"/>
                <a:ea typeface="Courier"/>
                <a:cs typeface="Courier"/>
                <a:sym typeface="Courier"/>
              </a:defRPr>
            </a:pPr>
            <a:r>
              <a:t>          char a4, char *a4p)</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*a1p += a1;</a:t>
            </a:r>
          </a:p>
          <a:p>
            <a:pPr algn="l">
              <a:defRPr sz="3500">
                <a:latin typeface="Courier"/>
                <a:ea typeface="Courier"/>
                <a:cs typeface="Courier"/>
                <a:sym typeface="Courier"/>
              </a:defRPr>
            </a:pPr>
            <a:r>
              <a:t>    *a2p += a2;</a:t>
            </a:r>
          </a:p>
          <a:p>
            <a:pPr algn="l">
              <a:defRPr sz="3500">
                <a:latin typeface="Courier"/>
                <a:ea typeface="Courier"/>
                <a:cs typeface="Courier"/>
                <a:sym typeface="Courier"/>
              </a:defRPr>
            </a:pPr>
            <a:r>
              <a:t>    *a3p += a3;</a:t>
            </a:r>
          </a:p>
          <a:p>
            <a:pPr algn="l">
              <a:defRPr sz="3500">
                <a:latin typeface="Courier"/>
                <a:ea typeface="Courier"/>
                <a:cs typeface="Courier"/>
                <a:sym typeface="Courier"/>
              </a:defRPr>
            </a:pPr>
            <a:r>
              <a:t>    *a4p += a4;</a:t>
            </a:r>
          </a:p>
          <a:p>
            <a:pPr algn="l">
              <a:defRPr sz="3500">
                <a:latin typeface="Courier"/>
                <a:ea typeface="Courier"/>
                <a:cs typeface="Courier"/>
                <a:sym typeface="Courier"/>
              </a:defRPr>
            </a:pPr>
            <a:r>
              <a:t>}</a:t>
            </a:r>
          </a:p>
        </p:txBody>
      </p:sp>
      <p:sp>
        <p:nvSpPr>
          <p:cNvPr id="561" name="Arguments passed as follows:…"/>
          <p:cNvSpPr txBox="1"/>
          <p:nvPr/>
        </p:nvSpPr>
        <p:spPr>
          <a:xfrm>
            <a:off x="11819201" y="3252580"/>
            <a:ext cx="8180103" cy="4965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pPr>
            <a:r>
              <a:t>Arguments passed as follows:</a:t>
            </a:r>
          </a:p>
          <a:p>
            <a:pPr algn="l">
              <a:defRPr sz="3500">
                <a:latin typeface="Courier"/>
                <a:ea typeface="Courier"/>
                <a:cs typeface="Courier"/>
                <a:sym typeface="Courier"/>
              </a:defRPr>
            </a:pPr>
            <a:r>
              <a:t>    a1  in %rdi    (64 bits)</a:t>
            </a:r>
          </a:p>
          <a:p>
            <a:pPr algn="l">
              <a:defRPr sz="3500">
                <a:latin typeface="Courier"/>
                <a:ea typeface="Courier"/>
                <a:cs typeface="Courier"/>
                <a:sym typeface="Courier"/>
              </a:defRPr>
            </a:pPr>
            <a:r>
              <a:t>    a1p in %rsi    (64 bits)</a:t>
            </a:r>
          </a:p>
          <a:p>
            <a:pPr algn="l">
              <a:defRPr sz="3500">
                <a:latin typeface="Courier"/>
                <a:ea typeface="Courier"/>
                <a:cs typeface="Courier"/>
                <a:sym typeface="Courier"/>
              </a:defRPr>
            </a:pPr>
            <a:r>
              <a:t>    a2  in %edx    (32 bits)</a:t>
            </a:r>
          </a:p>
          <a:p>
            <a:pPr algn="l">
              <a:defRPr sz="3500">
                <a:latin typeface="Courier"/>
                <a:ea typeface="Courier"/>
                <a:cs typeface="Courier"/>
                <a:sym typeface="Courier"/>
              </a:defRPr>
            </a:pPr>
            <a:r>
              <a:t>    a2p in %rcx    (64 bits)</a:t>
            </a:r>
          </a:p>
          <a:p>
            <a:pPr algn="l">
              <a:defRPr sz="3500">
                <a:latin typeface="Courier"/>
                <a:ea typeface="Courier"/>
                <a:cs typeface="Courier"/>
                <a:sym typeface="Courier"/>
              </a:defRPr>
            </a:pPr>
            <a:r>
              <a:t>    a3  in %r8w    (16 bits)</a:t>
            </a:r>
          </a:p>
          <a:p>
            <a:pPr algn="l">
              <a:defRPr sz="3500">
                <a:latin typeface="Courier"/>
                <a:ea typeface="Courier"/>
                <a:cs typeface="Courier"/>
                <a:sym typeface="Courier"/>
              </a:defRPr>
            </a:pPr>
            <a:r>
              <a:t>    a3p in %r9     (64 bits)  </a:t>
            </a:r>
          </a:p>
          <a:p>
            <a:pPr algn="l">
              <a:defRPr sz="3500">
                <a:latin typeface="Courier"/>
                <a:ea typeface="Courier"/>
                <a:cs typeface="Courier"/>
                <a:sym typeface="Courier"/>
              </a:defRPr>
            </a:pPr>
            <a:r>
              <a:t>    a4  at %rsp+8  ( 8 bits)</a:t>
            </a:r>
          </a:p>
          <a:p>
            <a:pPr algn="l">
              <a:defRPr sz="3500">
                <a:latin typeface="Courier"/>
                <a:ea typeface="Courier"/>
                <a:cs typeface="Courier"/>
                <a:sym typeface="Courier"/>
              </a:defRPr>
            </a:pPr>
            <a:r>
              <a:t>    a4p at %rsp+16 (64 bits)</a:t>
            </a:r>
          </a:p>
        </p:txBody>
      </p:sp>
      <p:sp>
        <p:nvSpPr>
          <p:cNvPr id="562" name="proc:…"/>
          <p:cNvSpPr txBox="1"/>
          <p:nvPr/>
        </p:nvSpPr>
        <p:spPr>
          <a:xfrm>
            <a:off x="11714523" y="8710762"/>
            <a:ext cx="10314051" cy="4432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proc:</a:t>
            </a:r>
          </a:p>
          <a:p>
            <a:pPr algn="l">
              <a:defRPr sz="3500">
                <a:latin typeface="Courier"/>
                <a:ea typeface="Courier"/>
                <a:cs typeface="Courier"/>
                <a:sym typeface="Courier"/>
              </a:defRPr>
            </a:pPr>
            <a:r>
              <a:t>    movq 16(%rsp), %rax  // fetch a4p</a:t>
            </a:r>
          </a:p>
          <a:p>
            <a:pPr algn="l">
              <a:defRPr sz="3500">
                <a:latin typeface="Courier"/>
                <a:ea typeface="Courier"/>
                <a:cs typeface="Courier"/>
                <a:sym typeface="Courier"/>
              </a:defRPr>
            </a:pPr>
            <a:r>
              <a:t>    addq %rdi, (%rsi)    // *a1p += a1</a:t>
            </a:r>
          </a:p>
          <a:p>
            <a:pPr algn="l">
              <a:defRPr sz="3500">
                <a:latin typeface="Courier"/>
                <a:ea typeface="Courier"/>
                <a:cs typeface="Courier"/>
                <a:sym typeface="Courier"/>
              </a:defRPr>
            </a:pPr>
            <a:r>
              <a:t>    addl %edx, (%rcx)    // *a2p += a2</a:t>
            </a:r>
          </a:p>
          <a:p>
            <a:pPr algn="l">
              <a:defRPr sz="3500">
                <a:latin typeface="Courier"/>
                <a:ea typeface="Courier"/>
                <a:cs typeface="Courier"/>
                <a:sym typeface="Courier"/>
              </a:defRPr>
            </a:pPr>
            <a:r>
              <a:t>    addw %r8w, (%r9)     // *a3p += a3</a:t>
            </a:r>
          </a:p>
          <a:p>
            <a:pPr algn="l">
              <a:defRPr sz="3500">
                <a:latin typeface="Courier"/>
                <a:ea typeface="Courier"/>
                <a:cs typeface="Courier"/>
                <a:sym typeface="Courier"/>
              </a:defRPr>
            </a:pPr>
            <a:r>
              <a:t>    movl 8(%rsp), %edx   // Fetch a4</a:t>
            </a:r>
          </a:p>
          <a:p>
            <a:pPr algn="l">
              <a:defRPr sz="3500">
                <a:latin typeface="Courier"/>
                <a:ea typeface="Courier"/>
                <a:cs typeface="Courier"/>
                <a:sym typeface="Courier"/>
              </a:defRPr>
            </a:pPr>
            <a:r>
              <a:t>    addb %dl, (%rax)     // *a4p += a4</a:t>
            </a:r>
          </a:p>
          <a:p>
            <a:pPr algn="l">
              <a:defRPr sz="3500">
                <a:latin typeface="Courier"/>
                <a:ea typeface="Courier"/>
                <a:cs typeface="Courier"/>
                <a:sym typeface="Courier"/>
              </a:defRPr>
            </a:pPr>
            <a:r>
              <a:t>    ret</a:t>
            </a:r>
          </a:p>
        </p:txBody>
      </p:sp>
      <p:sp>
        <p:nvSpPr>
          <p:cNvPr id="563" name="int main()…"/>
          <p:cNvSpPr txBox="1"/>
          <p:nvPr/>
        </p:nvSpPr>
        <p:spPr>
          <a:xfrm>
            <a:off x="500045" y="8958516"/>
            <a:ext cx="10054929" cy="4635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int main()</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long a = 1;</a:t>
            </a:r>
          </a:p>
          <a:p>
            <a:pPr algn="l">
              <a:defRPr sz="2700">
                <a:latin typeface="Courier"/>
                <a:ea typeface="Courier"/>
                <a:cs typeface="Courier"/>
                <a:sym typeface="Courier"/>
              </a:defRPr>
            </a:pPr>
            <a:r>
              <a:t>    int b = 2;</a:t>
            </a:r>
          </a:p>
          <a:p>
            <a:pPr algn="l">
              <a:defRPr sz="2700">
                <a:latin typeface="Courier"/>
                <a:ea typeface="Courier"/>
                <a:cs typeface="Courier"/>
                <a:sym typeface="Courier"/>
              </a:defRPr>
            </a:pPr>
            <a:r>
              <a:t>    short c = 3;</a:t>
            </a:r>
          </a:p>
          <a:p>
            <a:pPr algn="l">
              <a:defRPr sz="2700">
                <a:latin typeface="Courier"/>
                <a:ea typeface="Courier"/>
                <a:cs typeface="Courier"/>
                <a:sym typeface="Courier"/>
              </a:defRPr>
            </a:pPr>
            <a:r>
              <a:t>    char d = 4;</a:t>
            </a:r>
          </a:p>
          <a:p>
            <a:pPr algn="l">
              <a:defRPr sz="2700">
                <a:latin typeface="Courier"/>
                <a:ea typeface="Courier"/>
                <a:cs typeface="Courier"/>
                <a:sym typeface="Courier"/>
              </a:defRPr>
            </a:pPr>
          </a:p>
          <a:p>
            <a:pPr algn="l">
              <a:defRPr sz="2700">
                <a:latin typeface="Courier"/>
                <a:ea typeface="Courier"/>
                <a:cs typeface="Courier"/>
                <a:sym typeface="Courier"/>
              </a:defRPr>
            </a:pPr>
            <a:r>
              <a:t>    proc(a,&amp;a,b,&amp;b,c,&amp;c,d,&amp;d);</a:t>
            </a:r>
          </a:p>
          <a:p>
            <a:pPr algn="l">
              <a:defRPr sz="2700">
                <a:latin typeface="Courier"/>
                <a:ea typeface="Courier"/>
                <a:cs typeface="Courier"/>
                <a:sym typeface="Courier"/>
              </a:defRPr>
            </a:pPr>
            <a:r>
              <a:t>    printf("a:%ld, b:%d, c:%d, d:%d\n",a,b,c,d);</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pic>
        <p:nvPicPr>
          <p:cNvPr id="564" name="Image" descr="Image"/>
          <p:cNvPicPr>
            <a:picLocks noChangeAspect="1"/>
          </p:cNvPicPr>
          <p:nvPr/>
        </p:nvPicPr>
        <p:blipFill>
          <a:blip r:embed="rId2">
            <a:extLst/>
          </a:blip>
          <a:stretch>
            <a:fillRect/>
          </a:stretch>
        </p:blipFill>
        <p:spPr>
          <a:xfrm>
            <a:off x="21043455" y="5255863"/>
            <a:ext cx="2768601" cy="2768601"/>
          </a:xfrm>
          <a:prstGeom prst="rect">
            <a:avLst/>
          </a:prstGeom>
          <a:ln w="12700">
            <a:miter lim="400000"/>
          </a:ln>
        </p:spPr>
      </p:pic>
      <p:sp>
        <p:nvSpPr>
          <p:cNvPr id="5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7" name="Data Transf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Transfer</a:t>
            </a:r>
          </a:p>
        </p:txBody>
      </p:sp>
      <p:sp>
        <p:nvSpPr>
          <p:cNvPr id="568" name="Example:"/>
          <p:cNvSpPr txBox="1"/>
          <p:nvPr/>
        </p:nvSpPr>
        <p:spPr>
          <a:xfrm>
            <a:off x="572458" y="1946668"/>
            <a:ext cx="2323908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sp>
        <p:nvSpPr>
          <p:cNvPr id="569" name="void proc(long a1, long *a1p,…"/>
          <p:cNvSpPr txBox="1"/>
          <p:nvPr/>
        </p:nvSpPr>
        <p:spPr>
          <a:xfrm>
            <a:off x="866357" y="2964780"/>
            <a:ext cx="8713591"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void proc(long a1, long *a1p, </a:t>
            </a:r>
          </a:p>
          <a:p>
            <a:pPr algn="l">
              <a:defRPr sz="3500">
                <a:latin typeface="Courier"/>
                <a:ea typeface="Courier"/>
                <a:cs typeface="Courier"/>
                <a:sym typeface="Courier"/>
              </a:defRPr>
            </a:pPr>
            <a:r>
              <a:t>          int a2, int *a2p,</a:t>
            </a:r>
          </a:p>
          <a:p>
            <a:pPr algn="l">
              <a:defRPr sz="3500">
                <a:latin typeface="Courier"/>
                <a:ea typeface="Courier"/>
                <a:cs typeface="Courier"/>
                <a:sym typeface="Courier"/>
              </a:defRPr>
            </a:pPr>
            <a:r>
              <a:t>          short a3, short *a3p, </a:t>
            </a:r>
          </a:p>
          <a:p>
            <a:pPr algn="l">
              <a:defRPr sz="3500">
                <a:latin typeface="Courier"/>
                <a:ea typeface="Courier"/>
                <a:cs typeface="Courier"/>
                <a:sym typeface="Courier"/>
              </a:defRPr>
            </a:pPr>
            <a:r>
              <a:t>          char a4, char *a4p)</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*a1p += a1;</a:t>
            </a:r>
          </a:p>
          <a:p>
            <a:pPr algn="l">
              <a:defRPr sz="3500">
                <a:latin typeface="Courier"/>
                <a:ea typeface="Courier"/>
                <a:cs typeface="Courier"/>
                <a:sym typeface="Courier"/>
              </a:defRPr>
            </a:pPr>
            <a:r>
              <a:t>    *a2p += a2;</a:t>
            </a:r>
          </a:p>
          <a:p>
            <a:pPr algn="l">
              <a:defRPr sz="3500">
                <a:latin typeface="Courier"/>
                <a:ea typeface="Courier"/>
                <a:cs typeface="Courier"/>
                <a:sym typeface="Courier"/>
              </a:defRPr>
            </a:pPr>
            <a:r>
              <a:t>    *a3p += a3;</a:t>
            </a:r>
          </a:p>
          <a:p>
            <a:pPr algn="l">
              <a:defRPr sz="3500">
                <a:latin typeface="Courier"/>
                <a:ea typeface="Courier"/>
                <a:cs typeface="Courier"/>
                <a:sym typeface="Courier"/>
              </a:defRPr>
            </a:pPr>
            <a:r>
              <a:t>    *a4p += a4;</a:t>
            </a:r>
          </a:p>
          <a:p>
            <a:pPr algn="l">
              <a:defRPr sz="3500">
                <a:latin typeface="Courier"/>
                <a:ea typeface="Courier"/>
                <a:cs typeface="Courier"/>
                <a:sym typeface="Courier"/>
              </a:defRPr>
            </a:pPr>
            <a:r>
              <a:t>}</a:t>
            </a:r>
          </a:p>
        </p:txBody>
      </p:sp>
      <p:sp>
        <p:nvSpPr>
          <p:cNvPr id="570" name="Arguments passed as follows:…"/>
          <p:cNvSpPr txBox="1"/>
          <p:nvPr/>
        </p:nvSpPr>
        <p:spPr>
          <a:xfrm>
            <a:off x="11819201" y="3252580"/>
            <a:ext cx="8180103" cy="4965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pPr>
            <a:r>
              <a:t>Arguments passed as follows:</a:t>
            </a:r>
          </a:p>
          <a:p>
            <a:pPr algn="l">
              <a:defRPr sz="3500">
                <a:latin typeface="Courier"/>
                <a:ea typeface="Courier"/>
                <a:cs typeface="Courier"/>
                <a:sym typeface="Courier"/>
              </a:defRPr>
            </a:pPr>
            <a:r>
              <a:t>    a1  in %rdi    (64 bits)</a:t>
            </a:r>
          </a:p>
          <a:p>
            <a:pPr algn="l">
              <a:defRPr sz="3500">
                <a:latin typeface="Courier"/>
                <a:ea typeface="Courier"/>
                <a:cs typeface="Courier"/>
                <a:sym typeface="Courier"/>
              </a:defRPr>
            </a:pPr>
            <a:r>
              <a:t>    a1p in %rsi    (64 bits)</a:t>
            </a:r>
          </a:p>
          <a:p>
            <a:pPr algn="l">
              <a:defRPr sz="3500">
                <a:latin typeface="Courier"/>
                <a:ea typeface="Courier"/>
                <a:cs typeface="Courier"/>
                <a:sym typeface="Courier"/>
              </a:defRPr>
            </a:pPr>
            <a:r>
              <a:t>    a2  in %edx    (32 bits)</a:t>
            </a:r>
          </a:p>
          <a:p>
            <a:pPr algn="l">
              <a:defRPr sz="3500">
                <a:latin typeface="Courier"/>
                <a:ea typeface="Courier"/>
                <a:cs typeface="Courier"/>
                <a:sym typeface="Courier"/>
              </a:defRPr>
            </a:pPr>
            <a:r>
              <a:t>    a2p in %rcx    (64 bits)</a:t>
            </a:r>
          </a:p>
          <a:p>
            <a:pPr algn="l">
              <a:defRPr sz="3500">
                <a:latin typeface="Courier"/>
                <a:ea typeface="Courier"/>
                <a:cs typeface="Courier"/>
                <a:sym typeface="Courier"/>
              </a:defRPr>
            </a:pPr>
            <a:r>
              <a:t>    a3  in %r8w    (16 bits)</a:t>
            </a:r>
          </a:p>
          <a:p>
            <a:pPr algn="l">
              <a:defRPr sz="3500">
                <a:latin typeface="Courier"/>
                <a:ea typeface="Courier"/>
                <a:cs typeface="Courier"/>
                <a:sym typeface="Courier"/>
              </a:defRPr>
            </a:pPr>
            <a:r>
              <a:t>    a3p in %r9     (64 bits)  </a:t>
            </a:r>
          </a:p>
          <a:p>
            <a:pPr algn="l">
              <a:defRPr sz="3500">
                <a:latin typeface="Courier"/>
                <a:ea typeface="Courier"/>
                <a:cs typeface="Courier"/>
                <a:sym typeface="Courier"/>
              </a:defRPr>
            </a:pPr>
            <a:r>
              <a:t>    a4  at %rsp+8  ( 8 bits)</a:t>
            </a:r>
          </a:p>
          <a:p>
            <a:pPr algn="l">
              <a:defRPr sz="3500">
                <a:latin typeface="Courier"/>
                <a:ea typeface="Courier"/>
                <a:cs typeface="Courier"/>
                <a:sym typeface="Courier"/>
              </a:defRPr>
            </a:pPr>
            <a:r>
              <a:t>    a4p at %rsp+16 (64 bits)</a:t>
            </a:r>
          </a:p>
        </p:txBody>
      </p:sp>
      <p:sp>
        <p:nvSpPr>
          <p:cNvPr id="571" name="proc:…"/>
          <p:cNvSpPr txBox="1"/>
          <p:nvPr/>
        </p:nvSpPr>
        <p:spPr>
          <a:xfrm>
            <a:off x="10932614" y="8935262"/>
            <a:ext cx="10314050" cy="4432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proc:</a:t>
            </a:r>
          </a:p>
          <a:p>
            <a:pPr algn="l">
              <a:defRPr sz="3500">
                <a:latin typeface="Courier"/>
                <a:ea typeface="Courier"/>
                <a:cs typeface="Courier"/>
                <a:sym typeface="Courier"/>
              </a:defRPr>
            </a:pPr>
            <a:r>
              <a:t>    movq 16(%rsp), %rax  // fetch a4p</a:t>
            </a:r>
          </a:p>
          <a:p>
            <a:pPr algn="l">
              <a:defRPr sz="3500">
                <a:latin typeface="Courier"/>
                <a:ea typeface="Courier"/>
                <a:cs typeface="Courier"/>
                <a:sym typeface="Courier"/>
              </a:defRPr>
            </a:pPr>
            <a:r>
              <a:t>    addq %rdi, (%rsi)    // *a1p += a1</a:t>
            </a:r>
          </a:p>
          <a:p>
            <a:pPr algn="l">
              <a:defRPr sz="3500">
                <a:latin typeface="Courier"/>
                <a:ea typeface="Courier"/>
                <a:cs typeface="Courier"/>
                <a:sym typeface="Courier"/>
              </a:defRPr>
            </a:pPr>
            <a:r>
              <a:t>    addl %edx, (%rcx)    // *a2p += a2</a:t>
            </a:r>
          </a:p>
          <a:p>
            <a:pPr algn="l">
              <a:defRPr sz="3500">
                <a:latin typeface="Courier"/>
                <a:ea typeface="Courier"/>
                <a:cs typeface="Courier"/>
                <a:sym typeface="Courier"/>
              </a:defRPr>
            </a:pPr>
            <a:r>
              <a:t>    addw %r8w, (%r9)     // *a3p += a3</a:t>
            </a:r>
          </a:p>
          <a:p>
            <a:pPr algn="l">
              <a:defRPr sz="3500">
                <a:latin typeface="Courier"/>
                <a:ea typeface="Courier"/>
                <a:cs typeface="Courier"/>
                <a:sym typeface="Courier"/>
              </a:defRPr>
            </a:pPr>
            <a:r>
              <a:t>    movl 8(%rsp), %edx   // Fetch a4</a:t>
            </a:r>
          </a:p>
          <a:p>
            <a:pPr algn="l">
              <a:defRPr sz="3500">
                <a:latin typeface="Courier"/>
                <a:ea typeface="Courier"/>
                <a:cs typeface="Courier"/>
                <a:sym typeface="Courier"/>
              </a:defRPr>
            </a:pPr>
            <a:r>
              <a:t>    addb %dl, (%rax)     // *a4p += a4</a:t>
            </a:r>
          </a:p>
          <a:p>
            <a:pPr algn="l">
              <a:defRPr sz="3500">
                <a:latin typeface="Courier"/>
                <a:ea typeface="Courier"/>
                <a:cs typeface="Courier"/>
                <a:sym typeface="Courier"/>
              </a:defRPr>
            </a:pPr>
            <a:r>
              <a:t>    ret</a:t>
            </a:r>
          </a:p>
        </p:txBody>
      </p:sp>
      <p:sp>
        <p:nvSpPr>
          <p:cNvPr id="572" name="Line"/>
          <p:cNvSpPr/>
          <p:nvPr/>
        </p:nvSpPr>
        <p:spPr>
          <a:xfrm>
            <a:off x="8555267" y="11289222"/>
            <a:ext cx="3345026" cy="731212"/>
          </a:xfrm>
          <a:prstGeom prst="line">
            <a:avLst/>
          </a:prstGeom>
          <a:ln w="76200">
            <a:solidFill>
              <a:srgbClr val="7F0325"/>
            </a:solidFill>
            <a:miter lim="400000"/>
            <a:tailEnd type="triangle"/>
          </a:ln>
        </p:spPr>
        <p:txBody>
          <a:bodyPr lIns="50800" tIns="50800" rIns="50800" bIns="50800" anchor="ctr"/>
          <a:lstStyle/>
          <a:p>
            <a:pPr/>
          </a:p>
        </p:txBody>
      </p:sp>
      <p:sp>
        <p:nvSpPr>
          <p:cNvPr id="573" name="Rounded Rectangle"/>
          <p:cNvSpPr/>
          <p:nvPr/>
        </p:nvSpPr>
        <p:spPr>
          <a:xfrm>
            <a:off x="11897218" y="11769830"/>
            <a:ext cx="9043834"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74" name="Why movl and not movb?!"/>
          <p:cNvSpPr txBox="1"/>
          <p:nvPr/>
        </p:nvSpPr>
        <p:spPr>
          <a:xfrm>
            <a:off x="2621055" y="10334860"/>
            <a:ext cx="7490957"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Why </a:t>
            </a:r>
            <a:r>
              <a:rPr>
                <a:latin typeface="Courier"/>
                <a:ea typeface="Courier"/>
                <a:cs typeface="Courier"/>
                <a:sym typeface="Courier"/>
              </a:rPr>
              <a:t>movl</a:t>
            </a:r>
            <a:r>
              <a:t> and not </a:t>
            </a:r>
            <a:r>
              <a:rPr>
                <a:latin typeface="Courier"/>
                <a:ea typeface="Courier"/>
                <a:cs typeface="Courier"/>
                <a:sym typeface="Courier"/>
              </a:rPr>
              <a:t>movb</a:t>
            </a:r>
            <a:r>
              <a:t>?!</a:t>
            </a:r>
          </a:p>
        </p:txBody>
      </p:sp>
      <p:sp>
        <p:nvSpPr>
          <p:cNvPr id="575" name="Rounded Rectangle"/>
          <p:cNvSpPr/>
          <p:nvPr/>
        </p:nvSpPr>
        <p:spPr>
          <a:xfrm>
            <a:off x="3423211" y="4635884"/>
            <a:ext cx="2296242" cy="575166"/>
          </a:xfrm>
          <a:prstGeom prst="roundRect">
            <a:avLst>
              <a:gd name="adj" fmla="val 3396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8" name="Data Transf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Transfer</a:t>
            </a:r>
          </a:p>
        </p:txBody>
      </p:sp>
      <p:sp>
        <p:nvSpPr>
          <p:cNvPr id="579" name="Example:"/>
          <p:cNvSpPr txBox="1"/>
          <p:nvPr/>
        </p:nvSpPr>
        <p:spPr>
          <a:xfrm>
            <a:off x="572458" y="1946668"/>
            <a:ext cx="2323908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sp>
        <p:nvSpPr>
          <p:cNvPr id="580" name="void proc(long a1, long *a1p,…"/>
          <p:cNvSpPr txBox="1"/>
          <p:nvPr/>
        </p:nvSpPr>
        <p:spPr>
          <a:xfrm>
            <a:off x="866357" y="2964780"/>
            <a:ext cx="8713591"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void proc(long a1, long *a1p, </a:t>
            </a:r>
          </a:p>
          <a:p>
            <a:pPr algn="l">
              <a:defRPr sz="3500">
                <a:latin typeface="Courier"/>
                <a:ea typeface="Courier"/>
                <a:cs typeface="Courier"/>
                <a:sym typeface="Courier"/>
              </a:defRPr>
            </a:pPr>
            <a:r>
              <a:t>          int a2, int *a2p,</a:t>
            </a:r>
          </a:p>
          <a:p>
            <a:pPr algn="l">
              <a:defRPr sz="3500">
                <a:latin typeface="Courier"/>
                <a:ea typeface="Courier"/>
                <a:cs typeface="Courier"/>
                <a:sym typeface="Courier"/>
              </a:defRPr>
            </a:pPr>
            <a:r>
              <a:t>          short a3, short *a3p, </a:t>
            </a:r>
          </a:p>
          <a:p>
            <a:pPr algn="l">
              <a:defRPr sz="3500">
                <a:latin typeface="Courier"/>
                <a:ea typeface="Courier"/>
                <a:cs typeface="Courier"/>
                <a:sym typeface="Courier"/>
              </a:defRPr>
            </a:pPr>
            <a:r>
              <a:t>          char a4, char *a4p)</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*a1p += a1;</a:t>
            </a:r>
          </a:p>
          <a:p>
            <a:pPr algn="l">
              <a:defRPr sz="3500">
                <a:latin typeface="Courier"/>
                <a:ea typeface="Courier"/>
                <a:cs typeface="Courier"/>
                <a:sym typeface="Courier"/>
              </a:defRPr>
            </a:pPr>
            <a:r>
              <a:t>    *a2p += a2;</a:t>
            </a:r>
          </a:p>
          <a:p>
            <a:pPr algn="l">
              <a:defRPr sz="3500">
                <a:latin typeface="Courier"/>
                <a:ea typeface="Courier"/>
                <a:cs typeface="Courier"/>
                <a:sym typeface="Courier"/>
              </a:defRPr>
            </a:pPr>
            <a:r>
              <a:t>    *a3p += a3;</a:t>
            </a:r>
          </a:p>
          <a:p>
            <a:pPr algn="l">
              <a:defRPr sz="3500">
                <a:latin typeface="Courier"/>
                <a:ea typeface="Courier"/>
                <a:cs typeface="Courier"/>
                <a:sym typeface="Courier"/>
              </a:defRPr>
            </a:pPr>
            <a:r>
              <a:t>    *a4p += a4;</a:t>
            </a:r>
          </a:p>
          <a:p>
            <a:pPr algn="l">
              <a:defRPr sz="3500">
                <a:latin typeface="Courier"/>
                <a:ea typeface="Courier"/>
                <a:cs typeface="Courier"/>
                <a:sym typeface="Courier"/>
              </a:defRPr>
            </a:pPr>
            <a:r>
              <a:t>}</a:t>
            </a:r>
          </a:p>
        </p:txBody>
      </p:sp>
      <p:sp>
        <p:nvSpPr>
          <p:cNvPr id="581" name="Arguments passed as follows:…"/>
          <p:cNvSpPr txBox="1"/>
          <p:nvPr/>
        </p:nvSpPr>
        <p:spPr>
          <a:xfrm>
            <a:off x="11819201" y="3252580"/>
            <a:ext cx="8180103" cy="4965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pPr>
            <a:r>
              <a:t>Arguments passed as follows:</a:t>
            </a:r>
          </a:p>
          <a:p>
            <a:pPr algn="l">
              <a:defRPr sz="3500">
                <a:latin typeface="Courier"/>
                <a:ea typeface="Courier"/>
                <a:cs typeface="Courier"/>
                <a:sym typeface="Courier"/>
              </a:defRPr>
            </a:pPr>
            <a:r>
              <a:t>    a1  in %rdi    (64 bits)</a:t>
            </a:r>
          </a:p>
          <a:p>
            <a:pPr algn="l">
              <a:defRPr sz="3500">
                <a:latin typeface="Courier"/>
                <a:ea typeface="Courier"/>
                <a:cs typeface="Courier"/>
                <a:sym typeface="Courier"/>
              </a:defRPr>
            </a:pPr>
            <a:r>
              <a:t>    a1p in %rsi    (64 bits)</a:t>
            </a:r>
          </a:p>
          <a:p>
            <a:pPr algn="l">
              <a:defRPr sz="3500">
                <a:latin typeface="Courier"/>
                <a:ea typeface="Courier"/>
                <a:cs typeface="Courier"/>
                <a:sym typeface="Courier"/>
              </a:defRPr>
            </a:pPr>
            <a:r>
              <a:t>    a2  in %edx    (32 bits)</a:t>
            </a:r>
          </a:p>
          <a:p>
            <a:pPr algn="l">
              <a:defRPr sz="3500">
                <a:latin typeface="Courier"/>
                <a:ea typeface="Courier"/>
                <a:cs typeface="Courier"/>
                <a:sym typeface="Courier"/>
              </a:defRPr>
            </a:pPr>
            <a:r>
              <a:t>    a2p in %rcx    (64 bits)</a:t>
            </a:r>
          </a:p>
          <a:p>
            <a:pPr algn="l">
              <a:defRPr sz="3500">
                <a:latin typeface="Courier"/>
                <a:ea typeface="Courier"/>
                <a:cs typeface="Courier"/>
                <a:sym typeface="Courier"/>
              </a:defRPr>
            </a:pPr>
            <a:r>
              <a:t>    a3  in %r8w    (16 bits)</a:t>
            </a:r>
          </a:p>
          <a:p>
            <a:pPr algn="l">
              <a:defRPr sz="3500">
                <a:latin typeface="Courier"/>
                <a:ea typeface="Courier"/>
                <a:cs typeface="Courier"/>
                <a:sym typeface="Courier"/>
              </a:defRPr>
            </a:pPr>
            <a:r>
              <a:t>    a3p in %r9     (64 bits)  </a:t>
            </a:r>
          </a:p>
          <a:p>
            <a:pPr algn="l">
              <a:defRPr sz="3500">
                <a:latin typeface="Courier"/>
                <a:ea typeface="Courier"/>
                <a:cs typeface="Courier"/>
                <a:sym typeface="Courier"/>
              </a:defRPr>
            </a:pPr>
            <a:r>
              <a:t>    a4  at %rsp+8  ( 8 bits)</a:t>
            </a:r>
          </a:p>
          <a:p>
            <a:pPr algn="l">
              <a:defRPr sz="3500">
                <a:latin typeface="Courier"/>
                <a:ea typeface="Courier"/>
                <a:cs typeface="Courier"/>
                <a:sym typeface="Courier"/>
              </a:defRPr>
            </a:pPr>
            <a:r>
              <a:t>    a4p at %rsp+16 (64 bits)</a:t>
            </a:r>
          </a:p>
        </p:txBody>
      </p:sp>
      <p:sp>
        <p:nvSpPr>
          <p:cNvPr id="582" name="proc:…"/>
          <p:cNvSpPr txBox="1"/>
          <p:nvPr/>
        </p:nvSpPr>
        <p:spPr>
          <a:xfrm>
            <a:off x="10932614" y="8935262"/>
            <a:ext cx="10314050" cy="4432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proc:</a:t>
            </a:r>
          </a:p>
          <a:p>
            <a:pPr algn="l">
              <a:defRPr sz="3500">
                <a:latin typeface="Courier"/>
                <a:ea typeface="Courier"/>
                <a:cs typeface="Courier"/>
                <a:sym typeface="Courier"/>
              </a:defRPr>
            </a:pPr>
            <a:r>
              <a:t>    movq 16(%rsp), %rax  // fetch a4p</a:t>
            </a:r>
          </a:p>
          <a:p>
            <a:pPr algn="l">
              <a:defRPr sz="3500">
                <a:latin typeface="Courier"/>
                <a:ea typeface="Courier"/>
                <a:cs typeface="Courier"/>
                <a:sym typeface="Courier"/>
              </a:defRPr>
            </a:pPr>
            <a:r>
              <a:t>    addq %rdi, (%rsi)    // *a1p += a1</a:t>
            </a:r>
          </a:p>
          <a:p>
            <a:pPr algn="l">
              <a:defRPr sz="3500">
                <a:latin typeface="Courier"/>
                <a:ea typeface="Courier"/>
                <a:cs typeface="Courier"/>
                <a:sym typeface="Courier"/>
              </a:defRPr>
            </a:pPr>
            <a:r>
              <a:t>    addl %edx, (%rcx)    // *a2p += a2</a:t>
            </a:r>
          </a:p>
          <a:p>
            <a:pPr algn="l">
              <a:defRPr sz="3500">
                <a:latin typeface="Courier"/>
                <a:ea typeface="Courier"/>
                <a:cs typeface="Courier"/>
                <a:sym typeface="Courier"/>
              </a:defRPr>
            </a:pPr>
            <a:r>
              <a:t>    addw %r8w, (%r9)     // *a3p += a3</a:t>
            </a:r>
          </a:p>
          <a:p>
            <a:pPr algn="l">
              <a:defRPr sz="3500">
                <a:latin typeface="Courier"/>
                <a:ea typeface="Courier"/>
                <a:cs typeface="Courier"/>
                <a:sym typeface="Courier"/>
              </a:defRPr>
            </a:pPr>
            <a:r>
              <a:t>    movl 8(%rsp), %edx   // Fetch a4</a:t>
            </a:r>
          </a:p>
          <a:p>
            <a:pPr algn="l">
              <a:defRPr sz="3500">
                <a:latin typeface="Courier"/>
                <a:ea typeface="Courier"/>
                <a:cs typeface="Courier"/>
                <a:sym typeface="Courier"/>
              </a:defRPr>
            </a:pPr>
            <a:r>
              <a:t>    addb %dl, (%rax)     // *a4p += a4</a:t>
            </a:r>
          </a:p>
          <a:p>
            <a:pPr algn="l">
              <a:defRPr sz="3500">
                <a:latin typeface="Courier"/>
                <a:ea typeface="Courier"/>
                <a:cs typeface="Courier"/>
                <a:sym typeface="Courier"/>
              </a:defRPr>
            </a:pPr>
            <a:r>
              <a:t>    ret</a:t>
            </a:r>
          </a:p>
        </p:txBody>
      </p:sp>
      <p:sp>
        <p:nvSpPr>
          <p:cNvPr id="583" name="Line"/>
          <p:cNvSpPr/>
          <p:nvPr/>
        </p:nvSpPr>
        <p:spPr>
          <a:xfrm>
            <a:off x="8555267" y="11289222"/>
            <a:ext cx="3345026" cy="731212"/>
          </a:xfrm>
          <a:prstGeom prst="line">
            <a:avLst/>
          </a:prstGeom>
          <a:ln w="76200">
            <a:solidFill>
              <a:srgbClr val="7F0325"/>
            </a:solidFill>
            <a:miter lim="400000"/>
            <a:tailEnd type="triangle"/>
          </a:ln>
        </p:spPr>
        <p:txBody>
          <a:bodyPr lIns="50800" tIns="50800" rIns="50800" bIns="50800" anchor="ctr"/>
          <a:lstStyle/>
          <a:p>
            <a:pPr/>
          </a:p>
        </p:txBody>
      </p:sp>
      <p:sp>
        <p:nvSpPr>
          <p:cNvPr id="584" name="Rounded Rectangle"/>
          <p:cNvSpPr/>
          <p:nvPr/>
        </p:nvSpPr>
        <p:spPr>
          <a:xfrm>
            <a:off x="11897218" y="11769830"/>
            <a:ext cx="9043834" cy="417245"/>
          </a:xfrm>
          <a:prstGeom prst="roundRect">
            <a:avLst>
              <a:gd name="adj" fmla="val 4682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85" name="Why movl and not movb?!"/>
          <p:cNvSpPr txBox="1"/>
          <p:nvPr/>
        </p:nvSpPr>
        <p:spPr>
          <a:xfrm>
            <a:off x="2621055" y="10334860"/>
            <a:ext cx="7490957"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Why </a:t>
            </a:r>
            <a:r>
              <a:rPr>
                <a:latin typeface="Courier"/>
                <a:ea typeface="Courier"/>
                <a:cs typeface="Courier"/>
                <a:sym typeface="Courier"/>
              </a:rPr>
              <a:t>movl</a:t>
            </a:r>
            <a:r>
              <a:t> and not </a:t>
            </a:r>
            <a:r>
              <a:rPr>
                <a:latin typeface="Courier"/>
                <a:ea typeface="Courier"/>
                <a:cs typeface="Courier"/>
                <a:sym typeface="Courier"/>
              </a:rPr>
              <a:t>movb</a:t>
            </a:r>
            <a:r>
              <a:t>?!</a:t>
            </a:r>
          </a:p>
        </p:txBody>
      </p:sp>
      <p:sp>
        <p:nvSpPr>
          <p:cNvPr id="586" name="Rounded Rectangle"/>
          <p:cNvSpPr/>
          <p:nvPr/>
        </p:nvSpPr>
        <p:spPr>
          <a:xfrm>
            <a:off x="3423211" y="4635884"/>
            <a:ext cx="2296242" cy="575166"/>
          </a:xfrm>
          <a:prstGeom prst="roundRect">
            <a:avLst>
              <a:gd name="adj" fmla="val 3396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87" name="Under the hood, a mov instruction will still fetch an entire 64-bits, so this is actually faster than retrieving 64-bits and masking out the upper bits (not required information for you to know!)"/>
          <p:cNvSpPr txBox="1"/>
          <p:nvPr/>
        </p:nvSpPr>
        <p:spPr>
          <a:xfrm>
            <a:off x="405434" y="11382104"/>
            <a:ext cx="9630061" cy="22223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500"/>
            </a:lvl1pPr>
          </a:lstStyle>
          <a:p>
            <a:pPr/>
            <a:r>
              <a:t>Under the hood, a mov instruction will still fetch an entire 64-bits, so this is actually faster than retrieving 64-bits and masking out the upper bits (not required information for you to know!)</a:t>
            </a:r>
          </a:p>
        </p:txBody>
      </p:sp>
      <p:sp>
        <p:nvSpPr>
          <p:cNvPr id="5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Local Stack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Local Stack Storage</a:t>
            </a:r>
          </a:p>
        </p:txBody>
      </p:sp>
      <p:sp>
        <p:nvSpPr>
          <p:cNvPr id="591" name="We haven't seen much use of local storage on the stack, but there are times when it is necessary:…"/>
          <p:cNvSpPr txBox="1"/>
          <p:nvPr/>
        </p:nvSpPr>
        <p:spPr>
          <a:xfrm>
            <a:off x="572458" y="1946668"/>
            <a:ext cx="23239085" cy="848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We haven't seen much use of local storage on the stack, but there are times when it is necessary:</a:t>
            </a:r>
          </a:p>
          <a:p>
            <a:pPr lvl="1" marL="1270000" indent="-635000" algn="l">
              <a:buSzPct val="75000"/>
              <a:buFont typeface="Helvetica Neue"/>
              <a:buChar char="•"/>
            </a:pPr>
            <a:r>
              <a:t>When there are not enough registers to hold the local data</a:t>
            </a:r>
          </a:p>
          <a:p>
            <a:pPr lvl="1" marL="1270000" indent="-635000" algn="l">
              <a:buSzPct val="75000"/>
              <a:buFont typeface="Helvetica Neue"/>
              <a:buChar char="•"/>
            </a:pPr>
            <a:r>
              <a:t>When the address operator '</a:t>
            </a:r>
            <a:r>
              <a:rPr>
                <a:latin typeface="Courier"/>
                <a:ea typeface="Courier"/>
                <a:cs typeface="Courier"/>
                <a:sym typeface="Courier"/>
              </a:rPr>
              <a:t>&amp;</a:t>
            </a:r>
            <a:r>
              <a:t>'  is applied to a local variable, and we have to be able to generate an address for it.</a:t>
            </a:r>
          </a:p>
          <a:p>
            <a:pPr lvl="1" marL="1270000" indent="-635000" algn="l">
              <a:buSzPct val="75000"/>
              <a:buFont typeface="Helvetica Neue"/>
              <a:buChar char="•"/>
            </a:pPr>
            <a:r>
              <a:t>Some of the local variables are arrays or structs, and must be accessed by array or structure references.</a:t>
            </a:r>
          </a:p>
          <a:p>
            <a:pPr marL="635000" indent="-635000" algn="l">
              <a:buSzPct val="75000"/>
              <a:buFont typeface="Helvetica Neue"/>
              <a:buChar char="•"/>
            </a:pPr>
            <a:r>
              <a:t>The typical way to allocate space on the stack frame is to decrement the stack pointer.</a:t>
            </a:r>
          </a:p>
          <a:p>
            <a:pPr marL="635000" indent="-635000" algn="l">
              <a:buSzPct val="75000"/>
              <a:buFont typeface="Helvetica Neue"/>
              <a:buChar char="•"/>
            </a:pPr>
            <a:r>
              <a:t>Remember, a function must return the stack pointer to the proper value (such that the top of the stack is the return address) before it returns.</a:t>
            </a:r>
          </a:p>
        </p:txBody>
      </p:sp>
      <p:sp>
        <p:nvSpPr>
          <p:cNvPr id="5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9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9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9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9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9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9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91">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91"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4" name="Local Stack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Local Stack Storage</a:t>
            </a:r>
          </a:p>
        </p:txBody>
      </p:sp>
      <p:sp>
        <p:nvSpPr>
          <p:cNvPr id="595" name="Example:"/>
          <p:cNvSpPr txBox="1"/>
          <p:nvPr/>
        </p:nvSpPr>
        <p:spPr>
          <a:xfrm>
            <a:off x="572458" y="1946668"/>
            <a:ext cx="2323908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sp>
        <p:nvSpPr>
          <p:cNvPr id="596" name="long swap_add(long *xp, long *yp)…"/>
          <p:cNvSpPr txBox="1"/>
          <p:nvPr/>
        </p:nvSpPr>
        <p:spPr>
          <a:xfrm>
            <a:off x="316125" y="2964780"/>
            <a:ext cx="9155622" cy="8153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long swap_add(long *xp, long *yp)</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long x = *xp;</a:t>
            </a:r>
          </a:p>
          <a:p>
            <a:pPr algn="l">
              <a:defRPr sz="3100">
                <a:latin typeface="Courier"/>
                <a:ea typeface="Courier"/>
                <a:cs typeface="Courier"/>
                <a:sym typeface="Courier"/>
              </a:defRPr>
            </a:pPr>
            <a:r>
              <a:t>    long y = *yp;</a:t>
            </a:r>
          </a:p>
          <a:p>
            <a:pPr algn="l">
              <a:defRPr sz="3100">
                <a:latin typeface="Courier"/>
                <a:ea typeface="Courier"/>
                <a:cs typeface="Courier"/>
                <a:sym typeface="Courier"/>
              </a:defRPr>
            </a:pPr>
            <a:r>
              <a:t>    *xp = y;</a:t>
            </a:r>
          </a:p>
          <a:p>
            <a:pPr algn="l">
              <a:defRPr sz="3100">
                <a:latin typeface="Courier"/>
                <a:ea typeface="Courier"/>
                <a:cs typeface="Courier"/>
                <a:sym typeface="Courier"/>
              </a:defRPr>
            </a:pPr>
            <a:r>
              <a:t>    *yp = x;</a:t>
            </a:r>
          </a:p>
          <a:p>
            <a:pPr algn="l">
              <a:defRPr sz="3100">
                <a:latin typeface="Courier"/>
                <a:ea typeface="Courier"/>
                <a:cs typeface="Courier"/>
                <a:sym typeface="Courier"/>
              </a:defRPr>
            </a:pPr>
            <a:r>
              <a:t>    return x + y;</a:t>
            </a:r>
          </a:p>
          <a:p>
            <a:pPr algn="l">
              <a:defRPr sz="3100">
                <a:latin typeface="Courier"/>
                <a:ea typeface="Courier"/>
                <a:cs typeface="Courier"/>
                <a:sym typeface="Courier"/>
              </a:defRPr>
            </a:pPr>
            <a:r>
              <a:t>}</a:t>
            </a:r>
          </a:p>
          <a:p>
            <a:pPr algn="l">
              <a:defRPr sz="3100">
                <a:latin typeface="Courier"/>
                <a:ea typeface="Courier"/>
                <a:cs typeface="Courier"/>
                <a:sym typeface="Courier"/>
              </a:defRPr>
            </a:pPr>
          </a:p>
          <a:p>
            <a:pPr algn="l">
              <a:defRPr sz="3100">
                <a:latin typeface="Courier"/>
                <a:ea typeface="Courier"/>
                <a:cs typeface="Courier"/>
                <a:sym typeface="Courier"/>
              </a:defRPr>
            </a:pPr>
            <a:r>
              <a:t>long caller()</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long arg1 = 534;</a:t>
            </a:r>
          </a:p>
          <a:p>
            <a:pPr algn="l">
              <a:defRPr sz="3100">
                <a:latin typeface="Courier"/>
                <a:ea typeface="Courier"/>
                <a:cs typeface="Courier"/>
                <a:sym typeface="Courier"/>
              </a:defRPr>
            </a:pPr>
            <a:r>
              <a:t>    long arg2 = 1057;</a:t>
            </a:r>
          </a:p>
          <a:p>
            <a:pPr algn="l">
              <a:defRPr sz="3100">
                <a:latin typeface="Courier"/>
                <a:ea typeface="Courier"/>
                <a:cs typeface="Courier"/>
                <a:sym typeface="Courier"/>
              </a:defRPr>
            </a:pPr>
            <a:r>
              <a:t>    long sum = swap_add(&amp;arg1, &amp;arg2);</a:t>
            </a:r>
          </a:p>
          <a:p>
            <a:pPr algn="l">
              <a:defRPr sz="3100">
                <a:latin typeface="Courier"/>
                <a:ea typeface="Courier"/>
                <a:cs typeface="Courier"/>
                <a:sym typeface="Courier"/>
              </a:defRPr>
            </a:pPr>
            <a:r>
              <a:t>    long diff = arg1 - arg2;</a:t>
            </a:r>
          </a:p>
          <a:p>
            <a:pPr algn="l">
              <a:defRPr sz="3100">
                <a:latin typeface="Courier"/>
                <a:ea typeface="Courier"/>
                <a:cs typeface="Courier"/>
                <a:sym typeface="Courier"/>
              </a:defRPr>
            </a:pPr>
            <a:r>
              <a:t>    return sum * diff;</a:t>
            </a:r>
          </a:p>
          <a:p>
            <a:pPr algn="l">
              <a:defRPr sz="3100">
                <a:latin typeface="Courier"/>
                <a:ea typeface="Courier"/>
                <a:cs typeface="Courier"/>
                <a:sym typeface="Courier"/>
              </a:defRPr>
            </a:pPr>
            <a:r>
              <a:t>}</a:t>
            </a:r>
          </a:p>
        </p:txBody>
      </p:sp>
      <p:sp>
        <p:nvSpPr>
          <p:cNvPr id="597" name="caller:…"/>
          <p:cNvSpPr txBox="1"/>
          <p:nvPr/>
        </p:nvSpPr>
        <p:spPr>
          <a:xfrm>
            <a:off x="10086678" y="2962984"/>
            <a:ext cx="13896034" cy="5651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000">
                <a:latin typeface="Courier"/>
                <a:ea typeface="Courier"/>
                <a:cs typeface="Courier"/>
                <a:sym typeface="Courier"/>
              </a:defRPr>
            </a:pPr>
            <a:r>
              <a:t>caller:</a:t>
            </a:r>
          </a:p>
          <a:p>
            <a:pPr algn="l">
              <a:defRPr sz="3000">
                <a:latin typeface="Courier"/>
                <a:ea typeface="Courier"/>
                <a:cs typeface="Courier"/>
                <a:sym typeface="Courier"/>
              </a:defRPr>
            </a:pPr>
            <a:r>
              <a:t>    subq $16, %rsp      // allocate 16 bytes for stack frame</a:t>
            </a:r>
          </a:p>
          <a:p>
            <a:pPr algn="l">
              <a:defRPr sz="3000">
                <a:latin typeface="Courier"/>
                <a:ea typeface="Courier"/>
                <a:cs typeface="Courier"/>
                <a:sym typeface="Courier"/>
              </a:defRPr>
            </a:pPr>
            <a:r>
              <a:t>    movq $534, (%rsp)   // store 534 in arg1</a:t>
            </a:r>
          </a:p>
          <a:p>
            <a:pPr algn="l">
              <a:defRPr sz="3000">
                <a:latin typeface="Courier"/>
                <a:ea typeface="Courier"/>
                <a:cs typeface="Courier"/>
                <a:sym typeface="Courier"/>
              </a:defRPr>
            </a:pPr>
            <a:r>
              <a:t>    movq $1057, 8(%rsp) // store 1057 in arg2</a:t>
            </a:r>
          </a:p>
          <a:p>
            <a:pPr algn="l">
              <a:defRPr sz="3000">
                <a:latin typeface="Courier"/>
                <a:ea typeface="Courier"/>
                <a:cs typeface="Courier"/>
                <a:sym typeface="Courier"/>
              </a:defRPr>
            </a:pPr>
            <a:r>
              <a:t>    leaq 8(%rsp), %rsi  // compute &amp;arg2 as second argument</a:t>
            </a:r>
          </a:p>
          <a:p>
            <a:pPr algn="l">
              <a:defRPr sz="3000">
                <a:latin typeface="Courier"/>
                <a:ea typeface="Courier"/>
                <a:cs typeface="Courier"/>
                <a:sym typeface="Courier"/>
              </a:defRPr>
            </a:pPr>
            <a:r>
              <a:t>    movq %rsp, %rdi     // compute &amp;arg1 as first argument</a:t>
            </a:r>
          </a:p>
          <a:p>
            <a:pPr algn="l">
              <a:defRPr sz="3000">
                <a:latin typeface="Courier"/>
                <a:ea typeface="Courier"/>
                <a:cs typeface="Courier"/>
                <a:sym typeface="Courier"/>
              </a:defRPr>
            </a:pPr>
            <a:r>
              <a:t>    call swap_add       // call swap_add(&amp;arg1, &amp;arg2)</a:t>
            </a:r>
          </a:p>
          <a:p>
            <a:pPr algn="l">
              <a:defRPr sz="3000">
                <a:latin typeface="Courier"/>
                <a:ea typeface="Courier"/>
                <a:cs typeface="Courier"/>
                <a:sym typeface="Courier"/>
              </a:defRPr>
            </a:pPr>
            <a:r>
              <a:t>    movq (%rsp),%rdx    // get arg1</a:t>
            </a:r>
          </a:p>
          <a:p>
            <a:pPr algn="l">
              <a:defRPr sz="3000">
                <a:latin typeface="Courier"/>
                <a:ea typeface="Courier"/>
                <a:cs typeface="Courier"/>
                <a:sym typeface="Courier"/>
              </a:defRPr>
            </a:pPr>
            <a:r>
              <a:t>    subq 8(%rsp), %rdx  // compute diff = arg1 - arg2</a:t>
            </a:r>
          </a:p>
          <a:p>
            <a:pPr algn="l">
              <a:defRPr sz="3000">
                <a:latin typeface="Courier"/>
                <a:ea typeface="Courier"/>
                <a:cs typeface="Courier"/>
                <a:sym typeface="Courier"/>
              </a:defRPr>
            </a:pPr>
            <a:r>
              <a:t>    imulq %rdx, %rax    // compute sum * diff</a:t>
            </a:r>
          </a:p>
          <a:p>
            <a:pPr algn="l">
              <a:defRPr sz="3000">
                <a:latin typeface="Courier"/>
                <a:ea typeface="Courier"/>
                <a:cs typeface="Courier"/>
                <a:sym typeface="Courier"/>
              </a:defRPr>
            </a:pPr>
            <a:r>
              <a:t>    addq $16, %rsp      // deallocate stack frame</a:t>
            </a:r>
          </a:p>
          <a:p>
            <a:pPr algn="l">
              <a:defRPr sz="3000">
                <a:latin typeface="Courier"/>
                <a:ea typeface="Courier"/>
                <a:cs typeface="Courier"/>
                <a:sym typeface="Courier"/>
              </a:defRPr>
            </a:pPr>
            <a:r>
              <a:t>    ret</a:t>
            </a:r>
          </a:p>
        </p:txBody>
      </p:sp>
      <p:sp>
        <p:nvSpPr>
          <p:cNvPr id="598" name="The caller must allocate a stack frame due to the presence of address operators."/>
          <p:cNvSpPr txBox="1"/>
          <p:nvPr/>
        </p:nvSpPr>
        <p:spPr>
          <a:xfrm>
            <a:off x="10071175" y="8785620"/>
            <a:ext cx="13519852"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The caller must allocate a stack frame due to the presence of address operators.</a:t>
            </a:r>
          </a:p>
        </p:txBody>
      </p:sp>
      <p:sp>
        <p:nvSpPr>
          <p:cNvPr id="5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Local Storage in Regis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Local Storage in Registers</a:t>
            </a:r>
          </a:p>
        </p:txBody>
      </p:sp>
      <p:sp>
        <p:nvSpPr>
          <p:cNvPr id="602" name="You may not have noticed, but none of the examples in the book so far have used %rbx for anything, and gcc often uses %rax, %rcx, %rdx, etc., but skips right over %rbx.…"/>
          <p:cNvSpPr txBox="1"/>
          <p:nvPr/>
        </p:nvSpPr>
        <p:spPr>
          <a:xfrm>
            <a:off x="572458" y="1946668"/>
            <a:ext cx="23239085" cy="39568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may not have noticed, but none of the examples in the book so far have used </a:t>
            </a:r>
            <a:r>
              <a:rPr>
                <a:latin typeface="Courier"/>
                <a:ea typeface="Courier"/>
                <a:cs typeface="Courier"/>
                <a:sym typeface="Courier"/>
              </a:rPr>
              <a:t>%rbx</a:t>
            </a:r>
            <a:r>
              <a:t> for anything, and gcc often uses </a:t>
            </a:r>
            <a:r>
              <a:rPr>
                <a:latin typeface="Courier"/>
                <a:ea typeface="Courier"/>
                <a:cs typeface="Courier"/>
                <a:sym typeface="Courier"/>
              </a:rPr>
              <a:t>%rax</a:t>
            </a:r>
            <a:r>
              <a:t>, </a:t>
            </a:r>
            <a:r>
              <a:rPr>
                <a:latin typeface="Courier"/>
                <a:ea typeface="Courier"/>
                <a:cs typeface="Courier"/>
                <a:sym typeface="Courier"/>
              </a:rPr>
              <a:t>%rcx</a:t>
            </a:r>
            <a:r>
              <a:t>, </a:t>
            </a:r>
            <a:r>
              <a:rPr>
                <a:latin typeface="Courier"/>
                <a:ea typeface="Courier"/>
                <a:cs typeface="Courier"/>
                <a:sym typeface="Courier"/>
              </a:rPr>
              <a:t>%rdx</a:t>
            </a:r>
            <a:r>
              <a:t>, etc., but skips right over </a:t>
            </a:r>
            <a:r>
              <a:rPr>
                <a:latin typeface="Courier"/>
                <a:ea typeface="Courier"/>
                <a:cs typeface="Courier"/>
                <a:sym typeface="Courier"/>
              </a:rPr>
              <a:t>%rbx</a:t>
            </a:r>
            <a:r>
              <a:t>. </a:t>
            </a:r>
          </a:p>
          <a:p>
            <a:pPr marL="635000" indent="-635000" algn="l">
              <a:buSzPct val="75000"/>
              <a:buFont typeface="Helvetica Neue"/>
              <a:buChar char="•"/>
            </a:pPr>
            <a:r>
              <a:t>One reason is that </a:t>
            </a:r>
            <a:r>
              <a:rPr>
                <a:latin typeface="Courier"/>
                <a:ea typeface="Courier"/>
                <a:cs typeface="Courier"/>
                <a:sym typeface="Courier"/>
              </a:rPr>
              <a:t>%rbx</a:t>
            </a:r>
            <a:r>
              <a:t> is designated, </a:t>
            </a:r>
            <a:r>
              <a:rPr i="1">
                <a:latin typeface="Helvetica Neue"/>
                <a:ea typeface="Helvetica Neue"/>
                <a:cs typeface="Helvetica Neue"/>
                <a:sym typeface="Helvetica Neue"/>
              </a:rPr>
              <a:t>by convention</a:t>
            </a:r>
            <a:r>
              <a:t>, to be a "caller owned" register:</a:t>
            </a:r>
          </a:p>
        </p:txBody>
      </p:sp>
      <p:grpSp>
        <p:nvGrpSpPr>
          <p:cNvPr id="609" name="Group"/>
          <p:cNvGrpSpPr/>
          <p:nvPr/>
        </p:nvGrpSpPr>
        <p:grpSpPr>
          <a:xfrm>
            <a:off x="793740" y="6332518"/>
            <a:ext cx="22648769" cy="1585611"/>
            <a:chOff x="0" y="0"/>
            <a:chExt cx="22648767" cy="1585609"/>
          </a:xfrm>
        </p:grpSpPr>
        <p:grpSp>
          <p:nvGrpSpPr>
            <p:cNvPr id="607" name="Group"/>
            <p:cNvGrpSpPr/>
            <p:nvPr/>
          </p:nvGrpSpPr>
          <p:grpSpPr>
            <a:xfrm>
              <a:off x="0" y="0"/>
              <a:ext cx="19495397" cy="1585610"/>
              <a:chOff x="0" y="0"/>
              <a:chExt cx="19495396" cy="1585609"/>
            </a:xfrm>
          </p:grpSpPr>
          <p:sp>
            <p:nvSpPr>
              <p:cNvPr id="603" name="%ra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%rax</a:t>
                </a:r>
              </a:p>
            </p:txBody>
          </p:sp>
          <p:sp>
            <p:nvSpPr>
              <p:cNvPr id="604" name="%ea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%eax</a:t>
                </a:r>
              </a:p>
            </p:txBody>
          </p:sp>
          <p:sp>
            <p:nvSpPr>
              <p:cNvPr id="605" name="%a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%ax</a:t>
                </a:r>
              </a:p>
            </p:txBody>
          </p:sp>
          <p:sp>
            <p:nvSpPr>
              <p:cNvPr id="606" name="%a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%al</a:t>
                </a:r>
              </a:p>
            </p:txBody>
          </p:sp>
        </p:grpSp>
        <p:sp>
          <p:nvSpPr>
            <p:cNvPr id="608" name="return value"/>
            <p:cNvSpPr txBox="1"/>
            <p:nvPr/>
          </p:nvSpPr>
          <p:spPr>
            <a:xfrm>
              <a:off x="19728783" y="431972"/>
              <a:ext cx="2919985" cy="721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return value</a:t>
              </a:r>
            </a:p>
          </p:txBody>
        </p:sp>
      </p:grpSp>
      <p:grpSp>
        <p:nvGrpSpPr>
          <p:cNvPr id="616" name="Group"/>
          <p:cNvGrpSpPr/>
          <p:nvPr/>
        </p:nvGrpSpPr>
        <p:grpSpPr>
          <a:xfrm>
            <a:off x="793740" y="8023338"/>
            <a:ext cx="20998784" cy="2062806"/>
            <a:chOff x="0" y="0"/>
            <a:chExt cx="20998783" cy="2062805"/>
          </a:xfrm>
        </p:grpSpPr>
        <p:grpSp>
          <p:nvGrpSpPr>
            <p:cNvPr id="614" name="Group"/>
            <p:cNvGrpSpPr/>
            <p:nvPr/>
          </p:nvGrpSpPr>
          <p:grpSpPr>
            <a:xfrm>
              <a:off x="0" y="0"/>
              <a:ext cx="19495397" cy="1585610"/>
              <a:chOff x="0" y="0"/>
              <a:chExt cx="19495396" cy="1585609"/>
            </a:xfrm>
          </p:grpSpPr>
          <p:sp>
            <p:nvSpPr>
              <p:cNvPr id="610" name="%rb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%rbx</a:t>
                </a:r>
              </a:p>
            </p:txBody>
          </p:sp>
          <p:sp>
            <p:nvSpPr>
              <p:cNvPr id="611" name="%eb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%ebx</a:t>
                </a:r>
              </a:p>
            </p:txBody>
          </p:sp>
          <p:sp>
            <p:nvSpPr>
              <p:cNvPr id="612" name="%b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%bx</a:t>
                </a:r>
              </a:p>
            </p:txBody>
          </p:sp>
          <p:sp>
            <p:nvSpPr>
              <p:cNvPr id="613" name="%b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%bl</a:t>
                </a:r>
              </a:p>
            </p:txBody>
          </p:sp>
        </p:grpSp>
        <p:sp>
          <p:nvSpPr>
            <p:cNvPr id="615"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sp>
        <p:nvSpPr>
          <p:cNvPr id="617" name="What that means is that if a function uses %rbx, it guarantees that it will restore %rbx to its original value when the function returns.…"/>
          <p:cNvSpPr txBox="1"/>
          <p:nvPr/>
        </p:nvSpPr>
        <p:spPr>
          <a:xfrm>
            <a:off x="572458" y="10327160"/>
            <a:ext cx="23239085" cy="3194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that means is that if a function uses </a:t>
            </a:r>
            <a:r>
              <a:rPr>
                <a:latin typeface="Courier"/>
                <a:ea typeface="Courier"/>
                <a:cs typeface="Courier"/>
                <a:sym typeface="Courier"/>
              </a:rPr>
              <a:t>%rbx</a:t>
            </a:r>
            <a:r>
              <a:t>, it guarantees that it will restore </a:t>
            </a:r>
            <a:r>
              <a:rPr>
                <a:latin typeface="Courier"/>
                <a:ea typeface="Courier"/>
                <a:cs typeface="Courier"/>
                <a:sym typeface="Courier"/>
              </a:rPr>
              <a:t>%rbx</a:t>
            </a:r>
            <a:r>
              <a:t> to its original value when the function returns.</a:t>
            </a:r>
          </a:p>
          <a:p>
            <a:pPr marL="635000" indent="-635000" algn="l">
              <a:buSzPct val="75000"/>
              <a:buFont typeface="Helvetica Neue"/>
              <a:buChar char="•"/>
            </a:pPr>
            <a:r>
              <a:t>The full list of caller owned registers are </a:t>
            </a:r>
            <a:r>
              <a:rPr>
                <a:latin typeface="Courier"/>
                <a:ea typeface="Courier"/>
                <a:cs typeface="Courier"/>
                <a:sym typeface="Courier"/>
              </a:rPr>
              <a:t>%rbx</a:t>
            </a:r>
            <a:r>
              <a:t>, </a:t>
            </a:r>
            <a:r>
              <a:rPr>
                <a:latin typeface="Courier"/>
                <a:ea typeface="Courier"/>
                <a:cs typeface="Courier"/>
                <a:sym typeface="Courier"/>
              </a:rPr>
              <a:t>%rbp</a:t>
            </a:r>
            <a:r>
              <a:t>, and </a:t>
            </a:r>
            <a:r>
              <a:rPr>
                <a:latin typeface="Courier"/>
                <a:ea typeface="Courier"/>
                <a:cs typeface="Courier"/>
                <a:sym typeface="Courier"/>
              </a:rPr>
              <a:t>%r12</a:t>
            </a:r>
            <a:r>
              <a:t>-</a:t>
            </a:r>
            <a:r>
              <a:rPr>
                <a:latin typeface="Courier"/>
                <a:ea typeface="Courier"/>
                <a:cs typeface="Courier"/>
                <a:sym typeface="Courier"/>
              </a:rPr>
              <a:t>%r15</a:t>
            </a:r>
            <a:r>
              <a:t>.</a:t>
            </a:r>
          </a:p>
          <a:p>
            <a:pPr marL="635000" indent="-635000" algn="l">
              <a:buSzPct val="75000"/>
              <a:buFont typeface="Helvetica Neue"/>
              <a:buChar char="•"/>
            </a:pPr>
            <a:r>
              <a:t>If a function uses any of those registers, it must save them on the stack to restore.</a:t>
            </a:r>
          </a:p>
        </p:txBody>
      </p:sp>
      <p:sp>
        <p:nvSpPr>
          <p:cNvPr id="6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0" name="Local Storage in Regis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Local Storage in Registers</a:t>
            </a:r>
          </a:p>
        </p:txBody>
      </p:sp>
      <p:sp>
        <p:nvSpPr>
          <p:cNvPr id="621" name="The other registers are &quot;callee owned&quot;, meaning that if function P calls function Q, function P must save the values of those registers on the stack (or in caller owned registers!) if it wants to retain the data after function Q is called.…"/>
          <p:cNvSpPr txBox="1"/>
          <p:nvPr/>
        </p:nvSpPr>
        <p:spPr>
          <a:xfrm>
            <a:off x="572458" y="1946668"/>
            <a:ext cx="2323908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other registers are "callee owned", meaning that if function P calls function Q, function P must save the values of those registers on the stack (or in caller owned registers!) if it wants to retain the data after function Q is called.</a:t>
            </a:r>
          </a:p>
          <a:p>
            <a:pPr marL="635000" indent="-635000" algn="l">
              <a:buSzPct val="75000"/>
              <a:buFont typeface="Helvetica Neue"/>
              <a:buChar char="•"/>
            </a:pPr>
            <a:r>
              <a:t>Example:</a:t>
            </a:r>
          </a:p>
        </p:txBody>
      </p:sp>
      <p:sp>
        <p:nvSpPr>
          <p:cNvPr id="622" name="long P(long x, long y)…"/>
          <p:cNvSpPr txBox="1"/>
          <p:nvPr/>
        </p:nvSpPr>
        <p:spPr>
          <a:xfrm>
            <a:off x="1453894" y="5248984"/>
            <a:ext cx="8561165" cy="473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long P(long x, long y)</a:t>
            </a:r>
          </a:p>
          <a:p>
            <a:pPr algn="l">
              <a:defRPr>
                <a:latin typeface="Courier"/>
                <a:ea typeface="Courier"/>
                <a:cs typeface="Courier"/>
                <a:sym typeface="Courier"/>
              </a:defRPr>
            </a:pPr>
            <a:r>
              <a:t>{</a:t>
            </a:r>
          </a:p>
          <a:p>
            <a:pPr algn="l">
              <a:defRPr>
                <a:latin typeface="Courier"/>
                <a:ea typeface="Courier"/>
                <a:cs typeface="Courier"/>
                <a:sym typeface="Courier"/>
              </a:defRPr>
            </a:pPr>
            <a:r>
              <a:t>    long u = Q(y);</a:t>
            </a:r>
          </a:p>
          <a:p>
            <a:pPr algn="l">
              <a:defRPr>
                <a:latin typeface="Courier"/>
                <a:ea typeface="Courier"/>
                <a:cs typeface="Courier"/>
                <a:sym typeface="Courier"/>
              </a:defRPr>
            </a:pPr>
            <a:r>
              <a:t>    long v = Q(x);</a:t>
            </a:r>
          </a:p>
          <a:p>
            <a:pPr algn="l">
              <a:defRPr>
                <a:latin typeface="Courier"/>
                <a:ea typeface="Courier"/>
                <a:cs typeface="Courier"/>
                <a:sym typeface="Courier"/>
              </a:defRPr>
            </a:pPr>
            <a:r>
              <a:t>    return u + v;</a:t>
            </a:r>
          </a:p>
          <a:p>
            <a:pPr algn="l">
              <a:defRPr>
                <a:latin typeface="Courier"/>
                <a:ea typeface="Courier"/>
                <a:cs typeface="Courier"/>
                <a:sym typeface="Courier"/>
              </a:defRPr>
            </a:pPr>
            <a:r>
              <a:t>}</a:t>
            </a:r>
          </a:p>
        </p:txBody>
      </p:sp>
      <p:sp>
        <p:nvSpPr>
          <p:cNvPr id="623" name="long P(long x, long y),…"/>
          <p:cNvSpPr txBox="1"/>
          <p:nvPr/>
        </p:nvSpPr>
        <p:spPr>
          <a:xfrm>
            <a:off x="12489193" y="4435325"/>
            <a:ext cx="7539919" cy="905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200">
                <a:latin typeface="Courier"/>
                <a:ea typeface="Courier"/>
                <a:cs typeface="Courier"/>
                <a:sym typeface="Courier"/>
              </a:defRPr>
            </a:pPr>
            <a:r>
              <a:t>long P(long x, long y),</a:t>
            </a:r>
          </a:p>
          <a:p>
            <a:pPr algn="l">
              <a:defRPr sz="4200">
                <a:latin typeface="Courier"/>
                <a:ea typeface="Courier"/>
                <a:cs typeface="Courier"/>
                <a:sym typeface="Courier"/>
              </a:defRPr>
            </a:pPr>
            <a:r>
              <a:t>x in %rdi, y in %rsi:</a:t>
            </a:r>
          </a:p>
          <a:p>
            <a:pPr algn="l">
              <a:defRPr sz="4200">
                <a:latin typeface="Courier"/>
                <a:ea typeface="Courier"/>
                <a:cs typeface="Courier"/>
                <a:sym typeface="Courier"/>
              </a:defRPr>
            </a:pPr>
            <a:r>
              <a:t> push %rbp</a:t>
            </a:r>
          </a:p>
          <a:p>
            <a:pPr algn="l">
              <a:defRPr sz="4200">
                <a:latin typeface="Courier"/>
                <a:ea typeface="Courier"/>
                <a:cs typeface="Courier"/>
                <a:sym typeface="Courier"/>
              </a:defRPr>
            </a:pPr>
            <a:r>
              <a:t> push %rbx</a:t>
            </a:r>
          </a:p>
          <a:p>
            <a:pPr algn="l">
              <a:defRPr sz="4200">
                <a:latin typeface="Courier"/>
                <a:ea typeface="Courier"/>
                <a:cs typeface="Courier"/>
                <a:sym typeface="Courier"/>
              </a:defRPr>
            </a:pPr>
            <a:r>
              <a:t> mov %rdi,%rbp</a:t>
            </a:r>
          </a:p>
          <a:p>
            <a:pPr algn="l">
              <a:defRPr sz="4200">
                <a:latin typeface="Courier"/>
                <a:ea typeface="Courier"/>
                <a:cs typeface="Courier"/>
                <a:sym typeface="Courier"/>
              </a:defRPr>
            </a:pPr>
            <a:r>
              <a:t> mov %rsi,%rdi</a:t>
            </a:r>
          </a:p>
          <a:p>
            <a:pPr algn="l">
              <a:defRPr sz="4200">
                <a:latin typeface="Courier"/>
                <a:ea typeface="Courier"/>
                <a:cs typeface="Courier"/>
                <a:sym typeface="Courier"/>
              </a:defRPr>
            </a:pPr>
            <a:r>
              <a:t> callq 40056d &lt;Q(long)&gt;</a:t>
            </a:r>
          </a:p>
          <a:p>
            <a:pPr algn="l">
              <a:defRPr sz="4200">
                <a:latin typeface="Courier"/>
                <a:ea typeface="Courier"/>
                <a:cs typeface="Courier"/>
                <a:sym typeface="Courier"/>
              </a:defRPr>
            </a:pPr>
            <a:r>
              <a:t> mov %rax,%rbx</a:t>
            </a:r>
          </a:p>
          <a:p>
            <a:pPr algn="l">
              <a:defRPr sz="4200">
                <a:latin typeface="Courier"/>
                <a:ea typeface="Courier"/>
                <a:cs typeface="Courier"/>
                <a:sym typeface="Courier"/>
              </a:defRPr>
            </a:pPr>
            <a:r>
              <a:t> mov %rbp,%rdi</a:t>
            </a:r>
          </a:p>
          <a:p>
            <a:pPr algn="l">
              <a:defRPr sz="4200">
                <a:latin typeface="Courier"/>
                <a:ea typeface="Courier"/>
                <a:cs typeface="Courier"/>
                <a:sym typeface="Courier"/>
              </a:defRPr>
            </a:pPr>
            <a:r>
              <a:t> callq 40056d &lt;Q(long)&gt;</a:t>
            </a:r>
          </a:p>
          <a:p>
            <a:pPr algn="l">
              <a:defRPr sz="4200">
                <a:latin typeface="Courier"/>
                <a:ea typeface="Courier"/>
                <a:cs typeface="Courier"/>
                <a:sym typeface="Courier"/>
              </a:defRPr>
            </a:pPr>
            <a:r>
              <a:t> add %rbx,%rax</a:t>
            </a:r>
          </a:p>
          <a:p>
            <a:pPr algn="l">
              <a:defRPr sz="4200">
                <a:latin typeface="Courier"/>
                <a:ea typeface="Courier"/>
                <a:cs typeface="Courier"/>
                <a:sym typeface="Courier"/>
              </a:defRPr>
            </a:pPr>
            <a:r>
              <a:t> pop %rbx</a:t>
            </a:r>
          </a:p>
          <a:p>
            <a:pPr algn="l">
              <a:defRPr sz="4200">
                <a:latin typeface="Courier"/>
                <a:ea typeface="Courier"/>
                <a:cs typeface="Courier"/>
                <a:sym typeface="Courier"/>
              </a:defRPr>
            </a:pPr>
            <a:r>
              <a:t> pop %rbp</a:t>
            </a:r>
          </a:p>
          <a:p>
            <a:pPr algn="l">
              <a:defRPr sz="4200">
                <a:latin typeface="Courier"/>
                <a:ea typeface="Courier"/>
                <a:cs typeface="Courier"/>
                <a:sym typeface="Courier"/>
              </a:defRPr>
            </a:pPr>
            <a:r>
              <a:t> retq </a:t>
            </a:r>
          </a:p>
        </p:txBody>
      </p:sp>
      <p:sp>
        <p:nvSpPr>
          <p:cNvPr id="624" name="The first time Q is called, x must be saved for later, and the second time Q is called, u must be saved for later."/>
          <p:cNvSpPr txBox="1"/>
          <p:nvPr/>
        </p:nvSpPr>
        <p:spPr>
          <a:xfrm>
            <a:off x="572458" y="10157220"/>
            <a:ext cx="11496299"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first time Q is called, </a:t>
            </a:r>
            <a:r>
              <a:rPr>
                <a:latin typeface="Courier"/>
                <a:ea typeface="Courier"/>
                <a:cs typeface="Courier"/>
                <a:sym typeface="Courier"/>
              </a:rPr>
              <a:t>x</a:t>
            </a:r>
            <a:r>
              <a:t> must be saved for later, and the second time Q is called, </a:t>
            </a:r>
            <a:r>
              <a:rPr>
                <a:latin typeface="Courier"/>
                <a:ea typeface="Courier"/>
                <a:cs typeface="Courier"/>
                <a:sym typeface="Courier"/>
              </a:rPr>
              <a:t>u</a:t>
            </a:r>
            <a:r>
              <a:t> must be saved for later.</a:t>
            </a:r>
          </a:p>
        </p:txBody>
      </p:sp>
      <p:sp>
        <p:nvSpPr>
          <p:cNvPr id="6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a:t>
            </a:r>
          </a:p>
        </p:txBody>
      </p:sp>
      <p:sp>
        <p:nvSpPr>
          <p:cNvPr id="628" name="The conventions we have been discussing allow for functions to call themselves. Each procedure call has its own private space on the stack, and the local variables from all of the function calls do not interfere with each other.…"/>
          <p:cNvSpPr txBox="1"/>
          <p:nvPr/>
        </p:nvSpPr>
        <p:spPr>
          <a:xfrm>
            <a:off x="572458" y="1946668"/>
            <a:ext cx="23239085"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conventions we have been discussing allow for functions to call themselves. Each procedure call has its own private space on the stack, and the local variables from all of the function calls do not interfere with each other.</a:t>
            </a:r>
          </a:p>
          <a:p>
            <a:pPr marL="635000" indent="-635000" algn="l">
              <a:buSzPct val="75000"/>
              <a:buFont typeface="Helvetica Neue"/>
              <a:buChar char="•"/>
            </a:pPr>
            <a:r>
              <a:t>The only thing a program needs to worry about is a stack overflow, because the stack is a limited resource for a program.</a:t>
            </a:r>
          </a:p>
          <a:p>
            <a:pPr marL="635000" indent="-635000" algn="l">
              <a:buSzPct val="75000"/>
              <a:buFont typeface="Helvetica Neue"/>
              <a:buChar char="•"/>
            </a:pPr>
            <a:r>
              <a:t>Example:</a:t>
            </a:r>
          </a:p>
        </p:txBody>
      </p:sp>
      <p:sp>
        <p:nvSpPr>
          <p:cNvPr id="629" name="long rfact(long n)…"/>
          <p:cNvSpPr txBox="1"/>
          <p:nvPr/>
        </p:nvSpPr>
        <p:spPr>
          <a:xfrm>
            <a:off x="237590" y="7062581"/>
            <a:ext cx="9780564" cy="6337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500">
                <a:latin typeface="Courier"/>
                <a:ea typeface="Courier"/>
                <a:cs typeface="Courier"/>
                <a:sym typeface="Courier"/>
              </a:defRPr>
            </a:pPr>
            <a:r>
              <a:t>long rfact(long n)</a:t>
            </a:r>
          </a:p>
          <a:p>
            <a:pPr algn="l">
              <a:defRPr sz="4500">
                <a:latin typeface="Courier"/>
                <a:ea typeface="Courier"/>
                <a:cs typeface="Courier"/>
                <a:sym typeface="Courier"/>
              </a:defRPr>
            </a:pPr>
            <a:r>
              <a:t>{</a:t>
            </a:r>
          </a:p>
          <a:p>
            <a:pPr algn="l">
              <a:defRPr sz="4500">
                <a:latin typeface="Courier"/>
                <a:ea typeface="Courier"/>
                <a:cs typeface="Courier"/>
                <a:sym typeface="Courier"/>
              </a:defRPr>
            </a:pPr>
            <a:r>
              <a:t>  long result;</a:t>
            </a:r>
          </a:p>
          <a:p>
            <a:pPr algn="l">
              <a:defRPr sz="4500">
                <a:latin typeface="Courier"/>
                <a:ea typeface="Courier"/>
                <a:cs typeface="Courier"/>
                <a:sym typeface="Courier"/>
              </a:defRPr>
            </a:pPr>
            <a:r>
              <a:t>  if (n &lt;= 1)</a:t>
            </a:r>
          </a:p>
          <a:p>
            <a:pPr algn="l">
              <a:defRPr sz="4500">
                <a:latin typeface="Courier"/>
                <a:ea typeface="Courier"/>
                <a:cs typeface="Courier"/>
                <a:sym typeface="Courier"/>
              </a:defRPr>
            </a:pPr>
            <a:r>
              <a:t>    result = 1;</a:t>
            </a:r>
          </a:p>
          <a:p>
            <a:pPr algn="l">
              <a:defRPr sz="4500">
                <a:latin typeface="Courier"/>
                <a:ea typeface="Courier"/>
                <a:cs typeface="Courier"/>
                <a:sym typeface="Courier"/>
              </a:defRPr>
            </a:pPr>
            <a:r>
              <a:t>  else</a:t>
            </a:r>
          </a:p>
          <a:p>
            <a:pPr algn="l">
              <a:defRPr sz="4500">
                <a:latin typeface="Courier"/>
                <a:ea typeface="Courier"/>
                <a:cs typeface="Courier"/>
                <a:sym typeface="Courier"/>
              </a:defRPr>
            </a:pPr>
            <a:r>
              <a:t>    result = n * rfact(n-1);</a:t>
            </a:r>
          </a:p>
          <a:p>
            <a:pPr algn="l">
              <a:defRPr sz="4500">
                <a:latin typeface="Courier"/>
                <a:ea typeface="Courier"/>
                <a:cs typeface="Courier"/>
                <a:sym typeface="Courier"/>
              </a:defRPr>
            </a:pPr>
            <a:r>
              <a:t>  return result;</a:t>
            </a:r>
          </a:p>
          <a:p>
            <a:pPr algn="l">
              <a:defRPr sz="4500">
                <a:latin typeface="Courier"/>
                <a:ea typeface="Courier"/>
                <a:cs typeface="Courier"/>
                <a:sym typeface="Courier"/>
              </a:defRPr>
            </a:pPr>
            <a:r>
              <a:t>} </a:t>
            </a:r>
          </a:p>
        </p:txBody>
      </p:sp>
      <p:sp>
        <p:nvSpPr>
          <p:cNvPr id="630" name="rfact:…"/>
          <p:cNvSpPr txBox="1"/>
          <p:nvPr/>
        </p:nvSpPr>
        <p:spPr>
          <a:xfrm>
            <a:off x="10751602" y="7024480"/>
            <a:ext cx="13393032" cy="6413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400">
                <a:latin typeface="Courier"/>
                <a:ea typeface="Courier"/>
                <a:cs typeface="Courier"/>
                <a:sym typeface="Courier"/>
              </a:defRPr>
            </a:pPr>
            <a:r>
              <a:t>rfact: </a:t>
            </a:r>
          </a:p>
          <a:p>
            <a:pPr algn="l">
              <a:defRPr sz="3400">
                <a:latin typeface="Courier"/>
                <a:ea typeface="Courier"/>
                <a:cs typeface="Courier"/>
                <a:sym typeface="Courier"/>
              </a:defRPr>
            </a:pPr>
            <a:r>
              <a:t>    pushq %rbx          </a:t>
            </a:r>
            <a:r>
              <a:rPr>
                <a:solidFill>
                  <a:srgbClr val="0096FF"/>
                </a:solidFill>
              </a:rPr>
              <a:t>save %rbx</a:t>
            </a:r>
          </a:p>
          <a:p>
            <a:pPr algn="l">
              <a:defRPr sz="3400">
                <a:latin typeface="Courier"/>
                <a:ea typeface="Courier"/>
                <a:cs typeface="Courier"/>
                <a:sym typeface="Courier"/>
              </a:defRPr>
            </a:pPr>
            <a:r>
              <a:t>    movq %rdi,%rbx      </a:t>
            </a:r>
            <a:r>
              <a:rPr>
                <a:solidFill>
                  <a:srgbClr val="0096FF"/>
                </a:solidFill>
              </a:rPr>
              <a:t>store n in caller-owned reg</a:t>
            </a:r>
          </a:p>
          <a:p>
            <a:pPr algn="l">
              <a:defRPr sz="3400">
                <a:latin typeface="Courier"/>
                <a:ea typeface="Courier"/>
                <a:cs typeface="Courier"/>
                <a:sym typeface="Courier"/>
              </a:defRPr>
            </a:pPr>
            <a:r>
              <a:t>    movl $1,%eax        </a:t>
            </a:r>
            <a:r>
              <a:rPr>
                <a:solidFill>
                  <a:srgbClr val="0096FF"/>
                </a:solidFill>
              </a:rPr>
              <a:t>set return value = 1</a:t>
            </a:r>
          </a:p>
          <a:p>
            <a:pPr algn="l">
              <a:defRPr sz="3400">
                <a:latin typeface="Courier"/>
                <a:ea typeface="Courier"/>
                <a:cs typeface="Courier"/>
                <a:sym typeface="Courier"/>
              </a:defRPr>
            </a:pPr>
            <a:r>
              <a:t>    cmpq $1,%rdi        </a:t>
            </a:r>
            <a:r>
              <a:rPr>
                <a:solidFill>
                  <a:srgbClr val="0096FF"/>
                </a:solidFill>
              </a:rPr>
              <a:t>compare n:1</a:t>
            </a:r>
          </a:p>
          <a:p>
            <a:pPr algn="l">
              <a:defRPr sz="3400">
                <a:latin typeface="Courier"/>
                <a:ea typeface="Courier"/>
                <a:cs typeface="Courier"/>
                <a:sym typeface="Courier"/>
              </a:defRPr>
            </a:pPr>
            <a:r>
              <a:t>    jle .L35            </a:t>
            </a:r>
            <a:r>
              <a:rPr>
                <a:solidFill>
                  <a:srgbClr val="0096FF"/>
                </a:solidFill>
              </a:rPr>
              <a:t>if &lt;=, jump to done</a:t>
            </a:r>
          </a:p>
          <a:p>
            <a:pPr algn="l">
              <a:defRPr sz="3400">
                <a:latin typeface="Courier"/>
                <a:ea typeface="Courier"/>
                <a:cs typeface="Courier"/>
                <a:sym typeface="Courier"/>
              </a:defRPr>
            </a:pPr>
            <a:r>
              <a:t>    leaq -1(%rdi),%rdi  </a:t>
            </a:r>
            <a:r>
              <a:rPr>
                <a:solidFill>
                  <a:srgbClr val="0096FF"/>
                </a:solidFill>
              </a:rPr>
              <a:t>compute n-1</a:t>
            </a:r>
          </a:p>
          <a:p>
            <a:pPr algn="l">
              <a:defRPr sz="3400">
                <a:latin typeface="Courier"/>
                <a:ea typeface="Courier"/>
                <a:cs typeface="Courier"/>
                <a:sym typeface="Courier"/>
              </a:defRPr>
            </a:pPr>
            <a:r>
              <a:t>    call rfact          </a:t>
            </a:r>
            <a:r>
              <a:rPr>
                <a:solidFill>
                  <a:srgbClr val="0096FF"/>
                </a:solidFill>
              </a:rPr>
              <a:t>recursively call rfact(n-1)</a:t>
            </a:r>
          </a:p>
          <a:p>
            <a:pPr algn="l">
              <a:defRPr sz="3400">
                <a:latin typeface="Courier"/>
                <a:ea typeface="Courier"/>
                <a:cs typeface="Courier"/>
                <a:sym typeface="Courier"/>
              </a:defRPr>
            </a:pPr>
            <a:r>
              <a:t>    imulq %rbx,%rax     </a:t>
            </a:r>
            <a:r>
              <a:rPr>
                <a:solidFill>
                  <a:srgbClr val="0096FF"/>
                </a:solidFill>
              </a:rPr>
              <a:t>multiply result by n</a:t>
            </a:r>
          </a:p>
          <a:p>
            <a:pPr algn="l">
              <a:defRPr sz="3400">
                <a:latin typeface="Courier"/>
                <a:ea typeface="Courier"/>
                <a:cs typeface="Courier"/>
                <a:sym typeface="Courier"/>
              </a:defRPr>
            </a:pPr>
            <a:r>
              <a:t>.L35                  </a:t>
            </a:r>
            <a:r>
              <a:rPr>
                <a:solidFill>
                  <a:srgbClr val="0096FF"/>
                </a:solidFill>
              </a:rPr>
              <a:t>done:</a:t>
            </a:r>
          </a:p>
          <a:p>
            <a:pPr algn="l">
              <a:defRPr sz="3400">
                <a:latin typeface="Courier"/>
                <a:ea typeface="Courier"/>
                <a:cs typeface="Courier"/>
                <a:sym typeface="Courier"/>
              </a:defRPr>
            </a:pPr>
            <a:r>
              <a:t>    pop %rbx            </a:t>
            </a:r>
            <a:r>
              <a:rPr>
                <a:solidFill>
                  <a:srgbClr val="0096FF"/>
                </a:solidFill>
              </a:rPr>
              <a:t>restore %rbx</a:t>
            </a:r>
          </a:p>
          <a:p>
            <a:pPr algn="l">
              <a:defRPr sz="3400">
                <a:latin typeface="Courier"/>
                <a:ea typeface="Courier"/>
                <a:cs typeface="Courier"/>
                <a:sym typeface="Courier"/>
              </a:defRPr>
            </a:pPr>
            <a:r>
              <a:t>    retq                </a:t>
            </a:r>
            <a:r>
              <a:rPr>
                <a:solidFill>
                  <a:srgbClr val="0096FF"/>
                </a:solidFill>
              </a:rPr>
              <a:t>return</a:t>
            </a:r>
          </a:p>
        </p:txBody>
      </p:sp>
      <p:sp>
        <p:nvSpPr>
          <p:cNvPr id="6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634" name="References:…"/>
          <p:cNvSpPr txBox="1"/>
          <p:nvPr/>
        </p:nvSpPr>
        <p:spPr>
          <a:xfrm>
            <a:off x="747289" y="1981044"/>
            <a:ext cx="22889421" cy="11132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900"/>
            </a:pPr>
            <a:r>
              <a:t>References:</a:t>
            </a:r>
          </a:p>
          <a:p>
            <a:pPr lvl="1" marL="1270000" indent="-635000" algn="l">
              <a:buSzPct val="75000"/>
              <a:buFont typeface="Helvetica Neue"/>
              <a:buChar char="•"/>
              <a:defRPr sz="4900"/>
            </a:pPr>
            <a:r>
              <a:t>Stanford guide to x86-64: </a:t>
            </a:r>
            <a:r>
              <a:rPr u="sng">
                <a:hlinkClick r:id="rId2" invalidUrl="" action="" tgtFrame="" tooltip="" history="1" highlightClick="0" endSnd="0"/>
              </a:rPr>
              <a:t>https://web.stanford.edu/class/cs107/guide/x86-64.html</a:t>
            </a:r>
            <a:r>
              <a:t> </a:t>
            </a:r>
          </a:p>
          <a:p>
            <a:pPr lvl="1" marL="1270000" indent="-635000" algn="l">
              <a:buSzPct val="75000"/>
              <a:buFont typeface="Helvetica Neue"/>
              <a:buChar char="•"/>
              <a:defRPr sz="4900"/>
            </a:pPr>
            <a:r>
              <a:t>CS107 one-page of x86-64: </a:t>
            </a:r>
            <a:r>
              <a:rPr u="sng">
                <a:hlinkClick r:id="rId3" invalidUrl="" action="" tgtFrame="" tooltip="" history="1" highlightClick="0" endSnd="0"/>
              </a:rPr>
              <a:t>https://web.stanford.edu/class/cs107/resources/onepage_x86-64.pdf</a:t>
            </a:r>
            <a:r>
              <a:t> </a:t>
            </a:r>
          </a:p>
          <a:p>
            <a:pPr lvl="1" marL="1270000" indent="-635000" algn="l">
              <a:buSzPct val="75000"/>
              <a:buFont typeface="Helvetica Neue"/>
              <a:buChar char="•"/>
              <a:defRPr sz="4900"/>
            </a:pPr>
            <a:r>
              <a:t>gdbtui: </a:t>
            </a:r>
            <a:r>
              <a:rPr u="sng">
                <a:hlinkClick r:id="rId4" invalidUrl="" action="" tgtFrame="" tooltip="" history="1" highlightClick="0" endSnd="0"/>
              </a:rPr>
              <a:t>https://beej.us/guide/bggdb/</a:t>
            </a:r>
          </a:p>
          <a:p>
            <a:pPr lvl="1" marL="1270000" indent="-635000" algn="l">
              <a:buSzPct val="75000"/>
              <a:buFont typeface="Helvetica Neue"/>
              <a:buChar char="•"/>
              <a:defRPr sz="4900"/>
            </a:pPr>
            <a:r>
              <a:t>More gdbtui: </a:t>
            </a:r>
            <a:r>
              <a:rPr u="sng">
                <a:hlinkClick r:id="rId5" invalidUrl="" action="" tgtFrame="" tooltip="" history="1" highlightClick="0" endSnd="0"/>
              </a:rPr>
              <a:t>https://sourceware.org/gdb/onlinedocs/gdb/TUI.html</a:t>
            </a:r>
            <a:r>
              <a:t> </a:t>
            </a:r>
          </a:p>
          <a:p>
            <a:pPr lvl="1" marL="1270000" indent="-635000" algn="l">
              <a:buSzPct val="75000"/>
              <a:buFont typeface="Helvetica Neue"/>
              <a:buChar char="•"/>
              <a:defRPr sz="4900"/>
            </a:pPr>
            <a:r>
              <a:t>Compiler explorer: </a:t>
            </a:r>
            <a:r>
              <a:rPr u="sng">
                <a:hlinkClick r:id="rId6" invalidUrl="" action="" tgtFrame="" tooltip="" history="1" highlightClick="0" endSnd="0"/>
              </a:rPr>
              <a:t>https://gcc.godbolt.org</a:t>
            </a:r>
            <a:r>
              <a:t> </a:t>
            </a:r>
          </a:p>
          <a:p>
            <a:pPr marL="635000" indent="-635000" algn="l">
              <a:buSzPct val="75000"/>
              <a:buFont typeface="Helvetica Neue"/>
              <a:buChar char="•"/>
              <a:defRPr sz="4900"/>
            </a:pPr>
            <a:r>
              <a:t>Advanced Reading:</a:t>
            </a:r>
          </a:p>
          <a:p>
            <a:pPr lvl="1" marL="1270000" indent="-635000" algn="l">
              <a:buSzPct val="75000"/>
              <a:buFont typeface="Helvetica Neue"/>
              <a:buChar char="•"/>
              <a:defRPr sz="4900"/>
            </a:pPr>
            <a:r>
              <a:t>Stack frame layout on x86-64: </a:t>
            </a:r>
            <a:r>
              <a:rPr u="sng">
                <a:hlinkClick r:id="rId7" invalidUrl="" action="" tgtFrame="" tooltip="" history="1" highlightClick="0" endSnd="0"/>
              </a:rPr>
              <a:t>https://eli.thegreenplace.net/2011/09/06/stack-frame-layout-on-x86-64</a:t>
            </a:r>
            <a:r>
              <a:t> </a:t>
            </a:r>
          </a:p>
          <a:p>
            <a:pPr lvl="1" marL="1270000" indent="-635000" algn="l">
              <a:buSzPct val="75000"/>
              <a:buFont typeface="Helvetica Neue"/>
              <a:buChar char="•"/>
              <a:defRPr sz="4900"/>
            </a:pPr>
            <a:r>
              <a:t>x86-64 Intel Software Developer manual: </a:t>
            </a:r>
            <a:r>
              <a:rPr u="sng">
                <a:hlinkClick r:id="rId8" invalidUrl="" action="" tgtFrame="" tooltip="" history="1" highlightClick="0" endSnd="0"/>
              </a:rPr>
              <a:t>https://software.intel.com/sites/default/files/managed/39/c5/325462-sdm-vol-1-2abcd-3abcd.pdf</a:t>
            </a:r>
          </a:p>
          <a:p>
            <a:pPr lvl="1" marL="1270000" indent="-635000" algn="l">
              <a:buSzPct val="75000"/>
              <a:buFont typeface="Helvetica Neue"/>
              <a:buChar char="•"/>
              <a:defRPr sz="4900"/>
            </a:pPr>
            <a:r>
              <a:t>history of x86 instructions: </a:t>
            </a:r>
            <a:r>
              <a:rPr u="sng">
                <a:hlinkClick r:id="rId9" invalidUrl="" action="" tgtFrame="" tooltip="" history="1" highlightClick="0" endSnd="0"/>
              </a:rPr>
              <a:t>https://en.wikipedia.org/wiki/X86_instruction_listings</a:t>
            </a:r>
          </a:p>
          <a:p>
            <a:pPr lvl="1" marL="1270000" indent="-635000" algn="l">
              <a:buSzPct val="75000"/>
              <a:buFont typeface="Helvetica Neue"/>
              <a:buChar char="•"/>
              <a:defRPr sz="4900"/>
            </a:pPr>
            <a:r>
              <a:t>x86-64 Wikipedia: </a:t>
            </a:r>
            <a:r>
              <a:rPr u="sng">
                <a:hlinkClick r:id="rId10" invalidUrl="" action="" tgtFrame="" tooltip="" history="1" highlightClick="0" endSnd="0"/>
              </a:rPr>
              <a:t>https://en.wikipedia.org/wiki/X86-64</a:t>
            </a:r>
            <a:r>
              <a:t> </a:t>
            </a:r>
          </a:p>
        </p:txBody>
      </p:sp>
      <p:sp>
        <p:nvSpPr>
          <p:cNvPr id="6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