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 b="def" i="def"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0"/>
            <a:ext cx="22252676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100"/>
            <a:ext cx="0" cy="200043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" name="Image"/>
          <p:cNvSpPr/>
          <p:nvPr>
            <p:ph type="pic" idx="21"/>
          </p:nvPr>
        </p:nvSpPr>
        <p:spPr>
          <a:xfrm>
            <a:off x="-88900" y="-38100"/>
            <a:ext cx="35966400" cy="21882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" name="Image"/>
          <p:cNvSpPr/>
          <p:nvPr>
            <p:ph type="pic" idx="21"/>
          </p:nvPr>
        </p:nvSpPr>
        <p:spPr>
          <a:xfrm>
            <a:off x="9867900" y="-12700"/>
            <a:ext cx="20929600" cy="13982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499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800" y="2768600"/>
            <a:ext cx="9512612" cy="18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5" name="Image"/>
          <p:cNvSpPr/>
          <p:nvPr>
            <p:ph type="pic" idx="21"/>
          </p:nvPr>
        </p:nvSpPr>
        <p:spPr>
          <a:xfrm>
            <a:off x="12052300" y="-1016000"/>
            <a:ext cx="12788900" cy="19037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6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7" name="Image"/>
          <p:cNvSpPr/>
          <p:nvPr>
            <p:ph type="pic" sz="quarter" idx="21"/>
          </p:nvPr>
        </p:nvSpPr>
        <p:spPr>
          <a:xfrm>
            <a:off x="15930593" y="6426200"/>
            <a:ext cx="9151185" cy="610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half" idx="22"/>
          </p:nvPr>
        </p:nvSpPr>
        <p:spPr>
          <a:xfrm>
            <a:off x="15900400" y="-152400"/>
            <a:ext cx="7785100" cy="115951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23"/>
          </p:nvPr>
        </p:nvSpPr>
        <p:spPr>
          <a:xfrm>
            <a:off x="622300" y="711200"/>
            <a:ext cx="15544800" cy="11328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0" name="“Type a quote here.”"/>
          <p:cNvSpPr txBox="1"/>
          <p:nvPr>
            <p:ph type="body" sz="quarter" idx="22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pPr/>
            <a:r>
              <a:t>“Type a quote here.”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21"/>
          </p:nvPr>
        </p:nvSpPr>
        <p:spPr>
          <a:xfrm>
            <a:off x="-12700" y="-25400"/>
            <a:ext cx="24384000" cy="177743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800" y="2768600"/>
            <a:ext cx="22252698" cy="18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3" cy="208623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1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eb.stanford.edu/class/cs107/guide/x86-64.html" TargetMode="External"/><Relationship Id="rId3" Type="http://schemas.openxmlformats.org/officeDocument/2006/relationships/hyperlink" Target="https://web.stanford.edu/class/cs107/resources/onepage_x86-64.pdf" TargetMode="External"/><Relationship Id="rId4" Type="http://schemas.openxmlformats.org/officeDocument/2006/relationships/hyperlink" Target="https://beej.us/guide/bggdb/" TargetMode="External"/><Relationship Id="rId5" Type="http://schemas.openxmlformats.org/officeDocument/2006/relationships/hyperlink" Target="https://sourceware.org/gdb/onlinedocs/gdb/TUI.html" TargetMode="External"/><Relationship Id="rId6" Type="http://schemas.openxmlformats.org/officeDocument/2006/relationships/hyperlink" Target="https://gcc.godbolt.org" TargetMode="External"/><Relationship Id="rId7" Type="http://schemas.openxmlformats.org/officeDocument/2006/relationships/hyperlink" Target="https://eli.thegreenplace.net/2011/09/06/stack-frame-layout-on-x86-64" TargetMode="External"/><Relationship Id="rId8" Type="http://schemas.openxmlformats.org/officeDocument/2006/relationships/hyperlink" Target="https://software.intel.com/sites/default/files/managed/39/c5/325462-sdm-vol-1-2abcd-3abcd.pdf" TargetMode="External"/><Relationship Id="rId9" Type="http://schemas.openxmlformats.org/officeDocument/2006/relationships/hyperlink" Target="https://en.wikipedia.org/wiki/X86_instruction_listings" TargetMode="External"/><Relationship Id="rId10" Type="http://schemas.openxmlformats.org/officeDocument/2006/relationships/hyperlink" Target="https://en.wikipedia.org/wiki/X86-64" TargetMode="Externa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iday, February 24, 2023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Friday, February 24, 2023</a:t>
            </a:r>
          </a:p>
        </p:txBody>
      </p:sp>
      <p:sp>
        <p:nvSpPr>
          <p:cNvPr id="139" name="Computer Systems…"/>
          <p:cNvSpPr txBox="1"/>
          <p:nvPr>
            <p:ph type="body" sz="half" idx="1"/>
          </p:nvPr>
        </p:nvSpPr>
        <p:spPr>
          <a:xfrm>
            <a:off x="1066800" y="7213600"/>
            <a:ext cx="10861043" cy="6209677"/>
          </a:xfrm>
          <a:prstGeom prst="rect">
            <a:avLst/>
          </a:prstGeom>
        </p:spPr>
        <p:txBody>
          <a:bodyPr/>
          <a:lstStyle/>
          <a:p>
            <a:pPr/>
            <a:r>
              <a:t>Computer Systems</a:t>
            </a:r>
          </a:p>
          <a:p>
            <a:pPr/>
            <a:r>
              <a:t>Winter 2023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Reading: Course Reader: x86-64 Assembly Language, Textbook: Chapter 3.1-3.4</a:t>
            </a:r>
          </a:p>
          <a:p>
            <a:pPr/>
          </a:p>
          <a:p>
            <a:pPr/>
            <a:r>
              <a:t>Lecturer: Chris Gregg</a:t>
            </a:r>
          </a:p>
        </p:txBody>
      </p:sp>
      <p:sp>
        <p:nvSpPr>
          <p:cNvPr id="140" name="CS 107…"/>
          <p:cNvSpPr txBox="1"/>
          <p:nvPr/>
        </p:nvSpPr>
        <p:spPr>
          <a:xfrm>
            <a:off x="611510" y="520114"/>
            <a:ext cx="10518977" cy="4705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defTabSz="437514">
              <a:defRPr sz="10070">
                <a:solidFill>
                  <a:srgbClr val="7F0325"/>
                </a:solidFill>
              </a:defRPr>
            </a:pPr>
            <a:r>
              <a:t>CS 107</a:t>
            </a:r>
          </a:p>
          <a:p>
            <a:pPr defTabSz="437514">
              <a:defRPr sz="10070">
                <a:solidFill>
                  <a:srgbClr val="7F0325"/>
                </a:solidFill>
              </a:defRPr>
            </a:pPr>
            <a:r>
              <a:t>Lecture 12: Assembly Part IV</a:t>
            </a:r>
          </a:p>
        </p:txBody>
      </p:sp>
      <p:pic>
        <p:nvPicPr>
          <p:cNvPr id="141" name="image32.png" descr="image3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 rot="19249056">
            <a:off x="12838093" y="24565"/>
            <a:ext cx="9566428" cy="845972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0x40055d &lt;val_at_index&gt;      movslq %esi,%rsi…"/>
          <p:cNvSpPr txBox="1"/>
          <p:nvPr/>
        </p:nvSpPr>
        <p:spPr>
          <a:xfrm>
            <a:off x="10232639" y="7645333"/>
            <a:ext cx="14448363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0x40055d &lt;val_at_index&gt;      movslq %esi,%rsi          </a:t>
            </a:r>
          </a:p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0x400560 &lt;val_at_index+3&gt;    mov    (%rdi,%rsi,4),%eax </a:t>
            </a:r>
          </a:p>
          <a:p>
            <a:pPr algn="l">
              <a:defRPr sz="3400">
                <a:latin typeface="Courier"/>
                <a:ea typeface="Courier"/>
                <a:cs typeface="Courier"/>
                <a:sym typeface="Courier"/>
              </a:defRPr>
            </a:pPr>
            <a:r>
              <a:t>0x400563 &lt;val_at_index+6&gt;    retq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oday's Topic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Today's Topics</a:t>
            </a:r>
          </a:p>
        </p:txBody>
      </p:sp>
      <p:sp>
        <p:nvSpPr>
          <p:cNvPr id="145" name="Reading: Chapter 3.7.4-3.7.6, 3.8-3.9…"/>
          <p:cNvSpPr txBox="1"/>
          <p:nvPr/>
        </p:nvSpPr>
        <p:spPr>
          <a:xfrm>
            <a:off x="168342" y="2070637"/>
            <a:ext cx="20512204" cy="10060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Reading: Chapter 3.7.4-3.7.6, 3.8-3.9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Programs from class: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/afs/ir/class/cs107/samples/lect12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Logistics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Midterm requests in by Thursday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Final day of x86 Assembly Language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Procedures (from last slide-deck)</a:t>
            </a:r>
          </a:p>
          <a:p>
            <a:pPr lvl="2" marL="2032000" indent="-762000" algn="l">
              <a:buSzPct val="75000"/>
              <a:buFont typeface="Helvetica Neue"/>
              <a:buChar char="•"/>
              <a:defRPr sz="4700"/>
            </a:pPr>
            <a:r>
              <a:t>Local storage on the stack</a:t>
            </a:r>
          </a:p>
          <a:p>
            <a:pPr lvl="2" marL="2032000" indent="-762000" algn="l">
              <a:buSzPct val="75000"/>
              <a:buFont typeface="Helvetica Neue"/>
              <a:buChar char="•"/>
              <a:defRPr sz="4700"/>
            </a:pPr>
            <a:r>
              <a:t>Local storage in registers</a:t>
            </a:r>
          </a:p>
          <a:p>
            <a:pPr lvl="2" marL="2032000" indent="-762000" algn="l">
              <a:buSzPct val="75000"/>
              <a:buFont typeface="Helvetica Neue"/>
              <a:buChar char="•"/>
              <a:defRPr sz="4700"/>
            </a:pPr>
            <a:r>
              <a:t>Recursion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Arrays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Structures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Alignment</a:t>
            </a:r>
          </a:p>
          <a:p>
            <a:pPr lvl="1" marL="1397000" indent="-762000" algn="l">
              <a:buSzPct val="75000"/>
              <a:buFont typeface="Helvetica Neue"/>
              <a:buChar char="•"/>
              <a:defRPr sz="4700"/>
            </a:pPr>
            <a:r>
              <a:t>Function pointers</a:t>
            </a:r>
          </a:p>
          <a:p>
            <a:pPr marL="762000" indent="-762000" algn="l">
              <a:buSzPct val="75000"/>
              <a:buFont typeface="Helvetica Neue"/>
              <a:buChar char="•"/>
              <a:defRPr sz="4700"/>
            </a:pPr>
            <a:r>
              <a:t>Assembly wrap-up, and comments on bank assignment.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ray Allocation and Acces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Array Allocation and Access</a:t>
            </a:r>
          </a:p>
        </p:txBody>
      </p:sp>
      <p:sp>
        <p:nvSpPr>
          <p:cNvPr id="148" name="Arrays in C map in a fairly straightforward way to X86 assembly code, thanks to the addressing modes available in instructions.…"/>
          <p:cNvSpPr txBox="1"/>
          <p:nvPr/>
        </p:nvSpPr>
        <p:spPr>
          <a:xfrm>
            <a:off x="572458" y="1946668"/>
            <a:ext cx="23239085" cy="1077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Arrays in C map in a fairly straightforward way to X86 assembly code, thanks to the addressing modes available in instructions.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When we perform pointer arithmetic, the assembly code that is produced will have address computations built into them.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Optimizing compilers are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very</a:t>
            </a:r>
            <a:r>
              <a:t> good at simplifying the address computations (in lab you will see another optimizing compiler benefit in the form of division — if the compiler can avoid dividing, it will!). Because of the transformations, compiler-generated assembly for arrays often doesn't look like what you are expecting.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Consider the following form of a data type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t> and integer constant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N: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starting location is designated as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r>
              <a:rPr baseline="-5999" i="1"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declaration allocates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* sizeof(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)</a:t>
            </a:r>
            <a:r>
              <a:t> bytes, and gives us an identifier that we can use as a pointer (but it isn't a pointer!), with a value of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x</a:t>
            </a:r>
            <a:r>
              <a:rPr baseline="-5999" i="1"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</p:txBody>
      </p:sp>
      <p:sp>
        <p:nvSpPr>
          <p:cNvPr id="149" name="T  A[N]"/>
          <p:cNvSpPr txBox="1"/>
          <p:nvPr/>
        </p:nvSpPr>
        <p:spPr>
          <a:xfrm>
            <a:off x="1129425" y="9317470"/>
            <a:ext cx="2791709" cy="866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>
                <a:latin typeface="+mn-lt"/>
                <a:ea typeface="+mn-ea"/>
                <a:cs typeface="+mn-cs"/>
                <a:sym typeface="Helvetica Neue Light"/>
              </a:rPr>
              <a:t>  </a:t>
            </a:r>
            <a:r>
              <a:t>A[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t>]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rray Allocation and Acces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Array Allocation and Access</a:t>
            </a:r>
          </a:p>
        </p:txBody>
      </p:sp>
      <p:sp>
        <p:nvSpPr>
          <p:cNvPr id="152" name="Exampl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Example:</a:t>
            </a:r>
          </a:p>
        </p:txBody>
      </p:sp>
      <p:sp>
        <p:nvSpPr>
          <p:cNvPr id="153" name="char     A[12];…"/>
          <p:cNvSpPr txBox="1"/>
          <p:nvPr/>
        </p:nvSpPr>
        <p:spPr>
          <a:xfrm>
            <a:off x="1303182" y="3220830"/>
            <a:ext cx="5830232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char     A[12];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char    *B[8];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int      C[6];</a:t>
            </a:r>
          </a:p>
          <a:p>
            <a:pPr algn="l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double  *D[5]</a:t>
            </a:r>
          </a:p>
        </p:txBody>
      </p:sp>
      <p:graphicFrame>
        <p:nvGraphicFramePr>
          <p:cNvPr id="154" name="Table 1"/>
          <p:cNvGraphicFramePr/>
          <p:nvPr/>
        </p:nvGraphicFramePr>
        <p:xfrm>
          <a:off x="7185467" y="2496901"/>
          <a:ext cx="13095485" cy="39747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274209"/>
                <a:gridCol w="3305623"/>
                <a:gridCol w="2379070"/>
                <a:gridCol w="3307814"/>
                <a:gridCol w="2816066"/>
              </a:tblGrid>
              <a:tr h="791149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Array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Element Size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Total Size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Start address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Element 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91149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12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A</a:t>
                      </a:r>
                      <a:r>
                        <a:t> + 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91149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64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B</a:t>
                      </a:r>
                      <a:r>
                        <a:t> + 8i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91149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24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C</a:t>
                      </a:r>
                      <a:r>
                        <a:t> + 4i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91149"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40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D</a:t>
                      </a:r>
                      <a:r>
                        <a:t> + 8i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55" name="The memory referencing operations in x86-64 are designed to simplify array access. Suppose we wanted to access C[3] above. If the address of C is in register %rdx, and 3 is in register %rcx…"/>
          <p:cNvSpPr txBox="1"/>
          <p:nvPr/>
        </p:nvSpPr>
        <p:spPr>
          <a:xfrm>
            <a:off x="572458" y="7083683"/>
            <a:ext cx="23239085" cy="4736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memory referencing operations in x86-64 are designed to simplify array access. Suppose we wanted to access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C[3]</a:t>
            </a:r>
            <a:r>
              <a:t> above. If the address of C is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%rdx</a:t>
            </a:r>
            <a:r>
              <a:t>, and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3</a:t>
            </a:r>
            <a:r>
              <a:t> is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%rcx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following copies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C[3]</a:t>
            </a:r>
            <a:r>
              <a:t> into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%eax</a:t>
            </a:r>
            <a:r>
              <a:t>, 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movl (%rdx,%rcx,4), %eax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ointer Arithmetic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Pointer Arithmetic</a:t>
            </a:r>
          </a:p>
        </p:txBody>
      </p:sp>
      <p:sp>
        <p:nvSpPr>
          <p:cNvPr id="158" name="C allows arithmetic on pointers, where the computed value is calculated according to the size of the data type referenced by the pointer.…"/>
          <p:cNvSpPr txBox="1"/>
          <p:nvPr/>
        </p:nvSpPr>
        <p:spPr>
          <a:xfrm>
            <a:off x="572458" y="1946668"/>
            <a:ext cx="23239085" cy="3935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C allows arithmetic on pointers, where the computed value is calculated according to the size of the data type referenced by the pointer.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array reference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A[i]</a:t>
            </a:r>
            <a:r>
              <a:t> is identical to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*(A+i)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Example: if the address of array E is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%rdx</a:t>
            </a:r>
            <a:r>
              <a:t>, and the integer index,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, is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%rcx</a:t>
            </a:r>
            <a:r>
              <a:t>, the following are some expressions involving E: </a:t>
            </a:r>
          </a:p>
        </p:txBody>
      </p:sp>
      <p:graphicFrame>
        <p:nvGraphicFramePr>
          <p:cNvPr id="159" name="Table 1"/>
          <p:cNvGraphicFramePr/>
          <p:nvPr/>
        </p:nvGraphicFramePr>
        <p:xfrm>
          <a:off x="1509382" y="6522288"/>
          <a:ext cx="13095485" cy="584733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701667"/>
                <a:gridCol w="2134371"/>
                <a:gridCol w="3031627"/>
                <a:gridCol w="8877843"/>
              </a:tblGrid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Expression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Assembly Code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int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movq %rdx, %rax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E[0]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int
int
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  <a:r>
                        <a:t>M[x</a:t>
                      </a:r>
                      <a:r>
                        <a:rPr baseline="-5999"/>
                        <a:t>E</a:t>
                      </a:r>
                      <a:r>
                        <a:t>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movl (%rdx), %eax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E[i]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int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  <a:r>
                        <a:t>M[x</a:t>
                      </a:r>
                      <a:r>
                        <a:rPr baseline="-5999"/>
                        <a:t>E</a:t>
                      </a:r>
                      <a:r>
                        <a:t>+4i]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movl (%rdx,%rcx,4) %eax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&amp;E[2]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int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E</a:t>
                      </a:r>
                      <a:r>
                        <a:t>+8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leaq 8(%rdx), %rax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E+i-1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int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  <a:r>
                        <a:t>x</a:t>
                      </a:r>
                      <a:r>
                        <a:rPr baseline="-5999"/>
                        <a:t>E</a:t>
                      </a:r>
                      <a:r>
                        <a:t>+4i-4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leaq -4(%rdx,%rcx,4), %rax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*(E+i-3)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int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  <a:r>
                        <a:t>M[x</a:t>
                      </a:r>
                      <a:r>
                        <a:rPr baseline="-5999"/>
                        <a:t>E</a:t>
                      </a:r>
                      <a:r>
                        <a:t>+4i-12]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movl -12(%rdx,%rcx,4) %eax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2853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&amp;E[i]-E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long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movq %rcx,%rax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ointer Arithmetic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Pointer Arithmetic</a:t>
            </a:r>
          </a:p>
        </p:txBody>
      </p:sp>
      <p:sp>
        <p:nvSpPr>
          <p:cNvPr id="162" name="Practice: xS is the address of a short integer array, S, stored in %rdx, and a long integer index, i, is stored in register %rcx.…"/>
          <p:cNvSpPr txBox="1"/>
          <p:nvPr/>
        </p:nvSpPr>
        <p:spPr>
          <a:xfrm>
            <a:off x="572458" y="1946668"/>
            <a:ext cx="23239085" cy="397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Practice: x</a:t>
            </a:r>
            <a:r>
              <a:rPr baseline="-5999"/>
              <a:t>S</a:t>
            </a:r>
            <a:r>
              <a:t> is the address of a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short</a:t>
            </a:r>
            <a:r>
              <a:t> integer array, S, stored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%rdx</a:t>
            </a:r>
            <a:r>
              <a:t>, and a long integer index,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, is stored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%rcx</a:t>
            </a:r>
            <a:r>
              <a:t>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each of the following expressions, give its type, a formula for its value, and an assembly-code implementation. The result should be stored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%rax</a:t>
            </a:r>
            <a:r>
              <a:t> if it is a pointer, and the result should be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%ax</a:t>
            </a:r>
            <a:r>
              <a:t> if it has a data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short</a:t>
            </a:r>
            <a:r>
              <a:t>.</a:t>
            </a:r>
          </a:p>
        </p:txBody>
      </p:sp>
      <p:graphicFrame>
        <p:nvGraphicFramePr>
          <p:cNvPr id="163" name="Table 1"/>
          <p:cNvGraphicFramePr/>
          <p:nvPr/>
        </p:nvGraphicFramePr>
        <p:xfrm>
          <a:off x="1509382" y="6522288"/>
          <a:ext cx="17758210" cy="673614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701667"/>
                <a:gridCol w="2134371"/>
                <a:gridCol w="3031627"/>
                <a:gridCol w="8877843"/>
              </a:tblGrid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Expression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Assembly Code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S+1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S[3]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&amp;S[i]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S[4*i+1]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S+i-5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/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ointer Arithmetic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Pointer Arithmetic</a:t>
            </a:r>
          </a:p>
        </p:txBody>
      </p:sp>
      <p:sp>
        <p:nvSpPr>
          <p:cNvPr id="166" name="Practice: xS is the address of a short integer array, S, stored in %rdx, and a long integer index, i, is stored in register %rcx.…"/>
          <p:cNvSpPr txBox="1"/>
          <p:nvPr/>
        </p:nvSpPr>
        <p:spPr>
          <a:xfrm>
            <a:off x="572458" y="1946668"/>
            <a:ext cx="23239085" cy="397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Practice: x</a:t>
            </a:r>
            <a:r>
              <a:rPr baseline="-5999"/>
              <a:t>S</a:t>
            </a:r>
            <a:r>
              <a:t> is the address of a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short</a:t>
            </a:r>
            <a:r>
              <a:t> integer array, S, stored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%rdx</a:t>
            </a:r>
            <a:r>
              <a:t>, and a long integer index,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, is stored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%rcx</a:t>
            </a:r>
            <a:r>
              <a:t>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each of the following expressions, give its type, a formula for its value, and an assembly-code implementation. The result should be stored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%rax</a:t>
            </a:r>
            <a:r>
              <a:t> if it is a pointer, and the result should be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%ax</a:t>
            </a:r>
            <a:r>
              <a:t> if it has a data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short</a:t>
            </a:r>
            <a:r>
              <a:t>.</a:t>
            </a:r>
          </a:p>
        </p:txBody>
      </p:sp>
      <p:graphicFrame>
        <p:nvGraphicFramePr>
          <p:cNvPr id="167" name="Table 1"/>
          <p:cNvGraphicFramePr/>
          <p:nvPr/>
        </p:nvGraphicFramePr>
        <p:xfrm>
          <a:off x="1509382" y="6522288"/>
          <a:ext cx="17758210" cy="673614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701667"/>
                <a:gridCol w="3969800"/>
                <a:gridCol w="4633117"/>
                <a:gridCol w="8371388"/>
              </a:tblGrid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Expression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Type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Value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Assembly Code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S+1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x</a:t>
                      </a:r>
                      <a:r>
                        <a:rPr baseline="-5999"/>
                        <a:t>S</a:t>
                      </a:r>
                      <a:r>
                        <a:t> + 2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leaq 2(%rdx),%rax 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S[3]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M[x</a:t>
                      </a:r>
                      <a:r>
                        <a:rPr baseline="-5999"/>
                        <a:t>S</a:t>
                      </a:r>
                      <a:r>
                        <a:t> + 6]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movw 6(%rdx),%ax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&amp;S[i]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x</a:t>
                      </a:r>
                      <a:r>
                        <a:rPr baseline="-5999"/>
                        <a:t>S</a:t>
                      </a:r>
                      <a:r>
                        <a:t> + 2i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leaq (%rdx,%rcx,2),%rax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S[4*i+1]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M[x</a:t>
                      </a:r>
                      <a:r>
                        <a:rPr baseline="-5999"/>
                        <a:t>S</a:t>
                      </a:r>
                      <a:r>
                        <a:t> + 8i + 2]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movw 2(%rdx,%rcx,8),%ax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119515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S+i-5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 sz="38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  <a:r>
                        <a:t>x</a:t>
                      </a:r>
                      <a:r>
                        <a:rPr baseline="-5999"/>
                        <a:t>S</a:t>
                      </a:r>
                      <a:r>
                        <a:t> + 2i - 10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leaq -10(%rdx,%rcx,2),%rax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Structures</a:t>
            </a:r>
          </a:p>
        </p:txBody>
      </p:sp>
      <p:sp>
        <p:nvSpPr>
          <p:cNvPr id="170" name="The C struct declaration is used to group objects of different types into a single unit.…"/>
          <p:cNvSpPr txBox="1"/>
          <p:nvPr/>
        </p:nvSpPr>
        <p:spPr>
          <a:xfrm>
            <a:off x="572458" y="1946668"/>
            <a:ext cx="23239085" cy="6242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C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struct</a:t>
            </a:r>
            <a:r>
              <a:t> declaration is used to group objects of different types into a single unit.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Each "field" is referenced by a name, and can be accessed using dot (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.</a:t>
            </a:r>
            <a:r>
              <a:t>) or (if there is a pointer to the struct) arrow (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-&gt;</a:t>
            </a:r>
            <a:r>
              <a:t>) notation.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Structures are kept in contiguous memory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A pointer to a struct is to its first byte, and the compiler maintains the byte offset information for each field.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In assembly, the references to the fields are via the byte offsets.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Structures</a:t>
            </a:r>
          </a:p>
        </p:txBody>
      </p:sp>
      <p:sp>
        <p:nvSpPr>
          <p:cNvPr id="173" name="Exampl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Example:</a:t>
            </a:r>
          </a:p>
        </p:txBody>
      </p:sp>
      <p:sp>
        <p:nvSpPr>
          <p:cNvPr id="174" name="struct rec {…"/>
          <p:cNvSpPr txBox="1"/>
          <p:nvPr/>
        </p:nvSpPr>
        <p:spPr>
          <a:xfrm>
            <a:off x="888619" y="2985984"/>
            <a:ext cx="3645465" cy="33655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struct rec {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i;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j;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a[2];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*p;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75" name="This structure has four fields: two 4-byte values of type int, a two-element array of type int, and an 8-byte int pointer, for a total of 24 bytes:"/>
          <p:cNvSpPr txBox="1"/>
          <p:nvPr/>
        </p:nvSpPr>
        <p:spPr>
          <a:xfrm>
            <a:off x="5607235" y="2921807"/>
            <a:ext cx="18378685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This structure has four fields: two 4-byte values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 two-element array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and an 8-byte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pointer, for a total of 24 bytes:</a:t>
            </a:r>
          </a:p>
        </p:txBody>
      </p:sp>
      <p:graphicFrame>
        <p:nvGraphicFramePr>
          <p:cNvPr id="176" name="Table 1"/>
          <p:cNvGraphicFramePr/>
          <p:nvPr/>
        </p:nvGraphicFramePr>
        <p:xfrm>
          <a:off x="6688924" y="5462979"/>
          <a:ext cx="14600169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23433"/>
                <a:gridCol w="1823433"/>
                <a:gridCol w="1823433"/>
                <a:gridCol w="1823433"/>
                <a:gridCol w="1823433"/>
                <a:gridCol w="1823433"/>
                <a:gridCol w="1823433"/>
                <a:gridCol w="950032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24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a[0]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a[1]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77" name="The numbers along the top of the diagram are the byte offsets of the fields from the beginning of the structure.…"/>
          <p:cNvSpPr txBox="1"/>
          <p:nvPr/>
        </p:nvSpPr>
        <p:spPr>
          <a:xfrm>
            <a:off x="581790" y="7819781"/>
            <a:ext cx="23066476" cy="3893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numbers along the top of the diagram are the byte offsets of the fields from the beginning of the structure.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Note that the array is embedded in the structure.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To access the fields, the compiler generates code that adds the field offset to the address of the structure.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Structures</a:t>
            </a:r>
          </a:p>
        </p:txBody>
      </p:sp>
      <p:sp>
        <p:nvSpPr>
          <p:cNvPr id="180" name="Exampl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Example:</a:t>
            </a:r>
          </a:p>
        </p:txBody>
      </p:sp>
      <p:sp>
        <p:nvSpPr>
          <p:cNvPr id="181" name="struct rec {…"/>
          <p:cNvSpPr txBox="1"/>
          <p:nvPr/>
        </p:nvSpPr>
        <p:spPr>
          <a:xfrm>
            <a:off x="888619" y="2985984"/>
            <a:ext cx="3645465" cy="33655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struct rec {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i;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j;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a[2];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*p;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82" name="This structure has four fields: two 4-byte values of type int, a two-element array of type int, and an 8-byte int pointer, for a total of 24 bytes:"/>
          <p:cNvSpPr txBox="1"/>
          <p:nvPr/>
        </p:nvSpPr>
        <p:spPr>
          <a:xfrm>
            <a:off x="5607235" y="2921807"/>
            <a:ext cx="18378685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This structure has four fields: two 4-byte values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 two-element array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and an 8-byte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pointer, for a total of 24 bytes:</a:t>
            </a:r>
          </a:p>
        </p:txBody>
      </p:sp>
      <p:graphicFrame>
        <p:nvGraphicFramePr>
          <p:cNvPr id="183" name="Table 1"/>
          <p:cNvGraphicFramePr/>
          <p:nvPr/>
        </p:nvGraphicFramePr>
        <p:xfrm>
          <a:off x="6688924" y="5462979"/>
          <a:ext cx="14600169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23433"/>
                <a:gridCol w="1823433"/>
                <a:gridCol w="1823433"/>
                <a:gridCol w="1823433"/>
                <a:gridCol w="1823433"/>
                <a:gridCol w="1823433"/>
                <a:gridCol w="1823433"/>
                <a:gridCol w="950032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24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a[0]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a[1]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84" name="Example: Variable r of type struct rec * is in register %rdi. The following copies element r-&gt;i to element r-&gt;j:…"/>
          <p:cNvSpPr txBox="1"/>
          <p:nvPr/>
        </p:nvSpPr>
        <p:spPr>
          <a:xfrm>
            <a:off x="581790" y="7819781"/>
            <a:ext cx="23066476" cy="319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Example: Variable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r</a:t>
            </a:r>
            <a:r>
              <a:t> of type struct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rec *</a:t>
            </a:r>
            <a:r>
              <a:t> is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%rdi</a:t>
            </a:r>
            <a:r>
              <a:t>. The following copies element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r-&gt;i</a:t>
            </a:r>
            <a:r>
              <a:t> to element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r-&gt;j</a:t>
            </a:r>
            <a:r>
              <a:t>: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movl (%rdi), %eax   // get r-&gt;i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movl %eax, 4(%rdi)  // store in r-&gt;j</a:t>
            </a:r>
          </a:p>
        </p:txBody>
      </p:sp>
      <p:sp>
        <p:nvSpPr>
          <p:cNvPr id="185" name="The offset of i is 0, so i's field is %rdi. The offset of j is 4, so the offset of 4 is added to the address of %rdi to store into j."/>
          <p:cNvSpPr txBox="1"/>
          <p:nvPr/>
        </p:nvSpPr>
        <p:spPr>
          <a:xfrm>
            <a:off x="581790" y="11360541"/>
            <a:ext cx="23066476" cy="1649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offset of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 is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0</a:t>
            </a:r>
            <a:r>
              <a:t>, so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's field is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%rdi</a:t>
            </a:r>
            <a:r>
              <a:t>. The offset of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j</a:t>
            </a:r>
            <a:r>
              <a:t> is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4</a:t>
            </a:r>
            <a:r>
              <a:t>, so the offset of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4</a:t>
            </a:r>
            <a:r>
              <a:t> is added to the address of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%rdi</a:t>
            </a:r>
            <a:r>
              <a:t> to store into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j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Structures</a:t>
            </a:r>
          </a:p>
        </p:txBody>
      </p:sp>
      <p:sp>
        <p:nvSpPr>
          <p:cNvPr id="188" name="Exampl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Example:</a:t>
            </a:r>
          </a:p>
        </p:txBody>
      </p:sp>
      <p:sp>
        <p:nvSpPr>
          <p:cNvPr id="189" name="struct rec {…"/>
          <p:cNvSpPr txBox="1"/>
          <p:nvPr/>
        </p:nvSpPr>
        <p:spPr>
          <a:xfrm>
            <a:off x="888619" y="2985984"/>
            <a:ext cx="3645465" cy="33655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struct rec {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i;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j;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a[2];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*p;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90" name="This structure has four fields: two 4-byte values of type int, a two-element array of type int, and an 8-byte int pointer, for a total of 24 bytes:"/>
          <p:cNvSpPr txBox="1"/>
          <p:nvPr/>
        </p:nvSpPr>
        <p:spPr>
          <a:xfrm>
            <a:off x="5607235" y="2921807"/>
            <a:ext cx="18378685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This structure has four fields: two 4-byte values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 two-element array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and an 8-byte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pointer, for a total of 24 bytes:</a:t>
            </a:r>
          </a:p>
        </p:txBody>
      </p:sp>
      <p:graphicFrame>
        <p:nvGraphicFramePr>
          <p:cNvPr id="191" name="Table 1"/>
          <p:cNvGraphicFramePr/>
          <p:nvPr/>
        </p:nvGraphicFramePr>
        <p:xfrm>
          <a:off x="6688924" y="5462979"/>
          <a:ext cx="14600169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23433"/>
                <a:gridCol w="1823433"/>
                <a:gridCol w="1823433"/>
                <a:gridCol w="1823433"/>
                <a:gridCol w="1823433"/>
                <a:gridCol w="1823433"/>
                <a:gridCol w="1823433"/>
                <a:gridCol w="950032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24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a[0]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a[1]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92" name="We can generate a pointer to a field by adding the field's offset to the struct address. To generate &amp;(r-&gt;a[1]) we add offset 8 + 4 = 12. For a pointer r in register %rdi and long int variable i in %rsi, we can generate the pointer value &amp;(r-&gt;a[i]) with "/>
          <p:cNvSpPr txBox="1"/>
          <p:nvPr/>
        </p:nvSpPr>
        <p:spPr>
          <a:xfrm>
            <a:off x="581790" y="7819781"/>
            <a:ext cx="23066476" cy="4736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We can generate a pointer to a field by adding the field's offset to the struct address. To generate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&amp;(r-&gt;a[1])</a:t>
            </a:r>
            <a:r>
              <a:t> we add offset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8 + 4 = 12</a:t>
            </a:r>
            <a:r>
              <a:t>. For a pointer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r</a:t>
            </a:r>
            <a:r>
              <a:t> in register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%rdi</a:t>
            </a:r>
            <a:r>
              <a:t> and long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variable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 in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%rsi</a:t>
            </a:r>
            <a:r>
              <a:t>, we can generate the pointer value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&amp;(r-&gt;a[i])</a:t>
            </a:r>
            <a:r>
              <a:t> with one instruction: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leaq 8(%rdi,%rsi,4), %rax // set %rax to &amp;r-&gt;a[i]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Structures</a:t>
            </a:r>
          </a:p>
        </p:txBody>
      </p:sp>
      <p:sp>
        <p:nvSpPr>
          <p:cNvPr id="195" name="Exampl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Example:</a:t>
            </a:r>
          </a:p>
        </p:txBody>
      </p:sp>
      <p:sp>
        <p:nvSpPr>
          <p:cNvPr id="196" name="struct rec {…"/>
          <p:cNvSpPr txBox="1"/>
          <p:nvPr/>
        </p:nvSpPr>
        <p:spPr>
          <a:xfrm>
            <a:off x="888619" y="2985984"/>
            <a:ext cx="3645465" cy="33655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struct rec {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i;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j;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a[2];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*p;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197" name="This structure has four fields: two 4-byte values of type int, a two-element array of type int, and an 8-byte int pointer, for a total of 24 bytes:"/>
          <p:cNvSpPr txBox="1"/>
          <p:nvPr/>
        </p:nvSpPr>
        <p:spPr>
          <a:xfrm>
            <a:off x="5607235" y="2921807"/>
            <a:ext cx="18378685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This structure has four fields: two 4-byte values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 two-element array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and an 8-byte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pointer, for a total of 24 bytes:</a:t>
            </a:r>
          </a:p>
        </p:txBody>
      </p:sp>
      <p:graphicFrame>
        <p:nvGraphicFramePr>
          <p:cNvPr id="198" name="Table 1"/>
          <p:cNvGraphicFramePr/>
          <p:nvPr/>
        </p:nvGraphicFramePr>
        <p:xfrm>
          <a:off x="6688924" y="5462979"/>
          <a:ext cx="14600169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23433"/>
                <a:gridCol w="1823433"/>
                <a:gridCol w="1823433"/>
                <a:gridCol w="1823433"/>
                <a:gridCol w="1823433"/>
                <a:gridCol w="1823433"/>
                <a:gridCol w="1823433"/>
                <a:gridCol w="950032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24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a[0]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a[1]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99" name="The following code implements r-&gt;p = &amp;r-&gt;a[r-&gt;i + r-&gt;j];…"/>
          <p:cNvSpPr txBox="1"/>
          <p:nvPr/>
        </p:nvSpPr>
        <p:spPr>
          <a:xfrm>
            <a:off x="581790" y="7819781"/>
            <a:ext cx="23066476" cy="5364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900"/>
            </a:pPr>
            <a:r>
              <a:t>The following code implements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r-&gt;p = &amp;r-&gt;a[r-&gt;i + r-&gt;j];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lvl="1" indent="635000" algn="l">
              <a:buFont typeface="Helvetica Neue"/>
              <a:defRPr sz="4900"/>
            </a:pPr>
            <a:r>
              <a:rPr>
                <a:latin typeface="Courier"/>
                <a:ea typeface="Courier"/>
                <a:cs typeface="Courier"/>
                <a:sym typeface="Courier"/>
              </a:rPr>
              <a:t>// r in %rdi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lvl="1" indent="635000" algn="l">
              <a:buFont typeface="Helvetica Neue"/>
              <a:defRPr sz="4900"/>
            </a:pPr>
            <a:r>
              <a:rPr>
                <a:latin typeface="Courier"/>
                <a:ea typeface="Courier"/>
                <a:cs typeface="Courier"/>
                <a:sym typeface="Courier"/>
              </a:rPr>
              <a:t>movl 4(%rdi),%eax         // get r-&gt;j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lvl="1" indent="635000" algn="l">
              <a:buFont typeface="Helvetica Neue"/>
              <a:defRPr sz="4900"/>
            </a:pPr>
            <a:r>
              <a:rPr>
                <a:latin typeface="Courier"/>
                <a:ea typeface="Courier"/>
                <a:cs typeface="Courier"/>
                <a:sym typeface="Courier"/>
              </a:rPr>
              <a:t>addl (%rdi),%eax          // add r-&gt;i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lvl="1" indent="635000" algn="l">
              <a:buFont typeface="Helvetica Neue"/>
              <a:defRPr sz="4900"/>
            </a:pPr>
            <a:r>
              <a:rPr>
                <a:latin typeface="Courier"/>
                <a:ea typeface="Courier"/>
                <a:cs typeface="Courier"/>
                <a:sym typeface="Courier"/>
              </a:rPr>
              <a:t>cltq                      // extend %eax to 8 bytes, %rax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lvl="1" indent="635000" algn="l">
              <a:buFont typeface="Helvetica Neue"/>
              <a:defRPr sz="4900"/>
            </a:pPr>
            <a:r>
              <a:rPr>
                <a:latin typeface="Courier"/>
                <a:ea typeface="Courier"/>
                <a:cs typeface="Courier"/>
                <a:sym typeface="Courier"/>
              </a:rPr>
              <a:t>leaq 8(%rdi,%rax,4), %rax // compute &amp;r-&gt;a[r-&gt;i + r-&gt;j]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lvl="1" indent="635000" algn="l">
              <a:buFont typeface="Helvetica Neue"/>
              <a:defRPr sz="4900"/>
            </a:pPr>
            <a:r>
              <a:rPr>
                <a:latin typeface="Courier"/>
                <a:ea typeface="Courier"/>
                <a:cs typeface="Courier"/>
                <a:sym typeface="Courier"/>
              </a:rPr>
              <a:t>movq %rax, 16(%rdi)       // store in r-&gt;p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tructur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Structures</a:t>
            </a:r>
          </a:p>
        </p:txBody>
      </p:sp>
      <p:sp>
        <p:nvSpPr>
          <p:cNvPr id="202" name="Exampl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Example:</a:t>
            </a:r>
          </a:p>
        </p:txBody>
      </p:sp>
      <p:sp>
        <p:nvSpPr>
          <p:cNvPr id="203" name="struct rec {…"/>
          <p:cNvSpPr txBox="1"/>
          <p:nvPr/>
        </p:nvSpPr>
        <p:spPr>
          <a:xfrm>
            <a:off x="888619" y="2985984"/>
            <a:ext cx="3645465" cy="33655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struct rec {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i;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j;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a[2];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    int *p;</a:t>
            </a:r>
          </a:p>
          <a:p>
            <a:pPr algn="l">
              <a:defRPr sz="3500"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</p:txBody>
      </p:sp>
      <p:sp>
        <p:nvSpPr>
          <p:cNvPr id="204" name="This structure has four fields: two 4-byte values of type int, a two-element array of type int, and an 8-byte int pointer, for a total of 24 bytes:"/>
          <p:cNvSpPr txBox="1"/>
          <p:nvPr/>
        </p:nvSpPr>
        <p:spPr>
          <a:xfrm>
            <a:off x="5607235" y="2921807"/>
            <a:ext cx="18378685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This structure has four fields: two 4-byte values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 two-element array of type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, and an 8-byte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int</a:t>
            </a:r>
            <a:r>
              <a:t> pointer, for a total of 24 bytes:</a:t>
            </a:r>
          </a:p>
        </p:txBody>
      </p:sp>
      <p:graphicFrame>
        <p:nvGraphicFramePr>
          <p:cNvPr id="205" name="Table 1"/>
          <p:cNvGraphicFramePr/>
          <p:nvPr/>
        </p:nvGraphicFramePr>
        <p:xfrm>
          <a:off x="6688924" y="5462979"/>
          <a:ext cx="14600169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23433"/>
                <a:gridCol w="1823433"/>
                <a:gridCol w="1823433"/>
                <a:gridCol w="1823433"/>
                <a:gridCol w="1823433"/>
                <a:gridCol w="1823433"/>
                <a:gridCol w="1823433"/>
                <a:gridCol w="950032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50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24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a[0]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a[1]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06" name="Notice that all struct manipulation is handled at compile time, and the machine code doesn't contain any information about the field declarations or the names of the fields.…"/>
          <p:cNvSpPr txBox="1"/>
          <p:nvPr/>
        </p:nvSpPr>
        <p:spPr>
          <a:xfrm>
            <a:off x="581790" y="7819781"/>
            <a:ext cx="23066476" cy="465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Notice that all struct manipulation is handled at compile time, and the machine code doesn't contain any information about the field declarations or the names of the fields.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compiler does all the work, keeping track as it produces the assembly code.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BTW, if you're curious about how the compiler actually does the transformation from C to assembly, take a compilers class, e.g., CS143.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Data Alignm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Data Alignment</a:t>
            </a:r>
          </a:p>
        </p:txBody>
      </p:sp>
      <p:sp>
        <p:nvSpPr>
          <p:cNvPr id="209" name="Computer systems often put restrictions on the allowable addresses for primitive data types, requiring that the address for some objects must be a multiple of some value K (normally 2, 4, or 8).…"/>
          <p:cNvSpPr txBox="1"/>
          <p:nvPr/>
        </p:nvSpPr>
        <p:spPr>
          <a:xfrm>
            <a:off x="572458" y="1946668"/>
            <a:ext cx="23239085" cy="6963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Computer systems often put restrictions on the allowable addresses for primitive data types, requiring that the address for some objects must be a multiple of some value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K</a:t>
            </a:r>
            <a:r>
              <a:t> (normally 2, 4, or 8).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These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alignment restrictions</a:t>
            </a:r>
            <a:r>
              <a:t> simplify the design of the hardware.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example, suppose that a processor always fetches 8 bytes from the memory system, and an address must be a multiple of 8. If we can guarantee that any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double</a:t>
            </a:r>
            <a:r>
              <a:t> will be aligned to have its address as a multiple of 8, then we can read or write the values with a single memory access.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x86-64, Intel recommends the following alignments for best performance: </a:t>
            </a:r>
          </a:p>
        </p:txBody>
      </p:sp>
      <p:graphicFrame>
        <p:nvGraphicFramePr>
          <p:cNvPr id="210" name="Table 1"/>
          <p:cNvGraphicFramePr/>
          <p:nvPr/>
        </p:nvGraphicFramePr>
        <p:xfrm>
          <a:off x="1488178" y="9339126"/>
          <a:ext cx="20688675" cy="392950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53468"/>
                <a:gridCol w="6197141"/>
              </a:tblGrid>
              <a:tr h="782091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i="1" sz="3800">
                          <a:solidFill>
                            <a:srgbClr val="444444"/>
                          </a:solidFill>
                        </a:rPr>
                        <a:t>K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</a:rPr>
                        <a:t>Types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82091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char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82091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short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82091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int, float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782091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long, double, char *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Data Alignment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Data Alignment</a:t>
            </a:r>
          </a:p>
        </p:txBody>
      </p:sp>
      <p:sp>
        <p:nvSpPr>
          <p:cNvPr id="213" name="The compiler enforces alignment by making sure that every data type is organized in such a way that every field within the struct satisfies the alignment restrictions.…"/>
          <p:cNvSpPr txBox="1"/>
          <p:nvPr/>
        </p:nvSpPr>
        <p:spPr>
          <a:xfrm>
            <a:off x="572458" y="1946668"/>
            <a:ext cx="23239085" cy="8507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compiler enforces alignment by making sure that every data type is organized in such a way that every field within the struct satisfies the alignment restrictions.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example, let's look at the following struct: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struct S1 {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int i;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char c;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int j;</a:t>
            </a:r>
          </a:p>
          <a:p>
            <a:pPr lvl="1" indent="635000" algn="l">
              <a:buFont typeface="Helvetica Neue"/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};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If the compiler used a minimal allocation: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This would make it impossible to align fields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i</a:t>
            </a:r>
            <a:r>
              <a:t> (offset 0) and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j</a:t>
            </a:r>
            <a:r>
              <a:t> (offset 5). Instead, the compiler inserts a 3-byte gap between fields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c</a:t>
            </a:r>
            <a:r>
              <a:t> and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j</a:t>
            </a:r>
            <a:r>
              <a:t>:</a:t>
            </a:r>
          </a:p>
        </p:txBody>
      </p:sp>
      <p:graphicFrame>
        <p:nvGraphicFramePr>
          <p:cNvPr id="214" name="Table 1"/>
          <p:cNvGraphicFramePr/>
          <p:nvPr/>
        </p:nvGraphicFramePr>
        <p:xfrm>
          <a:off x="12837932" y="7095647"/>
          <a:ext cx="14600169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742813"/>
                <a:gridCol w="2742813"/>
                <a:gridCol w="896868"/>
                <a:gridCol w="3128286"/>
                <a:gridCol w="4203285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9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15" name="Table 1-1"/>
          <p:cNvGraphicFramePr/>
          <p:nvPr/>
        </p:nvGraphicFramePr>
        <p:xfrm>
          <a:off x="10823381" y="10615203"/>
          <a:ext cx="14600168" cy="14434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574450"/>
                <a:gridCol w="2574450"/>
                <a:gridCol w="841815"/>
                <a:gridCol w="1735509"/>
                <a:gridCol w="2918205"/>
                <a:gridCol w="3069636"/>
              </a:tblGrid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Offset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12</a:t>
                      </a:r>
                    </a:p>
                  </a:txBody>
                  <a:tcPr marL="50800" marR="50800" marT="50800" marB="50800" anchor="ctr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715396">
                <a:tc>
                  <a:txBody>
                    <a:bodyPr/>
                    <a:lstStyle/>
                    <a:p>
                      <a:pPr algn="l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444444"/>
                          </a:solidFill>
                        </a:rPr>
                        <a:t>Contents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400">
                          <a:solidFill>
                            <a:srgbClr val="444444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400">
                          <a:latin typeface="Courier"/>
                          <a:ea typeface="Courier"/>
                          <a:cs typeface="Courier"/>
                          <a:sym typeface="Courier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16" name="So, don't be surprised if your structs have a sizeof() that is larger than you expect!"/>
          <p:cNvSpPr txBox="1"/>
          <p:nvPr/>
        </p:nvSpPr>
        <p:spPr>
          <a:xfrm>
            <a:off x="275388" y="12420965"/>
            <a:ext cx="23239085" cy="802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600"/>
            </a:pPr>
            <a:r>
              <a:t>So, don't be surprised if your structs have a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sizeof()</a:t>
            </a:r>
            <a:r>
              <a:t> that is larger than you expect!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Function Pointers in Assembl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Function Pointers in Assembly</a:t>
            </a:r>
          </a:p>
        </p:txBody>
      </p:sp>
      <p:sp>
        <p:nvSpPr>
          <p:cNvPr id="219" name="Let's look at the following cod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Let's look at the following code:</a:t>
            </a:r>
          </a:p>
        </p:txBody>
      </p:sp>
      <p:sp>
        <p:nvSpPr>
          <p:cNvPr id="220" name="void *gfind_max(void *arr, int n, size_t elemsz,…"/>
          <p:cNvSpPr txBox="1"/>
          <p:nvPr/>
        </p:nvSpPr>
        <p:spPr>
          <a:xfrm>
            <a:off x="655380" y="3252580"/>
            <a:ext cx="13347304" cy="93726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void *gfind_max(void *arr, int n, size_t elemsz, 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int (*compar)(const void *, const void *))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void *pmax = arr;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for (int i = 1; i &lt; n; i++) 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void *ith = (char *)arr + i*elemsz;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if (compar(ith, pmax) &gt; 0)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    pmax = ith;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}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return pmax;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int cmp_alpha(const void *p, const void *q)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const char *first = *(const char **)p;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const char *second = *(const char **)q;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return strcmp(first, second);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int main(int argc, char *argv[])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char **pmax = gfind_max(argv+1, argc-1, sizeof(argv[0]), cmp_alpha);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printf("max = %s\n", *pmax);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unction Pointers in Assembly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Function Pointers in Assembly</a:t>
            </a:r>
          </a:p>
        </p:txBody>
      </p:sp>
      <p:sp>
        <p:nvSpPr>
          <p:cNvPr id="223" name="Let's look at the following code:"/>
          <p:cNvSpPr txBox="1"/>
          <p:nvPr/>
        </p:nvSpPr>
        <p:spPr>
          <a:xfrm>
            <a:off x="572458" y="1946668"/>
            <a:ext cx="23239085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Let's look at the following code:</a:t>
            </a:r>
          </a:p>
        </p:txBody>
      </p:sp>
      <p:sp>
        <p:nvSpPr>
          <p:cNvPr id="224" name="void *gfind_max(void *arr, int n, size_t elemsz,…"/>
          <p:cNvSpPr txBox="1"/>
          <p:nvPr/>
        </p:nvSpPr>
        <p:spPr>
          <a:xfrm>
            <a:off x="655380" y="3252580"/>
            <a:ext cx="13347304" cy="9372601"/>
          </a:xfrm>
          <a:prstGeom prst="rect">
            <a:avLst/>
          </a:prstGeom>
          <a:ln w="63500">
            <a:solidFill>
              <a:srgbClr val="7F032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void *gfind_max(void *arr, int n, size_t elemsz, 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int (*compar)(const void *, const void *))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void *pmax = arr;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for (int i = 1; i &lt; n; i++) 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void *ith = (char *)arr + i*elemsz;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if (compar(ith, pmax) &gt; 0)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    pmax = ith;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}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return pmax;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int cmp_alpha(const void *p, const void *q)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const char *first = *(const char **)p;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const char *second = *(const char **)q;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return strcmp(first, second);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int main(int argc, char *argv[])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{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char **pmax = gfind_max(argv+1, argc-1, sizeof(argv[0]), cmp_alpha);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printf("max = %s\n", *pmax);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return 0;</a:t>
            </a:r>
          </a:p>
          <a:p>
            <a:pPr algn="l"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225" name="Because compar is a function pointer, the compiler calls the function via the address that is in the compar variable.…"/>
          <p:cNvSpPr txBox="1"/>
          <p:nvPr/>
        </p:nvSpPr>
        <p:spPr>
          <a:xfrm>
            <a:off x="14737818" y="3220830"/>
            <a:ext cx="9221929" cy="3914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Because </a:t>
            </a:r>
            <a:r>
              <a:rPr>
                <a:latin typeface="Courier"/>
                <a:ea typeface="Courier"/>
                <a:cs typeface="Courier"/>
                <a:sym typeface="Courier"/>
              </a:rPr>
              <a:t>compar</a:t>
            </a:r>
            <a:r>
              <a:t> is a function pointer, the compiler calls the function via the address that is in the compar variable.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Let's take a look at this in gdb.</a:t>
            </a:r>
          </a:p>
        </p:txBody>
      </p:sp>
      <p:sp>
        <p:nvSpPr>
          <p:cNvPr id="226" name="Rounded Rectangle"/>
          <p:cNvSpPr/>
          <p:nvPr/>
        </p:nvSpPr>
        <p:spPr>
          <a:xfrm>
            <a:off x="2058798" y="5485225"/>
            <a:ext cx="5012878" cy="578364"/>
          </a:xfrm>
          <a:prstGeom prst="roundRect">
            <a:avLst>
              <a:gd name="adj" fmla="val 32938"/>
            </a:avLst>
          </a:prstGeom>
          <a:solidFill>
            <a:srgbClr val="7F0325">
              <a:alpha val="3022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64481" y="7868222"/>
            <a:ext cx="2768601" cy="2768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ferences and Advanced Reading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References and Advanced Reading</a:t>
            </a:r>
          </a:p>
        </p:txBody>
      </p:sp>
      <p:sp>
        <p:nvSpPr>
          <p:cNvPr id="230" name="References:…"/>
          <p:cNvSpPr txBox="1"/>
          <p:nvPr/>
        </p:nvSpPr>
        <p:spPr>
          <a:xfrm>
            <a:off x="747289" y="1981044"/>
            <a:ext cx="22889421" cy="11132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900"/>
            </a:pPr>
            <a:r>
              <a:t>References: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Stanford guide to x86-64: </a:t>
            </a:r>
            <a:r>
              <a:rPr u="sng">
                <a:hlinkClick r:id="rId2" invalidUrl="" action="" tgtFrame="" tooltip="" history="1" highlightClick="0" endSnd="0"/>
              </a:rPr>
              <a:t>https://web.stanford.edu/class/cs107/guide/x86-64.html</a:t>
            </a:r>
            <a:r>
              <a:t> 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CS107 one-page of x86-64: </a:t>
            </a:r>
            <a:r>
              <a:rPr u="sng">
                <a:hlinkClick r:id="rId3" invalidUrl="" action="" tgtFrame="" tooltip="" history="1" highlightClick="0" endSnd="0"/>
              </a:rPr>
              <a:t>https://web.stanford.edu/class/cs107/resources/onepage_x86-64.pdf</a:t>
            </a:r>
            <a:r>
              <a:t> 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gdbtui: </a:t>
            </a:r>
            <a:r>
              <a:rPr u="sng">
                <a:hlinkClick r:id="rId4" invalidUrl="" action="" tgtFrame="" tooltip="" history="1" highlightClick="0" endSnd="0"/>
              </a:rPr>
              <a:t>https://beej.us/guide/bggdb/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More gdbtui: </a:t>
            </a:r>
            <a:r>
              <a:rPr u="sng">
                <a:hlinkClick r:id="rId5" invalidUrl="" action="" tgtFrame="" tooltip="" history="1" highlightClick="0" endSnd="0"/>
              </a:rPr>
              <a:t>https://sourceware.org/gdb/onlinedocs/gdb/TUI.html</a:t>
            </a:r>
            <a:r>
              <a:t> 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Compiler explorer: </a:t>
            </a:r>
            <a:r>
              <a:rPr u="sng">
                <a:hlinkClick r:id="rId6" invalidUrl="" action="" tgtFrame="" tooltip="" history="1" highlightClick="0" endSnd="0"/>
              </a:rPr>
              <a:t>https://gcc.godbolt.org</a:t>
            </a:r>
            <a:r>
              <a:t> </a:t>
            </a:r>
          </a:p>
          <a:p>
            <a:pPr marL="635000" indent="-635000" algn="l">
              <a:buSzPct val="75000"/>
              <a:buFont typeface="Helvetica Neue"/>
              <a:buChar char="•"/>
              <a:defRPr sz="4900"/>
            </a:pPr>
            <a:r>
              <a:t>Advanced Reading: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Stack frame layout on x86-64: </a:t>
            </a:r>
            <a:r>
              <a:rPr u="sng">
                <a:hlinkClick r:id="rId7" invalidUrl="" action="" tgtFrame="" tooltip="" history="1" highlightClick="0" endSnd="0"/>
              </a:rPr>
              <a:t>https://eli.thegreenplace.net/2011/09/06/stack-frame-layout-on-x86-64</a:t>
            </a:r>
            <a:r>
              <a:t> 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x86-64 Intel Software Developer manual: </a:t>
            </a:r>
            <a:r>
              <a:rPr u="sng">
                <a:hlinkClick r:id="rId8" invalidUrl="" action="" tgtFrame="" tooltip="" history="1" highlightClick="0" endSnd="0"/>
              </a:rPr>
              <a:t>https://software.intel.com/sites/default/files/managed/39/c5/325462-sdm-vol-1-2abcd-3abcd.pdf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history of x86 instructions: </a:t>
            </a:r>
            <a:r>
              <a:rPr u="sng">
                <a:hlinkClick r:id="rId9" invalidUrl="" action="" tgtFrame="" tooltip="" history="1" highlightClick="0" endSnd="0"/>
              </a:rPr>
              <a:t>https://en.wikipedia.org/wiki/X86_instruction_listings</a:t>
            </a:r>
          </a:p>
          <a:p>
            <a:pPr lvl="1" marL="1270000" indent="-635000" algn="l">
              <a:buSzPct val="75000"/>
              <a:buFont typeface="Helvetica Neue"/>
              <a:buChar char="•"/>
              <a:defRPr sz="4900"/>
            </a:pPr>
            <a:r>
              <a:t>x86-64 Wikipedia: </a:t>
            </a:r>
            <a:r>
              <a:rPr u="sng">
                <a:hlinkClick r:id="rId10" invalidUrl="" action="" tgtFrame="" tooltip="" history="1" highlightClick="0" endSnd="0"/>
              </a:rPr>
              <a:t>https://en.wikipedia.org/wiki/X86-64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Extra Slides"/>
          <p:cNvSpPr/>
          <p:nvPr/>
        </p:nvSpPr>
        <p:spPr>
          <a:xfrm>
            <a:off x="-57114" y="-6901"/>
            <a:ext cx="24498227" cy="1524588"/>
          </a:xfrm>
          <a:prstGeom prst="rect">
            <a:avLst/>
          </a:prstGeom>
          <a:solidFill>
            <a:srgbClr val="7F032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500">
                <a:solidFill>
                  <a:srgbClr val="FFFFFF"/>
                </a:solidFill>
              </a:defRPr>
            </a:lvl1pPr>
          </a:lstStyle>
          <a:p>
            <a:pPr/>
            <a:r>
              <a:t>Extra Slides</a:t>
            </a:r>
          </a:p>
        </p:txBody>
      </p:sp>
      <p:sp>
        <p:nvSpPr>
          <p:cNvPr id="233" name="Extra Slides"/>
          <p:cNvSpPr txBox="1"/>
          <p:nvPr/>
        </p:nvSpPr>
        <p:spPr>
          <a:xfrm>
            <a:off x="7800594" y="5790666"/>
            <a:ext cx="8782813" cy="2134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500"/>
            </a:lvl1pPr>
          </a:lstStyle>
          <a:p>
            <a:pPr/>
            <a:r>
              <a:t>Extra Slides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