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a:spcBef>
                <a:spcPts val="0"/>
              </a:spcBef>
              <a:buFontTx/>
              <a:defRPr sz="3600">
                <a:latin typeface="Helvetica Neue"/>
                <a:ea typeface="Helvetica Neue"/>
                <a:cs typeface="Helvetica Neue"/>
                <a:sym typeface="Helvetica Neue"/>
              </a:defRPr>
            </a:lvl1pPr>
            <a:lvl2pPr indent="228600">
              <a:spcBef>
                <a:spcPts val="0"/>
              </a:spcBef>
              <a:buFontTx/>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a:spcBef>
                <a:spcPts val="0"/>
              </a:spcBef>
              <a:buFontTx/>
              <a:defRPr sz="3600">
                <a:latin typeface="Helvetica Neue"/>
                <a:ea typeface="Helvetica Neue"/>
                <a:cs typeface="Helvetica Neue"/>
                <a:sym typeface="Helvetica Neue"/>
              </a:defRPr>
            </a:lvl1pPr>
            <a:lvl2pPr indent="228600">
              <a:spcBef>
                <a:spcPts val="0"/>
              </a:spcBef>
              <a:buFontTx/>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a:spcBef>
                <a:spcPts val="0"/>
              </a:spcBef>
              <a:buFontTx/>
              <a:defRPr sz="3600">
                <a:latin typeface="Helvetica Neue"/>
                <a:ea typeface="Helvetica Neue"/>
                <a:cs typeface="Helvetica Neue"/>
                <a:sym typeface="Helvetica Neue"/>
              </a:defRPr>
            </a:lvl1pPr>
            <a:lvl2pPr indent="228600">
              <a:spcBef>
                <a:spcPts val="0"/>
              </a:spcBef>
              <a:buFontTx/>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a:spcBef>
                <a:spcPts val="4200"/>
              </a:spcBef>
              <a:defRPr sz="3600">
                <a:latin typeface="Helvetica Neue"/>
                <a:ea typeface="Helvetica Neue"/>
                <a:cs typeface="Helvetica Neue"/>
                <a:sym typeface="Helvetica Neue"/>
              </a:defRPr>
            </a:lvl1pPr>
            <a:lvl2pPr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a:spcBef>
                <a:spcPts val="0"/>
              </a:spcBef>
              <a:buFontTx/>
              <a:defRPr sz="3600">
                <a:latin typeface="Helvetica Neue"/>
                <a:ea typeface="Helvetica Neue"/>
                <a:cs typeface="Helvetica Neue"/>
                <a:sym typeface="Helvetica Neue"/>
              </a:defRPr>
            </a:lvl1pPr>
            <a:lvl2pPr indent="228600">
              <a:spcBef>
                <a:spcPts val="0"/>
              </a:spcBef>
              <a:buFontTx/>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algn="ctr" defTabSz="647700">
              <a:spcBef>
                <a:spcPts val="0"/>
              </a:spcBef>
              <a:buFontTx/>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algn="ctr" defTabSz="647700">
              <a:spcBef>
                <a:spcPts val="3400"/>
              </a:spcBef>
              <a:buFontTx/>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xfrm>
            <a:off x="644088" y="13009033"/>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
        <p:nvSpPr>
          <p:cNvPr id="6"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0" marR="0" indent="0" algn="l" defTabSz="825500" rtl="0" latinLnBrk="0">
        <a:lnSpc>
          <a:spcPct val="100000"/>
        </a:lnSpc>
        <a:spcBef>
          <a:spcPts val="5900"/>
        </a:spcBef>
        <a:spcAft>
          <a:spcPts val="0"/>
        </a:spcAft>
        <a:buClrTx/>
        <a:buSzTx/>
        <a:buFont typeface="Helvetica Neue"/>
        <a:buNone/>
        <a:tabLst/>
        <a:defRPr b="0" baseline="0" cap="none" i="0" spc="0" strike="noStrike" sz="5000" u="none">
          <a:solidFill>
            <a:srgbClr val="747474"/>
          </a:solidFill>
          <a:uFillTx/>
          <a:latin typeface="+mn-lt"/>
          <a:ea typeface="+mn-ea"/>
          <a:cs typeface="+mn-cs"/>
          <a:sym typeface="Helvetica Neue Light"/>
        </a:defRPr>
      </a:lvl1pPr>
      <a:lvl2pPr marL="0" marR="0" indent="635000" algn="l" defTabSz="825500" rtl="0" latinLnBrk="0">
        <a:lnSpc>
          <a:spcPct val="100000"/>
        </a:lnSpc>
        <a:spcBef>
          <a:spcPts val="5900"/>
        </a:spcBef>
        <a:spcAft>
          <a:spcPts val="0"/>
        </a:spcAft>
        <a:buClrTx/>
        <a:buSzTx/>
        <a:buFont typeface="Helvetica Neue"/>
        <a:buNone/>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courses.engr.illinois.edu/cs241/sp2014/lecture/06-HeapMemory_sol.pdf" TargetMode="External"/><Relationship Id="rId3" Type="http://schemas.openxmlformats.org/officeDocument/2006/relationships/hyperlink" Target="https://stackoverflow.com/questions/2946604/c-implementation-tactics-for-heap-allocators"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February 27, 2023"/>
          <p:cNvSpPr txBox="1"/>
          <p:nvPr>
            <p:ph type="title"/>
          </p:nvPr>
        </p:nvSpPr>
        <p:spPr>
          <a:xfrm>
            <a:off x="1066800" y="4403468"/>
            <a:ext cx="10007600" cy="2086232"/>
          </a:xfrm>
          <a:prstGeom prst="rect">
            <a:avLst/>
          </a:prstGeom>
        </p:spPr>
        <p:txBody>
          <a:bodyPr/>
          <a:lstStyle/>
          <a:p>
            <a:pPr/>
            <a:r>
              <a:t>Monday, February 27,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Course Reader: Managing the Heap</a:t>
            </a:r>
          </a:p>
          <a:p>
            <a:pPr/>
            <a:r>
              <a:t>Language, Textbook: Chapter 9.9</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71475">
              <a:defRPr sz="8550">
                <a:solidFill>
                  <a:srgbClr val="7F0325"/>
                </a:solidFill>
              </a:defRPr>
            </a:pPr>
            <a:r>
              <a:t>CS 107</a:t>
            </a:r>
          </a:p>
          <a:p>
            <a:pPr defTabSz="371475">
              <a:defRPr sz="8550">
                <a:solidFill>
                  <a:srgbClr val="7F0325"/>
                </a:solidFill>
              </a:defRPr>
            </a:pPr>
            <a:r>
              <a:t>Lecture 13: Managing the Heap Part I</a:t>
            </a:r>
          </a:p>
        </p:txBody>
      </p:sp>
      <p:sp>
        <p:nvSpPr>
          <p:cNvPr id="141" name="malloc()…"/>
          <p:cNvSpPr txBox="1"/>
          <p:nvPr/>
        </p:nvSpPr>
        <p:spPr>
          <a:xfrm>
            <a:off x="13114726" y="2959100"/>
            <a:ext cx="8721205" cy="7772401"/>
          </a:xfrm>
          <a:prstGeom prst="rect">
            <a:avLst/>
          </a:prstGeom>
          <a:ln w="1016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12400">
                <a:latin typeface="Courier"/>
                <a:ea typeface="Courier"/>
                <a:cs typeface="Courier"/>
                <a:sym typeface="Courier"/>
              </a:defRPr>
            </a:pPr>
            <a:r>
              <a:t>malloc()</a:t>
            </a:r>
          </a:p>
          <a:p>
            <a:pPr algn="l">
              <a:defRPr sz="12400">
                <a:latin typeface="Courier"/>
                <a:ea typeface="Courier"/>
                <a:cs typeface="Courier"/>
                <a:sym typeface="Courier"/>
              </a:defRPr>
            </a:pPr>
            <a:r>
              <a:t>calloc()</a:t>
            </a:r>
          </a:p>
          <a:p>
            <a:pPr algn="l">
              <a:defRPr sz="12400">
                <a:latin typeface="Courier"/>
                <a:ea typeface="Courier"/>
                <a:cs typeface="Courier"/>
                <a:sym typeface="Courier"/>
              </a:defRPr>
            </a:pPr>
            <a:r>
              <a:t>realloc()</a:t>
            </a:r>
          </a:p>
          <a:p>
            <a:pPr algn="l">
              <a:defRPr sz="12400">
                <a:latin typeface="Courier"/>
                <a:ea typeface="Courier"/>
                <a:cs typeface="Courier"/>
                <a:sym typeface="Courier"/>
              </a:defRPr>
            </a:pPr>
            <a:r>
              <a:t>free()</a:t>
            </a:r>
          </a:p>
        </p:txBody>
      </p:sp>
      <p:sp>
        <p:nvSpPr>
          <p:cNvPr id="142" name="Slide Number"/>
          <p:cNvSpPr txBox="1"/>
          <p:nvPr>
            <p:ph type="sldNum" sz="quarter" idx="2"/>
          </p:nvPr>
        </p:nvSpPr>
        <p:spPr>
          <a:xfrm>
            <a:off x="1079601" y="12992100"/>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5" name="Reading: Chapter 9.9…"/>
          <p:cNvSpPr txBox="1"/>
          <p:nvPr/>
        </p:nvSpPr>
        <p:spPr>
          <a:xfrm>
            <a:off x="168342" y="2070637"/>
            <a:ext cx="20512204" cy="115029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Reading: Chapter 9.9</a:t>
            </a:r>
          </a:p>
          <a:p>
            <a:pPr algn="l">
              <a:buFont typeface="Helvetica Neue"/>
              <a:defRPr sz="4700"/>
            </a:pPr>
            <a:r>
              <a:t>Programs from class: </a:t>
            </a:r>
            <a:r>
              <a:rPr>
                <a:latin typeface="Courier"/>
                <a:ea typeface="Courier"/>
                <a:cs typeface="Courier"/>
                <a:sym typeface="Courier"/>
              </a:rPr>
              <a:t>/afs/ir/class/cs107/samples/lect13</a:t>
            </a:r>
            <a:endParaRPr>
              <a:latin typeface="Courier"/>
              <a:ea typeface="Courier"/>
              <a:cs typeface="Courier"/>
              <a:sym typeface="Courier"/>
            </a:endParaRPr>
          </a:p>
          <a:p>
            <a:pPr algn="l">
              <a:buFont typeface="Helvetica Neue"/>
              <a:defRPr sz="4700"/>
            </a:pPr>
            <a:r>
              <a:t>Logistics</a:t>
            </a:r>
          </a:p>
          <a:p>
            <a:pPr lvl="1" indent="635000" algn="l">
              <a:buFont typeface="Helvetica Neue"/>
              <a:defRPr sz="4700"/>
            </a:pPr>
            <a:r>
              <a:t>Bank vault — how is it going?</a:t>
            </a:r>
          </a:p>
          <a:p>
            <a:pPr algn="l">
              <a:buFont typeface="Helvetica Neue"/>
              <a:defRPr sz="4700"/>
            </a:pPr>
            <a:r>
              <a:t>Program Address Space</a:t>
            </a:r>
          </a:p>
          <a:p>
            <a:pPr algn="l">
              <a:buFont typeface="Helvetica Neue"/>
              <a:defRPr sz="4700"/>
            </a:pPr>
            <a:r>
              <a:t>What does it mean to allocate memory?</a:t>
            </a:r>
          </a:p>
          <a:p>
            <a:pPr algn="l">
              <a:buFont typeface="Helvetica Neue"/>
              <a:defRPr sz="4700"/>
            </a:pPr>
            <a:r>
              <a:t>The Heap, under the hood</a:t>
            </a:r>
          </a:p>
          <a:p>
            <a:pPr lvl="1" indent="635000" algn="l">
              <a:buFont typeface="Helvetica Neue"/>
              <a:defRPr sz="4700"/>
            </a:pPr>
            <a:r>
              <a:t>Why do we have both stack and heap allocation?</a:t>
            </a:r>
          </a:p>
          <a:p>
            <a:pPr lvl="1" indent="635000" algn="l">
              <a:buFont typeface="Helvetica Neue"/>
              <a:defRPr sz="4700"/>
            </a:pPr>
            <a:r>
              <a:t>Refresher on </a:t>
            </a:r>
            <a:r>
              <a:rPr>
                <a:latin typeface="Courier"/>
                <a:ea typeface="Courier"/>
                <a:cs typeface="Courier"/>
                <a:sym typeface="Courier"/>
              </a:rPr>
              <a:t>malloc</a:t>
            </a:r>
            <a:r>
              <a:t>, </a:t>
            </a:r>
            <a:r>
              <a:rPr>
                <a:latin typeface="Courier"/>
                <a:ea typeface="Courier"/>
                <a:cs typeface="Courier"/>
                <a:sym typeface="Courier"/>
              </a:rPr>
              <a:t>free</a:t>
            </a:r>
            <a:r>
              <a:t>, and </a:t>
            </a:r>
            <a:r>
              <a:rPr>
                <a:latin typeface="Courier"/>
                <a:ea typeface="Courier"/>
                <a:cs typeface="Courier"/>
                <a:sym typeface="Courier"/>
              </a:rPr>
              <a:t>realloc</a:t>
            </a:r>
            <a:r>
              <a:t>.</a:t>
            </a:r>
          </a:p>
          <a:p>
            <a:pPr lvl="1" indent="635000" algn="l">
              <a:buFont typeface="Helvetica Neue"/>
              <a:defRPr sz="4700"/>
            </a:pPr>
            <a:r>
              <a:t>Allocator Requirements</a:t>
            </a:r>
          </a:p>
          <a:p>
            <a:pPr lvl="1" indent="635000" algn="l">
              <a:buFont typeface="Helvetica Neue"/>
              <a:defRPr sz="4700"/>
            </a:pPr>
            <a:r>
              <a:t>Allocator Goals</a:t>
            </a:r>
          </a:p>
          <a:p>
            <a:pPr lvl="1" indent="635000" algn="l">
              <a:buFont typeface="Helvetica Neue"/>
              <a:defRPr sz="4700"/>
            </a:pPr>
            <a:r>
              <a:t>Tracing the heap</a:t>
            </a:r>
          </a:p>
          <a:p>
            <a:pPr lvl="1" indent="635000" algn="l">
              <a:buFont typeface="Helvetica Neue"/>
              <a:defRPr sz="4700"/>
            </a:pPr>
            <a:r>
              <a:t>How do we track heap allocations?</a:t>
            </a:r>
          </a:p>
          <a:p>
            <a:pPr lvl="1" indent="635000" algn="l">
              <a:buFont typeface="Helvetica Neue"/>
              <a:defRPr sz="4700"/>
            </a:pPr>
            <a:r>
              <a:t>Placement: first-fit, next-fit, best-fit (throughput -vs- utilization)</a:t>
            </a:r>
          </a:p>
          <a:p>
            <a:pPr lvl="1" indent="635000" algn="l">
              <a:buFont typeface="Helvetica Neue"/>
              <a:defRPr sz="4700"/>
            </a:pPr>
            <a:r>
              <a:t>Two different free lists: implicit and explicit</a:t>
            </a:r>
          </a:p>
          <a:p>
            <a:pPr lvl="1" indent="635000" algn="l">
              <a:buFont typeface="Helvetica Neue"/>
              <a:defRPr sz="4700"/>
            </a:pPr>
            <a:r>
              <a:t>Splitting / Coalescing</a:t>
            </a:r>
          </a:p>
        </p:txBody>
      </p:sp>
      <p:sp>
        <p:nvSpPr>
          <p:cNvPr id="146" name="Slide Number"/>
          <p:cNvSpPr txBox="1"/>
          <p:nvPr>
            <p:ph type="sldNum" sz="quarter" idx="2"/>
          </p:nvPr>
        </p:nvSpPr>
        <p:spPr>
          <a:xfrm>
            <a:off x="771189" y="130090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Feedb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Feedback</a:t>
            </a:r>
          </a:p>
        </p:txBody>
      </p:sp>
      <p:sp>
        <p:nvSpPr>
          <p:cNvPr id="149" name="Thank you for the excellent feedback!…"/>
          <p:cNvSpPr txBox="1"/>
          <p:nvPr/>
        </p:nvSpPr>
        <p:spPr>
          <a:xfrm>
            <a:off x="168342" y="2070637"/>
            <a:ext cx="24047315" cy="93298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Thank you for the excellent feedback!</a:t>
            </a:r>
          </a:p>
          <a:p>
            <a:pPr marL="990600" indent="-228599" algn="l">
              <a:buSzPct val="100000"/>
              <a:buFont typeface="Helvetica Neue"/>
              <a:buChar char="•"/>
              <a:defRPr sz="4700"/>
            </a:pPr>
            <a:r>
              <a:t> Yes, office hours are busy, and I know that can be frustrating. Please use Ed for a bit less synchronous help.</a:t>
            </a:r>
          </a:p>
          <a:p>
            <a:pPr marL="990600" indent="-228599" algn="l">
              <a:buSzPct val="100000"/>
              <a:buFont typeface="Helvetica Neue"/>
              <a:buChar char="•"/>
              <a:defRPr sz="4700"/>
            </a:pPr>
          </a:p>
          <a:p>
            <a:pPr indent="1270000" algn="l">
              <a:defRPr sz="4700"/>
            </a:pPr>
            <a:r>
              <a:t>"CS106A has electronic exams and CS107 previously had them, this testing method seems like a regression."</a:t>
            </a:r>
          </a:p>
          <a:p>
            <a:pPr marL="990600" indent="-228599" algn="l">
              <a:buSzPct val="100000"/>
              <a:buFont typeface="Helvetica Neue"/>
              <a:buChar char="•"/>
              <a:defRPr sz="4700"/>
            </a:pPr>
          </a:p>
          <a:p>
            <a:pPr marL="990600" indent="-228599" algn="l">
              <a:buSzPct val="100000"/>
              <a:buFont typeface="Helvetica Neue"/>
              <a:buChar char="•"/>
              <a:defRPr sz="4700"/>
            </a:pPr>
            <a:r>
              <a:t>I agree. I have had electronic exams for many years, and like them. The problem is that too many students were cheating on electronic exams, so we went back to paper. If you want to help create an electronic exam that is impervious to cheating, please reach out to me!</a:t>
            </a:r>
          </a:p>
          <a:p>
            <a:pPr algn="l">
              <a:defRPr sz="4700"/>
            </a:pPr>
          </a:p>
        </p:txBody>
      </p:sp>
      <p:sp>
        <p:nvSpPr>
          <p:cNvPr id="150" name="Slide Number"/>
          <p:cNvSpPr txBox="1"/>
          <p:nvPr>
            <p:ph type="sldNum" sz="quarter" idx="2"/>
          </p:nvPr>
        </p:nvSpPr>
        <p:spPr>
          <a:xfrm>
            <a:off x="771189" y="130090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Feedbac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Feedback</a:t>
            </a:r>
          </a:p>
        </p:txBody>
      </p:sp>
      <p:sp>
        <p:nvSpPr>
          <p:cNvPr id="153" name="&quot;At a high level this class seems obsessed with having students experience unpleasant tasks that were common 20 years ago but have since become very uncommon as programmers collectively developed powerful tools to automate these tasks. Working in C, deco"/>
          <p:cNvSpPr txBox="1"/>
          <p:nvPr/>
        </p:nvSpPr>
        <p:spPr>
          <a:xfrm>
            <a:off x="168342" y="2070637"/>
            <a:ext cx="24047315" cy="128991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indent="1270000" algn="l">
              <a:defRPr sz="4700"/>
            </a:pPr>
            <a:r>
              <a:t>"At a high level this class seems obsessed with having students experience unpleasant tasks that were common 20 years ago but have since become very uncommon as programmers collectively developed powerful tools to automate these tasks. Working in C, decoding assembly, using CLI tools that lack modern productivity enhancements, working with the x86 instruction sets, manual memory management. I hope the faculty is developing a version of this class which covers the same academic topics: bitwise manipulation, strings, pointers, heap vs stack, generics, floating point numbers, assembly, disassembly all in the context of the modern world of computing. This is the only course I've taken at Stanford where I've felt that a majority of the work was pointless outside of this particular classroom."</a:t>
            </a:r>
          </a:p>
          <a:p>
            <a:pPr algn="l">
              <a:defRPr sz="4700"/>
            </a:pPr>
          </a:p>
          <a:p>
            <a:pPr marL="990600" indent="-228599" algn="l">
              <a:buSzPct val="100000"/>
              <a:buFont typeface="Helvetica Neue"/>
              <a:buChar char="•"/>
              <a:defRPr sz="4700"/>
            </a:pPr>
            <a:r>
              <a:t>These tasks have </a:t>
            </a:r>
            <a:r>
              <a:rPr i="1">
                <a:latin typeface="Helvetica Neue"/>
                <a:ea typeface="Helvetica Neue"/>
                <a:cs typeface="Helvetica Neue"/>
                <a:sym typeface="Helvetica Neue"/>
              </a:rPr>
              <a:t>not</a:t>
            </a:r>
            <a:r>
              <a:rPr b="1" i="1">
                <a:latin typeface="Helvetica Neue"/>
                <a:ea typeface="Helvetica Neue"/>
                <a:cs typeface="Helvetica Neue"/>
                <a:sym typeface="Helvetica Neue"/>
              </a:rPr>
              <a:t> </a:t>
            </a:r>
            <a:r>
              <a:t>become uncommon for systems-level work, believe it or not. I'm sorry you don't believe this, but understanding at this level and knowing how to work with these tools </a:t>
            </a:r>
            <a:r>
              <a:rPr i="1">
                <a:latin typeface="Helvetica Neue"/>
                <a:ea typeface="Helvetica Neue"/>
                <a:cs typeface="Helvetica Neue"/>
                <a:sym typeface="Helvetica Neue"/>
              </a:rPr>
              <a:t>is</a:t>
            </a:r>
            <a:r>
              <a:t> important for operating systems developers, embedded code developers, and others. But, systems is not all of CS. We do want you to have experience at this level, and we are not planning on removing it from the curriculum.</a:t>
            </a:r>
          </a:p>
          <a:p>
            <a:pPr algn="l">
              <a:defRPr sz="4700"/>
            </a:pPr>
          </a:p>
        </p:txBody>
      </p:sp>
      <p:sp>
        <p:nvSpPr>
          <p:cNvPr id="154" name="Slide Number"/>
          <p:cNvSpPr txBox="1"/>
          <p:nvPr>
            <p:ph type="sldNum" sz="quarter" idx="2"/>
          </p:nvPr>
        </p:nvSpPr>
        <p:spPr>
          <a:xfrm>
            <a:off x="771189" y="130090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What does it mean to allocate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What does it mean to allocate memory?</a:t>
            </a:r>
          </a:p>
        </p:txBody>
      </p:sp>
      <p:sp>
        <p:nvSpPr>
          <p:cNvPr id="157" name="As we have discussed, your programs have two areas of main memory: the stack and the heap.…"/>
          <p:cNvSpPr txBox="1"/>
          <p:nvPr/>
        </p:nvSpPr>
        <p:spPr>
          <a:xfrm>
            <a:off x="776494" y="1867920"/>
            <a:ext cx="22831013" cy="107929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As we have discussed, your programs have two areas of main memory: the stack and the heap.</a:t>
            </a:r>
          </a:p>
          <a:p>
            <a:pPr algn="l">
              <a:defRPr sz="4700"/>
            </a:pPr>
          </a:p>
          <a:p>
            <a:pPr algn="l">
              <a:defRPr sz="4700"/>
            </a:pPr>
            <a:r>
              <a:t>Your program has (by default) 8MB of stack space that it must manage based on the conventions we discussed when learning assembly code.</a:t>
            </a:r>
          </a:p>
          <a:p>
            <a:pPr algn="l">
              <a:defRPr sz="4700"/>
            </a:pPr>
          </a:p>
          <a:p>
            <a:pPr algn="l">
              <a:defRPr sz="4700"/>
            </a:pPr>
            <a:r>
              <a:t>The heap, on the other hand, is ultimately controlled by the operating system, and a "heap allocator" (your final project!) maintains the heap as a collection of contiguous memory </a:t>
            </a:r>
            <a:r>
              <a:rPr i="1">
                <a:latin typeface="Helvetica Neue"/>
                <a:ea typeface="Helvetica Neue"/>
                <a:cs typeface="Helvetica Neue"/>
                <a:sym typeface="Helvetica Neue"/>
              </a:rPr>
              <a:t>blocks</a:t>
            </a:r>
            <a:r>
              <a:t> that are either </a:t>
            </a:r>
            <a:r>
              <a:rPr i="1">
                <a:latin typeface="Helvetica Neue"/>
                <a:ea typeface="Helvetica Neue"/>
                <a:cs typeface="Helvetica Neue"/>
                <a:sym typeface="Helvetica Neue"/>
              </a:rPr>
              <a:t>free</a:t>
            </a:r>
            <a:r>
              <a:t> or </a:t>
            </a:r>
            <a:r>
              <a:rPr i="1">
                <a:latin typeface="Helvetica Neue"/>
                <a:ea typeface="Helvetica Neue"/>
                <a:cs typeface="Helvetica Neue"/>
                <a:sym typeface="Helvetica Neue"/>
              </a:rPr>
              <a:t>allocated</a:t>
            </a:r>
            <a:r>
              <a:t>.</a:t>
            </a:r>
          </a:p>
          <a:p>
            <a:pPr algn="l">
              <a:defRPr sz="4700"/>
            </a:pPr>
          </a:p>
          <a:p>
            <a:pPr algn="l">
              <a:defRPr sz="4700"/>
            </a:pPr>
            <a:r>
              <a:t>An </a:t>
            </a:r>
            <a:r>
              <a:rPr i="1">
                <a:latin typeface="Helvetica Neue"/>
                <a:ea typeface="Helvetica Neue"/>
                <a:cs typeface="Helvetica Neue"/>
                <a:sym typeface="Helvetica Neue"/>
              </a:rPr>
              <a:t>allocated</a:t>
            </a:r>
            <a:r>
              <a:t> block has been reserved for a particular application. When you call </a:t>
            </a:r>
            <a:r>
              <a:rPr>
                <a:latin typeface="Courier"/>
                <a:ea typeface="Courier"/>
                <a:cs typeface="Courier"/>
                <a:sym typeface="Courier"/>
              </a:rPr>
              <a:t>malloc()</a:t>
            </a:r>
            <a:r>
              <a:t>, you now have access to an allocated block, and only your program can modify or read the values in that block. Allocated blocks remain allocated for the rest of your program, or until you </a:t>
            </a:r>
            <a:r>
              <a:rPr>
                <a:latin typeface="Courier"/>
                <a:ea typeface="Courier"/>
                <a:cs typeface="Courier"/>
                <a:sym typeface="Courier"/>
              </a:rPr>
              <a:t>free()</a:t>
            </a:r>
            <a:r>
              <a:t> them. If your program ends, the heap allocator frees the block.</a:t>
            </a:r>
          </a:p>
        </p:txBody>
      </p:sp>
      <p:sp>
        <p:nvSpPr>
          <p:cNvPr id="158" name="Slide Number"/>
          <p:cNvSpPr txBox="1"/>
          <p:nvPr>
            <p:ph type="sldNum" sz="quarter" idx="2"/>
          </p:nvPr>
        </p:nvSpPr>
        <p:spPr>
          <a:xfrm>
            <a:off x="771189" y="130090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Program Address Spa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Program Address Space</a:t>
            </a:r>
          </a:p>
        </p:txBody>
      </p:sp>
      <p:sp>
        <p:nvSpPr>
          <p:cNvPr id="161" name="Ever wonder what happens when you type the following?…"/>
          <p:cNvSpPr txBox="1"/>
          <p:nvPr/>
        </p:nvSpPr>
        <p:spPr>
          <a:xfrm>
            <a:off x="776494" y="1867921"/>
            <a:ext cx="16612786" cy="107847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Ever wonder what happens when you type the following?</a:t>
            </a:r>
          </a:p>
          <a:p>
            <a:pPr algn="l">
              <a:defRPr sz="4700"/>
            </a:pPr>
          </a:p>
          <a:p>
            <a:pPr algn="l">
              <a:defRPr sz="4700">
                <a:latin typeface="Courier"/>
                <a:ea typeface="Courier"/>
                <a:cs typeface="Courier"/>
                <a:sym typeface="Courier"/>
              </a:defRPr>
            </a:pPr>
            <a:r>
              <a:t>./program_name</a:t>
            </a:r>
          </a:p>
          <a:p>
            <a:pPr algn="l">
              <a:defRPr sz="4700"/>
            </a:pPr>
          </a:p>
          <a:p>
            <a:pPr algn="l">
              <a:defRPr sz="4700"/>
            </a:pPr>
            <a:r>
              <a:t>The </a:t>
            </a:r>
            <a:r>
              <a:rPr b="1">
                <a:latin typeface="Helvetica Neue"/>
                <a:ea typeface="Helvetica Neue"/>
                <a:cs typeface="Helvetica Neue"/>
                <a:sym typeface="Helvetica Neue"/>
              </a:rPr>
              <a:t>OS </a:t>
            </a:r>
            <a:r>
              <a:rPr b="1" i="1">
                <a:latin typeface="Helvetica Neue"/>
                <a:ea typeface="Helvetica Neue"/>
                <a:cs typeface="Helvetica Neue"/>
                <a:sym typeface="Helvetica Neue"/>
              </a:rPr>
              <a:t>loader</a:t>
            </a:r>
            <a:r>
              <a:t> handles this — it does the following:</a:t>
            </a:r>
          </a:p>
          <a:p>
            <a:pPr marL="859536" indent="-859536" algn="l">
              <a:buSzPct val="100000"/>
              <a:buAutoNum type="arabicPeriod" startAt="1"/>
              <a:defRPr sz="4700"/>
            </a:pPr>
            <a:r>
              <a:t>Creates a new process </a:t>
            </a:r>
          </a:p>
          <a:p>
            <a:pPr marL="859536" indent="-859536" algn="l">
              <a:buSzPct val="100000"/>
              <a:buAutoNum type="arabicPeriod" startAt="1"/>
              <a:defRPr sz="4700"/>
            </a:pPr>
            <a:r>
              <a:t>Sets up address space/segments </a:t>
            </a:r>
          </a:p>
          <a:p>
            <a:pPr marL="859536" indent="-859536" algn="l">
              <a:buSzPct val="100000"/>
              <a:buAutoNum type="arabicPeriod" startAt="1"/>
              <a:defRPr sz="4700"/>
            </a:pPr>
            <a:r>
              <a:t>Reads executable file, loads instructions, global data </a:t>
            </a:r>
          </a:p>
          <a:p>
            <a:pPr lvl="1" indent="914400" algn="l">
              <a:defRPr sz="4700"/>
            </a:pPr>
            <a:r>
              <a:t>Mapped from file into green segments </a:t>
            </a:r>
          </a:p>
          <a:p>
            <a:pPr marL="859536" indent="-859536" algn="l">
              <a:buSzPct val="100000"/>
              <a:buAutoNum type="arabicPeriod" startAt="1"/>
              <a:defRPr sz="4700"/>
            </a:pPr>
            <a:r>
              <a:t>Libraries loaded on demand </a:t>
            </a:r>
          </a:p>
          <a:p>
            <a:pPr marL="859536" indent="-859536" algn="l">
              <a:buSzPct val="100000"/>
              <a:buAutoNum type="arabicPeriod" startAt="1"/>
              <a:defRPr sz="4700"/>
            </a:pPr>
            <a:r>
              <a:t>Sets up and reserves the 8MB stack </a:t>
            </a:r>
          </a:p>
          <a:p>
            <a:pPr lvl="1" indent="914400" algn="l">
              <a:defRPr sz="4700"/>
            </a:pPr>
            <a:r>
              <a:t>Reserves stack segment, initializes </a:t>
            </a:r>
            <a:r>
              <a:rPr>
                <a:latin typeface="Courier"/>
                <a:ea typeface="Courier"/>
                <a:cs typeface="Courier"/>
                <a:sym typeface="Courier"/>
              </a:rPr>
              <a:t>%rsp</a:t>
            </a:r>
            <a:r>
              <a:t>, calls </a:t>
            </a:r>
            <a:r>
              <a:rPr>
                <a:latin typeface="Courier"/>
                <a:ea typeface="Courier"/>
                <a:cs typeface="Courier"/>
                <a:sym typeface="Courier"/>
              </a:rPr>
              <a:t>main</a:t>
            </a:r>
            <a:r>
              <a:t> </a:t>
            </a:r>
          </a:p>
          <a:p>
            <a:pPr marL="859536" indent="-859536" algn="l">
              <a:buSzPct val="100000"/>
              <a:buAutoNum type="arabicPeriod" startAt="1"/>
              <a:defRPr sz="4700"/>
            </a:pPr>
            <a:r>
              <a:t>malloc written in C, will init self on use </a:t>
            </a:r>
          </a:p>
          <a:p>
            <a:pPr marL="859536" indent="-859536" algn="l">
              <a:buSzPct val="100000"/>
              <a:buAutoNum type="arabicPeriod" startAt="1"/>
              <a:defRPr sz="4700"/>
            </a:pPr>
            <a:r>
              <a:t>Asks OS for large memory region, parcels out to service requests </a:t>
            </a:r>
          </a:p>
        </p:txBody>
      </p:sp>
      <p:grpSp>
        <p:nvGrpSpPr>
          <p:cNvPr id="185" name="Group"/>
          <p:cNvGrpSpPr/>
          <p:nvPr/>
        </p:nvGrpSpPr>
        <p:grpSpPr>
          <a:xfrm>
            <a:off x="15382599" y="1655817"/>
            <a:ext cx="9331283" cy="12332674"/>
            <a:chOff x="0" y="0"/>
            <a:chExt cx="9331281" cy="12332672"/>
          </a:xfrm>
        </p:grpSpPr>
        <p:sp>
          <p:nvSpPr>
            <p:cNvPr id="162" name="0x7ffffffff000"/>
            <p:cNvSpPr txBox="1"/>
            <p:nvPr/>
          </p:nvSpPr>
          <p:spPr>
            <a:xfrm>
              <a:off x="136087" y="2674521"/>
              <a:ext cx="2991946" cy="566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800">
                  <a:latin typeface="Inconsolata"/>
                  <a:ea typeface="Inconsolata"/>
                  <a:cs typeface="Inconsolata"/>
                  <a:sym typeface="Inconsolata"/>
                </a:defRPr>
              </a:lvl1pPr>
            </a:lstStyle>
            <a:p>
              <a:pPr/>
              <a:r>
                <a:t>0x7ffffffff000</a:t>
              </a:r>
            </a:p>
          </p:txBody>
        </p:sp>
        <p:sp>
          <p:nvSpPr>
            <p:cNvPr id="163" name="0x7ffff7ffe000"/>
            <p:cNvSpPr txBox="1"/>
            <p:nvPr/>
          </p:nvSpPr>
          <p:spPr>
            <a:xfrm>
              <a:off x="0" y="4467998"/>
              <a:ext cx="3128033" cy="5526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800">
                  <a:latin typeface="Inconsolata"/>
                  <a:ea typeface="Inconsolata"/>
                  <a:cs typeface="Inconsolata"/>
                  <a:sym typeface="Inconsolata"/>
                </a:defRPr>
              </a:lvl1pPr>
            </a:lstStyle>
            <a:p>
              <a:pPr/>
              <a:r>
                <a:t>0x7ffff7ffe000</a:t>
              </a:r>
            </a:p>
          </p:txBody>
        </p:sp>
        <p:sp>
          <p:nvSpPr>
            <p:cNvPr id="164" name="8MB reserved"/>
            <p:cNvSpPr txBox="1"/>
            <p:nvPr/>
          </p:nvSpPr>
          <p:spPr>
            <a:xfrm>
              <a:off x="5520564" y="2680327"/>
              <a:ext cx="2487598" cy="7660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800">
                  <a:latin typeface="Helvetica Neue"/>
                  <a:ea typeface="Helvetica Neue"/>
                  <a:cs typeface="Helvetica Neue"/>
                  <a:sym typeface="Helvetica Neue"/>
                </a:defRPr>
              </a:lvl1pPr>
            </a:lstStyle>
            <a:p>
              <a:pPr/>
              <a:r>
                <a:t>8MB reserved</a:t>
              </a:r>
            </a:p>
          </p:txBody>
        </p:sp>
        <p:sp>
          <p:nvSpPr>
            <p:cNvPr id="165" name="Sized for library"/>
            <p:cNvSpPr txBox="1"/>
            <p:nvPr/>
          </p:nvSpPr>
          <p:spPr>
            <a:xfrm>
              <a:off x="5520564" y="4451173"/>
              <a:ext cx="2910899" cy="8497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800">
                  <a:latin typeface="Helvetica Neue"/>
                  <a:ea typeface="Helvetica Neue"/>
                  <a:cs typeface="Helvetica Neue"/>
                  <a:sym typeface="Helvetica Neue"/>
                </a:defRPr>
              </a:lvl1pPr>
            </a:lstStyle>
            <a:p>
              <a:pPr/>
              <a:r>
                <a:t>Sized for library</a:t>
              </a:r>
            </a:p>
          </p:txBody>
        </p:sp>
        <p:sp>
          <p:nvSpPr>
            <p:cNvPr id="166" name="Grows on demand"/>
            <p:cNvSpPr txBox="1"/>
            <p:nvPr/>
          </p:nvSpPr>
          <p:spPr>
            <a:xfrm>
              <a:off x="5532869" y="7653166"/>
              <a:ext cx="3283411" cy="7759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800">
                  <a:latin typeface="Helvetica Neue"/>
                  <a:ea typeface="Helvetica Neue"/>
                  <a:cs typeface="Helvetica Neue"/>
                  <a:sym typeface="Helvetica Neue"/>
                </a:defRPr>
              </a:lvl1pPr>
            </a:lstStyle>
            <a:p>
              <a:pPr/>
              <a:r>
                <a:t>Grows on demand</a:t>
              </a:r>
            </a:p>
          </p:txBody>
        </p:sp>
        <p:sp>
          <p:nvSpPr>
            <p:cNvPr id="167" name="Sized for executable"/>
            <p:cNvSpPr txBox="1"/>
            <p:nvPr/>
          </p:nvSpPr>
          <p:spPr>
            <a:xfrm>
              <a:off x="5532869" y="9011704"/>
              <a:ext cx="3798413" cy="7660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800">
                  <a:latin typeface="Helvetica Neue"/>
                  <a:ea typeface="Helvetica Neue"/>
                  <a:cs typeface="Helvetica Neue"/>
                  <a:sym typeface="Helvetica Neue"/>
                </a:defRPr>
              </a:lvl1pPr>
            </a:lstStyle>
            <a:p>
              <a:pPr/>
              <a:r>
                <a:t>Sized for executable</a:t>
              </a:r>
            </a:p>
          </p:txBody>
        </p:sp>
        <p:sp>
          <p:nvSpPr>
            <p:cNvPr id="168" name="Rectangle"/>
            <p:cNvSpPr/>
            <p:nvPr/>
          </p:nvSpPr>
          <p:spPr>
            <a:xfrm>
              <a:off x="3178521" y="0"/>
              <a:ext cx="2341105" cy="11055938"/>
            </a:xfrm>
            <a:prstGeom prst="rect">
              <a:avLst/>
            </a:prstGeom>
            <a:solidFill>
              <a:srgbClr val="00A2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69" name="Rectangle"/>
            <p:cNvSpPr/>
            <p:nvPr/>
          </p:nvSpPr>
          <p:spPr>
            <a:xfrm>
              <a:off x="3178521" y="2666445"/>
              <a:ext cx="2341105" cy="106575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70" name="Rectangle"/>
            <p:cNvSpPr/>
            <p:nvPr/>
          </p:nvSpPr>
          <p:spPr>
            <a:xfrm>
              <a:off x="3178521" y="4364142"/>
              <a:ext cx="2341105" cy="962249"/>
            </a:xfrm>
            <a:prstGeom prst="rect">
              <a:avLst/>
            </a:prstGeom>
            <a:solidFill>
              <a:srgbClr val="008E00"/>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71" name="Shared library text/data"/>
            <p:cNvSpPr txBox="1"/>
            <p:nvPr/>
          </p:nvSpPr>
          <p:spPr>
            <a:xfrm>
              <a:off x="3226914" y="4431388"/>
              <a:ext cx="2244322" cy="8893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700">
                  <a:latin typeface="Helvetica Neue"/>
                  <a:ea typeface="Helvetica Neue"/>
                  <a:cs typeface="Helvetica Neue"/>
                  <a:sym typeface="Helvetica Neue"/>
                </a:defRPr>
              </a:lvl1pPr>
            </a:lstStyle>
            <a:p>
              <a:pPr/>
              <a:r>
                <a:t>Shared library text/data</a:t>
              </a:r>
            </a:p>
          </p:txBody>
        </p:sp>
        <p:sp>
          <p:nvSpPr>
            <p:cNvPr id="172" name="Rectangle"/>
            <p:cNvSpPr/>
            <p:nvPr/>
          </p:nvSpPr>
          <p:spPr>
            <a:xfrm>
              <a:off x="3178521" y="7429409"/>
              <a:ext cx="2341105" cy="1223500"/>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73" name="Rectangle"/>
            <p:cNvSpPr/>
            <p:nvPr/>
          </p:nvSpPr>
          <p:spPr>
            <a:xfrm>
              <a:off x="3178521" y="8854227"/>
              <a:ext cx="2341105" cy="47996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74" name="Rectangle"/>
            <p:cNvSpPr/>
            <p:nvPr/>
          </p:nvSpPr>
          <p:spPr>
            <a:xfrm>
              <a:off x="3178521" y="9433735"/>
              <a:ext cx="2341105" cy="1065752"/>
            </a:xfrm>
            <a:prstGeom prst="rect">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75" name="Text…"/>
            <p:cNvSpPr txBox="1"/>
            <p:nvPr/>
          </p:nvSpPr>
          <p:spPr>
            <a:xfrm>
              <a:off x="3164511" y="9535221"/>
              <a:ext cx="2369128" cy="963175"/>
            </a:xfrm>
            <a:prstGeom prst="rect">
              <a:avLst/>
            </a:prstGeom>
            <a:solidFill>
              <a:srgbClr val="008E00"/>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2500">
                  <a:latin typeface="Helvetica Neue"/>
                  <a:ea typeface="Helvetica Neue"/>
                  <a:cs typeface="Helvetica Neue"/>
                  <a:sym typeface="Helvetica Neue"/>
                </a:defRPr>
              </a:pPr>
              <a:r>
                <a:t>Text</a:t>
              </a:r>
            </a:p>
            <a:p>
              <a:pPr>
                <a:defRPr sz="2500">
                  <a:latin typeface="Helvetica Neue"/>
                  <a:ea typeface="Helvetica Neue"/>
                  <a:cs typeface="Helvetica Neue"/>
                  <a:sym typeface="Helvetica Neue"/>
                </a:defRPr>
              </a:pPr>
              <a:r>
                <a:t>(machine code)</a:t>
              </a:r>
            </a:p>
          </p:txBody>
        </p:sp>
        <p:sp>
          <p:nvSpPr>
            <p:cNvPr id="176" name="Low addresses deliberately unmapped"/>
            <p:cNvSpPr txBox="1"/>
            <p:nvPr/>
          </p:nvSpPr>
          <p:spPr>
            <a:xfrm>
              <a:off x="3405363" y="10781410"/>
              <a:ext cx="4036380" cy="15512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a:defRPr sz="2800">
                  <a:latin typeface="Helvetica Neue"/>
                  <a:ea typeface="Helvetica Neue"/>
                  <a:cs typeface="Helvetica Neue"/>
                  <a:sym typeface="Helvetica Neue"/>
                </a:defRPr>
              </a:lvl1pPr>
            </a:lstStyle>
            <a:p>
              <a:pPr/>
              <a:r>
                <a:t>Low addresses deliberately unmapped</a:t>
              </a:r>
            </a:p>
          </p:txBody>
        </p:sp>
        <p:sp>
          <p:nvSpPr>
            <p:cNvPr id="177" name="0x602010"/>
            <p:cNvSpPr txBox="1"/>
            <p:nvPr/>
          </p:nvSpPr>
          <p:spPr>
            <a:xfrm>
              <a:off x="869172" y="8260134"/>
              <a:ext cx="2258861" cy="51011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800">
                  <a:latin typeface="Inconsolata"/>
                  <a:ea typeface="Inconsolata"/>
                  <a:cs typeface="Inconsolata"/>
                  <a:sym typeface="Inconsolata"/>
                </a:defRPr>
              </a:lvl1pPr>
            </a:lstStyle>
            <a:p>
              <a:pPr/>
              <a:r>
                <a:t>0x602010</a:t>
              </a:r>
            </a:p>
          </p:txBody>
        </p:sp>
        <p:sp>
          <p:nvSpPr>
            <p:cNvPr id="178" name="0x600000"/>
            <p:cNvSpPr txBox="1"/>
            <p:nvPr/>
          </p:nvSpPr>
          <p:spPr>
            <a:xfrm>
              <a:off x="1165442" y="8903291"/>
              <a:ext cx="1962591" cy="5059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800">
                  <a:latin typeface="Inconsolata"/>
                  <a:ea typeface="Inconsolata"/>
                  <a:cs typeface="Inconsolata"/>
                  <a:sym typeface="Inconsolata"/>
                </a:defRPr>
              </a:lvl1pPr>
            </a:lstStyle>
            <a:p>
              <a:pPr/>
              <a:r>
                <a:t>0x600000</a:t>
              </a:r>
            </a:p>
          </p:txBody>
        </p:sp>
        <p:sp>
          <p:nvSpPr>
            <p:cNvPr id="179" name="0x400000"/>
            <p:cNvSpPr txBox="1"/>
            <p:nvPr/>
          </p:nvSpPr>
          <p:spPr>
            <a:xfrm>
              <a:off x="871547" y="9775694"/>
              <a:ext cx="2256486" cy="5316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800">
                  <a:latin typeface="Inconsolata"/>
                  <a:ea typeface="Inconsolata"/>
                  <a:cs typeface="Inconsolata"/>
                  <a:sym typeface="Inconsolata"/>
                </a:defRPr>
              </a:lvl1pPr>
            </a:lstStyle>
            <a:p>
              <a:pPr/>
              <a:r>
                <a:t>0x400000</a:t>
              </a:r>
            </a:p>
          </p:txBody>
        </p:sp>
        <p:sp>
          <p:nvSpPr>
            <p:cNvPr id="180" name="Arrow"/>
            <p:cNvSpPr/>
            <p:nvPr/>
          </p:nvSpPr>
          <p:spPr>
            <a:xfrm rot="5400000">
              <a:off x="4137081" y="3303697"/>
              <a:ext cx="423986" cy="310547"/>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1" name="Arrow"/>
            <p:cNvSpPr/>
            <p:nvPr/>
          </p:nvSpPr>
          <p:spPr>
            <a:xfrm rot="16200000">
              <a:off x="4137081" y="7640070"/>
              <a:ext cx="423986" cy="310547"/>
            </a:xfrm>
            <a:prstGeom prst="rightArrow">
              <a:avLst>
                <a:gd name="adj1" fmla="val 28045"/>
                <a:gd name="adj2" fmla="val 62599"/>
              </a:avLst>
            </a:prstGeom>
            <a:solidFill>
              <a:srgbClr val="000000"/>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82" name="Heap"/>
            <p:cNvSpPr txBox="1"/>
            <p:nvPr/>
          </p:nvSpPr>
          <p:spPr>
            <a:xfrm>
              <a:off x="3868988" y="7935865"/>
              <a:ext cx="960172" cy="5258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800">
                  <a:latin typeface="Helvetica Neue"/>
                  <a:ea typeface="Helvetica Neue"/>
                  <a:cs typeface="Helvetica Neue"/>
                  <a:sym typeface="Helvetica Neue"/>
                </a:defRPr>
              </a:lvl1pPr>
            </a:lstStyle>
            <a:p>
              <a:pPr/>
              <a:r>
                <a:t>Heap</a:t>
              </a:r>
            </a:p>
          </p:txBody>
        </p:sp>
        <p:sp>
          <p:nvSpPr>
            <p:cNvPr id="183" name="Global data"/>
            <p:cNvSpPr txBox="1"/>
            <p:nvPr/>
          </p:nvSpPr>
          <p:spPr>
            <a:xfrm>
              <a:off x="3170667" y="8866671"/>
              <a:ext cx="2356814" cy="640032"/>
            </a:xfrm>
            <a:prstGeom prst="rect">
              <a:avLst/>
            </a:prstGeom>
            <a:solidFill>
              <a:srgbClr val="008E00"/>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800">
                  <a:latin typeface="Helvetica Neue"/>
                  <a:ea typeface="Helvetica Neue"/>
                  <a:cs typeface="Helvetica Neue"/>
                  <a:sym typeface="Helvetica Neue"/>
                </a:defRPr>
              </a:lvl1pPr>
            </a:lstStyle>
            <a:p>
              <a:pPr/>
              <a:r>
                <a:t>Global data</a:t>
              </a:r>
            </a:p>
          </p:txBody>
        </p:sp>
        <p:sp>
          <p:nvSpPr>
            <p:cNvPr id="184" name="Stack"/>
            <p:cNvSpPr txBox="1"/>
            <p:nvPr/>
          </p:nvSpPr>
          <p:spPr>
            <a:xfrm>
              <a:off x="3839982" y="2764955"/>
              <a:ext cx="1018184" cy="5258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800">
                  <a:latin typeface="Helvetica Neue"/>
                  <a:ea typeface="Helvetica Neue"/>
                  <a:cs typeface="Helvetica Neue"/>
                  <a:sym typeface="Helvetica Neue"/>
                </a:defRPr>
              </a:lvl1pPr>
            </a:lstStyle>
            <a:p>
              <a:pPr/>
              <a:r>
                <a:t>Stack</a:t>
              </a:r>
            </a:p>
          </p:txBody>
        </p:sp>
      </p:grpSp>
      <p:sp>
        <p:nvSpPr>
          <p:cNvPr id="186" name="Slide Number"/>
          <p:cNvSpPr txBox="1"/>
          <p:nvPr>
            <p:ph type="sldNum" sz="quarter" idx="2"/>
          </p:nvPr>
        </p:nvSpPr>
        <p:spPr>
          <a:xfrm>
            <a:off x="771189" y="130090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Why do we have both stack and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have both stack and heap allocation?</a:t>
            </a:r>
          </a:p>
        </p:txBody>
      </p:sp>
      <p:sp>
        <p:nvSpPr>
          <p:cNvPr id="189" name="As we have discussed before, stack memory is limited and serves as a scratch-pad for functions, and it is continually being re-used by your functions. Stack memory isn't persistent, but because it is already allocated to your program, it is fast.…"/>
          <p:cNvSpPr txBox="1"/>
          <p:nvPr/>
        </p:nvSpPr>
        <p:spPr>
          <a:xfrm>
            <a:off x="1071505" y="2178345"/>
            <a:ext cx="22240990" cy="617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As we have discussed before, stack memory is limited and serves as a scratch-pad for functions, and it is continually being re-used by your functions. Stack memory isn't persistent, but because it is already allocated to your program, it is fast.</a:t>
            </a:r>
          </a:p>
          <a:p>
            <a:pPr algn="l"/>
          </a:p>
          <a:p>
            <a:pPr algn="l"/>
            <a:r>
              <a:t>Heap memory takes more time to set up (you have to go through the heap allocator), but it is unlimited (for all intents and purposes), and persistent for the rest of your program.</a:t>
            </a:r>
          </a:p>
        </p:txBody>
      </p:sp>
      <p:sp>
        <p:nvSpPr>
          <p:cNvPr id="190" name="Slide Number"/>
          <p:cNvSpPr txBox="1"/>
          <p:nvPr>
            <p:ph type="sldNum" sz="quarter" idx="2"/>
          </p:nvPr>
        </p:nvSpPr>
        <p:spPr>
          <a:xfrm>
            <a:off x="771189" y="130090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malloc, free, and realloc refresh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rPr>
                <a:latin typeface="Courier"/>
                <a:ea typeface="Courier"/>
                <a:cs typeface="Courier"/>
                <a:sym typeface="Courier"/>
              </a:rPr>
              <a:t>malloc</a:t>
            </a:r>
            <a:r>
              <a:t>, </a:t>
            </a:r>
            <a:r>
              <a:rPr>
                <a:latin typeface="Courier"/>
                <a:ea typeface="Courier"/>
                <a:cs typeface="Courier"/>
                <a:sym typeface="Courier"/>
              </a:rPr>
              <a:t>free</a:t>
            </a:r>
            <a:r>
              <a:t>, and </a:t>
            </a:r>
            <a:r>
              <a:rPr>
                <a:latin typeface="Courier"/>
                <a:ea typeface="Courier"/>
                <a:cs typeface="Courier"/>
                <a:sym typeface="Courier"/>
              </a:rPr>
              <a:t>realloc</a:t>
            </a:r>
            <a:r>
              <a:t> refresher</a:t>
            </a:r>
          </a:p>
        </p:txBody>
      </p:sp>
      <p:sp>
        <p:nvSpPr>
          <p:cNvPr id="193" name="void *malloc(size_t size)…"/>
          <p:cNvSpPr txBox="1"/>
          <p:nvPr/>
        </p:nvSpPr>
        <p:spPr>
          <a:xfrm>
            <a:off x="55562" y="2866136"/>
            <a:ext cx="24030941" cy="100522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void *malloc(size_t size) </a:t>
            </a:r>
          </a:p>
          <a:p>
            <a:pPr lvl="3" algn="l"/>
            <a:r>
              <a:t>Return pointer to memory block &gt;= requested size </a:t>
            </a:r>
          </a:p>
          <a:p>
            <a:pPr lvl="3" algn="l"/>
            <a:r>
              <a:t>(failure returns </a:t>
            </a:r>
            <a:r>
              <a:rPr>
                <a:latin typeface="Courier"/>
                <a:ea typeface="Courier"/>
                <a:cs typeface="Courier"/>
                <a:sym typeface="Courier"/>
              </a:rPr>
              <a:t>NULL</a:t>
            </a:r>
            <a:r>
              <a:t> and sets errno) </a:t>
            </a:r>
          </a:p>
          <a:p>
            <a:pPr algn="l">
              <a:defRPr>
                <a:latin typeface="Courier"/>
                <a:ea typeface="Courier"/>
                <a:cs typeface="Courier"/>
                <a:sym typeface="Courier"/>
              </a:defRPr>
            </a:pPr>
          </a:p>
          <a:p>
            <a:pPr algn="l">
              <a:defRPr>
                <a:latin typeface="Courier"/>
                <a:ea typeface="Courier"/>
                <a:cs typeface="Courier"/>
                <a:sym typeface="Courier"/>
              </a:defRPr>
            </a:pPr>
            <a:r>
              <a:t>void free(void *p) </a:t>
            </a:r>
          </a:p>
          <a:p>
            <a:pPr lvl="3" algn="l"/>
            <a:r>
              <a:t>Recycle memory block</a:t>
            </a:r>
            <a:br/>
            <a:r>
              <a:rPr>
                <a:latin typeface="Courier"/>
                <a:ea typeface="Courier"/>
                <a:cs typeface="Courier"/>
                <a:sym typeface="Courier"/>
              </a:rPr>
              <a:t>p</a:t>
            </a:r>
            <a:r>
              <a:t> must be from previous malloc/realloc call </a:t>
            </a:r>
          </a:p>
          <a:p>
            <a:pPr algn="l">
              <a:defRPr>
                <a:latin typeface="Courier"/>
                <a:ea typeface="Courier"/>
                <a:cs typeface="Courier"/>
                <a:sym typeface="Courier"/>
              </a:defRPr>
            </a:pPr>
          </a:p>
          <a:p>
            <a:pPr algn="l">
              <a:defRPr>
                <a:latin typeface="Courier"/>
                <a:ea typeface="Courier"/>
                <a:cs typeface="Courier"/>
                <a:sym typeface="Courier"/>
              </a:defRPr>
            </a:pPr>
            <a:r>
              <a:t>void *realloc(void *p, size_t size) </a:t>
            </a:r>
          </a:p>
          <a:p>
            <a:pPr lvl="3" algn="l"/>
            <a:r>
              <a:t>Changes size of block </a:t>
            </a:r>
            <a:r>
              <a:rPr>
                <a:latin typeface="Courier"/>
                <a:ea typeface="Courier"/>
                <a:cs typeface="Courier"/>
                <a:sym typeface="Courier"/>
              </a:rPr>
              <a:t>p</a:t>
            </a:r>
            <a:r>
              <a:t>, returns pointer to block (possibly same) </a:t>
            </a:r>
          </a:p>
          <a:p>
            <a:pPr lvl="3" algn="l"/>
            <a:r>
              <a:t>Contents of new block unchanged up to min of old and new size </a:t>
            </a:r>
          </a:p>
          <a:p>
            <a:pPr lvl="3" algn="l"/>
            <a:r>
              <a:t>If the new pointer isn't the same as the old pointer, the old block will have been free’d</a:t>
            </a:r>
          </a:p>
        </p:txBody>
      </p:sp>
      <p:grpSp>
        <p:nvGrpSpPr>
          <p:cNvPr id="198" name="Group"/>
          <p:cNvGrpSpPr/>
          <p:nvPr/>
        </p:nvGrpSpPr>
        <p:grpSpPr>
          <a:xfrm>
            <a:off x="13877628" y="1616885"/>
            <a:ext cx="10383587" cy="8860492"/>
            <a:chOff x="0" y="0"/>
            <a:chExt cx="10383585" cy="8860490"/>
          </a:xfrm>
        </p:grpSpPr>
        <p:sp>
          <p:nvSpPr>
            <p:cNvPr id="194" name="This is what your heap allocator is going to do!"/>
            <p:cNvSpPr txBox="1"/>
            <p:nvPr/>
          </p:nvSpPr>
          <p:spPr>
            <a:xfrm rot="2395853">
              <a:off x="-1190547" y="4007655"/>
              <a:ext cx="12794616"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This is what your heap allocator is going to do!</a:t>
              </a:r>
            </a:p>
          </p:txBody>
        </p:sp>
        <p:sp>
          <p:nvSpPr>
            <p:cNvPr id="200" name="Connection Line"/>
            <p:cNvSpPr/>
            <p:nvPr/>
          </p:nvSpPr>
          <p:spPr>
            <a:xfrm>
              <a:off x="87028" y="4538291"/>
              <a:ext cx="4113776" cy="1635368"/>
            </a:xfrm>
            <a:custGeom>
              <a:avLst/>
              <a:gdLst/>
              <a:ahLst/>
              <a:cxnLst>
                <a:cxn ang="0">
                  <a:pos x="wd2" y="hd2"/>
                </a:cxn>
                <a:cxn ang="5400000">
                  <a:pos x="wd2" y="hd2"/>
                </a:cxn>
                <a:cxn ang="10800000">
                  <a:pos x="wd2" y="hd2"/>
                </a:cxn>
                <a:cxn ang="16200000">
                  <a:pos x="wd2" y="hd2"/>
                </a:cxn>
              </a:cxnLst>
              <a:rect l="0" t="0" r="r" b="b"/>
              <a:pathLst>
                <a:path w="21600" h="20228" fill="norm" stroke="1" extrusionOk="0">
                  <a:moveTo>
                    <a:pt x="21600" y="0"/>
                  </a:moveTo>
                  <a:cubicBezTo>
                    <a:pt x="15780" y="14935"/>
                    <a:pt x="8580" y="21600"/>
                    <a:pt x="0" y="19994"/>
                  </a:cubicBezTo>
                </a:path>
              </a:pathLst>
            </a:custGeom>
            <a:noFill/>
            <a:ln w="127000" cap="flat">
              <a:solidFill>
                <a:srgbClr val="7F0325"/>
              </a:solidFill>
              <a:prstDash val="solid"/>
              <a:miter lim="400000"/>
              <a:tailEnd type="triangle" w="med" len="med"/>
            </a:ln>
            <a:effectLst/>
          </p:spPr>
          <p:txBody>
            <a:bodyPr/>
            <a:lstStyle/>
            <a:p>
              <a:pPr/>
            </a:p>
          </p:txBody>
        </p:sp>
        <p:sp>
          <p:nvSpPr>
            <p:cNvPr id="201" name="Connection Line"/>
            <p:cNvSpPr/>
            <p:nvPr/>
          </p:nvSpPr>
          <p:spPr>
            <a:xfrm>
              <a:off x="0" y="3442463"/>
              <a:ext cx="3922370" cy="996015"/>
            </a:xfrm>
            <a:custGeom>
              <a:avLst/>
              <a:gdLst/>
              <a:ahLst/>
              <a:cxnLst>
                <a:cxn ang="0">
                  <a:pos x="wd2" y="hd2"/>
                </a:cxn>
                <a:cxn ang="5400000">
                  <a:pos x="wd2" y="hd2"/>
                </a:cxn>
                <a:cxn ang="10800000">
                  <a:pos x="wd2" y="hd2"/>
                </a:cxn>
                <a:cxn ang="16200000">
                  <a:pos x="wd2" y="hd2"/>
                </a:cxn>
              </a:cxnLst>
              <a:rect l="0" t="0" r="r" b="b"/>
              <a:pathLst>
                <a:path w="21600" h="17492" fill="norm" stroke="1" extrusionOk="0">
                  <a:moveTo>
                    <a:pt x="21600" y="13846"/>
                  </a:moveTo>
                  <a:cubicBezTo>
                    <a:pt x="13620" y="21600"/>
                    <a:pt x="6420" y="16985"/>
                    <a:pt x="0" y="0"/>
                  </a:cubicBezTo>
                </a:path>
              </a:pathLst>
            </a:custGeom>
            <a:noFill/>
            <a:ln w="127000" cap="flat">
              <a:solidFill>
                <a:srgbClr val="7F0325"/>
              </a:solidFill>
              <a:prstDash val="solid"/>
              <a:miter lim="400000"/>
              <a:tailEnd type="triangle" w="med" len="med"/>
            </a:ln>
            <a:effectLst/>
          </p:spPr>
          <p:txBody>
            <a:bodyPr/>
            <a:lstStyle/>
            <a:p>
              <a:pPr/>
            </a:p>
          </p:txBody>
        </p:sp>
        <p:sp>
          <p:nvSpPr>
            <p:cNvPr id="202" name="Connection Line"/>
            <p:cNvSpPr/>
            <p:nvPr/>
          </p:nvSpPr>
          <p:spPr>
            <a:xfrm>
              <a:off x="783380" y="5041765"/>
              <a:ext cx="3920899" cy="27038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6647" y="11925"/>
                    <a:pt x="9447" y="19125"/>
                    <a:pt x="0" y="21600"/>
                  </a:cubicBezTo>
                </a:path>
              </a:pathLst>
            </a:custGeom>
            <a:noFill/>
            <a:ln w="127000" cap="flat">
              <a:solidFill>
                <a:srgbClr val="7F0325"/>
              </a:solidFill>
              <a:prstDash val="solid"/>
              <a:miter lim="400000"/>
              <a:tailEnd type="triangle" w="med" len="med"/>
            </a:ln>
            <a:effectLst/>
          </p:spPr>
          <p:txBody>
            <a:bodyPr/>
            <a:lstStyle/>
            <a:p>
              <a:pPr/>
            </a:p>
          </p:txBody>
        </p:sp>
      </p:grpSp>
      <p:sp>
        <p:nvSpPr>
          <p:cNvPr id="199" name="Slide Number"/>
          <p:cNvSpPr txBox="1"/>
          <p:nvPr>
            <p:ph type="sldNum" sz="quarter" idx="2"/>
          </p:nvPr>
        </p:nvSpPr>
        <p:spPr>
          <a:xfrm>
            <a:off x="771189" y="130090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8"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Allocator Requiremen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Allocator Requirements</a:t>
            </a:r>
          </a:p>
        </p:txBody>
      </p:sp>
      <p:sp>
        <p:nvSpPr>
          <p:cNvPr id="205" name="The heap allocator must be able to service arbitrary sequence of malloc() and free() requests…"/>
          <p:cNvSpPr txBox="1"/>
          <p:nvPr/>
        </p:nvSpPr>
        <p:spPr>
          <a:xfrm>
            <a:off x="776494" y="1867920"/>
            <a:ext cx="22831013" cy="1083251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The heap allocator must be able to service arbitrary sequence of malloc() and free() requests </a:t>
            </a:r>
          </a:p>
          <a:p>
            <a:pPr lvl="1" indent="635000" algn="l">
              <a:buFont typeface="Helvetica Neue"/>
              <a:defRPr sz="4700"/>
            </a:pPr>
            <a:r>
              <a:rPr>
                <a:latin typeface="Courier"/>
                <a:ea typeface="Courier"/>
                <a:cs typeface="Courier"/>
                <a:sym typeface="Courier"/>
              </a:rPr>
              <a:t>malloc</a:t>
            </a:r>
            <a:r>
              <a:t> must return a pointer to contiguous memory that is equal to or greater than the requested size, or </a:t>
            </a:r>
            <a:r>
              <a:rPr>
                <a:latin typeface="Courier"/>
                <a:ea typeface="Courier"/>
                <a:cs typeface="Courier"/>
                <a:sym typeface="Courier"/>
              </a:rPr>
              <a:t>NULL</a:t>
            </a:r>
            <a:r>
              <a:t> if it can't satisfy the request.</a:t>
            </a:r>
          </a:p>
          <a:p>
            <a:pPr lvl="1" indent="635000" algn="l">
              <a:buFont typeface="Helvetica Neue"/>
              <a:defRPr sz="4700"/>
            </a:pPr>
            <a:r>
              <a:t>The </a:t>
            </a:r>
            <a:r>
              <a:rPr i="1">
                <a:latin typeface="Helvetica Neue"/>
                <a:ea typeface="Helvetica Neue"/>
                <a:cs typeface="Helvetica Neue"/>
                <a:sym typeface="Helvetica Neue"/>
              </a:rPr>
              <a:t>payload</a:t>
            </a:r>
            <a:r>
              <a:t> contents (this is the area that the pointer points to) are unspecified — they can be 0s or garbage.</a:t>
            </a:r>
          </a:p>
          <a:p>
            <a:pPr lvl="1" indent="635000" algn="l">
              <a:buFont typeface="Helvetica Neue"/>
              <a:defRPr sz="4700"/>
            </a:pPr>
            <a:r>
              <a:t>If the client introduces an error, then the behavior is undefined</a:t>
            </a:r>
          </a:p>
          <a:p>
            <a:pPr lvl="2" marL="1866900" indent="-596900" algn="l">
              <a:buSzPct val="75000"/>
              <a:buFont typeface="Helvetica Neue"/>
              <a:buChar char="•"/>
              <a:defRPr sz="4700"/>
            </a:pPr>
            <a:r>
              <a:t>If the client tries to free non-allocated memory, or tries to use free'd memory.</a:t>
            </a:r>
          </a:p>
          <a:p>
            <a:pPr algn="l">
              <a:buFont typeface="Helvetica Neue"/>
              <a:defRPr sz="4700"/>
            </a:pPr>
          </a:p>
          <a:p>
            <a:pPr algn="l">
              <a:defRPr sz="4700"/>
            </a:pPr>
            <a:r>
              <a:t>The heap allocator has some constraints:</a:t>
            </a:r>
          </a:p>
          <a:p>
            <a:pPr algn="l">
              <a:buFont typeface="Helvetica Neue"/>
              <a:defRPr sz="4700"/>
            </a:pPr>
            <a:r>
              <a:t>It can't control the number, size, or lifetime of the allocated blocks.</a:t>
            </a:r>
          </a:p>
          <a:p>
            <a:pPr algn="l">
              <a:buFont typeface="Helvetica Neue"/>
              <a:defRPr sz="4700"/>
            </a:pPr>
            <a:r>
              <a:t>It must respond immediately to each malloc request</a:t>
            </a:r>
          </a:p>
          <a:p>
            <a:pPr lvl="1" indent="635000" algn="l">
              <a:buFont typeface="Helvetica Neue"/>
              <a:defRPr sz="4700"/>
            </a:pPr>
            <a:r>
              <a:t>I.e., it can't reorder or buffer </a:t>
            </a:r>
            <a:r>
              <a:rPr>
                <a:latin typeface="Courier"/>
                <a:ea typeface="Courier"/>
                <a:cs typeface="Courier"/>
                <a:sym typeface="Courier"/>
              </a:rPr>
              <a:t>malloc</a:t>
            </a:r>
            <a:r>
              <a:t> requests — the first request must be handled first.</a:t>
            </a:r>
          </a:p>
          <a:p>
            <a:pPr lvl="1" indent="635000" algn="l">
              <a:buFont typeface="Helvetica Neue"/>
              <a:defRPr sz="4700"/>
            </a:pPr>
            <a:r>
              <a:t>It </a:t>
            </a:r>
            <a:r>
              <a:rPr i="1">
                <a:latin typeface="Helvetica Neue"/>
                <a:ea typeface="Helvetica Neue"/>
                <a:cs typeface="Helvetica Neue"/>
                <a:sym typeface="Helvetica Neue"/>
              </a:rPr>
              <a:t>can</a:t>
            </a:r>
            <a:r>
              <a:t> defer, ignore, or reorder requests to </a:t>
            </a:r>
            <a:r>
              <a:rPr>
                <a:latin typeface="Courier"/>
                <a:ea typeface="Courier"/>
                <a:cs typeface="Courier"/>
                <a:sym typeface="Courier"/>
              </a:rPr>
              <a:t>free</a:t>
            </a:r>
          </a:p>
        </p:txBody>
      </p:sp>
      <p:sp>
        <p:nvSpPr>
          <p:cNvPr id="206" name="Slide Number"/>
          <p:cNvSpPr txBox="1"/>
          <p:nvPr>
            <p:ph type="sldNum" sz="quarter" idx="2"/>
          </p:nvPr>
        </p:nvSpPr>
        <p:spPr>
          <a:xfrm>
            <a:off x="771189" y="130090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Allocator Requirements (continu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Allocator Requirements (continued)</a:t>
            </a:r>
          </a:p>
        </p:txBody>
      </p:sp>
      <p:sp>
        <p:nvSpPr>
          <p:cNvPr id="209" name="Other heap allocator constraints:…"/>
          <p:cNvSpPr txBox="1"/>
          <p:nvPr/>
        </p:nvSpPr>
        <p:spPr>
          <a:xfrm>
            <a:off x="776494" y="2048428"/>
            <a:ext cx="22831012" cy="58075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Other heap allocator constraints:</a:t>
            </a:r>
          </a:p>
          <a:p>
            <a:pPr algn="l">
              <a:buFont typeface="Helvetica Neue"/>
              <a:defRPr sz="4700"/>
            </a:pPr>
            <a:r>
              <a:t>The allocator must align blocks so they satisfy all alignment requirements </a:t>
            </a:r>
          </a:p>
          <a:p>
            <a:pPr lvl="1" indent="635000" algn="l">
              <a:buFont typeface="Helvetica Neue"/>
              <a:defRPr sz="4700"/>
            </a:pPr>
            <a:r>
              <a:t>i.e., 16 byte alignment for GNU </a:t>
            </a:r>
            <a:r>
              <a:rPr>
                <a:latin typeface="Courier"/>
                <a:ea typeface="Courier"/>
                <a:cs typeface="Courier"/>
                <a:sym typeface="Courier"/>
              </a:rPr>
              <a:t>malloc</a:t>
            </a:r>
            <a:r>
              <a:t> (libc </a:t>
            </a:r>
            <a:r>
              <a:rPr>
                <a:latin typeface="Courier"/>
                <a:ea typeface="Courier"/>
                <a:cs typeface="Courier"/>
                <a:sym typeface="Courier"/>
              </a:rPr>
              <a:t>malloc</a:t>
            </a:r>
            <a:r>
              <a:t>) on 64-bit Linux (for your assignment, we only ask that you align on an 8-byte boundary).</a:t>
            </a:r>
          </a:p>
          <a:p>
            <a:pPr algn="l">
              <a:defRPr b="1" sz="4700">
                <a:latin typeface="Helvetica Neue"/>
                <a:ea typeface="Helvetica Neue"/>
                <a:cs typeface="Helvetica Neue"/>
                <a:sym typeface="Helvetica Neue"/>
              </a:defRPr>
            </a:pPr>
          </a:p>
          <a:p>
            <a:pPr algn="l">
              <a:buFont typeface="Helvetica Neue"/>
              <a:defRPr sz="4700"/>
            </a:pPr>
            <a:r>
              <a:t>The allocated payload must be maintained </a:t>
            </a:r>
            <a:r>
              <a:rPr i="1">
                <a:latin typeface="Helvetica Neue"/>
                <a:ea typeface="Helvetica Neue"/>
                <a:cs typeface="Helvetica Neue"/>
                <a:sym typeface="Helvetica Neue"/>
              </a:rPr>
              <a:t>as-is </a:t>
            </a:r>
          </a:p>
          <a:p>
            <a:pPr lvl="1" indent="635000" algn="l">
              <a:buFont typeface="Helvetica Neue"/>
              <a:defRPr sz="4700"/>
            </a:pPr>
            <a:r>
              <a:t>The allocator </a:t>
            </a:r>
            <a:r>
              <a:rPr i="1">
                <a:latin typeface="Helvetica Neue"/>
                <a:ea typeface="Helvetica Neue"/>
                <a:cs typeface="Helvetica Neue"/>
                <a:sym typeface="Helvetica Neue"/>
              </a:rPr>
              <a:t>cannot</a:t>
            </a:r>
            <a:r>
              <a:t> move allocated blocks, such as to compact/coalesce free.</a:t>
            </a:r>
          </a:p>
          <a:p>
            <a:pPr lvl="2" marL="1866900" indent="-596900" algn="l">
              <a:buSzPct val="75000"/>
              <a:buFont typeface="Helvetica Neue"/>
              <a:buChar char="•"/>
              <a:defRPr sz="4700"/>
            </a:pPr>
            <a:r>
              <a:t>Why not? </a:t>
            </a:r>
          </a:p>
        </p:txBody>
      </p:sp>
      <p:sp>
        <p:nvSpPr>
          <p:cNvPr id="210" name="The allocator can manipulate and modify free memory"/>
          <p:cNvSpPr txBox="1"/>
          <p:nvPr/>
        </p:nvSpPr>
        <p:spPr>
          <a:xfrm>
            <a:off x="2020513" y="9329593"/>
            <a:ext cx="14297229" cy="7960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228600" indent="-228600" algn="l">
              <a:buSzPct val="100000"/>
              <a:buFont typeface="Helvetica Neue"/>
              <a:buChar char="•"/>
              <a:defRPr sz="4700"/>
            </a:pPr>
            <a:r>
              <a:t>The allocator </a:t>
            </a:r>
            <a:r>
              <a:rPr i="1">
                <a:latin typeface="Helvetica Neue"/>
                <a:ea typeface="Helvetica Neue"/>
                <a:cs typeface="Helvetica Neue"/>
                <a:sym typeface="Helvetica Neue"/>
              </a:rPr>
              <a:t>can</a:t>
            </a:r>
            <a:r>
              <a:t> manipulate and modify free memory </a:t>
            </a:r>
          </a:p>
        </p:txBody>
      </p:sp>
      <p:sp>
        <p:nvSpPr>
          <p:cNvPr id="211" name="All of the programs with allocated memory would have corrupted pointers!"/>
          <p:cNvSpPr txBox="1"/>
          <p:nvPr/>
        </p:nvSpPr>
        <p:spPr>
          <a:xfrm>
            <a:off x="2985718" y="8188689"/>
            <a:ext cx="21254709" cy="8081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b="1" sz="4700">
                <a:latin typeface="Helvetica Neue"/>
                <a:ea typeface="Helvetica Neue"/>
                <a:cs typeface="Helvetica Neue"/>
                <a:sym typeface="Helvetica Neue"/>
              </a:defRPr>
            </a:lvl1pPr>
          </a:lstStyle>
          <a:p>
            <a:pPr/>
            <a:r>
              <a:t>All of the programs with allocated memory would have corrupted pointers!</a:t>
            </a:r>
          </a:p>
        </p:txBody>
      </p:sp>
      <p:sp>
        <p:nvSpPr>
          <p:cNvPr id="2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1" grpId="1"/>
      <p:bldP build="whole" bldLvl="1" animBg="1" rev="0" advAuto="0" spid="210" grpId="2"/>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Allocator Goal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Allocator Goals</a:t>
            </a:r>
          </a:p>
        </p:txBody>
      </p:sp>
      <p:sp>
        <p:nvSpPr>
          <p:cNvPr id="215" name="The allocator should first and foremost attempt to service malloc and free requests quickly.…"/>
          <p:cNvSpPr txBox="1"/>
          <p:nvPr/>
        </p:nvSpPr>
        <p:spPr>
          <a:xfrm>
            <a:off x="776494" y="1867920"/>
            <a:ext cx="22831013" cy="8640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The allocator should first and foremost attempt to service </a:t>
            </a:r>
            <a:r>
              <a:rPr>
                <a:latin typeface="Courier"/>
                <a:ea typeface="Courier"/>
                <a:cs typeface="Courier"/>
                <a:sym typeface="Courier"/>
              </a:rPr>
              <a:t>malloc</a:t>
            </a:r>
            <a:r>
              <a:t> and </a:t>
            </a:r>
            <a:r>
              <a:rPr>
                <a:latin typeface="Courier"/>
                <a:ea typeface="Courier"/>
                <a:cs typeface="Courier"/>
                <a:sym typeface="Courier"/>
              </a:rPr>
              <a:t>free</a:t>
            </a:r>
            <a:r>
              <a:t> requests </a:t>
            </a:r>
            <a:r>
              <a:rPr i="1">
                <a:latin typeface="Helvetica Neue"/>
                <a:ea typeface="Helvetica Neue"/>
                <a:cs typeface="Helvetica Neue"/>
                <a:sym typeface="Helvetica Neue"/>
              </a:rPr>
              <a:t>quickly.</a:t>
            </a:r>
            <a:endParaRPr i="1">
              <a:latin typeface="Helvetica Neue"/>
              <a:ea typeface="Helvetica Neue"/>
              <a:cs typeface="Helvetica Neue"/>
              <a:sym typeface="Helvetica Neue"/>
            </a:endParaRPr>
          </a:p>
          <a:p>
            <a:pPr lvl="1" indent="635000" algn="l">
              <a:buFont typeface="Helvetica Neue"/>
              <a:defRPr sz="4700"/>
            </a:pPr>
            <a:r>
              <a:t>Ideally, the requests should be handled in </a:t>
            </a:r>
            <a:r>
              <a:rPr i="1">
                <a:latin typeface="Helvetica Neue"/>
                <a:ea typeface="Helvetica Neue"/>
                <a:cs typeface="Helvetica Neue"/>
                <a:sym typeface="Helvetica Neue"/>
              </a:rPr>
              <a:t>constant time</a:t>
            </a:r>
            <a:r>
              <a:t> and should not degrade to linear behavior (we will see that some implementations can do this, some cannot)</a:t>
            </a:r>
          </a:p>
          <a:p>
            <a:pPr algn="l">
              <a:defRPr sz="4700"/>
            </a:pPr>
          </a:p>
          <a:p>
            <a:pPr algn="l">
              <a:defRPr sz="4700"/>
            </a:pPr>
            <a:r>
              <a:t>The allocator must try for a </a:t>
            </a:r>
            <a:r>
              <a:rPr i="1">
                <a:latin typeface="Helvetica Neue"/>
                <a:ea typeface="Helvetica Neue"/>
                <a:cs typeface="Helvetica Neue"/>
                <a:sym typeface="Helvetica Neue"/>
              </a:rPr>
              <a:t>tight space utilization</a:t>
            </a:r>
            <a:r>
              <a:t>.</a:t>
            </a:r>
          </a:p>
          <a:p>
            <a:pPr lvl="1" indent="635000" algn="l">
              <a:buFont typeface="Helvetica Neue"/>
              <a:defRPr sz="4700"/>
            </a:pPr>
            <a:r>
              <a:t>Remember, the allocator has a fixed block of memory to dole out smaller parts — it must try to allocate efficiently</a:t>
            </a:r>
          </a:p>
          <a:p>
            <a:pPr lvl="1" indent="635000" algn="l">
              <a:buFont typeface="Helvetica Neue"/>
              <a:defRPr sz="4700"/>
            </a:pPr>
            <a:r>
              <a:t>The allocator should try to minimize </a:t>
            </a:r>
            <a:r>
              <a:rPr i="1">
                <a:latin typeface="Helvetica Neue"/>
                <a:ea typeface="Helvetica Neue"/>
                <a:cs typeface="Helvetica Neue"/>
                <a:sym typeface="Helvetica Neue"/>
              </a:rPr>
              <a:t>fragmentation</a:t>
            </a:r>
            <a:r>
              <a:t>.</a:t>
            </a:r>
          </a:p>
          <a:p>
            <a:pPr lvl="1" indent="635000" algn="l">
              <a:buFont typeface="Helvetica Neue"/>
              <a:defRPr sz="4700"/>
            </a:pPr>
            <a:r>
              <a:t>It should try to group allocated blocks together.</a:t>
            </a:r>
          </a:p>
          <a:p>
            <a:pPr lvl="1" indent="635000" algn="l">
              <a:buFont typeface="Helvetica Neue"/>
              <a:defRPr sz="4700"/>
            </a:pPr>
            <a:r>
              <a:t>There should be a small overhead relative to the payload (we will see what this mean soon!)</a:t>
            </a:r>
          </a:p>
        </p:txBody>
      </p:sp>
      <p:sp>
        <p:nvSpPr>
          <p:cNvPr id="2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Allocator Goals (continu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Allocator Goals (continued)</a:t>
            </a:r>
          </a:p>
        </p:txBody>
      </p:sp>
      <p:sp>
        <p:nvSpPr>
          <p:cNvPr id="219" name="It is desirable for a heap allocator to have the following properties:…"/>
          <p:cNvSpPr txBox="1"/>
          <p:nvPr/>
        </p:nvSpPr>
        <p:spPr>
          <a:xfrm>
            <a:off x="776494" y="1867920"/>
            <a:ext cx="22831013" cy="93496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It is desirable for a heap allocator to have the following properties:</a:t>
            </a:r>
          </a:p>
          <a:p>
            <a:pPr lvl="1" indent="635000" algn="l">
              <a:buFont typeface="Helvetica Neue"/>
              <a:defRPr sz="4700"/>
            </a:pPr>
            <a:r>
              <a:t>Good locality</a:t>
            </a:r>
          </a:p>
          <a:p>
            <a:pPr lvl="2" marL="1866900" indent="-596900" algn="l">
              <a:buSzPct val="75000"/>
              <a:buFont typeface="Helvetica Neue"/>
              <a:buChar char="•"/>
              <a:defRPr sz="4700"/>
            </a:pPr>
            <a:r>
              <a:t>Blocks are allocated close in time are located close in space</a:t>
            </a:r>
          </a:p>
          <a:p>
            <a:pPr lvl="2" marL="1866900" indent="-596900" algn="l">
              <a:buSzPct val="75000"/>
              <a:buFont typeface="Helvetica Neue"/>
              <a:buChar char="•"/>
              <a:defRPr sz="4700"/>
            </a:pPr>
            <a:r>
              <a:t>"Similar" blocks are allocated close in space</a:t>
            </a:r>
          </a:p>
          <a:p>
            <a:pPr lvl="2" marL="1866900" indent="-596900" algn="l">
              <a:buSzPct val="75000"/>
              <a:buFont typeface="Helvetica Neue"/>
              <a:buChar char="•"/>
              <a:defRPr sz="4700"/>
            </a:pPr>
          </a:p>
          <a:p>
            <a:pPr lvl="1" indent="635000" algn="l">
              <a:buFont typeface="Helvetica Neue"/>
              <a:defRPr sz="4700"/>
            </a:pPr>
            <a:r>
              <a:t>Robust</a:t>
            </a:r>
          </a:p>
          <a:p>
            <a:pPr lvl="2" marL="1866900" indent="-596900" algn="l">
              <a:buSzPct val="75000"/>
              <a:buFont typeface="Helvetica Neue"/>
              <a:buChar char="•"/>
              <a:defRPr sz="4700"/>
            </a:pPr>
            <a:r>
              <a:t>Client errors should be recognized</a:t>
            </a:r>
          </a:p>
          <a:p>
            <a:pPr lvl="3" marL="2501900" indent="-596900" algn="l">
              <a:buSzPct val="75000"/>
              <a:buFont typeface="Helvetica Neue"/>
              <a:buChar char="•"/>
              <a:defRPr sz="4700"/>
            </a:pPr>
            <a:r>
              <a:t>What is required to detect and report them?</a:t>
            </a:r>
          </a:p>
          <a:p>
            <a:pPr lvl="1" indent="635000" algn="l">
              <a:buFont typeface="Helvetica Neue"/>
              <a:defRPr sz="4700"/>
            </a:pPr>
            <a:r>
              <a:t>Ease of implementation and maintenance</a:t>
            </a:r>
          </a:p>
          <a:p>
            <a:pPr lvl="2" marL="1866900" indent="-596900" algn="l">
              <a:buSzPct val="75000"/>
              <a:buFont typeface="Helvetica Neue"/>
              <a:buChar char="•"/>
              <a:defRPr sz="4700"/>
            </a:pPr>
            <a:r>
              <a:t>Having </a:t>
            </a:r>
            <a:r>
              <a:rPr>
                <a:latin typeface="Courier"/>
                <a:ea typeface="Courier"/>
                <a:cs typeface="Courier"/>
                <a:sym typeface="Courier"/>
              </a:rPr>
              <a:t>*(void **)</a:t>
            </a:r>
            <a:r>
              <a:t> all over the place makes for hard-to-maintain code. Instead, use structs, and typedef when appropriate.</a:t>
            </a:r>
          </a:p>
          <a:p>
            <a:pPr lvl="2" marL="1866900" indent="-596900" algn="l">
              <a:buSzPct val="75000"/>
              <a:buFont typeface="Helvetica Neue"/>
              <a:buChar char="•"/>
              <a:defRPr sz="4700"/>
            </a:pPr>
            <a:r>
              <a:t>The code is necessarily complex, but the more efforts you put into writing clean code, the more you will be rewarded by easier-to-maintain code.</a:t>
            </a:r>
          </a:p>
        </p:txBody>
      </p:sp>
      <p:sp>
        <p:nvSpPr>
          <p:cNvPr id="22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223" name="void *a, *b, *c, *d, *e;…"/>
          <p:cNvSpPr txBox="1"/>
          <p:nvPr/>
        </p:nvSpPr>
        <p:spPr>
          <a:xfrm>
            <a:off x="782149" y="27178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224" name="Rounded Rectangle"/>
          <p:cNvSpPr/>
          <p:nvPr/>
        </p:nvSpPr>
        <p:spPr>
          <a:xfrm>
            <a:off x="697142" y="2717076"/>
            <a:ext cx="8688196"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25"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226"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graphicFrame>
        <p:nvGraphicFramePr>
          <p:cNvPr id="227"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7998554"/>
              </a:tblGrid>
              <a:tr h="978168">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231" name="Group"/>
          <p:cNvGrpSpPr/>
          <p:nvPr/>
        </p:nvGrpSpPr>
        <p:grpSpPr>
          <a:xfrm>
            <a:off x="4040666" y="10032613"/>
            <a:ext cx="17896628" cy="845182"/>
            <a:chOff x="0" y="57919"/>
            <a:chExt cx="17896626" cy="845180"/>
          </a:xfrm>
        </p:grpSpPr>
        <p:sp>
          <p:nvSpPr>
            <p:cNvPr id="228"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29"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30"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32"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233"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234" name="Table 1-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0xabcde</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0xf0123</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0xbeef</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pSp>
        <p:nvGrpSpPr>
          <p:cNvPr id="237" name="Group"/>
          <p:cNvGrpSpPr/>
          <p:nvPr/>
        </p:nvGrpSpPr>
        <p:grpSpPr>
          <a:xfrm>
            <a:off x="3989703" y="11357426"/>
            <a:ext cx="18036653" cy="510119"/>
            <a:chOff x="38100" y="12700"/>
            <a:chExt cx="18036652" cy="510118"/>
          </a:xfrm>
        </p:grpSpPr>
        <p:graphicFrame>
          <p:nvGraphicFramePr>
            <p:cNvPr id="235"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36"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2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241" name="void *a, *b, *c, *d, *e;…"/>
          <p:cNvSpPr txBox="1"/>
          <p:nvPr/>
        </p:nvSpPr>
        <p:spPr>
          <a:xfrm>
            <a:off x="782149" y="27178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242" name="Rounded Rectangle"/>
          <p:cNvSpPr/>
          <p:nvPr/>
        </p:nvSpPr>
        <p:spPr>
          <a:xfrm>
            <a:off x="697142" y="2717076"/>
            <a:ext cx="8688196"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43"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244"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graphicFrame>
        <p:nvGraphicFramePr>
          <p:cNvPr id="245"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7998554"/>
              </a:tblGrid>
              <a:tr h="978168">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246"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247" name="Table 1-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0xabcde</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0xf0123</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0xbeef</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pSp>
        <p:nvGrpSpPr>
          <p:cNvPr id="250" name="Group"/>
          <p:cNvGrpSpPr/>
          <p:nvPr/>
        </p:nvGrpSpPr>
        <p:grpSpPr>
          <a:xfrm>
            <a:off x="3989703" y="11357426"/>
            <a:ext cx="18036653" cy="510119"/>
            <a:chOff x="38100" y="12700"/>
            <a:chExt cx="18036652" cy="510118"/>
          </a:xfrm>
        </p:grpSpPr>
        <p:graphicFrame>
          <p:nvGraphicFramePr>
            <p:cNvPr id="24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4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251" name="Each section represents 4 bytes"/>
          <p:cNvSpPr txBox="1"/>
          <p:nvPr/>
        </p:nvSpPr>
        <p:spPr>
          <a:xfrm>
            <a:off x="550232" y="11193705"/>
            <a:ext cx="2914621" cy="18402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800"/>
            </a:lvl1pPr>
          </a:lstStyle>
          <a:p>
            <a:pPr/>
            <a:r>
              <a:t>Each section represents 4 bytes</a:t>
            </a:r>
          </a:p>
        </p:txBody>
      </p:sp>
      <p:sp>
        <p:nvSpPr>
          <p:cNvPr id="252" name="Line"/>
          <p:cNvSpPr/>
          <p:nvPr/>
        </p:nvSpPr>
        <p:spPr>
          <a:xfrm flipV="1">
            <a:off x="3378923" y="11672604"/>
            <a:ext cx="601064" cy="314371"/>
          </a:xfrm>
          <a:prstGeom prst="line">
            <a:avLst/>
          </a:prstGeom>
          <a:ln w="63500">
            <a:solidFill>
              <a:srgbClr val="7F0325"/>
            </a:solidFill>
            <a:miter lim="400000"/>
            <a:tailEnd type="triangle"/>
          </a:ln>
        </p:spPr>
        <p:txBody>
          <a:bodyPr lIns="50800" tIns="50800" rIns="50800" bIns="50800" anchor="ctr"/>
          <a:lstStyle/>
          <a:p>
            <a:pPr/>
          </a:p>
        </p:txBody>
      </p:sp>
      <p:sp>
        <p:nvSpPr>
          <p:cNvPr id="253" name="Rectangle"/>
          <p:cNvSpPr/>
          <p:nvPr/>
        </p:nvSpPr>
        <p:spPr>
          <a:xfrm>
            <a:off x="3998539" y="10895050"/>
            <a:ext cx="757664" cy="98259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257" name="Group"/>
          <p:cNvGrpSpPr/>
          <p:nvPr/>
        </p:nvGrpSpPr>
        <p:grpSpPr>
          <a:xfrm>
            <a:off x="4040666" y="10032613"/>
            <a:ext cx="17896628" cy="845182"/>
            <a:chOff x="0" y="57919"/>
            <a:chExt cx="17896626" cy="845180"/>
          </a:xfrm>
        </p:grpSpPr>
        <p:sp>
          <p:nvSpPr>
            <p:cNvPr id="254"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55"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56"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58"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25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262" name="void *a, *b, *c, *d, *e;…"/>
          <p:cNvSpPr txBox="1"/>
          <p:nvPr/>
        </p:nvSpPr>
        <p:spPr>
          <a:xfrm>
            <a:off x="782149" y="27178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263" name="Rounded Rectangle"/>
          <p:cNvSpPr/>
          <p:nvPr/>
        </p:nvSpPr>
        <p:spPr>
          <a:xfrm>
            <a:off x="697142" y="2717076"/>
            <a:ext cx="8688196"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64"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265"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graphicFrame>
        <p:nvGraphicFramePr>
          <p:cNvPr id="266"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7998554"/>
              </a:tblGrid>
              <a:tr h="978168">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267"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268" name="Table 1-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0xabcde</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0xf0123</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0xbeef</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pSp>
        <p:nvGrpSpPr>
          <p:cNvPr id="271" name="Group"/>
          <p:cNvGrpSpPr/>
          <p:nvPr/>
        </p:nvGrpSpPr>
        <p:grpSpPr>
          <a:xfrm>
            <a:off x="3989703" y="11357426"/>
            <a:ext cx="18036653" cy="510119"/>
            <a:chOff x="38100" y="12700"/>
            <a:chExt cx="18036652" cy="510118"/>
          </a:xfrm>
        </p:grpSpPr>
        <p:graphicFrame>
          <p:nvGraphicFramePr>
            <p:cNvPr id="269"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70"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272" name="Each section represents 4 bytes"/>
          <p:cNvSpPr txBox="1"/>
          <p:nvPr/>
        </p:nvSpPr>
        <p:spPr>
          <a:xfrm>
            <a:off x="550232" y="11193705"/>
            <a:ext cx="2914621" cy="18402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800"/>
            </a:lvl1pPr>
          </a:lstStyle>
          <a:p>
            <a:pPr/>
            <a:r>
              <a:t>Each section represents 4 bytes</a:t>
            </a:r>
          </a:p>
        </p:txBody>
      </p:sp>
      <p:sp>
        <p:nvSpPr>
          <p:cNvPr id="273" name="Line"/>
          <p:cNvSpPr/>
          <p:nvPr/>
        </p:nvSpPr>
        <p:spPr>
          <a:xfrm flipV="1">
            <a:off x="3378923" y="11728035"/>
            <a:ext cx="1251185" cy="258940"/>
          </a:xfrm>
          <a:prstGeom prst="line">
            <a:avLst/>
          </a:prstGeom>
          <a:ln w="63500">
            <a:solidFill>
              <a:srgbClr val="7F0325"/>
            </a:solidFill>
            <a:miter lim="400000"/>
            <a:tailEnd type="triangle"/>
          </a:ln>
        </p:spPr>
        <p:txBody>
          <a:bodyPr lIns="50800" tIns="50800" rIns="50800" bIns="50800" anchor="ctr"/>
          <a:lstStyle/>
          <a:p>
            <a:pPr/>
          </a:p>
        </p:txBody>
      </p:sp>
      <p:sp>
        <p:nvSpPr>
          <p:cNvPr id="274" name="Rectangle"/>
          <p:cNvSpPr/>
          <p:nvPr/>
        </p:nvSpPr>
        <p:spPr>
          <a:xfrm>
            <a:off x="4722439" y="10895050"/>
            <a:ext cx="757664" cy="982596"/>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pSp>
        <p:nvGrpSpPr>
          <p:cNvPr id="278" name="Group"/>
          <p:cNvGrpSpPr/>
          <p:nvPr/>
        </p:nvGrpSpPr>
        <p:grpSpPr>
          <a:xfrm>
            <a:off x="4040666" y="10032613"/>
            <a:ext cx="17896628" cy="845182"/>
            <a:chOff x="0" y="57919"/>
            <a:chExt cx="17896626" cy="845180"/>
          </a:xfrm>
        </p:grpSpPr>
        <p:sp>
          <p:nvSpPr>
            <p:cNvPr id="275"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76"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77"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79"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2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283"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284" name="Rounded Rectangle"/>
          <p:cNvSpPr/>
          <p:nvPr/>
        </p:nvSpPr>
        <p:spPr>
          <a:xfrm>
            <a:off x="697142" y="3441066"/>
            <a:ext cx="5568589"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85"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graphicFrame>
        <p:nvGraphicFramePr>
          <p:cNvPr id="286"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992707"/>
                <a:gridCol w="15005847"/>
              </a:tblGrid>
              <a:tr h="978168">
                <a:tc>
                  <a:txBody>
                    <a:bodyPr/>
                    <a:lstStyle/>
                    <a:p>
                      <a:pPr algn="ctr" defTabSz="647700">
                        <a:defRPr>
                          <a:solidFill>
                            <a:srgbClr val="000000"/>
                          </a:solidFill>
                        </a:defRPr>
                      </a:pPr>
                      <a:r>
                        <a:rPr sz="4400">
                          <a:solidFill>
                            <a:srgbClr val="FF2600"/>
                          </a:solidFill>
                        </a:rPr>
                        <a:t>aaaaaaaa</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762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287"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sp>
        <p:nvSpPr>
          <p:cNvPr id="288"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289"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0xabcde</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0xf0123</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FF2600"/>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pSp>
        <p:nvGrpSpPr>
          <p:cNvPr id="292" name="Group"/>
          <p:cNvGrpSpPr/>
          <p:nvPr/>
        </p:nvGrpSpPr>
        <p:grpSpPr>
          <a:xfrm>
            <a:off x="3989703" y="11357426"/>
            <a:ext cx="18036653" cy="510119"/>
            <a:chOff x="38100" y="12700"/>
            <a:chExt cx="18036652" cy="510118"/>
          </a:xfrm>
        </p:grpSpPr>
        <p:graphicFrame>
          <p:nvGraphicFramePr>
            <p:cNvPr id="290"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291"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296" name="Group"/>
          <p:cNvGrpSpPr/>
          <p:nvPr/>
        </p:nvGrpSpPr>
        <p:grpSpPr>
          <a:xfrm>
            <a:off x="4040666" y="10032613"/>
            <a:ext cx="17896628" cy="845182"/>
            <a:chOff x="0" y="57919"/>
            <a:chExt cx="17896626" cy="845180"/>
          </a:xfrm>
        </p:grpSpPr>
        <p:sp>
          <p:nvSpPr>
            <p:cNvPr id="293"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294"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295"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297"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2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301"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302" name="Rounded Rectangle"/>
          <p:cNvSpPr/>
          <p:nvPr/>
        </p:nvSpPr>
        <p:spPr>
          <a:xfrm>
            <a:off x="697142" y="4101466"/>
            <a:ext cx="5568589"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03"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304"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graphicFrame>
        <p:nvGraphicFramePr>
          <p:cNvPr id="305"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990953"/>
                <a:gridCol w="1520980"/>
                <a:gridCol w="13486620"/>
              </a:tblGrid>
              <a:tr h="978168">
                <a:tc>
                  <a:txBody>
                    <a:bodyPr/>
                    <a:lstStyle/>
                    <a:p>
                      <a:pPr algn="ctr" defTabSz="647700">
                        <a:defRPr>
                          <a:solidFill>
                            <a:srgbClr val="000000"/>
                          </a:solidFill>
                        </a:defRPr>
                      </a:pPr>
                      <a:r>
                        <a:rPr sz="4400"/>
                        <a:t>aaaaaaaa</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FF2600"/>
                          </a:solidFill>
                        </a:rPr>
                        <a:t>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762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306"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307"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0xabcde</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0xf0123</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FF2600"/>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pSp>
        <p:nvGrpSpPr>
          <p:cNvPr id="310" name="Group"/>
          <p:cNvGrpSpPr/>
          <p:nvPr/>
        </p:nvGrpSpPr>
        <p:grpSpPr>
          <a:xfrm>
            <a:off x="3989703" y="11357426"/>
            <a:ext cx="18036653" cy="510119"/>
            <a:chOff x="38100" y="12700"/>
            <a:chExt cx="18036652" cy="510118"/>
          </a:xfrm>
        </p:grpSpPr>
        <p:graphicFrame>
          <p:nvGraphicFramePr>
            <p:cNvPr id="30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0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314" name="Group"/>
          <p:cNvGrpSpPr/>
          <p:nvPr/>
        </p:nvGrpSpPr>
        <p:grpSpPr>
          <a:xfrm>
            <a:off x="4040666" y="10032613"/>
            <a:ext cx="17896628" cy="845182"/>
            <a:chOff x="0" y="57919"/>
            <a:chExt cx="17896626" cy="845180"/>
          </a:xfrm>
        </p:grpSpPr>
        <p:sp>
          <p:nvSpPr>
            <p:cNvPr id="311"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12"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13"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315"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3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319"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320" name="Rounded Rectangle"/>
          <p:cNvSpPr/>
          <p:nvPr/>
        </p:nvSpPr>
        <p:spPr>
          <a:xfrm>
            <a:off x="668182" y="4796497"/>
            <a:ext cx="5568589"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21"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322"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graphicFrame>
        <p:nvGraphicFramePr>
          <p:cNvPr id="323"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01247"/>
                <a:gridCol w="1504710"/>
                <a:gridCol w="4496714"/>
                <a:gridCol w="8995882"/>
              </a:tblGrid>
              <a:tr h="978168">
                <a:tc>
                  <a:txBody>
                    <a:bodyPr/>
                    <a:lstStyle/>
                    <a:p>
                      <a:pPr algn="ctr" defTabSz="647700">
                        <a:defRPr>
                          <a:solidFill>
                            <a:srgbClr val="000000"/>
                          </a:solidFill>
                        </a:defRPr>
                      </a:pPr>
                      <a:r>
                        <a:rPr sz="4400"/>
                        <a:t>aaaaaaaa</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FF2600"/>
                          </a:solidFill>
                        </a:rPr>
                        <a:t>cccccccccccc</a:t>
                      </a:r>
                    </a:p>
                  </a:txBody>
                  <a:tcPr marL="50800" marR="50800" marT="50800" marB="50800" anchor="ctr" anchorCtr="0" horzOverflow="overflow">
                    <a:lnL w="762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324"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325"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0xabcde</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FF2600"/>
                          </a:solidFill>
                          <a:latin typeface="Courier"/>
                          <a:ea typeface="Courier"/>
                          <a:cs typeface="Courier"/>
                          <a:sym typeface="Courier"/>
                        </a:rPr>
                        <a:t>0x118</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pSp>
        <p:nvGrpSpPr>
          <p:cNvPr id="328" name="Group"/>
          <p:cNvGrpSpPr/>
          <p:nvPr/>
        </p:nvGrpSpPr>
        <p:grpSpPr>
          <a:xfrm>
            <a:off x="3989703" y="11357426"/>
            <a:ext cx="18036653" cy="510119"/>
            <a:chOff x="38100" y="12700"/>
            <a:chExt cx="18036652" cy="510118"/>
          </a:xfrm>
        </p:grpSpPr>
        <p:graphicFrame>
          <p:nvGraphicFramePr>
            <p:cNvPr id="326"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27"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332" name="Group"/>
          <p:cNvGrpSpPr/>
          <p:nvPr/>
        </p:nvGrpSpPr>
        <p:grpSpPr>
          <a:xfrm>
            <a:off x="4040666" y="10032613"/>
            <a:ext cx="17896628" cy="845182"/>
            <a:chOff x="0" y="57919"/>
            <a:chExt cx="17896626" cy="845180"/>
          </a:xfrm>
        </p:grpSpPr>
        <p:sp>
          <p:nvSpPr>
            <p:cNvPr id="329"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30"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31"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333"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3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337"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338" name="Rounded Rectangle"/>
          <p:cNvSpPr/>
          <p:nvPr/>
        </p:nvSpPr>
        <p:spPr>
          <a:xfrm>
            <a:off x="668182" y="5431497"/>
            <a:ext cx="5568589"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39"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340"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sp>
        <p:nvSpPr>
          <p:cNvPr id="341"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342"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solidFill>
                            <a:srgbClr val="FF2600"/>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0x118</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343"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01373"/>
                <a:gridCol w="1510273"/>
                <a:gridCol w="4495910"/>
                <a:gridCol w="2981412"/>
                <a:gridCol w="6009584"/>
              </a:tblGrid>
              <a:tr h="978168">
                <a:tc>
                  <a:txBody>
                    <a:bodyPr/>
                    <a:lstStyle/>
                    <a:p>
                      <a:pPr algn="ctr" defTabSz="647700">
                        <a:defRPr>
                          <a:solidFill>
                            <a:srgbClr val="000000"/>
                          </a:solidFill>
                        </a:defRPr>
                      </a:pPr>
                      <a:r>
                        <a:rPr sz="4400"/>
                        <a:t>aaaaaaaa</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cccccccccccc</a:t>
                      </a:r>
                    </a:p>
                  </a:txBody>
                  <a:tcPr marL="50800" marR="50800" marT="50800" marB="50800" anchor="ctr" anchorCtr="0" horzOverflow="overflow">
                    <a:lnL w="762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FF2600"/>
                          </a:solidFill>
                        </a:rPr>
                        <a:t>dddddddd</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346" name="Group"/>
          <p:cNvGrpSpPr/>
          <p:nvPr/>
        </p:nvGrpSpPr>
        <p:grpSpPr>
          <a:xfrm>
            <a:off x="3989703" y="11357426"/>
            <a:ext cx="18036653" cy="510119"/>
            <a:chOff x="38100" y="12700"/>
            <a:chExt cx="18036652" cy="510118"/>
          </a:xfrm>
        </p:grpSpPr>
        <p:graphicFrame>
          <p:nvGraphicFramePr>
            <p:cNvPr id="344"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45"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350" name="Group"/>
          <p:cNvGrpSpPr/>
          <p:nvPr/>
        </p:nvGrpSpPr>
        <p:grpSpPr>
          <a:xfrm>
            <a:off x="4040666" y="10032613"/>
            <a:ext cx="17896628" cy="845182"/>
            <a:chOff x="0" y="57919"/>
            <a:chExt cx="17896626" cy="845180"/>
          </a:xfrm>
        </p:grpSpPr>
        <p:sp>
          <p:nvSpPr>
            <p:cNvPr id="347"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48"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49"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351"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35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355"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356" name="Rounded Rectangle"/>
          <p:cNvSpPr/>
          <p:nvPr/>
        </p:nvSpPr>
        <p:spPr>
          <a:xfrm>
            <a:off x="668182" y="6155397"/>
            <a:ext cx="5568589"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57"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358"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sp>
        <p:nvSpPr>
          <p:cNvPr id="359"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360"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0x118</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361"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997527"/>
                <a:gridCol w="1522264"/>
                <a:gridCol w="4489688"/>
                <a:gridCol w="2978584"/>
                <a:gridCol w="6010489"/>
              </a:tblGrid>
              <a:tr h="978168">
                <a:tc>
                  <a:txBody>
                    <a:bodyPr/>
                    <a:lstStyle/>
                    <a:p>
                      <a:pPr algn="ctr" defTabSz="647700">
                        <a:defRPr>
                          <a:solidFill>
                            <a:srgbClr val="000000"/>
                          </a:solidFill>
                        </a:defRPr>
                      </a:pPr>
                      <a:r>
                        <a:rPr sz="4400">
                          <a:solidFill>
                            <a:srgbClr val="FF2600"/>
                          </a:solidFill>
                        </a:rPr>
                        <a:t>(free)</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cccccccccccc</a:t>
                      </a:r>
                    </a:p>
                  </a:txBody>
                  <a:tcPr marL="50800" marR="50800" marT="50800" marB="50800" anchor="ctr" anchorCtr="0" horzOverflow="overflow">
                    <a:lnL w="762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dddddddd</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364" name="Group"/>
          <p:cNvGrpSpPr/>
          <p:nvPr/>
        </p:nvGrpSpPr>
        <p:grpSpPr>
          <a:xfrm>
            <a:off x="3989703" y="11357426"/>
            <a:ext cx="18036653" cy="510119"/>
            <a:chOff x="38100" y="12700"/>
            <a:chExt cx="18036652" cy="510118"/>
          </a:xfrm>
        </p:grpSpPr>
        <p:graphicFrame>
          <p:nvGraphicFramePr>
            <p:cNvPr id="362"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63"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368" name="Group"/>
          <p:cNvGrpSpPr/>
          <p:nvPr/>
        </p:nvGrpSpPr>
        <p:grpSpPr>
          <a:xfrm>
            <a:off x="4040666" y="10032613"/>
            <a:ext cx="17896628" cy="845182"/>
            <a:chOff x="0" y="57919"/>
            <a:chExt cx="17896626" cy="845180"/>
          </a:xfrm>
        </p:grpSpPr>
        <p:sp>
          <p:nvSpPr>
            <p:cNvPr id="365"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66"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67"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369"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3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2"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373"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374" name="Rounded Rectangle"/>
          <p:cNvSpPr/>
          <p:nvPr/>
        </p:nvSpPr>
        <p:spPr>
          <a:xfrm>
            <a:off x="668182" y="6790397"/>
            <a:ext cx="5568589"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75"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376"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sp>
        <p:nvSpPr>
          <p:cNvPr id="377"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378"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0x118</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379"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970151"/>
                <a:gridCol w="1507898"/>
                <a:gridCol w="4521250"/>
                <a:gridCol w="3002567"/>
                <a:gridCol w="5996687"/>
              </a:tblGrid>
              <a:tr h="978168">
                <a:tc>
                  <a:txBody>
                    <a:bodyPr/>
                    <a:lstStyle/>
                    <a:p>
                      <a:pPr algn="ctr" defTabSz="647700">
                        <a:defRPr>
                          <a:solidFill>
                            <a:srgbClr val="000000"/>
                          </a:solidFill>
                        </a:defRPr>
                      </a:pPr>
                      <a:r>
                        <a:rPr sz="4400"/>
                        <a:t>(free)</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FF2600"/>
                          </a:solidFill>
                        </a:rPr>
                        <a:t>(free)</a:t>
                      </a:r>
                    </a:p>
                  </a:txBody>
                  <a:tcPr marL="50800" marR="50800" marT="50800" marB="50800" anchor="ctr" anchorCtr="0" horzOverflow="overflow">
                    <a:lnL w="762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dddddddd</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382" name="Group"/>
          <p:cNvGrpSpPr/>
          <p:nvPr/>
        </p:nvGrpSpPr>
        <p:grpSpPr>
          <a:xfrm>
            <a:off x="3989703" y="11357426"/>
            <a:ext cx="18036653" cy="510119"/>
            <a:chOff x="38100" y="12700"/>
            <a:chExt cx="18036652" cy="510118"/>
          </a:xfrm>
        </p:grpSpPr>
        <p:graphicFrame>
          <p:nvGraphicFramePr>
            <p:cNvPr id="380"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81"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386" name="Group"/>
          <p:cNvGrpSpPr/>
          <p:nvPr/>
        </p:nvGrpSpPr>
        <p:grpSpPr>
          <a:xfrm>
            <a:off x="4040666" y="10032613"/>
            <a:ext cx="17896628" cy="845182"/>
            <a:chOff x="0" y="57919"/>
            <a:chExt cx="17896626" cy="845180"/>
          </a:xfrm>
        </p:grpSpPr>
        <p:sp>
          <p:nvSpPr>
            <p:cNvPr id="383"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84"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385"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387"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3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391"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392" name="Rounded Rectangle"/>
          <p:cNvSpPr/>
          <p:nvPr/>
        </p:nvSpPr>
        <p:spPr>
          <a:xfrm>
            <a:off x="668182" y="7552397"/>
            <a:ext cx="5568589"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93"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394"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sp>
        <p:nvSpPr>
          <p:cNvPr id="395"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396"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FF2600"/>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0x118</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397"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4250"/>
                <a:gridCol w="1506581"/>
                <a:gridCol w="1509027"/>
                <a:gridCol w="4505284"/>
                <a:gridCol w="2986052"/>
                <a:gridCol w="5997359"/>
              </a:tblGrid>
              <a:tr h="978168">
                <a:tc>
                  <a:txBody>
                    <a:bodyPr/>
                    <a:lstStyle/>
                    <a:p>
                      <a:pPr algn="ctr" defTabSz="647700">
                        <a:defRPr>
                          <a:solidFill>
                            <a:srgbClr val="000000"/>
                          </a:solidFill>
                        </a:defRPr>
                      </a:pPr>
                      <a:r>
                        <a:rPr sz="4400">
                          <a:solidFill>
                            <a:srgbClr val="FF2600"/>
                          </a:solidFill>
                        </a:rPr>
                        <a:t>eeee</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(free)</a:t>
                      </a:r>
                    </a:p>
                  </a:txBody>
                  <a:tcPr marL="50800" marR="50800" marT="50800" marB="50800" anchor="ctr" anchorCtr="0" horzOverflow="overflow">
                    <a:lnL w="762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dddddddd</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00" name="Group"/>
          <p:cNvGrpSpPr/>
          <p:nvPr/>
        </p:nvGrpSpPr>
        <p:grpSpPr>
          <a:xfrm>
            <a:off x="3989703" y="11357426"/>
            <a:ext cx="18036653" cy="510119"/>
            <a:chOff x="38100" y="12700"/>
            <a:chExt cx="18036652" cy="510118"/>
          </a:xfrm>
        </p:grpSpPr>
        <p:graphicFrame>
          <p:nvGraphicFramePr>
            <p:cNvPr id="39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39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404" name="Group"/>
          <p:cNvGrpSpPr/>
          <p:nvPr/>
        </p:nvGrpSpPr>
        <p:grpSpPr>
          <a:xfrm>
            <a:off x="4040666" y="10032613"/>
            <a:ext cx="17896628" cy="845182"/>
            <a:chOff x="0" y="57919"/>
            <a:chExt cx="17896626" cy="845180"/>
          </a:xfrm>
        </p:grpSpPr>
        <p:sp>
          <p:nvSpPr>
            <p:cNvPr id="401"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02"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03"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405"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4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8"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409"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410" name="Rounded Rectangle"/>
          <p:cNvSpPr/>
          <p:nvPr/>
        </p:nvSpPr>
        <p:spPr>
          <a:xfrm>
            <a:off x="668182" y="8225497"/>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11"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412"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sp>
        <p:nvSpPr>
          <p:cNvPr id="413"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414"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0x118</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415"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6581"/>
                <a:gridCol w="1478865"/>
                <a:gridCol w="4516868"/>
                <a:gridCol w="1498461"/>
                <a:gridCol w="3020554"/>
                <a:gridCol w="5977223"/>
              </a:tblGrid>
              <a:tr h="978168">
                <a:tc>
                  <a:txBody>
                    <a:bodyPr/>
                    <a:lstStyle/>
                    <a:p>
                      <a:pPr algn="ctr" defTabSz="647700">
                        <a:defRPr>
                          <a:solidFill>
                            <a:srgbClr val="000000"/>
                          </a:solidFill>
                        </a:defRPr>
                      </a:pPr>
                      <a:r>
                        <a:rPr sz="4400"/>
                        <a:t>eeee</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FF2600"/>
                          </a:solidFill>
                        </a:rPr>
                        <a:t>bbbbbbbbbbbb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(free)</a:t>
                      </a:r>
                    </a:p>
                  </a:txBody>
                  <a:tcPr marL="50800" marR="50800" marT="50800" marB="50800" anchor="ctr" anchorCtr="0" horzOverflow="overflow">
                    <a:lnL w="762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dddddddd</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444444"/>
                          </a:solidFill>
                        </a:rPr>
                        <a:t>(free)</a:t>
                      </a: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18" name="Group"/>
          <p:cNvGrpSpPr/>
          <p:nvPr/>
        </p:nvGrpSpPr>
        <p:grpSpPr>
          <a:xfrm>
            <a:off x="3989703" y="11357426"/>
            <a:ext cx="18036653" cy="510119"/>
            <a:chOff x="38100" y="12700"/>
            <a:chExt cx="18036652" cy="510118"/>
          </a:xfrm>
        </p:grpSpPr>
        <p:graphicFrame>
          <p:nvGraphicFramePr>
            <p:cNvPr id="416"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17"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422" name="Group"/>
          <p:cNvGrpSpPr/>
          <p:nvPr/>
        </p:nvGrpSpPr>
        <p:grpSpPr>
          <a:xfrm>
            <a:off x="4040666" y="10032613"/>
            <a:ext cx="17896628" cy="845182"/>
            <a:chOff x="0" y="57919"/>
            <a:chExt cx="17896626" cy="845180"/>
          </a:xfrm>
        </p:grpSpPr>
        <p:sp>
          <p:nvSpPr>
            <p:cNvPr id="419"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20"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21"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423"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42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6"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427" name="Rounded Rectangle"/>
          <p:cNvSpPr/>
          <p:nvPr/>
        </p:nvSpPr>
        <p:spPr>
          <a:xfrm>
            <a:off x="668182" y="8911297"/>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28"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429"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sp>
        <p:nvSpPr>
          <p:cNvPr id="430"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431" name="Table 1-1"/>
          <p:cNvGraphicFramePr/>
          <p:nvPr/>
        </p:nvGraphicFramePr>
        <p:xfrm>
          <a:off x="11747403" y="4188721"/>
          <a:ext cx="11050507" cy="421827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700928">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700928">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solidFill>
                            <a:srgbClr val="FF2600"/>
                          </a:solidFill>
                          <a:latin typeface="Courier"/>
                          <a:ea typeface="Courier"/>
                          <a:cs typeface="Courier"/>
                          <a:sym typeface="Courier"/>
                        </a:rPr>
                        <a:t>0x140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0x118</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700928">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graphicFrame>
        <p:nvGraphicFramePr>
          <p:cNvPr id="432" name="Table 1"/>
          <p:cNvGraphicFramePr/>
          <p:nvPr/>
        </p:nvGraphicFramePr>
        <p:xfrm>
          <a:off x="3989702" y="11952821"/>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085312"/>
                <a:gridCol w="1925901"/>
                <a:gridCol w="4493877"/>
                <a:gridCol w="1506629"/>
                <a:gridCol w="2973165"/>
                <a:gridCol w="4497519"/>
                <a:gridCol w="1516149"/>
              </a:tblGrid>
              <a:tr h="978168">
                <a:tc gridSpan="2">
                  <a:txBody>
                    <a:bodyPr/>
                    <a:lstStyle/>
                    <a:p>
                      <a:pPr algn="ctr" defTabSz="647700">
                        <a:defRPr>
                          <a:solidFill>
                            <a:srgbClr val="000000"/>
                          </a:solidFill>
                        </a:defRPr>
                      </a:pPr>
                      <a:r>
                        <a:rPr sz="4400">
                          <a:solidFill>
                            <a:srgbClr val="FF2600"/>
                          </a:solidFill>
                        </a:rPr>
                        <a:t>(free)</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hMerge="1">
                  <a:tcPr/>
                </a:tc>
                <a:tc>
                  <a:txBody>
                    <a:bodyPr/>
                    <a:lstStyle/>
                    <a:p>
                      <a:pPr algn="ctr" defTabSz="647700">
                        <a:defRPr>
                          <a:solidFill>
                            <a:srgbClr val="000000"/>
                          </a:solidFill>
                        </a:defRPr>
                      </a:pPr>
                      <a:r>
                        <a:rPr sz="4400">
                          <a:solidFill>
                            <a:srgbClr val="444444"/>
                          </a:solidFill>
                        </a:rPr>
                        <a:t>bbbbbbbbbbbb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(free)</a:t>
                      </a:r>
                    </a:p>
                  </a:txBody>
                  <a:tcPr marL="50800" marR="50800" marT="50800" marB="50800" anchor="ctr" anchorCtr="0" horzOverflow="overflow">
                    <a:lnL w="762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dddddddd</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solidFill>
                            <a:srgbClr val="FF2600"/>
                          </a:solidFill>
                        </a:rPr>
                        <a:t>eeeeeeeeeeee</a:t>
                      </a:r>
                    </a:p>
                  </a:txBody>
                  <a:tcPr marL="50800" marR="50800" marT="50800" marB="50800" anchor="ctr" anchorCtr="0" horzOverflow="overflow">
                    <a:lnL w="635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(free)</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sp>
        <p:nvSpPr>
          <p:cNvPr id="433" name="void *a, *b, *c, *d, *e;…"/>
          <p:cNvSpPr txBox="1"/>
          <p:nvPr/>
        </p:nvSpPr>
        <p:spPr>
          <a:xfrm>
            <a:off x="782149" y="2692400"/>
            <a:ext cx="8345241" cy="7645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grpSp>
        <p:nvGrpSpPr>
          <p:cNvPr id="436" name="Group"/>
          <p:cNvGrpSpPr/>
          <p:nvPr/>
        </p:nvGrpSpPr>
        <p:grpSpPr>
          <a:xfrm>
            <a:off x="3989703" y="11357426"/>
            <a:ext cx="18036653" cy="510119"/>
            <a:chOff x="38100" y="12700"/>
            <a:chExt cx="18036652" cy="510118"/>
          </a:xfrm>
        </p:grpSpPr>
        <p:graphicFrame>
          <p:nvGraphicFramePr>
            <p:cNvPr id="434"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35"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440" name="Group"/>
          <p:cNvGrpSpPr/>
          <p:nvPr/>
        </p:nvGrpSpPr>
        <p:grpSpPr>
          <a:xfrm>
            <a:off x="4040666" y="10032613"/>
            <a:ext cx="17896628" cy="845182"/>
            <a:chOff x="0" y="57919"/>
            <a:chExt cx="17896626" cy="845180"/>
          </a:xfrm>
        </p:grpSpPr>
        <p:sp>
          <p:nvSpPr>
            <p:cNvPr id="437"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38"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39"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441" name="Table 1-2"/>
          <p:cNvGraphicFramePr/>
          <p:nvPr/>
        </p:nvGraphicFramePr>
        <p:xfrm>
          <a:off x="3989702" y="10897264"/>
          <a:ext cx="18011254"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a:solidFill>
                            <a:srgbClr val="000000"/>
                          </a:solidFill>
                        </a:defRPr>
                      </a:pPr>
                      <a:r>
                        <a:rPr sz="3100">
                          <a:solidFill>
                            <a:srgbClr val="444444"/>
                          </a:solidFill>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100">
                          <a:solidFill>
                            <a:srgbClr val="444444"/>
                          </a:solidFill>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4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Tracing the Heap (possible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Tracing the Heap (possible implementation)</a:t>
            </a:r>
          </a:p>
        </p:txBody>
      </p:sp>
      <p:sp>
        <p:nvSpPr>
          <p:cNvPr id="445" name="void *a, *b, *c, *d, *e;…"/>
          <p:cNvSpPr txBox="1"/>
          <p:nvPr/>
        </p:nvSpPr>
        <p:spPr>
          <a:xfrm>
            <a:off x="782149" y="2692400"/>
            <a:ext cx="8345241" cy="833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9200"/>
              </a:lnSpc>
              <a:defRPr sz="4500">
                <a:latin typeface="Courier"/>
                <a:ea typeface="Courier"/>
                <a:cs typeface="Courier"/>
                <a:sym typeface="Courier"/>
              </a:defRPr>
            </a:pPr>
            <a:r>
              <a:t>void *a, *b, *c, *d, *e;</a:t>
            </a:r>
          </a:p>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d = malloc(16);</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a:p>
            <a:pPr algn="l" defTabSz="457200">
              <a:lnSpc>
                <a:spcPts val="9200"/>
              </a:lnSpc>
              <a:defRPr sz="4500">
                <a:latin typeface="Courier"/>
                <a:ea typeface="Courier"/>
                <a:cs typeface="Courier"/>
                <a:sym typeface="Courier"/>
              </a:defRPr>
            </a:pPr>
            <a:r>
              <a:t>e = malloc(8);</a:t>
            </a:r>
          </a:p>
          <a:p>
            <a:pPr algn="l" defTabSz="457200">
              <a:lnSpc>
                <a:spcPts val="9200"/>
              </a:lnSpc>
              <a:defRPr sz="4500">
                <a:latin typeface="Courier"/>
                <a:ea typeface="Courier"/>
                <a:cs typeface="Courier"/>
                <a:sym typeface="Courier"/>
              </a:defRPr>
            </a:pPr>
            <a:r>
              <a:t>b = realloc(b, 24);</a:t>
            </a:r>
          </a:p>
          <a:p>
            <a:pPr algn="l" defTabSz="457200">
              <a:lnSpc>
                <a:spcPts val="9200"/>
              </a:lnSpc>
              <a:defRPr sz="4500">
                <a:latin typeface="Courier"/>
                <a:ea typeface="Courier"/>
                <a:cs typeface="Courier"/>
                <a:sym typeface="Courier"/>
              </a:defRPr>
            </a:pPr>
            <a:r>
              <a:t>e = realloc(e, 24);</a:t>
            </a:r>
          </a:p>
          <a:p>
            <a:pPr algn="l" defTabSz="457200">
              <a:lnSpc>
                <a:spcPts val="9200"/>
              </a:lnSpc>
              <a:defRPr sz="4500">
                <a:latin typeface="Courier"/>
                <a:ea typeface="Courier"/>
                <a:cs typeface="Courier"/>
                <a:sym typeface="Courier"/>
              </a:defRPr>
            </a:pPr>
            <a:r>
              <a:t>void *f = malloc(24);</a:t>
            </a:r>
          </a:p>
        </p:txBody>
      </p:sp>
      <p:sp>
        <p:nvSpPr>
          <p:cNvPr id="446" name="Rounded Rectangle"/>
          <p:cNvSpPr/>
          <p:nvPr/>
        </p:nvSpPr>
        <p:spPr>
          <a:xfrm>
            <a:off x="668182" y="9571697"/>
            <a:ext cx="7312050"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47" name="All allocated on the stack:"/>
          <p:cNvSpPr txBox="1"/>
          <p:nvPr/>
        </p:nvSpPr>
        <p:spPr>
          <a:xfrm>
            <a:off x="12423676" y="2706305"/>
            <a:ext cx="711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All allocated on the stack:</a:t>
            </a:r>
          </a:p>
        </p:txBody>
      </p:sp>
      <p:sp>
        <p:nvSpPr>
          <p:cNvPr id="448" name="Line"/>
          <p:cNvSpPr/>
          <p:nvPr/>
        </p:nvSpPr>
        <p:spPr>
          <a:xfrm flipH="1" flipV="1">
            <a:off x="9434840" y="3145957"/>
            <a:ext cx="2645809" cy="1"/>
          </a:xfrm>
          <a:prstGeom prst="line">
            <a:avLst/>
          </a:prstGeom>
          <a:ln w="63500">
            <a:solidFill>
              <a:srgbClr val="7F0325"/>
            </a:solidFill>
            <a:miter lim="400000"/>
            <a:tailEnd type="triangle"/>
          </a:ln>
        </p:spPr>
        <p:txBody>
          <a:bodyPr lIns="50800" tIns="50800" rIns="50800" bIns="50800" anchor="ctr"/>
          <a:lstStyle/>
          <a:p>
            <a:pPr/>
          </a:p>
        </p:txBody>
      </p:sp>
      <p:sp>
        <p:nvSpPr>
          <p:cNvPr id="449" name="heap"/>
          <p:cNvSpPr txBox="1"/>
          <p:nvPr/>
        </p:nvSpPr>
        <p:spPr>
          <a:xfrm>
            <a:off x="11682298" y="9058474"/>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heap</a:t>
            </a:r>
          </a:p>
        </p:txBody>
      </p:sp>
      <p:graphicFrame>
        <p:nvGraphicFramePr>
          <p:cNvPr id="450" name="Table 1-1"/>
          <p:cNvGraphicFramePr/>
          <p:nvPr/>
        </p:nvGraphicFramePr>
        <p:xfrm>
          <a:off x="11747403" y="4191000"/>
          <a:ext cx="11050507" cy="491102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699761">
                <a:tc>
                  <a:txBody>
                    <a:bodyPr/>
                    <a:lstStyle/>
                    <a:p>
                      <a:pPr algn="ctr" defTabSz="647700">
                        <a:defRPr sz="43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8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43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699761">
                <a:tc>
                  <a:txBody>
                    <a:bodyPr/>
                    <a:lstStyle/>
                    <a:p>
                      <a:pPr algn="ctr" defTabSz="647700">
                        <a:defRPr>
                          <a:solidFill>
                            <a:srgbClr val="000000"/>
                          </a:solidFill>
                        </a:defRPr>
                      </a:pPr>
                      <a:r>
                        <a:rPr sz="43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a:solidFill>
                            <a:srgbClr val="000000"/>
                          </a:solidFill>
                        </a:defRPr>
                      </a:pPr>
                      <a:r>
                        <a:rPr b="1" sz="4300">
                          <a:latin typeface="Courier"/>
                          <a:ea typeface="Courier"/>
                          <a:cs typeface="Courier"/>
                          <a:sym typeface="Courier"/>
                        </a:rPr>
                        <a:t>0x140</a:t>
                      </a:r>
                    </a:p>
                  </a:txBody>
                  <a:tcPr marL="50800" marR="50800" marT="50800" marB="50800" anchor="ctr" anchorCtr="0" horzOverflow="overflow">
                    <a:lnR w="12700">
                      <a:solidFill>
                        <a:srgbClr val="000000"/>
                      </a:solidFill>
                      <a:miter lim="400000"/>
                    </a:lnR>
                  </a:tcPr>
                </a:tc>
              </a:tr>
              <a:tr h="699761">
                <a:tc>
                  <a:txBody>
                    <a:bodyPr/>
                    <a:lstStyle/>
                    <a:p>
                      <a:pPr algn="ctr" defTabSz="647700">
                        <a:defRPr>
                          <a:solidFill>
                            <a:srgbClr val="000000"/>
                          </a:solidFill>
                        </a:defRPr>
                      </a:pPr>
                      <a:r>
                        <a:rPr sz="43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a:solidFill>
                            <a:srgbClr val="000000"/>
                          </a:solidFill>
                        </a:defRPr>
                      </a:pPr>
                      <a:r>
                        <a:rPr b="1" sz="4300">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699761">
                <a:tc>
                  <a:txBody>
                    <a:bodyPr/>
                    <a:lstStyle/>
                    <a:p>
                      <a:pPr algn="ctr" defTabSz="647700">
                        <a:defRPr>
                          <a:solidFill>
                            <a:srgbClr val="000000"/>
                          </a:solidFill>
                        </a:defRPr>
                      </a:pPr>
                      <a:r>
                        <a:rPr sz="43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0x118</a:t>
                      </a:r>
                    </a:p>
                  </a:txBody>
                  <a:tcPr marL="50800" marR="50800" marT="50800" marB="50800" anchor="ctr" anchorCtr="0" horzOverflow="overflow">
                    <a:lnR w="12700">
                      <a:solidFill>
                        <a:srgbClr val="000000"/>
                      </a:solidFill>
                      <a:miter lim="400000"/>
                    </a:lnR>
                  </a:tcPr>
                </a:tc>
              </a:tr>
              <a:tr h="699761">
                <a:tc>
                  <a:txBody>
                    <a:bodyPr/>
                    <a:lstStyle/>
                    <a:p>
                      <a:pPr algn="ctr" defTabSz="647700">
                        <a:defRPr>
                          <a:solidFill>
                            <a:srgbClr val="000000"/>
                          </a:solidFill>
                        </a:defRPr>
                      </a:pPr>
                      <a:r>
                        <a:rPr sz="43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0x110</a:t>
                      </a:r>
                    </a:p>
                  </a:txBody>
                  <a:tcPr marL="50800" marR="50800" marT="50800" marB="50800" anchor="ctr" anchorCtr="0" horzOverflow="overflow">
                    <a:lnR w="12700">
                      <a:solidFill>
                        <a:srgbClr val="000000"/>
                      </a:solidFill>
                      <a:miter lim="400000"/>
                    </a:lnR>
                  </a:tcPr>
                </a:tc>
              </a:tr>
              <a:tr h="699761">
                <a:tc>
                  <a:txBody>
                    <a:bodyPr/>
                    <a:lstStyle/>
                    <a:p>
                      <a:pPr algn="ctr" defTabSz="647700">
                        <a:defRPr>
                          <a:solidFill>
                            <a:srgbClr val="000000"/>
                          </a:solidFill>
                        </a:defRPr>
                      </a:pPr>
                      <a:r>
                        <a:rPr sz="4300">
                          <a:solidFill>
                            <a:srgbClr val="444444"/>
                          </a:solidFill>
                        </a:rPr>
                        <a:t>a</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0xffffe800</a:t>
                      </a:r>
                    </a:p>
                  </a:txBody>
                  <a:tcPr marL="50800" marR="50800" marT="50800" marB="50800" anchor="ctr" anchorCtr="0" horzOverflow="overflow"/>
                </a:tc>
                <a:tc>
                  <a:txBody>
                    <a:bodyPr/>
                    <a:lstStyle/>
                    <a:p>
                      <a:pPr algn="ctr" defTabSz="647700">
                        <a:defRPr>
                          <a:solidFill>
                            <a:srgbClr val="000000"/>
                          </a:solidFill>
                        </a:defRPr>
                      </a:pPr>
                      <a:r>
                        <a:rPr b="1" sz="4300">
                          <a:solidFill>
                            <a:srgbClr val="444444"/>
                          </a:solidFill>
                          <a:latin typeface="Courier"/>
                          <a:ea typeface="Courier"/>
                          <a:cs typeface="Courier"/>
                          <a:sym typeface="Courier"/>
                        </a:rPr>
                        <a:t>0x100</a:t>
                      </a:r>
                    </a:p>
                  </a:txBody>
                  <a:tcPr marL="50800" marR="50800" marT="50800" marB="50800" anchor="ctr" anchorCtr="0" horzOverflow="overflow">
                    <a:lnR w="12700">
                      <a:solidFill>
                        <a:srgbClr val="000000"/>
                      </a:solidFill>
                      <a:miter lim="400000"/>
                    </a:lnR>
                  </a:tcPr>
                </a:tc>
              </a:tr>
              <a:tr h="699761">
                <a:tc>
                  <a:txBody>
                    <a:bodyPr/>
                    <a:lstStyle/>
                    <a:p>
                      <a:pPr algn="ctr" defTabSz="647700">
                        <a:defRPr>
                          <a:solidFill>
                            <a:srgbClr val="000000"/>
                          </a:solidFill>
                        </a:defRPr>
                      </a:pPr>
                      <a:r>
                        <a:rPr sz="4300">
                          <a:solidFill>
                            <a:srgbClr val="444444"/>
                          </a:solidFill>
                        </a:rPr>
                        <a:t>f</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800">
                          <a:solidFill>
                            <a:srgbClr val="444444"/>
                          </a:solidFill>
                          <a:latin typeface="Courier"/>
                          <a:ea typeface="Courier"/>
                          <a:cs typeface="Courier"/>
                          <a:sym typeface="Courier"/>
                        </a:rPr>
                        <a:t>0xffffe7f0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4300">
                          <a:solidFill>
                            <a:srgbClr val="FF2600"/>
                          </a:solidFill>
                          <a:latin typeface="Courier"/>
                          <a:ea typeface="Courier"/>
                          <a:cs typeface="Courier"/>
                          <a:sym typeface="Courier"/>
                        </a:rPr>
                        <a:t>0x0</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451" name="Returns NULL"/>
          <p:cNvSpPr txBox="1"/>
          <p:nvPr/>
        </p:nvSpPr>
        <p:spPr>
          <a:xfrm>
            <a:off x="7901878" y="9083633"/>
            <a:ext cx="3186883" cy="7259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000">
                <a:solidFill>
                  <a:srgbClr val="FF2600"/>
                </a:solidFill>
              </a:defRPr>
            </a:pPr>
            <a:r>
              <a:t>Returns </a:t>
            </a:r>
            <a:r>
              <a:rPr>
                <a:latin typeface="Courier"/>
                <a:ea typeface="Courier"/>
                <a:cs typeface="Courier"/>
                <a:sym typeface="Courier"/>
              </a:rPr>
              <a:t>NULL</a:t>
            </a:r>
          </a:p>
        </p:txBody>
      </p:sp>
      <p:sp>
        <p:nvSpPr>
          <p:cNvPr id="452" name="Line"/>
          <p:cNvSpPr/>
          <p:nvPr/>
        </p:nvSpPr>
        <p:spPr>
          <a:xfrm flipH="1">
            <a:off x="7953802" y="9976980"/>
            <a:ext cx="2645808" cy="1"/>
          </a:xfrm>
          <a:prstGeom prst="line">
            <a:avLst/>
          </a:prstGeom>
          <a:ln w="63500">
            <a:solidFill>
              <a:srgbClr val="7F0325"/>
            </a:solidFill>
            <a:miter lim="400000"/>
            <a:tailEnd type="triangle"/>
          </a:ln>
        </p:spPr>
        <p:txBody>
          <a:bodyPr lIns="50800" tIns="50800" rIns="50800" bIns="50800" anchor="ctr"/>
          <a:lstStyle/>
          <a:p>
            <a:pPr/>
          </a:p>
        </p:txBody>
      </p:sp>
      <p:graphicFrame>
        <p:nvGraphicFramePr>
          <p:cNvPr id="453" name="Table 1-3"/>
          <p:cNvGraphicFramePr/>
          <p:nvPr/>
        </p:nvGraphicFramePr>
        <p:xfrm>
          <a:off x="3989702" y="11947928"/>
          <a:ext cx="18011255"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085312"/>
                <a:gridCol w="1921263"/>
                <a:gridCol w="4495687"/>
                <a:gridCol w="1473824"/>
                <a:gridCol w="3028482"/>
                <a:gridCol w="4480211"/>
                <a:gridCol w="1513773"/>
              </a:tblGrid>
              <a:tr h="978168">
                <a:tc gridSpan="2">
                  <a:txBody>
                    <a:bodyPr/>
                    <a:lstStyle/>
                    <a:p>
                      <a:pPr algn="ctr" defTabSz="647700">
                        <a:defRPr>
                          <a:solidFill>
                            <a:srgbClr val="000000"/>
                          </a:solidFill>
                        </a:defRPr>
                      </a:pPr>
                      <a:r>
                        <a:rPr sz="4400"/>
                        <a:t>(free)</a:t>
                      </a:r>
                    </a:p>
                  </a:txBody>
                  <a:tcPr marL="50800" marR="50800" marT="50800" marB="50800" anchor="ctr" anchorCtr="0" horzOverflow="overflow">
                    <a:lnL w="12700">
                      <a:solidFill>
                        <a:srgbClr val="000000"/>
                      </a:solidFill>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hMerge="1">
                  <a:tcPr/>
                </a:tc>
                <a:tc>
                  <a:txBody>
                    <a:bodyPr/>
                    <a:lstStyle/>
                    <a:p>
                      <a:pPr algn="ctr" defTabSz="647700">
                        <a:defRPr>
                          <a:solidFill>
                            <a:srgbClr val="000000"/>
                          </a:solidFill>
                        </a:defRPr>
                      </a:pPr>
                      <a:r>
                        <a:rPr sz="4400">
                          <a:solidFill>
                            <a:srgbClr val="444444"/>
                          </a:solidFill>
                        </a:rPr>
                        <a:t>bbbbbbbbbbbb</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(free)</a:t>
                      </a:r>
                    </a:p>
                  </a:txBody>
                  <a:tcPr marL="50800" marR="50800" marT="50800" marB="50800" anchor="ctr" anchorCtr="0" horzOverflow="overflow">
                    <a:lnL w="762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dddddddd</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eeeeeeeeeeee</a:t>
                      </a:r>
                    </a:p>
                  </a:txBody>
                  <a:tcPr marL="50800" marR="50800" marT="50800" marB="50800" anchor="ctr" anchorCtr="0" horzOverflow="overflow">
                    <a:lnL w="635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4400"/>
                        <a:t>(free)</a:t>
                      </a:r>
                    </a:p>
                  </a:txBody>
                  <a:tcPr marL="50800" marR="50800" marT="50800" marB="50800" anchor="ctr" anchorCtr="0" horzOverflow="overflow">
                    <a:lnL w="76200">
                      <a:solidFill>
                        <a:srgbClr val="000000"/>
                      </a:solidFill>
                      <a:custDash>
                        <a:ds d="200000" sp="200000"/>
                      </a:custDash>
                      <a:miter lim="400000"/>
                    </a:lnL>
                    <a:lnR w="762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456" name="Group"/>
          <p:cNvGrpSpPr/>
          <p:nvPr/>
        </p:nvGrpSpPr>
        <p:grpSpPr>
          <a:xfrm>
            <a:off x="3989703" y="11357426"/>
            <a:ext cx="18036653" cy="510119"/>
            <a:chOff x="38100" y="12700"/>
            <a:chExt cx="18036652" cy="510118"/>
          </a:xfrm>
        </p:grpSpPr>
        <p:graphicFrame>
          <p:nvGraphicFramePr>
            <p:cNvPr id="454"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55"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462" name="Group"/>
          <p:cNvGrpSpPr/>
          <p:nvPr/>
        </p:nvGrpSpPr>
        <p:grpSpPr>
          <a:xfrm>
            <a:off x="3989702" y="10032613"/>
            <a:ext cx="18011254" cy="1855520"/>
            <a:chOff x="25400" y="0"/>
            <a:chExt cx="18011252" cy="1855518"/>
          </a:xfrm>
        </p:grpSpPr>
        <p:grpSp>
          <p:nvGrpSpPr>
            <p:cNvPr id="460" name="Group"/>
            <p:cNvGrpSpPr/>
            <p:nvPr/>
          </p:nvGrpSpPr>
          <p:grpSpPr>
            <a:xfrm>
              <a:off x="76363" y="0"/>
              <a:ext cx="17896628" cy="845181"/>
              <a:chOff x="0" y="57919"/>
              <a:chExt cx="17896626" cy="845180"/>
            </a:xfrm>
          </p:grpSpPr>
          <p:sp>
            <p:nvSpPr>
              <p:cNvPr id="457"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58"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59"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461"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sp>
        <p:nvSpPr>
          <p:cNvPr id="46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Take a Brea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Take a Break!</a:t>
            </a:r>
          </a:p>
        </p:txBody>
      </p:sp>
      <p:sp>
        <p:nvSpPr>
          <p:cNvPr id="466" name="Three Minute Break"/>
          <p:cNvSpPr txBox="1"/>
          <p:nvPr/>
        </p:nvSpPr>
        <p:spPr>
          <a:xfrm>
            <a:off x="3714480" y="5657850"/>
            <a:ext cx="16955040" cy="2400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5100">
                <a:solidFill>
                  <a:srgbClr val="9437FF"/>
                </a:solidFill>
                <a:latin typeface="Helvetica"/>
                <a:ea typeface="Helvetica"/>
                <a:cs typeface="Helvetica"/>
                <a:sym typeface="Helvetica"/>
              </a:defRPr>
            </a:lvl1pPr>
          </a:lstStyle>
          <a:p>
            <a:pPr/>
            <a:r>
              <a:t>Three Minute Break</a:t>
            </a:r>
          </a:p>
        </p:txBody>
      </p:sp>
      <p:sp>
        <p:nvSpPr>
          <p:cNvPr id="46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9" name="Heap Allocator Implementation Issu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Heap Allocator Implementation Issues</a:t>
            </a:r>
          </a:p>
        </p:txBody>
      </p:sp>
      <p:sp>
        <p:nvSpPr>
          <p:cNvPr id="470" name="How do we track the information in a block?…"/>
          <p:cNvSpPr txBox="1"/>
          <p:nvPr/>
        </p:nvSpPr>
        <p:spPr>
          <a:xfrm>
            <a:off x="776494" y="1867920"/>
            <a:ext cx="22831013" cy="72160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How do we track the information in a block?</a:t>
            </a:r>
          </a:p>
          <a:p>
            <a:pPr lvl="1" marL="1460500" indent="-228600" algn="l">
              <a:buSzPct val="100000"/>
              <a:buFont typeface="Helvetica Neue"/>
              <a:buChar char="•"/>
              <a:defRPr sz="4700"/>
            </a:pPr>
            <a:r>
              <a:t>Remember, </a:t>
            </a:r>
            <a:r>
              <a:rPr>
                <a:latin typeface="Courier"/>
                <a:ea typeface="Courier"/>
                <a:cs typeface="Courier"/>
                <a:sym typeface="Courier"/>
              </a:rPr>
              <a:t>free()</a:t>
            </a:r>
            <a:r>
              <a:t> is only given a pointer, not a size</a:t>
            </a:r>
          </a:p>
          <a:p>
            <a:pPr lvl="1" marL="1460500" indent="-228600" algn="l">
              <a:buSzPct val="100000"/>
              <a:buFont typeface="Helvetica Neue"/>
              <a:buChar char="•"/>
              <a:defRPr sz="4700"/>
            </a:pPr>
          </a:p>
          <a:p>
            <a:pPr marL="228600" indent="-228600" algn="l">
              <a:buSzPct val="100000"/>
              <a:buFont typeface="Helvetica Neue"/>
              <a:buChar char="•"/>
              <a:defRPr sz="4700"/>
            </a:pPr>
            <a:r>
              <a:t>How do we organize/find free blocks?</a:t>
            </a:r>
            <a:br/>
          </a:p>
          <a:p>
            <a:pPr marL="228600" indent="-228600" algn="l">
              <a:buSzPct val="100000"/>
              <a:buFont typeface="Helvetica Neue"/>
              <a:buChar char="•"/>
              <a:defRPr sz="4700"/>
            </a:pPr>
            <a:r>
              <a:t>How do we pick which free block from available options? </a:t>
            </a:r>
          </a:p>
          <a:p>
            <a:pPr marL="228600" indent="-228600" algn="l">
              <a:buSzPct val="100000"/>
              <a:buFont typeface="Helvetica Neue"/>
              <a:buChar char="•"/>
              <a:defRPr sz="4700"/>
            </a:pPr>
          </a:p>
          <a:p>
            <a:pPr marL="228600" indent="-228600" algn="l">
              <a:buSzPct val="100000"/>
              <a:buFont typeface="Helvetica Neue"/>
              <a:buChar char="•"/>
              <a:defRPr sz="4700"/>
            </a:pPr>
            <a:r>
              <a:t>What do we do with excess space when allocating a block?</a:t>
            </a:r>
          </a:p>
          <a:p>
            <a:pPr marL="228600" indent="-228600" algn="l">
              <a:buSzPct val="100000"/>
              <a:buFont typeface="Helvetica Neue"/>
              <a:buChar char="•"/>
              <a:defRPr sz="4700"/>
            </a:pPr>
          </a:p>
          <a:p>
            <a:pPr marL="228600" indent="-228600" algn="l">
              <a:buSzPct val="100000"/>
              <a:buFont typeface="Helvetica Neue"/>
              <a:buChar char="•"/>
              <a:defRPr sz="4700"/>
            </a:pPr>
            <a:r>
              <a:t>How do we recycle a freed block? </a:t>
            </a:r>
          </a:p>
        </p:txBody>
      </p:sp>
      <p:sp>
        <p:nvSpPr>
          <p:cNvPr id="4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One possibility: Separate list / tab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One possibility: Separate list / table</a:t>
            </a:r>
          </a:p>
        </p:txBody>
      </p:sp>
      <p:sp>
        <p:nvSpPr>
          <p:cNvPr id="474" name="We could have a separate list or table that holds the free and in-use information.…"/>
          <p:cNvSpPr txBox="1"/>
          <p:nvPr/>
        </p:nvSpPr>
        <p:spPr>
          <a:xfrm>
            <a:off x="776494" y="1867920"/>
            <a:ext cx="22831013" cy="79272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We could have a separate list or table that holds the free and in-use information.</a:t>
            </a:r>
          </a:p>
          <a:p>
            <a:pPr lvl="1" marL="1460500" indent="-228600" algn="l">
              <a:buSzPct val="100000"/>
              <a:buFont typeface="Helvetica Neue"/>
              <a:buChar char="•"/>
              <a:defRPr sz="4700"/>
            </a:pPr>
            <a:r>
              <a:t>Given an address, how do we look up the information?</a:t>
            </a:r>
          </a:p>
          <a:p>
            <a:pPr lvl="1" marL="1460500" indent="-228600" algn="l">
              <a:buSzPct val="100000"/>
              <a:buFont typeface="Helvetica Neue"/>
              <a:buChar char="•"/>
              <a:defRPr sz="4700"/>
            </a:pPr>
            <a:r>
              <a:t>How do we update the list or table to service </a:t>
            </a:r>
            <a:r>
              <a:rPr>
                <a:latin typeface="Courier"/>
                <a:ea typeface="Courier"/>
                <a:cs typeface="Courier"/>
                <a:sym typeface="Courier"/>
              </a:rPr>
              <a:t>malloc</a:t>
            </a:r>
            <a:r>
              <a:t>s and </a:t>
            </a:r>
            <a:r>
              <a:rPr>
                <a:latin typeface="Courier"/>
                <a:ea typeface="Courier"/>
                <a:cs typeface="Courier"/>
                <a:sym typeface="Courier"/>
              </a:rPr>
              <a:t>free</a:t>
            </a:r>
            <a:r>
              <a:t>s?</a:t>
            </a:r>
          </a:p>
          <a:p>
            <a:pPr lvl="1" marL="1460500" indent="-228600" algn="l">
              <a:buSzPct val="100000"/>
              <a:buFont typeface="Helvetica Neue"/>
              <a:buChar char="•"/>
              <a:defRPr sz="4700"/>
            </a:pPr>
            <a:r>
              <a:t>How much overhead is there per block?</a:t>
            </a:r>
          </a:p>
          <a:p>
            <a:pPr lvl="1" marL="1460500" indent="-228600" algn="l">
              <a:buSzPct val="100000"/>
              <a:buFont typeface="Helvetica Neue"/>
              <a:buChar char="•"/>
              <a:defRPr sz="4700"/>
            </a:pPr>
          </a:p>
          <a:p>
            <a:pPr marL="228600" indent="-228600" algn="l">
              <a:buSzPct val="100000"/>
              <a:buFont typeface="Helvetica Neue"/>
              <a:buChar char="•"/>
              <a:defRPr sz="4700"/>
            </a:pPr>
            <a:r>
              <a:t>The separate list approach could be a reasonable approach (we would have to answer all of the above questions…), but it is not often used in practice, although there are some exceptions:</a:t>
            </a:r>
          </a:p>
          <a:p>
            <a:pPr lvl="1" marL="1460500" indent="-228600" algn="l">
              <a:buSzPct val="100000"/>
              <a:buFont typeface="Helvetica Neue"/>
              <a:buChar char="•"/>
              <a:defRPr sz="4700"/>
            </a:pPr>
            <a:r>
              <a:t>There are some special-case allocators that use this</a:t>
            </a:r>
          </a:p>
          <a:p>
            <a:pPr lvl="1" marL="1460500" indent="-228600" algn="l">
              <a:buSzPct val="100000"/>
              <a:buFont typeface="Helvetica Neue"/>
              <a:buChar char="•"/>
              <a:defRPr sz="4700"/>
            </a:pPr>
            <a:r>
              <a:t>Valgrind uses this, because it needs to keep track of lots more information than just the used / free blocks.</a:t>
            </a:r>
          </a:p>
        </p:txBody>
      </p:sp>
      <p:sp>
        <p:nvSpPr>
          <p:cNvPr id="4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7"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478" name="A second possibility, and the one that is actually common and used in practice, uses what is called a block header to hold the information.…"/>
          <p:cNvSpPr txBox="1"/>
          <p:nvPr/>
        </p:nvSpPr>
        <p:spPr>
          <a:xfrm>
            <a:off x="776494" y="1867920"/>
            <a:ext cx="22831013" cy="36541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A second possibility, and the one that is actually common and used in practice, uses what is called a </a:t>
            </a:r>
            <a:r>
              <a:rPr b="1">
                <a:latin typeface="Helvetica Neue"/>
                <a:ea typeface="Helvetica Neue"/>
                <a:cs typeface="Helvetica Neue"/>
                <a:sym typeface="Helvetica Neue"/>
              </a:rPr>
              <a:t>block header</a:t>
            </a:r>
            <a:r>
              <a:t> to hold the information.</a:t>
            </a:r>
          </a:p>
          <a:p>
            <a:pPr marL="228600" indent="-228600" algn="l">
              <a:buSzPct val="100000"/>
              <a:buFont typeface="Helvetica Neue"/>
              <a:buChar char="•"/>
              <a:defRPr sz="4700"/>
            </a:pPr>
          </a:p>
          <a:p>
            <a:pPr marL="228600" indent="-228600" algn="l">
              <a:buSzPct val="100000"/>
              <a:buFont typeface="Helvetica Neue"/>
              <a:buChar char="•"/>
              <a:defRPr sz="4700"/>
            </a:pPr>
            <a:r>
              <a:t>The block header is actually </a:t>
            </a:r>
            <a:r>
              <a:rPr i="1">
                <a:latin typeface="Helvetica Neue"/>
                <a:ea typeface="Helvetica Neue"/>
                <a:cs typeface="Helvetica Neue"/>
                <a:sym typeface="Helvetica Neue"/>
              </a:rPr>
              <a:t>stored in the same memory area as the payload, and it generally precedes the payload.</a:t>
            </a:r>
          </a:p>
        </p:txBody>
      </p:sp>
      <p:sp>
        <p:nvSpPr>
          <p:cNvPr id="47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482" name="A second possibility, and the one that is actually common and used in practice, uses what is called a block header to hold the information.…"/>
          <p:cNvSpPr txBox="1"/>
          <p:nvPr/>
        </p:nvSpPr>
        <p:spPr>
          <a:xfrm>
            <a:off x="776494" y="1867920"/>
            <a:ext cx="22831013" cy="36541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A second possibility, and the one that is actually common and used in practice, uses what is called a </a:t>
            </a:r>
            <a:r>
              <a:rPr b="1">
                <a:latin typeface="Helvetica Neue"/>
                <a:ea typeface="Helvetica Neue"/>
                <a:cs typeface="Helvetica Neue"/>
                <a:sym typeface="Helvetica Neue"/>
              </a:rPr>
              <a:t>block header</a:t>
            </a:r>
            <a:r>
              <a:t> to hold the information.</a:t>
            </a:r>
          </a:p>
          <a:p>
            <a:pPr marL="228600" indent="-228600" algn="l">
              <a:buSzPct val="100000"/>
              <a:buFont typeface="Helvetica Neue"/>
              <a:buChar char="•"/>
              <a:defRPr sz="4700"/>
            </a:pPr>
          </a:p>
          <a:p>
            <a:pPr marL="228600" indent="-228600" algn="l">
              <a:buSzPct val="100000"/>
              <a:buFont typeface="Helvetica Neue"/>
              <a:buChar char="•"/>
              <a:defRPr sz="4700"/>
            </a:pPr>
            <a:r>
              <a:t>The block header is actually </a:t>
            </a:r>
            <a:r>
              <a:rPr i="1">
                <a:latin typeface="Helvetica Neue"/>
                <a:ea typeface="Helvetica Neue"/>
                <a:cs typeface="Helvetica Neue"/>
                <a:sym typeface="Helvetica Neue"/>
              </a:rPr>
              <a:t>stored in the same memory area as the payload, and it generally precedes the payload.</a:t>
            </a:r>
          </a:p>
        </p:txBody>
      </p:sp>
      <p:graphicFrame>
        <p:nvGraphicFramePr>
          <p:cNvPr id="483"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86631"/>
                <a:gridCol w="16511922"/>
              </a:tblGrid>
              <a:tr h="978168">
                <a:tc>
                  <a:txBody>
                    <a:bodyPr/>
                    <a:lstStyle/>
                    <a:p>
                      <a:pPr algn="ctr" defTabSz="647700">
                        <a:defRPr>
                          <a:solidFill>
                            <a:srgbClr val="000000"/>
                          </a:solidFill>
                        </a:defRPr>
                      </a:pPr>
                      <a:r>
                        <a:rPr sz="3000">
                          <a:solidFill>
                            <a:srgbClr val="444444"/>
                          </a:solidFill>
                        </a:rPr>
                        <a:t>88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28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486" name="Group"/>
          <p:cNvGrpSpPr/>
          <p:nvPr/>
        </p:nvGrpSpPr>
        <p:grpSpPr>
          <a:xfrm>
            <a:off x="3194050" y="6726131"/>
            <a:ext cx="18036653" cy="510119"/>
            <a:chOff x="38100" y="12700"/>
            <a:chExt cx="18036652" cy="510118"/>
          </a:xfrm>
        </p:grpSpPr>
        <p:graphicFrame>
          <p:nvGraphicFramePr>
            <p:cNvPr id="484"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85"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492" name="Group"/>
          <p:cNvGrpSpPr/>
          <p:nvPr/>
        </p:nvGrpSpPr>
        <p:grpSpPr>
          <a:xfrm>
            <a:off x="3194050" y="5428033"/>
            <a:ext cx="18011253" cy="1855520"/>
            <a:chOff x="25400" y="0"/>
            <a:chExt cx="18011252" cy="1855518"/>
          </a:xfrm>
        </p:grpSpPr>
        <p:grpSp>
          <p:nvGrpSpPr>
            <p:cNvPr id="490" name="Group"/>
            <p:cNvGrpSpPr/>
            <p:nvPr/>
          </p:nvGrpSpPr>
          <p:grpSpPr>
            <a:xfrm>
              <a:off x="76363" y="0"/>
              <a:ext cx="17896628" cy="845181"/>
              <a:chOff x="0" y="57919"/>
              <a:chExt cx="17896626" cy="845180"/>
            </a:xfrm>
          </p:grpSpPr>
          <p:sp>
            <p:nvSpPr>
              <p:cNvPr id="487"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88"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489"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491"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sp>
        <p:nvSpPr>
          <p:cNvPr id="4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5"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496" name="A second possibility, and the one that is actually common and used in practice, uses what is called a block header to hold the information.…"/>
          <p:cNvSpPr txBox="1"/>
          <p:nvPr/>
        </p:nvSpPr>
        <p:spPr>
          <a:xfrm>
            <a:off x="776494" y="1867920"/>
            <a:ext cx="22831013" cy="36541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A second possibility, and the one that is actually common and used in practice, uses what is called a </a:t>
            </a:r>
            <a:r>
              <a:rPr b="1">
                <a:latin typeface="Helvetica Neue"/>
                <a:ea typeface="Helvetica Neue"/>
                <a:cs typeface="Helvetica Neue"/>
                <a:sym typeface="Helvetica Neue"/>
              </a:rPr>
              <a:t>block header</a:t>
            </a:r>
            <a:r>
              <a:t> to hold the information.</a:t>
            </a:r>
          </a:p>
          <a:p>
            <a:pPr marL="228600" indent="-228600" algn="l">
              <a:buSzPct val="100000"/>
              <a:buFont typeface="Helvetica Neue"/>
              <a:buChar char="•"/>
              <a:defRPr sz="4700"/>
            </a:pPr>
          </a:p>
          <a:p>
            <a:pPr marL="228600" indent="-228600" algn="l">
              <a:buSzPct val="100000"/>
              <a:buFont typeface="Helvetica Neue"/>
              <a:buChar char="•"/>
              <a:defRPr sz="4700"/>
            </a:pPr>
            <a:r>
              <a:t>The block header is actually </a:t>
            </a:r>
            <a:r>
              <a:rPr i="1">
                <a:latin typeface="Helvetica Neue"/>
                <a:ea typeface="Helvetica Neue"/>
                <a:cs typeface="Helvetica Neue"/>
                <a:sym typeface="Helvetica Neue"/>
              </a:rPr>
              <a:t>stored in the same memory area as the payload, and it generally precedes the payload.</a:t>
            </a:r>
          </a:p>
        </p:txBody>
      </p:sp>
      <p:graphicFrame>
        <p:nvGraphicFramePr>
          <p:cNvPr id="497"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391"/>
                <a:gridCol w="16494162"/>
              </a:tblGrid>
              <a:tr h="978168">
                <a:tc>
                  <a:txBody>
                    <a:bodyPr/>
                    <a:lstStyle/>
                    <a:p>
                      <a:pPr algn="ctr" defTabSz="647700">
                        <a:defRPr>
                          <a:solidFill>
                            <a:srgbClr val="000000"/>
                          </a:solidFill>
                        </a:defRPr>
                      </a:pPr>
                      <a:r>
                        <a:rPr sz="3000">
                          <a:solidFill>
                            <a:srgbClr val="444444"/>
                          </a:solidFill>
                        </a:rPr>
                        <a:t>88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500" name="Group"/>
          <p:cNvGrpSpPr/>
          <p:nvPr/>
        </p:nvGrpSpPr>
        <p:grpSpPr>
          <a:xfrm>
            <a:off x="3194050" y="6726131"/>
            <a:ext cx="18036653" cy="510119"/>
            <a:chOff x="38100" y="12700"/>
            <a:chExt cx="18036652" cy="510118"/>
          </a:xfrm>
        </p:grpSpPr>
        <p:graphicFrame>
          <p:nvGraphicFramePr>
            <p:cNvPr id="49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49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01" name="This is where things start to get a bit tricky. The heap allocator has 96 bytes, and it needs to keep the free block information in those 96 bytes (I N C E P T I O N)…"/>
          <p:cNvSpPr txBox="1"/>
          <p:nvPr/>
        </p:nvSpPr>
        <p:spPr>
          <a:xfrm>
            <a:off x="1106212" y="8488358"/>
            <a:ext cx="22831012" cy="36408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This is where things start to get a bit tricky. The heap allocator has 96 bytes, and it needs to keep the free block information </a:t>
            </a:r>
            <a:r>
              <a:rPr i="1">
                <a:latin typeface="Helvetica Neue"/>
                <a:ea typeface="Helvetica Neue"/>
                <a:cs typeface="Helvetica Neue"/>
                <a:sym typeface="Helvetica Neue"/>
              </a:rPr>
              <a:t>in those 96 bytes </a:t>
            </a:r>
            <a:r>
              <a:t>(I N C E P T I O N)</a:t>
            </a:r>
          </a:p>
          <a:p>
            <a:pPr marL="228600" indent="-228600" algn="l">
              <a:buSzPct val="100000"/>
              <a:buFont typeface="Helvetica Neue"/>
              <a:buChar char="•"/>
              <a:defRPr sz="4700"/>
            </a:pPr>
            <a:r>
              <a:t>In other words, the heap allocator is using part of the 96 bytes as housekeeping.</a:t>
            </a:r>
          </a:p>
          <a:p>
            <a:pPr marL="228600" indent="-228600" algn="l">
              <a:buSzPct val="100000"/>
              <a:buFont typeface="Helvetica Neue"/>
              <a:buChar char="•"/>
              <a:defRPr sz="4700"/>
            </a:pPr>
            <a:r>
              <a:t>In this case, 8 bytes are taken up with the information that there are 88 Free (F) bytes ahead in the block.</a:t>
            </a:r>
          </a:p>
        </p:txBody>
      </p:sp>
      <p:grpSp>
        <p:nvGrpSpPr>
          <p:cNvPr id="507" name="Group"/>
          <p:cNvGrpSpPr/>
          <p:nvPr/>
        </p:nvGrpSpPr>
        <p:grpSpPr>
          <a:xfrm>
            <a:off x="3194050" y="5428033"/>
            <a:ext cx="18011253" cy="1855520"/>
            <a:chOff x="25400" y="0"/>
            <a:chExt cx="18011252" cy="1855518"/>
          </a:xfrm>
        </p:grpSpPr>
        <p:grpSp>
          <p:nvGrpSpPr>
            <p:cNvPr id="505" name="Group"/>
            <p:cNvGrpSpPr/>
            <p:nvPr/>
          </p:nvGrpSpPr>
          <p:grpSpPr>
            <a:xfrm>
              <a:off x="76363" y="0"/>
              <a:ext cx="17896628" cy="845181"/>
              <a:chOff x="0" y="57919"/>
              <a:chExt cx="17896626" cy="845180"/>
            </a:xfrm>
          </p:grpSpPr>
          <p:sp>
            <p:nvSpPr>
              <p:cNvPr id="502"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03"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04"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506"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sp>
        <p:nvSpPr>
          <p:cNvPr id="5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511" name="a = malloc(16);"/>
          <p:cNvSpPr txBox="1"/>
          <p:nvPr/>
        </p:nvSpPr>
        <p:spPr>
          <a:xfrm>
            <a:off x="776494" y="1867920"/>
            <a:ext cx="22831013" cy="787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200"/>
              </a:lnSpc>
              <a:defRPr sz="4500">
                <a:latin typeface="Courier"/>
                <a:ea typeface="Courier"/>
                <a:cs typeface="Courier"/>
                <a:sym typeface="Courier"/>
              </a:defRPr>
            </a:lvl1pPr>
          </a:lstStyle>
          <a:p>
            <a:pPr/>
            <a:r>
              <a:t>a = malloc(16);</a:t>
            </a:r>
          </a:p>
        </p:txBody>
      </p:sp>
      <p:graphicFrame>
        <p:nvGraphicFramePr>
          <p:cNvPr id="512"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7602"/>
                <a:gridCol w="3002688"/>
                <a:gridCol w="1487112"/>
                <a:gridCol w="12001151"/>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64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515" name="Group"/>
          <p:cNvGrpSpPr/>
          <p:nvPr/>
        </p:nvGrpSpPr>
        <p:grpSpPr>
          <a:xfrm>
            <a:off x="3194050" y="6726131"/>
            <a:ext cx="18036653" cy="510119"/>
            <a:chOff x="38100" y="12700"/>
            <a:chExt cx="18036652" cy="510118"/>
          </a:xfrm>
        </p:grpSpPr>
        <p:graphicFrame>
          <p:nvGraphicFramePr>
            <p:cNvPr id="513"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14"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16" name="This is where things start to get a bit tricky. The heap allocator has 96 bytes, and it needs to keep the free block information in those 96 bytes (I N C E P T I O N)…"/>
          <p:cNvSpPr txBox="1"/>
          <p:nvPr/>
        </p:nvSpPr>
        <p:spPr>
          <a:xfrm>
            <a:off x="1106212" y="8488358"/>
            <a:ext cx="21473982" cy="57756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This is where things start to get a bit tricky. The heap allocator has 96 bytes, and it needs to keep the free block information </a:t>
            </a:r>
            <a:r>
              <a:rPr i="1">
                <a:latin typeface="Helvetica Neue"/>
                <a:ea typeface="Helvetica Neue"/>
                <a:cs typeface="Helvetica Neue"/>
                <a:sym typeface="Helvetica Neue"/>
              </a:rPr>
              <a:t>in those 96 bytes </a:t>
            </a:r>
            <a:r>
              <a:t>(I N C E P T I O N)</a:t>
            </a:r>
          </a:p>
          <a:p>
            <a:pPr marL="228600" indent="-228600" algn="l">
              <a:buSzPct val="100000"/>
              <a:buFont typeface="Helvetica Neue"/>
              <a:buChar char="•"/>
              <a:defRPr sz="4700"/>
            </a:pPr>
            <a:r>
              <a:t>In other words, the heap allocator is using part of the 96 bytes as housekeeping.</a:t>
            </a:r>
          </a:p>
          <a:p>
            <a:pPr marL="228600" indent="-228600" algn="l">
              <a:buSzPct val="100000"/>
              <a:buFont typeface="Helvetica Neue"/>
              <a:buChar char="•"/>
              <a:defRPr sz="4700"/>
            </a:pPr>
            <a:r>
              <a:t>Note here that there are now 16 bytes of overhead, because there are two </a:t>
            </a:r>
            <a:r>
              <a:rPr i="1">
                <a:latin typeface="Helvetica Neue"/>
                <a:ea typeface="Helvetica Neue"/>
                <a:cs typeface="Helvetica Neue"/>
                <a:sym typeface="Helvetica Neue"/>
              </a:rPr>
              <a:t>header</a:t>
            </a:r>
            <a:r>
              <a:t> </a:t>
            </a:r>
            <a:r>
              <a:rPr i="1">
                <a:latin typeface="Helvetica Neue"/>
                <a:ea typeface="Helvetica Neue"/>
                <a:cs typeface="Helvetica Neue"/>
                <a:sym typeface="Helvetica Neue"/>
              </a:rPr>
              <a:t>blocks</a:t>
            </a:r>
            <a:r>
              <a:t>.</a:t>
            </a:r>
          </a:p>
          <a:p>
            <a:pPr marL="228600" indent="-228600" algn="l">
              <a:buSzPct val="100000"/>
              <a:buFont typeface="Helvetica Neue"/>
              <a:buChar char="•"/>
              <a:defRPr sz="4700"/>
            </a:pPr>
            <a:r>
              <a:t>Here, the first 8-byte header block denotes 16 Used bytes, then there is a 16 byte payload, and then there is another 8-byte header to denote the 64 free bytes after.</a:t>
            </a:r>
          </a:p>
        </p:txBody>
      </p:sp>
      <p:grpSp>
        <p:nvGrpSpPr>
          <p:cNvPr id="522" name="Group"/>
          <p:cNvGrpSpPr/>
          <p:nvPr/>
        </p:nvGrpSpPr>
        <p:grpSpPr>
          <a:xfrm>
            <a:off x="3194050" y="5428033"/>
            <a:ext cx="18011253" cy="1855520"/>
            <a:chOff x="25400" y="0"/>
            <a:chExt cx="18011252" cy="1855518"/>
          </a:xfrm>
        </p:grpSpPr>
        <p:grpSp>
          <p:nvGrpSpPr>
            <p:cNvPr id="520" name="Group"/>
            <p:cNvGrpSpPr/>
            <p:nvPr/>
          </p:nvGrpSpPr>
          <p:grpSpPr>
            <a:xfrm>
              <a:off x="76363" y="0"/>
              <a:ext cx="17896628" cy="845181"/>
              <a:chOff x="0" y="57919"/>
              <a:chExt cx="17896626" cy="845180"/>
            </a:xfrm>
          </p:grpSpPr>
          <p:sp>
            <p:nvSpPr>
              <p:cNvPr id="517"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18"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19"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521"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23"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b="1" sz="37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b="1" sz="37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FF2600"/>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524" name="Rounded Rectangle"/>
          <p:cNvSpPr/>
          <p:nvPr/>
        </p:nvSpPr>
        <p:spPr>
          <a:xfrm>
            <a:off x="639223" y="1989948"/>
            <a:ext cx="6926524"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7"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528" name="a = malloc(16);…"/>
          <p:cNvSpPr txBox="1"/>
          <p:nvPr/>
        </p:nvSpPr>
        <p:spPr>
          <a:xfrm>
            <a:off x="776494" y="1867920"/>
            <a:ext cx="22831013" cy="1473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p:txBody>
      </p:sp>
      <p:graphicFrame>
        <p:nvGraphicFramePr>
          <p:cNvPr id="529"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61977"/>
                <a:gridCol w="3020978"/>
                <a:gridCol w="1516974"/>
                <a:gridCol w="1512194"/>
                <a:gridCol w="1515059"/>
                <a:gridCol w="8971369"/>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532" name="Group"/>
          <p:cNvGrpSpPr/>
          <p:nvPr/>
        </p:nvGrpSpPr>
        <p:grpSpPr>
          <a:xfrm>
            <a:off x="3194050" y="6726131"/>
            <a:ext cx="18036653" cy="510119"/>
            <a:chOff x="38100" y="12700"/>
            <a:chExt cx="18036652" cy="510118"/>
          </a:xfrm>
        </p:grpSpPr>
        <p:graphicFrame>
          <p:nvGraphicFramePr>
            <p:cNvPr id="530"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31"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33" name="We changed the header to reflect the fact that 8 bytes are going to to b, and we added a header for the remaining 48 bytes.…"/>
          <p:cNvSpPr txBox="1"/>
          <p:nvPr/>
        </p:nvSpPr>
        <p:spPr>
          <a:xfrm>
            <a:off x="1106212" y="8488358"/>
            <a:ext cx="21473982" cy="29685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We changed the header to reflect the fact that 8 bytes are going to to </a:t>
            </a:r>
            <a:r>
              <a:rPr>
                <a:latin typeface="Courier"/>
                <a:ea typeface="Courier"/>
                <a:cs typeface="Courier"/>
                <a:sym typeface="Courier"/>
              </a:rPr>
              <a:t>b</a:t>
            </a:r>
            <a:r>
              <a:t>, and we added a header for the remaining 48 bytes.</a:t>
            </a:r>
          </a:p>
          <a:p>
            <a:pPr marL="228600" indent="-228600" algn="l">
              <a:buSzPct val="100000"/>
              <a:buFont typeface="Helvetica Neue"/>
              <a:buChar char="•"/>
              <a:defRPr sz="4700"/>
            </a:pPr>
            <a:r>
              <a:t>Also, note that the pointer returned for </a:t>
            </a:r>
            <a:r>
              <a:rPr>
                <a:latin typeface="Courier"/>
                <a:ea typeface="Courier"/>
                <a:cs typeface="Courier"/>
                <a:sym typeface="Courier"/>
              </a:rPr>
              <a:t>a</a:t>
            </a:r>
            <a:r>
              <a:t> is 0x108, and the pointer returned for </a:t>
            </a:r>
            <a:r>
              <a:rPr>
                <a:latin typeface="Courier"/>
                <a:ea typeface="Courier"/>
                <a:cs typeface="Courier"/>
                <a:sym typeface="Courier"/>
              </a:rPr>
              <a:t>b</a:t>
            </a:r>
            <a:r>
              <a:t> is 0x120.</a:t>
            </a:r>
          </a:p>
        </p:txBody>
      </p:sp>
      <p:grpSp>
        <p:nvGrpSpPr>
          <p:cNvPr id="539" name="Group"/>
          <p:cNvGrpSpPr/>
          <p:nvPr/>
        </p:nvGrpSpPr>
        <p:grpSpPr>
          <a:xfrm>
            <a:off x="3194050" y="5428033"/>
            <a:ext cx="18011253" cy="1855520"/>
            <a:chOff x="25400" y="0"/>
            <a:chExt cx="18011252" cy="1855518"/>
          </a:xfrm>
        </p:grpSpPr>
        <p:grpSp>
          <p:nvGrpSpPr>
            <p:cNvPr id="537" name="Group"/>
            <p:cNvGrpSpPr/>
            <p:nvPr/>
          </p:nvGrpSpPr>
          <p:grpSpPr>
            <a:xfrm>
              <a:off x="76363" y="0"/>
              <a:ext cx="17896628" cy="845181"/>
              <a:chOff x="0" y="57919"/>
              <a:chExt cx="17896626" cy="845180"/>
            </a:xfrm>
          </p:grpSpPr>
          <p:sp>
            <p:nvSpPr>
              <p:cNvPr id="534"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35"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36"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538"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40"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b="1" sz="3700">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FF2600"/>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541" name="Rounded Rectangle"/>
          <p:cNvSpPr/>
          <p:nvPr/>
        </p:nvSpPr>
        <p:spPr>
          <a:xfrm>
            <a:off x="639223" y="2599548"/>
            <a:ext cx="6926524"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4"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545" name="a = malloc(16);…"/>
          <p:cNvSpPr txBox="1"/>
          <p:nvPr/>
        </p:nvSpPr>
        <p:spPr>
          <a:xfrm>
            <a:off x="776494" y="1867920"/>
            <a:ext cx="22831013"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p:txBody>
      </p:sp>
      <p:graphicFrame>
        <p:nvGraphicFramePr>
          <p:cNvPr id="546"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475445"/>
                <a:gridCol w="1528475"/>
                <a:gridCol w="2990144"/>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549" name="Group"/>
          <p:cNvGrpSpPr/>
          <p:nvPr/>
        </p:nvGrpSpPr>
        <p:grpSpPr>
          <a:xfrm>
            <a:off x="3194050" y="6726131"/>
            <a:ext cx="18036653" cy="510119"/>
            <a:chOff x="38100" y="12700"/>
            <a:chExt cx="18036652" cy="510118"/>
          </a:xfrm>
        </p:grpSpPr>
        <p:graphicFrame>
          <p:nvGraphicFramePr>
            <p:cNvPr id="547"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48"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50" name="Now we only have 16 bytes left for payloads…let's free some memory."/>
          <p:cNvSpPr txBox="1"/>
          <p:nvPr/>
        </p:nvSpPr>
        <p:spPr>
          <a:xfrm>
            <a:off x="1106212" y="8488358"/>
            <a:ext cx="21473982"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228600" indent="-228600" algn="l">
              <a:buSzPct val="100000"/>
              <a:buFont typeface="Helvetica Neue"/>
              <a:buChar char="•"/>
              <a:defRPr sz="4700"/>
            </a:lvl1pPr>
          </a:lstStyle>
          <a:p>
            <a:pPr/>
            <a:r>
              <a:t>Now we only have 16 bytes left for payloads…let's free some memory.</a:t>
            </a:r>
          </a:p>
        </p:txBody>
      </p:sp>
      <p:grpSp>
        <p:nvGrpSpPr>
          <p:cNvPr id="556" name="Group"/>
          <p:cNvGrpSpPr/>
          <p:nvPr/>
        </p:nvGrpSpPr>
        <p:grpSpPr>
          <a:xfrm>
            <a:off x="3194050" y="5428033"/>
            <a:ext cx="18011253" cy="1855520"/>
            <a:chOff x="25400" y="0"/>
            <a:chExt cx="18011252" cy="1855518"/>
          </a:xfrm>
        </p:grpSpPr>
        <p:grpSp>
          <p:nvGrpSpPr>
            <p:cNvPr id="554" name="Group"/>
            <p:cNvGrpSpPr/>
            <p:nvPr/>
          </p:nvGrpSpPr>
          <p:grpSpPr>
            <a:xfrm>
              <a:off x="76363" y="0"/>
              <a:ext cx="17896628" cy="845181"/>
              <a:chOff x="0" y="57919"/>
              <a:chExt cx="17896626" cy="845180"/>
            </a:xfrm>
          </p:grpSpPr>
          <p:sp>
            <p:nvSpPr>
              <p:cNvPr id="551"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52"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53"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555"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57"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FF2600"/>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558" name="Rounded Rectangle"/>
          <p:cNvSpPr/>
          <p:nvPr/>
        </p:nvSpPr>
        <p:spPr>
          <a:xfrm>
            <a:off x="639223" y="3298048"/>
            <a:ext cx="6926524" cy="776443"/>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5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1"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562" name="a = malloc(16);…"/>
          <p:cNvSpPr txBox="1"/>
          <p:nvPr/>
        </p:nvSpPr>
        <p:spPr>
          <a:xfrm>
            <a:off x="776494" y="1867920"/>
            <a:ext cx="22831013" cy="284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p:txBody>
      </p:sp>
      <p:graphicFrame>
        <p:nvGraphicFramePr>
          <p:cNvPr id="563"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500332"/>
                <a:gridCol w="1517728"/>
                <a:gridCol w="2976003"/>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566" name="Group"/>
          <p:cNvGrpSpPr/>
          <p:nvPr/>
        </p:nvGrpSpPr>
        <p:grpSpPr>
          <a:xfrm>
            <a:off x="3194050" y="6726131"/>
            <a:ext cx="18036653" cy="510119"/>
            <a:chOff x="38100" y="12700"/>
            <a:chExt cx="18036652" cy="510118"/>
          </a:xfrm>
        </p:grpSpPr>
        <p:graphicFrame>
          <p:nvGraphicFramePr>
            <p:cNvPr id="564"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65"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67" name="Notice that 0x108 will be passed to free. How do we know how much to free?…"/>
          <p:cNvSpPr txBox="1"/>
          <p:nvPr/>
        </p:nvSpPr>
        <p:spPr>
          <a:xfrm>
            <a:off x="1106212" y="8488358"/>
            <a:ext cx="21901475" cy="29488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Notice that 0x108 will be passed to free. How do we know how much to free?</a:t>
            </a:r>
          </a:p>
          <a:p>
            <a:pPr lvl="1" marL="1460500" indent="-228600" algn="l">
              <a:buSzPct val="100000"/>
              <a:buFont typeface="Helvetica Neue"/>
              <a:buChar char="•"/>
              <a:defRPr sz="4700"/>
            </a:pPr>
            <a:r>
              <a:t>We have to do some pointer arithmetic, so we can grab the 16 from address 0x100 (this diagram does not reflect the </a:t>
            </a:r>
            <a:r>
              <a:rPr>
                <a:latin typeface="Courier"/>
                <a:ea typeface="Courier"/>
                <a:cs typeface="Courier"/>
                <a:sym typeface="Courier"/>
              </a:rPr>
              <a:t>free</a:t>
            </a:r>
            <a:r>
              <a:t> yet).</a:t>
            </a:r>
          </a:p>
          <a:p>
            <a:pPr marL="228600" indent="-228600" algn="l">
              <a:buSzPct val="100000"/>
              <a:buFont typeface="Helvetica Neue"/>
              <a:buChar char="•"/>
              <a:defRPr sz="4700"/>
            </a:pPr>
            <a:r>
              <a:t>As you'll find out when writing your heap allocator: the arithmetic is super important.</a:t>
            </a:r>
          </a:p>
        </p:txBody>
      </p:sp>
      <p:grpSp>
        <p:nvGrpSpPr>
          <p:cNvPr id="573" name="Group"/>
          <p:cNvGrpSpPr/>
          <p:nvPr/>
        </p:nvGrpSpPr>
        <p:grpSpPr>
          <a:xfrm>
            <a:off x="3194050" y="5428033"/>
            <a:ext cx="18011253" cy="1855520"/>
            <a:chOff x="25400" y="0"/>
            <a:chExt cx="18011252" cy="1855518"/>
          </a:xfrm>
        </p:grpSpPr>
        <p:grpSp>
          <p:nvGrpSpPr>
            <p:cNvPr id="571" name="Group"/>
            <p:cNvGrpSpPr/>
            <p:nvPr/>
          </p:nvGrpSpPr>
          <p:grpSpPr>
            <a:xfrm>
              <a:off x="76363" y="0"/>
              <a:ext cx="17896628" cy="845181"/>
              <a:chOff x="0" y="57919"/>
              <a:chExt cx="17896626" cy="845180"/>
            </a:xfrm>
          </p:grpSpPr>
          <p:sp>
            <p:nvSpPr>
              <p:cNvPr id="568"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69"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70"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572"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74"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575" name="Rounded Rectangle"/>
          <p:cNvSpPr/>
          <p:nvPr/>
        </p:nvSpPr>
        <p:spPr>
          <a:xfrm>
            <a:off x="639223" y="39592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8"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579" name="a = malloc(16);…"/>
          <p:cNvSpPr txBox="1"/>
          <p:nvPr/>
        </p:nvSpPr>
        <p:spPr>
          <a:xfrm>
            <a:off x="776494" y="1867920"/>
            <a:ext cx="22831013" cy="284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p:txBody>
      </p:sp>
      <p:graphicFrame>
        <p:nvGraphicFramePr>
          <p:cNvPr id="580"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471033"/>
                <a:gridCol w="1539448"/>
                <a:gridCol w="2983583"/>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583" name="Group"/>
          <p:cNvGrpSpPr/>
          <p:nvPr/>
        </p:nvGrpSpPr>
        <p:grpSpPr>
          <a:xfrm>
            <a:off x="3194050" y="6726131"/>
            <a:ext cx="18036653" cy="510119"/>
            <a:chOff x="38100" y="12700"/>
            <a:chExt cx="18036652" cy="510118"/>
          </a:xfrm>
        </p:grpSpPr>
        <p:graphicFrame>
          <p:nvGraphicFramePr>
            <p:cNvPr id="581"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82"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584" name="The diagram now reflects the free.…"/>
          <p:cNvSpPr txBox="1"/>
          <p:nvPr/>
        </p:nvSpPr>
        <p:spPr>
          <a:xfrm>
            <a:off x="1106212" y="8488358"/>
            <a:ext cx="21473982" cy="50830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The diagram now reflects the free.</a:t>
            </a:r>
          </a:p>
          <a:p>
            <a:pPr marL="228600" indent="-228600" algn="l">
              <a:buSzPct val="100000"/>
              <a:buFont typeface="Helvetica Neue"/>
              <a:buChar char="•"/>
              <a:defRPr sz="4700"/>
            </a:pPr>
            <a:r>
              <a:t>The change to the diagram was subtle — the </a:t>
            </a:r>
            <a:r>
              <a:rPr i="1">
                <a:latin typeface="Helvetica Neue"/>
                <a:ea typeface="Helvetica Neue"/>
                <a:cs typeface="Helvetica Neue"/>
                <a:sym typeface="Helvetica Neue"/>
              </a:rPr>
              <a:t>only</a:t>
            </a:r>
            <a:r>
              <a:t> thing that changed was that the block header now says "F" (free) instead of "U" (used). This is because the data remains, but it can be written over any time after we reassign that block — this can cause bugs! For clarity sake, on the next page, we'll remove the `aaaaaaaa`, but know that the heap allocator doesn't wipe it clean (this another reason that </a:t>
            </a:r>
            <a:r>
              <a:rPr>
                <a:latin typeface="Courier"/>
                <a:ea typeface="Courier"/>
                <a:cs typeface="Courier"/>
                <a:sym typeface="Courier"/>
              </a:rPr>
              <a:t>free</a:t>
            </a:r>
            <a:r>
              <a:t> can be fast!)</a:t>
            </a:r>
          </a:p>
        </p:txBody>
      </p:sp>
      <p:grpSp>
        <p:nvGrpSpPr>
          <p:cNvPr id="590" name="Group"/>
          <p:cNvGrpSpPr/>
          <p:nvPr/>
        </p:nvGrpSpPr>
        <p:grpSpPr>
          <a:xfrm>
            <a:off x="3194050" y="5428033"/>
            <a:ext cx="18011253" cy="1855520"/>
            <a:chOff x="25400" y="0"/>
            <a:chExt cx="18011252" cy="1855518"/>
          </a:xfrm>
        </p:grpSpPr>
        <p:grpSp>
          <p:nvGrpSpPr>
            <p:cNvPr id="588" name="Group"/>
            <p:cNvGrpSpPr/>
            <p:nvPr/>
          </p:nvGrpSpPr>
          <p:grpSpPr>
            <a:xfrm>
              <a:off x="76363" y="0"/>
              <a:ext cx="17896628" cy="845181"/>
              <a:chOff x="0" y="57919"/>
              <a:chExt cx="17896626" cy="845180"/>
            </a:xfrm>
          </p:grpSpPr>
          <p:sp>
            <p:nvSpPr>
              <p:cNvPr id="585"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586"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587"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589"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591"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592" name="Rounded Rectangle"/>
          <p:cNvSpPr/>
          <p:nvPr/>
        </p:nvSpPr>
        <p:spPr>
          <a:xfrm>
            <a:off x="639223" y="39592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5"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596" name="a = malloc(16);…"/>
          <p:cNvSpPr txBox="1"/>
          <p:nvPr/>
        </p:nvSpPr>
        <p:spPr>
          <a:xfrm>
            <a:off x="776494" y="1867920"/>
            <a:ext cx="22831013"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p:txBody>
      </p:sp>
      <p:graphicFrame>
        <p:nvGraphicFramePr>
          <p:cNvPr id="597"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480536"/>
                <a:gridCol w="1518407"/>
                <a:gridCol w="2995121"/>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600" name="Group"/>
          <p:cNvGrpSpPr/>
          <p:nvPr/>
        </p:nvGrpSpPr>
        <p:grpSpPr>
          <a:xfrm>
            <a:off x="3194050" y="6726131"/>
            <a:ext cx="18036653" cy="510119"/>
            <a:chOff x="38100" y="12700"/>
            <a:chExt cx="18036652" cy="510118"/>
          </a:xfrm>
        </p:grpSpPr>
        <p:graphicFrame>
          <p:nvGraphicFramePr>
            <p:cNvPr id="59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59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601" name="Again, 0x130 is passed in to this free, so we need to figure out that we need to look at address 0x128 for the amount of bytes to free.…"/>
          <p:cNvSpPr txBox="1"/>
          <p:nvPr/>
        </p:nvSpPr>
        <p:spPr>
          <a:xfrm>
            <a:off x="1106212" y="8488358"/>
            <a:ext cx="21473982" cy="29296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Again, 0x130 is passed in to this free, so we need to figure out that we need to look at address 0x128 for the amount of bytes to free.</a:t>
            </a:r>
          </a:p>
          <a:p>
            <a:pPr marL="228600" indent="-228600" algn="l">
              <a:buSzPct val="100000"/>
              <a:buFont typeface="Helvetica Neue"/>
              <a:buChar char="•"/>
              <a:defRPr sz="4700"/>
            </a:pPr>
            <a:r>
              <a:t>On the next slide, we will remove the `cccccccccccc`, but again: it is </a:t>
            </a:r>
            <a:r>
              <a:rPr i="1">
                <a:latin typeface="Helvetica Neue"/>
                <a:ea typeface="Helvetica Neue"/>
                <a:cs typeface="Helvetica Neue"/>
                <a:sym typeface="Helvetica Neue"/>
              </a:rPr>
              <a:t>not</a:t>
            </a:r>
            <a:r>
              <a:t> cleared out, and we're just doing this for the sake of clarity on the diagram.</a:t>
            </a:r>
          </a:p>
        </p:txBody>
      </p:sp>
      <p:grpSp>
        <p:nvGrpSpPr>
          <p:cNvPr id="607" name="Group"/>
          <p:cNvGrpSpPr/>
          <p:nvPr/>
        </p:nvGrpSpPr>
        <p:grpSpPr>
          <a:xfrm>
            <a:off x="3194050" y="5428033"/>
            <a:ext cx="18011253" cy="1855520"/>
            <a:chOff x="25400" y="0"/>
            <a:chExt cx="18011252" cy="1855518"/>
          </a:xfrm>
        </p:grpSpPr>
        <p:grpSp>
          <p:nvGrpSpPr>
            <p:cNvPr id="605" name="Group"/>
            <p:cNvGrpSpPr/>
            <p:nvPr/>
          </p:nvGrpSpPr>
          <p:grpSpPr>
            <a:xfrm>
              <a:off x="76363" y="0"/>
              <a:ext cx="17896628" cy="845181"/>
              <a:chOff x="0" y="57919"/>
              <a:chExt cx="17896626" cy="845180"/>
            </a:xfrm>
          </p:grpSpPr>
          <p:sp>
            <p:nvSpPr>
              <p:cNvPr id="602"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603"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604"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606"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608"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609" name="Rounded Rectangle"/>
          <p:cNvSpPr/>
          <p:nvPr/>
        </p:nvSpPr>
        <p:spPr>
          <a:xfrm>
            <a:off x="639223" y="46450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2"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613" name="a = malloc(16);…"/>
          <p:cNvSpPr txBox="1"/>
          <p:nvPr/>
        </p:nvSpPr>
        <p:spPr>
          <a:xfrm>
            <a:off x="776494" y="1867920"/>
            <a:ext cx="22831013"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p:txBody>
      </p:sp>
      <p:graphicFrame>
        <p:nvGraphicFramePr>
          <p:cNvPr id="614" name="Table 1"/>
          <p:cNvGraphicFramePr/>
          <p:nvPr/>
        </p:nvGraphicFramePr>
        <p:xfrm>
          <a:off x="3192722" y="7383379"/>
          <a:ext cx="180112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4501803"/>
                <a:gridCol w="1480850"/>
                <a:gridCol w="3011411"/>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r>
            </a:tbl>
          </a:graphicData>
        </a:graphic>
      </p:graphicFrame>
      <p:grpSp>
        <p:nvGrpSpPr>
          <p:cNvPr id="617" name="Group"/>
          <p:cNvGrpSpPr/>
          <p:nvPr/>
        </p:nvGrpSpPr>
        <p:grpSpPr>
          <a:xfrm>
            <a:off x="3194050" y="6726131"/>
            <a:ext cx="18036653" cy="510119"/>
            <a:chOff x="38100" y="12700"/>
            <a:chExt cx="18036652" cy="510118"/>
          </a:xfrm>
        </p:grpSpPr>
        <p:graphicFrame>
          <p:nvGraphicFramePr>
            <p:cNvPr id="615"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616"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618" name="This diagram shows one possible result of the free. Note that we have actually fragmented our free space! It looks like we only have a block of 24 bytes and then a block of 16 bytes to allocate, yet we should have a block of 48 bytes (we can save a heade"/>
          <p:cNvSpPr txBox="1"/>
          <p:nvPr/>
        </p:nvSpPr>
        <p:spPr>
          <a:xfrm>
            <a:off x="1106212" y="8488358"/>
            <a:ext cx="21473982" cy="29488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This diagram shows one possible result of the </a:t>
            </a:r>
            <a:r>
              <a:rPr>
                <a:latin typeface="Courier"/>
                <a:ea typeface="Courier"/>
                <a:cs typeface="Courier"/>
                <a:sym typeface="Courier"/>
              </a:rPr>
              <a:t>free</a:t>
            </a:r>
            <a:r>
              <a:t>. Note that we have actually fragmented our free space! It looks like we only have a block of 24 bytes and then a block of 16 bytes to allocate, yet we should have a block of 48 bytes (we can save a header, too!)</a:t>
            </a:r>
          </a:p>
        </p:txBody>
      </p:sp>
      <p:grpSp>
        <p:nvGrpSpPr>
          <p:cNvPr id="624" name="Group"/>
          <p:cNvGrpSpPr/>
          <p:nvPr/>
        </p:nvGrpSpPr>
        <p:grpSpPr>
          <a:xfrm>
            <a:off x="3194050" y="5428033"/>
            <a:ext cx="18011253" cy="1855520"/>
            <a:chOff x="25400" y="0"/>
            <a:chExt cx="18011252" cy="1855518"/>
          </a:xfrm>
        </p:grpSpPr>
        <p:grpSp>
          <p:nvGrpSpPr>
            <p:cNvPr id="622" name="Group"/>
            <p:cNvGrpSpPr/>
            <p:nvPr/>
          </p:nvGrpSpPr>
          <p:grpSpPr>
            <a:xfrm>
              <a:off x="76363" y="0"/>
              <a:ext cx="17896628" cy="845181"/>
              <a:chOff x="0" y="57919"/>
              <a:chExt cx="17896626" cy="845180"/>
            </a:xfrm>
          </p:grpSpPr>
          <p:sp>
            <p:nvSpPr>
              <p:cNvPr id="619"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620"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621"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623"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625"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626" name="Rounded Rectangle"/>
          <p:cNvSpPr/>
          <p:nvPr/>
        </p:nvSpPr>
        <p:spPr>
          <a:xfrm>
            <a:off x="639223" y="46577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9" name="Another Possibi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Possibility</a:t>
            </a:r>
          </a:p>
        </p:txBody>
      </p:sp>
      <p:sp>
        <p:nvSpPr>
          <p:cNvPr id="630" name="a = malloc(16);…"/>
          <p:cNvSpPr txBox="1"/>
          <p:nvPr/>
        </p:nvSpPr>
        <p:spPr>
          <a:xfrm>
            <a:off x="776494" y="1867920"/>
            <a:ext cx="22831013"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200"/>
              </a:lnSpc>
              <a:defRPr sz="4500">
                <a:latin typeface="Courier"/>
                <a:ea typeface="Courier"/>
                <a:cs typeface="Courier"/>
                <a:sym typeface="Courier"/>
              </a:defRPr>
            </a:pPr>
            <a:r>
              <a:t>a = malloc(16);</a:t>
            </a:r>
          </a:p>
          <a:p>
            <a:pPr algn="l" defTabSz="457200">
              <a:lnSpc>
                <a:spcPts val="9200"/>
              </a:lnSpc>
              <a:defRPr sz="4500">
                <a:latin typeface="Courier"/>
                <a:ea typeface="Courier"/>
                <a:cs typeface="Courier"/>
                <a:sym typeface="Courier"/>
              </a:defRPr>
            </a:pPr>
            <a:r>
              <a:t>b = malloc(8);</a:t>
            </a:r>
          </a:p>
          <a:p>
            <a:pPr algn="l" defTabSz="457200">
              <a:lnSpc>
                <a:spcPts val="9200"/>
              </a:lnSpc>
              <a:defRPr sz="4500">
                <a:latin typeface="Courier"/>
                <a:ea typeface="Courier"/>
                <a:cs typeface="Courier"/>
                <a:sym typeface="Courier"/>
              </a:defRPr>
            </a:pPr>
            <a:r>
              <a:t>c = malloc(24);</a:t>
            </a:r>
          </a:p>
          <a:p>
            <a:pPr algn="l" defTabSz="457200">
              <a:lnSpc>
                <a:spcPts val="9200"/>
              </a:lnSpc>
              <a:defRPr sz="4500">
                <a:latin typeface="Courier"/>
                <a:ea typeface="Courier"/>
                <a:cs typeface="Courier"/>
                <a:sym typeface="Courier"/>
              </a:defRPr>
            </a:pPr>
            <a:r>
              <a:t>free(a);</a:t>
            </a:r>
          </a:p>
          <a:p>
            <a:pPr algn="l" defTabSz="457200">
              <a:lnSpc>
                <a:spcPts val="9200"/>
              </a:lnSpc>
              <a:defRPr sz="4500">
                <a:latin typeface="Courier"/>
                <a:ea typeface="Courier"/>
                <a:cs typeface="Courier"/>
                <a:sym typeface="Courier"/>
              </a:defRPr>
            </a:pPr>
            <a:r>
              <a:t>free(c);</a:t>
            </a:r>
          </a:p>
        </p:txBody>
      </p:sp>
      <p:graphicFrame>
        <p:nvGraphicFramePr>
          <p:cNvPr id="631" name="Table 1"/>
          <p:cNvGraphicFramePr/>
          <p:nvPr/>
        </p:nvGraphicFramePr>
        <p:xfrm>
          <a:off x="3192722" y="7383379"/>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634" name="Group"/>
          <p:cNvGrpSpPr/>
          <p:nvPr/>
        </p:nvGrpSpPr>
        <p:grpSpPr>
          <a:xfrm>
            <a:off x="3194050" y="6726131"/>
            <a:ext cx="18036653" cy="510119"/>
            <a:chOff x="38100" y="12700"/>
            <a:chExt cx="18036652" cy="510118"/>
          </a:xfrm>
        </p:grpSpPr>
        <p:graphicFrame>
          <p:nvGraphicFramePr>
            <p:cNvPr id="632"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633"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635" name="When we combine free blocks, this is called coalescing, and it is an important tool that the heap allocator uses to keep memory as unfragmented as possible.…"/>
          <p:cNvSpPr txBox="1"/>
          <p:nvPr/>
        </p:nvSpPr>
        <p:spPr>
          <a:xfrm>
            <a:off x="1106212" y="8488358"/>
            <a:ext cx="21473982" cy="29494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When we combine free blocks, this is called </a:t>
            </a:r>
            <a:r>
              <a:rPr i="1">
                <a:latin typeface="Helvetica Neue"/>
                <a:ea typeface="Helvetica Neue"/>
                <a:cs typeface="Helvetica Neue"/>
                <a:sym typeface="Helvetica Neue"/>
              </a:rPr>
              <a:t>coalescing</a:t>
            </a:r>
            <a:r>
              <a:t>, and it is an important tool that the heap allocator uses to keep memory as unfragmented as possible.</a:t>
            </a:r>
          </a:p>
          <a:p>
            <a:pPr marL="228600" indent="-228600" algn="l">
              <a:buSzPct val="100000"/>
              <a:buFont typeface="Helvetica Neue"/>
              <a:buChar char="•"/>
              <a:defRPr sz="4700"/>
            </a:pPr>
            <a:r>
              <a:t>We can't coalesce any more because </a:t>
            </a:r>
            <a:r>
              <a:rPr>
                <a:latin typeface="Courier"/>
                <a:ea typeface="Courier"/>
                <a:cs typeface="Courier"/>
                <a:sym typeface="Courier"/>
              </a:rPr>
              <a:t>b</a:t>
            </a:r>
            <a:r>
              <a:t> is in the middle, and we absolutely cannot move that block until the program we gave it to frees it.</a:t>
            </a:r>
          </a:p>
        </p:txBody>
      </p:sp>
      <p:grpSp>
        <p:nvGrpSpPr>
          <p:cNvPr id="641" name="Group"/>
          <p:cNvGrpSpPr/>
          <p:nvPr/>
        </p:nvGrpSpPr>
        <p:grpSpPr>
          <a:xfrm>
            <a:off x="3194050" y="5428033"/>
            <a:ext cx="18011253" cy="1855520"/>
            <a:chOff x="25400" y="0"/>
            <a:chExt cx="18011252" cy="1855518"/>
          </a:xfrm>
        </p:grpSpPr>
        <p:grpSp>
          <p:nvGrpSpPr>
            <p:cNvPr id="639" name="Group"/>
            <p:cNvGrpSpPr/>
            <p:nvPr/>
          </p:nvGrpSpPr>
          <p:grpSpPr>
            <a:xfrm>
              <a:off x="76363" y="0"/>
              <a:ext cx="17896628" cy="845181"/>
              <a:chOff x="0" y="57919"/>
              <a:chExt cx="17896626" cy="845180"/>
            </a:xfrm>
          </p:grpSpPr>
          <p:sp>
            <p:nvSpPr>
              <p:cNvPr id="636"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637"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638"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640"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642" name="Table 1-1"/>
          <p:cNvGraphicFramePr/>
          <p:nvPr/>
        </p:nvGraphicFramePr>
        <p:xfrm>
          <a:off x="11805322" y="1756113"/>
          <a:ext cx="11050507" cy="320199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056486"/>
                <a:gridCol w="3056486"/>
                <a:gridCol w="4924834"/>
              </a:tblGrid>
              <a:tr h="531548">
                <a:tc>
                  <a:txBody>
                    <a:bodyPr/>
                    <a:lstStyle/>
                    <a:p>
                      <a:pPr algn="ctr" defTabSz="647700">
                        <a:defRPr sz="3700"/>
                      </a:pP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sz="3200">
                          <a:solidFill>
                            <a:srgbClr val="444444"/>
                          </a:solidFill>
                          <a:latin typeface="+mn-lt"/>
                          <a:ea typeface="+mn-ea"/>
                          <a:cs typeface="+mn-cs"/>
                          <a:sym typeface="Helvetica Neue Light"/>
                        </a:rPr>
                        <a:t>Address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sz="3700">
                          <a:solidFill>
                            <a:srgbClr val="444444"/>
                          </a:solidFill>
                          <a:latin typeface="+mn-lt"/>
                          <a:ea typeface="+mn-ea"/>
                          <a:cs typeface="+mn-cs"/>
                          <a:sym typeface="Helvetica Neue Light"/>
                        </a:rPr>
                        <a:t>Value</a:t>
                      </a:r>
                    </a:p>
                  </a:txBody>
                  <a:tcPr marL="50800" marR="50800" marT="50800" marB="50800" anchor="ctr" anchorCtr="0" horzOverflow="overflow">
                    <a:lnR w="12700">
                      <a:solidFill>
                        <a:srgbClr val="000000"/>
                      </a:solidFill>
                      <a:miter lim="400000"/>
                    </a:lnR>
                    <a:lnT w="12700">
                      <a:solidFill>
                        <a:srgbClr val="000000"/>
                      </a:solidFill>
                      <a:miter lim="400000"/>
                    </a:lnT>
                  </a:tcPr>
                </a:tc>
              </a:tr>
              <a:tr h="531548">
                <a:tc>
                  <a:txBody>
                    <a:bodyPr/>
                    <a:lstStyle/>
                    <a:p>
                      <a:pPr algn="ctr" defTabSz="647700">
                        <a:defRPr>
                          <a:solidFill>
                            <a:srgbClr val="000000"/>
                          </a:solidFill>
                        </a:defRPr>
                      </a:pPr>
                      <a:r>
                        <a:rPr sz="3700">
                          <a:solidFill>
                            <a:srgbClr val="444444"/>
                          </a:solidFill>
                        </a:rPr>
                        <a:t>e</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0xffffe820</a:t>
                      </a:r>
                    </a:p>
                  </a:txBody>
                  <a:tcPr marL="50800" marR="50800" marT="50800" marB="50800" anchor="ctr" anchorCtr="0" horzOverflow="overflow"/>
                </a:tc>
                <a:tc>
                  <a:txBody>
                    <a:bodyPr/>
                    <a:lstStyle/>
                    <a:p>
                      <a:pPr algn="ctr" defTabSz="647700">
                        <a:defRPr b="1" sz="3700">
                          <a:solidFill>
                            <a:srgbClr val="FF26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d</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0xffffe818</a:t>
                      </a:r>
                    </a:p>
                  </a:txBody>
                  <a:tcPr marL="50800" marR="50800" marT="50800" marB="50800" anchor="ctr" anchorCtr="0" horzOverflow="overflow"/>
                </a:tc>
                <a:tc>
                  <a:txBody>
                    <a:bodyPr/>
                    <a:lstStyle/>
                    <a:p>
                      <a:pPr algn="ctr" defTabSz="647700">
                        <a:defRPr b="1" sz="3700">
                          <a:solidFill>
                            <a:srgbClr val="000000"/>
                          </a:solidFill>
                          <a:latin typeface="Courier"/>
                          <a:ea typeface="Courier"/>
                          <a:cs typeface="Courier"/>
                          <a:sym typeface="Courier"/>
                        </a:defRPr>
                      </a:pP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c</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0xffffe810</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0x130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b</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0xffffe808</a:t>
                      </a:r>
                    </a:p>
                  </a:txBody>
                  <a:tcPr marL="50800" marR="50800" marT="50800" marB="50800" anchor="ctr" anchorCtr="0" horzOverflow="overflow"/>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0x120</a:t>
                      </a:r>
                    </a:p>
                  </a:txBody>
                  <a:tcPr marL="50800" marR="50800" marT="50800" marB="50800" anchor="ctr" anchorCtr="0" horzOverflow="overflow">
                    <a:lnR w="12700">
                      <a:solidFill>
                        <a:srgbClr val="000000"/>
                      </a:solidFill>
                      <a:miter lim="400000"/>
                    </a:lnR>
                  </a:tcPr>
                </a:tc>
              </a:tr>
              <a:tr h="531548">
                <a:tc>
                  <a:txBody>
                    <a:bodyPr/>
                    <a:lstStyle/>
                    <a:p>
                      <a:pPr algn="ctr" defTabSz="647700">
                        <a:defRPr>
                          <a:solidFill>
                            <a:srgbClr val="000000"/>
                          </a:solidFill>
                        </a:defRPr>
                      </a:pPr>
                      <a:r>
                        <a:rPr sz="3700">
                          <a:solidFill>
                            <a:srgbClr val="444444"/>
                          </a:solidFill>
                        </a:rPr>
                        <a:t>a</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solidFill>
                            <a:srgbClr val="444444"/>
                          </a:solidFill>
                          <a:latin typeface="Courier"/>
                          <a:ea typeface="Courier"/>
                          <a:cs typeface="Courier"/>
                          <a:sym typeface="Courier"/>
                        </a:rPr>
                        <a:t>0xffffe800</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b="1" sz="3700">
                          <a:solidFill>
                            <a:srgbClr val="444444"/>
                          </a:solidFill>
                          <a:latin typeface="Courier"/>
                          <a:ea typeface="Courier"/>
                          <a:cs typeface="Courier"/>
                          <a:sym typeface="Courier"/>
                        </a:rPr>
                        <a:t>0x108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643" name="Rounded Rectangle"/>
          <p:cNvSpPr/>
          <p:nvPr/>
        </p:nvSpPr>
        <p:spPr>
          <a:xfrm>
            <a:off x="639223" y="4645002"/>
            <a:ext cx="6926524" cy="776444"/>
          </a:xfrm>
          <a:prstGeom prst="roundRect">
            <a:avLst>
              <a:gd name="adj" fmla="val 24535"/>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6" name="Im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a:t>
            </a:r>
          </a:p>
        </p:txBody>
      </p:sp>
      <p:graphicFrame>
        <p:nvGraphicFramePr>
          <p:cNvPr id="647" name="Table 1"/>
          <p:cNvGraphicFramePr/>
          <p:nvPr/>
        </p:nvGraphicFramePr>
        <p:xfrm>
          <a:off x="3192722" y="3647588"/>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650" name="Group"/>
          <p:cNvGrpSpPr/>
          <p:nvPr/>
        </p:nvGrpSpPr>
        <p:grpSpPr>
          <a:xfrm>
            <a:off x="3194050" y="2990340"/>
            <a:ext cx="18036653" cy="510119"/>
            <a:chOff x="38100" y="12700"/>
            <a:chExt cx="18036652" cy="510118"/>
          </a:xfrm>
        </p:grpSpPr>
        <p:graphicFrame>
          <p:nvGraphicFramePr>
            <p:cNvPr id="64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64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656" name="Group"/>
          <p:cNvGrpSpPr/>
          <p:nvPr/>
        </p:nvGrpSpPr>
        <p:grpSpPr>
          <a:xfrm>
            <a:off x="3194050" y="1692242"/>
            <a:ext cx="18011253" cy="1855520"/>
            <a:chOff x="25400" y="0"/>
            <a:chExt cx="18011252" cy="1855518"/>
          </a:xfrm>
        </p:grpSpPr>
        <p:grpSp>
          <p:nvGrpSpPr>
            <p:cNvPr id="654" name="Group"/>
            <p:cNvGrpSpPr/>
            <p:nvPr/>
          </p:nvGrpSpPr>
          <p:grpSpPr>
            <a:xfrm>
              <a:off x="76363" y="0"/>
              <a:ext cx="17896628" cy="845181"/>
              <a:chOff x="0" y="57919"/>
              <a:chExt cx="17896626" cy="845180"/>
            </a:xfrm>
          </p:grpSpPr>
          <p:sp>
            <p:nvSpPr>
              <p:cNvPr id="651"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652"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653"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655"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sp>
        <p:nvSpPr>
          <p:cNvPr id="657" name="The method just demonstrated is called an &quot;implicit free list,&quot; meaning that we have a list of free blocks that we can traverse to find an appropriate fit. The header holds the size of the block and whether it is free (F) or used (U) (note: the free and "/>
          <p:cNvSpPr txBox="1"/>
          <p:nvPr/>
        </p:nvSpPr>
        <p:spPr>
          <a:xfrm>
            <a:off x="515858" y="5212164"/>
            <a:ext cx="22831012" cy="50830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700"/>
            </a:pPr>
            <a:r>
              <a:t>The method just demonstrated is called an "</a:t>
            </a:r>
            <a:r>
              <a:rPr i="1">
                <a:latin typeface="Helvetica Neue"/>
                <a:ea typeface="Helvetica Neue"/>
                <a:cs typeface="Helvetica Neue"/>
                <a:sym typeface="Helvetica Neue"/>
              </a:rPr>
              <a:t>implicit free list</a:t>
            </a:r>
            <a:r>
              <a:t>," meaning that we have a list of free blocks that we can traverse to find an appropriate fit. The header holds the size of the block and whether it is free (F) or used (U) (note: the free and used information can be stored in 1 bit). To find the next available free block, we must look from the beginning and traverse the list in order.</a:t>
            </a:r>
          </a:p>
          <a:p>
            <a:pPr marL="228600" indent="-228600" algn="l">
              <a:buSzPct val="100000"/>
              <a:buFont typeface="Helvetica Neue"/>
              <a:buChar char="•"/>
              <a:defRPr sz="4700"/>
            </a:pPr>
            <a:r>
              <a:t>As blocks fill up, implicit free lists can cause </a:t>
            </a:r>
            <a:r>
              <a:rPr>
                <a:latin typeface="Courier"/>
                <a:ea typeface="Courier"/>
                <a:cs typeface="Courier"/>
                <a:sym typeface="Courier"/>
              </a:rPr>
              <a:t>malloc</a:t>
            </a:r>
            <a:r>
              <a:t> to be slow as the heap fills up — the linear search isn't a terrific method. (We will see another type next lecture!)</a:t>
            </a:r>
          </a:p>
        </p:txBody>
      </p:sp>
      <p:sp>
        <p:nvSpPr>
          <p:cNvPr id="65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0" name="Im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Implicit Free List</a:t>
            </a:r>
          </a:p>
        </p:txBody>
      </p:sp>
      <p:graphicFrame>
        <p:nvGraphicFramePr>
          <p:cNvPr id="661" name="Table 1"/>
          <p:cNvGraphicFramePr/>
          <p:nvPr/>
        </p:nvGraphicFramePr>
        <p:xfrm>
          <a:off x="3192722" y="3647588"/>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671" name="Group"/>
          <p:cNvGrpSpPr/>
          <p:nvPr/>
        </p:nvGrpSpPr>
        <p:grpSpPr>
          <a:xfrm>
            <a:off x="3194050" y="1692242"/>
            <a:ext cx="18036653" cy="1855520"/>
            <a:chOff x="38100" y="0"/>
            <a:chExt cx="18036652" cy="1855518"/>
          </a:xfrm>
        </p:grpSpPr>
        <p:grpSp>
          <p:nvGrpSpPr>
            <p:cNvPr id="664" name="Group"/>
            <p:cNvGrpSpPr/>
            <p:nvPr/>
          </p:nvGrpSpPr>
          <p:grpSpPr>
            <a:xfrm>
              <a:off x="38100" y="1298097"/>
              <a:ext cx="18036653" cy="510119"/>
              <a:chOff x="38100" y="12700"/>
              <a:chExt cx="18036652" cy="510118"/>
            </a:xfrm>
          </p:grpSpPr>
          <p:graphicFrame>
            <p:nvGraphicFramePr>
              <p:cNvPr id="662"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663"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grpSp>
          <p:nvGrpSpPr>
            <p:cNvPr id="670" name="Group"/>
            <p:cNvGrpSpPr/>
            <p:nvPr/>
          </p:nvGrpSpPr>
          <p:grpSpPr>
            <a:xfrm>
              <a:off x="38100" y="-1"/>
              <a:ext cx="18011253" cy="1855520"/>
              <a:chOff x="25400" y="0"/>
              <a:chExt cx="18011252" cy="1855518"/>
            </a:xfrm>
          </p:grpSpPr>
          <p:grpSp>
            <p:nvGrpSpPr>
              <p:cNvPr id="668" name="Group"/>
              <p:cNvGrpSpPr/>
              <p:nvPr/>
            </p:nvGrpSpPr>
            <p:grpSpPr>
              <a:xfrm>
                <a:off x="76363" y="0"/>
                <a:ext cx="17896628" cy="845181"/>
                <a:chOff x="0" y="57919"/>
                <a:chExt cx="17896626" cy="845180"/>
              </a:xfrm>
            </p:grpSpPr>
            <p:sp>
              <p:nvSpPr>
                <p:cNvPr id="665"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666"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667"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669"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pSp>
      <p:sp>
        <p:nvSpPr>
          <p:cNvPr id="672" name="Let's answer the questions we posed before:…"/>
          <p:cNvSpPr txBox="1"/>
          <p:nvPr/>
        </p:nvSpPr>
        <p:spPr>
          <a:xfrm>
            <a:off x="515858" y="5212164"/>
            <a:ext cx="22831012" cy="8176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Font typeface="Helvetica Neue"/>
              <a:buChar char="•"/>
              <a:defRPr sz="4000"/>
            </a:pPr>
            <a:r>
              <a:t>Let's answer the questions we posed before:</a:t>
            </a:r>
          </a:p>
          <a:p>
            <a:pPr lvl="1" marL="1460500" indent="-228600" algn="l">
              <a:buSzPct val="100000"/>
              <a:buFont typeface="Helvetica Neue"/>
              <a:buChar char="•"/>
              <a:defRPr sz="4000"/>
            </a:pPr>
            <a:r>
              <a:t>How do we track the information in a block?</a:t>
            </a:r>
          </a:p>
          <a:p>
            <a:pPr lvl="3" marL="2133600" indent="-228600" algn="l">
              <a:buSzPct val="100000"/>
              <a:buFont typeface="Helvetica Neue"/>
              <a:buChar char="•"/>
              <a:defRPr sz="4000"/>
            </a:pPr>
            <a:r>
              <a:t>The header block that holds the bytes in the block and the state (free or used)</a:t>
            </a:r>
          </a:p>
          <a:p>
            <a:pPr lvl="1" marL="1460500" indent="-228600" algn="l">
              <a:buSzPct val="100000"/>
              <a:buFont typeface="Helvetica Neue"/>
              <a:buChar char="•"/>
              <a:defRPr sz="4000"/>
            </a:pPr>
            <a:r>
              <a:t>How do we organize/find free blocks?</a:t>
            </a:r>
          </a:p>
          <a:p>
            <a:pPr lvl="3" marL="2133600" indent="-228600" algn="l">
              <a:buSzPct val="100000"/>
              <a:buFont typeface="Helvetica Neue"/>
              <a:buChar char="•"/>
              <a:defRPr sz="4000"/>
            </a:pPr>
            <a:r>
              <a:t>Linear search, starting from the first block.</a:t>
            </a:r>
          </a:p>
          <a:p>
            <a:pPr lvl="1" marL="1460500" indent="-228600" algn="l">
              <a:buSzPct val="100000"/>
              <a:buFont typeface="Helvetica Neue"/>
              <a:buChar char="•"/>
              <a:defRPr sz="4000"/>
            </a:pPr>
            <a:r>
              <a:t>How do we pick which free block from available options? </a:t>
            </a:r>
          </a:p>
          <a:p>
            <a:pPr lvl="3" marL="2133600" indent="-228600" algn="l">
              <a:buSzPct val="100000"/>
              <a:buFont typeface="Helvetica Neue"/>
              <a:buChar char="•"/>
              <a:defRPr sz="4000"/>
            </a:pPr>
            <a:r>
              <a:t>If the block is free and has enough space we can choose it, though there are other options (covered in the next few slides).</a:t>
            </a:r>
          </a:p>
          <a:p>
            <a:pPr lvl="1" marL="1460500" indent="-228600" algn="l">
              <a:buSzPct val="100000"/>
              <a:buFont typeface="Helvetica Neue"/>
              <a:buChar char="•"/>
              <a:defRPr sz="4000"/>
            </a:pPr>
            <a:r>
              <a:t>What do we do with excess space when allocating a block?</a:t>
            </a:r>
          </a:p>
          <a:p>
            <a:pPr lvl="3" marL="2133600" indent="-228600" algn="l">
              <a:buSzPct val="100000"/>
              <a:buFont typeface="Helvetica Neue"/>
              <a:buChar char="•"/>
              <a:defRPr sz="4000"/>
            </a:pPr>
            <a:r>
              <a:t>If we can fit another header and still have at least a block's worth of space, we can do that. If we can't, it should just become part of the block we are allocating.</a:t>
            </a:r>
          </a:p>
          <a:p>
            <a:pPr lvl="1" marL="1460500" indent="-228600" algn="l">
              <a:buSzPct val="100000"/>
              <a:buFont typeface="Helvetica Neue"/>
              <a:buChar char="•"/>
              <a:defRPr sz="4000"/>
            </a:pPr>
            <a:r>
              <a:t>How do we recycle a freed block? </a:t>
            </a:r>
          </a:p>
          <a:p>
            <a:pPr lvl="3" marL="2133600" indent="-228600" algn="l">
              <a:buSzPct val="100000"/>
              <a:buFont typeface="Helvetica Neue"/>
              <a:buChar char="•"/>
              <a:defRPr sz="4000"/>
            </a:pPr>
            <a:r>
              <a:t>Mark it free, and coalesce if we can.</a:t>
            </a:r>
          </a:p>
        </p:txBody>
      </p:sp>
      <p:sp>
        <p:nvSpPr>
          <p:cNvPr id="6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5" name="Placement: first-fit, next-fit, best-f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Placement: first-fit, next-fit, best-fit</a:t>
            </a:r>
          </a:p>
        </p:txBody>
      </p:sp>
      <p:sp>
        <p:nvSpPr>
          <p:cNvPr id="676" name="The method we have described simply finds the first available block that is free and fits the request, and then starts from the beginning again on a future allocation. This is called a first-fit placement policy. One drawback is that you always have to s"/>
          <p:cNvSpPr txBox="1"/>
          <p:nvPr/>
        </p:nvSpPr>
        <p:spPr>
          <a:xfrm>
            <a:off x="776494" y="1867920"/>
            <a:ext cx="22831013" cy="105693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500"/>
            </a:pPr>
            <a:r>
              <a:t>The method we have described simply finds the first available block that is free and fits the request, and then starts from the beginning again on a future allocation. This is called a </a:t>
            </a:r>
            <a:r>
              <a:rPr b="1" i="1">
                <a:latin typeface="Helvetica Neue"/>
                <a:ea typeface="Helvetica Neue"/>
                <a:cs typeface="Helvetica Neue"/>
                <a:sym typeface="Helvetica Neue"/>
              </a:rPr>
              <a:t>first-fit</a:t>
            </a:r>
            <a:r>
              <a:rPr i="1">
                <a:latin typeface="Helvetica Neue"/>
                <a:ea typeface="Helvetica Neue"/>
                <a:cs typeface="Helvetica Neue"/>
                <a:sym typeface="Helvetica Neue"/>
              </a:rPr>
              <a:t> </a:t>
            </a:r>
            <a:r>
              <a:t>placement policy. One drawback is that you always have to start from the beginning of the heap, and it can be slow. Another drawback is that it can leave "splinters" (small free blocks) towards the beginning of the list. One advantage is that it leaves large blocks towards the end of the list, which allows for larger allocations if necessary.</a:t>
            </a:r>
          </a:p>
          <a:p>
            <a:pPr algn="l">
              <a:defRPr sz="4500"/>
            </a:pPr>
          </a:p>
          <a:p>
            <a:pPr algn="l">
              <a:defRPr sz="4500"/>
            </a:pPr>
            <a:r>
              <a:t>A second method is called </a:t>
            </a:r>
            <a:r>
              <a:rPr b="1" i="1">
                <a:latin typeface="Helvetica Neue"/>
                <a:ea typeface="Helvetica Neue"/>
                <a:cs typeface="Helvetica Neue"/>
                <a:sym typeface="Helvetica Neue"/>
              </a:rPr>
              <a:t>next-fit</a:t>
            </a:r>
            <a:r>
              <a:t>, and was first proposed by Donald Knuth. With next-fit, you start looking for follow-on blocks after the location of the last allocation. If you found a suitable block before, you have a good chance to find another one in the same location. It is still not clear whether next-fit leads to better (or comparable) memory utilization.</a:t>
            </a:r>
          </a:p>
          <a:p>
            <a:pPr algn="l">
              <a:defRPr sz="4500"/>
            </a:pPr>
          </a:p>
          <a:p>
            <a:pPr algn="l">
              <a:defRPr sz="4500"/>
            </a:pPr>
            <a:r>
              <a:t>The final method is called </a:t>
            </a:r>
            <a:r>
              <a:rPr b="1" i="1">
                <a:latin typeface="Helvetica Neue"/>
                <a:ea typeface="Helvetica Neue"/>
                <a:cs typeface="Helvetica Neue"/>
                <a:sym typeface="Helvetica Neue"/>
              </a:rPr>
              <a:t>best-fit</a:t>
            </a:r>
            <a:r>
              <a:t>, and relies on searching the entire heap to find a block that matches the requested allocation the best. The obvious drawback of best-fit is that it requires an exhaustive search of the list.</a:t>
            </a:r>
          </a:p>
        </p:txBody>
      </p:sp>
      <p:sp>
        <p:nvSpPr>
          <p:cNvPr id="6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9" name="Splitting and Coalesc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Splitting and Coalescing</a:t>
            </a:r>
          </a:p>
        </p:txBody>
      </p:sp>
      <p:sp>
        <p:nvSpPr>
          <p:cNvPr id="680" name="We have already described both splitting and coalescing as used in the implicit free list implementation.…"/>
          <p:cNvSpPr txBox="1"/>
          <p:nvPr/>
        </p:nvSpPr>
        <p:spPr>
          <a:xfrm>
            <a:off x="776494" y="1867920"/>
            <a:ext cx="22831013" cy="86785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have already described both splitting and coalescing as used in the implicit free list implementation. </a:t>
            </a:r>
          </a:p>
          <a:p>
            <a:pPr algn="l">
              <a:defRPr sz="4700"/>
            </a:pPr>
          </a:p>
          <a:p>
            <a:pPr algn="l">
              <a:defRPr sz="4700"/>
            </a:pPr>
            <a:r>
              <a:t>Splitting the memory block is necessary when you have one large block to work with (which is what you will have for the heap allocator assignment). However, the heap allocator can request an increase in the size of the block of memory (using the </a:t>
            </a:r>
            <a:r>
              <a:rPr>
                <a:latin typeface="Courier"/>
                <a:ea typeface="Courier"/>
                <a:cs typeface="Courier"/>
                <a:sym typeface="Courier"/>
              </a:rPr>
              <a:t>sbrk</a:t>
            </a:r>
            <a:r>
              <a:t> </a:t>
            </a:r>
            <a:r>
              <a:rPr i="1">
                <a:latin typeface="Helvetica Neue"/>
                <a:ea typeface="Helvetica Neue"/>
                <a:cs typeface="Helvetica Neue"/>
                <a:sym typeface="Helvetica Neue"/>
              </a:rPr>
              <a:t>system call</a:t>
            </a:r>
            <a:r>
              <a:t>), meaning that you could have a policy to use the entire block and just request more. But, we aren't going to cover that low level in this course.</a:t>
            </a:r>
          </a:p>
          <a:p>
            <a:pPr algn="l">
              <a:defRPr sz="4700"/>
            </a:pPr>
          </a:p>
          <a:p>
            <a:pPr algn="l">
              <a:defRPr sz="4700"/>
            </a:pPr>
            <a:r>
              <a:t>Coalescing does not have to happen when you </a:t>
            </a:r>
            <a:r>
              <a:rPr>
                <a:latin typeface="Courier"/>
                <a:ea typeface="Courier"/>
                <a:cs typeface="Courier"/>
                <a:sym typeface="Courier"/>
              </a:rPr>
              <a:t>free</a:t>
            </a:r>
            <a:r>
              <a:t> — you can postpone coalescing until future </a:t>
            </a:r>
            <a:r>
              <a:rPr>
                <a:latin typeface="Courier"/>
                <a:ea typeface="Courier"/>
                <a:cs typeface="Courier"/>
                <a:sym typeface="Courier"/>
              </a:rPr>
              <a:t>malloc</a:t>
            </a:r>
            <a:r>
              <a:t>s or </a:t>
            </a:r>
            <a:r>
              <a:rPr>
                <a:latin typeface="Courier"/>
                <a:ea typeface="Courier"/>
                <a:cs typeface="Courier"/>
                <a:sym typeface="Courier"/>
              </a:rPr>
              <a:t>realloc</a:t>
            </a:r>
            <a:r>
              <a:t>s, and while it makes malloc a bit slower, frees are lighting fast.</a:t>
            </a:r>
          </a:p>
        </p:txBody>
      </p:sp>
      <p:sp>
        <p:nvSpPr>
          <p:cNvPr id="6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3"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sp>
        <p:nvSpPr>
          <p:cNvPr id="684" name="Coalescing forwards is straightforward:"/>
          <p:cNvSpPr txBox="1"/>
          <p:nvPr/>
        </p:nvSpPr>
        <p:spPr>
          <a:xfrm>
            <a:off x="776494" y="1867920"/>
            <a:ext cx="22831013"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Coalescing forwards is straightforward:</a:t>
            </a:r>
          </a:p>
        </p:txBody>
      </p:sp>
      <p:graphicFrame>
        <p:nvGraphicFramePr>
          <p:cNvPr id="685" name="Table 1"/>
          <p:cNvGraphicFramePr/>
          <p:nvPr/>
        </p:nvGraphicFramePr>
        <p:xfrm>
          <a:off x="3192722" y="4516377"/>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691" name="Group"/>
          <p:cNvGrpSpPr/>
          <p:nvPr/>
        </p:nvGrpSpPr>
        <p:grpSpPr>
          <a:xfrm>
            <a:off x="3194050" y="2561031"/>
            <a:ext cx="18011253" cy="1855520"/>
            <a:chOff x="25400" y="0"/>
            <a:chExt cx="18011252" cy="1855518"/>
          </a:xfrm>
        </p:grpSpPr>
        <p:grpSp>
          <p:nvGrpSpPr>
            <p:cNvPr id="689" name="Group"/>
            <p:cNvGrpSpPr/>
            <p:nvPr/>
          </p:nvGrpSpPr>
          <p:grpSpPr>
            <a:xfrm>
              <a:off x="76363" y="0"/>
              <a:ext cx="17896628" cy="845181"/>
              <a:chOff x="0" y="57919"/>
              <a:chExt cx="17896626" cy="845180"/>
            </a:xfrm>
          </p:grpSpPr>
          <p:sp>
            <p:nvSpPr>
              <p:cNvPr id="686"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687"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688"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690"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pSp>
        <p:nvGrpSpPr>
          <p:cNvPr id="694" name="Group"/>
          <p:cNvGrpSpPr/>
          <p:nvPr/>
        </p:nvGrpSpPr>
        <p:grpSpPr>
          <a:xfrm>
            <a:off x="3194050" y="3892040"/>
            <a:ext cx="18036653" cy="510119"/>
            <a:chOff x="38100" y="12700"/>
            <a:chExt cx="18036652" cy="510118"/>
          </a:xfrm>
        </p:grpSpPr>
        <p:graphicFrame>
          <p:nvGraphicFramePr>
            <p:cNvPr id="692"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693"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695" name="If we just freed the 24-byte block, we know exactly where the next block is in order to see if it (and subsequent blocks) are free.…"/>
          <p:cNvSpPr txBox="1"/>
          <p:nvPr/>
        </p:nvSpPr>
        <p:spPr>
          <a:xfrm>
            <a:off x="990373" y="6460257"/>
            <a:ext cx="22831012" cy="57738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If we just freed the 24-byte block, we know exactly where the next block is in order to see if it (and subsequent blocks) are free.</a:t>
            </a:r>
          </a:p>
          <a:p>
            <a:pPr algn="l">
              <a:defRPr sz="4700"/>
            </a:pPr>
          </a:p>
          <a:p>
            <a:pPr algn="l">
              <a:defRPr sz="4700"/>
            </a:pPr>
            <a:r>
              <a:t>However, what if we had just freed the 8 byte block? How could we coalesce the two blocks?</a:t>
            </a:r>
          </a:p>
          <a:p>
            <a:pPr algn="l">
              <a:defRPr sz="4700"/>
            </a:pPr>
          </a:p>
          <a:p>
            <a:pPr algn="l">
              <a:defRPr sz="4700"/>
            </a:pPr>
            <a:r>
              <a:t>One way would be to look through the whole list from the beginning, keeping track of where the just-freed block is. But…this is slow.</a:t>
            </a:r>
          </a:p>
        </p:txBody>
      </p:sp>
      <p:sp>
        <p:nvSpPr>
          <p:cNvPr id="6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8"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699"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sp>
        <p:nvSpPr>
          <p:cNvPr id="700" name="Coalescing forwards is straightforward:"/>
          <p:cNvSpPr txBox="1"/>
          <p:nvPr/>
        </p:nvSpPr>
        <p:spPr>
          <a:xfrm>
            <a:off x="776494" y="1867920"/>
            <a:ext cx="22831013"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Coalescing forwards is straightforward:</a:t>
            </a:r>
          </a:p>
        </p:txBody>
      </p:sp>
      <p:graphicFrame>
        <p:nvGraphicFramePr>
          <p:cNvPr id="701" name="Table 1"/>
          <p:cNvGraphicFramePr/>
          <p:nvPr/>
        </p:nvGraphicFramePr>
        <p:xfrm>
          <a:off x="3192722" y="4516377"/>
          <a:ext cx="18023956"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0255"/>
                <a:gridCol w="3002445"/>
                <a:gridCol w="1488829"/>
                <a:gridCol w="1471789"/>
                <a:gridCol w="1521169"/>
                <a:gridCol w="6001707"/>
                <a:gridCol w="1460148"/>
                <a:gridCol w="1532208"/>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38100">
                      <a:solidFill>
                        <a:srgbClr val="C0C0C0"/>
                      </a:solidFill>
                      <a:miter lim="400000"/>
                    </a:lnR>
                    <a:lnT w="12700">
                      <a:solidFill>
                        <a:srgbClr val="000000"/>
                      </a:solidFill>
                      <a:miter lim="400000"/>
                    </a:lnT>
                    <a:lnB w="12700">
                      <a:solidFill>
                        <a:srgbClr val="000000"/>
                      </a:solidFill>
                      <a:miter lim="400000"/>
                    </a:lnB>
                  </a:tcPr>
                </a:tc>
              </a:tr>
            </a:tbl>
          </a:graphicData>
        </a:graphic>
      </p:graphicFrame>
      <p:grpSp>
        <p:nvGrpSpPr>
          <p:cNvPr id="707" name="Group"/>
          <p:cNvGrpSpPr/>
          <p:nvPr/>
        </p:nvGrpSpPr>
        <p:grpSpPr>
          <a:xfrm>
            <a:off x="3194050" y="2561031"/>
            <a:ext cx="18011253" cy="1855520"/>
            <a:chOff x="25400" y="0"/>
            <a:chExt cx="18011252" cy="1855518"/>
          </a:xfrm>
        </p:grpSpPr>
        <p:grpSp>
          <p:nvGrpSpPr>
            <p:cNvPr id="705" name="Group"/>
            <p:cNvGrpSpPr/>
            <p:nvPr/>
          </p:nvGrpSpPr>
          <p:grpSpPr>
            <a:xfrm>
              <a:off x="76363" y="0"/>
              <a:ext cx="17896628" cy="845181"/>
              <a:chOff x="0" y="57919"/>
              <a:chExt cx="17896626" cy="845180"/>
            </a:xfrm>
          </p:grpSpPr>
          <p:sp>
            <p:nvSpPr>
              <p:cNvPr id="702" name="Line"/>
              <p:cNvSpPr/>
              <p:nvPr/>
            </p:nvSpPr>
            <p:spPr>
              <a:xfrm flipH="1" flipV="1">
                <a:off x="0" y="557612"/>
                <a:ext cx="6772527"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703" name="Line"/>
              <p:cNvSpPr/>
              <p:nvPr/>
            </p:nvSpPr>
            <p:spPr>
              <a:xfrm flipH="1" flipV="1">
                <a:off x="10157938" y="557612"/>
                <a:ext cx="7738689"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704" name="96 bytes"/>
              <p:cNvSpPr txBox="1"/>
              <p:nvPr/>
            </p:nvSpPr>
            <p:spPr>
              <a:xfrm>
                <a:off x="7279823" y="57919"/>
                <a:ext cx="2978488"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96 bytes</a:t>
                </a:r>
              </a:p>
            </p:txBody>
          </p:sp>
        </p:grpSp>
        <p:graphicFrame>
          <p:nvGraphicFramePr>
            <p:cNvPr id="706" name="Table 1-2"/>
            <p:cNvGraphicFramePr/>
            <p:nvPr/>
          </p:nvGraphicFramePr>
          <p:xfrm>
            <a:off x="25400" y="864650"/>
            <a:ext cx="18011253"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978168">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pSp>
        <p:nvGrpSpPr>
          <p:cNvPr id="710" name="Group"/>
          <p:cNvGrpSpPr/>
          <p:nvPr/>
        </p:nvGrpSpPr>
        <p:grpSpPr>
          <a:xfrm>
            <a:off x="3194050" y="3892040"/>
            <a:ext cx="18036653" cy="510119"/>
            <a:chOff x="38100" y="12700"/>
            <a:chExt cx="18036652" cy="510118"/>
          </a:xfrm>
        </p:grpSpPr>
        <p:graphicFrame>
          <p:nvGraphicFramePr>
            <p:cNvPr id="708" name="Table 1-2-1"/>
            <p:cNvGraphicFramePr/>
            <p:nvPr/>
          </p:nvGraphicFramePr>
          <p:xfrm>
            <a:off x="38100" y="263738"/>
            <a:ext cx="18036653" cy="2590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gridCol w="749939"/>
                </a:tblGrid>
                <a:tr h="25908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709" name="Table 1-2-1-1"/>
            <p:cNvGraphicFramePr/>
            <p:nvPr/>
          </p:nvGraphicFramePr>
          <p:xfrm>
            <a:off x="38100" y="12700"/>
            <a:ext cx="18036653" cy="4721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9879"/>
                  <a:gridCol w="1499879"/>
                  <a:gridCol w="1499879"/>
                  <a:gridCol w="1499879"/>
                  <a:gridCol w="1499879"/>
                  <a:gridCol w="1499879"/>
                  <a:gridCol w="1499879"/>
                  <a:gridCol w="1499879"/>
                  <a:gridCol w="1499879"/>
                  <a:gridCol w="1499879"/>
                  <a:gridCol w="1499879"/>
                  <a:gridCol w="1499879"/>
                </a:tblGrid>
                <a:tr h="472099">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711" name="Another method (described by Knuth) is to keep a footer on each block, as well. The footer is identical to the header, but it refers to the prior bytes. The above list would look like this with headers and footers (assume we were using them the whole tim"/>
          <p:cNvSpPr txBox="1"/>
          <p:nvPr/>
        </p:nvSpPr>
        <p:spPr>
          <a:xfrm>
            <a:off x="435163" y="5825257"/>
            <a:ext cx="23941433" cy="1953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000"/>
            </a:lvl1pPr>
          </a:lstStyle>
          <a:p>
            <a:pPr/>
            <a:r>
              <a:t>Another method (described by Knuth) is to keep a footer on each block, as well. The footer is identical to the header, but it refers to the prior bytes. The above list would look like this with headers and footers (assume we were using them the whole time, and we have to add more space because of the extra overhead):</a:t>
            </a:r>
          </a:p>
        </p:txBody>
      </p:sp>
      <p:graphicFrame>
        <p:nvGraphicFramePr>
          <p:cNvPr id="712" name="Table 1-1"/>
          <p:cNvGraphicFramePr/>
          <p:nvPr/>
        </p:nvGraphicFramePr>
        <p:xfrm>
          <a:off x="233991" y="94327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721" name="Group"/>
          <p:cNvGrpSpPr/>
          <p:nvPr/>
        </p:nvGrpSpPr>
        <p:grpSpPr>
          <a:xfrm>
            <a:off x="212200" y="7670357"/>
            <a:ext cx="24793760" cy="1803549"/>
            <a:chOff x="0" y="0"/>
            <a:chExt cx="24793758" cy="1803547"/>
          </a:xfrm>
        </p:grpSpPr>
        <p:grpSp>
          <p:nvGrpSpPr>
            <p:cNvPr id="718" name="Group"/>
            <p:cNvGrpSpPr/>
            <p:nvPr/>
          </p:nvGrpSpPr>
          <p:grpSpPr>
            <a:xfrm>
              <a:off x="0" y="0"/>
              <a:ext cx="24117300" cy="1803548"/>
              <a:chOff x="0" y="0"/>
              <a:chExt cx="24117300" cy="1803547"/>
            </a:xfrm>
          </p:grpSpPr>
          <p:grpSp>
            <p:nvGrpSpPr>
              <p:cNvPr id="716" name="Group"/>
              <p:cNvGrpSpPr/>
              <p:nvPr/>
            </p:nvGrpSpPr>
            <p:grpSpPr>
              <a:xfrm>
                <a:off x="80941" y="0"/>
                <a:ext cx="23898296" cy="845181"/>
                <a:chOff x="0" y="0"/>
                <a:chExt cx="23898295" cy="845180"/>
              </a:xfrm>
            </p:grpSpPr>
            <p:sp>
              <p:nvSpPr>
                <p:cNvPr id="713"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714"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715"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717"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719"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720"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722" name="Now, let's say we just free'd the 8 byte block at 0x168. We can look eight bytes back (to 0x160) at the footer for the 24-byte block, and we can see that it is also free, and we can coalesce."/>
          <p:cNvSpPr txBox="1"/>
          <p:nvPr/>
        </p:nvSpPr>
        <p:spPr>
          <a:xfrm>
            <a:off x="990373" y="10607645"/>
            <a:ext cx="22831012" cy="22178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Now, let's say we just free'd the 8 byte block at 0x168. We can look eight bytes back (to 0x160) at the footer for the 24-byte block, and we can see that it is also free, and we can coalesce.</a:t>
            </a:r>
          </a:p>
        </p:txBody>
      </p:sp>
      <p:sp>
        <p:nvSpPr>
          <p:cNvPr id="7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5"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726"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graphicFrame>
        <p:nvGraphicFramePr>
          <p:cNvPr id="727" name="Table 1-1"/>
          <p:cNvGraphicFramePr/>
          <p:nvPr/>
        </p:nvGraphicFramePr>
        <p:xfrm>
          <a:off x="106991" y="36415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736" name="Group"/>
          <p:cNvGrpSpPr/>
          <p:nvPr/>
        </p:nvGrpSpPr>
        <p:grpSpPr>
          <a:xfrm>
            <a:off x="85200" y="1879157"/>
            <a:ext cx="24793760" cy="1803549"/>
            <a:chOff x="0" y="0"/>
            <a:chExt cx="24793758" cy="1803547"/>
          </a:xfrm>
        </p:grpSpPr>
        <p:grpSp>
          <p:nvGrpSpPr>
            <p:cNvPr id="733" name="Group"/>
            <p:cNvGrpSpPr/>
            <p:nvPr/>
          </p:nvGrpSpPr>
          <p:grpSpPr>
            <a:xfrm>
              <a:off x="0" y="0"/>
              <a:ext cx="24117300" cy="1803548"/>
              <a:chOff x="0" y="0"/>
              <a:chExt cx="24117300" cy="1803547"/>
            </a:xfrm>
          </p:grpSpPr>
          <p:grpSp>
            <p:nvGrpSpPr>
              <p:cNvPr id="731" name="Group"/>
              <p:cNvGrpSpPr/>
              <p:nvPr/>
            </p:nvGrpSpPr>
            <p:grpSpPr>
              <a:xfrm>
                <a:off x="80941" y="0"/>
                <a:ext cx="23898296" cy="845181"/>
                <a:chOff x="0" y="0"/>
                <a:chExt cx="23898295" cy="845180"/>
              </a:xfrm>
            </p:grpSpPr>
            <p:sp>
              <p:nvSpPr>
                <p:cNvPr id="728"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729"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730"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732"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734"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735"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737" name="Free'd block"/>
          <p:cNvSpPr txBox="1"/>
          <p:nvPr/>
        </p:nvSpPr>
        <p:spPr>
          <a:xfrm>
            <a:off x="20140978" y="5395638"/>
            <a:ext cx="3443225" cy="795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Free'd block</a:t>
            </a:r>
          </a:p>
        </p:txBody>
      </p:sp>
      <p:sp>
        <p:nvSpPr>
          <p:cNvPr id="738" name="Rectangle"/>
          <p:cNvSpPr/>
          <p:nvPr/>
        </p:nvSpPr>
        <p:spPr>
          <a:xfrm>
            <a:off x="21047383" y="3495646"/>
            <a:ext cx="1630413" cy="1270001"/>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1"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742"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graphicFrame>
        <p:nvGraphicFramePr>
          <p:cNvPr id="743" name="Table 1-1"/>
          <p:cNvGraphicFramePr/>
          <p:nvPr/>
        </p:nvGraphicFramePr>
        <p:xfrm>
          <a:off x="106991" y="36415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752" name="Group"/>
          <p:cNvGrpSpPr/>
          <p:nvPr/>
        </p:nvGrpSpPr>
        <p:grpSpPr>
          <a:xfrm>
            <a:off x="85200" y="1879157"/>
            <a:ext cx="24793760" cy="1803549"/>
            <a:chOff x="0" y="0"/>
            <a:chExt cx="24793758" cy="1803547"/>
          </a:xfrm>
        </p:grpSpPr>
        <p:grpSp>
          <p:nvGrpSpPr>
            <p:cNvPr id="749" name="Group"/>
            <p:cNvGrpSpPr/>
            <p:nvPr/>
          </p:nvGrpSpPr>
          <p:grpSpPr>
            <a:xfrm>
              <a:off x="0" y="0"/>
              <a:ext cx="24117300" cy="1803548"/>
              <a:chOff x="0" y="0"/>
              <a:chExt cx="24117300" cy="1803547"/>
            </a:xfrm>
          </p:grpSpPr>
          <p:grpSp>
            <p:nvGrpSpPr>
              <p:cNvPr id="747" name="Group"/>
              <p:cNvGrpSpPr/>
              <p:nvPr/>
            </p:nvGrpSpPr>
            <p:grpSpPr>
              <a:xfrm>
                <a:off x="80941" y="0"/>
                <a:ext cx="23898296" cy="845181"/>
                <a:chOff x="0" y="0"/>
                <a:chExt cx="23898295" cy="845180"/>
              </a:xfrm>
            </p:grpSpPr>
            <p:sp>
              <p:nvSpPr>
                <p:cNvPr id="744"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745"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746"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748"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750"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751"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753" name="Free'd block…"/>
          <p:cNvSpPr txBox="1"/>
          <p:nvPr/>
        </p:nvSpPr>
        <p:spPr>
          <a:xfrm>
            <a:off x="18866755" y="4903324"/>
            <a:ext cx="3443225" cy="150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buFont typeface="Helvetica Neue"/>
              <a:defRPr sz="4700"/>
            </a:pPr>
            <a:r>
              <a:t>Free'd block</a:t>
            </a:r>
          </a:p>
          <a:p>
            <a:pPr>
              <a:buFont typeface="Helvetica Neue"/>
              <a:defRPr sz="4700"/>
            </a:pPr>
            <a:r>
              <a:t>header</a:t>
            </a:r>
          </a:p>
        </p:txBody>
      </p:sp>
      <p:sp>
        <p:nvSpPr>
          <p:cNvPr id="754" name="Rectangle"/>
          <p:cNvSpPr/>
          <p:nvPr/>
        </p:nvSpPr>
        <p:spPr>
          <a:xfrm>
            <a:off x="19512523" y="3495646"/>
            <a:ext cx="1630413" cy="1270001"/>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5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7"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758"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graphicFrame>
        <p:nvGraphicFramePr>
          <p:cNvPr id="759" name="Table 1-1"/>
          <p:cNvGraphicFramePr/>
          <p:nvPr/>
        </p:nvGraphicFramePr>
        <p:xfrm>
          <a:off x="106991" y="36415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768" name="Group"/>
          <p:cNvGrpSpPr/>
          <p:nvPr/>
        </p:nvGrpSpPr>
        <p:grpSpPr>
          <a:xfrm>
            <a:off x="85200" y="1879157"/>
            <a:ext cx="24793760" cy="1803549"/>
            <a:chOff x="0" y="0"/>
            <a:chExt cx="24793758" cy="1803547"/>
          </a:xfrm>
        </p:grpSpPr>
        <p:grpSp>
          <p:nvGrpSpPr>
            <p:cNvPr id="765" name="Group"/>
            <p:cNvGrpSpPr/>
            <p:nvPr/>
          </p:nvGrpSpPr>
          <p:grpSpPr>
            <a:xfrm>
              <a:off x="0" y="0"/>
              <a:ext cx="24117300" cy="1803548"/>
              <a:chOff x="0" y="0"/>
              <a:chExt cx="24117300" cy="1803547"/>
            </a:xfrm>
          </p:grpSpPr>
          <p:grpSp>
            <p:nvGrpSpPr>
              <p:cNvPr id="763" name="Group"/>
              <p:cNvGrpSpPr/>
              <p:nvPr/>
            </p:nvGrpSpPr>
            <p:grpSpPr>
              <a:xfrm>
                <a:off x="80941" y="0"/>
                <a:ext cx="23898296" cy="845181"/>
                <a:chOff x="0" y="0"/>
                <a:chExt cx="23898295" cy="845180"/>
              </a:xfrm>
            </p:grpSpPr>
            <p:sp>
              <p:nvSpPr>
                <p:cNvPr id="760"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761"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762"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764"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766"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767"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769" name="Footer for previous block (also free)"/>
          <p:cNvSpPr txBox="1"/>
          <p:nvPr/>
        </p:nvSpPr>
        <p:spPr>
          <a:xfrm>
            <a:off x="17447733" y="4990203"/>
            <a:ext cx="3443225" cy="29290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Font typeface="Helvetica Neue"/>
              <a:defRPr sz="4700"/>
            </a:lvl1pPr>
          </a:lstStyle>
          <a:p>
            <a:pPr/>
            <a:r>
              <a:t>Footer for previous block (also free)</a:t>
            </a:r>
          </a:p>
        </p:txBody>
      </p:sp>
      <p:sp>
        <p:nvSpPr>
          <p:cNvPr id="770" name="Rectangle"/>
          <p:cNvSpPr/>
          <p:nvPr/>
        </p:nvSpPr>
        <p:spPr>
          <a:xfrm>
            <a:off x="18093501" y="3495646"/>
            <a:ext cx="1630413" cy="1270001"/>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3" name="Oval"/>
          <p:cNvSpPr/>
          <p:nvPr/>
        </p:nvSpPr>
        <p:spPr>
          <a:xfrm>
            <a:off x="22301018" y="11750645"/>
            <a:ext cx="2274199" cy="1975439"/>
          </a:xfrm>
          <a:prstGeom prst="ellipse">
            <a:avLst/>
          </a:prstGeom>
          <a:solidFill>
            <a:srgbClr val="FFFFFF"/>
          </a:solidFill>
          <a:ln w="12700">
            <a:miter lim="400000"/>
          </a:ln>
        </p:spPr>
        <p:txBody>
          <a:bodyPr lIns="50800" tIns="50800" rIns="50800" bIns="50800" anchor="ctr"/>
          <a:lstStyle/>
          <a:p>
            <a:pPr>
              <a:defRPr>
                <a:solidFill>
                  <a:srgbClr val="FFFFFF"/>
                </a:solidFill>
              </a:defRPr>
            </a:pPr>
          </a:p>
        </p:txBody>
      </p:sp>
      <p:sp>
        <p:nvSpPr>
          <p:cNvPr id="774" name="More on Coalescing: coalescing backwa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Coalescing: coalescing backwards</a:t>
            </a:r>
          </a:p>
        </p:txBody>
      </p:sp>
      <p:graphicFrame>
        <p:nvGraphicFramePr>
          <p:cNvPr id="775" name="Table 1-1"/>
          <p:cNvGraphicFramePr/>
          <p:nvPr/>
        </p:nvGraphicFramePr>
        <p:xfrm>
          <a:off x="106991" y="3641562"/>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784" name="Group"/>
          <p:cNvGrpSpPr/>
          <p:nvPr/>
        </p:nvGrpSpPr>
        <p:grpSpPr>
          <a:xfrm>
            <a:off x="85200" y="1879157"/>
            <a:ext cx="24793760" cy="1803549"/>
            <a:chOff x="0" y="0"/>
            <a:chExt cx="24793758" cy="1803547"/>
          </a:xfrm>
        </p:grpSpPr>
        <p:grpSp>
          <p:nvGrpSpPr>
            <p:cNvPr id="781" name="Group"/>
            <p:cNvGrpSpPr/>
            <p:nvPr/>
          </p:nvGrpSpPr>
          <p:grpSpPr>
            <a:xfrm>
              <a:off x="0" y="0"/>
              <a:ext cx="24117300" cy="1803548"/>
              <a:chOff x="0" y="0"/>
              <a:chExt cx="24117300" cy="1803547"/>
            </a:xfrm>
          </p:grpSpPr>
          <p:grpSp>
            <p:nvGrpSpPr>
              <p:cNvPr id="779" name="Group"/>
              <p:cNvGrpSpPr/>
              <p:nvPr/>
            </p:nvGrpSpPr>
            <p:grpSpPr>
              <a:xfrm>
                <a:off x="80941" y="0"/>
                <a:ext cx="23898296" cy="845181"/>
                <a:chOff x="0" y="0"/>
                <a:chExt cx="23898295" cy="845180"/>
              </a:xfrm>
            </p:grpSpPr>
            <p:sp>
              <p:nvSpPr>
                <p:cNvPr id="776"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777"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778"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780" name="Table 1-2-2"/>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782" name="Table 1-2-1-1-1"/>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783" name="Table 1-2-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785" name="Entire free area"/>
          <p:cNvSpPr txBox="1"/>
          <p:nvPr/>
        </p:nvSpPr>
        <p:spPr>
          <a:xfrm>
            <a:off x="15159922" y="5229716"/>
            <a:ext cx="3443226"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Font typeface="Helvetica Neue"/>
              <a:defRPr sz="4700"/>
            </a:lvl1pPr>
          </a:lstStyle>
          <a:p>
            <a:pPr/>
            <a:r>
              <a:t>Entire free area</a:t>
            </a:r>
          </a:p>
        </p:txBody>
      </p:sp>
      <p:sp>
        <p:nvSpPr>
          <p:cNvPr id="786" name="Rectangle"/>
          <p:cNvSpPr/>
          <p:nvPr/>
        </p:nvSpPr>
        <p:spPr>
          <a:xfrm>
            <a:off x="12110851" y="3495646"/>
            <a:ext cx="10536966" cy="1270001"/>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graphicFrame>
        <p:nvGraphicFramePr>
          <p:cNvPr id="787" name="Table 1-1-1"/>
          <p:cNvGraphicFramePr/>
          <p:nvPr/>
        </p:nvGraphicFramePr>
        <p:xfrm>
          <a:off x="106991" y="10045817"/>
          <a:ext cx="24082581"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24833"/>
                <a:gridCol w="3004019"/>
                <a:gridCol w="1498010"/>
                <a:gridCol w="1497539"/>
                <a:gridCol w="1486269"/>
                <a:gridCol w="1497001"/>
                <a:gridCol w="1515062"/>
                <a:gridCol w="5996645"/>
                <a:gridCol w="1481532"/>
                <a:gridCol w="1493198"/>
                <a:gridCol w="1526331"/>
                <a:gridCol w="1477204"/>
                <a:gridCol w="519410"/>
              </a:tblGrid>
              <a:tr h="978168">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8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56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56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63500">
                      <a:solidFill>
                        <a:srgbClr val="000000"/>
                      </a:solidFill>
                      <a:custDash>
                        <a:ds d="200000" sp="200000"/>
                      </a:custDash>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796" name="Group"/>
          <p:cNvGrpSpPr/>
          <p:nvPr/>
        </p:nvGrpSpPr>
        <p:grpSpPr>
          <a:xfrm>
            <a:off x="85200" y="8283412"/>
            <a:ext cx="24793760" cy="1803549"/>
            <a:chOff x="0" y="0"/>
            <a:chExt cx="24793758" cy="1803547"/>
          </a:xfrm>
        </p:grpSpPr>
        <p:grpSp>
          <p:nvGrpSpPr>
            <p:cNvPr id="793" name="Group"/>
            <p:cNvGrpSpPr/>
            <p:nvPr/>
          </p:nvGrpSpPr>
          <p:grpSpPr>
            <a:xfrm>
              <a:off x="0" y="0"/>
              <a:ext cx="24117300" cy="1803548"/>
              <a:chOff x="0" y="0"/>
              <a:chExt cx="24117300" cy="1803547"/>
            </a:xfrm>
          </p:grpSpPr>
          <p:grpSp>
            <p:nvGrpSpPr>
              <p:cNvPr id="791" name="Group"/>
              <p:cNvGrpSpPr/>
              <p:nvPr/>
            </p:nvGrpSpPr>
            <p:grpSpPr>
              <a:xfrm>
                <a:off x="80941" y="0"/>
                <a:ext cx="23898296" cy="845181"/>
                <a:chOff x="0" y="0"/>
                <a:chExt cx="23898295" cy="845180"/>
              </a:xfrm>
            </p:grpSpPr>
            <p:sp>
              <p:nvSpPr>
                <p:cNvPr id="788"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789"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790"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792"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794"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795"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797" name="After coalescing backwards"/>
          <p:cNvSpPr txBox="1"/>
          <p:nvPr/>
        </p:nvSpPr>
        <p:spPr>
          <a:xfrm>
            <a:off x="10499347" y="11633971"/>
            <a:ext cx="5240871" cy="150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Font typeface="Helvetica Neue"/>
              <a:defRPr sz="4700"/>
            </a:lvl1pPr>
          </a:lstStyle>
          <a:p>
            <a:pPr/>
            <a:r>
              <a:t>After coalescing backwards</a:t>
            </a:r>
          </a:p>
        </p:txBody>
      </p:sp>
      <p:sp>
        <p:nvSpPr>
          <p:cNvPr id="798" name="Rectangle"/>
          <p:cNvSpPr/>
          <p:nvPr/>
        </p:nvSpPr>
        <p:spPr>
          <a:xfrm>
            <a:off x="12110851" y="10039467"/>
            <a:ext cx="1053696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1"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sp>
        <p:nvSpPr>
          <p:cNvPr id="802" name="One critical issue with the implicit list is the problem with the linear search to find free blocks.…"/>
          <p:cNvSpPr txBox="1"/>
          <p:nvPr/>
        </p:nvSpPr>
        <p:spPr>
          <a:xfrm>
            <a:off x="776494" y="1867920"/>
            <a:ext cx="22831013" cy="43520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One critical issue with the implicit list is the problem with the linear search to find free blocks.</a:t>
            </a:r>
          </a:p>
          <a:p>
            <a:pPr algn="l">
              <a:defRPr sz="4700"/>
            </a:pPr>
          </a:p>
          <a:p>
            <a:pPr algn="l">
              <a:defRPr sz="4700"/>
            </a:pPr>
            <a:r>
              <a:t>The </a:t>
            </a:r>
            <a:r>
              <a:rPr i="1">
                <a:latin typeface="Helvetica Neue"/>
                <a:ea typeface="Helvetica Neue"/>
                <a:cs typeface="Helvetica Neue"/>
                <a:sym typeface="Helvetica Neue"/>
              </a:rPr>
              <a:t>explicit</a:t>
            </a:r>
            <a:r>
              <a:t> free list solves this problem by keeping a linked list of free blocks embedded in the memory. This is best shown with an example. As before, let's start with an empty block of memory. With an explicit list, we keep a pointer to the first free block.</a:t>
            </a:r>
          </a:p>
        </p:txBody>
      </p:sp>
      <p:graphicFrame>
        <p:nvGraphicFramePr>
          <p:cNvPr id="803"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3018346"/>
                <a:gridCol w="1505154"/>
                <a:gridCol w="1504681"/>
                <a:gridCol w="1493357"/>
                <a:gridCol w="1504140"/>
                <a:gridCol w="1522288"/>
                <a:gridCol w="6025244"/>
                <a:gridCol w="1488597"/>
                <a:gridCol w="1500319"/>
                <a:gridCol w="1533611"/>
                <a:gridCol w="1484249"/>
              </a:tblGrid>
              <a:tr h="978168">
                <a:tc>
                  <a:txBody>
                    <a:bodyPr/>
                    <a:lstStyle/>
                    <a:p>
                      <a:pPr algn="ctr" defTabSz="647700">
                        <a:defRPr>
                          <a:solidFill>
                            <a:srgbClr val="000000"/>
                          </a:solidFill>
                        </a:defRPr>
                      </a:pPr>
                      <a:r>
                        <a:rPr sz="3000">
                          <a:solidFill>
                            <a:srgbClr val="444444"/>
                          </a:solidFill>
                        </a:rPr>
                        <a:t>152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812" name="Group"/>
          <p:cNvGrpSpPr/>
          <p:nvPr/>
        </p:nvGrpSpPr>
        <p:grpSpPr>
          <a:xfrm>
            <a:off x="114159" y="7770376"/>
            <a:ext cx="24793761" cy="1803549"/>
            <a:chOff x="0" y="0"/>
            <a:chExt cx="24793758" cy="1803547"/>
          </a:xfrm>
        </p:grpSpPr>
        <p:grpSp>
          <p:nvGrpSpPr>
            <p:cNvPr id="809" name="Group"/>
            <p:cNvGrpSpPr/>
            <p:nvPr/>
          </p:nvGrpSpPr>
          <p:grpSpPr>
            <a:xfrm>
              <a:off x="0" y="0"/>
              <a:ext cx="24117300" cy="1803548"/>
              <a:chOff x="0" y="0"/>
              <a:chExt cx="24117300" cy="1803547"/>
            </a:xfrm>
          </p:grpSpPr>
          <p:grpSp>
            <p:nvGrpSpPr>
              <p:cNvPr id="807" name="Group"/>
              <p:cNvGrpSpPr/>
              <p:nvPr/>
            </p:nvGrpSpPr>
            <p:grpSpPr>
              <a:xfrm>
                <a:off x="80941" y="0"/>
                <a:ext cx="23898296" cy="845181"/>
                <a:chOff x="0" y="0"/>
                <a:chExt cx="23898295" cy="845180"/>
              </a:xfrm>
            </p:grpSpPr>
            <p:sp>
              <p:nvSpPr>
                <p:cNvPr id="804"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805"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806"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808"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810"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811"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813"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817" name="Connection Line"/>
          <p:cNvSpPr/>
          <p:nvPr/>
        </p:nvSpPr>
        <p:spPr>
          <a:xfrm>
            <a:off x="212458" y="6792400"/>
            <a:ext cx="3549742" cy="2564666"/>
          </a:xfrm>
          <a:custGeom>
            <a:avLst/>
            <a:gdLst/>
            <a:ahLst/>
            <a:cxnLst>
              <a:cxn ang="0">
                <a:pos x="wd2" y="hd2"/>
              </a:cxn>
              <a:cxn ang="5400000">
                <a:pos x="wd2" y="hd2"/>
              </a:cxn>
              <a:cxn ang="10800000">
                <a:pos x="wd2" y="hd2"/>
              </a:cxn>
              <a:cxn ang="16200000">
                <a:pos x="wd2" y="hd2"/>
              </a:cxn>
            </a:cxnLst>
            <a:rect l="0" t="0" r="r" b="b"/>
            <a:pathLst>
              <a:path w="21600" h="21583" fill="norm" stroke="1" extrusionOk="0">
                <a:moveTo>
                  <a:pt x="21600" y="0"/>
                </a:moveTo>
                <a:cubicBezTo>
                  <a:pt x="13130" y="-17"/>
                  <a:pt x="5930" y="7177"/>
                  <a:pt x="0" y="21583"/>
                </a:cubicBezTo>
              </a:path>
            </a:pathLst>
          </a:custGeom>
          <a:ln w="50800">
            <a:solidFill>
              <a:srgbClr val="7F0325"/>
            </a:solidFill>
            <a:miter lim="400000"/>
            <a:tailEnd type="triangle"/>
          </a:ln>
        </p:spPr>
        <p:txBody>
          <a:bodyPr/>
          <a:lstStyle/>
          <a:p>
            <a:pPr/>
          </a:p>
        </p:txBody>
      </p:sp>
      <p:sp>
        <p:nvSpPr>
          <p:cNvPr id="815" name="We use two blocks in the payload of the free block to point to the next and previous free blocks."/>
          <p:cNvSpPr txBox="1"/>
          <p:nvPr/>
        </p:nvSpPr>
        <p:spPr>
          <a:xfrm>
            <a:off x="411181" y="10943442"/>
            <a:ext cx="22831012" cy="15072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use two blocks </a:t>
            </a:r>
            <a:r>
              <a:rPr i="1">
                <a:latin typeface="Helvetica Neue"/>
                <a:ea typeface="Helvetica Neue"/>
                <a:cs typeface="Helvetica Neue"/>
                <a:sym typeface="Helvetica Neue"/>
              </a:rPr>
              <a:t>in the payload</a:t>
            </a:r>
            <a:r>
              <a:t> of the free block to point to the </a:t>
            </a:r>
            <a:r>
              <a:rPr i="1">
                <a:latin typeface="Helvetica Neue"/>
                <a:ea typeface="Helvetica Neue"/>
                <a:cs typeface="Helvetica Neue"/>
                <a:sym typeface="Helvetica Neue"/>
              </a:rPr>
              <a:t>next</a:t>
            </a:r>
            <a:r>
              <a:t> and </a:t>
            </a:r>
            <a:r>
              <a:rPr i="1">
                <a:latin typeface="Helvetica Neue"/>
                <a:ea typeface="Helvetica Neue"/>
                <a:cs typeface="Helvetica Neue"/>
                <a:sym typeface="Helvetica Neue"/>
              </a:rPr>
              <a:t>previous</a:t>
            </a:r>
            <a:r>
              <a:t> free blocks.</a:t>
            </a:r>
          </a:p>
        </p:txBody>
      </p:sp>
      <p:sp>
        <p:nvSpPr>
          <p:cNvPr id="8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9"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sp>
        <p:nvSpPr>
          <p:cNvPr id="820" name="One critical issue with the implicit list is the problem with the linear search to find free blocks.…"/>
          <p:cNvSpPr txBox="1"/>
          <p:nvPr/>
        </p:nvSpPr>
        <p:spPr>
          <a:xfrm>
            <a:off x="776494" y="1867920"/>
            <a:ext cx="22831013" cy="43520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One critical issue with the implicit list is the problem with the linear search to find free blocks.</a:t>
            </a:r>
          </a:p>
          <a:p>
            <a:pPr algn="l">
              <a:defRPr sz="4700"/>
            </a:pPr>
          </a:p>
          <a:p>
            <a:pPr algn="l">
              <a:defRPr sz="4700"/>
            </a:pPr>
            <a:r>
              <a:t>The </a:t>
            </a:r>
            <a:r>
              <a:rPr i="1">
                <a:latin typeface="Helvetica Neue"/>
                <a:ea typeface="Helvetica Neue"/>
                <a:cs typeface="Helvetica Neue"/>
                <a:sym typeface="Helvetica Neue"/>
              </a:rPr>
              <a:t>explicit</a:t>
            </a:r>
            <a:r>
              <a:t> free list solves this problem by keeping a linked list of free blocks embedded in the memory. This is best shown with an example. As before, let's start with an empty block of memory. With an explicit list, we keep a pointer to the first free block.</a:t>
            </a:r>
          </a:p>
        </p:txBody>
      </p:sp>
      <p:graphicFrame>
        <p:nvGraphicFramePr>
          <p:cNvPr id="821"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1475793"/>
                <a:gridCol w="3047706"/>
                <a:gridCol w="1504681"/>
                <a:gridCol w="1493357"/>
                <a:gridCol w="1504140"/>
                <a:gridCol w="1522288"/>
                <a:gridCol w="6025244"/>
                <a:gridCol w="1488597"/>
                <a:gridCol w="1500319"/>
                <a:gridCol w="1533611"/>
                <a:gridCol w="1484249"/>
              </a:tblGrid>
              <a:tr h="978168">
                <a:tc>
                  <a:txBody>
                    <a:bodyPr/>
                    <a:lstStyle/>
                    <a:p>
                      <a:pPr algn="ctr" defTabSz="647700">
                        <a:defRPr>
                          <a:solidFill>
                            <a:srgbClr val="000000"/>
                          </a:solidFill>
                        </a:defRPr>
                      </a:pPr>
                      <a:r>
                        <a:rPr sz="3000">
                          <a:solidFill>
                            <a:srgbClr val="444444"/>
                          </a:solidFill>
                        </a:rPr>
                        <a:t>152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830" name="Group"/>
          <p:cNvGrpSpPr/>
          <p:nvPr/>
        </p:nvGrpSpPr>
        <p:grpSpPr>
          <a:xfrm>
            <a:off x="114159" y="7770376"/>
            <a:ext cx="24793761" cy="1803549"/>
            <a:chOff x="0" y="0"/>
            <a:chExt cx="24793758" cy="1803547"/>
          </a:xfrm>
        </p:grpSpPr>
        <p:grpSp>
          <p:nvGrpSpPr>
            <p:cNvPr id="827" name="Group"/>
            <p:cNvGrpSpPr/>
            <p:nvPr/>
          </p:nvGrpSpPr>
          <p:grpSpPr>
            <a:xfrm>
              <a:off x="0" y="0"/>
              <a:ext cx="24117300" cy="1803548"/>
              <a:chOff x="0" y="0"/>
              <a:chExt cx="24117300" cy="1803547"/>
            </a:xfrm>
          </p:grpSpPr>
          <p:grpSp>
            <p:nvGrpSpPr>
              <p:cNvPr id="825" name="Group"/>
              <p:cNvGrpSpPr/>
              <p:nvPr/>
            </p:nvGrpSpPr>
            <p:grpSpPr>
              <a:xfrm>
                <a:off x="80941" y="0"/>
                <a:ext cx="23898296" cy="845181"/>
                <a:chOff x="0" y="0"/>
                <a:chExt cx="23898295" cy="845180"/>
              </a:xfrm>
            </p:grpSpPr>
            <p:sp>
              <p:nvSpPr>
                <p:cNvPr id="822"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823"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824"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826"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828"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829"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831"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836" name="Connection Line"/>
          <p:cNvSpPr/>
          <p:nvPr/>
        </p:nvSpPr>
        <p:spPr>
          <a:xfrm>
            <a:off x="212458" y="6792400"/>
            <a:ext cx="3549742" cy="2564666"/>
          </a:xfrm>
          <a:custGeom>
            <a:avLst/>
            <a:gdLst/>
            <a:ahLst/>
            <a:cxnLst>
              <a:cxn ang="0">
                <a:pos x="wd2" y="hd2"/>
              </a:cxn>
              <a:cxn ang="5400000">
                <a:pos x="wd2" y="hd2"/>
              </a:cxn>
              <a:cxn ang="10800000">
                <a:pos x="wd2" y="hd2"/>
              </a:cxn>
              <a:cxn ang="16200000">
                <a:pos x="wd2" y="hd2"/>
              </a:cxn>
            </a:cxnLst>
            <a:rect l="0" t="0" r="r" b="b"/>
            <a:pathLst>
              <a:path w="21600" h="21583" fill="norm" stroke="1" extrusionOk="0">
                <a:moveTo>
                  <a:pt x="21600" y="0"/>
                </a:moveTo>
                <a:cubicBezTo>
                  <a:pt x="13130" y="-17"/>
                  <a:pt x="5930" y="7177"/>
                  <a:pt x="0" y="21583"/>
                </a:cubicBezTo>
              </a:path>
            </a:pathLst>
          </a:custGeom>
          <a:ln w="50800">
            <a:solidFill>
              <a:srgbClr val="7F0325"/>
            </a:solidFill>
            <a:miter lim="400000"/>
            <a:tailEnd type="triangle"/>
          </a:ln>
        </p:spPr>
        <p:txBody>
          <a:bodyPr/>
          <a:lstStyle/>
          <a:p>
            <a:pPr/>
          </a:p>
        </p:txBody>
      </p:sp>
      <p:sp>
        <p:nvSpPr>
          <p:cNvPr id="833" name="We use two blocks in the payload of the free block to point to the next and previous free blocks."/>
          <p:cNvSpPr txBox="1"/>
          <p:nvPr/>
        </p:nvSpPr>
        <p:spPr>
          <a:xfrm>
            <a:off x="411181" y="10943442"/>
            <a:ext cx="22831012" cy="15072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use two blocks </a:t>
            </a:r>
            <a:r>
              <a:rPr i="1">
                <a:latin typeface="Helvetica Neue"/>
                <a:ea typeface="Helvetica Neue"/>
                <a:cs typeface="Helvetica Neue"/>
                <a:sym typeface="Helvetica Neue"/>
              </a:rPr>
              <a:t>in the payload</a:t>
            </a:r>
            <a:r>
              <a:t> of the free block to point to the </a:t>
            </a:r>
            <a:r>
              <a:rPr i="1">
                <a:latin typeface="Helvetica Neue"/>
                <a:ea typeface="Helvetica Neue"/>
                <a:cs typeface="Helvetica Neue"/>
                <a:sym typeface="Helvetica Neue"/>
              </a:rPr>
              <a:t>next</a:t>
            </a:r>
            <a:r>
              <a:t> and </a:t>
            </a:r>
            <a:r>
              <a:rPr i="1">
                <a:latin typeface="Helvetica Neue"/>
                <a:ea typeface="Helvetica Neue"/>
                <a:cs typeface="Helvetica Neue"/>
                <a:sym typeface="Helvetica Neue"/>
              </a:rPr>
              <a:t>previous</a:t>
            </a:r>
            <a:r>
              <a:t> free blocks.</a:t>
            </a:r>
          </a:p>
        </p:txBody>
      </p:sp>
      <p:sp>
        <p:nvSpPr>
          <p:cNvPr id="834" name="Rectangle"/>
          <p:cNvSpPr/>
          <p:nvPr/>
        </p:nvSpPr>
        <p:spPr>
          <a:xfrm>
            <a:off x="1656428" y="9526430"/>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8"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sp>
        <p:nvSpPr>
          <p:cNvPr id="839" name="One critical issue with the implicit list is the problem with the linear search to find free blocks.…"/>
          <p:cNvSpPr txBox="1"/>
          <p:nvPr/>
        </p:nvSpPr>
        <p:spPr>
          <a:xfrm>
            <a:off x="776494" y="1867920"/>
            <a:ext cx="22831013" cy="43520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One critical issue with the implicit list is the problem with the linear search to find free blocks.</a:t>
            </a:r>
          </a:p>
          <a:p>
            <a:pPr algn="l">
              <a:defRPr sz="4700"/>
            </a:pPr>
          </a:p>
          <a:p>
            <a:pPr algn="l">
              <a:defRPr sz="4700"/>
            </a:pPr>
            <a:r>
              <a:t>The </a:t>
            </a:r>
            <a:r>
              <a:rPr i="1">
                <a:latin typeface="Helvetica Neue"/>
                <a:ea typeface="Helvetica Neue"/>
                <a:cs typeface="Helvetica Neue"/>
                <a:sym typeface="Helvetica Neue"/>
              </a:rPr>
              <a:t>explicit</a:t>
            </a:r>
            <a:r>
              <a:t> free list solves this problem by keeping a linked list of free blocks embedded in the memory. This is best shown with an example. As before, let's start with an empty block of memory. With an explicit list, we keep a pointer to the first free block.</a:t>
            </a:r>
          </a:p>
        </p:txBody>
      </p:sp>
      <p:graphicFrame>
        <p:nvGraphicFramePr>
          <p:cNvPr id="840"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1475793"/>
                <a:gridCol w="1445877"/>
                <a:gridCol w="3106510"/>
                <a:gridCol w="1493357"/>
                <a:gridCol w="1504140"/>
                <a:gridCol w="1522288"/>
                <a:gridCol w="6025244"/>
                <a:gridCol w="1488597"/>
                <a:gridCol w="1500319"/>
                <a:gridCol w="1533611"/>
                <a:gridCol w="1484249"/>
              </a:tblGrid>
              <a:tr h="978168">
                <a:tc>
                  <a:txBody>
                    <a:bodyPr/>
                    <a:lstStyle/>
                    <a:p>
                      <a:pPr algn="ctr" defTabSz="647700">
                        <a:defRPr>
                          <a:solidFill>
                            <a:srgbClr val="000000"/>
                          </a:solidFill>
                        </a:defRPr>
                      </a:pPr>
                      <a:r>
                        <a:rPr sz="3000">
                          <a:solidFill>
                            <a:srgbClr val="444444"/>
                          </a:solidFill>
                        </a:rPr>
                        <a:t>152
F</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849" name="Group"/>
          <p:cNvGrpSpPr/>
          <p:nvPr/>
        </p:nvGrpSpPr>
        <p:grpSpPr>
          <a:xfrm>
            <a:off x="114159" y="7770376"/>
            <a:ext cx="24793761" cy="1803549"/>
            <a:chOff x="0" y="0"/>
            <a:chExt cx="24793758" cy="1803547"/>
          </a:xfrm>
        </p:grpSpPr>
        <p:grpSp>
          <p:nvGrpSpPr>
            <p:cNvPr id="846" name="Group"/>
            <p:cNvGrpSpPr/>
            <p:nvPr/>
          </p:nvGrpSpPr>
          <p:grpSpPr>
            <a:xfrm>
              <a:off x="0" y="0"/>
              <a:ext cx="24117300" cy="1803548"/>
              <a:chOff x="0" y="0"/>
              <a:chExt cx="24117300" cy="1803547"/>
            </a:xfrm>
          </p:grpSpPr>
          <p:grpSp>
            <p:nvGrpSpPr>
              <p:cNvPr id="844" name="Group"/>
              <p:cNvGrpSpPr/>
              <p:nvPr/>
            </p:nvGrpSpPr>
            <p:grpSpPr>
              <a:xfrm>
                <a:off x="80941" y="0"/>
                <a:ext cx="23898296" cy="845181"/>
                <a:chOff x="0" y="0"/>
                <a:chExt cx="23898295" cy="845180"/>
              </a:xfrm>
            </p:grpSpPr>
            <p:sp>
              <p:nvSpPr>
                <p:cNvPr id="841"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842"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843"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845"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847"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848"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850"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857" name="Connection Line"/>
          <p:cNvSpPr/>
          <p:nvPr/>
        </p:nvSpPr>
        <p:spPr>
          <a:xfrm>
            <a:off x="212458" y="6792400"/>
            <a:ext cx="3549742" cy="2564666"/>
          </a:xfrm>
          <a:custGeom>
            <a:avLst/>
            <a:gdLst/>
            <a:ahLst/>
            <a:cxnLst>
              <a:cxn ang="0">
                <a:pos x="wd2" y="hd2"/>
              </a:cxn>
              <a:cxn ang="5400000">
                <a:pos x="wd2" y="hd2"/>
              </a:cxn>
              <a:cxn ang="10800000">
                <a:pos x="wd2" y="hd2"/>
              </a:cxn>
              <a:cxn ang="16200000">
                <a:pos x="wd2" y="hd2"/>
              </a:cxn>
            </a:cxnLst>
            <a:rect l="0" t="0" r="r" b="b"/>
            <a:pathLst>
              <a:path w="21600" h="21583" fill="norm" stroke="1" extrusionOk="0">
                <a:moveTo>
                  <a:pt x="21600" y="0"/>
                </a:moveTo>
                <a:cubicBezTo>
                  <a:pt x="13130" y="-17"/>
                  <a:pt x="5930" y="7177"/>
                  <a:pt x="0" y="21583"/>
                </a:cubicBezTo>
              </a:path>
            </a:pathLst>
          </a:custGeom>
          <a:ln w="50800">
            <a:solidFill>
              <a:srgbClr val="7F0325"/>
            </a:solidFill>
            <a:miter lim="400000"/>
            <a:tailEnd type="triangle"/>
          </a:ln>
        </p:spPr>
        <p:txBody>
          <a:bodyPr/>
          <a:lstStyle/>
          <a:p>
            <a:pPr/>
          </a:p>
        </p:txBody>
      </p:sp>
      <p:sp>
        <p:nvSpPr>
          <p:cNvPr id="852" name="We use two blocks in the payload of the free block to point to the next and previous free blocks. In this case, there aren't any more free blocks, so they are NULL pointers."/>
          <p:cNvSpPr txBox="1"/>
          <p:nvPr/>
        </p:nvSpPr>
        <p:spPr>
          <a:xfrm>
            <a:off x="411181" y="10943442"/>
            <a:ext cx="22831012" cy="15270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use two blocks </a:t>
            </a:r>
            <a:r>
              <a:rPr i="1">
                <a:latin typeface="Helvetica Neue"/>
                <a:ea typeface="Helvetica Neue"/>
                <a:cs typeface="Helvetica Neue"/>
                <a:sym typeface="Helvetica Neue"/>
              </a:rPr>
              <a:t>in the payload</a:t>
            </a:r>
            <a:r>
              <a:t> of the free block to point to the </a:t>
            </a:r>
            <a:r>
              <a:rPr i="1">
                <a:latin typeface="Helvetica Neue"/>
                <a:ea typeface="Helvetica Neue"/>
                <a:cs typeface="Helvetica Neue"/>
                <a:sym typeface="Helvetica Neue"/>
              </a:rPr>
              <a:t>next</a:t>
            </a:r>
            <a:r>
              <a:t> and </a:t>
            </a:r>
            <a:r>
              <a:rPr i="1">
                <a:latin typeface="Helvetica Neue"/>
                <a:ea typeface="Helvetica Neue"/>
                <a:cs typeface="Helvetica Neue"/>
                <a:sym typeface="Helvetica Neue"/>
              </a:rPr>
              <a:t>previous</a:t>
            </a:r>
            <a:r>
              <a:t> free blocks. In this case, there aren't any more free blocks, so they are </a:t>
            </a:r>
            <a:r>
              <a:rPr>
                <a:latin typeface="Courier"/>
                <a:ea typeface="Courier"/>
                <a:cs typeface="Courier"/>
                <a:sym typeface="Courier"/>
              </a:rPr>
              <a:t>NULL</a:t>
            </a:r>
            <a:r>
              <a:t> pointers.</a:t>
            </a:r>
          </a:p>
        </p:txBody>
      </p:sp>
      <p:sp>
        <p:nvSpPr>
          <p:cNvPr id="853" name="Rectangle"/>
          <p:cNvSpPr/>
          <p:nvPr/>
        </p:nvSpPr>
        <p:spPr>
          <a:xfrm>
            <a:off x="1656428" y="9526430"/>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54" name="0x100"/>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0x100</a:t>
            </a:r>
          </a:p>
        </p:txBody>
      </p:sp>
      <p:sp>
        <p:nvSpPr>
          <p:cNvPr id="855"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
        <p:nvSpPr>
          <p:cNvPr id="8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9"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aphicFrame>
        <p:nvGraphicFramePr>
          <p:cNvPr id="860"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3004387"/>
                <a:gridCol w="1500560"/>
                <a:gridCol w="1523233"/>
                <a:gridCol w="1493357"/>
                <a:gridCol w="1504140"/>
                <a:gridCol w="1522288"/>
                <a:gridCol w="6025244"/>
                <a:gridCol w="1488597"/>
                <a:gridCol w="1500319"/>
                <a:gridCol w="1533611"/>
                <a:gridCol w="1484249"/>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96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869" name="Group"/>
          <p:cNvGrpSpPr/>
          <p:nvPr/>
        </p:nvGrpSpPr>
        <p:grpSpPr>
          <a:xfrm>
            <a:off x="114159" y="7770376"/>
            <a:ext cx="24793761" cy="1803549"/>
            <a:chOff x="0" y="0"/>
            <a:chExt cx="24793758" cy="1803547"/>
          </a:xfrm>
        </p:grpSpPr>
        <p:grpSp>
          <p:nvGrpSpPr>
            <p:cNvPr id="866" name="Group"/>
            <p:cNvGrpSpPr/>
            <p:nvPr/>
          </p:nvGrpSpPr>
          <p:grpSpPr>
            <a:xfrm>
              <a:off x="0" y="0"/>
              <a:ext cx="24117300" cy="1803548"/>
              <a:chOff x="0" y="0"/>
              <a:chExt cx="24117300" cy="1803547"/>
            </a:xfrm>
          </p:grpSpPr>
          <p:grpSp>
            <p:nvGrpSpPr>
              <p:cNvPr id="864" name="Group"/>
              <p:cNvGrpSpPr/>
              <p:nvPr/>
            </p:nvGrpSpPr>
            <p:grpSpPr>
              <a:xfrm>
                <a:off x="80941" y="0"/>
                <a:ext cx="23898296" cy="845181"/>
                <a:chOff x="0" y="0"/>
                <a:chExt cx="23898295" cy="845180"/>
              </a:xfrm>
            </p:grpSpPr>
            <p:sp>
              <p:nvSpPr>
                <p:cNvPr id="861"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862"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863"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865"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867"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868"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870"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878" name="Connection Line"/>
          <p:cNvSpPr/>
          <p:nvPr/>
        </p:nvSpPr>
        <p:spPr>
          <a:xfrm>
            <a:off x="3641251" y="6792404"/>
            <a:ext cx="1065153" cy="2604821"/>
          </a:xfrm>
          <a:custGeom>
            <a:avLst/>
            <a:gdLst/>
            <a:ahLst/>
            <a:cxnLst>
              <a:cxn ang="0">
                <a:pos x="wd2" y="hd2"/>
              </a:cxn>
              <a:cxn ang="5400000">
                <a:pos x="wd2" y="hd2"/>
              </a:cxn>
              <a:cxn ang="10800000">
                <a:pos x="wd2" y="hd2"/>
              </a:cxn>
              <a:cxn ang="16200000">
                <a:pos x="wd2" y="hd2"/>
              </a:cxn>
            </a:cxnLst>
            <a:rect l="0" t="0" r="r" b="b"/>
            <a:pathLst>
              <a:path w="18200" h="21600" fill="norm" stroke="1" extrusionOk="0">
                <a:moveTo>
                  <a:pt x="2066" y="0"/>
                </a:moveTo>
                <a:cubicBezTo>
                  <a:pt x="-3400" y="3029"/>
                  <a:pt x="1978" y="10229"/>
                  <a:pt x="18200" y="21600"/>
                </a:cubicBezTo>
              </a:path>
            </a:pathLst>
          </a:custGeom>
          <a:ln w="50800">
            <a:solidFill>
              <a:srgbClr val="7F0325"/>
            </a:solidFill>
            <a:miter lim="400000"/>
            <a:tailEnd type="triangle"/>
          </a:ln>
        </p:spPr>
        <p:txBody>
          <a:bodyPr/>
          <a:lstStyle/>
          <a:p>
            <a:pPr/>
          </a:p>
        </p:txBody>
      </p:sp>
      <p:sp>
        <p:nvSpPr>
          <p:cNvPr id="872" name="a = malloc(16);"/>
          <p:cNvSpPr txBox="1"/>
          <p:nvPr/>
        </p:nvSpPr>
        <p:spPr>
          <a:xfrm>
            <a:off x="411181" y="2035041"/>
            <a:ext cx="22831012"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atin typeface="Courier"/>
                <a:ea typeface="Courier"/>
                <a:cs typeface="Courier"/>
                <a:sym typeface="Courier"/>
              </a:defRPr>
            </a:lvl1pPr>
          </a:lstStyle>
          <a:p>
            <a:pPr/>
            <a:r>
              <a:t>a = malloc(16);</a:t>
            </a:r>
          </a:p>
        </p:txBody>
      </p:sp>
      <p:sp>
        <p:nvSpPr>
          <p:cNvPr id="873" name="If we malloc 16, then we allocate as we would in the implicit list, but now we have a pointer to the next free block, and that block still has no previous or next free block."/>
          <p:cNvSpPr txBox="1"/>
          <p:nvPr/>
        </p:nvSpPr>
        <p:spPr>
          <a:xfrm>
            <a:off x="411181" y="3653581"/>
            <a:ext cx="22831012" cy="15066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If we malloc 16, then we allocate as we would in the implicit list, but now we have a pointer to the next free block, and that block still has no previous or next free block.</a:t>
            </a:r>
          </a:p>
        </p:txBody>
      </p:sp>
      <p:sp>
        <p:nvSpPr>
          <p:cNvPr id="874" name="Rectangle"/>
          <p:cNvSpPr/>
          <p:nvPr/>
        </p:nvSpPr>
        <p:spPr>
          <a:xfrm>
            <a:off x="6145169" y="9526430"/>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75" name="0x118"/>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0x118</a:t>
            </a:r>
          </a:p>
        </p:txBody>
      </p:sp>
      <p:sp>
        <p:nvSpPr>
          <p:cNvPr id="876"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
        <p:nvSpPr>
          <p:cNvPr id="8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0"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aphicFrame>
        <p:nvGraphicFramePr>
          <p:cNvPr id="881"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2106"/>
                <a:gridCol w="3004387"/>
                <a:gridCol w="1500560"/>
                <a:gridCol w="3011034"/>
                <a:gridCol w="1453424"/>
                <a:gridCol w="4511800"/>
                <a:gridCol w="1520998"/>
                <a:gridCol w="1477000"/>
                <a:gridCol w="1475249"/>
                <a:gridCol w="1607674"/>
                <a:gridCol w="1533611"/>
                <a:gridCol w="1484249"/>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bbbbbbbb</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grpSp>
        <p:nvGrpSpPr>
          <p:cNvPr id="890" name="Group"/>
          <p:cNvGrpSpPr/>
          <p:nvPr/>
        </p:nvGrpSpPr>
        <p:grpSpPr>
          <a:xfrm>
            <a:off x="114159" y="7770376"/>
            <a:ext cx="24793761" cy="1803549"/>
            <a:chOff x="0" y="0"/>
            <a:chExt cx="24793758" cy="1803547"/>
          </a:xfrm>
        </p:grpSpPr>
        <p:grpSp>
          <p:nvGrpSpPr>
            <p:cNvPr id="887" name="Group"/>
            <p:cNvGrpSpPr/>
            <p:nvPr/>
          </p:nvGrpSpPr>
          <p:grpSpPr>
            <a:xfrm>
              <a:off x="0" y="0"/>
              <a:ext cx="24117300" cy="1803548"/>
              <a:chOff x="0" y="0"/>
              <a:chExt cx="24117300" cy="1803547"/>
            </a:xfrm>
          </p:grpSpPr>
          <p:grpSp>
            <p:nvGrpSpPr>
              <p:cNvPr id="885" name="Group"/>
              <p:cNvGrpSpPr/>
              <p:nvPr/>
            </p:nvGrpSpPr>
            <p:grpSpPr>
              <a:xfrm>
                <a:off x="80941" y="0"/>
                <a:ext cx="23898296" cy="845181"/>
                <a:chOff x="0" y="0"/>
                <a:chExt cx="23898295" cy="845180"/>
              </a:xfrm>
            </p:grpSpPr>
            <p:sp>
              <p:nvSpPr>
                <p:cNvPr id="882"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883"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884"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886"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888"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889"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891"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899" name="Connection Line"/>
          <p:cNvSpPr/>
          <p:nvPr/>
        </p:nvSpPr>
        <p:spPr>
          <a:xfrm>
            <a:off x="3762199" y="6792404"/>
            <a:ext cx="11399985" cy="27208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641" y="5111"/>
                  <a:pt x="8841" y="12311"/>
                  <a:pt x="21600" y="21600"/>
                </a:cubicBezTo>
              </a:path>
            </a:pathLst>
          </a:custGeom>
          <a:ln w="50800">
            <a:solidFill>
              <a:srgbClr val="7F0325"/>
            </a:solidFill>
            <a:miter lim="400000"/>
            <a:tailEnd type="triangle"/>
          </a:ln>
        </p:spPr>
        <p:txBody>
          <a:bodyPr/>
          <a:lstStyle/>
          <a:p>
            <a:pPr/>
          </a:p>
        </p:txBody>
      </p:sp>
      <p:sp>
        <p:nvSpPr>
          <p:cNvPr id="893" name="a = malloc(16);…"/>
          <p:cNvSpPr txBox="1"/>
          <p:nvPr/>
        </p:nvSpPr>
        <p:spPr>
          <a:xfrm>
            <a:off x="411181" y="2035041"/>
            <a:ext cx="22831012"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latin typeface="Courier"/>
                <a:ea typeface="Courier"/>
                <a:cs typeface="Courier"/>
                <a:sym typeface="Courier"/>
              </a:defRPr>
            </a:pPr>
            <a:r>
              <a:t>a = malloc(16);</a:t>
            </a:r>
          </a:p>
          <a:p>
            <a:pPr algn="l">
              <a:buFont typeface="Helvetica Neue"/>
              <a:defRPr sz="4700">
                <a:latin typeface="Courier"/>
                <a:ea typeface="Courier"/>
                <a:cs typeface="Courier"/>
                <a:sym typeface="Courier"/>
              </a:defRPr>
            </a:pPr>
            <a:r>
              <a:t>b = malloc(8);</a:t>
            </a:r>
          </a:p>
          <a:p>
            <a:pPr algn="l">
              <a:buFont typeface="Helvetica Neue"/>
              <a:defRPr sz="4700">
                <a:latin typeface="Courier"/>
                <a:ea typeface="Courier"/>
                <a:cs typeface="Courier"/>
                <a:sym typeface="Courier"/>
              </a:defRPr>
            </a:pPr>
            <a:r>
              <a:t>c = malloc(24);</a:t>
            </a:r>
          </a:p>
        </p:txBody>
      </p:sp>
      <p:sp>
        <p:nvSpPr>
          <p:cNvPr id="894" name="We continue the process. Note that we must leave at least 16 bytes in a block to save room for pointers if we eventually free (e.g., b has more space than it requested)."/>
          <p:cNvSpPr txBox="1"/>
          <p:nvPr/>
        </p:nvSpPr>
        <p:spPr>
          <a:xfrm>
            <a:off x="411181" y="4246288"/>
            <a:ext cx="22831012" cy="15264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We continue the process. Note that we must leave at least 16 bytes in a block to save room for pointers if we eventually free (e.g., </a:t>
            </a:r>
            <a:r>
              <a:rPr>
                <a:latin typeface="Courier"/>
                <a:ea typeface="Courier"/>
                <a:cs typeface="Courier"/>
                <a:sym typeface="Courier"/>
              </a:rPr>
              <a:t>b</a:t>
            </a:r>
            <a:r>
              <a:t> has more space than it requested).</a:t>
            </a:r>
          </a:p>
        </p:txBody>
      </p:sp>
      <p:sp>
        <p:nvSpPr>
          <p:cNvPr id="895" name="Rectangle"/>
          <p:cNvSpPr/>
          <p:nvPr/>
        </p:nvSpPr>
        <p:spPr>
          <a:xfrm>
            <a:off x="16626547" y="9526430"/>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96" name="0x150"/>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0x150</a:t>
            </a:r>
          </a:p>
        </p:txBody>
      </p:sp>
      <p:sp>
        <p:nvSpPr>
          <p:cNvPr id="897"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
        <p:nvSpPr>
          <p:cNvPr id="8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1"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pSp>
        <p:nvGrpSpPr>
          <p:cNvPr id="910" name="Group"/>
          <p:cNvGrpSpPr/>
          <p:nvPr/>
        </p:nvGrpSpPr>
        <p:grpSpPr>
          <a:xfrm>
            <a:off x="114159" y="7770376"/>
            <a:ext cx="24793761" cy="1803549"/>
            <a:chOff x="0" y="0"/>
            <a:chExt cx="24793758" cy="1803547"/>
          </a:xfrm>
        </p:grpSpPr>
        <p:grpSp>
          <p:nvGrpSpPr>
            <p:cNvPr id="907" name="Group"/>
            <p:cNvGrpSpPr/>
            <p:nvPr/>
          </p:nvGrpSpPr>
          <p:grpSpPr>
            <a:xfrm>
              <a:off x="0" y="0"/>
              <a:ext cx="24117300" cy="1803548"/>
              <a:chOff x="0" y="0"/>
              <a:chExt cx="24117300" cy="1803547"/>
            </a:xfrm>
          </p:grpSpPr>
          <p:grpSp>
            <p:nvGrpSpPr>
              <p:cNvPr id="905" name="Group"/>
              <p:cNvGrpSpPr/>
              <p:nvPr/>
            </p:nvGrpSpPr>
            <p:grpSpPr>
              <a:xfrm>
                <a:off x="80941" y="0"/>
                <a:ext cx="23898296" cy="845181"/>
                <a:chOff x="0" y="0"/>
                <a:chExt cx="23898295" cy="845180"/>
              </a:xfrm>
            </p:grpSpPr>
            <p:sp>
              <p:nvSpPr>
                <p:cNvPr id="902"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903"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904"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906"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908"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909"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911"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923" name="Connection Line"/>
          <p:cNvSpPr/>
          <p:nvPr/>
        </p:nvSpPr>
        <p:spPr>
          <a:xfrm>
            <a:off x="3638953" y="6792404"/>
            <a:ext cx="1066772" cy="2850978"/>
          </a:xfrm>
          <a:custGeom>
            <a:avLst/>
            <a:gdLst/>
            <a:ahLst/>
            <a:cxnLst>
              <a:cxn ang="0">
                <a:pos x="wd2" y="hd2"/>
              </a:cxn>
              <a:cxn ang="5400000">
                <a:pos x="wd2" y="hd2"/>
              </a:cxn>
              <a:cxn ang="10800000">
                <a:pos x="wd2" y="hd2"/>
              </a:cxn>
              <a:cxn ang="16200000">
                <a:pos x="wd2" y="hd2"/>
              </a:cxn>
            </a:cxnLst>
            <a:rect l="0" t="0" r="r" b="b"/>
            <a:pathLst>
              <a:path w="18180" h="21600" fill="norm" stroke="1" extrusionOk="0">
                <a:moveTo>
                  <a:pt x="2100" y="0"/>
                </a:moveTo>
                <a:cubicBezTo>
                  <a:pt x="-3420" y="2840"/>
                  <a:pt x="1940" y="10040"/>
                  <a:pt x="18180" y="21600"/>
                </a:cubicBezTo>
              </a:path>
            </a:pathLst>
          </a:custGeom>
          <a:ln w="50800">
            <a:solidFill>
              <a:srgbClr val="7F0325"/>
            </a:solidFill>
            <a:miter lim="400000"/>
            <a:tailEnd type="triangle"/>
          </a:ln>
        </p:spPr>
        <p:txBody>
          <a:bodyPr/>
          <a:lstStyle/>
          <a:p>
            <a:pPr/>
          </a:p>
        </p:txBody>
      </p:sp>
      <p:sp>
        <p:nvSpPr>
          <p:cNvPr id="913" name="a = malloc(16);…"/>
          <p:cNvSpPr txBox="1"/>
          <p:nvPr/>
        </p:nvSpPr>
        <p:spPr>
          <a:xfrm>
            <a:off x="411181" y="2035041"/>
            <a:ext cx="22831012" cy="2946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latin typeface="Courier"/>
                <a:ea typeface="Courier"/>
                <a:cs typeface="Courier"/>
                <a:sym typeface="Courier"/>
              </a:defRPr>
            </a:pPr>
            <a:r>
              <a:t>a = malloc(16);</a:t>
            </a:r>
          </a:p>
          <a:p>
            <a:pPr algn="l">
              <a:buFont typeface="Helvetica Neue"/>
              <a:defRPr sz="4700">
                <a:latin typeface="Courier"/>
                <a:ea typeface="Courier"/>
                <a:cs typeface="Courier"/>
                <a:sym typeface="Courier"/>
              </a:defRPr>
            </a:pPr>
            <a:r>
              <a:t>b = malloc(8);</a:t>
            </a:r>
          </a:p>
          <a:p>
            <a:pPr algn="l">
              <a:buFont typeface="Helvetica Neue"/>
              <a:defRPr sz="4700">
                <a:latin typeface="Courier"/>
                <a:ea typeface="Courier"/>
                <a:cs typeface="Courier"/>
                <a:sym typeface="Courier"/>
              </a:defRPr>
            </a:pPr>
            <a:r>
              <a:t>c = malloc(24);</a:t>
            </a:r>
          </a:p>
          <a:p>
            <a:pPr algn="l">
              <a:buFont typeface="Helvetica Neue"/>
              <a:defRPr sz="4700">
                <a:latin typeface="Courier"/>
                <a:ea typeface="Courier"/>
                <a:cs typeface="Courier"/>
                <a:sym typeface="Courier"/>
              </a:defRPr>
            </a:pPr>
            <a:r>
              <a:t>free(b);</a:t>
            </a:r>
          </a:p>
        </p:txBody>
      </p:sp>
      <p:sp>
        <p:nvSpPr>
          <p:cNvPr id="914" name="Now when we free b, we point to the newly free'd memory, and update the pointers"/>
          <p:cNvSpPr txBox="1"/>
          <p:nvPr/>
        </p:nvSpPr>
        <p:spPr>
          <a:xfrm>
            <a:off x="411181" y="5124315"/>
            <a:ext cx="22831012" cy="8152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700"/>
            </a:pPr>
            <a:r>
              <a:t>Now when we free </a:t>
            </a:r>
            <a:r>
              <a:rPr>
                <a:latin typeface="Courier"/>
                <a:ea typeface="Courier"/>
                <a:cs typeface="Courier"/>
                <a:sym typeface="Courier"/>
              </a:rPr>
              <a:t>b</a:t>
            </a:r>
            <a:r>
              <a:t>, we point to the newly free'd memory, and update the pointers</a:t>
            </a:r>
          </a:p>
        </p:txBody>
      </p:sp>
      <p:graphicFrame>
        <p:nvGraphicFramePr>
          <p:cNvPr id="915"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1254"/>
                <a:gridCol w="3019619"/>
                <a:gridCol w="1469726"/>
                <a:gridCol w="1499945"/>
                <a:gridCol w="1507524"/>
                <a:gridCol w="1489475"/>
                <a:gridCol w="4503582"/>
                <a:gridCol w="1491289"/>
                <a:gridCol w="1500252"/>
                <a:gridCol w="1490098"/>
                <a:gridCol w="1926491"/>
                <a:gridCol w="1363359"/>
                <a:gridCol w="1319477"/>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0x150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0x118</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916" name="Rectangle"/>
          <p:cNvSpPr/>
          <p:nvPr/>
        </p:nvSpPr>
        <p:spPr>
          <a:xfrm>
            <a:off x="1668446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17" name="Rectangle"/>
          <p:cNvSpPr/>
          <p:nvPr/>
        </p:nvSpPr>
        <p:spPr>
          <a:xfrm>
            <a:off x="618328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24" name="Connection Line"/>
          <p:cNvSpPr/>
          <p:nvPr/>
        </p:nvSpPr>
        <p:spPr>
          <a:xfrm>
            <a:off x="8435859" y="10481437"/>
            <a:ext cx="6826967" cy="323110"/>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0"/>
                </a:moveTo>
                <a:cubicBezTo>
                  <a:pt x="1825" y="21380"/>
                  <a:pt x="9025" y="21600"/>
                  <a:pt x="21600" y="660"/>
                </a:cubicBezTo>
              </a:path>
            </a:pathLst>
          </a:custGeom>
          <a:ln w="50800">
            <a:solidFill>
              <a:srgbClr val="7F0325"/>
            </a:solidFill>
            <a:miter lim="400000"/>
            <a:tailEnd type="triangle"/>
          </a:ln>
        </p:spPr>
        <p:txBody>
          <a:bodyPr/>
          <a:lstStyle/>
          <a:p>
            <a:pPr/>
          </a:p>
        </p:txBody>
      </p:sp>
      <p:sp>
        <p:nvSpPr>
          <p:cNvPr id="925" name="Connection Line"/>
          <p:cNvSpPr/>
          <p:nvPr/>
        </p:nvSpPr>
        <p:spPr>
          <a:xfrm>
            <a:off x="4711984" y="10537842"/>
            <a:ext cx="12836616" cy="980364"/>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21600" y="269"/>
                </a:moveTo>
                <a:cubicBezTo>
                  <a:pt x="14464" y="21600"/>
                  <a:pt x="7264" y="21510"/>
                  <a:pt x="0" y="0"/>
                </a:cubicBezTo>
              </a:path>
            </a:pathLst>
          </a:custGeom>
          <a:ln w="50800">
            <a:solidFill>
              <a:srgbClr val="7F0325"/>
            </a:solidFill>
            <a:miter lim="400000"/>
            <a:tailEnd type="triangle"/>
          </a:ln>
        </p:spPr>
        <p:txBody>
          <a:bodyPr/>
          <a:lstStyle/>
          <a:p>
            <a:pPr/>
          </a:p>
        </p:txBody>
      </p:sp>
      <p:sp>
        <p:nvSpPr>
          <p:cNvPr id="920" name="0x118"/>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0x118</a:t>
            </a:r>
          </a:p>
        </p:txBody>
      </p:sp>
      <p:sp>
        <p:nvSpPr>
          <p:cNvPr id="921"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
        <p:nvSpPr>
          <p:cNvPr id="92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7"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pSp>
        <p:nvGrpSpPr>
          <p:cNvPr id="936" name="Group"/>
          <p:cNvGrpSpPr/>
          <p:nvPr/>
        </p:nvGrpSpPr>
        <p:grpSpPr>
          <a:xfrm>
            <a:off x="114159" y="7770376"/>
            <a:ext cx="24793761" cy="1803549"/>
            <a:chOff x="0" y="0"/>
            <a:chExt cx="24793758" cy="1803547"/>
          </a:xfrm>
        </p:grpSpPr>
        <p:grpSp>
          <p:nvGrpSpPr>
            <p:cNvPr id="933" name="Group"/>
            <p:cNvGrpSpPr/>
            <p:nvPr/>
          </p:nvGrpSpPr>
          <p:grpSpPr>
            <a:xfrm>
              <a:off x="0" y="0"/>
              <a:ext cx="24117300" cy="1803548"/>
              <a:chOff x="0" y="0"/>
              <a:chExt cx="24117300" cy="1803547"/>
            </a:xfrm>
          </p:grpSpPr>
          <p:grpSp>
            <p:nvGrpSpPr>
              <p:cNvPr id="931" name="Group"/>
              <p:cNvGrpSpPr/>
              <p:nvPr/>
            </p:nvGrpSpPr>
            <p:grpSpPr>
              <a:xfrm>
                <a:off x="80941" y="0"/>
                <a:ext cx="23898296" cy="845181"/>
                <a:chOff x="0" y="0"/>
                <a:chExt cx="23898295" cy="845180"/>
              </a:xfrm>
            </p:grpSpPr>
            <p:sp>
              <p:nvSpPr>
                <p:cNvPr id="928"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929"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930"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932"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934"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935"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937"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948" name="Connection Line"/>
          <p:cNvSpPr/>
          <p:nvPr/>
        </p:nvSpPr>
        <p:spPr>
          <a:xfrm>
            <a:off x="3638953" y="6792404"/>
            <a:ext cx="1066772" cy="2850978"/>
          </a:xfrm>
          <a:custGeom>
            <a:avLst/>
            <a:gdLst/>
            <a:ahLst/>
            <a:cxnLst>
              <a:cxn ang="0">
                <a:pos x="wd2" y="hd2"/>
              </a:cxn>
              <a:cxn ang="5400000">
                <a:pos x="wd2" y="hd2"/>
              </a:cxn>
              <a:cxn ang="10800000">
                <a:pos x="wd2" y="hd2"/>
              </a:cxn>
              <a:cxn ang="16200000">
                <a:pos x="wd2" y="hd2"/>
              </a:cxn>
            </a:cxnLst>
            <a:rect l="0" t="0" r="r" b="b"/>
            <a:pathLst>
              <a:path w="18180" h="21600" fill="norm" stroke="1" extrusionOk="0">
                <a:moveTo>
                  <a:pt x="2100" y="0"/>
                </a:moveTo>
                <a:cubicBezTo>
                  <a:pt x="-3420" y="2840"/>
                  <a:pt x="1940" y="10040"/>
                  <a:pt x="18180" y="21600"/>
                </a:cubicBezTo>
              </a:path>
            </a:pathLst>
          </a:custGeom>
          <a:ln w="50800">
            <a:solidFill>
              <a:srgbClr val="7F0325"/>
            </a:solidFill>
            <a:miter lim="400000"/>
            <a:tailEnd type="triangle"/>
          </a:ln>
        </p:spPr>
        <p:txBody>
          <a:bodyPr/>
          <a:lstStyle/>
          <a:p>
            <a:pPr/>
          </a:p>
        </p:txBody>
      </p:sp>
      <p:sp>
        <p:nvSpPr>
          <p:cNvPr id="939" name="Why is this better than the implicit free list?"/>
          <p:cNvSpPr txBox="1"/>
          <p:nvPr/>
        </p:nvSpPr>
        <p:spPr>
          <a:xfrm>
            <a:off x="426287" y="1880838"/>
            <a:ext cx="22831012"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Why is this better than the implicit free list?</a:t>
            </a:r>
          </a:p>
        </p:txBody>
      </p:sp>
      <p:graphicFrame>
        <p:nvGraphicFramePr>
          <p:cNvPr id="940"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1254"/>
                <a:gridCol w="3019619"/>
                <a:gridCol w="1469726"/>
                <a:gridCol w="1499945"/>
                <a:gridCol w="1507524"/>
                <a:gridCol w="1489475"/>
                <a:gridCol w="4503582"/>
                <a:gridCol w="1491289"/>
                <a:gridCol w="1500252"/>
                <a:gridCol w="1490098"/>
                <a:gridCol w="1926491"/>
                <a:gridCol w="1363359"/>
                <a:gridCol w="1319477"/>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0x150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0x118</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941" name="Rectangle"/>
          <p:cNvSpPr/>
          <p:nvPr/>
        </p:nvSpPr>
        <p:spPr>
          <a:xfrm>
            <a:off x="1668446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42" name="Rectangle"/>
          <p:cNvSpPr/>
          <p:nvPr/>
        </p:nvSpPr>
        <p:spPr>
          <a:xfrm>
            <a:off x="618328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49" name="Connection Line"/>
          <p:cNvSpPr/>
          <p:nvPr/>
        </p:nvSpPr>
        <p:spPr>
          <a:xfrm>
            <a:off x="8435859" y="10481437"/>
            <a:ext cx="6826967" cy="323110"/>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0"/>
                </a:moveTo>
                <a:cubicBezTo>
                  <a:pt x="1825" y="21380"/>
                  <a:pt x="9025" y="21600"/>
                  <a:pt x="21600" y="660"/>
                </a:cubicBezTo>
              </a:path>
            </a:pathLst>
          </a:custGeom>
          <a:ln w="50800">
            <a:solidFill>
              <a:srgbClr val="7F0325"/>
            </a:solidFill>
            <a:miter lim="400000"/>
            <a:tailEnd type="triangle"/>
          </a:ln>
        </p:spPr>
        <p:txBody>
          <a:bodyPr/>
          <a:lstStyle/>
          <a:p>
            <a:pPr/>
          </a:p>
        </p:txBody>
      </p:sp>
      <p:sp>
        <p:nvSpPr>
          <p:cNvPr id="950" name="Connection Line"/>
          <p:cNvSpPr/>
          <p:nvPr/>
        </p:nvSpPr>
        <p:spPr>
          <a:xfrm>
            <a:off x="4711984" y="10537842"/>
            <a:ext cx="12836616" cy="980364"/>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21600" y="269"/>
                </a:moveTo>
                <a:cubicBezTo>
                  <a:pt x="14464" y="21600"/>
                  <a:pt x="7264" y="21510"/>
                  <a:pt x="0" y="0"/>
                </a:cubicBezTo>
              </a:path>
            </a:pathLst>
          </a:custGeom>
          <a:ln w="50800">
            <a:solidFill>
              <a:srgbClr val="7F0325"/>
            </a:solidFill>
            <a:miter lim="400000"/>
            <a:tailEnd type="triangle"/>
          </a:ln>
        </p:spPr>
        <p:txBody>
          <a:bodyPr/>
          <a:lstStyle/>
          <a:p>
            <a:pPr/>
          </a:p>
        </p:txBody>
      </p:sp>
      <p:sp>
        <p:nvSpPr>
          <p:cNvPr id="945" name="0x118"/>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0x118</a:t>
            </a:r>
          </a:p>
        </p:txBody>
      </p:sp>
      <p:sp>
        <p:nvSpPr>
          <p:cNvPr id="946"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
        <p:nvSpPr>
          <p:cNvPr id="94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2" name="Explicit Free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Explicit Free List</a:t>
            </a:r>
          </a:p>
        </p:txBody>
      </p:sp>
      <p:grpSp>
        <p:nvGrpSpPr>
          <p:cNvPr id="961" name="Group"/>
          <p:cNvGrpSpPr/>
          <p:nvPr/>
        </p:nvGrpSpPr>
        <p:grpSpPr>
          <a:xfrm>
            <a:off x="114159" y="7770376"/>
            <a:ext cx="24793761" cy="1803549"/>
            <a:chOff x="0" y="0"/>
            <a:chExt cx="24793758" cy="1803547"/>
          </a:xfrm>
        </p:grpSpPr>
        <p:grpSp>
          <p:nvGrpSpPr>
            <p:cNvPr id="958" name="Group"/>
            <p:cNvGrpSpPr/>
            <p:nvPr/>
          </p:nvGrpSpPr>
          <p:grpSpPr>
            <a:xfrm>
              <a:off x="0" y="0"/>
              <a:ext cx="24117300" cy="1803548"/>
              <a:chOff x="0" y="0"/>
              <a:chExt cx="24117300" cy="1803547"/>
            </a:xfrm>
          </p:grpSpPr>
          <p:grpSp>
            <p:nvGrpSpPr>
              <p:cNvPr id="956" name="Group"/>
              <p:cNvGrpSpPr/>
              <p:nvPr/>
            </p:nvGrpSpPr>
            <p:grpSpPr>
              <a:xfrm>
                <a:off x="80941" y="0"/>
                <a:ext cx="23898296" cy="845181"/>
                <a:chOff x="0" y="0"/>
                <a:chExt cx="23898295" cy="845180"/>
              </a:xfrm>
            </p:grpSpPr>
            <p:sp>
              <p:nvSpPr>
                <p:cNvPr id="953" name="Line"/>
                <p:cNvSpPr/>
                <p:nvPr/>
              </p:nvSpPr>
              <p:spPr>
                <a:xfrm flipH="1" flipV="1">
                  <a:off x="0" y="422590"/>
                  <a:ext cx="10045225"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954" name="Line"/>
                <p:cNvSpPr/>
                <p:nvPr/>
              </p:nvSpPr>
              <p:spPr>
                <a:xfrm flipH="1" flipV="1">
                  <a:off x="13370310" y="422590"/>
                  <a:ext cx="10527986" cy="1"/>
                </a:xfrm>
                <a:prstGeom prst="line">
                  <a:avLst/>
                </a:prstGeom>
                <a:noFill/>
                <a:ln w="63500" cap="flat">
                  <a:solidFill>
                    <a:srgbClr val="7F0325"/>
                  </a:solidFill>
                  <a:prstDash val="solid"/>
                  <a:miter lim="400000"/>
                  <a:headEnd type="triangle" w="med" len="med"/>
                </a:ln>
                <a:effectLst/>
              </p:spPr>
              <p:txBody>
                <a:bodyPr wrap="square" lIns="50800" tIns="50800" rIns="50800" bIns="50800" numCol="1" anchor="ctr">
                  <a:noAutofit/>
                </a:bodyPr>
                <a:lstStyle/>
                <a:p>
                  <a:pPr/>
                </a:p>
              </p:txBody>
            </p:sp>
            <p:sp>
              <p:nvSpPr>
                <p:cNvPr id="955" name="160 bytes"/>
                <p:cNvSpPr txBox="1"/>
                <p:nvPr/>
              </p:nvSpPr>
              <p:spPr>
                <a:xfrm>
                  <a:off x="10379626" y="0"/>
                  <a:ext cx="3246014"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l"/>
                </a:lstStyle>
                <a:p>
                  <a:pPr/>
                  <a:r>
                    <a:t>160 bytes</a:t>
                  </a:r>
                </a:p>
              </p:txBody>
            </p:sp>
          </p:grpSp>
          <p:graphicFrame>
            <p:nvGraphicFramePr>
              <p:cNvPr id="957" name="Table 1-2-2-1"/>
              <p:cNvGraphicFramePr/>
              <p:nvPr/>
            </p:nvGraphicFramePr>
            <p:xfrm>
              <a:off x="0" y="762147"/>
              <a:ext cx="24117300" cy="1041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04260"/>
                    <a:gridCol w="1504260"/>
                    <a:gridCol w="1504260"/>
                    <a:gridCol w="1504260"/>
                    <a:gridCol w="1504260"/>
                    <a:gridCol w="1504260"/>
                    <a:gridCol w="1504260"/>
                    <a:gridCol w="1504260"/>
                    <a:gridCol w="1504260"/>
                    <a:gridCol w="1504260"/>
                    <a:gridCol w="1504260"/>
                    <a:gridCol w="1504260"/>
                    <a:gridCol w="1504260"/>
                    <a:gridCol w="1504260"/>
                    <a:gridCol w="1504260"/>
                    <a:gridCol w="1504260"/>
                  </a:tblGrid>
                  <a:tr h="986406">
                    <a:tc>
                      <a:txBody>
                        <a:bodyPr/>
                        <a:lstStyle/>
                        <a:p>
                          <a:pPr algn="l" defTabSz="647700">
                            <a:defRPr sz="1800">
                              <a:solidFill>
                                <a:srgbClr val="000000"/>
                              </a:solidFill>
                            </a:defRPr>
                          </a:pPr>
                          <a:r>
                            <a:rPr sz="3100">
                              <a:solidFill>
                                <a:srgbClr val="444444"/>
                              </a:solidFill>
                              <a:sym typeface="Helvetica Neue"/>
                            </a:rPr>
                            <a:t>0x100</a:t>
                          </a:r>
                        </a:p>
                      </a:txBody>
                      <a:tcPr marL="50800" marR="50800" marT="50800" marB="50800" anchor="ctr" anchorCtr="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0x108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0x118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0x128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0x138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0x148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0x158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0x168</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0x170</a:t>
                          </a:r>
                        </a:p>
                      </a:txBody>
                      <a:tcPr marL="50800" marR="50800" marT="50800" marB="50800" anchor="ctr" anchorCtr="0" horzOverflow="overflow">
                        <a:lnT w="12700">
                          <a:solidFill>
                            <a:srgbClr val="000000"/>
                          </a:solidFill>
                          <a:miter lim="400000"/>
                        </a:lnT>
                        <a:lnB w="12700">
                          <a:solidFill>
                            <a:srgbClr val="000000"/>
                          </a:solidFill>
                          <a:miter lim="400000"/>
                        </a:lnB>
                      </a:tcPr>
                    </a:tc>
                    <a:tc>
                      <a:txBody>
                        <a:bodyPr/>
                        <a:lstStyle/>
                        <a:p>
                          <a:pPr algn="l" defTabSz="647700">
                            <a:defRPr sz="1800">
                              <a:solidFill>
                                <a:srgbClr val="000000"/>
                              </a:solidFill>
                            </a:defRPr>
                          </a:pPr>
                          <a:r>
                            <a:rPr sz="3100">
                              <a:solidFill>
                                <a:srgbClr val="444444"/>
                              </a:solidFill>
                              <a:sym typeface="Helvetica Neue"/>
                            </a:rPr>
                            <a:t>0x178</a:t>
                          </a:r>
                        </a:p>
                      </a:txBody>
                      <a:tcPr marL="50800" marR="50800" marT="50800" marB="50800" anchor="ctr" anchorCtr="0" horzOverflow="overflow">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grpSp>
        <p:graphicFrame>
          <p:nvGraphicFramePr>
            <p:cNvPr id="959" name="Table 1-2-1-1-1-2"/>
            <p:cNvGraphicFramePr/>
            <p:nvPr/>
          </p:nvGraphicFramePr>
          <p:xfrm>
            <a:off x="752658" y="1473999"/>
            <a:ext cx="24041101" cy="304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268996">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aphicFrame>
          <p:nvGraphicFramePr>
            <p:cNvPr id="960" name="Table 1-2-1-1-1-1-1"/>
            <p:cNvGraphicFramePr/>
            <p:nvPr/>
          </p:nvGraphicFramePr>
          <p:xfrm>
            <a:off x="19892" y="1327791"/>
            <a:ext cx="24041101" cy="4445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97591"/>
                  <a:gridCol w="1497591"/>
                  <a:gridCol w="1497591"/>
                  <a:gridCol w="1497591"/>
                  <a:gridCol w="1497591"/>
                  <a:gridCol w="1497591"/>
                  <a:gridCol w="1497591"/>
                  <a:gridCol w="1497591"/>
                  <a:gridCol w="1497591"/>
                  <a:gridCol w="1497591"/>
                  <a:gridCol w="1497591"/>
                  <a:gridCol w="1497591"/>
                  <a:gridCol w="1497591"/>
                  <a:gridCol w="1497591"/>
                  <a:gridCol w="1497591"/>
                  <a:gridCol w="1497591"/>
                </a:tblGrid>
                <a:tr h="407670">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c>
                    <a:txBody>
                      <a:bodyPr/>
                      <a:lstStyle/>
                      <a:p>
                        <a:pPr defTabSz="647700">
                          <a:defRPr sz="3100">
                            <a:sym typeface="Helvetica Neue"/>
                          </a:defRPr>
                        </a:pPr>
                      </a:p>
                    </a:txBody>
                    <a:tcPr marL="50800" marR="50800" marT="50800" marB="50800" anchor="ctr" anchorCtr="0" horzOverflow="overflow">
                      <a:lnL w="38100">
                        <a:solidFill>
                          <a:srgbClr val="000000"/>
                        </a:solidFill>
                        <a:miter lim="400000"/>
                      </a:lnL>
                      <a:lnR w="38100">
                        <a:solidFill>
                          <a:srgbClr val="000000"/>
                        </a:solidFill>
                        <a:miter lim="400000"/>
                      </a:lnR>
                      <a:lnT w="0">
                        <a:miter lim="400000"/>
                      </a:lnT>
                      <a:lnB w="0">
                        <a:miter lim="400000"/>
                      </a:lnB>
                    </a:tcPr>
                  </a:tc>
                </a:tr>
              </a:tbl>
            </a:graphicData>
          </a:graphic>
        </p:graphicFrame>
      </p:grpSp>
      <p:sp>
        <p:nvSpPr>
          <p:cNvPr id="962" name="Square"/>
          <p:cNvSpPr/>
          <p:nvPr/>
        </p:nvSpPr>
        <p:spPr>
          <a:xfrm>
            <a:off x="3158710" y="6223000"/>
            <a:ext cx="1270001" cy="1270000"/>
          </a:xfrm>
          <a:prstGeom prst="rect">
            <a:avLst/>
          </a:prstGeom>
          <a:ln w="63500">
            <a:solidFill>
              <a:srgbClr val="7F0325"/>
            </a:solidFill>
            <a:miter lim="400000"/>
          </a:ln>
        </p:spPr>
        <p:txBody>
          <a:bodyPr lIns="50800" tIns="50800" rIns="50800" bIns="50800" anchor="ctr"/>
          <a:lstStyle/>
          <a:p>
            <a:pPr>
              <a:defRPr>
                <a:solidFill>
                  <a:srgbClr val="FFFFFF"/>
                </a:solidFill>
              </a:defRPr>
            </a:pPr>
          </a:p>
        </p:txBody>
      </p:sp>
      <p:sp>
        <p:nvSpPr>
          <p:cNvPr id="975" name="Connection Line"/>
          <p:cNvSpPr/>
          <p:nvPr/>
        </p:nvSpPr>
        <p:spPr>
          <a:xfrm>
            <a:off x="3638953" y="6792404"/>
            <a:ext cx="1066772" cy="2850978"/>
          </a:xfrm>
          <a:custGeom>
            <a:avLst/>
            <a:gdLst/>
            <a:ahLst/>
            <a:cxnLst>
              <a:cxn ang="0">
                <a:pos x="wd2" y="hd2"/>
              </a:cxn>
              <a:cxn ang="5400000">
                <a:pos x="wd2" y="hd2"/>
              </a:cxn>
              <a:cxn ang="10800000">
                <a:pos x="wd2" y="hd2"/>
              </a:cxn>
              <a:cxn ang="16200000">
                <a:pos x="wd2" y="hd2"/>
              </a:cxn>
            </a:cxnLst>
            <a:rect l="0" t="0" r="r" b="b"/>
            <a:pathLst>
              <a:path w="18180" h="21600" fill="norm" stroke="1" extrusionOk="0">
                <a:moveTo>
                  <a:pt x="2100" y="0"/>
                </a:moveTo>
                <a:cubicBezTo>
                  <a:pt x="-3420" y="2840"/>
                  <a:pt x="1940" y="10040"/>
                  <a:pt x="18180" y="21600"/>
                </a:cubicBezTo>
              </a:path>
            </a:pathLst>
          </a:custGeom>
          <a:ln w="50800">
            <a:solidFill>
              <a:srgbClr val="7F0325"/>
            </a:solidFill>
            <a:miter lim="400000"/>
            <a:tailEnd type="triangle"/>
          </a:ln>
        </p:spPr>
        <p:txBody>
          <a:bodyPr/>
          <a:lstStyle/>
          <a:p>
            <a:pPr/>
          </a:p>
        </p:txBody>
      </p:sp>
      <p:sp>
        <p:nvSpPr>
          <p:cNvPr id="964" name="Why is this better than the implicit free list?"/>
          <p:cNvSpPr txBox="1"/>
          <p:nvPr/>
        </p:nvSpPr>
        <p:spPr>
          <a:xfrm>
            <a:off x="426287" y="1880838"/>
            <a:ext cx="22831012"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buFont typeface="Helvetica Neue"/>
              <a:defRPr sz="4700"/>
            </a:lvl1pPr>
          </a:lstStyle>
          <a:p>
            <a:pPr/>
            <a:r>
              <a:t>Why is this better than the implicit free list?</a:t>
            </a:r>
          </a:p>
        </p:txBody>
      </p:sp>
      <p:graphicFrame>
        <p:nvGraphicFramePr>
          <p:cNvPr id="965" name="Table 1-1-1"/>
          <p:cNvGraphicFramePr/>
          <p:nvPr/>
        </p:nvGraphicFramePr>
        <p:xfrm>
          <a:off x="135951" y="9532780"/>
          <a:ext cx="24131148" cy="99086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1254"/>
                <a:gridCol w="3019619"/>
                <a:gridCol w="1469726"/>
                <a:gridCol w="1499945"/>
                <a:gridCol w="1507524"/>
                <a:gridCol w="1489475"/>
                <a:gridCol w="4503582"/>
                <a:gridCol w="1491289"/>
                <a:gridCol w="1500252"/>
                <a:gridCol w="1490098"/>
                <a:gridCol w="1926491"/>
                <a:gridCol w="1363359"/>
                <a:gridCol w="1319477"/>
              </a:tblGrid>
              <a:tr h="978168">
                <a:tc>
                  <a:txBody>
                    <a:bodyPr/>
                    <a:lstStyle/>
                    <a:p>
                      <a:pPr algn="ctr" defTabSz="647700">
                        <a:defRPr>
                          <a:solidFill>
                            <a:srgbClr val="000000"/>
                          </a:solidFill>
                        </a:defRPr>
                      </a:pPr>
                      <a:r>
                        <a:rPr sz="3000">
                          <a:solidFill>
                            <a:srgbClr val="444444"/>
                          </a:solidFill>
                        </a:rPr>
                        <a:t>16
U</a:t>
                      </a:r>
                    </a:p>
                  </a:txBody>
                  <a:tcPr marL="50800" marR="50800" marT="50800" marB="50800" anchor="ctr" anchorCtr="0" horzOverflow="overflow">
                    <a:lnL w="12700">
                      <a:solidFill>
                        <a:srgbClr val="000000"/>
                      </a:solidFill>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aaaaaaaa</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16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0x150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24
U</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cccccccccccc</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48
F</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P:
0x118</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000">
                          <a:solidFill>
                            <a:srgbClr val="444444"/>
                          </a:solidFill>
                        </a:rPr>
                        <a:t>N:
0x0</a:t>
                      </a:r>
                    </a:p>
                  </a:txBody>
                  <a:tcPr marL="50800" marR="50800" marT="50800" marB="50800" anchor="ctr" anchorCtr="0" horzOverflow="overflow">
                    <a:lnL w="63500">
                      <a:solidFill>
                        <a:srgbClr val="000000"/>
                      </a:solidFill>
                      <a:custDash>
                        <a:ds d="200000" sp="200000"/>
                      </a:custDash>
                      <a:miter lim="400000"/>
                    </a:lnL>
                    <a:lnR w="63500">
                      <a:solidFill>
                        <a:srgbClr val="000000"/>
                      </a:solidFill>
                      <a:custDash>
                        <a:ds d="200000" sp="200000"/>
                      </a:custDash>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63500">
                      <a:solidFill>
                        <a:srgbClr val="000000"/>
                      </a:solidFill>
                      <a:custDash>
                        <a:ds d="200000" sp="200000"/>
                      </a:custDash>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5000"/>
                      </a:pPr>
                    </a:p>
                  </a:txBody>
                  <a:tcPr marL="50800" marR="50800" marT="50800" marB="50800" anchor="ctr" anchorCtr="0" horzOverflow="overflow">
                    <a:lnL w="0">
                      <a:miter lim="400000"/>
                    </a:lnL>
                    <a:lnR w="0">
                      <a:miter lim="400000"/>
                    </a:lnR>
                    <a:lnT w="12700">
                      <a:solidFill>
                        <a:srgbClr val="000000"/>
                      </a:solidFill>
                      <a:miter lim="400000"/>
                    </a:lnT>
                    <a:lnB w="12700">
                      <a:solidFill>
                        <a:srgbClr val="000000"/>
                      </a:solidFill>
                      <a:miter lim="400000"/>
                    </a:lnB>
                  </a:tcPr>
                </a:tc>
                <a:tc>
                  <a:txBody>
                    <a:bodyPr/>
                    <a:lstStyle/>
                    <a:p>
                      <a:pPr algn="ctr" defTabSz="647700">
                        <a:defRPr sz="3000"/>
                      </a:pPr>
                    </a:p>
                  </a:txBody>
                  <a:tcPr marL="50800" marR="50800" marT="50800" marB="50800" anchor="ctr" anchorCtr="0" horzOverflow="overflow">
                    <a:lnL w="0">
                      <a:miter lim="400000"/>
                    </a:lnL>
                    <a:lnR w="25400">
                      <a:solidFill>
                        <a:srgbClr val="000000"/>
                      </a:solidFill>
                      <a:miter lim="400000"/>
                    </a:lnR>
                    <a:lnT w="12700">
                      <a:solidFill>
                        <a:srgbClr val="000000"/>
                      </a:solidFill>
                      <a:miter lim="400000"/>
                    </a:lnT>
                    <a:lnB w="12700">
                      <a:solidFill>
                        <a:srgbClr val="000000"/>
                      </a:solidFill>
                      <a:miter lim="400000"/>
                    </a:lnB>
                  </a:tcPr>
                </a:tc>
              </a:tr>
            </a:tbl>
          </a:graphicData>
        </a:graphic>
      </p:graphicFrame>
      <p:sp>
        <p:nvSpPr>
          <p:cNvPr id="966" name="Rectangle"/>
          <p:cNvSpPr/>
          <p:nvPr/>
        </p:nvSpPr>
        <p:spPr>
          <a:xfrm>
            <a:off x="1668446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67" name="Rectangle"/>
          <p:cNvSpPr/>
          <p:nvPr/>
        </p:nvSpPr>
        <p:spPr>
          <a:xfrm>
            <a:off x="6183286" y="9546186"/>
            <a:ext cx="3005316" cy="990869"/>
          </a:xfrm>
          <a:prstGeom prst="rect">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76" name="Connection Line"/>
          <p:cNvSpPr/>
          <p:nvPr/>
        </p:nvSpPr>
        <p:spPr>
          <a:xfrm>
            <a:off x="8435859" y="10481437"/>
            <a:ext cx="6826967" cy="323110"/>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0"/>
                </a:moveTo>
                <a:cubicBezTo>
                  <a:pt x="1825" y="21380"/>
                  <a:pt x="9025" y="21600"/>
                  <a:pt x="21600" y="660"/>
                </a:cubicBezTo>
              </a:path>
            </a:pathLst>
          </a:custGeom>
          <a:ln w="50800">
            <a:solidFill>
              <a:srgbClr val="7F0325"/>
            </a:solidFill>
            <a:miter lim="400000"/>
            <a:tailEnd type="triangle"/>
          </a:ln>
        </p:spPr>
        <p:txBody>
          <a:bodyPr/>
          <a:lstStyle/>
          <a:p>
            <a:pPr/>
          </a:p>
        </p:txBody>
      </p:sp>
      <p:sp>
        <p:nvSpPr>
          <p:cNvPr id="977" name="Connection Line"/>
          <p:cNvSpPr/>
          <p:nvPr/>
        </p:nvSpPr>
        <p:spPr>
          <a:xfrm>
            <a:off x="4711984" y="10537842"/>
            <a:ext cx="12836616" cy="980364"/>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21600" y="269"/>
                </a:moveTo>
                <a:cubicBezTo>
                  <a:pt x="14464" y="21600"/>
                  <a:pt x="7264" y="21510"/>
                  <a:pt x="0" y="0"/>
                </a:cubicBezTo>
              </a:path>
            </a:pathLst>
          </a:custGeom>
          <a:ln w="50800">
            <a:solidFill>
              <a:srgbClr val="7F0325"/>
            </a:solidFill>
            <a:miter lim="400000"/>
            <a:tailEnd type="triangle"/>
          </a:ln>
        </p:spPr>
        <p:txBody>
          <a:bodyPr/>
          <a:lstStyle/>
          <a:p>
            <a:pPr/>
          </a:p>
        </p:txBody>
      </p:sp>
      <p:sp>
        <p:nvSpPr>
          <p:cNvPr id="970" name="0x118"/>
          <p:cNvSpPr txBox="1"/>
          <p:nvPr/>
        </p:nvSpPr>
        <p:spPr>
          <a:xfrm>
            <a:off x="3214209" y="6299880"/>
            <a:ext cx="1159003"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647700">
              <a:defRPr sz="3000">
                <a:solidFill>
                  <a:srgbClr val="444444"/>
                </a:solidFill>
                <a:latin typeface="Helvetica Neue"/>
                <a:ea typeface="Helvetica Neue"/>
                <a:cs typeface="Helvetica Neue"/>
                <a:sym typeface="Helvetica Neue"/>
              </a:defRPr>
            </a:lvl1pPr>
          </a:lstStyle>
          <a:p>
            <a:pPr/>
            <a:r>
              <a:t>0x118</a:t>
            </a:r>
          </a:p>
        </p:txBody>
      </p:sp>
      <p:sp>
        <p:nvSpPr>
          <p:cNvPr id="971" name="We can now traverse only the free blocks!…"/>
          <p:cNvSpPr txBox="1"/>
          <p:nvPr/>
        </p:nvSpPr>
        <p:spPr>
          <a:xfrm>
            <a:off x="426287" y="2825976"/>
            <a:ext cx="22831012" cy="29290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460500" indent="-228600" algn="l">
              <a:buClr>
                <a:srgbClr val="000000"/>
              </a:buClr>
              <a:buSzPct val="100000"/>
              <a:buFont typeface="Helvetica Neue"/>
              <a:buChar char="•"/>
              <a:defRPr sz="4700"/>
            </a:pPr>
            <a:r>
              <a:t>We can now traverse only the free blocks!</a:t>
            </a:r>
          </a:p>
          <a:p>
            <a:pPr lvl="1" marL="1460500" indent="-228600" algn="l">
              <a:buClr>
                <a:srgbClr val="000000"/>
              </a:buClr>
              <a:buSzPct val="100000"/>
              <a:buFont typeface="Helvetica Neue"/>
              <a:buChar char="•"/>
              <a:defRPr sz="4700"/>
            </a:pPr>
            <a:r>
              <a:t>This is much faster than traversing the whole list.</a:t>
            </a:r>
          </a:p>
          <a:p>
            <a:pPr lvl="1" marL="1460500" indent="-228600" algn="l">
              <a:buClr>
                <a:srgbClr val="000000"/>
              </a:buClr>
              <a:buSzPct val="100000"/>
              <a:buFont typeface="Helvetica Neue"/>
              <a:buChar char="•"/>
              <a:defRPr sz="4700"/>
            </a:pPr>
            <a:r>
              <a:t>For instance, if we now tried to malloc 24 bytes, we would only need to look through two blocks (0x118 and then 0x150) to find enough space.</a:t>
            </a:r>
          </a:p>
        </p:txBody>
      </p:sp>
      <p:sp>
        <p:nvSpPr>
          <p:cNvPr id="972" name="First Free Block"/>
          <p:cNvSpPr txBox="1"/>
          <p:nvPr/>
        </p:nvSpPr>
        <p:spPr>
          <a:xfrm>
            <a:off x="4470942" y="6570240"/>
            <a:ext cx="2781301"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647700">
              <a:defRPr sz="3000">
                <a:solidFill>
                  <a:srgbClr val="444444"/>
                </a:solidFill>
                <a:latin typeface="Helvetica Neue"/>
                <a:ea typeface="Helvetica Neue"/>
                <a:cs typeface="Helvetica Neue"/>
                <a:sym typeface="Helvetica Neue"/>
              </a:defRPr>
            </a:lvl1pPr>
          </a:lstStyle>
          <a:p>
            <a:pPr/>
            <a:r>
              <a:t>First Free Block</a:t>
            </a:r>
          </a:p>
        </p:txBody>
      </p:sp>
      <p:sp>
        <p:nvSpPr>
          <p:cNvPr id="9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74" name="More on explicit free lists next lecture!"/>
          <p:cNvSpPr txBox="1"/>
          <p:nvPr/>
        </p:nvSpPr>
        <p:spPr>
          <a:xfrm>
            <a:off x="426287" y="12170926"/>
            <a:ext cx="22831012" cy="795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460500" indent="-228600" algn="l">
              <a:buClr>
                <a:srgbClr val="000000"/>
              </a:buClr>
              <a:buSzPct val="100000"/>
              <a:buFont typeface="Helvetica Neue"/>
              <a:buChar char="•"/>
              <a:defRPr sz="4700"/>
            </a:pPr>
            <a:r>
              <a:t>More on explicit free lists next lecture!</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9"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References and Advanced Reading</a:t>
            </a:r>
          </a:p>
        </p:txBody>
      </p:sp>
      <p:sp>
        <p:nvSpPr>
          <p:cNvPr id="980" name="References:…"/>
          <p:cNvSpPr txBox="1"/>
          <p:nvPr/>
        </p:nvSpPr>
        <p:spPr>
          <a:xfrm>
            <a:off x="747289" y="1981044"/>
            <a:ext cx="22889421" cy="7449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buFont typeface="Helvetica Neue"/>
              <a:defRPr sz="4900"/>
            </a:pPr>
            <a:r>
              <a:t>References:</a:t>
            </a:r>
          </a:p>
          <a:p>
            <a:pPr marL="863600" indent="-228600" algn="l">
              <a:buSzPct val="100000"/>
              <a:buFont typeface="Helvetica Neue"/>
              <a:buChar char="•"/>
              <a:defRPr sz="4900"/>
            </a:pPr>
            <a:r>
              <a:t>The textbook is the best reference for this material.</a:t>
            </a:r>
          </a:p>
          <a:p>
            <a:pPr marL="863600" indent="-228600" algn="l">
              <a:buSzPct val="100000"/>
              <a:buFont typeface="Helvetica Neue"/>
              <a:buChar char="•"/>
              <a:defRPr sz="4900"/>
            </a:pPr>
            <a:r>
              <a:t>Here are more slides from a similar course: </a:t>
            </a:r>
            <a:r>
              <a:rPr u="sng">
                <a:hlinkClick r:id="rId2" invalidUrl="" action="" tgtFrame="" tooltip="" history="1" highlightClick="0" endSnd="0"/>
              </a:rPr>
              <a:t>https://courses.engr.illinois.edu/cs241/sp2014/lecture/06-HeapMemory_sol.pdf</a:t>
            </a:r>
            <a:r>
              <a:t> </a:t>
            </a:r>
          </a:p>
          <a:p>
            <a:pPr lvl="1" indent="635000" algn="l">
              <a:buFont typeface="Helvetica Neue"/>
              <a:defRPr sz="4900"/>
            </a:pPr>
          </a:p>
          <a:p>
            <a:pPr algn="l">
              <a:buFont typeface="Helvetica Neue"/>
              <a:defRPr sz="4900"/>
            </a:pPr>
            <a:r>
              <a:t>Advanced Reading:</a:t>
            </a:r>
          </a:p>
          <a:p>
            <a:pPr marL="863600" indent="-228600" algn="l">
              <a:buSzPct val="100000"/>
              <a:buFont typeface="Helvetica Neue"/>
              <a:buChar char="•"/>
              <a:defRPr sz="4900"/>
            </a:pPr>
            <a:r>
              <a:t> Implementation tactics for a heap allocator: </a:t>
            </a:r>
            <a:r>
              <a:rPr u="sng">
                <a:hlinkClick r:id="rId3" invalidUrl="" action="" tgtFrame="" tooltip="" history="1" highlightClick="0" endSnd="0"/>
              </a:rPr>
              <a:t>https://stackoverflow.com/questions/2946604/c-implementation-tactics-for-heap-allocators</a:t>
            </a:r>
            <a:r>
              <a:t> </a:t>
            </a:r>
          </a:p>
          <a:p>
            <a:pPr marL="863600" indent="-228600" algn="l">
              <a:buSzPct val="100000"/>
              <a:buFont typeface="Helvetica Neue"/>
              <a:buChar char="•"/>
              <a:defRPr sz="4900"/>
            </a:pPr>
          </a:p>
        </p:txBody>
      </p:sp>
      <p:sp>
        <p:nvSpPr>
          <p:cNvPr id="9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