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courses.engr.illinois.edu/cs241/sp2014/lecture/06-HeapMemory_sol.pdf" TargetMode="External"/><Relationship Id="rId3" Type="http://schemas.openxmlformats.org/officeDocument/2006/relationships/hyperlink" Target="https://stackoverflow.com/questions/2946604/c-implementation-tactics-for-heap-allocators" TargetMode="External"/></Relationships>

</file>

<file path=ppt/slides/_rels/slide8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riday, March 3, 2023"/>
          <p:cNvSpPr txBox="1"/>
          <p:nvPr>
            <p:ph type="title"/>
          </p:nvPr>
        </p:nvSpPr>
        <p:spPr>
          <a:xfrm>
            <a:off x="1066800" y="4403468"/>
            <a:ext cx="10007600" cy="2086232"/>
          </a:xfrm>
          <a:prstGeom prst="rect">
            <a:avLst/>
          </a:prstGeom>
        </p:spPr>
        <p:txBody>
          <a:bodyPr/>
          <a:lstStyle/>
          <a:p>
            <a:pPr/>
            <a:r>
              <a:t>Friday, March 3,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71475">
              <a:defRPr sz="8550">
                <a:solidFill>
                  <a:srgbClr val="7F0325"/>
                </a:solidFill>
              </a:defRPr>
            </a:pPr>
            <a:r>
              <a:t>CS 107</a:t>
            </a:r>
          </a:p>
          <a:p>
            <a:pPr defTabSz="371475">
              <a:defRPr sz="8550">
                <a:solidFill>
                  <a:srgbClr val="7F0325"/>
                </a:solidFill>
              </a:defRPr>
            </a:pPr>
            <a:r>
              <a:t>Lecture 14: Managing the Heap Part II </a:t>
            </a:r>
          </a:p>
        </p:txBody>
      </p:sp>
      <p:sp>
        <p:nvSpPr>
          <p:cNvPr id="141" name="malloc()…"/>
          <p:cNvSpPr txBox="1"/>
          <p:nvPr/>
        </p:nvSpPr>
        <p:spPr>
          <a:xfrm>
            <a:off x="13114726" y="2959100"/>
            <a:ext cx="8721205" cy="7772401"/>
          </a:xfrm>
          <a:prstGeom prst="rect">
            <a:avLst/>
          </a:prstGeom>
          <a:ln w="1016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12400">
                <a:latin typeface="Courier"/>
                <a:ea typeface="Courier"/>
                <a:cs typeface="Courier"/>
                <a:sym typeface="Courier"/>
              </a:defRPr>
            </a:pPr>
            <a:r>
              <a:t>malloc()</a:t>
            </a:r>
          </a:p>
          <a:p>
            <a:pPr algn="l">
              <a:defRPr sz="12400">
                <a:latin typeface="Courier"/>
                <a:ea typeface="Courier"/>
                <a:cs typeface="Courier"/>
                <a:sym typeface="Courier"/>
              </a:defRPr>
            </a:pPr>
            <a:r>
              <a:t>calloc()</a:t>
            </a:r>
          </a:p>
          <a:p>
            <a:pPr algn="l">
              <a:defRPr sz="12400">
                <a:latin typeface="Courier"/>
                <a:ea typeface="Courier"/>
                <a:cs typeface="Courier"/>
                <a:sym typeface="Courier"/>
              </a:defRPr>
            </a:pPr>
            <a:r>
              <a:t>realloc()</a:t>
            </a:r>
          </a:p>
          <a:p>
            <a:pPr algn="l">
              <a:defRPr sz="12400">
                <a:latin typeface="Courier"/>
                <a:ea typeface="Courier"/>
                <a:cs typeface="Courier"/>
                <a:sym typeface="Courier"/>
              </a:defRPr>
            </a:pPr>
            <a:r>
              <a:t>free()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4" name="Programs from class: /afs/ir/class/cs107/samples/lect14…"/>
          <p:cNvSpPr txBox="1"/>
          <p:nvPr/>
        </p:nvSpPr>
        <p:spPr>
          <a:xfrm>
            <a:off x="168342" y="2070637"/>
            <a:ext cx="20512204" cy="36797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Programs from class: </a:t>
            </a:r>
            <a:r>
              <a:rPr>
                <a:latin typeface="Courier"/>
                <a:ea typeface="Courier"/>
                <a:cs typeface="Courier"/>
                <a:sym typeface="Courier"/>
              </a:rPr>
              <a:t>/afs/ir/class/cs107/samples/lect14</a:t>
            </a:r>
          </a:p>
          <a:p>
            <a:pPr marL="762000" indent="-762000" algn="l">
              <a:buSzPct val="75000"/>
              <a:buFont typeface="Helvetica Neue"/>
              <a:buChar char="•"/>
              <a:defRPr sz="4700"/>
            </a:pPr>
            <a:r>
              <a:t>Review of implicit heap allocator</a:t>
            </a:r>
          </a:p>
          <a:p>
            <a:pPr marL="762000" indent="-762000" algn="l">
              <a:buSzPct val="75000"/>
              <a:buFont typeface="Helvetica Neue"/>
              <a:buChar char="•"/>
              <a:defRPr sz="4700"/>
            </a:pPr>
            <a:r>
              <a:t>Explicit heap allocator</a:t>
            </a:r>
          </a:p>
          <a:p>
            <a:pPr marL="762000" indent="-762000" algn="l">
              <a:buSzPct val="75000"/>
              <a:buFont typeface="Helvetica Neue"/>
              <a:buChar char="•"/>
              <a:defRPr sz="4700"/>
            </a:pPr>
            <a:r>
              <a:t>More examples!</a:t>
            </a:r>
          </a:p>
          <a:p>
            <a:pPr marL="762000" indent="-762000" algn="l">
              <a:buSzPct val="75000"/>
              <a:buFont typeface="Helvetica Neue"/>
              <a:buChar char="•"/>
              <a:defRPr sz="4700"/>
            </a:pPr>
            <a:r>
              <a:t>Extra slides: Casting and </a:t>
            </a:r>
            <a:r>
              <a:rPr>
                <a:latin typeface="Courier"/>
                <a:ea typeface="Courier"/>
                <a:cs typeface="Courier"/>
                <a:sym typeface="Courier"/>
              </a:rPr>
              <a:t>struct</a:t>
            </a:r>
            <a:r>
              <a:t>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Implicit Free List (review from Fri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Friday)</a:t>
            </a:r>
          </a:p>
        </p:txBody>
      </p:sp>
      <p:sp>
        <p:nvSpPr>
          <p:cNvPr id="147" name="On Monday, we discussed the implicit free list, which is one common (though slow...) way to create a heap allocator. It uses what is called a block header to hold the information.…"/>
          <p:cNvSpPr txBox="1"/>
          <p:nvPr/>
        </p:nvSpPr>
        <p:spPr>
          <a:xfrm>
            <a:off x="776494" y="1867920"/>
            <a:ext cx="22831013" cy="43659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On Monday, we discussed the </a:t>
            </a:r>
            <a:r>
              <a:rPr i="1">
                <a:latin typeface="Helvetica Neue"/>
                <a:ea typeface="Helvetica Neue"/>
                <a:cs typeface="Helvetica Neue"/>
                <a:sym typeface="Helvetica Neue"/>
              </a:rPr>
              <a:t>implicit free list</a:t>
            </a:r>
            <a:r>
              <a:t>, which is one common (though slow...) way to create a heap allocator. It uses what is called a </a:t>
            </a:r>
            <a:r>
              <a:rPr b="1">
                <a:latin typeface="Helvetica Neue"/>
                <a:ea typeface="Helvetica Neue"/>
                <a:cs typeface="Helvetica Neue"/>
                <a:sym typeface="Helvetica Neue"/>
              </a:rPr>
              <a:t>block header</a:t>
            </a:r>
            <a:r>
              <a:t> to hold the information.</a:t>
            </a:r>
          </a:p>
          <a:p>
            <a:pPr marL="228600" indent="-228600" algn="l">
              <a:buSzPct val="100000"/>
              <a:buFont typeface="Helvetica Neue"/>
              <a:buChar char="•"/>
              <a:defRPr sz="4700"/>
            </a:pPr>
          </a:p>
          <a:p>
            <a:pPr marL="228600" indent="-228600" algn="l">
              <a:buSzPct val="100000"/>
              <a:buFont typeface="Helvetica Neue"/>
              <a:buChar char="•"/>
              <a:defRPr sz="4700"/>
            </a:pPr>
            <a:r>
              <a:t>The block header is actually </a:t>
            </a:r>
            <a:r>
              <a:rPr i="1">
                <a:latin typeface="Helvetica Neue"/>
                <a:ea typeface="Helvetica Neue"/>
                <a:cs typeface="Helvetica Neue"/>
                <a:sym typeface="Helvetica Neue"/>
              </a:rPr>
              <a:t>stored in the same memory area as the payload, and it generally precedes the payload.</a:t>
            </a:r>
          </a:p>
        </p:txBody>
      </p:sp>
      <p:graphicFrame>
        <p:nvGraphicFramePr>
          <p:cNvPr id="148" name="Table 1"/>
          <p:cNvGraphicFramePr/>
          <p:nvPr/>
        </p:nvGraphicFramePr>
        <p:xfrm>
          <a:off x="3192722" y="8183557"/>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86631"/>
                <a:gridCol w="16511922"/>
              </a:tblGrid>
              <a:tr h="978168">
                <a:tc>
                  <a:txBody>
                    <a:bodyPr/>
                    <a:lstStyle/>
                    <a:p>
                      <a:pPr algn="ctr" defTabSz="647700">
                        <a:defRPr>
                          <a:solidFill>
                            <a:srgbClr val="000000"/>
                          </a:solidFill>
                        </a:defRPr>
                      </a:pPr>
                      <a:r>
                        <a:rPr sz="3000">
                          <a:solidFill>
                            <a:srgbClr val="444444"/>
                          </a:solidFill>
                        </a:rPr>
                        <a:t>88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28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151" name="Group"/>
          <p:cNvGrpSpPr/>
          <p:nvPr/>
        </p:nvGrpSpPr>
        <p:grpSpPr>
          <a:xfrm>
            <a:off x="3194050" y="7526309"/>
            <a:ext cx="18036653" cy="510119"/>
            <a:chOff x="38100" y="12700"/>
            <a:chExt cx="18036652" cy="510118"/>
          </a:xfrm>
        </p:grpSpPr>
        <p:graphicFrame>
          <p:nvGraphicFramePr>
            <p:cNvPr id="149"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150"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157" name="Group"/>
          <p:cNvGrpSpPr/>
          <p:nvPr/>
        </p:nvGrpSpPr>
        <p:grpSpPr>
          <a:xfrm>
            <a:off x="3194050" y="6228212"/>
            <a:ext cx="18011253" cy="1855519"/>
            <a:chOff x="25400" y="0"/>
            <a:chExt cx="18011252" cy="1855518"/>
          </a:xfrm>
        </p:grpSpPr>
        <p:grpSp>
          <p:nvGrpSpPr>
            <p:cNvPr id="155" name="Group"/>
            <p:cNvGrpSpPr/>
            <p:nvPr/>
          </p:nvGrpSpPr>
          <p:grpSpPr>
            <a:xfrm>
              <a:off x="76363" y="0"/>
              <a:ext cx="17896628" cy="845181"/>
              <a:chOff x="0" y="57919"/>
              <a:chExt cx="17896626" cy="845180"/>
            </a:xfrm>
          </p:grpSpPr>
          <p:sp>
            <p:nvSpPr>
              <p:cNvPr id="152"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153"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154"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156"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Implicit Free List (review from Mon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Monday)</a:t>
            </a:r>
          </a:p>
        </p:txBody>
      </p:sp>
      <p:sp>
        <p:nvSpPr>
          <p:cNvPr id="160" name="a = malloc(16);"/>
          <p:cNvSpPr txBox="1"/>
          <p:nvPr/>
        </p:nvSpPr>
        <p:spPr>
          <a:xfrm>
            <a:off x="776494" y="1867920"/>
            <a:ext cx="22831013" cy="787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200"/>
              </a:lnSpc>
              <a:defRPr sz="4500">
                <a:latin typeface="Courier"/>
                <a:ea typeface="Courier"/>
                <a:cs typeface="Courier"/>
                <a:sym typeface="Courier"/>
              </a:defRPr>
            </a:lvl1pPr>
          </a:lstStyle>
          <a:p>
            <a:pPr/>
            <a:r>
              <a:t>a = malloc(16);</a:t>
            </a:r>
          </a:p>
        </p:txBody>
      </p:sp>
      <p:graphicFrame>
        <p:nvGraphicFramePr>
          <p:cNvPr id="161"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7602"/>
                <a:gridCol w="3002688"/>
                <a:gridCol w="1487112"/>
                <a:gridCol w="12001151"/>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64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164" name="Group"/>
          <p:cNvGrpSpPr/>
          <p:nvPr/>
        </p:nvGrpSpPr>
        <p:grpSpPr>
          <a:xfrm>
            <a:off x="3194050" y="6726131"/>
            <a:ext cx="18036653" cy="510119"/>
            <a:chOff x="38100" y="12700"/>
            <a:chExt cx="18036652" cy="510118"/>
          </a:xfrm>
        </p:grpSpPr>
        <p:graphicFrame>
          <p:nvGraphicFramePr>
            <p:cNvPr id="162"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163"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165" name="This is where things start to get a bit tricky. The heap allocator has 96 bytes, and it needs to keep the free block information in those 96 bytes (I N C E P T I O N)…"/>
          <p:cNvSpPr txBox="1"/>
          <p:nvPr/>
        </p:nvSpPr>
        <p:spPr>
          <a:xfrm>
            <a:off x="1106212" y="8488358"/>
            <a:ext cx="21473982" cy="50644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This is where things start to get a bit tricky. The heap allocator has 96 bytes, and it needs to keep the free block information </a:t>
            </a:r>
            <a:r>
              <a:rPr i="1">
                <a:latin typeface="Helvetica Neue"/>
                <a:ea typeface="Helvetica Neue"/>
                <a:cs typeface="Helvetica Neue"/>
                <a:sym typeface="Helvetica Neue"/>
              </a:rPr>
              <a:t>in those 96 bytes </a:t>
            </a:r>
            <a:r>
              <a:t>(I N C E P T I O N)</a:t>
            </a:r>
          </a:p>
          <a:p>
            <a:pPr marL="228600" indent="-228600" algn="l">
              <a:buSzPct val="100000"/>
              <a:buFont typeface="Helvetica Neue"/>
              <a:buChar char="•"/>
              <a:defRPr sz="4700"/>
            </a:pPr>
            <a:r>
              <a:t>In other words, the heap allocator is using part of the 96 bytes as housekeeping.</a:t>
            </a:r>
          </a:p>
          <a:p>
            <a:pPr marL="228600" indent="-228600" algn="l">
              <a:buSzPct val="100000"/>
              <a:buFont typeface="Helvetica Neue"/>
              <a:buChar char="•"/>
              <a:defRPr sz="4700"/>
            </a:pPr>
            <a:r>
              <a:t>Note here that there are now 16 bytes of overhead, because there are two </a:t>
            </a:r>
            <a:r>
              <a:rPr i="1">
                <a:latin typeface="Helvetica Neue"/>
                <a:ea typeface="Helvetica Neue"/>
                <a:cs typeface="Helvetica Neue"/>
                <a:sym typeface="Helvetica Neue"/>
              </a:rPr>
              <a:t>header</a:t>
            </a:r>
            <a:r>
              <a:t> </a:t>
            </a:r>
            <a:r>
              <a:rPr i="1">
                <a:latin typeface="Helvetica Neue"/>
                <a:ea typeface="Helvetica Neue"/>
                <a:cs typeface="Helvetica Neue"/>
                <a:sym typeface="Helvetica Neue"/>
              </a:rPr>
              <a:t>blocks</a:t>
            </a:r>
            <a:r>
              <a:t>.</a:t>
            </a:r>
          </a:p>
          <a:p>
            <a:pPr marL="228600" indent="-228600" algn="l">
              <a:buSzPct val="100000"/>
              <a:buFont typeface="Helvetica Neue"/>
              <a:buChar char="•"/>
              <a:defRPr sz="4700"/>
            </a:pPr>
            <a:r>
              <a:t>Here, the first 8-byte header block denotes 16 Used bytes, then there is a 16 byte payload, and then there is another 8-byte header to denote the 64 free bytes after.</a:t>
            </a:r>
          </a:p>
        </p:txBody>
      </p:sp>
      <p:grpSp>
        <p:nvGrpSpPr>
          <p:cNvPr id="171" name="Group"/>
          <p:cNvGrpSpPr/>
          <p:nvPr/>
        </p:nvGrpSpPr>
        <p:grpSpPr>
          <a:xfrm>
            <a:off x="3194050" y="5428033"/>
            <a:ext cx="18011253" cy="1855520"/>
            <a:chOff x="25400" y="0"/>
            <a:chExt cx="18011252" cy="1855518"/>
          </a:xfrm>
        </p:grpSpPr>
        <p:grpSp>
          <p:nvGrpSpPr>
            <p:cNvPr id="169" name="Group"/>
            <p:cNvGrpSpPr/>
            <p:nvPr/>
          </p:nvGrpSpPr>
          <p:grpSpPr>
            <a:xfrm>
              <a:off x="76363" y="0"/>
              <a:ext cx="17896628" cy="845181"/>
              <a:chOff x="0" y="57919"/>
              <a:chExt cx="17896626" cy="845180"/>
            </a:xfrm>
          </p:grpSpPr>
          <p:sp>
            <p:nvSpPr>
              <p:cNvPr id="166"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167"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168"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170"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172"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b="1" sz="37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b="1" sz="37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FF2600"/>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173" name="Rounded Rectangle"/>
          <p:cNvSpPr/>
          <p:nvPr/>
        </p:nvSpPr>
        <p:spPr>
          <a:xfrm>
            <a:off x="639223" y="1989948"/>
            <a:ext cx="6926524"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Implicit Free List (review from Mon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Monday)</a:t>
            </a:r>
          </a:p>
        </p:txBody>
      </p:sp>
      <p:sp>
        <p:nvSpPr>
          <p:cNvPr id="176" name="a = malloc(16);…"/>
          <p:cNvSpPr txBox="1"/>
          <p:nvPr/>
        </p:nvSpPr>
        <p:spPr>
          <a:xfrm>
            <a:off x="776494" y="1867920"/>
            <a:ext cx="22831013" cy="1473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p:txBody>
      </p:sp>
      <p:graphicFrame>
        <p:nvGraphicFramePr>
          <p:cNvPr id="177"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61977"/>
                <a:gridCol w="3020978"/>
                <a:gridCol w="1516974"/>
                <a:gridCol w="1512194"/>
                <a:gridCol w="1515059"/>
                <a:gridCol w="8971369"/>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180" name="Group"/>
          <p:cNvGrpSpPr/>
          <p:nvPr/>
        </p:nvGrpSpPr>
        <p:grpSpPr>
          <a:xfrm>
            <a:off x="3194050" y="6726131"/>
            <a:ext cx="18036653" cy="510119"/>
            <a:chOff x="38100" y="12700"/>
            <a:chExt cx="18036652" cy="510118"/>
          </a:xfrm>
        </p:grpSpPr>
        <p:graphicFrame>
          <p:nvGraphicFramePr>
            <p:cNvPr id="17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17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181" name="We changed the header to reflect the fact that 8 bytes are going to to b, and we added a header for the remaining 48 bytes.…"/>
          <p:cNvSpPr txBox="1"/>
          <p:nvPr/>
        </p:nvSpPr>
        <p:spPr>
          <a:xfrm>
            <a:off x="1106212" y="8488358"/>
            <a:ext cx="21473982" cy="29685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We changed the header to reflect the fact that 8 bytes are going to to </a:t>
            </a:r>
            <a:r>
              <a:rPr>
                <a:latin typeface="Courier"/>
                <a:ea typeface="Courier"/>
                <a:cs typeface="Courier"/>
                <a:sym typeface="Courier"/>
              </a:rPr>
              <a:t>b</a:t>
            </a:r>
            <a:r>
              <a:t>, and we added a header for the remaining 48 bytes.</a:t>
            </a:r>
          </a:p>
          <a:p>
            <a:pPr marL="228600" indent="-228600" algn="l">
              <a:buSzPct val="100000"/>
              <a:buFont typeface="Helvetica Neue"/>
              <a:buChar char="•"/>
              <a:defRPr sz="4700"/>
            </a:pPr>
            <a:r>
              <a:t>Also, note that the pointer returned for </a:t>
            </a:r>
            <a:r>
              <a:rPr>
                <a:latin typeface="Courier"/>
                <a:ea typeface="Courier"/>
                <a:cs typeface="Courier"/>
                <a:sym typeface="Courier"/>
              </a:rPr>
              <a:t>a</a:t>
            </a:r>
            <a:r>
              <a:t> is 0x108, and the pointer returned for </a:t>
            </a:r>
            <a:r>
              <a:rPr>
                <a:latin typeface="Courier"/>
                <a:ea typeface="Courier"/>
                <a:cs typeface="Courier"/>
                <a:sym typeface="Courier"/>
              </a:rPr>
              <a:t>b</a:t>
            </a:r>
            <a:r>
              <a:t> is 0x120.</a:t>
            </a:r>
          </a:p>
        </p:txBody>
      </p:sp>
      <p:grpSp>
        <p:nvGrpSpPr>
          <p:cNvPr id="187" name="Group"/>
          <p:cNvGrpSpPr/>
          <p:nvPr/>
        </p:nvGrpSpPr>
        <p:grpSpPr>
          <a:xfrm>
            <a:off x="3194050" y="5428033"/>
            <a:ext cx="18011253" cy="1855520"/>
            <a:chOff x="25400" y="0"/>
            <a:chExt cx="18011252" cy="1855518"/>
          </a:xfrm>
        </p:grpSpPr>
        <p:grpSp>
          <p:nvGrpSpPr>
            <p:cNvPr id="185" name="Group"/>
            <p:cNvGrpSpPr/>
            <p:nvPr/>
          </p:nvGrpSpPr>
          <p:grpSpPr>
            <a:xfrm>
              <a:off x="76363" y="0"/>
              <a:ext cx="17896628" cy="845181"/>
              <a:chOff x="0" y="57919"/>
              <a:chExt cx="17896626" cy="845180"/>
            </a:xfrm>
          </p:grpSpPr>
          <p:sp>
            <p:nvSpPr>
              <p:cNvPr id="182"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183"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184"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186"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188"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b="1" sz="37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FF2600"/>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189" name="Rounded Rectangle"/>
          <p:cNvSpPr/>
          <p:nvPr/>
        </p:nvSpPr>
        <p:spPr>
          <a:xfrm>
            <a:off x="639223" y="2599548"/>
            <a:ext cx="6926524"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Implicit Free List (review from Mon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Monday)</a:t>
            </a:r>
          </a:p>
        </p:txBody>
      </p:sp>
      <p:sp>
        <p:nvSpPr>
          <p:cNvPr id="192" name="a = malloc(16);…"/>
          <p:cNvSpPr txBox="1"/>
          <p:nvPr/>
        </p:nvSpPr>
        <p:spPr>
          <a:xfrm>
            <a:off x="776494" y="1867920"/>
            <a:ext cx="22831013"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p:txBody>
      </p:sp>
      <p:graphicFrame>
        <p:nvGraphicFramePr>
          <p:cNvPr id="193"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475445"/>
                <a:gridCol w="1528475"/>
                <a:gridCol w="2990144"/>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196" name="Group"/>
          <p:cNvGrpSpPr/>
          <p:nvPr/>
        </p:nvGrpSpPr>
        <p:grpSpPr>
          <a:xfrm>
            <a:off x="3194050" y="6726131"/>
            <a:ext cx="18036653" cy="510119"/>
            <a:chOff x="38100" y="12700"/>
            <a:chExt cx="18036652" cy="510118"/>
          </a:xfrm>
        </p:grpSpPr>
        <p:graphicFrame>
          <p:nvGraphicFramePr>
            <p:cNvPr id="194"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195"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197" name="Now we only have 16 bytes left for payloads…let's free some memory."/>
          <p:cNvSpPr txBox="1"/>
          <p:nvPr/>
        </p:nvSpPr>
        <p:spPr>
          <a:xfrm>
            <a:off x="1106212" y="8488358"/>
            <a:ext cx="21473982"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Font typeface="Helvetica Neue"/>
              <a:buChar char="•"/>
              <a:defRPr sz="4700"/>
            </a:lvl1pPr>
          </a:lstStyle>
          <a:p>
            <a:pPr/>
            <a:r>
              <a:t>Now we only have 16 bytes left for payloads…let's free some memory.</a:t>
            </a:r>
          </a:p>
        </p:txBody>
      </p:sp>
      <p:grpSp>
        <p:nvGrpSpPr>
          <p:cNvPr id="203" name="Group"/>
          <p:cNvGrpSpPr/>
          <p:nvPr/>
        </p:nvGrpSpPr>
        <p:grpSpPr>
          <a:xfrm>
            <a:off x="3194050" y="5428033"/>
            <a:ext cx="18011253" cy="1855520"/>
            <a:chOff x="25400" y="0"/>
            <a:chExt cx="18011252" cy="1855518"/>
          </a:xfrm>
        </p:grpSpPr>
        <p:grpSp>
          <p:nvGrpSpPr>
            <p:cNvPr id="201" name="Group"/>
            <p:cNvGrpSpPr/>
            <p:nvPr/>
          </p:nvGrpSpPr>
          <p:grpSpPr>
            <a:xfrm>
              <a:off x="76363" y="0"/>
              <a:ext cx="17896628" cy="845181"/>
              <a:chOff x="0" y="57919"/>
              <a:chExt cx="17896626" cy="845180"/>
            </a:xfrm>
          </p:grpSpPr>
          <p:sp>
            <p:nvSpPr>
              <p:cNvPr id="198"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199"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00"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02"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204"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FF2600"/>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05" name="Rounded Rectangle"/>
          <p:cNvSpPr/>
          <p:nvPr/>
        </p:nvSpPr>
        <p:spPr>
          <a:xfrm>
            <a:off x="639223" y="3298048"/>
            <a:ext cx="6926524"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Implicit Free List (review from Mon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Monday)</a:t>
            </a:r>
          </a:p>
        </p:txBody>
      </p:sp>
      <p:sp>
        <p:nvSpPr>
          <p:cNvPr id="208" name="a = malloc(16);…"/>
          <p:cNvSpPr txBox="1"/>
          <p:nvPr/>
        </p:nvSpPr>
        <p:spPr>
          <a:xfrm>
            <a:off x="776494" y="1867920"/>
            <a:ext cx="22831013" cy="284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p:txBody>
      </p:sp>
      <p:graphicFrame>
        <p:nvGraphicFramePr>
          <p:cNvPr id="209"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500332"/>
                <a:gridCol w="1517728"/>
                <a:gridCol w="2976003"/>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212" name="Group"/>
          <p:cNvGrpSpPr/>
          <p:nvPr/>
        </p:nvGrpSpPr>
        <p:grpSpPr>
          <a:xfrm>
            <a:off x="3194050" y="6726131"/>
            <a:ext cx="18036653" cy="510119"/>
            <a:chOff x="38100" y="12700"/>
            <a:chExt cx="18036652" cy="510118"/>
          </a:xfrm>
        </p:grpSpPr>
        <p:graphicFrame>
          <p:nvGraphicFramePr>
            <p:cNvPr id="210"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11"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213" name="Notice that 0x108 will be passed to free. How do we know how much to free?…"/>
          <p:cNvSpPr txBox="1"/>
          <p:nvPr/>
        </p:nvSpPr>
        <p:spPr>
          <a:xfrm>
            <a:off x="1106212" y="8488358"/>
            <a:ext cx="21473982" cy="36600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Notice that 0x108 will be passed to free. How do we know how much to free?</a:t>
            </a:r>
          </a:p>
          <a:p>
            <a:pPr lvl="1" marL="1460500" indent="-228600" algn="l">
              <a:buSzPct val="100000"/>
              <a:buFont typeface="Helvetica Neue"/>
              <a:buChar char="•"/>
              <a:defRPr sz="4700"/>
            </a:pPr>
            <a:r>
              <a:t>We have to do some pointer arithmetic, so we can grab the 16 from address 0x100 (this diagram does not reflect the </a:t>
            </a:r>
            <a:r>
              <a:rPr>
                <a:latin typeface="Courier"/>
                <a:ea typeface="Courier"/>
                <a:cs typeface="Courier"/>
                <a:sym typeface="Courier"/>
              </a:rPr>
              <a:t>free</a:t>
            </a:r>
            <a:r>
              <a:t> yet).</a:t>
            </a:r>
          </a:p>
          <a:p>
            <a:pPr marL="228600" indent="-228600" algn="l">
              <a:buSzPct val="100000"/>
              <a:buFont typeface="Helvetica Neue"/>
              <a:buChar char="•"/>
              <a:defRPr sz="4700"/>
            </a:pPr>
            <a:r>
              <a:t>As you'll find out when writing your heap allocator: the arithmetic is super important.</a:t>
            </a:r>
          </a:p>
        </p:txBody>
      </p:sp>
      <p:grpSp>
        <p:nvGrpSpPr>
          <p:cNvPr id="219" name="Group"/>
          <p:cNvGrpSpPr/>
          <p:nvPr/>
        </p:nvGrpSpPr>
        <p:grpSpPr>
          <a:xfrm>
            <a:off x="3194050" y="5428033"/>
            <a:ext cx="18011253" cy="1855520"/>
            <a:chOff x="25400" y="0"/>
            <a:chExt cx="18011252" cy="1855518"/>
          </a:xfrm>
        </p:grpSpPr>
        <p:grpSp>
          <p:nvGrpSpPr>
            <p:cNvPr id="217" name="Group"/>
            <p:cNvGrpSpPr/>
            <p:nvPr/>
          </p:nvGrpSpPr>
          <p:grpSpPr>
            <a:xfrm>
              <a:off x="76363" y="0"/>
              <a:ext cx="17896628" cy="845181"/>
              <a:chOff x="0" y="57919"/>
              <a:chExt cx="17896626" cy="845180"/>
            </a:xfrm>
          </p:grpSpPr>
          <p:sp>
            <p:nvSpPr>
              <p:cNvPr id="214"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15"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16"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18"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220"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21" name="Rounded Rectangle"/>
          <p:cNvSpPr/>
          <p:nvPr/>
        </p:nvSpPr>
        <p:spPr>
          <a:xfrm>
            <a:off x="639223" y="39592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Implicit Free List (review from Mon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Monday)</a:t>
            </a:r>
          </a:p>
        </p:txBody>
      </p:sp>
      <p:sp>
        <p:nvSpPr>
          <p:cNvPr id="224" name="a = malloc(16);…"/>
          <p:cNvSpPr txBox="1"/>
          <p:nvPr/>
        </p:nvSpPr>
        <p:spPr>
          <a:xfrm>
            <a:off x="776494" y="1867920"/>
            <a:ext cx="22831013" cy="284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p:txBody>
      </p:sp>
      <p:graphicFrame>
        <p:nvGraphicFramePr>
          <p:cNvPr id="225"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471033"/>
                <a:gridCol w="1539448"/>
                <a:gridCol w="2983583"/>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228" name="Group"/>
          <p:cNvGrpSpPr/>
          <p:nvPr/>
        </p:nvGrpSpPr>
        <p:grpSpPr>
          <a:xfrm>
            <a:off x="3194050" y="6726131"/>
            <a:ext cx="18036653" cy="510119"/>
            <a:chOff x="38100" y="12700"/>
            <a:chExt cx="18036652" cy="510118"/>
          </a:xfrm>
        </p:grpSpPr>
        <p:graphicFrame>
          <p:nvGraphicFramePr>
            <p:cNvPr id="226"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27"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229" name="The diagram now reflects the free."/>
          <p:cNvSpPr txBox="1"/>
          <p:nvPr/>
        </p:nvSpPr>
        <p:spPr>
          <a:xfrm>
            <a:off x="1106212" y="8488358"/>
            <a:ext cx="21473982"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Font typeface="Helvetica Neue"/>
              <a:buChar char="•"/>
              <a:defRPr sz="4700"/>
            </a:lvl1pPr>
          </a:lstStyle>
          <a:p>
            <a:pPr/>
            <a:r>
              <a:t>The diagram now reflects the free.</a:t>
            </a:r>
          </a:p>
        </p:txBody>
      </p:sp>
      <p:grpSp>
        <p:nvGrpSpPr>
          <p:cNvPr id="235" name="Group"/>
          <p:cNvGrpSpPr/>
          <p:nvPr/>
        </p:nvGrpSpPr>
        <p:grpSpPr>
          <a:xfrm>
            <a:off x="3194050" y="5428033"/>
            <a:ext cx="18011253" cy="1855520"/>
            <a:chOff x="25400" y="0"/>
            <a:chExt cx="18011252" cy="1855518"/>
          </a:xfrm>
        </p:grpSpPr>
        <p:grpSp>
          <p:nvGrpSpPr>
            <p:cNvPr id="233" name="Group"/>
            <p:cNvGrpSpPr/>
            <p:nvPr/>
          </p:nvGrpSpPr>
          <p:grpSpPr>
            <a:xfrm>
              <a:off x="76363" y="0"/>
              <a:ext cx="17896628" cy="845181"/>
              <a:chOff x="0" y="57919"/>
              <a:chExt cx="17896626" cy="845180"/>
            </a:xfrm>
          </p:grpSpPr>
          <p:sp>
            <p:nvSpPr>
              <p:cNvPr id="230"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31"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32"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34"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236"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37" name="Rounded Rectangle"/>
          <p:cNvSpPr/>
          <p:nvPr/>
        </p:nvSpPr>
        <p:spPr>
          <a:xfrm>
            <a:off x="639223" y="39592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Implicit Free List (review from Mon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Monday)</a:t>
            </a:r>
          </a:p>
        </p:txBody>
      </p:sp>
      <p:sp>
        <p:nvSpPr>
          <p:cNvPr id="240" name="a = malloc(16);…"/>
          <p:cNvSpPr txBox="1"/>
          <p:nvPr/>
        </p:nvSpPr>
        <p:spPr>
          <a:xfrm>
            <a:off x="776494" y="1867920"/>
            <a:ext cx="22831013"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p:txBody>
      </p:sp>
      <p:graphicFrame>
        <p:nvGraphicFramePr>
          <p:cNvPr id="241"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480536"/>
                <a:gridCol w="1518407"/>
                <a:gridCol w="2995121"/>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244" name="Group"/>
          <p:cNvGrpSpPr/>
          <p:nvPr/>
        </p:nvGrpSpPr>
        <p:grpSpPr>
          <a:xfrm>
            <a:off x="3194050" y="6726131"/>
            <a:ext cx="18036653" cy="510119"/>
            <a:chOff x="38100" y="12700"/>
            <a:chExt cx="18036652" cy="510118"/>
          </a:xfrm>
        </p:grpSpPr>
        <p:graphicFrame>
          <p:nvGraphicFramePr>
            <p:cNvPr id="242"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43"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245" name="Again, 0x130 is passed in to this free, so we need to figure out that we need to look at address 0x128 for the amount of bytes to free."/>
          <p:cNvSpPr txBox="1"/>
          <p:nvPr/>
        </p:nvSpPr>
        <p:spPr>
          <a:xfrm>
            <a:off x="1106212" y="8488358"/>
            <a:ext cx="21473982" cy="150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Font typeface="Helvetica Neue"/>
              <a:buChar char="•"/>
              <a:defRPr sz="4700"/>
            </a:lvl1pPr>
          </a:lstStyle>
          <a:p>
            <a:pPr/>
            <a:r>
              <a:t>Again, 0x130 is passed in to this free, so we need to figure out that we need to look at address 0x128 for the amount of bytes to free.</a:t>
            </a:r>
          </a:p>
        </p:txBody>
      </p:sp>
      <p:grpSp>
        <p:nvGrpSpPr>
          <p:cNvPr id="251" name="Group"/>
          <p:cNvGrpSpPr/>
          <p:nvPr/>
        </p:nvGrpSpPr>
        <p:grpSpPr>
          <a:xfrm>
            <a:off x="3194050" y="5428033"/>
            <a:ext cx="18011253" cy="1855520"/>
            <a:chOff x="25400" y="0"/>
            <a:chExt cx="18011252" cy="1855518"/>
          </a:xfrm>
        </p:grpSpPr>
        <p:grpSp>
          <p:nvGrpSpPr>
            <p:cNvPr id="249" name="Group"/>
            <p:cNvGrpSpPr/>
            <p:nvPr/>
          </p:nvGrpSpPr>
          <p:grpSpPr>
            <a:xfrm>
              <a:off x="76363" y="0"/>
              <a:ext cx="17896628" cy="845181"/>
              <a:chOff x="0" y="57919"/>
              <a:chExt cx="17896626" cy="845180"/>
            </a:xfrm>
          </p:grpSpPr>
          <p:sp>
            <p:nvSpPr>
              <p:cNvPr id="246"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47"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48"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50"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252"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53" name="Rounded Rectangle"/>
          <p:cNvSpPr/>
          <p:nvPr/>
        </p:nvSpPr>
        <p:spPr>
          <a:xfrm>
            <a:off x="639223" y="46450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Implicit Free List (review from Mon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Monday)</a:t>
            </a:r>
          </a:p>
        </p:txBody>
      </p:sp>
      <p:sp>
        <p:nvSpPr>
          <p:cNvPr id="256" name="a = malloc(16);…"/>
          <p:cNvSpPr txBox="1"/>
          <p:nvPr/>
        </p:nvSpPr>
        <p:spPr>
          <a:xfrm>
            <a:off x="776494" y="1867920"/>
            <a:ext cx="7895912"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p:txBody>
      </p:sp>
      <p:graphicFrame>
        <p:nvGraphicFramePr>
          <p:cNvPr id="257"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501803"/>
                <a:gridCol w="1480850"/>
                <a:gridCol w="3011411"/>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260" name="Group"/>
          <p:cNvGrpSpPr/>
          <p:nvPr/>
        </p:nvGrpSpPr>
        <p:grpSpPr>
          <a:xfrm>
            <a:off x="3194050" y="6726131"/>
            <a:ext cx="18036653" cy="510119"/>
            <a:chOff x="38100" y="12700"/>
            <a:chExt cx="18036652" cy="510118"/>
          </a:xfrm>
        </p:grpSpPr>
        <p:graphicFrame>
          <p:nvGraphicFramePr>
            <p:cNvPr id="25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5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261" name="One choice for the free is this diagram. Note that we have actually fragmented our free space! It looks like we only have a block of 24 bytes and then a block of 16 bytes to allocate, yet we should have a block of 48 bytes (we can save a header, too!)"/>
          <p:cNvSpPr txBox="1"/>
          <p:nvPr/>
        </p:nvSpPr>
        <p:spPr>
          <a:xfrm>
            <a:off x="1106212" y="8488358"/>
            <a:ext cx="21473982" cy="29488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One choice for the </a:t>
            </a:r>
            <a:r>
              <a:rPr>
                <a:latin typeface="Courier"/>
                <a:ea typeface="Courier"/>
                <a:cs typeface="Courier"/>
                <a:sym typeface="Courier"/>
              </a:rPr>
              <a:t>free</a:t>
            </a:r>
            <a:r>
              <a:t> is this diagram. Note that we have actually fragmented our free space! It looks like we only have a block of 24 bytes and then a block of 16 bytes to allocate, yet we should have a block of 48 bytes (we can save a header, too!)</a:t>
            </a:r>
          </a:p>
        </p:txBody>
      </p:sp>
      <p:grpSp>
        <p:nvGrpSpPr>
          <p:cNvPr id="267" name="Group"/>
          <p:cNvGrpSpPr/>
          <p:nvPr/>
        </p:nvGrpSpPr>
        <p:grpSpPr>
          <a:xfrm>
            <a:off x="3194050" y="5428033"/>
            <a:ext cx="18011253" cy="1855520"/>
            <a:chOff x="25400" y="0"/>
            <a:chExt cx="18011252" cy="1855518"/>
          </a:xfrm>
        </p:grpSpPr>
        <p:grpSp>
          <p:nvGrpSpPr>
            <p:cNvPr id="265" name="Group"/>
            <p:cNvGrpSpPr/>
            <p:nvPr/>
          </p:nvGrpSpPr>
          <p:grpSpPr>
            <a:xfrm>
              <a:off x="76363" y="0"/>
              <a:ext cx="17896628" cy="845181"/>
              <a:chOff x="0" y="57919"/>
              <a:chExt cx="17896626" cy="845180"/>
            </a:xfrm>
          </p:grpSpPr>
          <p:sp>
            <p:nvSpPr>
              <p:cNvPr id="262"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63"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64"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66"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268"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69" name="Rounded Rectangle"/>
          <p:cNvSpPr/>
          <p:nvPr/>
        </p:nvSpPr>
        <p:spPr>
          <a:xfrm>
            <a:off x="639223" y="46577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Implicit Free List (review from Mon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 (review from Monday)</a:t>
            </a:r>
          </a:p>
        </p:txBody>
      </p:sp>
      <p:sp>
        <p:nvSpPr>
          <p:cNvPr id="272" name="a = malloc(16);…"/>
          <p:cNvSpPr txBox="1"/>
          <p:nvPr/>
        </p:nvSpPr>
        <p:spPr>
          <a:xfrm>
            <a:off x="776494" y="1867920"/>
            <a:ext cx="22831013"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p:txBody>
      </p:sp>
      <p:graphicFrame>
        <p:nvGraphicFramePr>
          <p:cNvPr id="273" name="Table 1"/>
          <p:cNvGraphicFramePr/>
          <p:nvPr/>
        </p:nvGraphicFramePr>
        <p:xfrm>
          <a:off x="3192722" y="7383379"/>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276" name="Group"/>
          <p:cNvGrpSpPr/>
          <p:nvPr/>
        </p:nvGrpSpPr>
        <p:grpSpPr>
          <a:xfrm>
            <a:off x="3194050" y="6726131"/>
            <a:ext cx="18036653" cy="510119"/>
            <a:chOff x="38100" y="12700"/>
            <a:chExt cx="18036652" cy="510118"/>
          </a:xfrm>
        </p:grpSpPr>
        <p:graphicFrame>
          <p:nvGraphicFramePr>
            <p:cNvPr id="274"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75"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277" name="When we combine free blocks, this is called coalescing, and it is an important tool that the heap allocator uses to keep memory as unfragmented as possible.…"/>
          <p:cNvSpPr txBox="1"/>
          <p:nvPr/>
        </p:nvSpPr>
        <p:spPr>
          <a:xfrm>
            <a:off x="1106212" y="8488358"/>
            <a:ext cx="21473982" cy="29494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When we combine free blocks, this is called </a:t>
            </a:r>
            <a:r>
              <a:rPr i="1">
                <a:latin typeface="Helvetica Neue"/>
                <a:ea typeface="Helvetica Neue"/>
                <a:cs typeface="Helvetica Neue"/>
                <a:sym typeface="Helvetica Neue"/>
              </a:rPr>
              <a:t>coalescing</a:t>
            </a:r>
            <a:r>
              <a:t>, and it is an important tool that the heap allocator uses to keep memory as unfragmented as possible.</a:t>
            </a:r>
          </a:p>
          <a:p>
            <a:pPr marL="228600" indent="-228600" algn="l">
              <a:buSzPct val="100000"/>
              <a:buFont typeface="Helvetica Neue"/>
              <a:buChar char="•"/>
              <a:defRPr sz="4700"/>
            </a:pPr>
            <a:r>
              <a:t>We can't coalesce any more because </a:t>
            </a:r>
            <a:r>
              <a:rPr>
                <a:latin typeface="Courier"/>
                <a:ea typeface="Courier"/>
                <a:cs typeface="Courier"/>
                <a:sym typeface="Courier"/>
              </a:rPr>
              <a:t>b</a:t>
            </a:r>
            <a:r>
              <a:t> is in the middle, and we absolutely cannot move that block until the program we gave it to frees it.</a:t>
            </a:r>
          </a:p>
        </p:txBody>
      </p:sp>
      <p:grpSp>
        <p:nvGrpSpPr>
          <p:cNvPr id="283" name="Group"/>
          <p:cNvGrpSpPr/>
          <p:nvPr/>
        </p:nvGrpSpPr>
        <p:grpSpPr>
          <a:xfrm>
            <a:off x="3194050" y="5428033"/>
            <a:ext cx="18011253" cy="1855520"/>
            <a:chOff x="25400" y="0"/>
            <a:chExt cx="18011252" cy="1855518"/>
          </a:xfrm>
        </p:grpSpPr>
        <p:grpSp>
          <p:nvGrpSpPr>
            <p:cNvPr id="281" name="Group"/>
            <p:cNvGrpSpPr/>
            <p:nvPr/>
          </p:nvGrpSpPr>
          <p:grpSpPr>
            <a:xfrm>
              <a:off x="76363" y="0"/>
              <a:ext cx="17896628" cy="845181"/>
              <a:chOff x="0" y="57919"/>
              <a:chExt cx="17896626" cy="845180"/>
            </a:xfrm>
          </p:grpSpPr>
          <p:sp>
            <p:nvSpPr>
              <p:cNvPr id="278"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79"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80"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82"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284"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85" name="Rounded Rectangle"/>
          <p:cNvSpPr/>
          <p:nvPr/>
        </p:nvSpPr>
        <p:spPr>
          <a:xfrm>
            <a:off x="639223" y="46450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7" name="Im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a:t>
            </a:r>
          </a:p>
        </p:txBody>
      </p:sp>
      <p:graphicFrame>
        <p:nvGraphicFramePr>
          <p:cNvPr id="288" name="Table 1"/>
          <p:cNvGraphicFramePr/>
          <p:nvPr/>
        </p:nvGraphicFramePr>
        <p:xfrm>
          <a:off x="3192722" y="3647588"/>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298" name="Group"/>
          <p:cNvGrpSpPr/>
          <p:nvPr/>
        </p:nvGrpSpPr>
        <p:grpSpPr>
          <a:xfrm>
            <a:off x="3194050" y="1692242"/>
            <a:ext cx="18036653" cy="1855520"/>
            <a:chOff x="38100" y="0"/>
            <a:chExt cx="18036652" cy="1855518"/>
          </a:xfrm>
        </p:grpSpPr>
        <p:grpSp>
          <p:nvGrpSpPr>
            <p:cNvPr id="291" name="Group"/>
            <p:cNvGrpSpPr/>
            <p:nvPr/>
          </p:nvGrpSpPr>
          <p:grpSpPr>
            <a:xfrm>
              <a:off x="38100" y="1298097"/>
              <a:ext cx="18036653" cy="510119"/>
              <a:chOff x="38100" y="12700"/>
              <a:chExt cx="18036652" cy="510118"/>
            </a:xfrm>
          </p:grpSpPr>
          <p:graphicFrame>
            <p:nvGraphicFramePr>
              <p:cNvPr id="289"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90"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297" name="Group"/>
            <p:cNvGrpSpPr/>
            <p:nvPr/>
          </p:nvGrpSpPr>
          <p:grpSpPr>
            <a:xfrm>
              <a:off x="38100" y="-1"/>
              <a:ext cx="18011253" cy="1855520"/>
              <a:chOff x="25400" y="0"/>
              <a:chExt cx="18011252" cy="1855518"/>
            </a:xfrm>
          </p:grpSpPr>
          <p:grpSp>
            <p:nvGrpSpPr>
              <p:cNvPr id="295" name="Group"/>
              <p:cNvGrpSpPr/>
              <p:nvPr/>
            </p:nvGrpSpPr>
            <p:grpSpPr>
              <a:xfrm>
                <a:off x="76363" y="0"/>
                <a:ext cx="17896628" cy="845181"/>
                <a:chOff x="0" y="57919"/>
                <a:chExt cx="17896626" cy="845180"/>
              </a:xfrm>
            </p:grpSpPr>
            <p:sp>
              <p:nvSpPr>
                <p:cNvPr id="292"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93"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94"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96"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pSp>
      <p:sp>
        <p:nvSpPr>
          <p:cNvPr id="299" name="Let's answer the questions we posed before:…"/>
          <p:cNvSpPr txBox="1"/>
          <p:nvPr/>
        </p:nvSpPr>
        <p:spPr>
          <a:xfrm>
            <a:off x="515858" y="5212164"/>
            <a:ext cx="22831012" cy="8176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000"/>
            </a:pPr>
            <a:r>
              <a:t>Let's answer the questions we posed before:</a:t>
            </a:r>
          </a:p>
          <a:p>
            <a:pPr lvl="1" marL="1460500" indent="-228600" algn="l">
              <a:buSzPct val="100000"/>
              <a:buFont typeface="Helvetica Neue"/>
              <a:buChar char="•"/>
              <a:defRPr sz="4000"/>
            </a:pPr>
            <a:r>
              <a:t>How do we track the information in a block?</a:t>
            </a:r>
          </a:p>
          <a:p>
            <a:pPr lvl="3" marL="2133600" indent="-228600" algn="l">
              <a:buSzPct val="100000"/>
              <a:buFont typeface="Helvetica Neue"/>
              <a:buChar char="•"/>
              <a:defRPr sz="4000"/>
            </a:pPr>
            <a:r>
              <a:t>The header block that holds the bytes in the block and the state (free or used)</a:t>
            </a:r>
          </a:p>
          <a:p>
            <a:pPr lvl="1" marL="1460500" indent="-228600" algn="l">
              <a:buSzPct val="100000"/>
              <a:buFont typeface="Helvetica Neue"/>
              <a:buChar char="•"/>
              <a:defRPr sz="4000"/>
            </a:pPr>
            <a:r>
              <a:t>How do we organize/find free blocks?</a:t>
            </a:r>
          </a:p>
          <a:p>
            <a:pPr lvl="3" marL="2133600" indent="-228600" algn="l">
              <a:buSzPct val="100000"/>
              <a:buFont typeface="Helvetica Neue"/>
              <a:buChar char="•"/>
              <a:defRPr sz="4000"/>
            </a:pPr>
            <a:r>
              <a:t>Linear search, starting from the first block.</a:t>
            </a:r>
          </a:p>
          <a:p>
            <a:pPr lvl="1" marL="1460500" indent="-228600" algn="l">
              <a:buSzPct val="100000"/>
              <a:buFont typeface="Helvetica Neue"/>
              <a:buChar char="•"/>
              <a:defRPr sz="4000"/>
            </a:pPr>
            <a:r>
              <a:t>How do we pick which free block from available options? </a:t>
            </a:r>
          </a:p>
          <a:p>
            <a:pPr lvl="3" marL="2133600" indent="-228600" algn="l">
              <a:buSzPct val="100000"/>
              <a:buFont typeface="Helvetica Neue"/>
              <a:buChar char="•"/>
              <a:defRPr sz="4000"/>
            </a:pPr>
            <a:r>
              <a:t>If the block is free and has enough space we can choose it, though there are other options (covered in the next few slides).</a:t>
            </a:r>
          </a:p>
          <a:p>
            <a:pPr lvl="1" marL="1460500" indent="-228600" algn="l">
              <a:buSzPct val="100000"/>
              <a:buFont typeface="Helvetica Neue"/>
              <a:buChar char="•"/>
              <a:defRPr sz="4000"/>
            </a:pPr>
            <a:r>
              <a:t>What do we do with excess space when allocating a block?</a:t>
            </a:r>
          </a:p>
          <a:p>
            <a:pPr lvl="3" marL="2133600" indent="-228600" algn="l">
              <a:buSzPct val="100000"/>
              <a:buFont typeface="Helvetica Neue"/>
              <a:buChar char="•"/>
              <a:defRPr sz="4000"/>
            </a:pPr>
            <a:r>
              <a:t>If we can fit another header and still have at least a block's worth of space, we can do that. If we can't, it should just become part of the block we are allocating.</a:t>
            </a:r>
          </a:p>
          <a:p>
            <a:pPr lvl="1" marL="1460500" indent="-228600" algn="l">
              <a:buSzPct val="100000"/>
              <a:buFont typeface="Helvetica Neue"/>
              <a:buChar char="•"/>
              <a:defRPr sz="4000"/>
            </a:pPr>
            <a:r>
              <a:t>How do we recycle a freed block? </a:t>
            </a:r>
          </a:p>
          <a:p>
            <a:pPr lvl="3" marL="2133600" indent="-228600" algn="l">
              <a:buSzPct val="100000"/>
              <a:buFont typeface="Helvetica Neue"/>
              <a:buChar char="•"/>
              <a:defRPr sz="4000"/>
            </a:pPr>
            <a:r>
              <a:t>Mark it free, and coalesce if we can.</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1" name="Placement: first-fit, next-fit, best-f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Placement: first-fit, next-fit, best-fit</a:t>
            </a:r>
          </a:p>
        </p:txBody>
      </p:sp>
      <p:sp>
        <p:nvSpPr>
          <p:cNvPr id="302" name="The method we have described simply finds the first available block that is free and fits the request, and then starts from the beginning again on a future allocation. This is called a first-fit placement policy. One drawback is that you always have to s"/>
          <p:cNvSpPr txBox="1"/>
          <p:nvPr/>
        </p:nvSpPr>
        <p:spPr>
          <a:xfrm>
            <a:off x="776494" y="1867920"/>
            <a:ext cx="22831013" cy="105693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500"/>
            </a:pPr>
            <a:r>
              <a:t>The method we have described simply finds the first available block that is free and fits the request, and then starts from the beginning again on a future allocation. This is called a </a:t>
            </a:r>
            <a:r>
              <a:rPr b="1" i="1">
                <a:latin typeface="Helvetica Neue"/>
                <a:ea typeface="Helvetica Neue"/>
                <a:cs typeface="Helvetica Neue"/>
                <a:sym typeface="Helvetica Neue"/>
              </a:rPr>
              <a:t>first-fit</a:t>
            </a:r>
            <a:r>
              <a:rPr i="1">
                <a:latin typeface="Helvetica Neue"/>
                <a:ea typeface="Helvetica Neue"/>
                <a:cs typeface="Helvetica Neue"/>
                <a:sym typeface="Helvetica Neue"/>
              </a:rPr>
              <a:t> </a:t>
            </a:r>
            <a:r>
              <a:t>placement policy. One drawback is that you always have to start from the beginning of the heap, and it can be slow. Another drawback is that it can leave "splinters" (small free blocks) towards the beginning of the list. One advantage is that it leaves large blocks towards the end of the list, which allows for larger allocations if necessary.</a:t>
            </a:r>
          </a:p>
          <a:p>
            <a:pPr algn="l">
              <a:defRPr sz="4500"/>
            </a:pPr>
          </a:p>
          <a:p>
            <a:pPr algn="l">
              <a:defRPr sz="4500"/>
            </a:pPr>
            <a:r>
              <a:t>A second method is called </a:t>
            </a:r>
            <a:r>
              <a:rPr b="1" i="1">
                <a:latin typeface="Helvetica Neue"/>
                <a:ea typeface="Helvetica Neue"/>
                <a:cs typeface="Helvetica Neue"/>
                <a:sym typeface="Helvetica Neue"/>
              </a:rPr>
              <a:t>next-fit</a:t>
            </a:r>
            <a:r>
              <a:t>, and was first proposed by Donald Knuth. With next-fit, you start looking for follow-on blocks after the location of the last allocation. If you found a suitable block before, you have a good chance to find another one in the same location. It is still not clear whether next-fit leads to better (or comparable) memory utilization.</a:t>
            </a:r>
          </a:p>
          <a:p>
            <a:pPr algn="l">
              <a:defRPr sz="4500"/>
            </a:pPr>
          </a:p>
          <a:p>
            <a:pPr algn="l">
              <a:defRPr sz="4500"/>
            </a:pPr>
            <a:r>
              <a:t>The final method is called </a:t>
            </a:r>
            <a:r>
              <a:rPr b="1" i="1">
                <a:latin typeface="Helvetica Neue"/>
                <a:ea typeface="Helvetica Neue"/>
                <a:cs typeface="Helvetica Neue"/>
                <a:sym typeface="Helvetica Neue"/>
              </a:rPr>
              <a:t>best-fit</a:t>
            </a:r>
            <a:r>
              <a:t>, and relies on searching the entire heap to find a block that matches the requested allocation the best. The obvious drawback of best-fit is that it requires an exhaustive search of the list.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4" name="Splitting and Coalesc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Splitting and Coalescing</a:t>
            </a:r>
          </a:p>
        </p:txBody>
      </p:sp>
      <p:sp>
        <p:nvSpPr>
          <p:cNvPr id="305" name="We have already described both splitting and coalescing as used in the implicit free list implementation.…"/>
          <p:cNvSpPr txBox="1"/>
          <p:nvPr/>
        </p:nvSpPr>
        <p:spPr>
          <a:xfrm>
            <a:off x="776494" y="1867920"/>
            <a:ext cx="22831013" cy="86785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have already described both splitting and coalescing as used in the implicit free list implementation. </a:t>
            </a:r>
          </a:p>
          <a:p>
            <a:pPr algn="l">
              <a:defRPr sz="4700"/>
            </a:pPr>
          </a:p>
          <a:p>
            <a:pPr algn="l">
              <a:defRPr sz="4700"/>
            </a:pPr>
            <a:r>
              <a:t>Splitting the memory block is necessary when you have one large block to work with (which is what you will have for the heap allocator assignment). However, the heap allocator can request an increase in the size of the block of memory (using the </a:t>
            </a:r>
            <a:r>
              <a:rPr>
                <a:latin typeface="Courier"/>
                <a:ea typeface="Courier"/>
                <a:cs typeface="Courier"/>
                <a:sym typeface="Courier"/>
              </a:rPr>
              <a:t>sbrk</a:t>
            </a:r>
            <a:r>
              <a:t> </a:t>
            </a:r>
            <a:r>
              <a:rPr i="1">
                <a:latin typeface="Helvetica Neue"/>
                <a:ea typeface="Helvetica Neue"/>
                <a:cs typeface="Helvetica Neue"/>
                <a:sym typeface="Helvetica Neue"/>
              </a:rPr>
              <a:t>system call</a:t>
            </a:r>
            <a:r>
              <a:t>), meaning that you could have a policy to use the entire block and just request more. But, we aren't going to cover that low level in this course.</a:t>
            </a:r>
          </a:p>
          <a:p>
            <a:pPr algn="l">
              <a:defRPr sz="4700"/>
            </a:pPr>
          </a:p>
          <a:p>
            <a:pPr algn="l">
              <a:defRPr sz="4700"/>
            </a:pPr>
            <a:r>
              <a:t>Coalescing does not have to happen when you </a:t>
            </a:r>
            <a:r>
              <a:rPr>
                <a:latin typeface="Courier"/>
                <a:ea typeface="Courier"/>
                <a:cs typeface="Courier"/>
                <a:sym typeface="Courier"/>
              </a:rPr>
              <a:t>free</a:t>
            </a:r>
            <a:r>
              <a:t> — you can postpone coalescing until future </a:t>
            </a:r>
            <a:r>
              <a:rPr>
                <a:latin typeface="Courier"/>
                <a:ea typeface="Courier"/>
                <a:cs typeface="Courier"/>
                <a:sym typeface="Courier"/>
              </a:rPr>
              <a:t>malloc</a:t>
            </a:r>
            <a:r>
              <a:t>s or </a:t>
            </a:r>
            <a:r>
              <a:rPr>
                <a:latin typeface="Courier"/>
                <a:ea typeface="Courier"/>
                <a:cs typeface="Courier"/>
                <a:sym typeface="Courier"/>
              </a:rPr>
              <a:t>realloc</a:t>
            </a:r>
            <a:r>
              <a:t>s, and while it makes malloc a bit slower, frees are lighting fast.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7"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sp>
        <p:nvSpPr>
          <p:cNvPr id="308" name="Coalescing forwards is straightforward:"/>
          <p:cNvSpPr txBox="1"/>
          <p:nvPr/>
        </p:nvSpPr>
        <p:spPr>
          <a:xfrm>
            <a:off x="776494" y="1867920"/>
            <a:ext cx="22831013"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Coalescing forwards is straightforward:</a:t>
            </a:r>
          </a:p>
        </p:txBody>
      </p:sp>
      <p:graphicFrame>
        <p:nvGraphicFramePr>
          <p:cNvPr id="309" name="Table 1"/>
          <p:cNvGraphicFramePr/>
          <p:nvPr/>
        </p:nvGraphicFramePr>
        <p:xfrm>
          <a:off x="3192722" y="4516377"/>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315" name="Group"/>
          <p:cNvGrpSpPr/>
          <p:nvPr/>
        </p:nvGrpSpPr>
        <p:grpSpPr>
          <a:xfrm>
            <a:off x="3194050" y="2561031"/>
            <a:ext cx="18011253" cy="1855520"/>
            <a:chOff x="25400" y="0"/>
            <a:chExt cx="18011252" cy="1855518"/>
          </a:xfrm>
        </p:grpSpPr>
        <p:grpSp>
          <p:nvGrpSpPr>
            <p:cNvPr id="313" name="Group"/>
            <p:cNvGrpSpPr/>
            <p:nvPr/>
          </p:nvGrpSpPr>
          <p:grpSpPr>
            <a:xfrm>
              <a:off x="76363" y="0"/>
              <a:ext cx="17896628" cy="845181"/>
              <a:chOff x="0" y="57919"/>
              <a:chExt cx="17896626" cy="845180"/>
            </a:xfrm>
          </p:grpSpPr>
          <p:sp>
            <p:nvSpPr>
              <p:cNvPr id="310"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11"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12"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314"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pSp>
        <p:nvGrpSpPr>
          <p:cNvPr id="318" name="Group"/>
          <p:cNvGrpSpPr/>
          <p:nvPr/>
        </p:nvGrpSpPr>
        <p:grpSpPr>
          <a:xfrm>
            <a:off x="3194050" y="3892040"/>
            <a:ext cx="18036653" cy="510119"/>
            <a:chOff x="38100" y="12700"/>
            <a:chExt cx="18036652" cy="510118"/>
          </a:xfrm>
        </p:grpSpPr>
        <p:graphicFrame>
          <p:nvGraphicFramePr>
            <p:cNvPr id="316"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17"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319" name="If we just freed the 24-byte block, we know exactly where the next block is in order to see if it (and subsequent blocks) are free.…"/>
          <p:cNvSpPr txBox="1"/>
          <p:nvPr/>
        </p:nvSpPr>
        <p:spPr>
          <a:xfrm>
            <a:off x="990373" y="6460257"/>
            <a:ext cx="22831012" cy="57738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If we just freed the 24-byte block, we know exactly where the next block is in order to see if it (and subsequent blocks) are free.</a:t>
            </a:r>
          </a:p>
          <a:p>
            <a:pPr algn="l">
              <a:defRPr sz="4700"/>
            </a:pPr>
          </a:p>
          <a:p>
            <a:pPr algn="l">
              <a:defRPr sz="4700"/>
            </a:pPr>
            <a:r>
              <a:t>However, what if we had just freed the 8 byte block? How could we coalesce the two blocks?</a:t>
            </a:r>
          </a:p>
          <a:p>
            <a:pPr algn="l">
              <a:defRPr sz="4700"/>
            </a:pPr>
          </a:p>
          <a:p>
            <a:pPr algn="l">
              <a:defRPr sz="4700"/>
            </a:pPr>
            <a:r>
              <a:t>One way would be to look through the whole list from the beginning, keeping track of where the just-freed block is. But…this is slow.</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1"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322"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sp>
        <p:nvSpPr>
          <p:cNvPr id="323" name="Coalescing forwards is straightforward:"/>
          <p:cNvSpPr txBox="1"/>
          <p:nvPr/>
        </p:nvSpPr>
        <p:spPr>
          <a:xfrm>
            <a:off x="776494" y="1867920"/>
            <a:ext cx="22831013"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Coalescing forwards is straightforward:</a:t>
            </a:r>
          </a:p>
        </p:txBody>
      </p:sp>
      <p:graphicFrame>
        <p:nvGraphicFramePr>
          <p:cNvPr id="324" name="Table 1"/>
          <p:cNvGraphicFramePr/>
          <p:nvPr/>
        </p:nvGraphicFramePr>
        <p:xfrm>
          <a:off x="3192722" y="4516377"/>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330" name="Group"/>
          <p:cNvGrpSpPr/>
          <p:nvPr/>
        </p:nvGrpSpPr>
        <p:grpSpPr>
          <a:xfrm>
            <a:off x="3194050" y="2561031"/>
            <a:ext cx="18011253" cy="1855520"/>
            <a:chOff x="25400" y="0"/>
            <a:chExt cx="18011252" cy="1855518"/>
          </a:xfrm>
        </p:grpSpPr>
        <p:grpSp>
          <p:nvGrpSpPr>
            <p:cNvPr id="328" name="Group"/>
            <p:cNvGrpSpPr/>
            <p:nvPr/>
          </p:nvGrpSpPr>
          <p:grpSpPr>
            <a:xfrm>
              <a:off x="76363" y="0"/>
              <a:ext cx="17896628" cy="845181"/>
              <a:chOff x="0" y="57919"/>
              <a:chExt cx="17896626" cy="845180"/>
            </a:xfrm>
          </p:grpSpPr>
          <p:sp>
            <p:nvSpPr>
              <p:cNvPr id="325"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26"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27"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329"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pSp>
        <p:nvGrpSpPr>
          <p:cNvPr id="333" name="Group"/>
          <p:cNvGrpSpPr/>
          <p:nvPr/>
        </p:nvGrpSpPr>
        <p:grpSpPr>
          <a:xfrm>
            <a:off x="3194050" y="3892040"/>
            <a:ext cx="18036653" cy="510119"/>
            <a:chOff x="38100" y="12700"/>
            <a:chExt cx="18036652" cy="510118"/>
          </a:xfrm>
        </p:grpSpPr>
        <p:graphicFrame>
          <p:nvGraphicFramePr>
            <p:cNvPr id="331"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32"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334" name="Another method (described by Knuth) is to keep a footer on each block, as well. The footer is identical to the header. The above list would look like this with headers and footers (assume we were using them the whole time, and we have to add more space b"/>
          <p:cNvSpPr txBox="1"/>
          <p:nvPr/>
        </p:nvSpPr>
        <p:spPr>
          <a:xfrm>
            <a:off x="990373" y="5825257"/>
            <a:ext cx="22831012" cy="1953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000"/>
            </a:lvl1pPr>
          </a:lstStyle>
          <a:p>
            <a:pPr/>
            <a:r>
              <a:t>Another method (described by Knuth) is to keep a footer on each block, as well. The footer is identical to the header. The above list would look like this with headers and footers (assume we were using them the whole time, and we have to add more space because of the extra overhead):</a:t>
            </a:r>
          </a:p>
        </p:txBody>
      </p:sp>
      <p:graphicFrame>
        <p:nvGraphicFramePr>
          <p:cNvPr id="335" name="Table 1-1"/>
          <p:cNvGraphicFramePr/>
          <p:nvPr/>
        </p:nvGraphicFramePr>
        <p:xfrm>
          <a:off x="233991" y="94327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344" name="Group"/>
          <p:cNvGrpSpPr/>
          <p:nvPr/>
        </p:nvGrpSpPr>
        <p:grpSpPr>
          <a:xfrm>
            <a:off x="212200" y="7670357"/>
            <a:ext cx="24793760" cy="1803549"/>
            <a:chOff x="0" y="0"/>
            <a:chExt cx="24793758" cy="1803547"/>
          </a:xfrm>
        </p:grpSpPr>
        <p:grpSp>
          <p:nvGrpSpPr>
            <p:cNvPr id="341" name="Group"/>
            <p:cNvGrpSpPr/>
            <p:nvPr/>
          </p:nvGrpSpPr>
          <p:grpSpPr>
            <a:xfrm>
              <a:off x="0" y="0"/>
              <a:ext cx="24117300" cy="1803548"/>
              <a:chOff x="0" y="0"/>
              <a:chExt cx="24117300" cy="1803547"/>
            </a:xfrm>
          </p:grpSpPr>
          <p:grpSp>
            <p:nvGrpSpPr>
              <p:cNvPr id="339" name="Group"/>
              <p:cNvGrpSpPr/>
              <p:nvPr/>
            </p:nvGrpSpPr>
            <p:grpSpPr>
              <a:xfrm>
                <a:off x="80941" y="0"/>
                <a:ext cx="23898296" cy="845181"/>
                <a:chOff x="0" y="0"/>
                <a:chExt cx="23898295" cy="845180"/>
              </a:xfrm>
            </p:grpSpPr>
            <p:sp>
              <p:nvSpPr>
                <p:cNvPr id="336"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37"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38"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340"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342"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43"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345" name="Now, let's say we just freed the 8 byte block at 0x168. We can look eight bytes back (to 0x160) at the footer for the 24-byte block, and we can see that it is also free, and we can coalesce."/>
          <p:cNvSpPr txBox="1"/>
          <p:nvPr/>
        </p:nvSpPr>
        <p:spPr>
          <a:xfrm>
            <a:off x="990373" y="10607645"/>
            <a:ext cx="22831012" cy="22178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Now, let's say we just freed the 8 byte block at 0x168. We can look eight bytes back (to 0x160) at the footer for the 24-byte block, and we can see that it is also free, and we can coalesce.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47"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348"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graphicFrame>
        <p:nvGraphicFramePr>
          <p:cNvPr id="349" name="Table 1-1"/>
          <p:cNvGraphicFramePr/>
          <p:nvPr/>
        </p:nvGraphicFramePr>
        <p:xfrm>
          <a:off x="106991" y="36415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358" name="Group"/>
          <p:cNvGrpSpPr/>
          <p:nvPr/>
        </p:nvGrpSpPr>
        <p:grpSpPr>
          <a:xfrm>
            <a:off x="85200" y="1879157"/>
            <a:ext cx="24793760" cy="1803549"/>
            <a:chOff x="0" y="0"/>
            <a:chExt cx="24793758" cy="1803547"/>
          </a:xfrm>
        </p:grpSpPr>
        <p:grpSp>
          <p:nvGrpSpPr>
            <p:cNvPr id="355" name="Group"/>
            <p:cNvGrpSpPr/>
            <p:nvPr/>
          </p:nvGrpSpPr>
          <p:grpSpPr>
            <a:xfrm>
              <a:off x="0" y="0"/>
              <a:ext cx="24117300" cy="1803548"/>
              <a:chOff x="0" y="0"/>
              <a:chExt cx="24117300" cy="1803547"/>
            </a:xfrm>
          </p:grpSpPr>
          <p:grpSp>
            <p:nvGrpSpPr>
              <p:cNvPr id="353" name="Group"/>
              <p:cNvGrpSpPr/>
              <p:nvPr/>
            </p:nvGrpSpPr>
            <p:grpSpPr>
              <a:xfrm>
                <a:off x="80941" y="0"/>
                <a:ext cx="23898296" cy="845181"/>
                <a:chOff x="0" y="0"/>
                <a:chExt cx="23898295" cy="845180"/>
              </a:xfrm>
            </p:grpSpPr>
            <p:sp>
              <p:nvSpPr>
                <p:cNvPr id="350"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51"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52"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354"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356"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57"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359" name="Freed block"/>
          <p:cNvSpPr txBox="1"/>
          <p:nvPr/>
        </p:nvSpPr>
        <p:spPr>
          <a:xfrm>
            <a:off x="20140978" y="5395638"/>
            <a:ext cx="3443225"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Freed block</a:t>
            </a:r>
          </a:p>
        </p:txBody>
      </p:sp>
      <p:sp>
        <p:nvSpPr>
          <p:cNvPr id="360" name="Rectangle"/>
          <p:cNvSpPr/>
          <p:nvPr/>
        </p:nvSpPr>
        <p:spPr>
          <a:xfrm>
            <a:off x="21047383" y="3495646"/>
            <a:ext cx="1630413" cy="1270001"/>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2"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363"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graphicFrame>
        <p:nvGraphicFramePr>
          <p:cNvPr id="364" name="Table 1-1"/>
          <p:cNvGraphicFramePr/>
          <p:nvPr/>
        </p:nvGraphicFramePr>
        <p:xfrm>
          <a:off x="106991" y="36415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373" name="Group"/>
          <p:cNvGrpSpPr/>
          <p:nvPr/>
        </p:nvGrpSpPr>
        <p:grpSpPr>
          <a:xfrm>
            <a:off x="85200" y="1879157"/>
            <a:ext cx="24793760" cy="1803549"/>
            <a:chOff x="0" y="0"/>
            <a:chExt cx="24793758" cy="1803547"/>
          </a:xfrm>
        </p:grpSpPr>
        <p:grpSp>
          <p:nvGrpSpPr>
            <p:cNvPr id="370" name="Group"/>
            <p:cNvGrpSpPr/>
            <p:nvPr/>
          </p:nvGrpSpPr>
          <p:grpSpPr>
            <a:xfrm>
              <a:off x="0" y="0"/>
              <a:ext cx="24117300" cy="1803548"/>
              <a:chOff x="0" y="0"/>
              <a:chExt cx="24117300" cy="1803547"/>
            </a:xfrm>
          </p:grpSpPr>
          <p:grpSp>
            <p:nvGrpSpPr>
              <p:cNvPr id="368" name="Group"/>
              <p:cNvGrpSpPr/>
              <p:nvPr/>
            </p:nvGrpSpPr>
            <p:grpSpPr>
              <a:xfrm>
                <a:off x="80941" y="0"/>
                <a:ext cx="23898296" cy="845181"/>
                <a:chOff x="0" y="0"/>
                <a:chExt cx="23898295" cy="845180"/>
              </a:xfrm>
            </p:grpSpPr>
            <p:sp>
              <p:nvSpPr>
                <p:cNvPr id="365"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66"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67"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369"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371"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72"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374" name="Freed block…"/>
          <p:cNvSpPr txBox="1"/>
          <p:nvPr/>
        </p:nvSpPr>
        <p:spPr>
          <a:xfrm>
            <a:off x="18866755" y="4903324"/>
            <a:ext cx="3443225" cy="150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buFont typeface="Helvetica Neue"/>
              <a:defRPr sz="4700"/>
            </a:pPr>
            <a:r>
              <a:t>Freed block</a:t>
            </a:r>
          </a:p>
          <a:p>
            <a:pPr>
              <a:buFont typeface="Helvetica Neue"/>
              <a:defRPr sz="4700"/>
            </a:pPr>
            <a:r>
              <a:t>header</a:t>
            </a:r>
          </a:p>
        </p:txBody>
      </p:sp>
      <p:sp>
        <p:nvSpPr>
          <p:cNvPr id="375" name="Rectangle"/>
          <p:cNvSpPr/>
          <p:nvPr/>
        </p:nvSpPr>
        <p:spPr>
          <a:xfrm>
            <a:off x="19512523" y="3495646"/>
            <a:ext cx="1630413" cy="1270001"/>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77"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378"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graphicFrame>
        <p:nvGraphicFramePr>
          <p:cNvPr id="379" name="Table 1-1"/>
          <p:cNvGraphicFramePr/>
          <p:nvPr/>
        </p:nvGraphicFramePr>
        <p:xfrm>
          <a:off x="106991" y="36415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388" name="Group"/>
          <p:cNvGrpSpPr/>
          <p:nvPr/>
        </p:nvGrpSpPr>
        <p:grpSpPr>
          <a:xfrm>
            <a:off x="85200" y="1879157"/>
            <a:ext cx="24793760" cy="1803549"/>
            <a:chOff x="0" y="0"/>
            <a:chExt cx="24793758" cy="1803547"/>
          </a:xfrm>
        </p:grpSpPr>
        <p:grpSp>
          <p:nvGrpSpPr>
            <p:cNvPr id="385" name="Group"/>
            <p:cNvGrpSpPr/>
            <p:nvPr/>
          </p:nvGrpSpPr>
          <p:grpSpPr>
            <a:xfrm>
              <a:off x="0" y="0"/>
              <a:ext cx="24117300" cy="1803548"/>
              <a:chOff x="0" y="0"/>
              <a:chExt cx="24117300" cy="1803547"/>
            </a:xfrm>
          </p:grpSpPr>
          <p:grpSp>
            <p:nvGrpSpPr>
              <p:cNvPr id="383" name="Group"/>
              <p:cNvGrpSpPr/>
              <p:nvPr/>
            </p:nvGrpSpPr>
            <p:grpSpPr>
              <a:xfrm>
                <a:off x="80941" y="0"/>
                <a:ext cx="23898296" cy="845181"/>
                <a:chOff x="0" y="0"/>
                <a:chExt cx="23898295" cy="845180"/>
              </a:xfrm>
            </p:grpSpPr>
            <p:sp>
              <p:nvSpPr>
                <p:cNvPr id="380"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81"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82"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384"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386"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87"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389" name="Footer for previous block (also free)"/>
          <p:cNvSpPr txBox="1"/>
          <p:nvPr/>
        </p:nvSpPr>
        <p:spPr>
          <a:xfrm>
            <a:off x="17447733" y="4990203"/>
            <a:ext cx="3443225" cy="29290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Font typeface="Helvetica Neue"/>
              <a:defRPr sz="4700"/>
            </a:lvl1pPr>
          </a:lstStyle>
          <a:p>
            <a:pPr/>
            <a:r>
              <a:t>Footer for previous block (also free)</a:t>
            </a:r>
          </a:p>
        </p:txBody>
      </p:sp>
      <p:sp>
        <p:nvSpPr>
          <p:cNvPr id="390" name="Rectangle"/>
          <p:cNvSpPr/>
          <p:nvPr/>
        </p:nvSpPr>
        <p:spPr>
          <a:xfrm>
            <a:off x="18093501" y="3495646"/>
            <a:ext cx="1630413" cy="1270001"/>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92"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393"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graphicFrame>
        <p:nvGraphicFramePr>
          <p:cNvPr id="394" name="Table 1-1"/>
          <p:cNvGraphicFramePr/>
          <p:nvPr/>
        </p:nvGraphicFramePr>
        <p:xfrm>
          <a:off x="106991" y="36415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03" name="Group"/>
          <p:cNvGrpSpPr/>
          <p:nvPr/>
        </p:nvGrpSpPr>
        <p:grpSpPr>
          <a:xfrm>
            <a:off x="85200" y="1879157"/>
            <a:ext cx="24793760" cy="1803549"/>
            <a:chOff x="0" y="0"/>
            <a:chExt cx="24793758" cy="1803547"/>
          </a:xfrm>
        </p:grpSpPr>
        <p:grpSp>
          <p:nvGrpSpPr>
            <p:cNvPr id="400" name="Group"/>
            <p:cNvGrpSpPr/>
            <p:nvPr/>
          </p:nvGrpSpPr>
          <p:grpSpPr>
            <a:xfrm>
              <a:off x="0" y="0"/>
              <a:ext cx="24117300" cy="1803548"/>
              <a:chOff x="0" y="0"/>
              <a:chExt cx="24117300" cy="1803547"/>
            </a:xfrm>
          </p:grpSpPr>
          <p:grpSp>
            <p:nvGrpSpPr>
              <p:cNvPr id="398" name="Group"/>
              <p:cNvGrpSpPr/>
              <p:nvPr/>
            </p:nvGrpSpPr>
            <p:grpSpPr>
              <a:xfrm>
                <a:off x="80941" y="0"/>
                <a:ext cx="23898296" cy="845181"/>
                <a:chOff x="0" y="0"/>
                <a:chExt cx="23898295" cy="845180"/>
              </a:xfrm>
            </p:grpSpPr>
            <p:sp>
              <p:nvSpPr>
                <p:cNvPr id="395"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96"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97"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399"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401"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02"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404" name="Entire free area"/>
          <p:cNvSpPr txBox="1"/>
          <p:nvPr/>
        </p:nvSpPr>
        <p:spPr>
          <a:xfrm>
            <a:off x="15159922" y="5229716"/>
            <a:ext cx="3443226"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Font typeface="Helvetica Neue"/>
              <a:defRPr sz="4700"/>
            </a:lvl1pPr>
          </a:lstStyle>
          <a:p>
            <a:pPr/>
            <a:r>
              <a:t>Entire free area</a:t>
            </a:r>
          </a:p>
        </p:txBody>
      </p:sp>
      <p:sp>
        <p:nvSpPr>
          <p:cNvPr id="405" name="Rectangle"/>
          <p:cNvSpPr/>
          <p:nvPr/>
        </p:nvSpPr>
        <p:spPr>
          <a:xfrm>
            <a:off x="12110851" y="3495646"/>
            <a:ext cx="10536966" cy="1270001"/>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aphicFrame>
        <p:nvGraphicFramePr>
          <p:cNvPr id="406" name="Table 1-1-1"/>
          <p:cNvGraphicFramePr/>
          <p:nvPr/>
        </p:nvGraphicFramePr>
        <p:xfrm>
          <a:off x="106991" y="10045817"/>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56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56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15" name="Group"/>
          <p:cNvGrpSpPr/>
          <p:nvPr/>
        </p:nvGrpSpPr>
        <p:grpSpPr>
          <a:xfrm>
            <a:off x="85200" y="8283412"/>
            <a:ext cx="24793760" cy="1803549"/>
            <a:chOff x="0" y="0"/>
            <a:chExt cx="24793758" cy="1803547"/>
          </a:xfrm>
        </p:grpSpPr>
        <p:grpSp>
          <p:nvGrpSpPr>
            <p:cNvPr id="412" name="Group"/>
            <p:cNvGrpSpPr/>
            <p:nvPr/>
          </p:nvGrpSpPr>
          <p:grpSpPr>
            <a:xfrm>
              <a:off x="0" y="0"/>
              <a:ext cx="24117300" cy="1803548"/>
              <a:chOff x="0" y="0"/>
              <a:chExt cx="24117300" cy="1803547"/>
            </a:xfrm>
          </p:grpSpPr>
          <p:grpSp>
            <p:nvGrpSpPr>
              <p:cNvPr id="410" name="Group"/>
              <p:cNvGrpSpPr/>
              <p:nvPr/>
            </p:nvGrpSpPr>
            <p:grpSpPr>
              <a:xfrm>
                <a:off x="80941" y="0"/>
                <a:ext cx="23898296" cy="845181"/>
                <a:chOff x="0" y="0"/>
                <a:chExt cx="23898295" cy="845180"/>
              </a:xfrm>
            </p:grpSpPr>
            <p:sp>
              <p:nvSpPr>
                <p:cNvPr id="407"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08"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09"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411"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413"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14"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416" name="After coalescing backwards"/>
          <p:cNvSpPr txBox="1"/>
          <p:nvPr/>
        </p:nvSpPr>
        <p:spPr>
          <a:xfrm>
            <a:off x="10499347" y="11633971"/>
            <a:ext cx="5240871" cy="150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Font typeface="Helvetica Neue"/>
              <a:defRPr sz="4700"/>
            </a:lvl1pPr>
          </a:lstStyle>
          <a:p>
            <a:pPr/>
            <a:r>
              <a:t>After coalescing backwards</a:t>
            </a:r>
          </a:p>
        </p:txBody>
      </p:sp>
      <p:sp>
        <p:nvSpPr>
          <p:cNvPr id="417" name="Rectangle"/>
          <p:cNvSpPr/>
          <p:nvPr/>
        </p:nvSpPr>
        <p:spPr>
          <a:xfrm>
            <a:off x="12110851" y="10039467"/>
            <a:ext cx="1053696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9"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sp>
        <p:nvSpPr>
          <p:cNvPr id="420" name="One critical issue with the implicit list is the problem with the linear search to find free blocks (by the way: the implicit list just keeps a pointer to the first block for first-fit).…"/>
          <p:cNvSpPr txBox="1"/>
          <p:nvPr/>
        </p:nvSpPr>
        <p:spPr>
          <a:xfrm>
            <a:off x="776494" y="1867920"/>
            <a:ext cx="22831013" cy="43526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One critical issue with the implicit list is the problem with the linear search to find free blocks (by the way: the implicit list just keeps a pointer to the first block for first-fit).</a:t>
            </a:r>
          </a:p>
          <a:p>
            <a:pPr algn="l">
              <a:defRPr sz="4700"/>
            </a:pPr>
          </a:p>
          <a:p>
            <a:pPr algn="l">
              <a:defRPr sz="4700"/>
            </a:pPr>
            <a:r>
              <a:t>The </a:t>
            </a:r>
            <a:r>
              <a:rPr i="1">
                <a:latin typeface="Helvetica Neue"/>
                <a:ea typeface="Helvetica Neue"/>
                <a:cs typeface="Helvetica Neue"/>
                <a:sym typeface="Helvetica Neue"/>
              </a:rPr>
              <a:t>explicit</a:t>
            </a:r>
            <a:r>
              <a:t> free list solves this problem by keeping a linked list of free blocks embedded in the memory. This is best shown with an example. As before, let's start with an empty block of memory. With an explicit list, we keep a pointer to the first </a:t>
            </a:r>
            <a:r>
              <a:rPr i="1">
                <a:latin typeface="Helvetica Neue"/>
                <a:ea typeface="Helvetica Neue"/>
                <a:cs typeface="Helvetica Neue"/>
                <a:sym typeface="Helvetica Neue"/>
              </a:rPr>
              <a:t>free</a:t>
            </a:r>
            <a:r>
              <a:t> block.</a:t>
            </a:r>
          </a:p>
        </p:txBody>
      </p:sp>
      <p:graphicFrame>
        <p:nvGraphicFramePr>
          <p:cNvPr id="421"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3018346"/>
                <a:gridCol w="1505154"/>
                <a:gridCol w="1504681"/>
                <a:gridCol w="1493357"/>
                <a:gridCol w="1504140"/>
                <a:gridCol w="1522288"/>
                <a:gridCol w="6025244"/>
                <a:gridCol w="1488597"/>
                <a:gridCol w="1500319"/>
                <a:gridCol w="1533611"/>
                <a:gridCol w="1484249"/>
              </a:tblGrid>
              <a:tr h="978168">
                <a:tc>
                  <a:txBody>
                    <a:bodyPr/>
                    <a:lstStyle/>
                    <a:p>
                      <a:pPr algn="ctr" defTabSz="647700">
                        <a:defRPr>
                          <a:solidFill>
                            <a:srgbClr val="000000"/>
                          </a:solidFill>
                        </a:defRPr>
                      </a:pPr>
                      <a:r>
                        <a:rPr sz="3000">
                          <a:solidFill>
                            <a:srgbClr val="444444"/>
                          </a:solidFill>
                        </a:rPr>
                        <a:t>152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30" name="Group"/>
          <p:cNvGrpSpPr/>
          <p:nvPr/>
        </p:nvGrpSpPr>
        <p:grpSpPr>
          <a:xfrm>
            <a:off x="114159" y="7770376"/>
            <a:ext cx="24793761" cy="1803549"/>
            <a:chOff x="0" y="0"/>
            <a:chExt cx="24793758" cy="1803547"/>
          </a:xfrm>
        </p:grpSpPr>
        <p:grpSp>
          <p:nvGrpSpPr>
            <p:cNvPr id="427" name="Group"/>
            <p:cNvGrpSpPr/>
            <p:nvPr/>
          </p:nvGrpSpPr>
          <p:grpSpPr>
            <a:xfrm>
              <a:off x="0" y="0"/>
              <a:ext cx="24117300" cy="1803548"/>
              <a:chOff x="0" y="0"/>
              <a:chExt cx="24117300" cy="1803547"/>
            </a:xfrm>
          </p:grpSpPr>
          <p:grpSp>
            <p:nvGrpSpPr>
              <p:cNvPr id="425" name="Group"/>
              <p:cNvGrpSpPr/>
              <p:nvPr/>
            </p:nvGrpSpPr>
            <p:grpSpPr>
              <a:xfrm>
                <a:off x="80941" y="0"/>
                <a:ext cx="23898296" cy="845181"/>
                <a:chOff x="0" y="0"/>
                <a:chExt cx="23898295" cy="845180"/>
              </a:xfrm>
            </p:grpSpPr>
            <p:sp>
              <p:nvSpPr>
                <p:cNvPr id="422"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23"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24"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426"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428"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29"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431"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434" name="Connection Line"/>
          <p:cNvSpPr/>
          <p:nvPr/>
        </p:nvSpPr>
        <p:spPr>
          <a:xfrm>
            <a:off x="212458" y="6792400"/>
            <a:ext cx="3549742" cy="2564666"/>
          </a:xfrm>
          <a:custGeom>
            <a:avLst/>
            <a:gdLst/>
            <a:ahLst/>
            <a:cxnLst>
              <a:cxn ang="0">
                <a:pos x="wd2" y="hd2"/>
              </a:cxn>
              <a:cxn ang="5400000">
                <a:pos x="wd2" y="hd2"/>
              </a:cxn>
              <a:cxn ang="10800000">
                <a:pos x="wd2" y="hd2"/>
              </a:cxn>
              <a:cxn ang="16200000">
                <a:pos x="wd2" y="hd2"/>
              </a:cxn>
            </a:cxnLst>
            <a:rect l="0" t="0" r="r" b="b"/>
            <a:pathLst>
              <a:path w="21600" h="21583" fill="norm" stroke="1" extrusionOk="0">
                <a:moveTo>
                  <a:pt x="21600" y="0"/>
                </a:moveTo>
                <a:cubicBezTo>
                  <a:pt x="13130" y="-17"/>
                  <a:pt x="5930" y="7177"/>
                  <a:pt x="0" y="21583"/>
                </a:cubicBezTo>
              </a:path>
            </a:pathLst>
          </a:custGeom>
          <a:ln w="50800">
            <a:solidFill>
              <a:srgbClr val="7F0325"/>
            </a:solidFill>
            <a:miter lim="400000"/>
            <a:tailEnd type="triangle"/>
          </a:ln>
        </p:spPr>
        <p:txBody>
          <a:bodyPr/>
          <a:lstStyle/>
          <a:p>
            <a:pPr/>
          </a:p>
        </p:txBody>
      </p:sp>
      <p:sp>
        <p:nvSpPr>
          <p:cNvPr id="433" name="We use two blocks in the payload of the free block to point to the next and previous free blocks."/>
          <p:cNvSpPr txBox="1"/>
          <p:nvPr/>
        </p:nvSpPr>
        <p:spPr>
          <a:xfrm>
            <a:off x="411181" y="10943442"/>
            <a:ext cx="22831012" cy="15072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use two blocks </a:t>
            </a:r>
            <a:r>
              <a:rPr i="1">
                <a:latin typeface="Helvetica Neue"/>
                <a:ea typeface="Helvetica Neue"/>
                <a:cs typeface="Helvetica Neue"/>
                <a:sym typeface="Helvetica Neue"/>
              </a:rPr>
              <a:t>in the payload</a:t>
            </a:r>
            <a:r>
              <a:t> of the free block to point to the </a:t>
            </a:r>
            <a:r>
              <a:rPr i="1">
                <a:latin typeface="Helvetica Neue"/>
                <a:ea typeface="Helvetica Neue"/>
                <a:cs typeface="Helvetica Neue"/>
                <a:sym typeface="Helvetica Neue"/>
              </a:rPr>
              <a:t>next</a:t>
            </a:r>
            <a:r>
              <a:t> and </a:t>
            </a:r>
            <a:r>
              <a:rPr i="1">
                <a:latin typeface="Helvetica Neue"/>
                <a:ea typeface="Helvetica Neue"/>
                <a:cs typeface="Helvetica Neue"/>
                <a:sym typeface="Helvetica Neue"/>
              </a:rPr>
              <a:t>previous</a:t>
            </a:r>
            <a:r>
              <a:t> free blocks.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6"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sp>
        <p:nvSpPr>
          <p:cNvPr id="437" name="One critical issue with the implicit list is the problem with the linear search to find free blocks (by the way: the implicit list just keeps a pointer to the first block for first-fit).…"/>
          <p:cNvSpPr txBox="1"/>
          <p:nvPr/>
        </p:nvSpPr>
        <p:spPr>
          <a:xfrm>
            <a:off x="776494" y="1867920"/>
            <a:ext cx="22831013" cy="43526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One critical issue with the implicit list is the problem with the linear search to find free blocks (by the way: the implicit list just keeps a pointer to the first block for first-fit).</a:t>
            </a:r>
          </a:p>
          <a:p>
            <a:pPr algn="l">
              <a:defRPr sz="4700"/>
            </a:pPr>
          </a:p>
          <a:p>
            <a:pPr algn="l">
              <a:defRPr sz="4700"/>
            </a:pPr>
            <a:r>
              <a:t>The </a:t>
            </a:r>
            <a:r>
              <a:rPr i="1">
                <a:latin typeface="Helvetica Neue"/>
                <a:ea typeface="Helvetica Neue"/>
                <a:cs typeface="Helvetica Neue"/>
                <a:sym typeface="Helvetica Neue"/>
              </a:rPr>
              <a:t>explicit</a:t>
            </a:r>
            <a:r>
              <a:t> free list solves this problem by keeping a linked list of free blocks embedded in the memory. This is best shown with an example. As before, let's start with an empty block of memory. With an explicit list, we keep a pointer to the first </a:t>
            </a:r>
            <a:r>
              <a:rPr i="1">
                <a:latin typeface="Helvetica Neue"/>
                <a:ea typeface="Helvetica Neue"/>
                <a:cs typeface="Helvetica Neue"/>
                <a:sym typeface="Helvetica Neue"/>
              </a:rPr>
              <a:t>free</a:t>
            </a:r>
            <a:r>
              <a:t> block.</a:t>
            </a:r>
          </a:p>
        </p:txBody>
      </p:sp>
      <p:graphicFrame>
        <p:nvGraphicFramePr>
          <p:cNvPr id="438"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1475793"/>
                <a:gridCol w="3047706"/>
                <a:gridCol w="1504681"/>
                <a:gridCol w="1493357"/>
                <a:gridCol w="1504140"/>
                <a:gridCol w="1522288"/>
                <a:gridCol w="6025244"/>
                <a:gridCol w="1488597"/>
                <a:gridCol w="1500319"/>
                <a:gridCol w="1533611"/>
                <a:gridCol w="1484249"/>
              </a:tblGrid>
              <a:tr h="978168">
                <a:tc>
                  <a:txBody>
                    <a:bodyPr/>
                    <a:lstStyle/>
                    <a:p>
                      <a:pPr algn="ctr" defTabSz="647700">
                        <a:defRPr>
                          <a:solidFill>
                            <a:srgbClr val="000000"/>
                          </a:solidFill>
                        </a:defRPr>
                      </a:pPr>
                      <a:r>
                        <a:rPr sz="3000">
                          <a:solidFill>
                            <a:srgbClr val="444444"/>
                          </a:solidFill>
                        </a:rPr>
                        <a:t>152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47" name="Group"/>
          <p:cNvGrpSpPr/>
          <p:nvPr/>
        </p:nvGrpSpPr>
        <p:grpSpPr>
          <a:xfrm>
            <a:off x="114159" y="7770376"/>
            <a:ext cx="24793761" cy="1803549"/>
            <a:chOff x="0" y="0"/>
            <a:chExt cx="24793758" cy="1803547"/>
          </a:xfrm>
        </p:grpSpPr>
        <p:grpSp>
          <p:nvGrpSpPr>
            <p:cNvPr id="444" name="Group"/>
            <p:cNvGrpSpPr/>
            <p:nvPr/>
          </p:nvGrpSpPr>
          <p:grpSpPr>
            <a:xfrm>
              <a:off x="0" y="0"/>
              <a:ext cx="24117300" cy="1803548"/>
              <a:chOff x="0" y="0"/>
              <a:chExt cx="24117300" cy="1803547"/>
            </a:xfrm>
          </p:grpSpPr>
          <p:grpSp>
            <p:nvGrpSpPr>
              <p:cNvPr id="442" name="Group"/>
              <p:cNvGrpSpPr/>
              <p:nvPr/>
            </p:nvGrpSpPr>
            <p:grpSpPr>
              <a:xfrm>
                <a:off x="80941" y="0"/>
                <a:ext cx="23898296" cy="845181"/>
                <a:chOff x="0" y="0"/>
                <a:chExt cx="23898295" cy="845180"/>
              </a:xfrm>
            </p:grpSpPr>
            <p:sp>
              <p:nvSpPr>
                <p:cNvPr id="439"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40"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41"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443"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445"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46"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448"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452" name="Connection Line"/>
          <p:cNvSpPr/>
          <p:nvPr/>
        </p:nvSpPr>
        <p:spPr>
          <a:xfrm>
            <a:off x="212458" y="6792400"/>
            <a:ext cx="3549742" cy="2564666"/>
          </a:xfrm>
          <a:custGeom>
            <a:avLst/>
            <a:gdLst/>
            <a:ahLst/>
            <a:cxnLst>
              <a:cxn ang="0">
                <a:pos x="wd2" y="hd2"/>
              </a:cxn>
              <a:cxn ang="5400000">
                <a:pos x="wd2" y="hd2"/>
              </a:cxn>
              <a:cxn ang="10800000">
                <a:pos x="wd2" y="hd2"/>
              </a:cxn>
              <a:cxn ang="16200000">
                <a:pos x="wd2" y="hd2"/>
              </a:cxn>
            </a:cxnLst>
            <a:rect l="0" t="0" r="r" b="b"/>
            <a:pathLst>
              <a:path w="21600" h="21583" fill="norm" stroke="1" extrusionOk="0">
                <a:moveTo>
                  <a:pt x="21600" y="0"/>
                </a:moveTo>
                <a:cubicBezTo>
                  <a:pt x="13130" y="-17"/>
                  <a:pt x="5930" y="7177"/>
                  <a:pt x="0" y="21583"/>
                </a:cubicBezTo>
              </a:path>
            </a:pathLst>
          </a:custGeom>
          <a:ln w="50800">
            <a:solidFill>
              <a:srgbClr val="7F0325"/>
            </a:solidFill>
            <a:miter lim="400000"/>
            <a:tailEnd type="triangle"/>
          </a:ln>
        </p:spPr>
        <p:txBody>
          <a:bodyPr/>
          <a:lstStyle/>
          <a:p>
            <a:pPr/>
          </a:p>
        </p:txBody>
      </p:sp>
      <p:sp>
        <p:nvSpPr>
          <p:cNvPr id="450" name="We use two blocks in the payload of the free block to point to the next and previous free blocks."/>
          <p:cNvSpPr txBox="1"/>
          <p:nvPr/>
        </p:nvSpPr>
        <p:spPr>
          <a:xfrm>
            <a:off x="411181" y="10943442"/>
            <a:ext cx="22831012" cy="15072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use two blocks </a:t>
            </a:r>
            <a:r>
              <a:rPr i="1">
                <a:latin typeface="Helvetica Neue"/>
                <a:ea typeface="Helvetica Neue"/>
                <a:cs typeface="Helvetica Neue"/>
                <a:sym typeface="Helvetica Neue"/>
              </a:rPr>
              <a:t>in the payload</a:t>
            </a:r>
            <a:r>
              <a:t> of the free block to point to the </a:t>
            </a:r>
            <a:r>
              <a:rPr i="1">
                <a:latin typeface="Helvetica Neue"/>
                <a:ea typeface="Helvetica Neue"/>
                <a:cs typeface="Helvetica Neue"/>
                <a:sym typeface="Helvetica Neue"/>
              </a:rPr>
              <a:t>next</a:t>
            </a:r>
            <a:r>
              <a:t> and </a:t>
            </a:r>
            <a:r>
              <a:rPr i="1">
                <a:latin typeface="Helvetica Neue"/>
                <a:ea typeface="Helvetica Neue"/>
                <a:cs typeface="Helvetica Neue"/>
                <a:sym typeface="Helvetica Neue"/>
              </a:rPr>
              <a:t>previous</a:t>
            </a:r>
            <a:r>
              <a:t> free blocks.</a:t>
            </a:r>
          </a:p>
        </p:txBody>
      </p:sp>
      <p:sp>
        <p:nvSpPr>
          <p:cNvPr id="451" name="Rectangle"/>
          <p:cNvSpPr/>
          <p:nvPr/>
        </p:nvSpPr>
        <p:spPr>
          <a:xfrm>
            <a:off x="1656428" y="9526430"/>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sp>
        <p:nvSpPr>
          <p:cNvPr id="455" name="One critical issue with the implicit list is the problem with the linear search to find free blocks (by the way: the implicit list just keeps a pointer to the first block for first-fit).…"/>
          <p:cNvSpPr txBox="1"/>
          <p:nvPr/>
        </p:nvSpPr>
        <p:spPr>
          <a:xfrm>
            <a:off x="776494" y="1867920"/>
            <a:ext cx="22831013" cy="43526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One critical issue with the implicit list is the problem with the linear search to find free blocks (by the way: the implicit list just keeps a pointer to the first block for first-fit).</a:t>
            </a:r>
          </a:p>
          <a:p>
            <a:pPr algn="l">
              <a:defRPr sz="4700"/>
            </a:pPr>
          </a:p>
          <a:p>
            <a:pPr algn="l">
              <a:defRPr sz="4700"/>
            </a:pPr>
            <a:r>
              <a:t>The </a:t>
            </a:r>
            <a:r>
              <a:rPr i="1">
                <a:latin typeface="Helvetica Neue"/>
                <a:ea typeface="Helvetica Neue"/>
                <a:cs typeface="Helvetica Neue"/>
                <a:sym typeface="Helvetica Neue"/>
              </a:rPr>
              <a:t>explicit</a:t>
            </a:r>
            <a:r>
              <a:t> free list solves this problem by keeping a linked list of free blocks embedded in the memory. This is best shown with an example. As before, let's start with an empty block of memory. With an explicit list, we keep a pointer to the first </a:t>
            </a:r>
            <a:r>
              <a:rPr i="1">
                <a:latin typeface="Helvetica Neue"/>
                <a:ea typeface="Helvetica Neue"/>
                <a:cs typeface="Helvetica Neue"/>
                <a:sym typeface="Helvetica Neue"/>
              </a:rPr>
              <a:t>free</a:t>
            </a:r>
            <a:r>
              <a:t> block.</a:t>
            </a:r>
          </a:p>
        </p:txBody>
      </p:sp>
      <p:graphicFrame>
        <p:nvGraphicFramePr>
          <p:cNvPr id="456"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1475793"/>
                <a:gridCol w="1445877"/>
                <a:gridCol w="3106510"/>
                <a:gridCol w="1493357"/>
                <a:gridCol w="1504140"/>
                <a:gridCol w="1522288"/>
                <a:gridCol w="6025244"/>
                <a:gridCol w="1488597"/>
                <a:gridCol w="1500319"/>
                <a:gridCol w="1533611"/>
                <a:gridCol w="1484249"/>
              </a:tblGrid>
              <a:tr h="978168">
                <a:tc>
                  <a:txBody>
                    <a:bodyPr/>
                    <a:lstStyle/>
                    <a:p>
                      <a:pPr algn="ctr" defTabSz="647700">
                        <a:defRPr>
                          <a:solidFill>
                            <a:srgbClr val="000000"/>
                          </a:solidFill>
                        </a:defRPr>
                      </a:pPr>
                      <a:r>
                        <a:rPr sz="3000">
                          <a:solidFill>
                            <a:srgbClr val="444444"/>
                          </a:solidFill>
                        </a:rPr>
                        <a:t>152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65" name="Group"/>
          <p:cNvGrpSpPr/>
          <p:nvPr/>
        </p:nvGrpSpPr>
        <p:grpSpPr>
          <a:xfrm>
            <a:off x="114159" y="7770376"/>
            <a:ext cx="24793761" cy="1803549"/>
            <a:chOff x="0" y="0"/>
            <a:chExt cx="24793758" cy="1803547"/>
          </a:xfrm>
        </p:grpSpPr>
        <p:grpSp>
          <p:nvGrpSpPr>
            <p:cNvPr id="462" name="Group"/>
            <p:cNvGrpSpPr/>
            <p:nvPr/>
          </p:nvGrpSpPr>
          <p:grpSpPr>
            <a:xfrm>
              <a:off x="0" y="0"/>
              <a:ext cx="24117300" cy="1803548"/>
              <a:chOff x="0" y="0"/>
              <a:chExt cx="24117300" cy="1803547"/>
            </a:xfrm>
          </p:grpSpPr>
          <p:grpSp>
            <p:nvGrpSpPr>
              <p:cNvPr id="460" name="Group"/>
              <p:cNvGrpSpPr/>
              <p:nvPr/>
            </p:nvGrpSpPr>
            <p:grpSpPr>
              <a:xfrm>
                <a:off x="80941" y="0"/>
                <a:ext cx="23898296" cy="845181"/>
                <a:chOff x="0" y="0"/>
                <a:chExt cx="23898295" cy="845180"/>
              </a:xfrm>
            </p:grpSpPr>
            <p:sp>
              <p:nvSpPr>
                <p:cNvPr id="457"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58"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59"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461"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463"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64"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466"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472" name="Connection Line"/>
          <p:cNvSpPr/>
          <p:nvPr/>
        </p:nvSpPr>
        <p:spPr>
          <a:xfrm>
            <a:off x="212458" y="6792400"/>
            <a:ext cx="3549742" cy="2564666"/>
          </a:xfrm>
          <a:custGeom>
            <a:avLst/>
            <a:gdLst/>
            <a:ahLst/>
            <a:cxnLst>
              <a:cxn ang="0">
                <a:pos x="wd2" y="hd2"/>
              </a:cxn>
              <a:cxn ang="5400000">
                <a:pos x="wd2" y="hd2"/>
              </a:cxn>
              <a:cxn ang="10800000">
                <a:pos x="wd2" y="hd2"/>
              </a:cxn>
              <a:cxn ang="16200000">
                <a:pos x="wd2" y="hd2"/>
              </a:cxn>
            </a:cxnLst>
            <a:rect l="0" t="0" r="r" b="b"/>
            <a:pathLst>
              <a:path w="21600" h="21583" fill="norm" stroke="1" extrusionOk="0">
                <a:moveTo>
                  <a:pt x="21600" y="0"/>
                </a:moveTo>
                <a:cubicBezTo>
                  <a:pt x="13130" y="-17"/>
                  <a:pt x="5930" y="7177"/>
                  <a:pt x="0" y="21583"/>
                </a:cubicBezTo>
              </a:path>
            </a:pathLst>
          </a:custGeom>
          <a:ln w="50800">
            <a:solidFill>
              <a:srgbClr val="7F0325"/>
            </a:solidFill>
            <a:miter lim="400000"/>
            <a:tailEnd type="triangle"/>
          </a:ln>
        </p:spPr>
        <p:txBody>
          <a:bodyPr/>
          <a:lstStyle/>
          <a:p>
            <a:pPr/>
          </a:p>
        </p:txBody>
      </p:sp>
      <p:sp>
        <p:nvSpPr>
          <p:cNvPr id="468" name="We use two blocks in the payload of the free block to point to the next and previous free blocks. In this case, there aren't any more free blocks, so they are NULL pointers."/>
          <p:cNvSpPr txBox="1"/>
          <p:nvPr/>
        </p:nvSpPr>
        <p:spPr>
          <a:xfrm>
            <a:off x="411181" y="10943442"/>
            <a:ext cx="22831012" cy="15270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use two blocks </a:t>
            </a:r>
            <a:r>
              <a:rPr i="1">
                <a:latin typeface="Helvetica Neue"/>
                <a:ea typeface="Helvetica Neue"/>
                <a:cs typeface="Helvetica Neue"/>
                <a:sym typeface="Helvetica Neue"/>
              </a:rPr>
              <a:t>in the payload</a:t>
            </a:r>
            <a:r>
              <a:t> of the free block to point to the </a:t>
            </a:r>
            <a:r>
              <a:rPr i="1">
                <a:latin typeface="Helvetica Neue"/>
                <a:ea typeface="Helvetica Neue"/>
                <a:cs typeface="Helvetica Neue"/>
                <a:sym typeface="Helvetica Neue"/>
              </a:rPr>
              <a:t>next</a:t>
            </a:r>
            <a:r>
              <a:t> and </a:t>
            </a:r>
            <a:r>
              <a:rPr i="1">
                <a:latin typeface="Helvetica Neue"/>
                <a:ea typeface="Helvetica Neue"/>
                <a:cs typeface="Helvetica Neue"/>
                <a:sym typeface="Helvetica Neue"/>
              </a:rPr>
              <a:t>previous</a:t>
            </a:r>
            <a:r>
              <a:t> free blocks. In this case, there aren't any more free blocks, so they are </a:t>
            </a:r>
            <a:r>
              <a:rPr>
                <a:latin typeface="Courier"/>
                <a:ea typeface="Courier"/>
                <a:cs typeface="Courier"/>
                <a:sym typeface="Courier"/>
              </a:rPr>
              <a:t>NULL</a:t>
            </a:r>
            <a:r>
              <a:t> pointers.</a:t>
            </a:r>
          </a:p>
        </p:txBody>
      </p:sp>
      <p:sp>
        <p:nvSpPr>
          <p:cNvPr id="469" name="Rectangle"/>
          <p:cNvSpPr/>
          <p:nvPr/>
        </p:nvSpPr>
        <p:spPr>
          <a:xfrm>
            <a:off x="1656428" y="9526430"/>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70" name="0x100"/>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0x100</a:t>
            </a:r>
          </a:p>
        </p:txBody>
      </p:sp>
      <p:sp>
        <p:nvSpPr>
          <p:cNvPr id="471"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aphicFrame>
        <p:nvGraphicFramePr>
          <p:cNvPr id="475"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3004387"/>
                <a:gridCol w="1500560"/>
                <a:gridCol w="1523233"/>
                <a:gridCol w="1493357"/>
                <a:gridCol w="1504140"/>
                <a:gridCol w="1522288"/>
                <a:gridCol w="6025244"/>
                <a:gridCol w="1488597"/>
                <a:gridCol w="1500319"/>
                <a:gridCol w="1533611"/>
                <a:gridCol w="1484249"/>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96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84" name="Group"/>
          <p:cNvGrpSpPr/>
          <p:nvPr/>
        </p:nvGrpSpPr>
        <p:grpSpPr>
          <a:xfrm>
            <a:off x="114159" y="7770376"/>
            <a:ext cx="24793761" cy="1803549"/>
            <a:chOff x="0" y="0"/>
            <a:chExt cx="24793758" cy="1803547"/>
          </a:xfrm>
        </p:grpSpPr>
        <p:grpSp>
          <p:nvGrpSpPr>
            <p:cNvPr id="481" name="Group"/>
            <p:cNvGrpSpPr/>
            <p:nvPr/>
          </p:nvGrpSpPr>
          <p:grpSpPr>
            <a:xfrm>
              <a:off x="0" y="0"/>
              <a:ext cx="24117300" cy="1803548"/>
              <a:chOff x="0" y="0"/>
              <a:chExt cx="24117300" cy="1803547"/>
            </a:xfrm>
          </p:grpSpPr>
          <p:grpSp>
            <p:nvGrpSpPr>
              <p:cNvPr id="479" name="Group"/>
              <p:cNvGrpSpPr/>
              <p:nvPr/>
            </p:nvGrpSpPr>
            <p:grpSpPr>
              <a:xfrm>
                <a:off x="80941" y="0"/>
                <a:ext cx="23898296" cy="845181"/>
                <a:chOff x="0" y="0"/>
                <a:chExt cx="23898295" cy="845180"/>
              </a:xfrm>
            </p:grpSpPr>
            <p:sp>
              <p:nvSpPr>
                <p:cNvPr id="476"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77"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78"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480"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482"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83"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485"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492" name="Connection Line"/>
          <p:cNvSpPr/>
          <p:nvPr/>
        </p:nvSpPr>
        <p:spPr>
          <a:xfrm>
            <a:off x="3641251" y="6792404"/>
            <a:ext cx="1065153" cy="2604821"/>
          </a:xfrm>
          <a:custGeom>
            <a:avLst/>
            <a:gdLst/>
            <a:ahLst/>
            <a:cxnLst>
              <a:cxn ang="0">
                <a:pos x="wd2" y="hd2"/>
              </a:cxn>
              <a:cxn ang="5400000">
                <a:pos x="wd2" y="hd2"/>
              </a:cxn>
              <a:cxn ang="10800000">
                <a:pos x="wd2" y="hd2"/>
              </a:cxn>
              <a:cxn ang="16200000">
                <a:pos x="wd2" y="hd2"/>
              </a:cxn>
            </a:cxnLst>
            <a:rect l="0" t="0" r="r" b="b"/>
            <a:pathLst>
              <a:path w="18200" h="21600" fill="norm" stroke="1" extrusionOk="0">
                <a:moveTo>
                  <a:pt x="2066" y="0"/>
                </a:moveTo>
                <a:cubicBezTo>
                  <a:pt x="-3400" y="3029"/>
                  <a:pt x="1978" y="10229"/>
                  <a:pt x="18200" y="21600"/>
                </a:cubicBezTo>
              </a:path>
            </a:pathLst>
          </a:custGeom>
          <a:ln w="50800">
            <a:solidFill>
              <a:srgbClr val="7F0325"/>
            </a:solidFill>
            <a:miter lim="400000"/>
            <a:tailEnd type="triangle"/>
          </a:ln>
        </p:spPr>
        <p:txBody>
          <a:bodyPr/>
          <a:lstStyle/>
          <a:p>
            <a:pPr/>
          </a:p>
        </p:txBody>
      </p:sp>
      <p:sp>
        <p:nvSpPr>
          <p:cNvPr id="487" name="a = malloc(16);"/>
          <p:cNvSpPr txBox="1"/>
          <p:nvPr/>
        </p:nvSpPr>
        <p:spPr>
          <a:xfrm>
            <a:off x="411181" y="2035041"/>
            <a:ext cx="22831012"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atin typeface="Courier"/>
                <a:ea typeface="Courier"/>
                <a:cs typeface="Courier"/>
                <a:sym typeface="Courier"/>
              </a:defRPr>
            </a:lvl1pPr>
          </a:lstStyle>
          <a:p>
            <a:pPr/>
            <a:r>
              <a:t>a = malloc(16);</a:t>
            </a:r>
          </a:p>
        </p:txBody>
      </p:sp>
      <p:sp>
        <p:nvSpPr>
          <p:cNvPr id="488" name="If we malloc 16, then we allocate as we would in the implicit list, but now we have a pointer to the next free block, and that block still has no previous or next free block. Notice something important: the two pointers we had just got eaten up by the pa"/>
          <p:cNvSpPr txBox="1"/>
          <p:nvPr/>
        </p:nvSpPr>
        <p:spPr>
          <a:xfrm>
            <a:off x="411181" y="3653581"/>
            <a:ext cx="22831012" cy="22178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If we malloc 16, then we allocate as we would in the implicit list, but now we have a pointer to the next free block, and that block still has no previous or next free block. Notice something important: the two pointers we had just got eaten up by the payload!</a:t>
            </a:r>
          </a:p>
        </p:txBody>
      </p:sp>
      <p:sp>
        <p:nvSpPr>
          <p:cNvPr id="489" name="Rectangle"/>
          <p:cNvSpPr/>
          <p:nvPr/>
        </p:nvSpPr>
        <p:spPr>
          <a:xfrm>
            <a:off x="6145169" y="9526430"/>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90" name="0x118"/>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0x118</a:t>
            </a:r>
          </a:p>
        </p:txBody>
      </p:sp>
      <p:sp>
        <p:nvSpPr>
          <p:cNvPr id="491"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4"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aphicFrame>
        <p:nvGraphicFramePr>
          <p:cNvPr id="495"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3004387"/>
                <a:gridCol w="1500560"/>
                <a:gridCol w="3011034"/>
                <a:gridCol w="1453424"/>
                <a:gridCol w="4511800"/>
                <a:gridCol w="1520998"/>
                <a:gridCol w="1477000"/>
                <a:gridCol w="1475249"/>
                <a:gridCol w="1607674"/>
                <a:gridCol w="1533611"/>
                <a:gridCol w="1484249"/>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504" name="Group"/>
          <p:cNvGrpSpPr/>
          <p:nvPr/>
        </p:nvGrpSpPr>
        <p:grpSpPr>
          <a:xfrm>
            <a:off x="114159" y="7770376"/>
            <a:ext cx="24793761" cy="1803549"/>
            <a:chOff x="0" y="0"/>
            <a:chExt cx="24793758" cy="1803547"/>
          </a:xfrm>
        </p:grpSpPr>
        <p:grpSp>
          <p:nvGrpSpPr>
            <p:cNvPr id="501" name="Group"/>
            <p:cNvGrpSpPr/>
            <p:nvPr/>
          </p:nvGrpSpPr>
          <p:grpSpPr>
            <a:xfrm>
              <a:off x="0" y="0"/>
              <a:ext cx="24117300" cy="1803548"/>
              <a:chOff x="0" y="0"/>
              <a:chExt cx="24117300" cy="1803547"/>
            </a:xfrm>
          </p:grpSpPr>
          <p:grpSp>
            <p:nvGrpSpPr>
              <p:cNvPr id="499" name="Group"/>
              <p:cNvGrpSpPr/>
              <p:nvPr/>
            </p:nvGrpSpPr>
            <p:grpSpPr>
              <a:xfrm>
                <a:off x="80941" y="0"/>
                <a:ext cx="23898296" cy="845181"/>
                <a:chOff x="0" y="0"/>
                <a:chExt cx="23898295" cy="845180"/>
              </a:xfrm>
            </p:grpSpPr>
            <p:sp>
              <p:nvSpPr>
                <p:cNvPr id="496"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97"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98"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500"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02"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03"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05"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512" name="Connection Line"/>
          <p:cNvSpPr/>
          <p:nvPr/>
        </p:nvSpPr>
        <p:spPr>
          <a:xfrm>
            <a:off x="3762199" y="6792404"/>
            <a:ext cx="11399985" cy="27208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641" y="5111"/>
                  <a:pt x="8841" y="12311"/>
                  <a:pt x="21600" y="21600"/>
                </a:cubicBezTo>
              </a:path>
            </a:pathLst>
          </a:custGeom>
          <a:ln w="50800">
            <a:solidFill>
              <a:srgbClr val="7F0325"/>
            </a:solidFill>
            <a:miter lim="400000"/>
            <a:tailEnd type="triangle"/>
          </a:ln>
        </p:spPr>
        <p:txBody>
          <a:bodyPr/>
          <a:lstStyle/>
          <a:p>
            <a:pPr/>
          </a:p>
        </p:txBody>
      </p:sp>
      <p:sp>
        <p:nvSpPr>
          <p:cNvPr id="507" name="a = malloc(16);…"/>
          <p:cNvSpPr txBox="1"/>
          <p:nvPr/>
        </p:nvSpPr>
        <p:spPr>
          <a:xfrm>
            <a:off x="411181" y="2035041"/>
            <a:ext cx="22831012"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latin typeface="Courier"/>
                <a:ea typeface="Courier"/>
                <a:cs typeface="Courier"/>
                <a:sym typeface="Courier"/>
              </a:defRPr>
            </a:pPr>
            <a:r>
              <a:t>a = malloc(16);</a:t>
            </a:r>
          </a:p>
          <a:p>
            <a:pPr algn="l">
              <a:buFont typeface="Helvetica Neue"/>
              <a:defRPr sz="4700">
                <a:latin typeface="Courier"/>
                <a:ea typeface="Courier"/>
                <a:cs typeface="Courier"/>
                <a:sym typeface="Courier"/>
              </a:defRPr>
            </a:pPr>
            <a:r>
              <a:t>b = malloc(8);</a:t>
            </a:r>
          </a:p>
          <a:p>
            <a:pPr algn="l">
              <a:buFont typeface="Helvetica Neue"/>
              <a:defRPr sz="4700">
                <a:latin typeface="Courier"/>
                <a:ea typeface="Courier"/>
                <a:cs typeface="Courier"/>
                <a:sym typeface="Courier"/>
              </a:defRPr>
            </a:pPr>
            <a:r>
              <a:t>c = malloc(24);</a:t>
            </a:r>
          </a:p>
        </p:txBody>
      </p:sp>
      <p:sp>
        <p:nvSpPr>
          <p:cNvPr id="508" name="We continue the process. Note that we must leave at least 16 bytes in a block to save room for pointers if we eventually free (e.g., b has more space than it requested)."/>
          <p:cNvSpPr txBox="1"/>
          <p:nvPr/>
        </p:nvSpPr>
        <p:spPr>
          <a:xfrm>
            <a:off x="411181" y="4246288"/>
            <a:ext cx="22831012" cy="15264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continue the process. Note that we must leave at least 16 bytes in a block to save room for pointers if we eventually free (e.g., </a:t>
            </a:r>
            <a:r>
              <a:rPr>
                <a:latin typeface="Courier"/>
                <a:ea typeface="Courier"/>
                <a:cs typeface="Courier"/>
                <a:sym typeface="Courier"/>
              </a:rPr>
              <a:t>b</a:t>
            </a:r>
            <a:r>
              <a:t> has more space than it requested).</a:t>
            </a:r>
          </a:p>
        </p:txBody>
      </p:sp>
      <p:sp>
        <p:nvSpPr>
          <p:cNvPr id="509" name="Rectangle"/>
          <p:cNvSpPr/>
          <p:nvPr/>
        </p:nvSpPr>
        <p:spPr>
          <a:xfrm>
            <a:off x="16626547" y="9526430"/>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10" name="0x150"/>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0x150</a:t>
            </a:r>
          </a:p>
        </p:txBody>
      </p:sp>
      <p:sp>
        <p:nvSpPr>
          <p:cNvPr id="511"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4"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sp>
        <p:nvSpPr>
          <p:cNvPr id="515" name="a = malloc(16);…"/>
          <p:cNvSpPr txBox="1"/>
          <p:nvPr/>
        </p:nvSpPr>
        <p:spPr>
          <a:xfrm>
            <a:off x="411181" y="2035041"/>
            <a:ext cx="22831012" cy="2946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latin typeface="Courier"/>
                <a:ea typeface="Courier"/>
                <a:cs typeface="Courier"/>
                <a:sym typeface="Courier"/>
              </a:defRPr>
            </a:pPr>
            <a:r>
              <a:t>a = malloc(16);</a:t>
            </a:r>
          </a:p>
          <a:p>
            <a:pPr algn="l">
              <a:buFont typeface="Helvetica Neue"/>
              <a:defRPr sz="4700">
                <a:latin typeface="Courier"/>
                <a:ea typeface="Courier"/>
                <a:cs typeface="Courier"/>
                <a:sym typeface="Courier"/>
              </a:defRPr>
            </a:pPr>
            <a:r>
              <a:t>b = malloc(8);</a:t>
            </a:r>
          </a:p>
          <a:p>
            <a:pPr algn="l">
              <a:buFont typeface="Helvetica Neue"/>
              <a:defRPr sz="4700">
                <a:latin typeface="Courier"/>
                <a:ea typeface="Courier"/>
                <a:cs typeface="Courier"/>
                <a:sym typeface="Courier"/>
              </a:defRPr>
            </a:pPr>
            <a:r>
              <a:t>c = malloc(24);</a:t>
            </a:r>
          </a:p>
          <a:p>
            <a:pPr algn="l">
              <a:buFont typeface="Helvetica Neue"/>
              <a:defRPr sz="4700">
                <a:latin typeface="Courier"/>
                <a:ea typeface="Courier"/>
                <a:cs typeface="Courier"/>
                <a:sym typeface="Courier"/>
              </a:defRPr>
            </a:pPr>
            <a:r>
              <a:t>free(b);</a:t>
            </a:r>
          </a:p>
        </p:txBody>
      </p:sp>
      <p:sp>
        <p:nvSpPr>
          <p:cNvPr id="516" name="Now when we free b, we point to the newly freed memory, and update the pointers"/>
          <p:cNvSpPr txBox="1"/>
          <p:nvPr/>
        </p:nvSpPr>
        <p:spPr>
          <a:xfrm>
            <a:off x="411181" y="5124315"/>
            <a:ext cx="22831012" cy="8152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Now when we free </a:t>
            </a:r>
            <a:r>
              <a:rPr>
                <a:latin typeface="Courier"/>
                <a:ea typeface="Courier"/>
                <a:cs typeface="Courier"/>
                <a:sym typeface="Courier"/>
              </a:rPr>
              <a:t>b</a:t>
            </a:r>
            <a:r>
              <a:t>, we point to the newly freed memory, and update the pointers</a:t>
            </a:r>
          </a:p>
        </p:txBody>
      </p:sp>
      <p:graphicFrame>
        <p:nvGraphicFramePr>
          <p:cNvPr id="517"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3004387"/>
                <a:gridCol w="1500560"/>
                <a:gridCol w="3011034"/>
                <a:gridCol w="1453424"/>
                <a:gridCol w="4511800"/>
                <a:gridCol w="1520998"/>
                <a:gridCol w="1477000"/>
                <a:gridCol w="1475249"/>
                <a:gridCol w="1607674"/>
                <a:gridCol w="1533611"/>
                <a:gridCol w="1484249"/>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526" name="Group"/>
          <p:cNvGrpSpPr/>
          <p:nvPr/>
        </p:nvGrpSpPr>
        <p:grpSpPr>
          <a:xfrm>
            <a:off x="114159" y="7770376"/>
            <a:ext cx="24793761" cy="1803549"/>
            <a:chOff x="0" y="0"/>
            <a:chExt cx="24793758" cy="1803547"/>
          </a:xfrm>
        </p:grpSpPr>
        <p:grpSp>
          <p:nvGrpSpPr>
            <p:cNvPr id="523" name="Group"/>
            <p:cNvGrpSpPr/>
            <p:nvPr/>
          </p:nvGrpSpPr>
          <p:grpSpPr>
            <a:xfrm>
              <a:off x="0" y="0"/>
              <a:ext cx="24117300" cy="1803548"/>
              <a:chOff x="0" y="0"/>
              <a:chExt cx="24117300" cy="1803547"/>
            </a:xfrm>
          </p:grpSpPr>
          <p:grpSp>
            <p:nvGrpSpPr>
              <p:cNvPr id="521" name="Group"/>
              <p:cNvGrpSpPr/>
              <p:nvPr/>
            </p:nvGrpSpPr>
            <p:grpSpPr>
              <a:xfrm>
                <a:off x="80941" y="0"/>
                <a:ext cx="23898296" cy="845181"/>
                <a:chOff x="0" y="0"/>
                <a:chExt cx="23898295" cy="845180"/>
              </a:xfrm>
            </p:grpSpPr>
            <p:sp>
              <p:nvSpPr>
                <p:cNvPr id="518"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19"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20"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522"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24"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25"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27"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533" name="Connection Line"/>
          <p:cNvSpPr/>
          <p:nvPr/>
        </p:nvSpPr>
        <p:spPr>
          <a:xfrm>
            <a:off x="3762199" y="6792404"/>
            <a:ext cx="11399985" cy="27208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641" y="5111"/>
                  <a:pt x="8841" y="12311"/>
                  <a:pt x="21600" y="21600"/>
                </a:cubicBezTo>
              </a:path>
            </a:pathLst>
          </a:custGeom>
          <a:ln w="50800">
            <a:solidFill>
              <a:srgbClr val="7F0325"/>
            </a:solidFill>
            <a:miter lim="400000"/>
            <a:tailEnd type="triangle"/>
          </a:ln>
        </p:spPr>
        <p:txBody>
          <a:bodyPr/>
          <a:lstStyle/>
          <a:p>
            <a:pPr/>
          </a:p>
        </p:txBody>
      </p:sp>
      <p:sp>
        <p:nvSpPr>
          <p:cNvPr id="529" name="0x150"/>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0x150</a:t>
            </a:r>
          </a:p>
        </p:txBody>
      </p:sp>
      <p:sp>
        <p:nvSpPr>
          <p:cNvPr id="530"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
        <p:nvSpPr>
          <p:cNvPr id="531" name="Rounded Rectangle"/>
          <p:cNvSpPr/>
          <p:nvPr/>
        </p:nvSpPr>
        <p:spPr>
          <a:xfrm>
            <a:off x="6096000" y="9386865"/>
            <a:ext cx="3050977" cy="1270001"/>
          </a:xfrm>
          <a:prstGeom prst="roundRect">
            <a:avLst>
              <a:gd name="adj" fmla="val 15000"/>
            </a:avLst>
          </a:prstGeom>
          <a:solidFill>
            <a:srgbClr val="FFFB00">
              <a:alpha val="43862"/>
            </a:srgbClr>
          </a:solidFill>
          <a:ln w="12700">
            <a:miter lim="400000"/>
          </a:ln>
        </p:spPr>
        <p:txBody>
          <a:bodyPr lIns="50800" tIns="50800" rIns="50800" bIns="50800" anchor="ctr"/>
          <a:lstStyle/>
          <a:p>
            <a:pPr>
              <a:defRPr>
                <a:solidFill>
                  <a:srgbClr val="FFFFFF"/>
                </a:solidFill>
              </a:defRPr>
            </a:pPr>
          </a:p>
        </p:txBody>
      </p:sp>
      <p:sp>
        <p:nvSpPr>
          <p:cNvPr id="532" name="Rounded Rectangle"/>
          <p:cNvSpPr/>
          <p:nvPr/>
        </p:nvSpPr>
        <p:spPr>
          <a:xfrm>
            <a:off x="279400" y="4236411"/>
            <a:ext cx="3050977" cy="815242"/>
          </a:xfrm>
          <a:prstGeom prst="roundRect">
            <a:avLst>
              <a:gd name="adj" fmla="val 23367"/>
            </a:avLst>
          </a:prstGeom>
          <a:solidFill>
            <a:srgbClr val="FFFB00">
              <a:alpha val="4386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pSp>
        <p:nvGrpSpPr>
          <p:cNvPr id="544" name="Group"/>
          <p:cNvGrpSpPr/>
          <p:nvPr/>
        </p:nvGrpSpPr>
        <p:grpSpPr>
          <a:xfrm>
            <a:off x="114159" y="7770376"/>
            <a:ext cx="24793761" cy="1803549"/>
            <a:chOff x="0" y="0"/>
            <a:chExt cx="24793758" cy="1803547"/>
          </a:xfrm>
        </p:grpSpPr>
        <p:grpSp>
          <p:nvGrpSpPr>
            <p:cNvPr id="541" name="Group"/>
            <p:cNvGrpSpPr/>
            <p:nvPr/>
          </p:nvGrpSpPr>
          <p:grpSpPr>
            <a:xfrm>
              <a:off x="0" y="0"/>
              <a:ext cx="24117300" cy="1803548"/>
              <a:chOff x="0" y="0"/>
              <a:chExt cx="24117300" cy="1803547"/>
            </a:xfrm>
          </p:grpSpPr>
          <p:grpSp>
            <p:nvGrpSpPr>
              <p:cNvPr id="539" name="Group"/>
              <p:cNvGrpSpPr/>
              <p:nvPr/>
            </p:nvGrpSpPr>
            <p:grpSpPr>
              <a:xfrm>
                <a:off x="80941" y="0"/>
                <a:ext cx="23898296" cy="845181"/>
                <a:chOff x="0" y="0"/>
                <a:chExt cx="23898295" cy="845180"/>
              </a:xfrm>
            </p:grpSpPr>
            <p:sp>
              <p:nvSpPr>
                <p:cNvPr id="536"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37"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38"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540"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42"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43"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45"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557" name="Connection Line"/>
          <p:cNvSpPr/>
          <p:nvPr/>
        </p:nvSpPr>
        <p:spPr>
          <a:xfrm>
            <a:off x="3638953" y="6792404"/>
            <a:ext cx="1066772" cy="2850978"/>
          </a:xfrm>
          <a:custGeom>
            <a:avLst/>
            <a:gdLst/>
            <a:ahLst/>
            <a:cxnLst>
              <a:cxn ang="0">
                <a:pos x="wd2" y="hd2"/>
              </a:cxn>
              <a:cxn ang="5400000">
                <a:pos x="wd2" y="hd2"/>
              </a:cxn>
              <a:cxn ang="10800000">
                <a:pos x="wd2" y="hd2"/>
              </a:cxn>
              <a:cxn ang="16200000">
                <a:pos x="wd2" y="hd2"/>
              </a:cxn>
            </a:cxnLst>
            <a:rect l="0" t="0" r="r" b="b"/>
            <a:pathLst>
              <a:path w="18180" h="21600" fill="norm" stroke="1" extrusionOk="0">
                <a:moveTo>
                  <a:pt x="2100" y="0"/>
                </a:moveTo>
                <a:cubicBezTo>
                  <a:pt x="-3420" y="2840"/>
                  <a:pt x="1940" y="10040"/>
                  <a:pt x="18180" y="21600"/>
                </a:cubicBezTo>
              </a:path>
            </a:pathLst>
          </a:custGeom>
          <a:ln w="50800">
            <a:solidFill>
              <a:srgbClr val="7F0325"/>
            </a:solidFill>
            <a:miter lim="400000"/>
            <a:tailEnd type="triangle"/>
          </a:ln>
        </p:spPr>
        <p:txBody>
          <a:bodyPr/>
          <a:lstStyle/>
          <a:p>
            <a:pPr/>
          </a:p>
        </p:txBody>
      </p:sp>
      <p:sp>
        <p:nvSpPr>
          <p:cNvPr id="547" name="a = malloc(16);…"/>
          <p:cNvSpPr txBox="1"/>
          <p:nvPr/>
        </p:nvSpPr>
        <p:spPr>
          <a:xfrm>
            <a:off x="411181" y="2035041"/>
            <a:ext cx="22831012" cy="2946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latin typeface="Courier"/>
                <a:ea typeface="Courier"/>
                <a:cs typeface="Courier"/>
                <a:sym typeface="Courier"/>
              </a:defRPr>
            </a:pPr>
            <a:r>
              <a:t>a = malloc(16);</a:t>
            </a:r>
          </a:p>
          <a:p>
            <a:pPr algn="l">
              <a:buFont typeface="Helvetica Neue"/>
              <a:defRPr sz="4700">
                <a:latin typeface="Courier"/>
                <a:ea typeface="Courier"/>
                <a:cs typeface="Courier"/>
                <a:sym typeface="Courier"/>
              </a:defRPr>
            </a:pPr>
            <a:r>
              <a:t>b = malloc(8);</a:t>
            </a:r>
          </a:p>
          <a:p>
            <a:pPr algn="l">
              <a:buFont typeface="Helvetica Neue"/>
              <a:defRPr sz="4700">
                <a:latin typeface="Courier"/>
                <a:ea typeface="Courier"/>
                <a:cs typeface="Courier"/>
                <a:sym typeface="Courier"/>
              </a:defRPr>
            </a:pPr>
            <a:r>
              <a:t>c = malloc(24);</a:t>
            </a:r>
          </a:p>
          <a:p>
            <a:pPr algn="l">
              <a:buFont typeface="Helvetica Neue"/>
              <a:defRPr sz="4700">
                <a:latin typeface="Courier"/>
                <a:ea typeface="Courier"/>
                <a:cs typeface="Courier"/>
                <a:sym typeface="Courier"/>
              </a:defRPr>
            </a:pPr>
            <a:r>
              <a:t>free(b);</a:t>
            </a:r>
          </a:p>
        </p:txBody>
      </p:sp>
      <p:sp>
        <p:nvSpPr>
          <p:cNvPr id="548" name="Now when we free b, we point to the newly freed memory, and update the pointers"/>
          <p:cNvSpPr txBox="1"/>
          <p:nvPr/>
        </p:nvSpPr>
        <p:spPr>
          <a:xfrm>
            <a:off x="411181" y="5124315"/>
            <a:ext cx="22831012" cy="8152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Now when we free </a:t>
            </a:r>
            <a:r>
              <a:rPr>
                <a:latin typeface="Courier"/>
                <a:ea typeface="Courier"/>
                <a:cs typeface="Courier"/>
                <a:sym typeface="Courier"/>
              </a:rPr>
              <a:t>b</a:t>
            </a:r>
            <a:r>
              <a:t>, we point to the newly freed memory, and update the pointers</a:t>
            </a:r>
          </a:p>
        </p:txBody>
      </p:sp>
      <p:graphicFrame>
        <p:nvGraphicFramePr>
          <p:cNvPr id="549"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1254"/>
                <a:gridCol w="3019619"/>
                <a:gridCol w="1469726"/>
                <a:gridCol w="1499945"/>
                <a:gridCol w="1507524"/>
                <a:gridCol w="1489475"/>
                <a:gridCol w="4503582"/>
                <a:gridCol w="1491289"/>
                <a:gridCol w="1500252"/>
                <a:gridCol w="1490098"/>
                <a:gridCol w="1926491"/>
                <a:gridCol w="1363359"/>
                <a:gridCol w="1319477"/>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0x150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0x118</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550" name="Rectangle"/>
          <p:cNvSpPr/>
          <p:nvPr/>
        </p:nvSpPr>
        <p:spPr>
          <a:xfrm>
            <a:off x="1668446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51" name="Rectangle"/>
          <p:cNvSpPr/>
          <p:nvPr/>
        </p:nvSpPr>
        <p:spPr>
          <a:xfrm>
            <a:off x="618328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58" name="Connection Line"/>
          <p:cNvSpPr/>
          <p:nvPr/>
        </p:nvSpPr>
        <p:spPr>
          <a:xfrm>
            <a:off x="8435859" y="10481437"/>
            <a:ext cx="6826967" cy="323110"/>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0"/>
                </a:moveTo>
                <a:cubicBezTo>
                  <a:pt x="1825" y="21380"/>
                  <a:pt x="9025" y="21600"/>
                  <a:pt x="21600" y="660"/>
                </a:cubicBezTo>
              </a:path>
            </a:pathLst>
          </a:custGeom>
          <a:ln w="50800">
            <a:solidFill>
              <a:srgbClr val="7F0325"/>
            </a:solidFill>
            <a:miter lim="400000"/>
            <a:tailEnd type="triangle"/>
          </a:ln>
        </p:spPr>
        <p:txBody>
          <a:bodyPr/>
          <a:lstStyle/>
          <a:p>
            <a:pPr/>
          </a:p>
        </p:txBody>
      </p:sp>
      <p:sp>
        <p:nvSpPr>
          <p:cNvPr id="559" name="Connection Line"/>
          <p:cNvSpPr/>
          <p:nvPr/>
        </p:nvSpPr>
        <p:spPr>
          <a:xfrm>
            <a:off x="4711984" y="10537842"/>
            <a:ext cx="12836616" cy="980364"/>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21600" y="269"/>
                </a:moveTo>
                <a:cubicBezTo>
                  <a:pt x="14464" y="21600"/>
                  <a:pt x="7264" y="21510"/>
                  <a:pt x="0" y="0"/>
                </a:cubicBezTo>
              </a:path>
            </a:pathLst>
          </a:custGeom>
          <a:ln w="50800">
            <a:solidFill>
              <a:srgbClr val="7F0325"/>
            </a:solidFill>
            <a:miter lim="400000"/>
            <a:tailEnd type="triangle"/>
          </a:ln>
        </p:spPr>
        <p:txBody>
          <a:bodyPr/>
          <a:lstStyle/>
          <a:p>
            <a:pPr/>
          </a:p>
        </p:txBody>
      </p:sp>
      <p:sp>
        <p:nvSpPr>
          <p:cNvPr id="554" name="0x118"/>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0x118</a:t>
            </a:r>
          </a:p>
        </p:txBody>
      </p:sp>
      <p:sp>
        <p:nvSpPr>
          <p:cNvPr id="555"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
        <p:nvSpPr>
          <p:cNvPr id="556" name="The newly freed block becomes the first free block (it is added to the beginning of the list)"/>
          <p:cNvSpPr txBox="1"/>
          <p:nvPr/>
        </p:nvSpPr>
        <p:spPr>
          <a:xfrm>
            <a:off x="8742381" y="6176204"/>
            <a:ext cx="14903136"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The newly freed block becomes the first free block (it is added to the beginning of the list)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1"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pSp>
        <p:nvGrpSpPr>
          <p:cNvPr id="570" name="Group"/>
          <p:cNvGrpSpPr/>
          <p:nvPr/>
        </p:nvGrpSpPr>
        <p:grpSpPr>
          <a:xfrm>
            <a:off x="114159" y="7770376"/>
            <a:ext cx="24793761" cy="1803549"/>
            <a:chOff x="0" y="0"/>
            <a:chExt cx="24793758" cy="1803547"/>
          </a:xfrm>
        </p:grpSpPr>
        <p:grpSp>
          <p:nvGrpSpPr>
            <p:cNvPr id="567" name="Group"/>
            <p:cNvGrpSpPr/>
            <p:nvPr/>
          </p:nvGrpSpPr>
          <p:grpSpPr>
            <a:xfrm>
              <a:off x="0" y="0"/>
              <a:ext cx="24117300" cy="1803548"/>
              <a:chOff x="0" y="0"/>
              <a:chExt cx="24117300" cy="1803547"/>
            </a:xfrm>
          </p:grpSpPr>
          <p:grpSp>
            <p:nvGrpSpPr>
              <p:cNvPr id="565" name="Group"/>
              <p:cNvGrpSpPr/>
              <p:nvPr/>
            </p:nvGrpSpPr>
            <p:grpSpPr>
              <a:xfrm>
                <a:off x="80941" y="0"/>
                <a:ext cx="23898296" cy="845181"/>
                <a:chOff x="0" y="0"/>
                <a:chExt cx="23898295" cy="845180"/>
              </a:xfrm>
            </p:grpSpPr>
            <p:sp>
              <p:nvSpPr>
                <p:cNvPr id="562"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63"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64"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566"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68"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69"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71"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581" name="Connection Line"/>
          <p:cNvSpPr/>
          <p:nvPr/>
        </p:nvSpPr>
        <p:spPr>
          <a:xfrm>
            <a:off x="3638953" y="6792404"/>
            <a:ext cx="1066772" cy="2850978"/>
          </a:xfrm>
          <a:custGeom>
            <a:avLst/>
            <a:gdLst/>
            <a:ahLst/>
            <a:cxnLst>
              <a:cxn ang="0">
                <a:pos x="wd2" y="hd2"/>
              </a:cxn>
              <a:cxn ang="5400000">
                <a:pos x="wd2" y="hd2"/>
              </a:cxn>
              <a:cxn ang="10800000">
                <a:pos x="wd2" y="hd2"/>
              </a:cxn>
              <a:cxn ang="16200000">
                <a:pos x="wd2" y="hd2"/>
              </a:cxn>
            </a:cxnLst>
            <a:rect l="0" t="0" r="r" b="b"/>
            <a:pathLst>
              <a:path w="18180" h="21600" fill="norm" stroke="1" extrusionOk="0">
                <a:moveTo>
                  <a:pt x="2100" y="0"/>
                </a:moveTo>
                <a:cubicBezTo>
                  <a:pt x="-3420" y="2840"/>
                  <a:pt x="1940" y="10040"/>
                  <a:pt x="18180" y="21600"/>
                </a:cubicBezTo>
              </a:path>
            </a:pathLst>
          </a:custGeom>
          <a:ln w="50800">
            <a:solidFill>
              <a:srgbClr val="7F0325"/>
            </a:solidFill>
            <a:miter lim="400000"/>
            <a:tailEnd type="triangle"/>
          </a:ln>
        </p:spPr>
        <p:txBody>
          <a:bodyPr/>
          <a:lstStyle/>
          <a:p>
            <a:pPr/>
          </a:p>
        </p:txBody>
      </p:sp>
      <p:sp>
        <p:nvSpPr>
          <p:cNvPr id="573" name="Why is this better than the implicit free list?"/>
          <p:cNvSpPr txBox="1"/>
          <p:nvPr/>
        </p:nvSpPr>
        <p:spPr>
          <a:xfrm>
            <a:off x="426287" y="1880838"/>
            <a:ext cx="22831012"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Why is this better than the implicit free list?</a:t>
            </a:r>
          </a:p>
        </p:txBody>
      </p:sp>
      <p:graphicFrame>
        <p:nvGraphicFramePr>
          <p:cNvPr id="574"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1254"/>
                <a:gridCol w="3019619"/>
                <a:gridCol w="1469726"/>
                <a:gridCol w="1499945"/>
                <a:gridCol w="1507524"/>
                <a:gridCol w="1489475"/>
                <a:gridCol w="4503582"/>
                <a:gridCol w="1491289"/>
                <a:gridCol w="1500252"/>
                <a:gridCol w="1490098"/>
                <a:gridCol w="1926491"/>
                <a:gridCol w="1363359"/>
                <a:gridCol w="1319477"/>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0x150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0x118</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575" name="Rectangle"/>
          <p:cNvSpPr/>
          <p:nvPr/>
        </p:nvSpPr>
        <p:spPr>
          <a:xfrm>
            <a:off x="1668446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76" name="Rectangle"/>
          <p:cNvSpPr/>
          <p:nvPr/>
        </p:nvSpPr>
        <p:spPr>
          <a:xfrm>
            <a:off x="618328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82" name="Connection Line"/>
          <p:cNvSpPr/>
          <p:nvPr/>
        </p:nvSpPr>
        <p:spPr>
          <a:xfrm>
            <a:off x="8435859" y="10481437"/>
            <a:ext cx="6826967" cy="323110"/>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0"/>
                </a:moveTo>
                <a:cubicBezTo>
                  <a:pt x="1825" y="21380"/>
                  <a:pt x="9025" y="21600"/>
                  <a:pt x="21600" y="660"/>
                </a:cubicBezTo>
              </a:path>
            </a:pathLst>
          </a:custGeom>
          <a:ln w="50800">
            <a:solidFill>
              <a:srgbClr val="7F0325"/>
            </a:solidFill>
            <a:miter lim="400000"/>
            <a:tailEnd type="triangle"/>
          </a:ln>
        </p:spPr>
        <p:txBody>
          <a:bodyPr/>
          <a:lstStyle/>
          <a:p>
            <a:pPr/>
          </a:p>
        </p:txBody>
      </p:sp>
      <p:sp>
        <p:nvSpPr>
          <p:cNvPr id="583" name="Connection Line"/>
          <p:cNvSpPr/>
          <p:nvPr/>
        </p:nvSpPr>
        <p:spPr>
          <a:xfrm>
            <a:off x="4711984" y="10537842"/>
            <a:ext cx="12836616" cy="980364"/>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21600" y="269"/>
                </a:moveTo>
                <a:cubicBezTo>
                  <a:pt x="14464" y="21600"/>
                  <a:pt x="7264" y="21510"/>
                  <a:pt x="0" y="0"/>
                </a:cubicBezTo>
              </a:path>
            </a:pathLst>
          </a:custGeom>
          <a:ln w="50800">
            <a:solidFill>
              <a:srgbClr val="7F0325"/>
            </a:solidFill>
            <a:miter lim="400000"/>
            <a:tailEnd type="triangle"/>
          </a:ln>
        </p:spPr>
        <p:txBody>
          <a:bodyPr/>
          <a:lstStyle/>
          <a:p>
            <a:pPr/>
          </a:p>
        </p:txBody>
      </p:sp>
      <p:sp>
        <p:nvSpPr>
          <p:cNvPr id="579" name="0x118"/>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0x118</a:t>
            </a:r>
          </a:p>
        </p:txBody>
      </p:sp>
      <p:sp>
        <p:nvSpPr>
          <p:cNvPr id="580"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5"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pSp>
        <p:nvGrpSpPr>
          <p:cNvPr id="594" name="Group"/>
          <p:cNvGrpSpPr/>
          <p:nvPr/>
        </p:nvGrpSpPr>
        <p:grpSpPr>
          <a:xfrm>
            <a:off x="114159" y="7770376"/>
            <a:ext cx="24793761" cy="1803549"/>
            <a:chOff x="0" y="0"/>
            <a:chExt cx="24793758" cy="1803547"/>
          </a:xfrm>
        </p:grpSpPr>
        <p:grpSp>
          <p:nvGrpSpPr>
            <p:cNvPr id="591" name="Group"/>
            <p:cNvGrpSpPr/>
            <p:nvPr/>
          </p:nvGrpSpPr>
          <p:grpSpPr>
            <a:xfrm>
              <a:off x="0" y="0"/>
              <a:ext cx="24117300" cy="1803548"/>
              <a:chOff x="0" y="0"/>
              <a:chExt cx="24117300" cy="1803547"/>
            </a:xfrm>
          </p:grpSpPr>
          <p:grpSp>
            <p:nvGrpSpPr>
              <p:cNvPr id="589" name="Group"/>
              <p:cNvGrpSpPr/>
              <p:nvPr/>
            </p:nvGrpSpPr>
            <p:grpSpPr>
              <a:xfrm>
                <a:off x="80941" y="0"/>
                <a:ext cx="23898296" cy="845181"/>
                <a:chOff x="0" y="0"/>
                <a:chExt cx="23898295" cy="845180"/>
              </a:xfrm>
            </p:grpSpPr>
            <p:sp>
              <p:nvSpPr>
                <p:cNvPr id="586"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87"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88"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590"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92"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93"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95"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606" name="Connection Line"/>
          <p:cNvSpPr/>
          <p:nvPr/>
        </p:nvSpPr>
        <p:spPr>
          <a:xfrm>
            <a:off x="3638953" y="6792404"/>
            <a:ext cx="1066772" cy="2850978"/>
          </a:xfrm>
          <a:custGeom>
            <a:avLst/>
            <a:gdLst/>
            <a:ahLst/>
            <a:cxnLst>
              <a:cxn ang="0">
                <a:pos x="wd2" y="hd2"/>
              </a:cxn>
              <a:cxn ang="5400000">
                <a:pos x="wd2" y="hd2"/>
              </a:cxn>
              <a:cxn ang="10800000">
                <a:pos x="wd2" y="hd2"/>
              </a:cxn>
              <a:cxn ang="16200000">
                <a:pos x="wd2" y="hd2"/>
              </a:cxn>
            </a:cxnLst>
            <a:rect l="0" t="0" r="r" b="b"/>
            <a:pathLst>
              <a:path w="18180" h="21600" fill="norm" stroke="1" extrusionOk="0">
                <a:moveTo>
                  <a:pt x="2100" y="0"/>
                </a:moveTo>
                <a:cubicBezTo>
                  <a:pt x="-3420" y="2840"/>
                  <a:pt x="1940" y="10040"/>
                  <a:pt x="18180" y="21600"/>
                </a:cubicBezTo>
              </a:path>
            </a:pathLst>
          </a:custGeom>
          <a:ln w="50800">
            <a:solidFill>
              <a:srgbClr val="7F0325"/>
            </a:solidFill>
            <a:miter lim="400000"/>
            <a:tailEnd type="triangle"/>
          </a:ln>
        </p:spPr>
        <p:txBody>
          <a:bodyPr/>
          <a:lstStyle/>
          <a:p>
            <a:pPr/>
          </a:p>
        </p:txBody>
      </p:sp>
      <p:sp>
        <p:nvSpPr>
          <p:cNvPr id="597" name="Why is this better than the implicit free list?"/>
          <p:cNvSpPr txBox="1"/>
          <p:nvPr/>
        </p:nvSpPr>
        <p:spPr>
          <a:xfrm>
            <a:off x="426287" y="1880838"/>
            <a:ext cx="22831012"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Why is this better than the implicit free list?</a:t>
            </a:r>
          </a:p>
        </p:txBody>
      </p:sp>
      <p:graphicFrame>
        <p:nvGraphicFramePr>
          <p:cNvPr id="598"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1254"/>
                <a:gridCol w="3019619"/>
                <a:gridCol w="1469726"/>
                <a:gridCol w="1499945"/>
                <a:gridCol w="1507524"/>
                <a:gridCol w="1489475"/>
                <a:gridCol w="4503582"/>
                <a:gridCol w="1491289"/>
                <a:gridCol w="1500252"/>
                <a:gridCol w="1490098"/>
                <a:gridCol w="1926491"/>
                <a:gridCol w="1363359"/>
                <a:gridCol w="1319477"/>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0x150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0x118</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599" name="Rectangle"/>
          <p:cNvSpPr/>
          <p:nvPr/>
        </p:nvSpPr>
        <p:spPr>
          <a:xfrm>
            <a:off x="1668446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00" name="Rectangle"/>
          <p:cNvSpPr/>
          <p:nvPr/>
        </p:nvSpPr>
        <p:spPr>
          <a:xfrm>
            <a:off x="618328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07" name="Connection Line"/>
          <p:cNvSpPr/>
          <p:nvPr/>
        </p:nvSpPr>
        <p:spPr>
          <a:xfrm>
            <a:off x="8435859" y="10481437"/>
            <a:ext cx="6826967" cy="323110"/>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0"/>
                </a:moveTo>
                <a:cubicBezTo>
                  <a:pt x="1825" y="21380"/>
                  <a:pt x="9025" y="21600"/>
                  <a:pt x="21600" y="660"/>
                </a:cubicBezTo>
              </a:path>
            </a:pathLst>
          </a:custGeom>
          <a:ln w="50800">
            <a:solidFill>
              <a:srgbClr val="7F0325"/>
            </a:solidFill>
            <a:miter lim="400000"/>
            <a:tailEnd type="triangle"/>
          </a:ln>
        </p:spPr>
        <p:txBody>
          <a:bodyPr/>
          <a:lstStyle/>
          <a:p>
            <a:pPr/>
          </a:p>
        </p:txBody>
      </p:sp>
      <p:sp>
        <p:nvSpPr>
          <p:cNvPr id="608" name="Connection Line"/>
          <p:cNvSpPr/>
          <p:nvPr/>
        </p:nvSpPr>
        <p:spPr>
          <a:xfrm>
            <a:off x="4711984" y="10537842"/>
            <a:ext cx="12836616" cy="980364"/>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21600" y="269"/>
                </a:moveTo>
                <a:cubicBezTo>
                  <a:pt x="14464" y="21600"/>
                  <a:pt x="7264" y="21510"/>
                  <a:pt x="0" y="0"/>
                </a:cubicBezTo>
              </a:path>
            </a:pathLst>
          </a:custGeom>
          <a:ln w="50800">
            <a:solidFill>
              <a:srgbClr val="7F0325"/>
            </a:solidFill>
            <a:miter lim="400000"/>
            <a:tailEnd type="triangle"/>
          </a:ln>
        </p:spPr>
        <p:txBody>
          <a:bodyPr/>
          <a:lstStyle/>
          <a:p>
            <a:pPr/>
          </a:p>
        </p:txBody>
      </p:sp>
      <p:sp>
        <p:nvSpPr>
          <p:cNvPr id="603" name="0x118"/>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0x118</a:t>
            </a:r>
          </a:p>
        </p:txBody>
      </p:sp>
      <p:sp>
        <p:nvSpPr>
          <p:cNvPr id="604" name="We can now traverse only the free blocks!…"/>
          <p:cNvSpPr txBox="1"/>
          <p:nvPr/>
        </p:nvSpPr>
        <p:spPr>
          <a:xfrm>
            <a:off x="426287" y="2825976"/>
            <a:ext cx="22831012" cy="29290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460500" indent="-228600" algn="l">
              <a:buClr>
                <a:srgbClr val="000000"/>
              </a:buClr>
              <a:buSzPct val="100000"/>
              <a:buFont typeface="Helvetica Neue"/>
              <a:buChar char="•"/>
              <a:defRPr sz="4700"/>
            </a:pPr>
            <a:r>
              <a:t>We can now traverse only the free blocks!</a:t>
            </a:r>
          </a:p>
          <a:p>
            <a:pPr lvl="1" marL="1460500" indent="-228600" algn="l">
              <a:buClr>
                <a:srgbClr val="000000"/>
              </a:buClr>
              <a:buSzPct val="100000"/>
              <a:buFont typeface="Helvetica Neue"/>
              <a:buChar char="•"/>
              <a:defRPr sz="4700"/>
            </a:pPr>
            <a:r>
              <a:t>This is much faster than traversing the whole list.</a:t>
            </a:r>
          </a:p>
          <a:p>
            <a:pPr lvl="1" marL="1460500" indent="-228600" algn="l">
              <a:buClr>
                <a:srgbClr val="000000"/>
              </a:buClr>
              <a:buSzPct val="100000"/>
              <a:buFont typeface="Helvetica Neue"/>
              <a:buChar char="•"/>
              <a:defRPr sz="4700"/>
            </a:pPr>
            <a:r>
              <a:t>For instance, if we now tried to malloc 24 bytes, we would only need to look through two blocks (0x118 and then 0x150) to find enough space.</a:t>
            </a:r>
          </a:p>
        </p:txBody>
      </p:sp>
      <p:sp>
        <p:nvSpPr>
          <p:cNvPr id="605"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0" name="More on Implicit and 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Implicit and Explicit Heap Allocation</a:t>
            </a:r>
          </a:p>
        </p:txBody>
      </p:sp>
      <p:sp>
        <p:nvSpPr>
          <p:cNvPr id="611" name="For Assignment 6, you will be writing two heap allocators: implicit and explicit.…"/>
          <p:cNvSpPr txBox="1"/>
          <p:nvPr/>
        </p:nvSpPr>
        <p:spPr>
          <a:xfrm>
            <a:off x="168342" y="2070637"/>
            <a:ext cx="23190969" cy="100590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For Assignment 6, you will be writing two heap allocators: implicit and explicit.</a:t>
            </a:r>
          </a:p>
          <a:p>
            <a:pPr marL="762000" indent="-762000" algn="l">
              <a:buSzPct val="75000"/>
              <a:buFont typeface="Helvetica Neue"/>
              <a:buChar char="•"/>
              <a:defRPr sz="4700"/>
            </a:pPr>
            <a:r>
              <a:t>Let's perform the following allocation and free on both allocators, to practice more. </a:t>
            </a:r>
            <a:r>
              <a:rPr i="1">
                <a:latin typeface="Helvetica Neue"/>
                <a:ea typeface="Helvetica Neue"/>
                <a:cs typeface="Helvetica Neue"/>
                <a:sym typeface="Helvetica Neue"/>
              </a:rPr>
              <a:t>Note:</a:t>
            </a:r>
            <a:r>
              <a:t> the method outlined here doesn't have to be exactly how you implement the allocators (and in fact, they can be improved conceptually to be faster, etc.), but this should give you an overview of the differences and some details.</a:t>
            </a:r>
          </a:p>
          <a:p>
            <a:pPr algn="l">
              <a:buFont typeface="Helvetica Neue"/>
              <a:defRPr sz="4700">
                <a:latin typeface="Courier"/>
                <a:ea typeface="Courier"/>
                <a:cs typeface="Courier"/>
                <a:sym typeface="Courier"/>
              </a:defRPr>
            </a:pPr>
          </a:p>
          <a:p>
            <a:pPr lvl="2" indent="2032000" algn="l">
              <a:buFont typeface="Helvetica Neue"/>
              <a:defRPr sz="4700">
                <a:latin typeface="Courier"/>
                <a:ea typeface="Courier"/>
                <a:cs typeface="Courier"/>
                <a:sym typeface="Courier"/>
              </a:defRPr>
            </a:pPr>
            <a:r>
              <a:t>a 0 24</a:t>
            </a:r>
          </a:p>
          <a:p>
            <a:pPr lvl="2" indent="2032000" algn="l">
              <a:buFont typeface="Helvetica Neue"/>
              <a:defRPr sz="4700">
                <a:latin typeface="Courier"/>
                <a:ea typeface="Courier"/>
                <a:cs typeface="Courier"/>
                <a:sym typeface="Courier"/>
              </a:defRPr>
            </a:pPr>
            <a:r>
              <a:t>a 1 20</a:t>
            </a:r>
          </a:p>
          <a:p>
            <a:pPr lvl="2" indent="2032000" algn="l">
              <a:buFont typeface="Helvetica Neue"/>
              <a:defRPr sz="4700">
                <a:latin typeface="Courier"/>
                <a:ea typeface="Courier"/>
                <a:cs typeface="Courier"/>
                <a:sym typeface="Courier"/>
              </a:defRPr>
            </a:pPr>
            <a:r>
              <a:t>a 2 16</a:t>
            </a:r>
          </a:p>
          <a:p>
            <a:pPr lvl="2" indent="2032000" algn="l">
              <a:buFont typeface="Helvetica Neue"/>
              <a:defRPr sz="4700">
                <a:latin typeface="Courier"/>
                <a:ea typeface="Courier"/>
                <a:cs typeface="Courier"/>
                <a:sym typeface="Courier"/>
              </a:defRPr>
            </a:pPr>
            <a:r>
              <a:t>f 1</a:t>
            </a:r>
          </a:p>
          <a:p>
            <a:pPr lvl="2" indent="2032000" algn="l">
              <a:buFont typeface="Helvetica Neue"/>
              <a:defRPr sz="4700">
                <a:latin typeface="Courier"/>
                <a:ea typeface="Courier"/>
                <a:cs typeface="Courier"/>
                <a:sym typeface="Courier"/>
              </a:defRPr>
            </a:pPr>
            <a:r>
              <a:t>a 3 32</a:t>
            </a:r>
          </a:p>
          <a:p>
            <a:pPr lvl="2" indent="2032000" algn="l">
              <a:buFont typeface="Helvetica Neue"/>
              <a:defRPr sz="4700">
                <a:latin typeface="Courier"/>
                <a:ea typeface="Courier"/>
                <a:cs typeface="Courier"/>
                <a:sym typeface="Courier"/>
              </a:defRPr>
            </a:pPr>
            <a:r>
              <a:t>a 4 12</a:t>
            </a:r>
          </a:p>
          <a:p>
            <a:pPr lvl="2" indent="2032000" algn="l">
              <a:buFont typeface="Helvetica Neue"/>
              <a:defRPr sz="4700">
                <a:latin typeface="Courier"/>
                <a:ea typeface="Courier"/>
                <a:cs typeface="Courier"/>
                <a:sym typeface="Courier"/>
              </a:defRPr>
            </a:pPr>
            <a:r>
              <a:t>f 3</a:t>
            </a:r>
          </a:p>
          <a:p>
            <a:pPr lvl="2" indent="2032000" algn="l">
              <a:buFont typeface="Helvetica Neue"/>
              <a:defRPr sz="4700">
                <a:latin typeface="Courier"/>
                <a:ea typeface="Courier"/>
                <a:cs typeface="Courier"/>
                <a:sym typeface="Courier"/>
              </a:defRPr>
            </a:pPr>
            <a:r>
              <a:t>r 2 60</a:t>
            </a:r>
          </a:p>
        </p:txBody>
      </p:sp>
      <p:sp>
        <p:nvSpPr>
          <p:cNvPr id="612" name="allocation 0 for 24 bytes…"/>
          <p:cNvSpPr txBox="1"/>
          <p:nvPr/>
        </p:nvSpPr>
        <p:spPr>
          <a:xfrm>
            <a:off x="4678991" y="6375400"/>
            <a:ext cx="13262404" cy="57738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indent="762000" algn="l">
              <a:buFont typeface="Helvetica Neue"/>
              <a:defRPr sz="4700">
                <a:solidFill>
                  <a:srgbClr val="7F0325"/>
                </a:solidFill>
              </a:defRPr>
            </a:pPr>
            <a:r>
              <a:t>allocation 0 for 24 bytes</a:t>
            </a:r>
          </a:p>
          <a:p>
            <a:pPr indent="762000" algn="l">
              <a:buFont typeface="Helvetica Neue"/>
              <a:defRPr sz="4700">
                <a:solidFill>
                  <a:srgbClr val="7F0325"/>
                </a:solidFill>
              </a:defRPr>
            </a:pPr>
            <a:r>
              <a:t>allocation 1 for 20 bytes</a:t>
            </a:r>
          </a:p>
          <a:p>
            <a:pPr indent="762000" algn="l">
              <a:buFont typeface="Helvetica Neue"/>
              <a:defRPr sz="4700">
                <a:solidFill>
                  <a:srgbClr val="7F0325"/>
                </a:solidFill>
              </a:defRPr>
            </a:pPr>
            <a:r>
              <a:t>allocation 2 for 16 bytes</a:t>
            </a:r>
          </a:p>
          <a:p>
            <a:pPr indent="762000" algn="l">
              <a:buFont typeface="Helvetica Neue"/>
              <a:defRPr sz="4700">
                <a:solidFill>
                  <a:srgbClr val="7F0325"/>
                </a:solidFill>
              </a:defRPr>
            </a:pPr>
            <a:r>
              <a:t>free 1</a:t>
            </a:r>
          </a:p>
          <a:p>
            <a:pPr indent="762000" algn="l">
              <a:buFont typeface="Helvetica Neue"/>
              <a:defRPr sz="4700">
                <a:solidFill>
                  <a:srgbClr val="7F0325"/>
                </a:solidFill>
              </a:defRPr>
            </a:pPr>
            <a:r>
              <a:t>allocation 3 for 32 bytes</a:t>
            </a:r>
          </a:p>
          <a:p>
            <a:pPr indent="762000" algn="l">
              <a:buFont typeface="Helvetica Neue"/>
              <a:defRPr sz="4700">
                <a:solidFill>
                  <a:srgbClr val="7F0325"/>
                </a:solidFill>
              </a:defRPr>
            </a:pPr>
            <a:r>
              <a:t>allocation 4 for 12 bytes</a:t>
            </a:r>
          </a:p>
          <a:p>
            <a:pPr indent="762000" algn="l">
              <a:buFont typeface="Helvetica Neue"/>
              <a:defRPr sz="4700">
                <a:solidFill>
                  <a:srgbClr val="7F0325"/>
                </a:solidFill>
              </a:defRPr>
            </a:pPr>
            <a:r>
              <a:t>free 3</a:t>
            </a:r>
          </a:p>
          <a:p>
            <a:pPr indent="762000" algn="l">
              <a:buFont typeface="Helvetica Neue"/>
              <a:defRPr sz="4700">
                <a:solidFill>
                  <a:srgbClr val="7F0325"/>
                </a:solidFill>
              </a:defRPr>
            </a:pPr>
            <a:r>
              <a:t>reallocate 2 to 60 bytes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4"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graphicFrame>
        <p:nvGraphicFramePr>
          <p:cNvPr id="615"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sz="5000"/>
                      </a:pP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616" name="We will start with the following free heap…"/>
          <p:cNvSpPr txBox="1"/>
          <p:nvPr/>
        </p:nvSpPr>
        <p:spPr>
          <a:xfrm>
            <a:off x="551554" y="2057219"/>
            <a:ext cx="11125671" cy="57738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762000" indent="-762000" algn="l">
              <a:buSzPct val="75000"/>
              <a:buFont typeface="Helvetica Neue"/>
              <a:buChar char="•"/>
              <a:defRPr sz="4700"/>
            </a:pPr>
            <a:r>
              <a:t>We will start with the following free heap</a:t>
            </a:r>
          </a:p>
          <a:p>
            <a:pPr algn="l">
              <a:defRPr sz="4700"/>
            </a:pPr>
          </a:p>
          <a:p>
            <a:pPr algn="l">
              <a:defRPr sz="4700"/>
            </a:pPr>
          </a:p>
          <a:p>
            <a:pPr algn="l">
              <a:defRPr sz="4700"/>
            </a:pPr>
          </a:p>
          <a:p>
            <a:pPr algn="l">
              <a:defRPr sz="4700"/>
            </a:pPr>
          </a:p>
          <a:p>
            <a:pPr algn="l">
              <a:defRPr sz="4700"/>
            </a:pPr>
          </a:p>
          <a:p>
            <a:pPr marL="762000" indent="-762000" algn="l">
              <a:buSzPct val="75000"/>
              <a:buFont typeface="Helvetica Neue"/>
              <a:buChar char="•"/>
              <a:defRPr sz="4700"/>
            </a:pPr>
            <a:r>
              <a:t>Headers will take up 8 bytes.</a:t>
            </a:r>
          </a:p>
        </p:txBody>
      </p:sp>
      <p:sp>
        <p:nvSpPr>
          <p:cNvPr id="617"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618" name="Addresses are in hex"/>
          <p:cNvSpPr txBox="1"/>
          <p:nvPr/>
        </p:nvSpPr>
        <p:spPr>
          <a:xfrm>
            <a:off x="9727982" y="6315458"/>
            <a:ext cx="6238851"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762000" indent="-762000" algn="l">
              <a:buSzPct val="75000"/>
              <a:buFont typeface="Helvetica Neue"/>
              <a:buChar char="•"/>
              <a:defRPr sz="4700"/>
            </a:lvl1pPr>
          </a:lstStyle>
          <a:p>
            <a:pPr/>
            <a:r>
              <a:t>Addresses are in hex</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0"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graphicFrame>
        <p:nvGraphicFramePr>
          <p:cNvPr id="621"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248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622" name="After initialization, header holds the value of the whole free area, and designates it as (F)ree"/>
          <p:cNvSpPr txBox="1"/>
          <p:nvPr/>
        </p:nvSpPr>
        <p:spPr>
          <a:xfrm>
            <a:off x="187718" y="2057219"/>
            <a:ext cx="24008563"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After initialization, header holds the value of the whole free area, and designates it as (F)ree</a:t>
            </a:r>
          </a:p>
        </p:txBody>
      </p:sp>
      <p:sp>
        <p:nvSpPr>
          <p:cNvPr id="623"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624"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25"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628"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627" name="Addresses are in hex…"/>
          <p:cNvSpPr txBox="1"/>
          <p:nvPr/>
        </p:nvSpPr>
        <p:spPr>
          <a:xfrm>
            <a:off x="9727982" y="6315459"/>
            <a:ext cx="8627645" cy="15066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762000" indent="-762000" algn="l">
              <a:buSzPct val="75000"/>
              <a:buFont typeface="Helvetica Neue"/>
              <a:buChar char="•"/>
              <a:defRPr sz="4700"/>
            </a:pPr>
            <a:r>
              <a:t>Addresses are in hex</a:t>
            </a:r>
          </a:p>
          <a:p>
            <a:pPr marL="762000" indent="-762000" algn="l">
              <a:buSzPct val="75000"/>
              <a:buFont typeface="Helvetica Neue"/>
              <a:buChar char="•"/>
              <a:defRPr sz="4700"/>
            </a:pPr>
            <a:r>
              <a:t>Byte allocations are in decimal</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0"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graphicFrame>
        <p:nvGraphicFramePr>
          <p:cNvPr id="631"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248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632" name="Allocation of 24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24 bytes</a:t>
            </a:r>
          </a:p>
        </p:txBody>
      </p:sp>
      <p:sp>
        <p:nvSpPr>
          <p:cNvPr id="633"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634"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35"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643"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637" name="Rounded Rectangle"/>
          <p:cNvSpPr/>
          <p:nvPr/>
        </p:nvSpPr>
        <p:spPr>
          <a:xfrm>
            <a:off x="407546" y="7507403"/>
            <a:ext cx="2813684"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38" name="Is the block free?"/>
          <p:cNvSpPr txBox="1"/>
          <p:nvPr/>
        </p:nvSpPr>
        <p:spPr>
          <a:xfrm>
            <a:off x="6457995" y="7386552"/>
            <a:ext cx="5698491"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639" name="yes"/>
          <p:cNvSpPr txBox="1"/>
          <p:nvPr/>
        </p:nvSpPr>
        <p:spPr>
          <a:xfrm>
            <a:off x="12196517" y="73268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640" name="yes"/>
          <p:cNvSpPr txBox="1"/>
          <p:nvPr/>
        </p:nvSpPr>
        <p:spPr>
          <a:xfrm>
            <a:off x="18028563" y="8119878"/>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641"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642" name="Is there enough space for the request?"/>
          <p:cNvSpPr txBox="1"/>
          <p:nvPr/>
        </p:nvSpPr>
        <p:spPr>
          <a:xfrm>
            <a:off x="6482916" y="8144027"/>
            <a:ext cx="1159192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914400" indent="-914400" algn="l">
              <a:buSzPct val="100000"/>
              <a:buAutoNum type="arabicPeriod" startAt="2"/>
            </a:lvl1pPr>
          </a:lstStyle>
          <a:p>
            <a:pPr/>
            <a:r>
              <a:t>Is there enough space for the request?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6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6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6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42" grpId="2"/>
      <p:bldP build="whole" bldLvl="1" animBg="1" rev="0" advAuto="0" spid="640" grpId="3"/>
      <p:bldP build="whole" bldLvl="1" animBg="1" rev="0" advAuto="0" spid="639" grpId="1"/>
      <p:bldP build="whole" bldLvl="1" animBg="1" rev="0" advAuto="0" spid="641" grpId="4"/>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5"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graphicFrame>
        <p:nvGraphicFramePr>
          <p:cNvPr id="646"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216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647"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648"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49"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658"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651" name="Rounded Rectangle"/>
          <p:cNvSpPr/>
          <p:nvPr/>
        </p:nvSpPr>
        <p:spPr>
          <a:xfrm>
            <a:off x="407546" y="7507403"/>
            <a:ext cx="2813684"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52" name="yes"/>
          <p:cNvSpPr txBox="1"/>
          <p:nvPr/>
        </p:nvSpPr>
        <p:spPr>
          <a:xfrm>
            <a:off x="12196517" y="73268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653" name="yes"/>
          <p:cNvSpPr txBox="1"/>
          <p:nvPr/>
        </p:nvSpPr>
        <p:spPr>
          <a:xfrm>
            <a:off x="18028563" y="8119878"/>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654"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655" name="Allocation of 24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24 bytes</a:t>
            </a:r>
          </a:p>
        </p:txBody>
      </p:sp>
      <p:sp>
        <p:nvSpPr>
          <p:cNvPr id="656" name="Is the block free?…"/>
          <p:cNvSpPr txBox="1"/>
          <p:nvPr/>
        </p:nvSpPr>
        <p:spPr>
          <a:xfrm>
            <a:off x="6457995" y="7386552"/>
            <a:ext cx="1159192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Is there enough space for the request?</a:t>
            </a:r>
          </a:p>
        </p:txBody>
      </p:sp>
      <p:sp>
        <p:nvSpPr>
          <p:cNvPr id="657"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0"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661" name="Allocation of 20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20 bytes</a:t>
            </a:r>
          </a:p>
        </p:txBody>
      </p:sp>
      <p:sp>
        <p:nvSpPr>
          <p:cNvPr id="662"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663"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64"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672"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666" name="Rounded Rectangle"/>
          <p:cNvSpPr/>
          <p:nvPr/>
        </p:nvSpPr>
        <p:spPr>
          <a:xfrm>
            <a:off x="526514" y="8227834"/>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67"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668" name="no"/>
          <p:cNvSpPr txBox="1"/>
          <p:nvPr/>
        </p:nvSpPr>
        <p:spPr>
          <a:xfrm>
            <a:off x="12331772" y="7326808"/>
            <a:ext cx="87884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no</a:t>
            </a:r>
          </a:p>
        </p:txBody>
      </p:sp>
      <p:graphicFrame>
        <p:nvGraphicFramePr>
          <p:cNvPr id="669"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216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670"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671" name="Go to next block (use pointer arithmetic to get there)"/>
          <p:cNvSpPr txBox="1"/>
          <p:nvPr/>
        </p:nvSpPr>
        <p:spPr>
          <a:xfrm>
            <a:off x="6472539" y="8144027"/>
            <a:ext cx="152615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914400" indent="-914400" algn="l">
              <a:buSzPct val="100000"/>
              <a:buAutoNum type="arabicPeriod" startAt="2"/>
            </a:lvl1pPr>
          </a:lstStyle>
          <a:p>
            <a:pPr/>
            <a:r>
              <a:t>Go to next block (use pointer arithmetic to get there)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6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68" grpId="1"/>
      <p:bldP build="whole" bldLvl="1" animBg="1" rev="0" advAuto="0" spid="671" grpId="2"/>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4"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675" name="Allocation of 20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20 bytes</a:t>
            </a:r>
          </a:p>
        </p:txBody>
      </p:sp>
      <p:sp>
        <p:nvSpPr>
          <p:cNvPr id="676"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677"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78"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688"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680" name="Rounded Rectangle"/>
          <p:cNvSpPr/>
          <p:nvPr/>
        </p:nvSpPr>
        <p:spPr>
          <a:xfrm>
            <a:off x="526514" y="8227834"/>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81" name="Is the block free?…"/>
          <p:cNvSpPr txBox="1"/>
          <p:nvPr/>
        </p:nvSpPr>
        <p:spPr>
          <a:xfrm>
            <a:off x="6457995" y="7386552"/>
            <a:ext cx="1159192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Is there enough space for the request?</a:t>
            </a:r>
          </a:p>
        </p:txBody>
      </p:sp>
      <p:sp>
        <p:nvSpPr>
          <p:cNvPr id="682" name="yes"/>
          <p:cNvSpPr txBox="1"/>
          <p:nvPr/>
        </p:nvSpPr>
        <p:spPr>
          <a:xfrm>
            <a:off x="12196517" y="73141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graphicFrame>
        <p:nvGraphicFramePr>
          <p:cNvPr id="683"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216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689" name="Connection Line"/>
          <p:cNvSpPr/>
          <p:nvPr/>
        </p:nvSpPr>
        <p:spPr>
          <a:xfrm>
            <a:off x="3711896" y="5863091"/>
            <a:ext cx="2715908" cy="19298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8813" y="16416"/>
                  <a:pt x="1613" y="9216"/>
                  <a:pt x="0" y="0"/>
                </a:cubicBezTo>
              </a:path>
            </a:pathLst>
          </a:custGeom>
          <a:ln w="88900">
            <a:solidFill>
              <a:srgbClr val="7F0325"/>
            </a:solidFill>
            <a:miter lim="400000"/>
            <a:tailEnd type="triangle"/>
          </a:ln>
        </p:spPr>
        <p:txBody>
          <a:bodyPr/>
          <a:lstStyle/>
          <a:p>
            <a:pPr/>
          </a:p>
        </p:txBody>
      </p:sp>
      <p:sp>
        <p:nvSpPr>
          <p:cNvPr id="685" name="yes"/>
          <p:cNvSpPr txBox="1"/>
          <p:nvPr/>
        </p:nvSpPr>
        <p:spPr>
          <a:xfrm>
            <a:off x="18086482" y="8049260"/>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686"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687"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6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6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82" grpId="1"/>
      <p:bldP build="whole" bldLvl="1" animBg="1" rev="0" advAuto="0" spid="685" grpId="2"/>
      <p:bldP build="whole" bldLvl="1" animBg="1" rev="0" advAuto="0" spid="686" grpId="3"/>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1"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692" name="Allocation of 20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20 bytes</a:t>
            </a:r>
          </a:p>
        </p:txBody>
      </p:sp>
      <p:sp>
        <p:nvSpPr>
          <p:cNvPr id="693"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694"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95"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709"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697" name="Rounded Rectangle"/>
          <p:cNvSpPr/>
          <p:nvPr/>
        </p:nvSpPr>
        <p:spPr>
          <a:xfrm>
            <a:off x="526514" y="8227834"/>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98" name="Is the block free?…"/>
          <p:cNvSpPr txBox="1"/>
          <p:nvPr/>
        </p:nvSpPr>
        <p:spPr>
          <a:xfrm>
            <a:off x="6457995" y="7386552"/>
            <a:ext cx="1159192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Is there enough space for the request?</a:t>
            </a:r>
          </a:p>
        </p:txBody>
      </p:sp>
      <p:sp>
        <p:nvSpPr>
          <p:cNvPr id="699" name="yes"/>
          <p:cNvSpPr txBox="1"/>
          <p:nvPr/>
        </p:nvSpPr>
        <p:spPr>
          <a:xfrm>
            <a:off x="12196517" y="73141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graphicFrame>
        <p:nvGraphicFramePr>
          <p:cNvPr id="700"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184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710" name="Connection Line"/>
          <p:cNvSpPr/>
          <p:nvPr/>
        </p:nvSpPr>
        <p:spPr>
          <a:xfrm>
            <a:off x="3711896" y="5863091"/>
            <a:ext cx="2715908" cy="19298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8813" y="16416"/>
                  <a:pt x="1613" y="9216"/>
                  <a:pt x="0" y="0"/>
                </a:cubicBezTo>
              </a:path>
            </a:pathLst>
          </a:custGeom>
          <a:ln w="88900">
            <a:solidFill>
              <a:srgbClr val="7F0325"/>
            </a:solidFill>
            <a:miter lim="400000"/>
            <a:tailEnd type="triangle"/>
          </a:ln>
        </p:spPr>
        <p:txBody>
          <a:bodyPr/>
          <a:lstStyle/>
          <a:p>
            <a:pPr/>
          </a:p>
        </p:txBody>
      </p:sp>
      <p:sp>
        <p:nvSpPr>
          <p:cNvPr id="702" name="yes"/>
          <p:cNvSpPr txBox="1"/>
          <p:nvPr/>
        </p:nvSpPr>
        <p:spPr>
          <a:xfrm>
            <a:off x="18086482" y="8049260"/>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703"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704" name="Why 24 bytes?"/>
          <p:cNvSpPr txBox="1"/>
          <p:nvPr/>
        </p:nvSpPr>
        <p:spPr>
          <a:xfrm>
            <a:off x="10098082" y="10464361"/>
            <a:ext cx="42068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Why 24 bytes?</a:t>
            </a:r>
          </a:p>
        </p:txBody>
      </p:sp>
      <p:sp>
        <p:nvSpPr>
          <p:cNvPr id="705" name="8-byte alignment"/>
          <p:cNvSpPr txBox="1"/>
          <p:nvPr/>
        </p:nvSpPr>
        <p:spPr>
          <a:xfrm>
            <a:off x="14535229" y="10458011"/>
            <a:ext cx="520446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8-byte alignment</a:t>
            </a:r>
          </a:p>
        </p:txBody>
      </p:sp>
      <p:sp>
        <p:nvSpPr>
          <p:cNvPr id="706"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707" name="1111111"/>
          <p:cNvSpPr txBox="1"/>
          <p:nvPr/>
        </p:nvSpPr>
        <p:spPr>
          <a:xfrm>
            <a:off x="4113619"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
        <p:nvSpPr>
          <p:cNvPr id="708" name="Is this strictly necessary here? No — the header blocks don't have to be aligned to 8-byte boundaries. But it may make it easier! Remember, all allocations must be on an 8-byte alignment."/>
          <p:cNvSpPr txBox="1"/>
          <p:nvPr/>
        </p:nvSpPr>
        <p:spPr>
          <a:xfrm>
            <a:off x="10148650" y="11248104"/>
            <a:ext cx="10642991" cy="24263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pPr>
            <a:r>
              <a:t>Is this strictly necessary here? No — the header blocks don't have to be aligned to 8-byte boundaries. But it may make it easier! Remember, all </a:t>
            </a:r>
            <a:r>
              <a:rPr b="1">
                <a:latin typeface="Helvetica Neue"/>
                <a:ea typeface="Helvetica Neue"/>
                <a:cs typeface="Helvetica Neue"/>
                <a:sym typeface="Helvetica Neue"/>
              </a:rPr>
              <a:t>allocations</a:t>
            </a:r>
            <a:r>
              <a:t> must be on an 8-byte alignment.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05"/>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7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04" grpId="1"/>
      <p:bldP build="whole" bldLvl="1" animBg="1" rev="0" advAuto="0" spid="705" grpId="2"/>
      <p:bldP build="whole" bldLvl="1" animBg="1" rev="0" advAuto="0" spid="708" grpId="3"/>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2"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713" name="Allocation of 16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16 bytes</a:t>
            </a:r>
          </a:p>
        </p:txBody>
      </p:sp>
      <p:sp>
        <p:nvSpPr>
          <p:cNvPr id="714"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715"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16"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724"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718" name="Rounded Rectangle"/>
          <p:cNvSpPr/>
          <p:nvPr/>
        </p:nvSpPr>
        <p:spPr>
          <a:xfrm>
            <a:off x="526514" y="8951825"/>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19" name="Is the block free?…"/>
          <p:cNvSpPr txBox="1"/>
          <p:nvPr/>
        </p:nvSpPr>
        <p:spPr>
          <a:xfrm>
            <a:off x="6457995" y="7386552"/>
            <a:ext cx="15261591"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Go to next block (use pointer arithmetic to get there)</a:t>
            </a:r>
          </a:p>
        </p:txBody>
      </p:sp>
      <p:sp>
        <p:nvSpPr>
          <p:cNvPr id="720" name="no"/>
          <p:cNvSpPr txBox="1"/>
          <p:nvPr/>
        </p:nvSpPr>
        <p:spPr>
          <a:xfrm>
            <a:off x="12331772" y="7326808"/>
            <a:ext cx="87884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no</a:t>
            </a:r>
          </a:p>
        </p:txBody>
      </p:sp>
      <p:graphicFrame>
        <p:nvGraphicFramePr>
          <p:cNvPr id="721"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184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722"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723" name="1111111"/>
          <p:cNvSpPr txBox="1"/>
          <p:nvPr/>
        </p:nvSpPr>
        <p:spPr>
          <a:xfrm>
            <a:off x="4113619"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20"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6"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727" name="Allocation of 16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16 bytes</a:t>
            </a:r>
          </a:p>
        </p:txBody>
      </p:sp>
      <p:sp>
        <p:nvSpPr>
          <p:cNvPr id="728"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729"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30"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739"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732" name="Rounded Rectangle"/>
          <p:cNvSpPr/>
          <p:nvPr/>
        </p:nvSpPr>
        <p:spPr>
          <a:xfrm>
            <a:off x="526514" y="8951825"/>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33" name="Is the block free?…"/>
          <p:cNvSpPr txBox="1"/>
          <p:nvPr/>
        </p:nvSpPr>
        <p:spPr>
          <a:xfrm>
            <a:off x="6457995" y="7386552"/>
            <a:ext cx="15261591"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Go to next block (use pointer arithmetic to get there)</a:t>
            </a:r>
          </a:p>
        </p:txBody>
      </p:sp>
      <p:sp>
        <p:nvSpPr>
          <p:cNvPr id="734" name="no"/>
          <p:cNvSpPr txBox="1"/>
          <p:nvPr/>
        </p:nvSpPr>
        <p:spPr>
          <a:xfrm>
            <a:off x="12331772" y="7326808"/>
            <a:ext cx="87884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no</a:t>
            </a:r>
          </a:p>
        </p:txBody>
      </p:sp>
      <p:graphicFrame>
        <p:nvGraphicFramePr>
          <p:cNvPr id="735"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184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740" name="Connection Line"/>
          <p:cNvSpPr/>
          <p:nvPr/>
        </p:nvSpPr>
        <p:spPr>
          <a:xfrm>
            <a:off x="3711896" y="5863091"/>
            <a:ext cx="2715908" cy="19298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8813" y="16416"/>
                  <a:pt x="1613" y="9216"/>
                  <a:pt x="0" y="0"/>
                </a:cubicBezTo>
              </a:path>
            </a:pathLst>
          </a:custGeom>
          <a:ln w="88900">
            <a:solidFill>
              <a:srgbClr val="7F0325"/>
            </a:solidFill>
            <a:miter lim="400000"/>
            <a:tailEnd type="triangle"/>
          </a:ln>
        </p:spPr>
        <p:txBody>
          <a:bodyPr/>
          <a:lstStyle/>
          <a:p>
            <a:pPr/>
          </a:p>
        </p:txBody>
      </p:sp>
      <p:sp>
        <p:nvSpPr>
          <p:cNvPr id="737"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738" name="1111111"/>
          <p:cNvSpPr txBox="1"/>
          <p:nvPr/>
        </p:nvSpPr>
        <p:spPr>
          <a:xfrm>
            <a:off x="4113619"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34" grpId="1"/>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2"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743" name="Allocation of 16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16 bytes</a:t>
            </a:r>
          </a:p>
        </p:txBody>
      </p:sp>
      <p:sp>
        <p:nvSpPr>
          <p:cNvPr id="744"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745"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46"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757"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748" name="Rounded Rectangle"/>
          <p:cNvSpPr/>
          <p:nvPr/>
        </p:nvSpPr>
        <p:spPr>
          <a:xfrm>
            <a:off x="526514" y="8951825"/>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49" name="Is the block free?…"/>
          <p:cNvSpPr txBox="1"/>
          <p:nvPr/>
        </p:nvSpPr>
        <p:spPr>
          <a:xfrm>
            <a:off x="6457995" y="7386552"/>
            <a:ext cx="1159192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Is there enough space for the request?</a:t>
            </a:r>
          </a:p>
        </p:txBody>
      </p:sp>
      <p:sp>
        <p:nvSpPr>
          <p:cNvPr id="750" name="yes"/>
          <p:cNvSpPr txBox="1"/>
          <p:nvPr/>
        </p:nvSpPr>
        <p:spPr>
          <a:xfrm>
            <a:off x="12196517" y="73268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graphicFrame>
        <p:nvGraphicFramePr>
          <p:cNvPr id="751"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184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758" name="Connection Line"/>
          <p:cNvSpPr/>
          <p:nvPr/>
        </p:nvSpPr>
        <p:spPr>
          <a:xfrm>
            <a:off x="6277325" y="5848158"/>
            <a:ext cx="299878" cy="1944783"/>
          </a:xfrm>
          <a:custGeom>
            <a:avLst/>
            <a:gdLst/>
            <a:ahLst/>
            <a:cxnLst>
              <a:cxn ang="0">
                <a:pos x="wd2" y="hd2"/>
              </a:cxn>
              <a:cxn ang="5400000">
                <a:pos x="wd2" y="hd2"/>
              </a:cxn>
              <a:cxn ang="10800000">
                <a:pos x="wd2" y="hd2"/>
              </a:cxn>
              <a:cxn ang="16200000">
                <a:pos x="wd2" y="hd2"/>
              </a:cxn>
            </a:cxnLst>
            <a:rect l="0" t="0" r="r" b="b"/>
            <a:pathLst>
              <a:path w="16552" h="21600" fill="norm" stroke="1" extrusionOk="0">
                <a:moveTo>
                  <a:pt x="8306" y="21600"/>
                </a:moveTo>
                <a:cubicBezTo>
                  <a:pt x="-5048" y="14636"/>
                  <a:pt x="-2299" y="7436"/>
                  <a:pt x="16552" y="0"/>
                </a:cubicBezTo>
              </a:path>
            </a:pathLst>
          </a:custGeom>
          <a:ln w="88900">
            <a:solidFill>
              <a:srgbClr val="7F0325"/>
            </a:solidFill>
            <a:miter lim="400000"/>
            <a:tailEnd type="triangle"/>
          </a:ln>
        </p:spPr>
        <p:txBody>
          <a:bodyPr/>
          <a:lstStyle/>
          <a:p>
            <a:pPr/>
          </a:p>
        </p:txBody>
      </p:sp>
      <p:sp>
        <p:nvSpPr>
          <p:cNvPr id="753" name="yes"/>
          <p:cNvSpPr txBox="1"/>
          <p:nvPr/>
        </p:nvSpPr>
        <p:spPr>
          <a:xfrm>
            <a:off x="18202319" y="8061960"/>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754"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755"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756" name="1111111"/>
          <p:cNvSpPr txBox="1"/>
          <p:nvPr/>
        </p:nvSpPr>
        <p:spPr>
          <a:xfrm>
            <a:off x="4113619"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7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50" grpId="1"/>
      <p:bldP build="whole" bldLvl="1" animBg="1" rev="0" advAuto="0" spid="753" grpId="2"/>
      <p:bldP build="whole" bldLvl="1" animBg="1" rev="0" advAuto="0" spid="754" grpId="3"/>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0"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761" name="Allocation of 16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16 bytes</a:t>
            </a:r>
          </a:p>
        </p:txBody>
      </p:sp>
      <p:sp>
        <p:nvSpPr>
          <p:cNvPr id="762"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763"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64"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776"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766" name="Rounded Rectangle"/>
          <p:cNvSpPr/>
          <p:nvPr/>
        </p:nvSpPr>
        <p:spPr>
          <a:xfrm>
            <a:off x="526514" y="8951825"/>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67" name="Is the block free?…"/>
          <p:cNvSpPr txBox="1"/>
          <p:nvPr/>
        </p:nvSpPr>
        <p:spPr>
          <a:xfrm>
            <a:off x="6457995" y="7386552"/>
            <a:ext cx="1159192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Is there enough space for the request?</a:t>
            </a:r>
          </a:p>
        </p:txBody>
      </p:sp>
      <p:sp>
        <p:nvSpPr>
          <p:cNvPr id="768" name="yes"/>
          <p:cNvSpPr txBox="1"/>
          <p:nvPr/>
        </p:nvSpPr>
        <p:spPr>
          <a:xfrm>
            <a:off x="12196517" y="73268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graphicFrame>
        <p:nvGraphicFramePr>
          <p:cNvPr id="769"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777" name="Connection Line"/>
          <p:cNvSpPr/>
          <p:nvPr/>
        </p:nvSpPr>
        <p:spPr>
          <a:xfrm>
            <a:off x="6277325" y="5848158"/>
            <a:ext cx="299878" cy="1944783"/>
          </a:xfrm>
          <a:custGeom>
            <a:avLst/>
            <a:gdLst/>
            <a:ahLst/>
            <a:cxnLst>
              <a:cxn ang="0">
                <a:pos x="wd2" y="hd2"/>
              </a:cxn>
              <a:cxn ang="5400000">
                <a:pos x="wd2" y="hd2"/>
              </a:cxn>
              <a:cxn ang="10800000">
                <a:pos x="wd2" y="hd2"/>
              </a:cxn>
              <a:cxn ang="16200000">
                <a:pos x="wd2" y="hd2"/>
              </a:cxn>
            </a:cxnLst>
            <a:rect l="0" t="0" r="r" b="b"/>
            <a:pathLst>
              <a:path w="16552" h="21600" fill="norm" stroke="1" extrusionOk="0">
                <a:moveTo>
                  <a:pt x="8306" y="21600"/>
                </a:moveTo>
                <a:cubicBezTo>
                  <a:pt x="-5048" y="14636"/>
                  <a:pt x="-2299" y="7436"/>
                  <a:pt x="16552" y="0"/>
                </a:cubicBezTo>
              </a:path>
            </a:pathLst>
          </a:custGeom>
          <a:ln w="88900">
            <a:solidFill>
              <a:srgbClr val="7F0325"/>
            </a:solidFill>
            <a:miter lim="400000"/>
            <a:tailEnd type="triangle"/>
          </a:ln>
        </p:spPr>
        <p:txBody>
          <a:bodyPr/>
          <a:lstStyle/>
          <a:p>
            <a:pPr/>
          </a:p>
        </p:txBody>
      </p:sp>
      <p:sp>
        <p:nvSpPr>
          <p:cNvPr id="771" name="yes"/>
          <p:cNvSpPr txBox="1"/>
          <p:nvPr/>
        </p:nvSpPr>
        <p:spPr>
          <a:xfrm>
            <a:off x="18202319" y="8061960"/>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772"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773"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774" name="1111111"/>
          <p:cNvSpPr txBox="1"/>
          <p:nvPr/>
        </p:nvSpPr>
        <p:spPr>
          <a:xfrm>
            <a:off x="4113619"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
        <p:nvSpPr>
          <p:cNvPr id="775"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9"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780" name="Free 1"/>
          <p:cNvSpPr txBox="1"/>
          <p:nvPr/>
        </p:nvSpPr>
        <p:spPr>
          <a:xfrm>
            <a:off x="187718" y="2057219"/>
            <a:ext cx="2491512"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Free 1</a:t>
            </a:r>
          </a:p>
        </p:txBody>
      </p:sp>
      <p:sp>
        <p:nvSpPr>
          <p:cNvPr id="781"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782"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83"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792" name="Connection Line"/>
          <p:cNvSpPr/>
          <p:nvPr/>
        </p:nvSpPr>
        <p:spPr>
          <a:xfrm>
            <a:off x="4090332" y="5873649"/>
            <a:ext cx="4772154" cy="16555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ln w="88900">
            <a:solidFill>
              <a:srgbClr val="7F0325"/>
            </a:solidFill>
            <a:miter lim="400000"/>
            <a:tailEnd type="triangle"/>
          </a:ln>
        </p:spPr>
        <p:txBody>
          <a:bodyPr/>
          <a:lstStyle/>
          <a:p>
            <a:pPr/>
          </a:p>
        </p:txBody>
      </p:sp>
      <p:sp>
        <p:nvSpPr>
          <p:cNvPr id="785" name="Rounded Rectangle"/>
          <p:cNvSpPr/>
          <p:nvPr/>
        </p:nvSpPr>
        <p:spPr>
          <a:xfrm>
            <a:off x="497554" y="967581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86" name="Mark as free"/>
          <p:cNvSpPr txBox="1"/>
          <p:nvPr/>
        </p:nvSpPr>
        <p:spPr>
          <a:xfrm>
            <a:off x="6457995" y="7386552"/>
            <a:ext cx="439737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Mark as free</a:t>
            </a:r>
          </a:p>
        </p:txBody>
      </p:sp>
      <p:graphicFrame>
        <p:nvGraphicFramePr>
          <p:cNvPr id="787"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788"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793"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790" name="1111111"/>
          <p:cNvSpPr txBox="1"/>
          <p:nvPr/>
        </p:nvSpPr>
        <p:spPr>
          <a:xfrm>
            <a:off x="4113619"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
        <p:nvSpPr>
          <p:cNvPr id="791"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5"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796" name="Free 1"/>
          <p:cNvSpPr txBox="1"/>
          <p:nvPr/>
        </p:nvSpPr>
        <p:spPr>
          <a:xfrm>
            <a:off x="187718" y="2057219"/>
            <a:ext cx="2491512"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Free 1</a:t>
            </a:r>
          </a:p>
        </p:txBody>
      </p:sp>
      <p:sp>
        <p:nvSpPr>
          <p:cNvPr id="797"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798"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99"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807" name="Connection Line"/>
          <p:cNvSpPr/>
          <p:nvPr/>
        </p:nvSpPr>
        <p:spPr>
          <a:xfrm>
            <a:off x="4090332" y="5873649"/>
            <a:ext cx="4772154" cy="16555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ln w="88900">
            <a:solidFill>
              <a:srgbClr val="7F0325"/>
            </a:solidFill>
            <a:miter lim="400000"/>
            <a:tailEnd type="triangle"/>
          </a:ln>
        </p:spPr>
        <p:txBody>
          <a:bodyPr/>
          <a:lstStyle/>
          <a:p>
            <a:pPr/>
          </a:p>
        </p:txBody>
      </p:sp>
      <p:sp>
        <p:nvSpPr>
          <p:cNvPr id="801" name="Mark as free"/>
          <p:cNvSpPr txBox="1"/>
          <p:nvPr/>
        </p:nvSpPr>
        <p:spPr>
          <a:xfrm>
            <a:off x="6457995" y="7386552"/>
            <a:ext cx="439737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Mark as free</a:t>
            </a:r>
          </a:p>
        </p:txBody>
      </p:sp>
      <p:graphicFrame>
        <p:nvGraphicFramePr>
          <p:cNvPr id="802"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803"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808"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805" name="Rounded Rectangle"/>
          <p:cNvSpPr/>
          <p:nvPr/>
        </p:nvSpPr>
        <p:spPr>
          <a:xfrm>
            <a:off x="497554" y="967581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06"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0"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811" name="Allocation of 32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32 bytes</a:t>
            </a:r>
          </a:p>
        </p:txBody>
      </p:sp>
      <p:sp>
        <p:nvSpPr>
          <p:cNvPr id="812"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813"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14"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823"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816" name="Rounded Rectangle"/>
          <p:cNvSpPr/>
          <p:nvPr/>
        </p:nvSpPr>
        <p:spPr>
          <a:xfrm>
            <a:off x="526514" y="1039980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17"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818" name="no"/>
          <p:cNvSpPr txBox="1"/>
          <p:nvPr/>
        </p:nvSpPr>
        <p:spPr>
          <a:xfrm>
            <a:off x="12331772" y="7314108"/>
            <a:ext cx="87884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no</a:t>
            </a:r>
          </a:p>
        </p:txBody>
      </p:sp>
      <p:sp>
        <p:nvSpPr>
          <p:cNvPr id="819"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820"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821" name="Go to next block (use pointer arithmetic to get there)"/>
          <p:cNvSpPr txBox="1"/>
          <p:nvPr/>
        </p:nvSpPr>
        <p:spPr>
          <a:xfrm>
            <a:off x="6501499" y="8317784"/>
            <a:ext cx="152615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914400" indent="-914400" algn="l">
              <a:buSzPct val="100000"/>
              <a:buAutoNum type="arabicPeriod" startAt="2"/>
            </a:lvl1pPr>
          </a:lstStyle>
          <a:p>
            <a:pPr/>
            <a:r>
              <a:t>Go to next block (use pointer arithmetic to get there)</a:t>
            </a:r>
          </a:p>
        </p:txBody>
      </p:sp>
      <p:sp>
        <p:nvSpPr>
          <p:cNvPr id="822"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8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21" grpId="2"/>
      <p:bldP build="whole" bldLvl="1" animBg="1" rev="0" advAuto="0" spid="818" grpId="1"/>
    </p:bldLst>
  </p:timing>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5"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826" name="Allocation of 32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32 bytes</a:t>
            </a:r>
          </a:p>
        </p:txBody>
      </p:sp>
      <p:sp>
        <p:nvSpPr>
          <p:cNvPr id="827"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828"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29"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840"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831" name="Rounded Rectangle"/>
          <p:cNvSpPr/>
          <p:nvPr/>
        </p:nvSpPr>
        <p:spPr>
          <a:xfrm>
            <a:off x="526514" y="1039980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32" name="Is the block free?…"/>
          <p:cNvSpPr txBox="1"/>
          <p:nvPr/>
        </p:nvSpPr>
        <p:spPr>
          <a:xfrm>
            <a:off x="6457995" y="7386552"/>
            <a:ext cx="1159192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Is there enough space for the request?</a:t>
            </a:r>
          </a:p>
        </p:txBody>
      </p:sp>
      <p:sp>
        <p:nvSpPr>
          <p:cNvPr id="833" name="yes"/>
          <p:cNvSpPr txBox="1"/>
          <p:nvPr/>
        </p:nvSpPr>
        <p:spPr>
          <a:xfrm>
            <a:off x="12196517" y="73141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834"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835"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841" name="Connection Line"/>
          <p:cNvSpPr/>
          <p:nvPr/>
        </p:nvSpPr>
        <p:spPr>
          <a:xfrm>
            <a:off x="3682258" y="5830172"/>
            <a:ext cx="2890345" cy="19917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1354" y="20815"/>
                  <a:pt x="4154" y="13615"/>
                  <a:pt x="0" y="0"/>
                </a:cubicBezTo>
              </a:path>
            </a:pathLst>
          </a:custGeom>
          <a:ln w="88900">
            <a:solidFill>
              <a:srgbClr val="7F0325"/>
            </a:solidFill>
            <a:miter lim="400000"/>
            <a:tailEnd type="triangle"/>
          </a:ln>
        </p:spPr>
        <p:txBody>
          <a:bodyPr/>
          <a:lstStyle/>
          <a:p>
            <a:pPr/>
          </a:p>
        </p:txBody>
      </p:sp>
      <p:sp>
        <p:nvSpPr>
          <p:cNvPr id="837" name="no"/>
          <p:cNvSpPr txBox="1"/>
          <p:nvPr/>
        </p:nvSpPr>
        <p:spPr>
          <a:xfrm>
            <a:off x="18163818" y="8078219"/>
            <a:ext cx="87884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no</a:t>
            </a:r>
          </a:p>
        </p:txBody>
      </p:sp>
      <p:sp>
        <p:nvSpPr>
          <p:cNvPr id="838" name="Go to next block (use pointer arithmetic to get there)"/>
          <p:cNvSpPr txBox="1"/>
          <p:nvPr/>
        </p:nvSpPr>
        <p:spPr>
          <a:xfrm>
            <a:off x="6443580" y="9041775"/>
            <a:ext cx="152615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914400" indent="-914400" algn="l">
              <a:buSzPct val="100000"/>
              <a:buAutoNum type="arabicPeriod" startAt="3"/>
            </a:lvl1pPr>
          </a:lstStyle>
          <a:p>
            <a:pPr/>
            <a:r>
              <a:t>Go to next block (use pointer arithmetic to get there)</a:t>
            </a:r>
          </a:p>
        </p:txBody>
      </p:sp>
      <p:sp>
        <p:nvSpPr>
          <p:cNvPr id="839"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8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8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37" grpId="2"/>
      <p:bldP build="whole" bldLvl="1" animBg="1" rev="0" advAuto="0" spid="833" grpId="1"/>
      <p:bldP build="whole" bldLvl="1" animBg="1" rev="0" advAuto="0" spid="838" grpId="3"/>
    </p:bldLst>
  </p:timing>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3"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844" name="Allocation of 32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32 bytes</a:t>
            </a:r>
          </a:p>
        </p:txBody>
      </p:sp>
      <p:sp>
        <p:nvSpPr>
          <p:cNvPr id="845"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846"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47"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857"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849" name="Rounded Rectangle"/>
          <p:cNvSpPr/>
          <p:nvPr/>
        </p:nvSpPr>
        <p:spPr>
          <a:xfrm>
            <a:off x="526514" y="1039980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50"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851" name="no"/>
          <p:cNvSpPr txBox="1"/>
          <p:nvPr/>
        </p:nvSpPr>
        <p:spPr>
          <a:xfrm>
            <a:off x="12331772" y="7314108"/>
            <a:ext cx="87884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no</a:t>
            </a:r>
          </a:p>
        </p:txBody>
      </p:sp>
      <p:sp>
        <p:nvSpPr>
          <p:cNvPr id="852"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853"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858" name="Connection Line"/>
          <p:cNvSpPr/>
          <p:nvPr/>
        </p:nvSpPr>
        <p:spPr>
          <a:xfrm>
            <a:off x="6006429" y="5880399"/>
            <a:ext cx="566174" cy="1941502"/>
          </a:xfrm>
          <a:custGeom>
            <a:avLst/>
            <a:gdLst/>
            <a:ahLst/>
            <a:cxnLst>
              <a:cxn ang="0">
                <a:pos x="wd2" y="hd2"/>
              </a:cxn>
              <a:cxn ang="5400000">
                <a:pos x="wd2" y="hd2"/>
              </a:cxn>
              <a:cxn ang="10800000">
                <a:pos x="wd2" y="hd2"/>
              </a:cxn>
              <a:cxn ang="16200000">
                <a:pos x="wd2" y="hd2"/>
              </a:cxn>
            </a:cxnLst>
            <a:rect l="0" t="0" r="r" b="b"/>
            <a:pathLst>
              <a:path w="16210" h="21600" fill="norm" stroke="1" extrusionOk="0">
                <a:moveTo>
                  <a:pt x="16210" y="21600"/>
                </a:moveTo>
                <a:cubicBezTo>
                  <a:pt x="-4870" y="14624"/>
                  <a:pt x="-5390" y="7424"/>
                  <a:pt x="14651" y="0"/>
                </a:cubicBezTo>
              </a:path>
            </a:pathLst>
          </a:custGeom>
          <a:ln w="88900">
            <a:solidFill>
              <a:srgbClr val="7F0325"/>
            </a:solidFill>
            <a:miter lim="400000"/>
            <a:tailEnd type="triangle"/>
          </a:ln>
        </p:spPr>
        <p:txBody>
          <a:bodyPr/>
          <a:lstStyle/>
          <a:p>
            <a:pPr/>
          </a:p>
        </p:txBody>
      </p:sp>
      <p:sp>
        <p:nvSpPr>
          <p:cNvPr id="855" name="Go to next block (use pointer arithmetic to get there)"/>
          <p:cNvSpPr txBox="1"/>
          <p:nvPr/>
        </p:nvSpPr>
        <p:spPr>
          <a:xfrm>
            <a:off x="6501499" y="8230906"/>
            <a:ext cx="152615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914400" indent="-914400" algn="l">
              <a:buSzPct val="100000"/>
              <a:buAutoNum type="arabicPeriod" startAt="2"/>
            </a:lvl1pPr>
          </a:lstStyle>
          <a:p>
            <a:pPr/>
            <a:r>
              <a:t>Go to next block (use pointer arithmetic to get there)</a:t>
            </a:r>
          </a:p>
        </p:txBody>
      </p:sp>
      <p:sp>
        <p:nvSpPr>
          <p:cNvPr id="856"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8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51" grpId="1"/>
      <p:bldP build="whole" bldLvl="1" animBg="1" rev="0" advAuto="0" spid="855" grpId="2"/>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0"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861" name="Allocation of 32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32 bytes</a:t>
            </a:r>
          </a:p>
        </p:txBody>
      </p:sp>
      <p:sp>
        <p:nvSpPr>
          <p:cNvPr id="862"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863"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64"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875"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866" name="Rounded Rectangle"/>
          <p:cNvSpPr/>
          <p:nvPr/>
        </p:nvSpPr>
        <p:spPr>
          <a:xfrm>
            <a:off x="526514" y="1039980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67" name="Is the block free?…"/>
          <p:cNvSpPr txBox="1"/>
          <p:nvPr/>
        </p:nvSpPr>
        <p:spPr>
          <a:xfrm>
            <a:off x="6457995" y="7386552"/>
            <a:ext cx="1159192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Is there enough space for the request?</a:t>
            </a:r>
          </a:p>
        </p:txBody>
      </p:sp>
      <p:sp>
        <p:nvSpPr>
          <p:cNvPr id="868" name="yes"/>
          <p:cNvSpPr txBox="1"/>
          <p:nvPr/>
        </p:nvSpPr>
        <p:spPr>
          <a:xfrm>
            <a:off x="12196517" y="73141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869"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870"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876" name="Connection Line"/>
          <p:cNvSpPr/>
          <p:nvPr/>
        </p:nvSpPr>
        <p:spPr>
          <a:xfrm>
            <a:off x="6946588" y="5888204"/>
            <a:ext cx="1952814" cy="1694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3362" y="12877"/>
                  <a:pt x="20562" y="5677"/>
                  <a:pt x="21600" y="0"/>
                </a:cubicBezTo>
              </a:path>
            </a:pathLst>
          </a:custGeom>
          <a:ln w="88900">
            <a:solidFill>
              <a:srgbClr val="7F0325"/>
            </a:solidFill>
            <a:miter lim="400000"/>
            <a:tailEnd type="triangle"/>
          </a:ln>
        </p:spPr>
        <p:txBody>
          <a:bodyPr/>
          <a:lstStyle/>
          <a:p>
            <a:pPr/>
          </a:p>
        </p:txBody>
      </p:sp>
      <p:sp>
        <p:nvSpPr>
          <p:cNvPr id="872" name="yes"/>
          <p:cNvSpPr txBox="1"/>
          <p:nvPr/>
        </p:nvSpPr>
        <p:spPr>
          <a:xfrm>
            <a:off x="18115441" y="8107178"/>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873"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874"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8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8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73" grpId="3"/>
      <p:bldP build="whole" bldLvl="1" animBg="1" rev="0" advAuto="0" spid="872" grpId="2"/>
      <p:bldP build="whole" bldLvl="1" animBg="1" rev="0" advAuto="0" spid="868" grpId="1"/>
    </p:bld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8"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879" name="Allocation of 32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32 bytes</a:t>
            </a:r>
          </a:p>
        </p:txBody>
      </p:sp>
      <p:sp>
        <p:nvSpPr>
          <p:cNvPr id="880"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881"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82"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894"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884" name="Rounded Rectangle"/>
          <p:cNvSpPr/>
          <p:nvPr/>
        </p:nvSpPr>
        <p:spPr>
          <a:xfrm>
            <a:off x="526514" y="1039980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85" name="Is the block free?…"/>
          <p:cNvSpPr txBox="1"/>
          <p:nvPr/>
        </p:nvSpPr>
        <p:spPr>
          <a:xfrm>
            <a:off x="6457995" y="7386552"/>
            <a:ext cx="1159192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914400" indent="-914400" algn="l">
              <a:buSzPct val="100000"/>
              <a:buAutoNum type="arabicPeriod" startAt="1"/>
            </a:pPr>
            <a:r>
              <a:t>Is the block free?</a:t>
            </a:r>
          </a:p>
          <a:p>
            <a:pPr marL="914400" indent="-914400" algn="l">
              <a:buSzPct val="100000"/>
              <a:buAutoNum type="arabicPeriod" startAt="1"/>
            </a:pPr>
            <a:r>
              <a:t>Is there enough space for the request?</a:t>
            </a:r>
          </a:p>
        </p:txBody>
      </p:sp>
      <p:sp>
        <p:nvSpPr>
          <p:cNvPr id="886" name="yes"/>
          <p:cNvSpPr txBox="1"/>
          <p:nvPr/>
        </p:nvSpPr>
        <p:spPr>
          <a:xfrm>
            <a:off x="12196517" y="73141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887"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888"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895" name="Connection Line"/>
          <p:cNvSpPr/>
          <p:nvPr/>
        </p:nvSpPr>
        <p:spPr>
          <a:xfrm>
            <a:off x="6946588" y="5888204"/>
            <a:ext cx="1952814" cy="1694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3362" y="12877"/>
                  <a:pt x="20562" y="5677"/>
                  <a:pt x="21600" y="0"/>
                </a:cubicBezTo>
              </a:path>
            </a:pathLst>
          </a:custGeom>
          <a:ln w="88900">
            <a:solidFill>
              <a:srgbClr val="7F0325"/>
            </a:solidFill>
            <a:miter lim="400000"/>
            <a:tailEnd type="triangle"/>
          </a:ln>
        </p:spPr>
        <p:txBody>
          <a:bodyPr/>
          <a:lstStyle/>
          <a:p>
            <a:pPr/>
          </a:p>
        </p:txBody>
      </p:sp>
      <p:sp>
        <p:nvSpPr>
          <p:cNvPr id="890" name="yes"/>
          <p:cNvSpPr txBox="1"/>
          <p:nvPr/>
        </p:nvSpPr>
        <p:spPr>
          <a:xfrm>
            <a:off x="18115441" y="8107178"/>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891"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892"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893" name="3333333333"/>
          <p:cNvSpPr txBox="1"/>
          <p:nvPr/>
        </p:nvSpPr>
        <p:spPr>
          <a:xfrm>
            <a:off x="9185638" y="5268069"/>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7"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898" name="Allocation of 12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12 bytes</a:t>
            </a:r>
          </a:p>
        </p:txBody>
      </p:sp>
      <p:sp>
        <p:nvSpPr>
          <p:cNvPr id="899"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900"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01"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911"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903" name="Rounded Rectangle"/>
          <p:cNvSpPr/>
          <p:nvPr/>
        </p:nvSpPr>
        <p:spPr>
          <a:xfrm>
            <a:off x="526514" y="1109483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04"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905" name="no"/>
          <p:cNvSpPr txBox="1"/>
          <p:nvPr/>
        </p:nvSpPr>
        <p:spPr>
          <a:xfrm>
            <a:off x="12331772" y="7314108"/>
            <a:ext cx="87884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no</a:t>
            </a:r>
          </a:p>
        </p:txBody>
      </p:sp>
      <p:sp>
        <p:nvSpPr>
          <p:cNvPr id="906"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907"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908"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909" name="3333333333"/>
          <p:cNvSpPr txBox="1"/>
          <p:nvPr/>
        </p:nvSpPr>
        <p:spPr>
          <a:xfrm>
            <a:off x="9185638" y="5268069"/>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
        <p:nvSpPr>
          <p:cNvPr id="910" name="Go to next block (use pointer arithmetic to get there)"/>
          <p:cNvSpPr txBox="1"/>
          <p:nvPr/>
        </p:nvSpPr>
        <p:spPr>
          <a:xfrm>
            <a:off x="6501499" y="8230906"/>
            <a:ext cx="152615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914400" indent="-914400" algn="l">
              <a:buSzPct val="100000"/>
              <a:buAutoNum type="arabicPeriod" startAt="2"/>
            </a:lvl1pPr>
          </a:lstStyle>
          <a:p>
            <a:pPr/>
            <a:r>
              <a:t>Go to next block (use pointer arithmetic to get there)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10" grpId="1"/>
    </p:bldLst>
  </p:timing>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3"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914" name="Allocation of 12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12 bytes</a:t>
            </a:r>
          </a:p>
        </p:txBody>
      </p:sp>
      <p:sp>
        <p:nvSpPr>
          <p:cNvPr id="915"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916"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17"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930"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919" name="Rounded Rectangle"/>
          <p:cNvSpPr/>
          <p:nvPr/>
        </p:nvSpPr>
        <p:spPr>
          <a:xfrm>
            <a:off x="526514" y="1109483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20"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921" name="yes"/>
          <p:cNvSpPr txBox="1"/>
          <p:nvPr/>
        </p:nvSpPr>
        <p:spPr>
          <a:xfrm>
            <a:off x="12196517" y="73141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922"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923"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924"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925" name="3333333333"/>
          <p:cNvSpPr txBox="1"/>
          <p:nvPr/>
        </p:nvSpPr>
        <p:spPr>
          <a:xfrm>
            <a:off x="9185638" y="5268069"/>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
        <p:nvSpPr>
          <p:cNvPr id="926" name="Is there enough space for request?"/>
          <p:cNvSpPr txBox="1"/>
          <p:nvPr/>
        </p:nvSpPr>
        <p:spPr>
          <a:xfrm>
            <a:off x="6501499" y="8230906"/>
            <a:ext cx="1055687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914400" indent="-914400" algn="l">
              <a:buSzPct val="100000"/>
              <a:buAutoNum type="arabicPeriod" startAt="2"/>
            </a:lvl1pPr>
          </a:lstStyle>
          <a:p>
            <a:pPr/>
            <a:r>
              <a:t>Is there enough space for request?</a:t>
            </a:r>
          </a:p>
        </p:txBody>
      </p:sp>
      <p:sp>
        <p:nvSpPr>
          <p:cNvPr id="931" name="Connection Line"/>
          <p:cNvSpPr/>
          <p:nvPr/>
        </p:nvSpPr>
        <p:spPr>
          <a:xfrm>
            <a:off x="3731014" y="5823158"/>
            <a:ext cx="2870548" cy="20277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1281" y="20651"/>
                  <a:pt x="4081" y="13451"/>
                  <a:pt x="0" y="0"/>
                </a:cubicBezTo>
              </a:path>
            </a:pathLst>
          </a:custGeom>
          <a:ln w="88900">
            <a:solidFill>
              <a:srgbClr val="7F0325"/>
            </a:solidFill>
            <a:miter lim="400000"/>
            <a:tailEnd type="triangle"/>
          </a:ln>
        </p:spPr>
        <p:txBody>
          <a:bodyPr/>
          <a:lstStyle/>
          <a:p>
            <a:pPr/>
          </a:p>
        </p:txBody>
      </p:sp>
      <p:sp>
        <p:nvSpPr>
          <p:cNvPr id="928" name="yes"/>
          <p:cNvSpPr txBox="1"/>
          <p:nvPr/>
        </p:nvSpPr>
        <p:spPr>
          <a:xfrm>
            <a:off x="17130814" y="8165098"/>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929"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9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9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9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26" grpId="2"/>
      <p:bldP build="whole" bldLvl="1" animBg="1" rev="0" advAuto="0" spid="928" grpId="3"/>
      <p:bldP build="whole" bldLvl="1" animBg="1" rev="0" advAuto="0" spid="921" grpId="1"/>
      <p:bldP build="whole" bldLvl="1" animBg="1" rev="0" advAuto="0" spid="929" grpId="4"/>
    </p:bld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3"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934" name="Allocation of 12 bytes"/>
          <p:cNvSpPr txBox="1"/>
          <p:nvPr/>
        </p:nvSpPr>
        <p:spPr>
          <a:xfrm>
            <a:off x="187718" y="2057219"/>
            <a:ext cx="640478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Allocation of 12 bytes</a:t>
            </a:r>
          </a:p>
        </p:txBody>
      </p:sp>
      <p:sp>
        <p:nvSpPr>
          <p:cNvPr id="935"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936"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37"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953"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939" name="Rounded Rectangle"/>
          <p:cNvSpPr/>
          <p:nvPr/>
        </p:nvSpPr>
        <p:spPr>
          <a:xfrm>
            <a:off x="526514" y="1109483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40"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941" name="yes"/>
          <p:cNvSpPr txBox="1"/>
          <p:nvPr/>
        </p:nvSpPr>
        <p:spPr>
          <a:xfrm>
            <a:off x="12196517" y="7314108"/>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942"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943"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944"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945" name="3333333333"/>
          <p:cNvSpPr txBox="1"/>
          <p:nvPr/>
        </p:nvSpPr>
        <p:spPr>
          <a:xfrm>
            <a:off x="9185638" y="5268069"/>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
        <p:nvSpPr>
          <p:cNvPr id="946" name="Is there enough space for request?"/>
          <p:cNvSpPr txBox="1"/>
          <p:nvPr/>
        </p:nvSpPr>
        <p:spPr>
          <a:xfrm>
            <a:off x="6501499" y="8230906"/>
            <a:ext cx="1055687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914400" indent="-914400" algn="l">
              <a:buSzPct val="100000"/>
              <a:buAutoNum type="arabicPeriod" startAt="2"/>
            </a:lvl1pPr>
          </a:lstStyle>
          <a:p>
            <a:pPr/>
            <a:r>
              <a:t>Is there enough space for request?</a:t>
            </a:r>
          </a:p>
        </p:txBody>
      </p:sp>
      <p:sp>
        <p:nvSpPr>
          <p:cNvPr id="954" name="Connection Line"/>
          <p:cNvSpPr/>
          <p:nvPr/>
        </p:nvSpPr>
        <p:spPr>
          <a:xfrm>
            <a:off x="3731014" y="5823158"/>
            <a:ext cx="2870548" cy="20277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1281" y="20651"/>
                  <a:pt x="4081" y="13451"/>
                  <a:pt x="0" y="0"/>
                </a:cubicBezTo>
              </a:path>
            </a:pathLst>
          </a:custGeom>
          <a:ln w="88900">
            <a:solidFill>
              <a:srgbClr val="7F0325"/>
            </a:solidFill>
            <a:miter lim="400000"/>
            <a:tailEnd type="triangle"/>
          </a:ln>
        </p:spPr>
        <p:txBody>
          <a:bodyPr/>
          <a:lstStyle/>
          <a:p>
            <a:pPr/>
          </a:p>
        </p:txBody>
      </p:sp>
      <p:sp>
        <p:nvSpPr>
          <p:cNvPr id="948" name="yes"/>
          <p:cNvSpPr txBox="1"/>
          <p:nvPr/>
        </p:nvSpPr>
        <p:spPr>
          <a:xfrm>
            <a:off x="17130814" y="8165098"/>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949" name="use this block"/>
          <p:cNvSpPr txBox="1"/>
          <p:nvPr/>
        </p:nvSpPr>
        <p:spPr>
          <a:xfrm>
            <a:off x="10030459" y="9307223"/>
            <a:ext cx="43230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use this block</a:t>
            </a:r>
          </a:p>
        </p:txBody>
      </p:sp>
      <p:sp>
        <p:nvSpPr>
          <p:cNvPr id="950"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951" name="Why not 12 or 16?"/>
          <p:cNvSpPr txBox="1"/>
          <p:nvPr/>
        </p:nvSpPr>
        <p:spPr>
          <a:xfrm>
            <a:off x="6501499" y="10396240"/>
            <a:ext cx="52197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Why not 12 or 16?</a:t>
            </a:r>
          </a:p>
        </p:txBody>
      </p:sp>
      <p:sp>
        <p:nvSpPr>
          <p:cNvPr id="952" name="alignment and not enough space after"/>
          <p:cNvSpPr txBox="1"/>
          <p:nvPr/>
        </p:nvSpPr>
        <p:spPr>
          <a:xfrm>
            <a:off x="11782575" y="10396240"/>
            <a:ext cx="116141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alignment and not enough space after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52" grpId="1"/>
    </p:bldLst>
  </p:timing>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6"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957" name="Free 3"/>
          <p:cNvSpPr txBox="1"/>
          <p:nvPr/>
        </p:nvSpPr>
        <p:spPr>
          <a:xfrm>
            <a:off x="187718" y="2057219"/>
            <a:ext cx="2491512"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Free 3</a:t>
            </a:r>
          </a:p>
        </p:txBody>
      </p:sp>
      <p:sp>
        <p:nvSpPr>
          <p:cNvPr id="958"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959"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60"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970" name="Connection Line"/>
          <p:cNvSpPr/>
          <p:nvPr/>
        </p:nvSpPr>
        <p:spPr>
          <a:xfrm>
            <a:off x="6992553" y="5873423"/>
            <a:ext cx="2291054" cy="17495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3249" y="13452"/>
                  <a:pt x="20449" y="6252"/>
                  <a:pt x="21600" y="0"/>
                </a:cubicBezTo>
              </a:path>
            </a:pathLst>
          </a:custGeom>
          <a:ln w="88900">
            <a:solidFill>
              <a:srgbClr val="7F0325"/>
            </a:solidFill>
            <a:miter lim="400000"/>
            <a:tailEnd type="triangle"/>
          </a:ln>
        </p:spPr>
        <p:txBody>
          <a:bodyPr/>
          <a:lstStyle/>
          <a:p>
            <a:pPr/>
          </a:p>
        </p:txBody>
      </p:sp>
      <p:sp>
        <p:nvSpPr>
          <p:cNvPr id="962" name="Rounded Rectangle"/>
          <p:cNvSpPr/>
          <p:nvPr/>
        </p:nvSpPr>
        <p:spPr>
          <a:xfrm>
            <a:off x="526514" y="11789868"/>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63" name="Set to free"/>
          <p:cNvSpPr txBox="1"/>
          <p:nvPr/>
        </p:nvSpPr>
        <p:spPr>
          <a:xfrm>
            <a:off x="6457995" y="7386552"/>
            <a:ext cx="385254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Set to free</a:t>
            </a:r>
          </a:p>
        </p:txBody>
      </p:sp>
      <p:sp>
        <p:nvSpPr>
          <p:cNvPr id="964"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965"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966"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967" name="3333333333"/>
          <p:cNvSpPr txBox="1"/>
          <p:nvPr/>
        </p:nvSpPr>
        <p:spPr>
          <a:xfrm>
            <a:off x="9185638" y="5268069"/>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
        <p:nvSpPr>
          <p:cNvPr id="968"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971"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3"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974" name="Free 3"/>
          <p:cNvSpPr txBox="1"/>
          <p:nvPr/>
        </p:nvSpPr>
        <p:spPr>
          <a:xfrm>
            <a:off x="187718" y="2057219"/>
            <a:ext cx="2491512"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Free 3</a:t>
            </a:r>
          </a:p>
        </p:txBody>
      </p:sp>
      <p:sp>
        <p:nvSpPr>
          <p:cNvPr id="975"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976"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77"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987" name="Connection Line"/>
          <p:cNvSpPr/>
          <p:nvPr/>
        </p:nvSpPr>
        <p:spPr>
          <a:xfrm>
            <a:off x="6992553" y="5873423"/>
            <a:ext cx="2291054" cy="17495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3249" y="13452"/>
                  <a:pt x="20449" y="6252"/>
                  <a:pt x="21600" y="0"/>
                </a:cubicBezTo>
              </a:path>
            </a:pathLst>
          </a:custGeom>
          <a:ln w="88900">
            <a:solidFill>
              <a:srgbClr val="7F0325"/>
            </a:solidFill>
            <a:miter lim="400000"/>
            <a:tailEnd type="triangle"/>
          </a:ln>
        </p:spPr>
        <p:txBody>
          <a:bodyPr/>
          <a:lstStyle/>
          <a:p>
            <a:pPr/>
          </a:p>
        </p:txBody>
      </p:sp>
      <p:sp>
        <p:nvSpPr>
          <p:cNvPr id="979" name="Rounded Rectangle"/>
          <p:cNvSpPr/>
          <p:nvPr/>
        </p:nvSpPr>
        <p:spPr>
          <a:xfrm>
            <a:off x="526514" y="11789868"/>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80" name="Set to free"/>
          <p:cNvSpPr txBox="1"/>
          <p:nvPr/>
        </p:nvSpPr>
        <p:spPr>
          <a:xfrm>
            <a:off x="6457995" y="7386552"/>
            <a:ext cx="385254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Set to free</a:t>
            </a:r>
          </a:p>
        </p:txBody>
      </p:sp>
      <p:sp>
        <p:nvSpPr>
          <p:cNvPr id="981"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982"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983"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984"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985" name="No coalescing for implicit!"/>
          <p:cNvSpPr txBox="1"/>
          <p:nvPr/>
        </p:nvSpPr>
        <p:spPr>
          <a:xfrm>
            <a:off x="7291456" y="8346458"/>
            <a:ext cx="710120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 coalescing for implicit!</a:t>
            </a:r>
          </a:p>
        </p:txBody>
      </p:sp>
      <p:sp>
        <p:nvSpPr>
          <p:cNvPr id="988"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85" grpId="1"/>
    </p:bldLst>
  </p:timing>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0"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991"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992"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993"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94"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006" name="Connection Line"/>
          <p:cNvSpPr/>
          <p:nvPr/>
        </p:nvSpPr>
        <p:spPr>
          <a:xfrm>
            <a:off x="6992553" y="5987564"/>
            <a:ext cx="369358" cy="1635390"/>
          </a:xfrm>
          <a:custGeom>
            <a:avLst/>
            <a:gdLst/>
            <a:ahLst/>
            <a:cxnLst>
              <a:cxn ang="0">
                <a:pos x="wd2" y="hd2"/>
              </a:cxn>
              <a:cxn ang="5400000">
                <a:pos x="wd2" y="hd2"/>
              </a:cxn>
              <a:cxn ang="10800000">
                <a:pos x="wd2" y="hd2"/>
              </a:cxn>
              <a:cxn ang="16200000">
                <a:pos x="wd2" y="hd2"/>
              </a:cxn>
            </a:cxnLst>
            <a:rect l="0" t="0" r="r" b="b"/>
            <a:pathLst>
              <a:path w="16540" h="21600" fill="norm" stroke="1" extrusionOk="0">
                <a:moveTo>
                  <a:pt x="0" y="21600"/>
                </a:moveTo>
                <a:cubicBezTo>
                  <a:pt x="18892" y="10708"/>
                  <a:pt x="21600" y="3508"/>
                  <a:pt x="8124" y="0"/>
                </a:cubicBezTo>
              </a:path>
            </a:pathLst>
          </a:custGeom>
          <a:ln w="88900">
            <a:solidFill>
              <a:srgbClr val="7F0325"/>
            </a:solidFill>
            <a:miter lim="400000"/>
            <a:tailEnd type="triangle"/>
          </a:ln>
        </p:spPr>
        <p:txBody>
          <a:bodyPr/>
          <a:lstStyle/>
          <a:p>
            <a:pPr/>
          </a:p>
        </p:txBody>
      </p:sp>
      <p:sp>
        <p:nvSpPr>
          <p:cNvPr id="996"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97" name="Enough space after?"/>
          <p:cNvSpPr txBox="1"/>
          <p:nvPr/>
        </p:nvSpPr>
        <p:spPr>
          <a:xfrm>
            <a:off x="6457995" y="7386552"/>
            <a:ext cx="66986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Enough space after?</a:t>
            </a:r>
          </a:p>
        </p:txBody>
      </p:sp>
      <p:sp>
        <p:nvSpPr>
          <p:cNvPr id="998"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999"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000"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001"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002" name="yes (take as much space to the right as possible, but only for realloc, not malloc)"/>
          <p:cNvSpPr txBox="1"/>
          <p:nvPr/>
        </p:nvSpPr>
        <p:spPr>
          <a:xfrm>
            <a:off x="13428826" y="6889147"/>
            <a:ext cx="10992613" cy="2381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rPr b="1">
                <a:latin typeface="Helvetica Neue"/>
                <a:ea typeface="Helvetica Neue"/>
                <a:cs typeface="Helvetica Neue"/>
                <a:sym typeface="Helvetica Neue"/>
              </a:rPr>
              <a:t>yes</a:t>
            </a:r>
            <a:r>
              <a:t> (take as much space to the right as possible, but only for realloc, not malloc)</a:t>
            </a:r>
          </a:p>
        </p:txBody>
      </p:sp>
      <p:sp>
        <p:nvSpPr>
          <p:cNvPr id="1007"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004" name="Line"/>
          <p:cNvSpPr/>
          <p:nvPr/>
        </p:nvSpPr>
        <p:spPr>
          <a:xfrm>
            <a:off x="7270976" y="6016059"/>
            <a:ext cx="16744018" cy="1"/>
          </a:xfrm>
          <a:prstGeom prst="line">
            <a:avLst/>
          </a:prstGeom>
          <a:ln w="76200">
            <a:solidFill>
              <a:srgbClr val="7F0325"/>
            </a:solidFill>
            <a:miter lim="400000"/>
          </a:ln>
        </p:spPr>
        <p:txBody>
          <a:bodyPr lIns="50800" tIns="50800" rIns="50800" bIns="50800" anchor="ctr"/>
          <a:lstStyle/>
          <a:p>
            <a:pPr/>
          </a:p>
        </p:txBody>
      </p:sp>
      <p:sp>
        <p:nvSpPr>
          <p:cNvPr id="1005" name="If no, we would have had to move the block by searching through he whole list for a spot with enough space (see the next slide)"/>
          <p:cNvSpPr txBox="1"/>
          <p:nvPr/>
        </p:nvSpPr>
        <p:spPr>
          <a:xfrm>
            <a:off x="6496996" y="9153621"/>
            <a:ext cx="10992613" cy="31819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If no, we would have had to move the block by searching through he whole list for a spot with enough space (see the next slide)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05" grpId="2"/>
      <p:bldP build="whole" bldLvl="1" animBg="1" rev="0" advAuto="0" spid="1002" grpId="1"/>
    </p:bld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9"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010"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011"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012"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13"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014"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15"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016"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017"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96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018"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019"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020" name="no"/>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no</a:t>
            </a:r>
          </a:p>
        </p:txBody>
      </p:sp>
      <p:sp>
        <p:nvSpPr>
          <p:cNvPr id="1026"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022" name="Check next block"/>
          <p:cNvSpPr txBox="1"/>
          <p:nvPr/>
        </p:nvSpPr>
        <p:spPr>
          <a:xfrm>
            <a:off x="5704750" y="8260943"/>
            <a:ext cx="10992613"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Check next block</a:t>
            </a:r>
          </a:p>
        </p:txBody>
      </p:sp>
      <p:sp>
        <p:nvSpPr>
          <p:cNvPr id="1023" name="5555"/>
          <p:cNvSpPr txBox="1"/>
          <p:nvPr/>
        </p:nvSpPr>
        <p:spPr>
          <a:xfrm>
            <a:off x="13110990" y="5210342"/>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5555</a:t>
            </a:r>
          </a:p>
        </p:txBody>
      </p:sp>
      <p:sp>
        <p:nvSpPr>
          <p:cNvPr id="1024" name="Assume, for a moment, that there had not been space. We would have started searching"/>
          <p:cNvSpPr txBox="1"/>
          <p:nvPr/>
        </p:nvSpPr>
        <p:spPr>
          <a:xfrm>
            <a:off x="5725313" y="9417742"/>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b="1">
                <a:solidFill>
                  <a:srgbClr val="FF2600"/>
                </a:solidFill>
                <a:latin typeface="Helvetica Neue"/>
                <a:ea typeface="Helvetica Neue"/>
                <a:cs typeface="Helvetica Neue"/>
                <a:sym typeface="Helvetica Neue"/>
              </a:defRPr>
            </a:lvl1pPr>
          </a:lstStyle>
          <a:p>
            <a:pPr/>
            <a:r>
              <a:t>Assume, for a moment, that there had not been space. We would have started searching</a:t>
            </a:r>
          </a:p>
        </p:txBody>
      </p:sp>
      <p:sp>
        <p:nvSpPr>
          <p:cNvPr id="1027" name="Connection Line"/>
          <p:cNvSpPr/>
          <p:nvPr/>
        </p:nvSpPr>
        <p:spPr>
          <a:xfrm>
            <a:off x="608541" y="6098689"/>
            <a:ext cx="5849449" cy="16259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4161" y="18766"/>
                  <a:pt x="6961" y="11566"/>
                  <a:pt x="0" y="0"/>
                </a:cubicBezTo>
              </a:path>
            </a:pathLst>
          </a:custGeom>
          <a:ln w="889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22" grpId="2"/>
      <p:bldP build="whole" bldLvl="1" animBg="1" rev="0" advAuto="0" spid="1020" grpId="1"/>
    </p:bldLst>
  </p:timing>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9"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030"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031"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032"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33"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034"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35"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036"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037"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96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038"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039"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040" name="no"/>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no</a:t>
            </a:r>
          </a:p>
        </p:txBody>
      </p:sp>
      <p:sp>
        <p:nvSpPr>
          <p:cNvPr id="1046"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042" name="Check next block"/>
          <p:cNvSpPr txBox="1"/>
          <p:nvPr/>
        </p:nvSpPr>
        <p:spPr>
          <a:xfrm>
            <a:off x="5704750" y="8260943"/>
            <a:ext cx="10992613"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Check next block</a:t>
            </a:r>
          </a:p>
        </p:txBody>
      </p:sp>
      <p:sp>
        <p:nvSpPr>
          <p:cNvPr id="1047" name="Connection Line"/>
          <p:cNvSpPr/>
          <p:nvPr/>
        </p:nvSpPr>
        <p:spPr>
          <a:xfrm>
            <a:off x="3716497" y="5828663"/>
            <a:ext cx="2896227" cy="206231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1292" y="20529"/>
                  <a:pt x="4092" y="13329"/>
                  <a:pt x="0" y="0"/>
                </a:cubicBezTo>
              </a:path>
            </a:pathLst>
          </a:custGeom>
          <a:ln w="88900">
            <a:solidFill>
              <a:srgbClr val="7F0325"/>
            </a:solidFill>
            <a:miter lim="400000"/>
            <a:tailEnd type="triangle"/>
          </a:ln>
        </p:spPr>
        <p:txBody>
          <a:bodyPr/>
          <a:lstStyle/>
          <a:p>
            <a:pPr/>
          </a:p>
        </p:txBody>
      </p:sp>
      <p:sp>
        <p:nvSpPr>
          <p:cNvPr id="1044" name="5555"/>
          <p:cNvSpPr txBox="1"/>
          <p:nvPr/>
        </p:nvSpPr>
        <p:spPr>
          <a:xfrm>
            <a:off x="13110990" y="5210342"/>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5555</a:t>
            </a:r>
          </a:p>
        </p:txBody>
      </p:sp>
      <p:sp>
        <p:nvSpPr>
          <p:cNvPr id="1045" name="Assume, for a moment, that there had not been space. We would have started searching"/>
          <p:cNvSpPr txBox="1"/>
          <p:nvPr/>
        </p:nvSpPr>
        <p:spPr>
          <a:xfrm>
            <a:off x="5725313" y="9417742"/>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b="1">
                <a:solidFill>
                  <a:srgbClr val="FF2600"/>
                </a:solidFill>
                <a:latin typeface="Helvetica Neue"/>
                <a:ea typeface="Helvetica Neue"/>
                <a:cs typeface="Helvetica Neue"/>
                <a:sym typeface="Helvetica Neue"/>
              </a:defRPr>
            </a:lvl1pPr>
          </a:lstStyle>
          <a:p>
            <a:pPr/>
            <a:r>
              <a:t>Assume, for a moment, that there had not been space. We would have started searching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42" grpId="2"/>
      <p:bldP build="whole" bldLvl="1" animBg="1" rev="0" advAuto="0" spid="1040" grpId="1"/>
    </p:bldLst>
  </p:timing>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9"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050"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051"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052"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53"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054"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55"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056"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057"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96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058"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059"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060" name="no"/>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no</a:t>
            </a:r>
          </a:p>
        </p:txBody>
      </p:sp>
      <p:sp>
        <p:nvSpPr>
          <p:cNvPr id="1066"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062" name="Check next block"/>
          <p:cNvSpPr txBox="1"/>
          <p:nvPr/>
        </p:nvSpPr>
        <p:spPr>
          <a:xfrm>
            <a:off x="5704750" y="8260943"/>
            <a:ext cx="10992613"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Check next block</a:t>
            </a:r>
          </a:p>
        </p:txBody>
      </p:sp>
      <p:sp>
        <p:nvSpPr>
          <p:cNvPr id="1067" name="Connection Line"/>
          <p:cNvSpPr/>
          <p:nvPr/>
        </p:nvSpPr>
        <p:spPr>
          <a:xfrm>
            <a:off x="6369486" y="5828550"/>
            <a:ext cx="243238" cy="2062432"/>
          </a:xfrm>
          <a:custGeom>
            <a:avLst/>
            <a:gdLst/>
            <a:ahLst/>
            <a:cxnLst>
              <a:cxn ang="0">
                <a:pos x="wd2" y="hd2"/>
              </a:cxn>
              <a:cxn ang="5400000">
                <a:pos x="wd2" y="hd2"/>
              </a:cxn>
              <a:cxn ang="10800000">
                <a:pos x="wd2" y="hd2"/>
              </a:cxn>
              <a:cxn ang="16200000">
                <a:pos x="wd2" y="hd2"/>
              </a:cxn>
            </a:cxnLst>
            <a:rect l="0" t="0" r="r" b="b"/>
            <a:pathLst>
              <a:path w="16223" h="21600" fill="norm" stroke="1" extrusionOk="0">
                <a:moveTo>
                  <a:pt x="16223" y="21600"/>
                </a:moveTo>
                <a:cubicBezTo>
                  <a:pt x="-4597" y="14400"/>
                  <a:pt x="-5377" y="7200"/>
                  <a:pt x="13882" y="0"/>
                </a:cubicBezTo>
              </a:path>
            </a:pathLst>
          </a:custGeom>
          <a:ln w="88900">
            <a:solidFill>
              <a:srgbClr val="7F0325"/>
            </a:solidFill>
            <a:miter lim="400000"/>
            <a:tailEnd type="triangle"/>
          </a:ln>
        </p:spPr>
        <p:txBody>
          <a:bodyPr/>
          <a:lstStyle/>
          <a:p>
            <a:pPr/>
          </a:p>
        </p:txBody>
      </p:sp>
      <p:sp>
        <p:nvSpPr>
          <p:cNvPr id="1064" name="5555"/>
          <p:cNvSpPr txBox="1"/>
          <p:nvPr/>
        </p:nvSpPr>
        <p:spPr>
          <a:xfrm>
            <a:off x="13110990" y="5210342"/>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5555</a:t>
            </a:r>
          </a:p>
        </p:txBody>
      </p:sp>
      <p:sp>
        <p:nvSpPr>
          <p:cNvPr id="1065" name="Assume, for a moment, that there had not been space. We would have started searching"/>
          <p:cNvSpPr txBox="1"/>
          <p:nvPr/>
        </p:nvSpPr>
        <p:spPr>
          <a:xfrm>
            <a:off x="5725313" y="9417742"/>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b="1">
                <a:solidFill>
                  <a:srgbClr val="FF2600"/>
                </a:solidFill>
                <a:latin typeface="Helvetica Neue"/>
                <a:ea typeface="Helvetica Neue"/>
                <a:cs typeface="Helvetica Neue"/>
                <a:sym typeface="Helvetica Neue"/>
              </a:defRPr>
            </a:lvl1pPr>
          </a:lstStyle>
          <a:p>
            <a:pPr/>
            <a:r>
              <a:t>Assume, for a moment, that there had not been space. We would have started searching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62" grpId="2"/>
      <p:bldP build="whole" bldLvl="1" animBg="1" rev="0" advAuto="0" spid="1060" grpId="1"/>
    </p:bldLst>
  </p:timing>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9"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070"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071"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072"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73"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074"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75"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076"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077"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96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078"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079"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080" name="yes"/>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a:t>
            </a:r>
          </a:p>
        </p:txBody>
      </p:sp>
      <p:sp>
        <p:nvSpPr>
          <p:cNvPr id="1088"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082" name="Check next block"/>
          <p:cNvSpPr txBox="1"/>
          <p:nvPr/>
        </p:nvSpPr>
        <p:spPr>
          <a:xfrm>
            <a:off x="5704750" y="9040902"/>
            <a:ext cx="10992613"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Check next block</a:t>
            </a:r>
          </a:p>
        </p:txBody>
      </p:sp>
      <p:sp>
        <p:nvSpPr>
          <p:cNvPr id="1089" name="Connection Line"/>
          <p:cNvSpPr/>
          <p:nvPr/>
        </p:nvSpPr>
        <p:spPr>
          <a:xfrm>
            <a:off x="6860571" y="5807785"/>
            <a:ext cx="1955262" cy="17176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5063" y="11508"/>
                  <a:pt x="12263" y="4308"/>
                  <a:pt x="21600" y="0"/>
                </a:cubicBezTo>
              </a:path>
            </a:pathLst>
          </a:custGeom>
          <a:ln w="88900">
            <a:solidFill>
              <a:srgbClr val="7F0325"/>
            </a:solidFill>
            <a:miter lim="400000"/>
            <a:tailEnd type="triangle"/>
          </a:ln>
        </p:spPr>
        <p:txBody>
          <a:bodyPr/>
          <a:lstStyle/>
          <a:p>
            <a:pPr/>
          </a:p>
        </p:txBody>
      </p:sp>
      <p:sp>
        <p:nvSpPr>
          <p:cNvPr id="1084" name="5555"/>
          <p:cNvSpPr txBox="1"/>
          <p:nvPr/>
        </p:nvSpPr>
        <p:spPr>
          <a:xfrm>
            <a:off x="13110990" y="5210342"/>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5555</a:t>
            </a:r>
          </a:p>
        </p:txBody>
      </p:sp>
      <p:sp>
        <p:nvSpPr>
          <p:cNvPr id="1085" name="Assume, for a moment, that there had not been space. We would have started searching"/>
          <p:cNvSpPr txBox="1"/>
          <p:nvPr/>
        </p:nvSpPr>
        <p:spPr>
          <a:xfrm>
            <a:off x="5725313" y="10012975"/>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b="1">
                <a:solidFill>
                  <a:srgbClr val="FF2600"/>
                </a:solidFill>
                <a:latin typeface="Helvetica Neue"/>
                <a:ea typeface="Helvetica Neue"/>
                <a:cs typeface="Helvetica Neue"/>
                <a:sym typeface="Helvetica Neue"/>
              </a:defRPr>
            </a:lvl1pPr>
          </a:lstStyle>
          <a:p>
            <a:pPr/>
            <a:r>
              <a:t>Assume, for a moment, that there had not been space. We would have started searching</a:t>
            </a:r>
          </a:p>
        </p:txBody>
      </p:sp>
      <p:sp>
        <p:nvSpPr>
          <p:cNvPr id="1086" name="Is there enough space?"/>
          <p:cNvSpPr txBox="1"/>
          <p:nvPr/>
        </p:nvSpPr>
        <p:spPr>
          <a:xfrm>
            <a:off x="6457995" y="8054519"/>
            <a:ext cx="74396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2"/>
            </a:lvl1pPr>
          </a:lstStyle>
          <a:p>
            <a:pPr/>
            <a:r>
              <a:t>Is there enough space?</a:t>
            </a:r>
          </a:p>
        </p:txBody>
      </p:sp>
      <p:sp>
        <p:nvSpPr>
          <p:cNvPr id="1087" name="no"/>
          <p:cNvSpPr txBox="1"/>
          <p:nvPr/>
        </p:nvSpPr>
        <p:spPr>
          <a:xfrm>
            <a:off x="13838476" y="8041819"/>
            <a:ext cx="1503925" cy="857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no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0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0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87" grpId="3"/>
      <p:bldP build="whole" bldLvl="1" animBg="1" rev="0" advAuto="0" spid="1082" grpId="4"/>
      <p:bldP build="whole" bldLvl="1" animBg="1" rev="0" advAuto="0" spid="1086" grpId="2"/>
      <p:bldP build="whole" bldLvl="1" animBg="1" rev="0" advAuto="0" spid="1080" grpId="1"/>
    </p:bldLst>
  </p:timing>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1"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092"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093"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094"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95"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096"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97"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098"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099"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96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100"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101"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102" name="no"/>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no</a:t>
            </a:r>
          </a:p>
        </p:txBody>
      </p:sp>
      <p:sp>
        <p:nvSpPr>
          <p:cNvPr id="1108"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109" name="Connection Line"/>
          <p:cNvSpPr/>
          <p:nvPr/>
        </p:nvSpPr>
        <p:spPr>
          <a:xfrm>
            <a:off x="6967591" y="5812034"/>
            <a:ext cx="5448105" cy="17839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6883" y="10890"/>
                  <a:pt x="14083" y="3690"/>
                  <a:pt x="21600" y="0"/>
                </a:cubicBezTo>
              </a:path>
            </a:pathLst>
          </a:custGeom>
          <a:ln w="88900">
            <a:solidFill>
              <a:srgbClr val="7F0325"/>
            </a:solidFill>
            <a:miter lim="400000"/>
            <a:tailEnd type="triangle"/>
          </a:ln>
        </p:spPr>
        <p:txBody>
          <a:bodyPr/>
          <a:lstStyle/>
          <a:p>
            <a:pPr/>
          </a:p>
        </p:txBody>
      </p:sp>
      <p:sp>
        <p:nvSpPr>
          <p:cNvPr id="1105" name="5555"/>
          <p:cNvSpPr txBox="1"/>
          <p:nvPr/>
        </p:nvSpPr>
        <p:spPr>
          <a:xfrm>
            <a:off x="13110990" y="5210342"/>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5555</a:t>
            </a:r>
          </a:p>
        </p:txBody>
      </p:sp>
      <p:sp>
        <p:nvSpPr>
          <p:cNvPr id="1106" name="Assume, for a moment, that there had not been space. We would have started searching"/>
          <p:cNvSpPr txBox="1"/>
          <p:nvPr/>
        </p:nvSpPr>
        <p:spPr>
          <a:xfrm>
            <a:off x="5725313" y="10027977"/>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b="1">
                <a:solidFill>
                  <a:srgbClr val="FF2600"/>
                </a:solidFill>
                <a:latin typeface="Helvetica Neue"/>
                <a:ea typeface="Helvetica Neue"/>
                <a:cs typeface="Helvetica Neue"/>
                <a:sym typeface="Helvetica Neue"/>
              </a:defRPr>
            </a:lvl1pPr>
          </a:lstStyle>
          <a:p>
            <a:pPr/>
            <a:r>
              <a:t>Assume, for a moment, that there had not been space. We would have started searching</a:t>
            </a:r>
          </a:p>
        </p:txBody>
      </p:sp>
      <p:sp>
        <p:nvSpPr>
          <p:cNvPr id="1107" name="Check next block"/>
          <p:cNvSpPr txBox="1"/>
          <p:nvPr/>
        </p:nvSpPr>
        <p:spPr>
          <a:xfrm>
            <a:off x="5704750" y="8260943"/>
            <a:ext cx="10992613"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Check next block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02" grpId="1"/>
      <p:bldP build="whole" bldLvl="1" animBg="1" rev="0" advAuto="0" spid="1107" grpId="2"/>
    </p:bldLst>
  </p:timing>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1"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112"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113"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114"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15"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116"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17"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118"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119"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96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120"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121"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122" name="yes"/>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a:t>
            </a:r>
          </a:p>
        </p:txBody>
      </p:sp>
      <p:sp>
        <p:nvSpPr>
          <p:cNvPr id="1130"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124" name="Is there enough room?"/>
          <p:cNvSpPr txBox="1"/>
          <p:nvPr/>
        </p:nvSpPr>
        <p:spPr>
          <a:xfrm>
            <a:off x="6515620" y="8260943"/>
            <a:ext cx="7216890"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914400" indent="-914400">
              <a:buSzPct val="100000"/>
              <a:buAutoNum type="arabicPeriod" startAt="2"/>
            </a:lvl1pPr>
          </a:lstStyle>
          <a:p>
            <a:pPr/>
            <a:r>
              <a:t>Is there enough room?</a:t>
            </a:r>
          </a:p>
        </p:txBody>
      </p:sp>
      <p:sp>
        <p:nvSpPr>
          <p:cNvPr id="1131" name="Connection Line"/>
          <p:cNvSpPr/>
          <p:nvPr/>
        </p:nvSpPr>
        <p:spPr>
          <a:xfrm>
            <a:off x="6967591" y="5717185"/>
            <a:ext cx="7872090" cy="18787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7062" y="10987"/>
                  <a:pt x="14262" y="3787"/>
                  <a:pt x="21600" y="0"/>
                </a:cubicBezTo>
              </a:path>
            </a:pathLst>
          </a:custGeom>
          <a:ln w="88900">
            <a:solidFill>
              <a:srgbClr val="7F0325"/>
            </a:solidFill>
            <a:miter lim="400000"/>
            <a:tailEnd type="triangle"/>
          </a:ln>
        </p:spPr>
        <p:txBody>
          <a:bodyPr/>
          <a:lstStyle/>
          <a:p>
            <a:pPr/>
          </a:p>
        </p:txBody>
      </p:sp>
      <p:sp>
        <p:nvSpPr>
          <p:cNvPr id="1126" name="yes"/>
          <p:cNvSpPr txBox="1"/>
          <p:nvPr/>
        </p:nvSpPr>
        <p:spPr>
          <a:xfrm>
            <a:off x="13669740" y="8160867"/>
            <a:ext cx="1503926" cy="857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a:t>
            </a:r>
          </a:p>
        </p:txBody>
      </p:sp>
      <p:sp>
        <p:nvSpPr>
          <p:cNvPr id="1127" name="Move 2, free, and update"/>
          <p:cNvSpPr txBox="1"/>
          <p:nvPr/>
        </p:nvSpPr>
        <p:spPr>
          <a:xfrm>
            <a:off x="5704750" y="9100772"/>
            <a:ext cx="10992613"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Move 2, free, and update</a:t>
            </a:r>
          </a:p>
        </p:txBody>
      </p:sp>
      <p:sp>
        <p:nvSpPr>
          <p:cNvPr id="1128" name="5555"/>
          <p:cNvSpPr txBox="1"/>
          <p:nvPr/>
        </p:nvSpPr>
        <p:spPr>
          <a:xfrm>
            <a:off x="13110990" y="5210342"/>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5555</a:t>
            </a:r>
          </a:p>
        </p:txBody>
      </p:sp>
      <p:sp>
        <p:nvSpPr>
          <p:cNvPr id="1129" name="Assume, for a moment, that there had not been space. We would have started searching"/>
          <p:cNvSpPr txBox="1"/>
          <p:nvPr/>
        </p:nvSpPr>
        <p:spPr>
          <a:xfrm>
            <a:off x="5725313" y="10027977"/>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b="1">
                <a:solidFill>
                  <a:srgbClr val="FF2600"/>
                </a:solidFill>
                <a:latin typeface="Helvetica Neue"/>
                <a:ea typeface="Helvetica Neue"/>
                <a:cs typeface="Helvetica Neue"/>
                <a:sym typeface="Helvetica Neue"/>
              </a:defRPr>
            </a:lvl1pPr>
          </a:lstStyle>
          <a:p>
            <a:pPr/>
            <a:r>
              <a:t>Assume, for a moment, that there had not been space. We would have started searching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1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1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26" grpId="3"/>
      <p:bldP build="whole" bldLvl="1" animBg="1" rev="0" advAuto="0" spid="1124" grpId="2"/>
      <p:bldP build="whole" bldLvl="1" animBg="1" rev="0" advAuto="0" spid="1122" grpId="1"/>
      <p:bldP build="whole" bldLvl="1" animBg="1" rev="0" advAuto="0" spid="1127" grpId="4"/>
    </p:bldLst>
  </p:timing>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3"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134"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135"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136"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37"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138"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39"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140"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141"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64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142" name="22222222222222222222"/>
          <p:cNvSpPr txBox="1"/>
          <p:nvPr/>
        </p:nvSpPr>
        <p:spPr>
          <a:xfrm>
            <a:off x="15241768" y="5210342"/>
            <a:ext cx="576326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b="1" sz="4000">
                <a:latin typeface="Helvetica Neue"/>
                <a:ea typeface="Helvetica Neue"/>
                <a:cs typeface="Helvetica Neue"/>
                <a:sym typeface="Helvetica Neue"/>
              </a:defRPr>
            </a:lvl1pPr>
          </a:lstStyle>
          <a:p>
            <a:pPr/>
            <a:r>
              <a:t>22222222222222222222</a:t>
            </a:r>
          </a:p>
        </p:txBody>
      </p:sp>
      <p:sp>
        <p:nvSpPr>
          <p:cNvPr id="1143"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144" name="yes"/>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a:t>
            </a:r>
          </a:p>
        </p:txBody>
      </p:sp>
      <p:sp>
        <p:nvSpPr>
          <p:cNvPr id="1152"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146" name="Is there enough room?"/>
          <p:cNvSpPr txBox="1"/>
          <p:nvPr/>
        </p:nvSpPr>
        <p:spPr>
          <a:xfrm>
            <a:off x="6515620" y="8260943"/>
            <a:ext cx="7216890"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914400" indent="-914400">
              <a:buSzPct val="100000"/>
              <a:buAutoNum type="arabicPeriod" startAt="2"/>
            </a:lvl1pPr>
          </a:lstStyle>
          <a:p>
            <a:pPr/>
            <a:r>
              <a:t>Is there enough room?</a:t>
            </a:r>
          </a:p>
        </p:txBody>
      </p:sp>
      <p:sp>
        <p:nvSpPr>
          <p:cNvPr id="1153" name="Connection Line"/>
          <p:cNvSpPr/>
          <p:nvPr/>
        </p:nvSpPr>
        <p:spPr>
          <a:xfrm>
            <a:off x="6967591" y="5717185"/>
            <a:ext cx="7872090" cy="18787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7062" y="10987"/>
                  <a:pt x="14262" y="3787"/>
                  <a:pt x="21600" y="0"/>
                </a:cubicBezTo>
              </a:path>
            </a:pathLst>
          </a:custGeom>
          <a:ln w="88900">
            <a:solidFill>
              <a:srgbClr val="7F0325"/>
            </a:solidFill>
            <a:miter lim="400000"/>
            <a:tailEnd type="triangle"/>
          </a:ln>
        </p:spPr>
        <p:txBody>
          <a:bodyPr/>
          <a:lstStyle/>
          <a:p>
            <a:pPr/>
          </a:p>
        </p:txBody>
      </p:sp>
      <p:sp>
        <p:nvSpPr>
          <p:cNvPr id="1148" name="yes"/>
          <p:cNvSpPr txBox="1"/>
          <p:nvPr/>
        </p:nvSpPr>
        <p:spPr>
          <a:xfrm>
            <a:off x="13669740" y="8160867"/>
            <a:ext cx="1503926" cy="857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a:t>
            </a:r>
          </a:p>
        </p:txBody>
      </p:sp>
      <p:sp>
        <p:nvSpPr>
          <p:cNvPr id="1149" name="Move 2, free, and update"/>
          <p:cNvSpPr txBox="1"/>
          <p:nvPr/>
        </p:nvSpPr>
        <p:spPr>
          <a:xfrm>
            <a:off x="5704750" y="9100772"/>
            <a:ext cx="10992613"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Move 2, free, and update</a:t>
            </a:r>
          </a:p>
        </p:txBody>
      </p:sp>
      <p:sp>
        <p:nvSpPr>
          <p:cNvPr id="1150" name="5555"/>
          <p:cNvSpPr txBox="1"/>
          <p:nvPr/>
        </p:nvSpPr>
        <p:spPr>
          <a:xfrm>
            <a:off x="13110990" y="5210342"/>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5555</a:t>
            </a:r>
          </a:p>
        </p:txBody>
      </p:sp>
      <p:sp>
        <p:nvSpPr>
          <p:cNvPr id="1151" name="Assume, for a moment, that there had not been space. We would have started searching"/>
          <p:cNvSpPr txBox="1"/>
          <p:nvPr/>
        </p:nvSpPr>
        <p:spPr>
          <a:xfrm>
            <a:off x="5725313" y="10027977"/>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b="1">
                <a:solidFill>
                  <a:srgbClr val="FF2600"/>
                </a:solidFill>
                <a:latin typeface="Helvetica Neue"/>
                <a:ea typeface="Helvetica Neue"/>
                <a:cs typeface="Helvetica Neue"/>
                <a:sym typeface="Helvetica Neue"/>
              </a:defRPr>
            </a:lvl1pPr>
          </a:lstStyle>
          <a:p>
            <a:pPr/>
            <a:r>
              <a:t>Assume, for a moment, that there had not been space. We would have started searching</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5"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156"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157"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158"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59"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160"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61"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162"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163"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164" name="2222"/>
          <p:cNvSpPr txBox="1"/>
          <p:nvPr/>
        </p:nvSpPr>
        <p:spPr>
          <a:xfrm>
            <a:off x="7154818" y="5268069"/>
            <a:ext cx="1244093"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165"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166" name="yes"/>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a:t>
            </a:r>
          </a:p>
        </p:txBody>
      </p:sp>
      <p:sp>
        <p:nvSpPr>
          <p:cNvPr id="1172"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168" name="Is there enough room?"/>
          <p:cNvSpPr txBox="1"/>
          <p:nvPr/>
        </p:nvSpPr>
        <p:spPr>
          <a:xfrm>
            <a:off x="6515620" y="8260943"/>
            <a:ext cx="7216890"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914400" indent="-914400">
              <a:buSzPct val="100000"/>
              <a:buAutoNum type="arabicPeriod" startAt="2"/>
            </a:lvl1pPr>
          </a:lstStyle>
          <a:p>
            <a:pPr/>
            <a:r>
              <a:t>Is there enough room?</a:t>
            </a:r>
          </a:p>
        </p:txBody>
      </p:sp>
      <p:sp>
        <p:nvSpPr>
          <p:cNvPr id="1173" name="Connection Line"/>
          <p:cNvSpPr/>
          <p:nvPr/>
        </p:nvSpPr>
        <p:spPr>
          <a:xfrm>
            <a:off x="6967591" y="5735110"/>
            <a:ext cx="1871818" cy="18608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4809" y="11873"/>
                  <a:pt x="12009" y="4673"/>
                  <a:pt x="21600" y="0"/>
                </a:cubicBezTo>
              </a:path>
            </a:pathLst>
          </a:custGeom>
          <a:ln w="88900">
            <a:solidFill>
              <a:srgbClr val="7F0325"/>
            </a:solidFill>
            <a:miter lim="400000"/>
            <a:tailEnd type="triangle"/>
          </a:ln>
        </p:spPr>
        <p:txBody>
          <a:bodyPr/>
          <a:lstStyle/>
          <a:p>
            <a:pPr/>
          </a:p>
        </p:txBody>
      </p:sp>
      <p:sp>
        <p:nvSpPr>
          <p:cNvPr id="1170" name="yes (take as much as possible to the right)"/>
          <p:cNvSpPr txBox="1"/>
          <p:nvPr/>
        </p:nvSpPr>
        <p:spPr>
          <a:xfrm>
            <a:off x="13669740" y="8163497"/>
            <a:ext cx="7956231" cy="16325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 (take as much as possible to the right)</a:t>
            </a:r>
          </a:p>
        </p:txBody>
      </p:sp>
      <p:sp>
        <p:nvSpPr>
          <p:cNvPr id="1171" name="Back to the version where we do have space, if we count all the possible free space to the right"/>
          <p:cNvSpPr txBox="1"/>
          <p:nvPr/>
        </p:nvSpPr>
        <p:spPr>
          <a:xfrm>
            <a:off x="5725313" y="10027977"/>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b="1">
                <a:solidFill>
                  <a:srgbClr val="FF2600"/>
                </a:solidFill>
                <a:latin typeface="Helvetica Neue"/>
                <a:ea typeface="Helvetica Neue"/>
                <a:cs typeface="Helvetica Neue"/>
                <a:sym typeface="Helvetica Neue"/>
              </a:defRPr>
            </a:pPr>
            <a:r>
              <a:t>Back to the version where we </a:t>
            </a:r>
            <a:r>
              <a:rPr i="1"/>
              <a:t>do</a:t>
            </a:r>
            <a:r>
              <a:t> have space, if we count all the possible free space to the right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1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68" grpId="2"/>
      <p:bldP build="whole" bldLvl="1" animBg="1" rev="0" advAuto="0" spid="1170" grpId="3"/>
      <p:bldP build="whole" bldLvl="1" animBg="1" rev="0" advAuto="0" spid="1166" grpId="1"/>
    </p:bldLst>
  </p:timing>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5" name="Implic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Implict Heap Allocation</a:t>
            </a:r>
          </a:p>
        </p:txBody>
      </p:sp>
      <p:sp>
        <p:nvSpPr>
          <p:cNvPr id="1176" name="Realloc 2 to 60 bytes"/>
          <p:cNvSpPr txBox="1"/>
          <p:nvPr/>
        </p:nvSpPr>
        <p:spPr>
          <a:xfrm>
            <a:off x="187718" y="2057219"/>
            <a:ext cx="6317044"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 2 to 60 bytes</a:t>
            </a:r>
          </a:p>
        </p:txBody>
      </p:sp>
      <p:sp>
        <p:nvSpPr>
          <p:cNvPr id="1177"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178"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79" name="pointer to heap"/>
          <p:cNvSpPr txBox="1"/>
          <p:nvPr/>
        </p:nvSpPr>
        <p:spPr>
          <a:xfrm>
            <a:off x="2010697" y="6460257"/>
            <a:ext cx="4183368"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heap</a:t>
            </a:r>
          </a:p>
        </p:txBody>
      </p:sp>
      <p:sp>
        <p:nvSpPr>
          <p:cNvPr id="1180" name="Rounded Rectangle"/>
          <p:cNvSpPr/>
          <p:nvPr/>
        </p:nvSpPr>
        <p:spPr>
          <a:xfrm>
            <a:off x="526514" y="1251385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81" name="Is the block free?"/>
          <p:cNvSpPr txBox="1"/>
          <p:nvPr/>
        </p:nvSpPr>
        <p:spPr>
          <a:xfrm>
            <a:off x="6457995" y="7386552"/>
            <a:ext cx="56984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914400" indent="-914400" algn="l">
              <a:buSzPct val="100000"/>
              <a:buAutoNum type="arabicPeriod" startAt="1"/>
            </a:lvl1pPr>
          </a:lstStyle>
          <a:p>
            <a:pPr/>
            <a:r>
              <a:t>Is the block free?</a:t>
            </a:r>
          </a:p>
        </p:txBody>
      </p:sp>
      <p:sp>
        <p:nvSpPr>
          <p:cNvPr id="1182" name="0000000"/>
          <p:cNvSpPr txBox="1"/>
          <p:nvPr/>
        </p:nvSpPr>
        <p:spPr>
          <a:xfrm>
            <a:off x="1206496"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graphicFrame>
        <p:nvGraphicFramePr>
          <p:cNvPr id="1183"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64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112
F</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184" name="22222222222222222222"/>
          <p:cNvSpPr txBox="1"/>
          <p:nvPr/>
        </p:nvSpPr>
        <p:spPr>
          <a:xfrm>
            <a:off x="6971872" y="5070313"/>
            <a:ext cx="576326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b="1" sz="4000">
                <a:latin typeface="Helvetica Neue"/>
                <a:ea typeface="Helvetica Neue"/>
                <a:cs typeface="Helvetica Neue"/>
                <a:sym typeface="Helvetica Neue"/>
              </a:defRPr>
            </a:lvl1pPr>
          </a:lstStyle>
          <a:p>
            <a:pPr/>
            <a:r>
              <a:t>22222222222222222222</a:t>
            </a:r>
          </a:p>
        </p:txBody>
      </p:sp>
      <p:sp>
        <p:nvSpPr>
          <p:cNvPr id="1185" name="4444444"/>
          <p:cNvSpPr txBox="1"/>
          <p:nvPr/>
        </p:nvSpPr>
        <p:spPr>
          <a:xfrm>
            <a:off x="4089184" y="5297028"/>
            <a:ext cx="2091437"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186" name="yes"/>
          <p:cNvSpPr txBox="1"/>
          <p:nvPr/>
        </p:nvSpPr>
        <p:spPr>
          <a:xfrm>
            <a:off x="12007880" y="7338835"/>
            <a:ext cx="1503925"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a:t>
            </a:r>
          </a:p>
        </p:txBody>
      </p:sp>
      <p:sp>
        <p:nvSpPr>
          <p:cNvPr id="1193" name="Connection Line"/>
          <p:cNvSpPr/>
          <p:nvPr/>
        </p:nvSpPr>
        <p:spPr>
          <a:xfrm>
            <a:off x="446221" y="5971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188" name="Is there enough room?"/>
          <p:cNvSpPr txBox="1"/>
          <p:nvPr/>
        </p:nvSpPr>
        <p:spPr>
          <a:xfrm>
            <a:off x="6515620" y="8260943"/>
            <a:ext cx="7216890"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914400" indent="-914400">
              <a:buSzPct val="100000"/>
              <a:buAutoNum type="arabicPeriod" startAt="2"/>
            </a:lvl1pPr>
          </a:lstStyle>
          <a:p>
            <a:pPr/>
            <a:r>
              <a:t>Is there enough room?</a:t>
            </a:r>
          </a:p>
        </p:txBody>
      </p:sp>
      <p:sp>
        <p:nvSpPr>
          <p:cNvPr id="1194" name="Connection Line"/>
          <p:cNvSpPr/>
          <p:nvPr/>
        </p:nvSpPr>
        <p:spPr>
          <a:xfrm>
            <a:off x="6531757" y="5876256"/>
            <a:ext cx="435835" cy="1719699"/>
          </a:xfrm>
          <a:custGeom>
            <a:avLst/>
            <a:gdLst/>
            <a:ahLst/>
            <a:cxnLst>
              <a:cxn ang="0">
                <a:pos x="wd2" y="hd2"/>
              </a:cxn>
              <a:cxn ang="5400000">
                <a:pos x="wd2" y="hd2"/>
              </a:cxn>
              <a:cxn ang="10800000">
                <a:pos x="wd2" y="hd2"/>
              </a:cxn>
              <a:cxn ang="16200000">
                <a:pos x="wd2" y="hd2"/>
              </a:cxn>
            </a:cxnLst>
            <a:rect l="0" t="0" r="r" b="b"/>
            <a:pathLst>
              <a:path w="17659" h="21600" fill="norm" stroke="1" extrusionOk="0">
                <a:moveTo>
                  <a:pt x="17659" y="21600"/>
                </a:moveTo>
                <a:cubicBezTo>
                  <a:pt x="882" y="15114"/>
                  <a:pt x="-3941" y="7914"/>
                  <a:pt x="3190" y="0"/>
                </a:cubicBezTo>
              </a:path>
            </a:pathLst>
          </a:custGeom>
          <a:ln w="88900">
            <a:solidFill>
              <a:srgbClr val="7F0325"/>
            </a:solidFill>
            <a:miter lim="400000"/>
            <a:tailEnd type="triangle"/>
          </a:ln>
        </p:spPr>
        <p:txBody>
          <a:bodyPr/>
          <a:lstStyle/>
          <a:p>
            <a:pPr/>
          </a:p>
        </p:txBody>
      </p:sp>
      <p:sp>
        <p:nvSpPr>
          <p:cNvPr id="1190" name="yes (take as much as possible to the right)"/>
          <p:cNvSpPr txBox="1"/>
          <p:nvPr/>
        </p:nvSpPr>
        <p:spPr>
          <a:xfrm>
            <a:off x="13669740" y="8163497"/>
            <a:ext cx="7956231" cy="16325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yes (take as much as possible to the right)</a:t>
            </a:r>
          </a:p>
        </p:txBody>
      </p:sp>
      <p:sp>
        <p:nvSpPr>
          <p:cNvPr id="1191" name="Expand block"/>
          <p:cNvSpPr txBox="1"/>
          <p:nvPr/>
        </p:nvSpPr>
        <p:spPr>
          <a:xfrm>
            <a:off x="6515620" y="9129855"/>
            <a:ext cx="4771338"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914400" indent="-914400">
              <a:buSzPct val="100000"/>
              <a:buAutoNum type="arabicPeriod" startAt="3"/>
            </a:lvl1pPr>
          </a:lstStyle>
          <a:p>
            <a:pPr/>
            <a:r>
              <a:t>Expand block</a:t>
            </a:r>
          </a:p>
        </p:txBody>
      </p:sp>
      <p:sp>
        <p:nvSpPr>
          <p:cNvPr id="1192" name="Back to the version where we do have space, if we count all the possible free space to the right"/>
          <p:cNvSpPr txBox="1"/>
          <p:nvPr/>
        </p:nvSpPr>
        <p:spPr>
          <a:xfrm>
            <a:off x="5725313" y="10027977"/>
            <a:ext cx="16015447"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b="1">
                <a:solidFill>
                  <a:srgbClr val="FF2600"/>
                </a:solidFill>
                <a:latin typeface="Helvetica Neue"/>
                <a:ea typeface="Helvetica Neue"/>
                <a:cs typeface="Helvetica Neue"/>
                <a:sym typeface="Helvetica Neue"/>
              </a:defRPr>
            </a:pPr>
            <a:r>
              <a:t>Back to the version where we </a:t>
            </a:r>
            <a:r>
              <a:rPr i="1"/>
              <a:t>do</a:t>
            </a:r>
            <a:r>
              <a:t> have space, if we count all the possible free space to the right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90" grpId="1"/>
    </p:bldLst>
  </p:timing>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6"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197"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248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198" name="After initialization, header holds the value of the whole free area, and designates it as (F)ree"/>
          <p:cNvSpPr txBox="1"/>
          <p:nvPr/>
        </p:nvSpPr>
        <p:spPr>
          <a:xfrm>
            <a:off x="187718" y="2057219"/>
            <a:ext cx="24008563"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After initialization, header holds the value of the whole free area, and designates it as (F)ree</a:t>
            </a:r>
          </a:p>
        </p:txBody>
      </p:sp>
      <p:sp>
        <p:nvSpPr>
          <p:cNvPr id="1199"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200"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01"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205"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203" name="Addresses are in hex…"/>
          <p:cNvSpPr txBox="1"/>
          <p:nvPr/>
        </p:nvSpPr>
        <p:spPr>
          <a:xfrm>
            <a:off x="9727982" y="6315459"/>
            <a:ext cx="14337661" cy="57750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Addresses are in hex</a:t>
            </a:r>
          </a:p>
          <a:p>
            <a:pPr marL="762000" indent="-762000" algn="l">
              <a:buSzPct val="75000"/>
              <a:buFont typeface="Helvetica Neue"/>
              <a:buChar char="•"/>
              <a:defRPr sz="4700"/>
            </a:pPr>
            <a:r>
              <a:t>Byte allocations are in decimal</a:t>
            </a:r>
          </a:p>
          <a:p>
            <a:pPr marL="762000" indent="-762000" algn="l">
              <a:buSzPct val="75000"/>
              <a:buFont typeface="Helvetica Neue"/>
              <a:buChar char="•"/>
              <a:defRPr sz="4700"/>
            </a:pPr>
            <a:r>
              <a:t>The pointer to the heap is always to a free block!</a:t>
            </a:r>
          </a:p>
          <a:p>
            <a:pPr marL="762000" indent="-762000" algn="l">
              <a:buSzPct val="75000"/>
              <a:buFont typeface="Helvetica Neue"/>
              <a:buChar char="•"/>
              <a:defRPr sz="4700"/>
            </a:pPr>
            <a:r>
              <a:t>For explicit, we will have two pointers that </a:t>
            </a:r>
            <a:r>
              <a:rPr i="1">
                <a:latin typeface="Helvetica Neue"/>
                <a:ea typeface="Helvetica Neue"/>
                <a:cs typeface="Helvetica Neue"/>
                <a:sym typeface="Helvetica Neue"/>
              </a:rPr>
              <a:t>live in the potential payload area </a:t>
            </a:r>
            <a:r>
              <a:t>(in yellow).</a:t>
            </a:r>
          </a:p>
          <a:p>
            <a:pPr marL="762000" indent="-762000" algn="l">
              <a:buSzPct val="75000"/>
              <a:buFont typeface="Helvetica Neue"/>
              <a:buChar char="•"/>
              <a:defRPr sz="4700"/>
            </a:pPr>
            <a:r>
              <a:t>The pointers are the previous and next pointers for our linked list, although in this case they will both be NULL because there aren't any other nodes.</a:t>
            </a:r>
          </a:p>
        </p:txBody>
      </p:sp>
      <p:sp>
        <p:nvSpPr>
          <p:cNvPr id="1204" name="next prev"/>
          <p:cNvSpPr txBox="1"/>
          <p:nvPr/>
        </p:nvSpPr>
        <p:spPr>
          <a:xfrm>
            <a:off x="1087678" y="4487983"/>
            <a:ext cx="1473556"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7"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208"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248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209" name="Allocate 24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24 bytes</a:t>
            </a:r>
          </a:p>
        </p:txBody>
      </p:sp>
      <p:sp>
        <p:nvSpPr>
          <p:cNvPr id="1210"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211"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19" name="Connection Line"/>
          <p:cNvSpPr/>
          <p:nvPr/>
        </p:nvSpPr>
        <p:spPr>
          <a:xfrm>
            <a:off x="319221" y="5844689"/>
            <a:ext cx="1087408" cy="1079120"/>
          </a:xfrm>
          <a:custGeom>
            <a:avLst/>
            <a:gdLst/>
            <a:ahLst/>
            <a:cxnLst>
              <a:cxn ang="0">
                <a:pos x="wd2" y="hd2"/>
              </a:cxn>
              <a:cxn ang="5400000">
                <a:pos x="wd2" y="hd2"/>
              </a:cxn>
              <a:cxn ang="10800000">
                <a:pos x="wd2" y="hd2"/>
              </a:cxn>
              <a:cxn ang="16200000">
                <a:pos x="wd2" y="hd2"/>
              </a:cxn>
            </a:cxnLst>
            <a:rect l="0" t="0" r="r" b="b"/>
            <a:pathLst>
              <a:path w="19471" h="19360" fill="norm" stroke="1" extrusionOk="0">
                <a:moveTo>
                  <a:pt x="19471" y="18646"/>
                </a:moveTo>
                <a:cubicBezTo>
                  <a:pt x="4151" y="21600"/>
                  <a:pt x="-2129" y="15385"/>
                  <a:pt x="632" y="0"/>
                </a:cubicBezTo>
              </a:path>
            </a:pathLst>
          </a:custGeom>
          <a:ln w="88900">
            <a:solidFill>
              <a:srgbClr val="7F0325"/>
            </a:solidFill>
            <a:miter lim="400000"/>
            <a:tailEnd type="triangle"/>
          </a:ln>
        </p:spPr>
        <p:txBody>
          <a:bodyPr/>
          <a:lstStyle/>
          <a:p>
            <a:pPr/>
          </a:p>
        </p:txBody>
      </p:sp>
      <p:sp>
        <p:nvSpPr>
          <p:cNvPr id="1213" name="Is there enough space?"/>
          <p:cNvSpPr txBox="1"/>
          <p:nvPr/>
        </p:nvSpPr>
        <p:spPr>
          <a:xfrm>
            <a:off x="9727982" y="6315459"/>
            <a:ext cx="14337661"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Is there enough space?</a:t>
            </a:r>
          </a:p>
        </p:txBody>
      </p:sp>
      <p:sp>
        <p:nvSpPr>
          <p:cNvPr id="1214"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215" name="yes"/>
          <p:cNvSpPr txBox="1"/>
          <p:nvPr/>
        </p:nvSpPr>
        <p:spPr>
          <a:xfrm>
            <a:off x="16685259" y="6255302"/>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216" name="use this block"/>
          <p:cNvSpPr txBox="1"/>
          <p:nvPr/>
        </p:nvSpPr>
        <p:spPr>
          <a:xfrm>
            <a:off x="12320640" y="7285153"/>
            <a:ext cx="38773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 this block</a:t>
            </a:r>
          </a:p>
        </p:txBody>
      </p:sp>
      <p:sp>
        <p:nvSpPr>
          <p:cNvPr id="1217" name="Rounded Rectangle"/>
          <p:cNvSpPr/>
          <p:nvPr/>
        </p:nvSpPr>
        <p:spPr>
          <a:xfrm>
            <a:off x="497554" y="7561764"/>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18" name="next prev"/>
          <p:cNvSpPr txBox="1"/>
          <p:nvPr/>
        </p:nvSpPr>
        <p:spPr>
          <a:xfrm>
            <a:off x="1087678" y="4487983"/>
            <a:ext cx="1473556"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2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15" grpId="1"/>
      <p:bldP build="whole" bldLvl="1" animBg="1" rev="0" advAuto="0" spid="1216" grpId="2"/>
    </p:bldLst>
  </p:timing>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1"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222"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216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223" name="Allocate 24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24 bytes</a:t>
            </a:r>
          </a:p>
        </p:txBody>
      </p:sp>
      <p:sp>
        <p:nvSpPr>
          <p:cNvPr id="1224"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225"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35" name="Connection Line"/>
          <p:cNvSpPr/>
          <p:nvPr/>
        </p:nvSpPr>
        <p:spPr>
          <a:xfrm>
            <a:off x="1406628" y="5826363"/>
            <a:ext cx="2320918" cy="10576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227" name="Is there enough space?"/>
          <p:cNvSpPr txBox="1"/>
          <p:nvPr/>
        </p:nvSpPr>
        <p:spPr>
          <a:xfrm>
            <a:off x="9727982" y="6315459"/>
            <a:ext cx="14337661"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Is there enough space?</a:t>
            </a:r>
          </a:p>
        </p:txBody>
      </p:sp>
      <p:sp>
        <p:nvSpPr>
          <p:cNvPr id="1228"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229" name="yes"/>
          <p:cNvSpPr txBox="1"/>
          <p:nvPr/>
        </p:nvSpPr>
        <p:spPr>
          <a:xfrm>
            <a:off x="16685259" y="6255302"/>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230" name="use this block"/>
          <p:cNvSpPr txBox="1"/>
          <p:nvPr/>
        </p:nvSpPr>
        <p:spPr>
          <a:xfrm>
            <a:off x="12320640" y="7285153"/>
            <a:ext cx="38773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 this block</a:t>
            </a:r>
          </a:p>
        </p:txBody>
      </p:sp>
      <p:sp>
        <p:nvSpPr>
          <p:cNvPr id="1231" name="The pointers become part of the allocated space, because we don't need them now!…"/>
          <p:cNvSpPr txBox="1"/>
          <p:nvPr/>
        </p:nvSpPr>
        <p:spPr>
          <a:xfrm>
            <a:off x="9935844" y="8628457"/>
            <a:ext cx="1420310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pointers become part of the allocated space, because we don't need them now!</a:t>
            </a:r>
          </a:p>
          <a:p>
            <a:pPr marL="635000" indent="-635000" algn="l">
              <a:buSzPct val="75000"/>
              <a:buFont typeface="Helvetica Neue"/>
              <a:buChar char="•"/>
            </a:pPr>
            <a:r>
              <a:t>We update the heap pointer to point to a free block.</a:t>
            </a:r>
          </a:p>
        </p:txBody>
      </p:sp>
      <p:sp>
        <p:nvSpPr>
          <p:cNvPr id="1232"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233" name="Rounded Rectangle"/>
          <p:cNvSpPr/>
          <p:nvPr/>
        </p:nvSpPr>
        <p:spPr>
          <a:xfrm>
            <a:off x="497554" y="7561764"/>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34" name="next prev"/>
          <p:cNvSpPr txBox="1"/>
          <p:nvPr/>
        </p:nvSpPr>
        <p:spPr>
          <a:xfrm>
            <a:off x="4055714" y="4413804"/>
            <a:ext cx="1473557"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7"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238"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216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239" name="Allocate 20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20 bytes</a:t>
            </a:r>
          </a:p>
        </p:txBody>
      </p:sp>
      <p:sp>
        <p:nvSpPr>
          <p:cNvPr id="1240"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241"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51" name="Connection Line"/>
          <p:cNvSpPr/>
          <p:nvPr/>
        </p:nvSpPr>
        <p:spPr>
          <a:xfrm>
            <a:off x="1406628" y="5826363"/>
            <a:ext cx="2320918" cy="10576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243" name="Is there enough space?"/>
          <p:cNvSpPr txBox="1"/>
          <p:nvPr/>
        </p:nvSpPr>
        <p:spPr>
          <a:xfrm>
            <a:off x="9727982" y="6315459"/>
            <a:ext cx="14337661"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Is there enough space?</a:t>
            </a:r>
          </a:p>
        </p:txBody>
      </p:sp>
      <p:sp>
        <p:nvSpPr>
          <p:cNvPr id="1244"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245" name="yes"/>
          <p:cNvSpPr txBox="1"/>
          <p:nvPr/>
        </p:nvSpPr>
        <p:spPr>
          <a:xfrm>
            <a:off x="16685259" y="6255302"/>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246" name="use this block"/>
          <p:cNvSpPr txBox="1"/>
          <p:nvPr/>
        </p:nvSpPr>
        <p:spPr>
          <a:xfrm>
            <a:off x="12320640" y="7285153"/>
            <a:ext cx="38773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 this block</a:t>
            </a:r>
          </a:p>
        </p:txBody>
      </p:sp>
      <p:sp>
        <p:nvSpPr>
          <p:cNvPr id="1247" name="The pointers become part of the allocated space, because we don't need them now!…"/>
          <p:cNvSpPr txBox="1"/>
          <p:nvPr/>
        </p:nvSpPr>
        <p:spPr>
          <a:xfrm>
            <a:off x="9935844" y="8628457"/>
            <a:ext cx="1420310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pointers become part of the allocated space, because we don't need them now!</a:t>
            </a:r>
          </a:p>
          <a:p>
            <a:pPr marL="635000" indent="-635000" algn="l">
              <a:buSzPct val="75000"/>
              <a:buFont typeface="Helvetica Neue"/>
              <a:buChar char="•"/>
            </a:pPr>
            <a:r>
              <a:t>We update the heap pointer to point to a free block.</a:t>
            </a:r>
          </a:p>
        </p:txBody>
      </p:sp>
      <p:sp>
        <p:nvSpPr>
          <p:cNvPr id="1248"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249" name="Rounded Rectangle"/>
          <p:cNvSpPr/>
          <p:nvPr/>
        </p:nvSpPr>
        <p:spPr>
          <a:xfrm>
            <a:off x="497554" y="8256796"/>
            <a:ext cx="2813685" cy="795486"/>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50" name="next prev"/>
          <p:cNvSpPr txBox="1"/>
          <p:nvPr/>
        </p:nvSpPr>
        <p:spPr>
          <a:xfrm>
            <a:off x="4055714" y="4413804"/>
            <a:ext cx="1473557"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4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246"/>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2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46" grpId="2"/>
      <p:bldP build="whole" bldLvl="1" animBg="1" rev="0" advAuto="0" spid="1247" grpId="3"/>
      <p:bldP build="whole" bldLvl="1" animBg="1" rev="0" advAuto="0" spid="1245" grpId="1"/>
    </p:bldLst>
  </p:timing>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3"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254"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184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255" name="Allocate 20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20 bytes</a:t>
            </a:r>
          </a:p>
        </p:txBody>
      </p:sp>
      <p:sp>
        <p:nvSpPr>
          <p:cNvPr id="1256"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257"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68" name="Connection Line"/>
          <p:cNvSpPr/>
          <p:nvPr/>
        </p:nvSpPr>
        <p:spPr>
          <a:xfrm>
            <a:off x="1406628" y="5928401"/>
            <a:ext cx="5193237" cy="9556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259" name="Is there enough space?"/>
          <p:cNvSpPr txBox="1"/>
          <p:nvPr/>
        </p:nvSpPr>
        <p:spPr>
          <a:xfrm>
            <a:off x="9727982" y="6315459"/>
            <a:ext cx="14337661"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Is there enough space?</a:t>
            </a:r>
          </a:p>
        </p:txBody>
      </p:sp>
      <p:sp>
        <p:nvSpPr>
          <p:cNvPr id="1260"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261" name="yes"/>
          <p:cNvSpPr txBox="1"/>
          <p:nvPr/>
        </p:nvSpPr>
        <p:spPr>
          <a:xfrm>
            <a:off x="16685259" y="6255302"/>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262" name="use this block"/>
          <p:cNvSpPr txBox="1"/>
          <p:nvPr/>
        </p:nvSpPr>
        <p:spPr>
          <a:xfrm>
            <a:off x="12320640" y="7285153"/>
            <a:ext cx="38773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 this block</a:t>
            </a:r>
          </a:p>
        </p:txBody>
      </p:sp>
      <p:sp>
        <p:nvSpPr>
          <p:cNvPr id="1263" name="The pointers become part of the allocated space, because we don't need them now!…"/>
          <p:cNvSpPr txBox="1"/>
          <p:nvPr/>
        </p:nvSpPr>
        <p:spPr>
          <a:xfrm>
            <a:off x="9935844" y="8628457"/>
            <a:ext cx="1420310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pointers become part of the allocated space, because we don't need them now!</a:t>
            </a:r>
          </a:p>
          <a:p>
            <a:pPr marL="635000" indent="-635000" algn="l">
              <a:buSzPct val="75000"/>
              <a:buFont typeface="Helvetica Neue"/>
              <a:buChar char="•"/>
            </a:pPr>
            <a:r>
              <a:t>We update the heap pointer to point to a free block.</a:t>
            </a:r>
          </a:p>
        </p:txBody>
      </p:sp>
      <p:sp>
        <p:nvSpPr>
          <p:cNvPr id="1264"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265" name="Rounded Rectangle"/>
          <p:cNvSpPr/>
          <p:nvPr/>
        </p:nvSpPr>
        <p:spPr>
          <a:xfrm>
            <a:off x="497554" y="8256796"/>
            <a:ext cx="2813685" cy="795486"/>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66" name="1111111"/>
          <p:cNvSpPr txBox="1"/>
          <p:nvPr/>
        </p:nvSpPr>
        <p:spPr>
          <a:xfrm>
            <a:off x="4078023"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
        <p:nvSpPr>
          <p:cNvPr id="1267" name="next prev"/>
          <p:cNvSpPr txBox="1"/>
          <p:nvPr/>
        </p:nvSpPr>
        <p:spPr>
          <a:xfrm>
            <a:off x="7009595" y="4442763"/>
            <a:ext cx="1473557"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0"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271"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184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272" name="Allocate 16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16 bytes</a:t>
            </a:r>
          </a:p>
        </p:txBody>
      </p:sp>
      <p:sp>
        <p:nvSpPr>
          <p:cNvPr id="1273"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274"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85" name="Connection Line"/>
          <p:cNvSpPr/>
          <p:nvPr/>
        </p:nvSpPr>
        <p:spPr>
          <a:xfrm>
            <a:off x="1406628" y="5928401"/>
            <a:ext cx="5193237" cy="9556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276" name="Is there enough space?"/>
          <p:cNvSpPr txBox="1"/>
          <p:nvPr/>
        </p:nvSpPr>
        <p:spPr>
          <a:xfrm>
            <a:off x="9727982" y="6315459"/>
            <a:ext cx="14337661"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Is there enough space?</a:t>
            </a:r>
          </a:p>
        </p:txBody>
      </p:sp>
      <p:sp>
        <p:nvSpPr>
          <p:cNvPr id="1277"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278" name="yes"/>
          <p:cNvSpPr txBox="1"/>
          <p:nvPr/>
        </p:nvSpPr>
        <p:spPr>
          <a:xfrm>
            <a:off x="16685259" y="6255302"/>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279" name="use this block"/>
          <p:cNvSpPr txBox="1"/>
          <p:nvPr/>
        </p:nvSpPr>
        <p:spPr>
          <a:xfrm>
            <a:off x="12320640" y="7285153"/>
            <a:ext cx="38773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 this block</a:t>
            </a:r>
          </a:p>
        </p:txBody>
      </p:sp>
      <p:sp>
        <p:nvSpPr>
          <p:cNvPr id="1280" name="The pointers become part of the allocated space, because we don't need them now!…"/>
          <p:cNvSpPr txBox="1"/>
          <p:nvPr/>
        </p:nvSpPr>
        <p:spPr>
          <a:xfrm>
            <a:off x="9935844" y="8628457"/>
            <a:ext cx="1420310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pointers become part of the allocated space, because we don't need them now!</a:t>
            </a:r>
          </a:p>
          <a:p>
            <a:pPr marL="635000" indent="-635000" algn="l">
              <a:buSzPct val="75000"/>
              <a:buFont typeface="Helvetica Neue"/>
              <a:buChar char="•"/>
            </a:pPr>
            <a:r>
              <a:t>We update the heap pointer to point to a free block.</a:t>
            </a:r>
          </a:p>
        </p:txBody>
      </p:sp>
      <p:sp>
        <p:nvSpPr>
          <p:cNvPr id="1281"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282" name="Rounded Rectangle"/>
          <p:cNvSpPr/>
          <p:nvPr/>
        </p:nvSpPr>
        <p:spPr>
          <a:xfrm>
            <a:off x="526514" y="892286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83" name="1111111"/>
          <p:cNvSpPr txBox="1"/>
          <p:nvPr/>
        </p:nvSpPr>
        <p:spPr>
          <a:xfrm>
            <a:off x="4078023" y="52665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
        <p:nvSpPr>
          <p:cNvPr id="1284" name="next prev"/>
          <p:cNvSpPr txBox="1"/>
          <p:nvPr/>
        </p:nvSpPr>
        <p:spPr>
          <a:xfrm>
            <a:off x="7009595" y="4442763"/>
            <a:ext cx="1473557"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7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279"/>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79" grpId="2"/>
      <p:bldP build="whole" bldLvl="1" animBg="1" rev="0" advAuto="0" spid="1280" grpId="3"/>
      <p:bldP build="whole" bldLvl="1" animBg="1" rev="0" advAuto="0" spid="1278" grpId="1"/>
    </p:bldLst>
  </p:timing>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7"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288"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289" name="Allocate 16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16 bytes</a:t>
            </a:r>
          </a:p>
        </p:txBody>
      </p:sp>
      <p:sp>
        <p:nvSpPr>
          <p:cNvPr id="1290"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291"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03" name="Connection Line"/>
          <p:cNvSpPr/>
          <p:nvPr/>
        </p:nvSpPr>
        <p:spPr>
          <a:xfrm>
            <a:off x="1406628" y="5888242"/>
            <a:ext cx="7465436" cy="9957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293" name="Is there enough space?"/>
          <p:cNvSpPr txBox="1"/>
          <p:nvPr/>
        </p:nvSpPr>
        <p:spPr>
          <a:xfrm>
            <a:off x="9727982" y="6315459"/>
            <a:ext cx="14337661"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Is there enough space?</a:t>
            </a:r>
          </a:p>
        </p:txBody>
      </p:sp>
      <p:sp>
        <p:nvSpPr>
          <p:cNvPr id="1294"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295" name="yes"/>
          <p:cNvSpPr txBox="1"/>
          <p:nvPr/>
        </p:nvSpPr>
        <p:spPr>
          <a:xfrm>
            <a:off x="16685259" y="6255302"/>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296" name="use this block"/>
          <p:cNvSpPr txBox="1"/>
          <p:nvPr/>
        </p:nvSpPr>
        <p:spPr>
          <a:xfrm>
            <a:off x="12320640" y="7285153"/>
            <a:ext cx="38773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 this block</a:t>
            </a:r>
          </a:p>
        </p:txBody>
      </p:sp>
      <p:sp>
        <p:nvSpPr>
          <p:cNvPr id="1297" name="The pointers become part of the allocated space, because we don't need them now!…"/>
          <p:cNvSpPr txBox="1"/>
          <p:nvPr/>
        </p:nvSpPr>
        <p:spPr>
          <a:xfrm>
            <a:off x="9935844" y="8628457"/>
            <a:ext cx="1420310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pointers become part of the allocated space, because we don't need them now!</a:t>
            </a:r>
          </a:p>
          <a:p>
            <a:pPr marL="635000" indent="-635000" algn="l">
              <a:buSzPct val="75000"/>
              <a:buFont typeface="Helvetica Neue"/>
              <a:buChar char="•"/>
            </a:pPr>
            <a:r>
              <a:t>We update the heap pointer to point to a free block.</a:t>
            </a:r>
          </a:p>
        </p:txBody>
      </p:sp>
      <p:sp>
        <p:nvSpPr>
          <p:cNvPr id="1298"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299" name="Rounded Rectangle"/>
          <p:cNvSpPr/>
          <p:nvPr/>
        </p:nvSpPr>
        <p:spPr>
          <a:xfrm>
            <a:off x="526514" y="8922866"/>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00" name="1111111"/>
          <p:cNvSpPr txBox="1"/>
          <p:nvPr/>
        </p:nvSpPr>
        <p:spPr>
          <a:xfrm>
            <a:off x="4078023"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
        <p:nvSpPr>
          <p:cNvPr id="1301"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302" name="next prev"/>
          <p:cNvSpPr txBox="1"/>
          <p:nvPr/>
        </p:nvSpPr>
        <p:spPr>
          <a:xfrm>
            <a:off x="9239486" y="4500683"/>
            <a:ext cx="1473557"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5"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306"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307" name="Free 1"/>
          <p:cNvSpPr txBox="1"/>
          <p:nvPr/>
        </p:nvSpPr>
        <p:spPr>
          <a:xfrm>
            <a:off x="187718" y="2057219"/>
            <a:ext cx="2491512"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Free 1</a:t>
            </a:r>
          </a:p>
        </p:txBody>
      </p:sp>
      <p:sp>
        <p:nvSpPr>
          <p:cNvPr id="1308"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309"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19" name="Connection Line"/>
          <p:cNvSpPr/>
          <p:nvPr/>
        </p:nvSpPr>
        <p:spPr>
          <a:xfrm>
            <a:off x="1406628" y="5888242"/>
            <a:ext cx="7465436" cy="9957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311" name="Free, and add to linked list"/>
          <p:cNvSpPr txBox="1"/>
          <p:nvPr/>
        </p:nvSpPr>
        <p:spPr>
          <a:xfrm>
            <a:off x="9727982" y="6315459"/>
            <a:ext cx="14337661" cy="8081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Free, </a:t>
            </a:r>
            <a:r>
              <a:rPr b="1">
                <a:latin typeface="Helvetica Neue"/>
                <a:ea typeface="Helvetica Neue"/>
                <a:cs typeface="Helvetica Neue"/>
                <a:sym typeface="Helvetica Neue"/>
              </a:rPr>
              <a:t>and add to linked list</a:t>
            </a:r>
          </a:p>
        </p:txBody>
      </p:sp>
      <p:sp>
        <p:nvSpPr>
          <p:cNvPr id="1312"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313"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314" name="Rounded Rectangle"/>
          <p:cNvSpPr/>
          <p:nvPr/>
        </p:nvSpPr>
        <p:spPr>
          <a:xfrm>
            <a:off x="526514" y="964685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15" name="1111111"/>
          <p:cNvSpPr txBox="1"/>
          <p:nvPr/>
        </p:nvSpPr>
        <p:spPr>
          <a:xfrm>
            <a:off x="4078023" y="5279230"/>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1111111</a:t>
            </a:r>
          </a:p>
        </p:txBody>
      </p:sp>
      <p:sp>
        <p:nvSpPr>
          <p:cNvPr id="1316"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317" name="Rounded Rectangle"/>
          <p:cNvSpPr/>
          <p:nvPr/>
        </p:nvSpPr>
        <p:spPr>
          <a:xfrm>
            <a:off x="3317799" y="4526585"/>
            <a:ext cx="2964252" cy="1405788"/>
          </a:xfrm>
          <a:prstGeom prst="roundRect">
            <a:avLst>
              <a:gd name="adj" fmla="val 14276"/>
            </a:avLst>
          </a:prstGeom>
          <a:solidFill>
            <a:srgbClr val="8EFA00">
              <a:alpha val="54718"/>
            </a:srgbClr>
          </a:solidFill>
          <a:ln w="12700">
            <a:miter lim="400000"/>
          </a:ln>
        </p:spPr>
        <p:txBody>
          <a:bodyPr lIns="50800" tIns="50800" rIns="50800" bIns="50800" anchor="ctr"/>
          <a:lstStyle/>
          <a:p>
            <a:pPr>
              <a:defRPr>
                <a:solidFill>
                  <a:srgbClr val="FFFFFF"/>
                </a:solidFill>
              </a:defRPr>
            </a:pPr>
          </a:p>
        </p:txBody>
      </p:sp>
      <p:sp>
        <p:nvSpPr>
          <p:cNvPr id="1318" name="next prev"/>
          <p:cNvSpPr txBox="1"/>
          <p:nvPr/>
        </p:nvSpPr>
        <p:spPr>
          <a:xfrm>
            <a:off x="9239486" y="4500683"/>
            <a:ext cx="1473557"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1" name="Rounded Rectangle"/>
          <p:cNvSpPr/>
          <p:nvPr/>
        </p:nvSpPr>
        <p:spPr>
          <a:xfrm>
            <a:off x="3317799" y="4526585"/>
            <a:ext cx="2964252" cy="1405788"/>
          </a:xfrm>
          <a:prstGeom prst="roundRect">
            <a:avLst>
              <a:gd name="adj" fmla="val 14276"/>
            </a:avLst>
          </a:prstGeom>
          <a:solidFill>
            <a:srgbClr val="8EFA00">
              <a:alpha val="54718"/>
            </a:srgbClr>
          </a:solidFill>
          <a:ln w="12700">
            <a:miter lim="400000"/>
          </a:ln>
        </p:spPr>
        <p:txBody>
          <a:bodyPr lIns="50800" tIns="50800" rIns="50800" bIns="50800" anchor="ctr"/>
          <a:lstStyle/>
          <a:p>
            <a:pPr>
              <a:defRPr>
                <a:solidFill>
                  <a:srgbClr val="FFFFFF"/>
                </a:solidFill>
              </a:defRPr>
            </a:pPr>
          </a:p>
        </p:txBody>
      </p:sp>
      <p:sp>
        <p:nvSpPr>
          <p:cNvPr id="1322"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323"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58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20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324" name="Free 1"/>
          <p:cNvSpPr txBox="1"/>
          <p:nvPr/>
        </p:nvSpPr>
        <p:spPr>
          <a:xfrm>
            <a:off x="187718" y="2057219"/>
            <a:ext cx="2491512"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Free 1</a:t>
            </a:r>
          </a:p>
        </p:txBody>
      </p:sp>
      <p:sp>
        <p:nvSpPr>
          <p:cNvPr id="1325"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326"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37" name="Connection Line"/>
          <p:cNvSpPr/>
          <p:nvPr/>
        </p:nvSpPr>
        <p:spPr>
          <a:xfrm>
            <a:off x="1406628" y="5892201"/>
            <a:ext cx="2208813" cy="9918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328" name="Free, and add to linked list…"/>
          <p:cNvSpPr txBox="1"/>
          <p:nvPr/>
        </p:nvSpPr>
        <p:spPr>
          <a:xfrm>
            <a:off x="9727982" y="6315459"/>
            <a:ext cx="10596214" cy="22305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Free, </a:t>
            </a:r>
            <a:r>
              <a:rPr b="1">
                <a:latin typeface="Helvetica Neue"/>
                <a:ea typeface="Helvetica Neue"/>
                <a:cs typeface="Helvetica Neue"/>
                <a:sym typeface="Helvetica Neue"/>
              </a:rPr>
              <a:t>and add to linked list</a:t>
            </a:r>
            <a:endParaRPr b="1">
              <a:latin typeface="Helvetica Neue"/>
              <a:ea typeface="Helvetica Neue"/>
              <a:cs typeface="Helvetica Neue"/>
              <a:sym typeface="Helvetica Neue"/>
            </a:endParaRPr>
          </a:p>
          <a:p>
            <a:pPr marL="762000" indent="-762000" algn="l">
              <a:buSzPct val="75000"/>
              <a:buFont typeface="Helvetica Neue"/>
              <a:buChar char="•"/>
              <a:defRPr sz="4700"/>
            </a:pPr>
            <a:r>
              <a:t>(remember to update all necessary doubly-linked list pointers!)</a:t>
            </a:r>
          </a:p>
        </p:txBody>
      </p:sp>
      <p:sp>
        <p:nvSpPr>
          <p:cNvPr id="1329"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330"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331" name="Rounded Rectangle"/>
          <p:cNvSpPr/>
          <p:nvPr/>
        </p:nvSpPr>
        <p:spPr>
          <a:xfrm>
            <a:off x="526514" y="964685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32"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338" name="Connection Line"/>
          <p:cNvSpPr/>
          <p:nvPr/>
        </p:nvSpPr>
        <p:spPr>
          <a:xfrm>
            <a:off x="4487509" y="2980885"/>
            <a:ext cx="4208384" cy="1959308"/>
          </a:xfrm>
          <a:custGeom>
            <a:avLst/>
            <a:gdLst/>
            <a:ahLst/>
            <a:cxnLst>
              <a:cxn ang="0">
                <a:pos x="wd2" y="hd2"/>
              </a:cxn>
              <a:cxn ang="5400000">
                <a:pos x="wd2" y="hd2"/>
              </a:cxn>
              <a:cxn ang="10800000">
                <a:pos x="wd2" y="hd2"/>
              </a:cxn>
              <a:cxn ang="16200000">
                <a:pos x="wd2" y="hd2"/>
              </a:cxn>
            </a:cxnLst>
            <a:rect l="0" t="0" r="r" b="b"/>
            <a:pathLst>
              <a:path w="21600" h="16440" fill="norm" stroke="1" extrusionOk="0">
                <a:moveTo>
                  <a:pt x="0" y="16440"/>
                </a:moveTo>
                <a:cubicBezTo>
                  <a:pt x="11772" y="-2832"/>
                  <a:pt x="18972" y="-5160"/>
                  <a:pt x="21600" y="9455"/>
                </a:cubicBezTo>
              </a:path>
            </a:pathLst>
          </a:custGeom>
          <a:ln w="88900">
            <a:solidFill>
              <a:srgbClr val="7F0325"/>
            </a:solidFill>
            <a:miter lim="400000"/>
            <a:tailEnd type="triangle"/>
          </a:ln>
        </p:spPr>
        <p:txBody>
          <a:bodyPr/>
          <a:lstStyle/>
          <a:p>
            <a:pPr/>
          </a:p>
        </p:txBody>
      </p:sp>
      <p:sp>
        <p:nvSpPr>
          <p:cNvPr id="1339" name="Connection Line"/>
          <p:cNvSpPr/>
          <p:nvPr/>
        </p:nvSpPr>
        <p:spPr>
          <a:xfrm>
            <a:off x="3804846" y="5861243"/>
            <a:ext cx="6514143" cy="481973"/>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21600" y="520"/>
                </a:moveTo>
                <a:cubicBezTo>
                  <a:pt x="7684" y="21600"/>
                  <a:pt x="484" y="21427"/>
                  <a:pt x="0" y="0"/>
                </a:cubicBezTo>
              </a:path>
            </a:pathLst>
          </a:custGeom>
          <a:ln w="88900">
            <a:solidFill>
              <a:srgbClr val="7F0325"/>
            </a:solidFill>
            <a:miter lim="400000"/>
            <a:tailEnd type="triangle"/>
          </a:ln>
        </p:spPr>
        <p:txBody>
          <a:bodyPr/>
          <a:lstStyle/>
          <a:p>
            <a:pPr/>
          </a:p>
        </p:txBody>
      </p:sp>
      <p:sp>
        <p:nvSpPr>
          <p:cNvPr id="1335" name="next prev"/>
          <p:cNvSpPr txBox="1"/>
          <p:nvPr/>
        </p:nvSpPr>
        <p:spPr>
          <a:xfrm>
            <a:off x="9239486" y="4500683"/>
            <a:ext cx="1473557"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336" name="next prev"/>
          <p:cNvSpPr txBox="1"/>
          <p:nvPr/>
        </p:nvSpPr>
        <p:spPr>
          <a:xfrm>
            <a:off x="4008957" y="4482885"/>
            <a:ext cx="1473556"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1" name="Rounded Rectangle"/>
          <p:cNvSpPr/>
          <p:nvPr/>
        </p:nvSpPr>
        <p:spPr>
          <a:xfrm>
            <a:off x="3241599" y="4526585"/>
            <a:ext cx="795487" cy="1405788"/>
          </a:xfrm>
          <a:prstGeom prst="roundRect">
            <a:avLst>
              <a:gd name="adj" fmla="val 25229"/>
            </a:avLst>
          </a:prstGeom>
          <a:solidFill>
            <a:srgbClr val="8EFA00">
              <a:alpha val="54718"/>
            </a:srgbClr>
          </a:solidFill>
          <a:ln w="12700">
            <a:miter lim="400000"/>
          </a:ln>
        </p:spPr>
        <p:txBody>
          <a:bodyPr lIns="50800" tIns="50800" rIns="50800" bIns="50800" anchor="ctr"/>
          <a:lstStyle/>
          <a:p>
            <a:pPr>
              <a:defRPr>
                <a:solidFill>
                  <a:srgbClr val="FFFFFF"/>
                </a:solidFill>
              </a:defRPr>
            </a:pPr>
          </a:p>
        </p:txBody>
      </p:sp>
      <p:sp>
        <p:nvSpPr>
          <p:cNvPr id="1342"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343"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58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20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344" name="Allocate 32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32 bytes</a:t>
            </a:r>
          </a:p>
        </p:txBody>
      </p:sp>
      <p:sp>
        <p:nvSpPr>
          <p:cNvPr id="1345"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346"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59" name="Connection Line"/>
          <p:cNvSpPr/>
          <p:nvPr/>
        </p:nvSpPr>
        <p:spPr>
          <a:xfrm>
            <a:off x="1406628" y="5892201"/>
            <a:ext cx="2208813" cy="9918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348" name="Check head of list (green) — is there enough room?"/>
          <p:cNvSpPr txBox="1"/>
          <p:nvPr/>
        </p:nvSpPr>
        <p:spPr>
          <a:xfrm>
            <a:off x="9727982" y="6315459"/>
            <a:ext cx="12835268"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Check head of list (green) — is there enough room?</a:t>
            </a:r>
          </a:p>
        </p:txBody>
      </p:sp>
      <p:sp>
        <p:nvSpPr>
          <p:cNvPr id="1349"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350"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351" name="Rounded Rectangle"/>
          <p:cNvSpPr/>
          <p:nvPr/>
        </p:nvSpPr>
        <p:spPr>
          <a:xfrm>
            <a:off x="526514" y="1039980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52"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360" name="Connection Line"/>
          <p:cNvSpPr/>
          <p:nvPr/>
        </p:nvSpPr>
        <p:spPr>
          <a:xfrm>
            <a:off x="4487509" y="2980885"/>
            <a:ext cx="4208384" cy="1959308"/>
          </a:xfrm>
          <a:custGeom>
            <a:avLst/>
            <a:gdLst/>
            <a:ahLst/>
            <a:cxnLst>
              <a:cxn ang="0">
                <a:pos x="wd2" y="hd2"/>
              </a:cxn>
              <a:cxn ang="5400000">
                <a:pos x="wd2" y="hd2"/>
              </a:cxn>
              <a:cxn ang="10800000">
                <a:pos x="wd2" y="hd2"/>
              </a:cxn>
              <a:cxn ang="16200000">
                <a:pos x="wd2" y="hd2"/>
              </a:cxn>
            </a:cxnLst>
            <a:rect l="0" t="0" r="r" b="b"/>
            <a:pathLst>
              <a:path w="21600" h="16440" fill="norm" stroke="1" extrusionOk="0">
                <a:moveTo>
                  <a:pt x="0" y="16440"/>
                </a:moveTo>
                <a:cubicBezTo>
                  <a:pt x="11772" y="-2832"/>
                  <a:pt x="18972" y="-5160"/>
                  <a:pt x="21600" y="9455"/>
                </a:cubicBezTo>
              </a:path>
            </a:pathLst>
          </a:custGeom>
          <a:ln w="88900">
            <a:solidFill>
              <a:srgbClr val="7F0325"/>
            </a:solidFill>
            <a:miter lim="400000"/>
            <a:tailEnd type="triangle"/>
          </a:ln>
        </p:spPr>
        <p:txBody>
          <a:bodyPr/>
          <a:lstStyle/>
          <a:p>
            <a:pPr/>
          </a:p>
        </p:txBody>
      </p:sp>
      <p:sp>
        <p:nvSpPr>
          <p:cNvPr id="1361" name="Connection Line"/>
          <p:cNvSpPr/>
          <p:nvPr/>
        </p:nvSpPr>
        <p:spPr>
          <a:xfrm>
            <a:off x="3804846" y="5861243"/>
            <a:ext cx="6512560" cy="481973"/>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21600" y="520"/>
                </a:moveTo>
                <a:cubicBezTo>
                  <a:pt x="7684" y="21600"/>
                  <a:pt x="484" y="21427"/>
                  <a:pt x="0" y="0"/>
                </a:cubicBezTo>
              </a:path>
            </a:pathLst>
          </a:custGeom>
          <a:ln w="88900">
            <a:solidFill>
              <a:srgbClr val="7F0325"/>
            </a:solidFill>
            <a:miter lim="400000"/>
            <a:tailEnd type="triangle"/>
          </a:ln>
        </p:spPr>
        <p:txBody>
          <a:bodyPr/>
          <a:lstStyle/>
          <a:p>
            <a:pPr/>
          </a:p>
        </p:txBody>
      </p:sp>
      <p:sp>
        <p:nvSpPr>
          <p:cNvPr id="1355" name="no"/>
          <p:cNvSpPr txBox="1"/>
          <p:nvPr/>
        </p:nvSpPr>
        <p:spPr>
          <a:xfrm>
            <a:off x="12418650" y="6950332"/>
            <a:ext cx="87884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no</a:t>
            </a:r>
          </a:p>
        </p:txBody>
      </p:sp>
      <p:sp>
        <p:nvSpPr>
          <p:cNvPr id="1356" name="Follow next pointer"/>
          <p:cNvSpPr txBox="1"/>
          <p:nvPr/>
        </p:nvSpPr>
        <p:spPr>
          <a:xfrm>
            <a:off x="10342939" y="8018963"/>
            <a:ext cx="592137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Follow next pointer</a:t>
            </a:r>
          </a:p>
        </p:txBody>
      </p:sp>
      <p:sp>
        <p:nvSpPr>
          <p:cNvPr id="1357" name="next prev"/>
          <p:cNvSpPr txBox="1"/>
          <p:nvPr/>
        </p:nvSpPr>
        <p:spPr>
          <a:xfrm>
            <a:off x="9239486" y="4500683"/>
            <a:ext cx="1473557"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358" name="next prev"/>
          <p:cNvSpPr txBox="1"/>
          <p:nvPr/>
        </p:nvSpPr>
        <p:spPr>
          <a:xfrm>
            <a:off x="4008957" y="4482885"/>
            <a:ext cx="1473556"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55" grpId="1"/>
      <p:bldP build="whole" bldLvl="1" animBg="1" rev="0" advAuto="0" spid="1356" grpId="2"/>
    </p:bldLst>
  </p:timing>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3"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364"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58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20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365" name="Allocate 32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32 bytes</a:t>
            </a:r>
          </a:p>
        </p:txBody>
      </p:sp>
      <p:sp>
        <p:nvSpPr>
          <p:cNvPr id="1366"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367"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79" name="Connection Line"/>
          <p:cNvSpPr/>
          <p:nvPr/>
        </p:nvSpPr>
        <p:spPr>
          <a:xfrm>
            <a:off x="1406628" y="5892201"/>
            <a:ext cx="2208813" cy="9918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369"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370"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371" name="Rounded Rectangle"/>
          <p:cNvSpPr/>
          <p:nvPr/>
        </p:nvSpPr>
        <p:spPr>
          <a:xfrm>
            <a:off x="526514" y="1039980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72"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380" name="Connection Line"/>
          <p:cNvSpPr/>
          <p:nvPr/>
        </p:nvSpPr>
        <p:spPr>
          <a:xfrm>
            <a:off x="4487509" y="2980885"/>
            <a:ext cx="4208384" cy="1959308"/>
          </a:xfrm>
          <a:custGeom>
            <a:avLst/>
            <a:gdLst/>
            <a:ahLst/>
            <a:cxnLst>
              <a:cxn ang="0">
                <a:pos x="wd2" y="hd2"/>
              </a:cxn>
              <a:cxn ang="5400000">
                <a:pos x="wd2" y="hd2"/>
              </a:cxn>
              <a:cxn ang="10800000">
                <a:pos x="wd2" y="hd2"/>
              </a:cxn>
              <a:cxn ang="16200000">
                <a:pos x="wd2" y="hd2"/>
              </a:cxn>
            </a:cxnLst>
            <a:rect l="0" t="0" r="r" b="b"/>
            <a:pathLst>
              <a:path w="21600" h="16440" fill="norm" stroke="1" extrusionOk="0">
                <a:moveTo>
                  <a:pt x="0" y="16440"/>
                </a:moveTo>
                <a:cubicBezTo>
                  <a:pt x="11772" y="-2832"/>
                  <a:pt x="18972" y="-5160"/>
                  <a:pt x="21600" y="9455"/>
                </a:cubicBezTo>
              </a:path>
            </a:pathLst>
          </a:custGeom>
          <a:ln w="88900">
            <a:solidFill>
              <a:srgbClr val="7F0325"/>
            </a:solidFill>
            <a:miter lim="400000"/>
            <a:tailEnd type="triangle"/>
          </a:ln>
        </p:spPr>
        <p:txBody>
          <a:bodyPr/>
          <a:lstStyle/>
          <a:p>
            <a:pPr/>
          </a:p>
        </p:txBody>
      </p:sp>
      <p:sp>
        <p:nvSpPr>
          <p:cNvPr id="1381" name="Connection Line"/>
          <p:cNvSpPr/>
          <p:nvPr/>
        </p:nvSpPr>
        <p:spPr>
          <a:xfrm>
            <a:off x="3804846" y="5850006"/>
            <a:ext cx="6572968" cy="486068"/>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21600" y="0"/>
                </a:moveTo>
                <a:cubicBezTo>
                  <a:pt x="7692" y="21475"/>
                  <a:pt x="492" y="21600"/>
                  <a:pt x="0" y="375"/>
                </a:cubicBezTo>
              </a:path>
            </a:pathLst>
          </a:custGeom>
          <a:ln w="88900">
            <a:solidFill>
              <a:srgbClr val="7F0325"/>
            </a:solidFill>
            <a:miter lim="400000"/>
            <a:tailEnd type="triangle"/>
          </a:ln>
        </p:spPr>
        <p:txBody>
          <a:bodyPr/>
          <a:lstStyle/>
          <a:p>
            <a:pPr/>
          </a:p>
        </p:txBody>
      </p:sp>
      <p:sp>
        <p:nvSpPr>
          <p:cNvPr id="1382" name="Connection Line"/>
          <p:cNvSpPr/>
          <p:nvPr/>
        </p:nvSpPr>
        <p:spPr>
          <a:xfrm>
            <a:off x="4505711" y="2571991"/>
            <a:ext cx="4208384" cy="1959307"/>
          </a:xfrm>
          <a:custGeom>
            <a:avLst/>
            <a:gdLst/>
            <a:ahLst/>
            <a:cxnLst>
              <a:cxn ang="0">
                <a:pos x="wd2" y="hd2"/>
              </a:cxn>
              <a:cxn ang="5400000">
                <a:pos x="wd2" y="hd2"/>
              </a:cxn>
              <a:cxn ang="10800000">
                <a:pos x="wd2" y="hd2"/>
              </a:cxn>
              <a:cxn ang="16200000">
                <a:pos x="wd2" y="hd2"/>
              </a:cxn>
            </a:cxnLst>
            <a:rect l="0" t="0" r="r" b="b"/>
            <a:pathLst>
              <a:path w="21600" h="16440" fill="norm" stroke="1" extrusionOk="0">
                <a:moveTo>
                  <a:pt x="0" y="16440"/>
                </a:moveTo>
                <a:cubicBezTo>
                  <a:pt x="11772" y="-2832"/>
                  <a:pt x="18972" y="-5160"/>
                  <a:pt x="21600" y="9455"/>
                </a:cubicBezTo>
              </a:path>
            </a:pathLst>
          </a:custGeom>
          <a:ln w="38100">
            <a:solidFill>
              <a:srgbClr val="7F0325"/>
            </a:solidFill>
            <a:custDash>
              <a:ds d="200000" sp="200000"/>
            </a:custDash>
            <a:miter lim="400000"/>
            <a:tailEnd type="triangle"/>
          </a:ln>
        </p:spPr>
        <p:txBody>
          <a:bodyPr/>
          <a:lstStyle/>
          <a:p>
            <a:pPr/>
          </a:p>
        </p:txBody>
      </p:sp>
      <p:sp>
        <p:nvSpPr>
          <p:cNvPr id="1376" name="Rounded Rectangle"/>
          <p:cNvSpPr/>
          <p:nvPr/>
        </p:nvSpPr>
        <p:spPr>
          <a:xfrm>
            <a:off x="8454331" y="4497626"/>
            <a:ext cx="795486" cy="1405788"/>
          </a:xfrm>
          <a:prstGeom prst="roundRect">
            <a:avLst>
              <a:gd name="adj" fmla="val 25229"/>
            </a:avLst>
          </a:prstGeom>
          <a:solidFill>
            <a:srgbClr val="8EFA00">
              <a:alpha val="54718"/>
            </a:srgbClr>
          </a:solidFill>
          <a:ln w="12700">
            <a:miter lim="400000"/>
          </a:ln>
        </p:spPr>
        <p:txBody>
          <a:bodyPr lIns="50800" tIns="50800" rIns="50800" bIns="50800" anchor="ctr"/>
          <a:lstStyle/>
          <a:p>
            <a:pPr>
              <a:defRPr>
                <a:solidFill>
                  <a:srgbClr val="FFFFFF"/>
                </a:solidFill>
              </a:defRPr>
            </a:pPr>
          </a:p>
        </p:txBody>
      </p:sp>
      <p:sp>
        <p:nvSpPr>
          <p:cNvPr id="1377" name="next prev"/>
          <p:cNvSpPr txBox="1"/>
          <p:nvPr/>
        </p:nvSpPr>
        <p:spPr>
          <a:xfrm>
            <a:off x="9239486" y="4500683"/>
            <a:ext cx="1473557"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378" name="next prev"/>
          <p:cNvSpPr txBox="1"/>
          <p:nvPr/>
        </p:nvSpPr>
        <p:spPr>
          <a:xfrm>
            <a:off x="4008957" y="4482885"/>
            <a:ext cx="1473556"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4"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385"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58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20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386" name="Allocate 32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32 bytes</a:t>
            </a:r>
          </a:p>
        </p:txBody>
      </p:sp>
      <p:sp>
        <p:nvSpPr>
          <p:cNvPr id="1387"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388"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02" name="Connection Line"/>
          <p:cNvSpPr/>
          <p:nvPr/>
        </p:nvSpPr>
        <p:spPr>
          <a:xfrm>
            <a:off x="1406628" y="5892201"/>
            <a:ext cx="2208813" cy="9918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390" name="Check node (green) in list — is there enough room?"/>
          <p:cNvSpPr txBox="1"/>
          <p:nvPr/>
        </p:nvSpPr>
        <p:spPr>
          <a:xfrm>
            <a:off x="9727982" y="6315459"/>
            <a:ext cx="12660379"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Check node (green) in list — is there enough room?</a:t>
            </a:r>
          </a:p>
        </p:txBody>
      </p:sp>
      <p:sp>
        <p:nvSpPr>
          <p:cNvPr id="1391"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392"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393" name="Rounded Rectangle"/>
          <p:cNvSpPr/>
          <p:nvPr/>
        </p:nvSpPr>
        <p:spPr>
          <a:xfrm>
            <a:off x="526514" y="1039980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94"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403" name="Connection Line"/>
          <p:cNvSpPr/>
          <p:nvPr/>
        </p:nvSpPr>
        <p:spPr>
          <a:xfrm>
            <a:off x="4487509" y="2980885"/>
            <a:ext cx="4208384" cy="1959308"/>
          </a:xfrm>
          <a:custGeom>
            <a:avLst/>
            <a:gdLst/>
            <a:ahLst/>
            <a:cxnLst>
              <a:cxn ang="0">
                <a:pos x="wd2" y="hd2"/>
              </a:cxn>
              <a:cxn ang="5400000">
                <a:pos x="wd2" y="hd2"/>
              </a:cxn>
              <a:cxn ang="10800000">
                <a:pos x="wd2" y="hd2"/>
              </a:cxn>
              <a:cxn ang="16200000">
                <a:pos x="wd2" y="hd2"/>
              </a:cxn>
            </a:cxnLst>
            <a:rect l="0" t="0" r="r" b="b"/>
            <a:pathLst>
              <a:path w="21600" h="16440" fill="norm" stroke="1" extrusionOk="0">
                <a:moveTo>
                  <a:pt x="0" y="16440"/>
                </a:moveTo>
                <a:cubicBezTo>
                  <a:pt x="11772" y="-2832"/>
                  <a:pt x="18972" y="-5160"/>
                  <a:pt x="21600" y="9455"/>
                </a:cubicBezTo>
              </a:path>
            </a:pathLst>
          </a:custGeom>
          <a:ln w="88900">
            <a:solidFill>
              <a:srgbClr val="7F0325"/>
            </a:solidFill>
            <a:miter lim="400000"/>
            <a:tailEnd type="triangle"/>
          </a:ln>
        </p:spPr>
        <p:txBody>
          <a:bodyPr/>
          <a:lstStyle/>
          <a:p>
            <a:pPr/>
          </a:p>
        </p:txBody>
      </p:sp>
      <p:sp>
        <p:nvSpPr>
          <p:cNvPr id="1404" name="Connection Line"/>
          <p:cNvSpPr/>
          <p:nvPr/>
        </p:nvSpPr>
        <p:spPr>
          <a:xfrm>
            <a:off x="3804846" y="5861243"/>
            <a:ext cx="6509166" cy="481973"/>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21600" y="520"/>
                </a:moveTo>
                <a:cubicBezTo>
                  <a:pt x="7684" y="21600"/>
                  <a:pt x="484" y="21427"/>
                  <a:pt x="0" y="0"/>
                </a:cubicBezTo>
              </a:path>
            </a:pathLst>
          </a:custGeom>
          <a:ln w="88900">
            <a:solidFill>
              <a:srgbClr val="7F0325"/>
            </a:solidFill>
            <a:miter lim="400000"/>
            <a:tailEnd type="triangle"/>
          </a:ln>
        </p:spPr>
        <p:txBody>
          <a:bodyPr/>
          <a:lstStyle/>
          <a:p>
            <a:pPr/>
          </a:p>
        </p:txBody>
      </p:sp>
      <p:sp>
        <p:nvSpPr>
          <p:cNvPr id="1397" name="yes"/>
          <p:cNvSpPr txBox="1"/>
          <p:nvPr/>
        </p:nvSpPr>
        <p:spPr>
          <a:xfrm>
            <a:off x="12283395" y="6950332"/>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398" name="add here and update list"/>
          <p:cNvSpPr txBox="1"/>
          <p:nvPr/>
        </p:nvSpPr>
        <p:spPr>
          <a:xfrm>
            <a:off x="9589511" y="8018963"/>
            <a:ext cx="742823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add here and update list</a:t>
            </a:r>
          </a:p>
        </p:txBody>
      </p:sp>
      <p:sp>
        <p:nvSpPr>
          <p:cNvPr id="1399" name="Rounded Rectangle"/>
          <p:cNvSpPr/>
          <p:nvPr/>
        </p:nvSpPr>
        <p:spPr>
          <a:xfrm>
            <a:off x="8454331" y="4497626"/>
            <a:ext cx="795486" cy="1405788"/>
          </a:xfrm>
          <a:prstGeom prst="roundRect">
            <a:avLst>
              <a:gd name="adj" fmla="val 25229"/>
            </a:avLst>
          </a:prstGeom>
          <a:solidFill>
            <a:srgbClr val="8EFA00">
              <a:alpha val="54718"/>
            </a:srgbClr>
          </a:solidFill>
          <a:ln w="12700">
            <a:miter lim="400000"/>
          </a:ln>
        </p:spPr>
        <p:txBody>
          <a:bodyPr lIns="50800" tIns="50800" rIns="50800" bIns="50800" anchor="ctr"/>
          <a:lstStyle/>
          <a:p>
            <a:pPr>
              <a:defRPr>
                <a:solidFill>
                  <a:srgbClr val="FFFFFF"/>
                </a:solidFill>
              </a:defRPr>
            </a:pPr>
          </a:p>
        </p:txBody>
      </p:sp>
      <p:sp>
        <p:nvSpPr>
          <p:cNvPr id="1400" name="next prev"/>
          <p:cNvSpPr txBox="1"/>
          <p:nvPr/>
        </p:nvSpPr>
        <p:spPr>
          <a:xfrm>
            <a:off x="9239486" y="4500683"/>
            <a:ext cx="1473557"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401" name="next prev"/>
          <p:cNvSpPr txBox="1"/>
          <p:nvPr/>
        </p:nvSpPr>
        <p:spPr>
          <a:xfrm>
            <a:off x="4008957" y="4482885"/>
            <a:ext cx="1473556"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3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8" grpId="2"/>
      <p:bldP build="whole" bldLvl="1" animBg="1" rev="0" advAuto="0" spid="1397" grpId="1"/>
    </p:bldLst>
  </p:timing>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6"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407"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88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20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408" name="Allocate 32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32 bytes</a:t>
            </a:r>
          </a:p>
        </p:txBody>
      </p:sp>
      <p:sp>
        <p:nvSpPr>
          <p:cNvPr id="1409"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410"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24" name="Connection Line"/>
          <p:cNvSpPr/>
          <p:nvPr/>
        </p:nvSpPr>
        <p:spPr>
          <a:xfrm>
            <a:off x="1406628" y="5892201"/>
            <a:ext cx="2208813" cy="9918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412" name="Check node in list — is there enough room?"/>
          <p:cNvSpPr txBox="1"/>
          <p:nvPr/>
        </p:nvSpPr>
        <p:spPr>
          <a:xfrm>
            <a:off x="9727982" y="6315459"/>
            <a:ext cx="10596214"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Check node in list — is there enough room?</a:t>
            </a:r>
          </a:p>
        </p:txBody>
      </p:sp>
      <p:sp>
        <p:nvSpPr>
          <p:cNvPr id="1413"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414"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415" name="Rounded Rectangle"/>
          <p:cNvSpPr/>
          <p:nvPr/>
        </p:nvSpPr>
        <p:spPr>
          <a:xfrm>
            <a:off x="526514" y="10399807"/>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16"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425" name="Connection Line"/>
          <p:cNvSpPr/>
          <p:nvPr/>
        </p:nvSpPr>
        <p:spPr>
          <a:xfrm>
            <a:off x="4487509" y="2969470"/>
            <a:ext cx="8709908" cy="1970723"/>
          </a:xfrm>
          <a:custGeom>
            <a:avLst/>
            <a:gdLst/>
            <a:ahLst/>
            <a:cxnLst>
              <a:cxn ang="0">
                <a:pos x="wd2" y="hd2"/>
              </a:cxn>
              <a:cxn ang="5400000">
                <a:pos x="wd2" y="hd2"/>
              </a:cxn>
              <a:cxn ang="10800000">
                <a:pos x="wd2" y="hd2"/>
              </a:cxn>
              <a:cxn ang="16200000">
                <a:pos x="wd2" y="hd2"/>
              </a:cxn>
            </a:cxnLst>
            <a:rect l="0" t="0" r="r" b="b"/>
            <a:pathLst>
              <a:path w="21600" h="16430" fill="norm" stroke="1" extrusionOk="0">
                <a:moveTo>
                  <a:pt x="0" y="16430"/>
                </a:moveTo>
                <a:cubicBezTo>
                  <a:pt x="13151" y="-2885"/>
                  <a:pt x="20351" y="-5170"/>
                  <a:pt x="21600" y="9575"/>
                </a:cubicBezTo>
              </a:path>
            </a:pathLst>
          </a:custGeom>
          <a:ln w="88900">
            <a:solidFill>
              <a:srgbClr val="7F0325"/>
            </a:solidFill>
            <a:miter lim="400000"/>
            <a:tailEnd type="triangle"/>
          </a:ln>
        </p:spPr>
        <p:txBody>
          <a:bodyPr/>
          <a:lstStyle/>
          <a:p>
            <a:pPr/>
          </a:p>
        </p:txBody>
      </p:sp>
      <p:sp>
        <p:nvSpPr>
          <p:cNvPr id="1426" name="Connection Line"/>
          <p:cNvSpPr/>
          <p:nvPr/>
        </p:nvSpPr>
        <p:spPr>
          <a:xfrm>
            <a:off x="3804846" y="5861243"/>
            <a:ext cx="10247785" cy="496376"/>
          </a:xfrm>
          <a:custGeom>
            <a:avLst/>
            <a:gdLst/>
            <a:ahLst/>
            <a:cxnLst>
              <a:cxn ang="0">
                <a:pos x="wd2" y="hd2"/>
              </a:cxn>
              <a:cxn ang="5400000">
                <a:pos x="wd2" y="hd2"/>
              </a:cxn>
              <a:cxn ang="10800000">
                <a:pos x="wd2" y="hd2"/>
              </a:cxn>
              <a:cxn ang="16200000">
                <a:pos x="wd2" y="hd2"/>
              </a:cxn>
            </a:cxnLst>
            <a:rect l="0" t="0" r="r" b="b"/>
            <a:pathLst>
              <a:path w="21600" h="16220" fill="norm" stroke="1" extrusionOk="0">
                <a:moveTo>
                  <a:pt x="21600" y="2198"/>
                </a:moveTo>
                <a:cubicBezTo>
                  <a:pt x="7680" y="21600"/>
                  <a:pt x="480" y="20867"/>
                  <a:pt x="0" y="0"/>
                </a:cubicBezTo>
              </a:path>
            </a:pathLst>
          </a:custGeom>
          <a:ln w="88900">
            <a:solidFill>
              <a:srgbClr val="7F0325"/>
            </a:solidFill>
            <a:miter lim="400000"/>
            <a:tailEnd type="triangle"/>
          </a:ln>
        </p:spPr>
        <p:txBody>
          <a:bodyPr/>
          <a:lstStyle/>
          <a:p>
            <a:pPr/>
          </a:p>
        </p:txBody>
      </p:sp>
      <p:sp>
        <p:nvSpPr>
          <p:cNvPr id="1419" name="yes"/>
          <p:cNvSpPr txBox="1"/>
          <p:nvPr/>
        </p:nvSpPr>
        <p:spPr>
          <a:xfrm>
            <a:off x="12283395" y="6950332"/>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420" name="add here and update list"/>
          <p:cNvSpPr txBox="1"/>
          <p:nvPr/>
        </p:nvSpPr>
        <p:spPr>
          <a:xfrm>
            <a:off x="9589511" y="8018963"/>
            <a:ext cx="742823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add here and update list</a:t>
            </a:r>
          </a:p>
        </p:txBody>
      </p:sp>
      <p:sp>
        <p:nvSpPr>
          <p:cNvPr id="1421" name="3333333333"/>
          <p:cNvSpPr txBox="1"/>
          <p:nvPr/>
        </p:nvSpPr>
        <p:spPr>
          <a:xfrm>
            <a:off x="9236921" y="5203513"/>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
        <p:nvSpPr>
          <p:cNvPr id="1422" name="next prev"/>
          <p:cNvSpPr txBox="1"/>
          <p:nvPr/>
        </p:nvSpPr>
        <p:spPr>
          <a:xfrm>
            <a:off x="12946318" y="4471723"/>
            <a:ext cx="1473557"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423" name="next prev"/>
          <p:cNvSpPr txBox="1"/>
          <p:nvPr/>
        </p:nvSpPr>
        <p:spPr>
          <a:xfrm>
            <a:off x="4008957" y="4482885"/>
            <a:ext cx="1473556"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8"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429"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88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20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430" name="Allocate 12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12 bytes</a:t>
            </a:r>
          </a:p>
        </p:txBody>
      </p:sp>
      <p:sp>
        <p:nvSpPr>
          <p:cNvPr id="1431"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432"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47" name="Connection Line"/>
          <p:cNvSpPr/>
          <p:nvPr/>
        </p:nvSpPr>
        <p:spPr>
          <a:xfrm>
            <a:off x="1406628" y="5892201"/>
            <a:ext cx="2208813" cy="9918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434" name="Check node (green) in list — is there enough room?"/>
          <p:cNvSpPr txBox="1"/>
          <p:nvPr/>
        </p:nvSpPr>
        <p:spPr>
          <a:xfrm>
            <a:off x="9727982" y="6315459"/>
            <a:ext cx="10596214"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Check node (green) in list — is there enough room?</a:t>
            </a:r>
          </a:p>
        </p:txBody>
      </p:sp>
      <p:sp>
        <p:nvSpPr>
          <p:cNvPr id="1435"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436"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437" name="Rounded Rectangle"/>
          <p:cNvSpPr/>
          <p:nvPr/>
        </p:nvSpPr>
        <p:spPr>
          <a:xfrm>
            <a:off x="526514" y="11094839"/>
            <a:ext cx="2813685" cy="795486"/>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38"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448" name="Connection Line"/>
          <p:cNvSpPr/>
          <p:nvPr/>
        </p:nvSpPr>
        <p:spPr>
          <a:xfrm>
            <a:off x="4487509" y="2969470"/>
            <a:ext cx="8709908" cy="1970723"/>
          </a:xfrm>
          <a:custGeom>
            <a:avLst/>
            <a:gdLst/>
            <a:ahLst/>
            <a:cxnLst>
              <a:cxn ang="0">
                <a:pos x="wd2" y="hd2"/>
              </a:cxn>
              <a:cxn ang="5400000">
                <a:pos x="wd2" y="hd2"/>
              </a:cxn>
              <a:cxn ang="10800000">
                <a:pos x="wd2" y="hd2"/>
              </a:cxn>
              <a:cxn ang="16200000">
                <a:pos x="wd2" y="hd2"/>
              </a:cxn>
            </a:cxnLst>
            <a:rect l="0" t="0" r="r" b="b"/>
            <a:pathLst>
              <a:path w="21600" h="16430" fill="norm" stroke="1" extrusionOk="0">
                <a:moveTo>
                  <a:pt x="0" y="16430"/>
                </a:moveTo>
                <a:cubicBezTo>
                  <a:pt x="13151" y="-2885"/>
                  <a:pt x="20351" y="-5170"/>
                  <a:pt x="21600" y="9575"/>
                </a:cubicBezTo>
              </a:path>
            </a:pathLst>
          </a:custGeom>
          <a:ln w="88900">
            <a:solidFill>
              <a:srgbClr val="7F0325"/>
            </a:solidFill>
            <a:miter lim="400000"/>
            <a:tailEnd type="triangle"/>
          </a:ln>
        </p:spPr>
        <p:txBody>
          <a:bodyPr/>
          <a:lstStyle/>
          <a:p>
            <a:pPr/>
          </a:p>
        </p:txBody>
      </p:sp>
      <p:sp>
        <p:nvSpPr>
          <p:cNvPr id="1449" name="Connection Line"/>
          <p:cNvSpPr/>
          <p:nvPr/>
        </p:nvSpPr>
        <p:spPr>
          <a:xfrm>
            <a:off x="3804846" y="5861243"/>
            <a:ext cx="10247785" cy="496376"/>
          </a:xfrm>
          <a:custGeom>
            <a:avLst/>
            <a:gdLst/>
            <a:ahLst/>
            <a:cxnLst>
              <a:cxn ang="0">
                <a:pos x="wd2" y="hd2"/>
              </a:cxn>
              <a:cxn ang="5400000">
                <a:pos x="wd2" y="hd2"/>
              </a:cxn>
              <a:cxn ang="10800000">
                <a:pos x="wd2" y="hd2"/>
              </a:cxn>
              <a:cxn ang="16200000">
                <a:pos x="wd2" y="hd2"/>
              </a:cxn>
            </a:cxnLst>
            <a:rect l="0" t="0" r="r" b="b"/>
            <a:pathLst>
              <a:path w="21600" h="16220" fill="norm" stroke="1" extrusionOk="0">
                <a:moveTo>
                  <a:pt x="21600" y="2198"/>
                </a:moveTo>
                <a:cubicBezTo>
                  <a:pt x="7680" y="21600"/>
                  <a:pt x="480" y="20867"/>
                  <a:pt x="0" y="0"/>
                </a:cubicBezTo>
              </a:path>
            </a:pathLst>
          </a:custGeom>
          <a:ln w="88900">
            <a:solidFill>
              <a:srgbClr val="7F0325"/>
            </a:solidFill>
            <a:miter lim="400000"/>
            <a:tailEnd type="triangle"/>
          </a:ln>
        </p:spPr>
        <p:txBody>
          <a:bodyPr/>
          <a:lstStyle/>
          <a:p>
            <a:pPr/>
          </a:p>
        </p:txBody>
      </p:sp>
      <p:sp>
        <p:nvSpPr>
          <p:cNvPr id="1441" name="yes"/>
          <p:cNvSpPr txBox="1"/>
          <p:nvPr/>
        </p:nvSpPr>
        <p:spPr>
          <a:xfrm>
            <a:off x="14451414" y="6979292"/>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442" name="add here and update list"/>
          <p:cNvSpPr txBox="1"/>
          <p:nvPr/>
        </p:nvSpPr>
        <p:spPr>
          <a:xfrm>
            <a:off x="9589511" y="8018963"/>
            <a:ext cx="742823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add here and update list</a:t>
            </a:r>
          </a:p>
        </p:txBody>
      </p:sp>
      <p:sp>
        <p:nvSpPr>
          <p:cNvPr id="1443" name="3333333333"/>
          <p:cNvSpPr txBox="1"/>
          <p:nvPr/>
        </p:nvSpPr>
        <p:spPr>
          <a:xfrm>
            <a:off x="9236921" y="5203513"/>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
        <p:nvSpPr>
          <p:cNvPr id="1444" name="next prev"/>
          <p:cNvSpPr txBox="1"/>
          <p:nvPr/>
        </p:nvSpPr>
        <p:spPr>
          <a:xfrm>
            <a:off x="12946318" y="4471723"/>
            <a:ext cx="1473557"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445" name="next prev"/>
          <p:cNvSpPr txBox="1"/>
          <p:nvPr/>
        </p:nvSpPr>
        <p:spPr>
          <a:xfrm>
            <a:off x="4008957" y="4482885"/>
            <a:ext cx="1473556"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446" name="Rounded Rectangle"/>
          <p:cNvSpPr/>
          <p:nvPr/>
        </p:nvSpPr>
        <p:spPr>
          <a:xfrm>
            <a:off x="3299518" y="4510135"/>
            <a:ext cx="795487" cy="1405789"/>
          </a:xfrm>
          <a:prstGeom prst="roundRect">
            <a:avLst>
              <a:gd name="adj" fmla="val 25229"/>
            </a:avLst>
          </a:prstGeom>
          <a:solidFill>
            <a:srgbClr val="8EFA00">
              <a:alpha val="54718"/>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4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42" grpId="2"/>
      <p:bldP build="whole" bldLvl="1" animBg="1" rev="0" advAuto="0" spid="1441" grpId="1"/>
    </p:bldLst>
  </p:timing>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1"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452"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453" name="Allocate 12 bytes"/>
          <p:cNvSpPr txBox="1"/>
          <p:nvPr/>
        </p:nvSpPr>
        <p:spPr>
          <a:xfrm>
            <a:off x="187718" y="2057219"/>
            <a:ext cx="5299330"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Allocate 12 bytes</a:t>
            </a:r>
          </a:p>
        </p:txBody>
      </p:sp>
      <p:sp>
        <p:nvSpPr>
          <p:cNvPr id="1454"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455"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67" name="Connection Line"/>
          <p:cNvSpPr/>
          <p:nvPr/>
        </p:nvSpPr>
        <p:spPr>
          <a:xfrm>
            <a:off x="1406628" y="5937225"/>
            <a:ext cx="11680419" cy="9468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457" name="Check node (green) in list — is there enough room?"/>
          <p:cNvSpPr txBox="1"/>
          <p:nvPr/>
        </p:nvSpPr>
        <p:spPr>
          <a:xfrm>
            <a:off x="9727982" y="6315459"/>
            <a:ext cx="10596214"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Check node (green) in list — is there enough room?</a:t>
            </a:r>
          </a:p>
        </p:txBody>
      </p:sp>
      <p:sp>
        <p:nvSpPr>
          <p:cNvPr id="1458"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459"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460" name="Rounded Rectangle"/>
          <p:cNvSpPr/>
          <p:nvPr/>
        </p:nvSpPr>
        <p:spPr>
          <a:xfrm>
            <a:off x="526514" y="11094839"/>
            <a:ext cx="2813685" cy="795486"/>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61"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462" name="yes"/>
          <p:cNvSpPr txBox="1"/>
          <p:nvPr/>
        </p:nvSpPr>
        <p:spPr>
          <a:xfrm>
            <a:off x="14451414" y="6979292"/>
            <a:ext cx="114935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463" name="add here and update list"/>
          <p:cNvSpPr txBox="1"/>
          <p:nvPr/>
        </p:nvSpPr>
        <p:spPr>
          <a:xfrm>
            <a:off x="9589511" y="8018963"/>
            <a:ext cx="742823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add here and update list</a:t>
            </a:r>
          </a:p>
        </p:txBody>
      </p:sp>
      <p:sp>
        <p:nvSpPr>
          <p:cNvPr id="1464" name="3333333333"/>
          <p:cNvSpPr txBox="1"/>
          <p:nvPr/>
        </p:nvSpPr>
        <p:spPr>
          <a:xfrm>
            <a:off x="9236921" y="5203513"/>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
        <p:nvSpPr>
          <p:cNvPr id="1465" name="next prev"/>
          <p:cNvSpPr txBox="1"/>
          <p:nvPr/>
        </p:nvSpPr>
        <p:spPr>
          <a:xfrm>
            <a:off x="12946318" y="4471723"/>
            <a:ext cx="1473557"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466" name="4444444"/>
          <p:cNvSpPr txBox="1"/>
          <p:nvPr/>
        </p:nvSpPr>
        <p:spPr>
          <a:xfrm>
            <a:off x="4042427" y="5243634"/>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9"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470"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32
U</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120
F</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471" name="Free 3"/>
          <p:cNvSpPr txBox="1"/>
          <p:nvPr/>
        </p:nvSpPr>
        <p:spPr>
          <a:xfrm>
            <a:off x="187718" y="2057219"/>
            <a:ext cx="2491512"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Free 3</a:t>
            </a:r>
          </a:p>
        </p:txBody>
      </p:sp>
      <p:sp>
        <p:nvSpPr>
          <p:cNvPr id="1472"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473"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83" name="Connection Line"/>
          <p:cNvSpPr/>
          <p:nvPr/>
        </p:nvSpPr>
        <p:spPr>
          <a:xfrm>
            <a:off x="1406628" y="5937225"/>
            <a:ext cx="11680419" cy="9468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475" name="Free 3, and coalesce"/>
          <p:cNvSpPr txBox="1"/>
          <p:nvPr/>
        </p:nvSpPr>
        <p:spPr>
          <a:xfrm>
            <a:off x="9727982" y="6315459"/>
            <a:ext cx="10596214" cy="8081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Free 3, </a:t>
            </a:r>
            <a:r>
              <a:rPr b="1">
                <a:latin typeface="Helvetica Neue"/>
                <a:ea typeface="Helvetica Neue"/>
                <a:cs typeface="Helvetica Neue"/>
                <a:sym typeface="Helvetica Neue"/>
              </a:rPr>
              <a:t>and coalesce</a:t>
            </a:r>
          </a:p>
        </p:txBody>
      </p:sp>
      <p:sp>
        <p:nvSpPr>
          <p:cNvPr id="1476"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477"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478" name="Rounded Rectangle"/>
          <p:cNvSpPr/>
          <p:nvPr/>
        </p:nvSpPr>
        <p:spPr>
          <a:xfrm>
            <a:off x="526514" y="1181882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79"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480" name="3333333333"/>
          <p:cNvSpPr txBox="1"/>
          <p:nvPr/>
        </p:nvSpPr>
        <p:spPr>
          <a:xfrm>
            <a:off x="9236921" y="5203513"/>
            <a:ext cx="29387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3333333333</a:t>
            </a:r>
          </a:p>
        </p:txBody>
      </p:sp>
      <p:sp>
        <p:nvSpPr>
          <p:cNvPr id="1481" name="next prev"/>
          <p:cNvSpPr txBox="1"/>
          <p:nvPr/>
        </p:nvSpPr>
        <p:spPr>
          <a:xfrm>
            <a:off x="12946318" y="4471723"/>
            <a:ext cx="1473557"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482" name="4444444"/>
          <p:cNvSpPr txBox="1"/>
          <p:nvPr/>
        </p:nvSpPr>
        <p:spPr>
          <a:xfrm>
            <a:off x="4042427" y="5243634"/>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5"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486"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487" name="Free 3"/>
          <p:cNvSpPr txBox="1"/>
          <p:nvPr/>
        </p:nvSpPr>
        <p:spPr>
          <a:xfrm>
            <a:off x="187718" y="2057219"/>
            <a:ext cx="2491512"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Free 3</a:t>
            </a:r>
          </a:p>
        </p:txBody>
      </p:sp>
      <p:sp>
        <p:nvSpPr>
          <p:cNvPr id="1488"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489"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98" name="Connection Line"/>
          <p:cNvSpPr/>
          <p:nvPr/>
        </p:nvSpPr>
        <p:spPr>
          <a:xfrm>
            <a:off x="1406628" y="5887450"/>
            <a:ext cx="7441680" cy="9965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491" name="Free 3, and coalesce…"/>
          <p:cNvSpPr txBox="1"/>
          <p:nvPr/>
        </p:nvSpPr>
        <p:spPr>
          <a:xfrm>
            <a:off x="9727982" y="6315459"/>
            <a:ext cx="10596214" cy="15193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Free 3, </a:t>
            </a:r>
            <a:r>
              <a:rPr b="1">
                <a:latin typeface="Helvetica Neue"/>
                <a:ea typeface="Helvetica Neue"/>
                <a:cs typeface="Helvetica Neue"/>
                <a:sym typeface="Helvetica Neue"/>
              </a:rPr>
              <a:t>and coalesce</a:t>
            </a:r>
            <a:endParaRPr b="1">
              <a:latin typeface="Helvetica Neue"/>
              <a:ea typeface="Helvetica Neue"/>
              <a:cs typeface="Helvetica Neue"/>
              <a:sym typeface="Helvetica Neue"/>
            </a:endParaRPr>
          </a:p>
          <a:p>
            <a:pPr marL="762000" indent="-762000" algn="l">
              <a:buSzPct val="75000"/>
              <a:buFont typeface="Helvetica Neue"/>
              <a:buChar char="•"/>
              <a:defRPr sz="4700"/>
            </a:pPr>
            <a:r>
              <a:t>Make sure to update linked list</a:t>
            </a:r>
          </a:p>
        </p:txBody>
      </p:sp>
      <p:sp>
        <p:nvSpPr>
          <p:cNvPr id="1492"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493"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494" name="Rounded Rectangle"/>
          <p:cNvSpPr/>
          <p:nvPr/>
        </p:nvSpPr>
        <p:spPr>
          <a:xfrm>
            <a:off x="526514" y="11818829"/>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495"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496" name="next prev"/>
          <p:cNvSpPr txBox="1"/>
          <p:nvPr/>
        </p:nvSpPr>
        <p:spPr>
          <a:xfrm>
            <a:off x="9210527" y="4529643"/>
            <a:ext cx="1473557"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497" name="4444444"/>
          <p:cNvSpPr txBox="1"/>
          <p:nvPr/>
        </p:nvSpPr>
        <p:spPr>
          <a:xfrm>
            <a:off x="4042427" y="5243634"/>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0"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501"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160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502" name="Reallocate 2 to 60 bytes"/>
          <p:cNvSpPr txBox="1"/>
          <p:nvPr/>
        </p:nvSpPr>
        <p:spPr>
          <a:xfrm>
            <a:off x="187718" y="2057219"/>
            <a:ext cx="711330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Reallocate 2 to 60 bytes</a:t>
            </a:r>
          </a:p>
        </p:txBody>
      </p:sp>
      <p:sp>
        <p:nvSpPr>
          <p:cNvPr id="1503"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504"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516" name="Connection Line"/>
          <p:cNvSpPr/>
          <p:nvPr/>
        </p:nvSpPr>
        <p:spPr>
          <a:xfrm>
            <a:off x="1406628" y="5887450"/>
            <a:ext cx="7441680" cy="9965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506" name="Enough space after?"/>
          <p:cNvSpPr txBox="1"/>
          <p:nvPr/>
        </p:nvSpPr>
        <p:spPr>
          <a:xfrm>
            <a:off x="9727982" y="6315459"/>
            <a:ext cx="10596214"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Enough space after?</a:t>
            </a:r>
          </a:p>
        </p:txBody>
      </p:sp>
      <p:sp>
        <p:nvSpPr>
          <p:cNvPr id="1507"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508"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509" name="Rounded Rectangle"/>
          <p:cNvSpPr/>
          <p:nvPr/>
        </p:nvSpPr>
        <p:spPr>
          <a:xfrm>
            <a:off x="526514" y="12542820"/>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510" name="2222"/>
          <p:cNvSpPr txBox="1"/>
          <p:nvPr/>
        </p:nvSpPr>
        <p:spPr>
          <a:xfrm>
            <a:off x="7119222" y="5232472"/>
            <a:ext cx="124409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2222</a:t>
            </a:r>
          </a:p>
        </p:txBody>
      </p:sp>
      <p:sp>
        <p:nvSpPr>
          <p:cNvPr id="1511" name="next prev"/>
          <p:cNvSpPr txBox="1"/>
          <p:nvPr/>
        </p:nvSpPr>
        <p:spPr>
          <a:xfrm>
            <a:off x="9210527" y="4529643"/>
            <a:ext cx="1473557" cy="5107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512" name="4444444"/>
          <p:cNvSpPr txBox="1"/>
          <p:nvPr/>
        </p:nvSpPr>
        <p:spPr>
          <a:xfrm>
            <a:off x="4042427" y="5243634"/>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513" name="yes"/>
          <p:cNvSpPr txBox="1"/>
          <p:nvPr/>
        </p:nvSpPr>
        <p:spPr>
          <a:xfrm>
            <a:off x="16048147" y="6226342"/>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514" name="No move necessary, but we do have to do our updates."/>
          <p:cNvSpPr txBox="1"/>
          <p:nvPr/>
        </p:nvSpPr>
        <p:spPr>
          <a:xfrm>
            <a:off x="9739144" y="7166449"/>
            <a:ext cx="10596214" cy="150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No move necessary, but we do have to do our updates.</a:t>
            </a:r>
          </a:p>
        </p:txBody>
      </p:sp>
      <p:sp>
        <p:nvSpPr>
          <p:cNvPr id="1515" name="Rounded Rectangle"/>
          <p:cNvSpPr/>
          <p:nvPr/>
        </p:nvSpPr>
        <p:spPr>
          <a:xfrm>
            <a:off x="6228800" y="4539095"/>
            <a:ext cx="2256477" cy="1405788"/>
          </a:xfrm>
          <a:prstGeom prst="roundRect">
            <a:avLst>
              <a:gd name="adj" fmla="val 14276"/>
            </a:avLst>
          </a:prstGeom>
          <a:solidFill>
            <a:srgbClr val="8EFA00">
              <a:alpha val="54718"/>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1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5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14" grpId="2"/>
      <p:bldP build="whole" bldLvl="1" animBg="1" rev="0" advAuto="0" spid="1513" grpId="1"/>
    </p:bldLst>
  </p:timing>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8" name="Explicit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Heap Allocation</a:t>
            </a:r>
          </a:p>
        </p:txBody>
      </p:sp>
      <p:graphicFrame>
        <p:nvGraphicFramePr>
          <p:cNvPr id="1519" name="Table 1"/>
          <p:cNvGraphicFramePr/>
          <p:nvPr/>
        </p:nvGraphicFramePr>
        <p:xfrm>
          <a:off x="335324" y="2871910"/>
          <a:ext cx="23726052" cy="30440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gridCol w="741042"/>
              </a:tblGrid>
              <a:tr h="1207427">
                <a:tc gridSpan="32">
                  <a:txBody>
                    <a:bodyPr/>
                    <a:lstStyle/>
                    <a:p>
                      <a:pPr algn="ctr" defTabSz="647700">
                        <a:defRPr>
                          <a:solidFill>
                            <a:srgbClr val="000000"/>
                          </a:solidFill>
                        </a:defRPr>
                      </a:pPr>
                      <a:r>
                        <a:rPr sz="5000">
                          <a:solidFill>
                            <a:srgbClr val="444444"/>
                          </a:solidFill>
                        </a:rPr>
                        <a:t>Heap size: 256 bytes</a:t>
                      </a:r>
                    </a:p>
                  </a:txBody>
                  <a:tcPr marL="50800" marR="50800" marT="50800" marB="50800" anchor="ctr" anchorCtr="0" horzOverflow="overflow">
                    <a:lnL w="0">
                      <a:miter lim="400000"/>
                    </a:lnL>
                    <a:lnR w="0">
                      <a:miter lim="400000"/>
                    </a:lnR>
                    <a:lnT w="0">
                      <a:miter lim="400000"/>
                    </a:lnT>
                    <a:lnB w="25400">
                      <a:solidFill>
                        <a:srgbClr val="000000"/>
                      </a:solidFill>
                      <a:miter lim="400000"/>
                    </a:lnB>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505220">
                <a:tc>
                  <a:txBody>
                    <a:bodyPr/>
                    <a:lstStyle/>
                    <a:p>
                      <a:pPr algn="l" defTabSz="647700">
                        <a:defRPr>
                          <a:solidFill>
                            <a:srgbClr val="000000"/>
                          </a:solidFill>
                        </a:defRPr>
                      </a:pPr>
                      <a:r>
                        <a:rPr sz="2800">
                          <a:solidFill>
                            <a:srgbClr val="444444"/>
                          </a:solidFill>
                        </a:rPr>
                        <a:t>0</a:t>
                      </a:r>
                    </a:p>
                  </a:txBody>
                  <a:tcPr marL="50800" marR="50800" marT="50800" marB="50800" anchor="ctr" anchorCtr="0" horzOverflow="overflow">
                    <a:lnL w="12700">
                      <a:solidFill>
                        <a:srgbClr val="000000"/>
                      </a:solidFill>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18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28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38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48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58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68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78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88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98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a8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b8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c8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d8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e8</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f0</a:t>
                      </a:r>
                    </a:p>
                  </a:txBody>
                  <a:tcPr marL="50800" marR="50800" marT="50800" marB="50800" anchor="ctr" anchorCtr="0" horzOverflow="overflow">
                    <a:lnL w="0">
                      <a:miter lim="400000"/>
                    </a:lnL>
                    <a:lnR w="0">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2800">
                          <a:solidFill>
                            <a:srgbClr val="444444"/>
                          </a:solidFill>
                        </a:rPr>
                        <a:t>f8</a:t>
                      </a:r>
                    </a:p>
                  </a:txBody>
                  <a:tcPr marL="50800" marR="50800" marT="50800" marB="50800" anchor="ctr" anchorCtr="0" horzOverflow="overflow">
                    <a:lnL w="0">
                      <a:miter lim="400000"/>
                    </a:lnL>
                    <a:lnR w="12700">
                      <a:solidFill>
                        <a:srgbClr val="000000"/>
                      </a:solidFill>
                      <a:miter lim="400000"/>
                    </a:lnR>
                    <a:lnT w="25400">
                      <a:solidFill>
                        <a:srgbClr val="000000"/>
                      </a:solidFill>
                      <a:miter lim="400000"/>
                    </a:lnT>
                    <a:lnB w="25400">
                      <a:solidFill>
                        <a:srgbClr val="000000"/>
                      </a:solidFill>
                      <a:miter lim="400000"/>
                    </a:lnB>
                  </a:tcPr>
                </a:tc>
              </a:tr>
              <a:tr h="1325015">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24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64
U</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112
F</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a:solidFill>
                            <a:srgbClr val="000000"/>
                          </a:solidFill>
                        </a:defRPr>
                      </a:pPr>
                      <a:r>
                        <a:rPr sz="2600">
                          <a:solidFill>
                            <a:srgbClr val="444444"/>
                          </a:solidFill>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FFFB00"/>
                    </a:solidFill>
                  </a:tcPr>
                </a:tc>
                <a:tc>
                  <a:txBody>
                    <a:bodyPr/>
                    <a:lstStyle/>
                    <a:p>
                      <a:pPr algn="ctr" defTabSz="647700">
                        <a:defRPr sz="2600"/>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sz="2600"/>
                      </a:pP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
        <p:nvSpPr>
          <p:cNvPr id="1520" name="Reallocate 2 to 60 bytes"/>
          <p:cNvSpPr txBox="1"/>
          <p:nvPr/>
        </p:nvSpPr>
        <p:spPr>
          <a:xfrm>
            <a:off x="187718" y="2057219"/>
            <a:ext cx="7113309" cy="795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762000" indent="-762000" algn="l">
              <a:buSzPct val="75000"/>
              <a:buFont typeface="Helvetica Neue"/>
              <a:buChar char="•"/>
              <a:defRPr sz="4700"/>
            </a:lvl1pPr>
          </a:lstStyle>
          <a:p>
            <a:pPr/>
            <a:r>
              <a:t>Reallocate 2 to 60 bytes</a:t>
            </a:r>
          </a:p>
        </p:txBody>
      </p:sp>
      <p:sp>
        <p:nvSpPr>
          <p:cNvPr id="1521" name="a 0 24…"/>
          <p:cNvSpPr txBox="1"/>
          <p:nvPr/>
        </p:nvSpPr>
        <p:spPr>
          <a:xfrm>
            <a:off x="622512" y="7495473"/>
            <a:ext cx="2263490"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700">
                <a:latin typeface="Courier"/>
                <a:ea typeface="Courier"/>
                <a:cs typeface="Courier"/>
                <a:sym typeface="Courier"/>
              </a:defRPr>
            </a:pPr>
            <a:r>
              <a:t>a 0 24</a:t>
            </a:r>
          </a:p>
          <a:p>
            <a:pPr algn="l">
              <a:defRPr sz="4700">
                <a:latin typeface="Courier"/>
                <a:ea typeface="Courier"/>
                <a:cs typeface="Courier"/>
                <a:sym typeface="Courier"/>
              </a:defRPr>
            </a:pPr>
            <a:r>
              <a:t>a 1 20</a:t>
            </a:r>
          </a:p>
          <a:p>
            <a:pPr algn="l">
              <a:defRPr sz="4700">
                <a:latin typeface="Courier"/>
                <a:ea typeface="Courier"/>
                <a:cs typeface="Courier"/>
                <a:sym typeface="Courier"/>
              </a:defRPr>
            </a:pPr>
            <a:r>
              <a:t>a 2 16</a:t>
            </a:r>
          </a:p>
          <a:p>
            <a:pPr algn="l">
              <a:defRPr sz="4700">
                <a:latin typeface="Courier"/>
                <a:ea typeface="Courier"/>
                <a:cs typeface="Courier"/>
                <a:sym typeface="Courier"/>
              </a:defRPr>
            </a:pPr>
            <a:r>
              <a:t>f 1</a:t>
            </a:r>
          </a:p>
          <a:p>
            <a:pPr algn="l">
              <a:defRPr sz="4700">
                <a:latin typeface="Courier"/>
                <a:ea typeface="Courier"/>
                <a:cs typeface="Courier"/>
                <a:sym typeface="Courier"/>
              </a:defRPr>
            </a:pPr>
            <a:r>
              <a:t>a 3 32</a:t>
            </a:r>
          </a:p>
          <a:p>
            <a:pPr algn="l">
              <a:defRPr sz="4700">
                <a:latin typeface="Courier"/>
                <a:ea typeface="Courier"/>
                <a:cs typeface="Courier"/>
                <a:sym typeface="Courier"/>
              </a:defRPr>
            </a:pPr>
            <a:r>
              <a:t>a 4 12</a:t>
            </a:r>
          </a:p>
          <a:p>
            <a:pPr algn="l">
              <a:defRPr sz="4700">
                <a:latin typeface="Courier"/>
                <a:ea typeface="Courier"/>
                <a:cs typeface="Courier"/>
                <a:sym typeface="Courier"/>
              </a:defRPr>
            </a:pPr>
            <a:r>
              <a:t>f 3</a:t>
            </a:r>
          </a:p>
          <a:p>
            <a:pPr algn="l">
              <a:defRPr sz="4700">
                <a:latin typeface="Courier"/>
                <a:ea typeface="Courier"/>
                <a:cs typeface="Courier"/>
                <a:sym typeface="Courier"/>
              </a:defRPr>
            </a:pPr>
            <a:r>
              <a:t>r 2 60</a:t>
            </a:r>
          </a:p>
        </p:txBody>
      </p:sp>
      <p:sp>
        <p:nvSpPr>
          <p:cNvPr id="1522" name="Square"/>
          <p:cNvSpPr/>
          <p:nvPr/>
        </p:nvSpPr>
        <p:spPr>
          <a:xfrm>
            <a:off x="1044657" y="6460257"/>
            <a:ext cx="795487" cy="79548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533" name="Connection Line"/>
          <p:cNvSpPr/>
          <p:nvPr/>
        </p:nvSpPr>
        <p:spPr>
          <a:xfrm>
            <a:off x="1406628" y="5875007"/>
            <a:ext cx="11941621" cy="10090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88900">
            <a:solidFill>
              <a:srgbClr val="7F0325"/>
            </a:solidFill>
            <a:miter lim="400000"/>
            <a:tailEnd type="triangle"/>
          </a:ln>
        </p:spPr>
        <p:txBody>
          <a:bodyPr/>
          <a:lstStyle/>
          <a:p>
            <a:pPr/>
          </a:p>
        </p:txBody>
      </p:sp>
      <p:sp>
        <p:nvSpPr>
          <p:cNvPr id="1524" name="Enough space after?"/>
          <p:cNvSpPr txBox="1"/>
          <p:nvPr/>
        </p:nvSpPr>
        <p:spPr>
          <a:xfrm>
            <a:off x="9727982" y="6315459"/>
            <a:ext cx="10596214"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Enough space after?</a:t>
            </a:r>
          </a:p>
        </p:txBody>
      </p:sp>
      <p:sp>
        <p:nvSpPr>
          <p:cNvPr id="1525" name="pointer to free block"/>
          <p:cNvSpPr txBox="1"/>
          <p:nvPr/>
        </p:nvSpPr>
        <p:spPr>
          <a:xfrm>
            <a:off x="2010697" y="6460257"/>
            <a:ext cx="5411191"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700"/>
            </a:lvl1pPr>
          </a:lstStyle>
          <a:p>
            <a:pPr/>
            <a:r>
              <a:t> pointer to free block</a:t>
            </a:r>
          </a:p>
        </p:txBody>
      </p:sp>
      <p:sp>
        <p:nvSpPr>
          <p:cNvPr id="1526" name="0000000"/>
          <p:cNvSpPr txBox="1"/>
          <p:nvPr/>
        </p:nvSpPr>
        <p:spPr>
          <a:xfrm>
            <a:off x="1112980" y="5268069"/>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0000000</a:t>
            </a:r>
          </a:p>
        </p:txBody>
      </p:sp>
      <p:sp>
        <p:nvSpPr>
          <p:cNvPr id="1527" name="Rounded Rectangle"/>
          <p:cNvSpPr/>
          <p:nvPr/>
        </p:nvSpPr>
        <p:spPr>
          <a:xfrm>
            <a:off x="526514" y="12542820"/>
            <a:ext cx="2813685" cy="795487"/>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528" name="22222222222222222222"/>
          <p:cNvSpPr txBox="1"/>
          <p:nvPr/>
        </p:nvSpPr>
        <p:spPr>
          <a:xfrm>
            <a:off x="7119222" y="5232472"/>
            <a:ext cx="5763261"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b="1" sz="4000">
                <a:latin typeface="Helvetica Neue"/>
                <a:ea typeface="Helvetica Neue"/>
                <a:cs typeface="Helvetica Neue"/>
                <a:sym typeface="Helvetica Neue"/>
              </a:defRPr>
            </a:lvl1pPr>
          </a:lstStyle>
          <a:p>
            <a:pPr/>
            <a:r>
              <a:t>22222222222222222222</a:t>
            </a:r>
          </a:p>
        </p:txBody>
      </p:sp>
      <p:sp>
        <p:nvSpPr>
          <p:cNvPr id="1529" name="next prev"/>
          <p:cNvSpPr txBox="1"/>
          <p:nvPr/>
        </p:nvSpPr>
        <p:spPr>
          <a:xfrm>
            <a:off x="13699268" y="4500683"/>
            <a:ext cx="1473556" cy="510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next prev</a:t>
            </a:r>
          </a:p>
        </p:txBody>
      </p:sp>
      <p:sp>
        <p:nvSpPr>
          <p:cNvPr id="1530" name="4444444"/>
          <p:cNvSpPr txBox="1"/>
          <p:nvPr/>
        </p:nvSpPr>
        <p:spPr>
          <a:xfrm>
            <a:off x="4042427" y="5243634"/>
            <a:ext cx="209143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Helvetica Neue"/>
                <a:ea typeface="Helvetica Neue"/>
                <a:cs typeface="Helvetica Neue"/>
                <a:sym typeface="Helvetica Neue"/>
              </a:defRPr>
            </a:lvl1pPr>
          </a:lstStyle>
          <a:p>
            <a:pPr/>
            <a:r>
              <a:t>4444444</a:t>
            </a:r>
          </a:p>
        </p:txBody>
      </p:sp>
      <p:sp>
        <p:nvSpPr>
          <p:cNvPr id="1531" name="yes"/>
          <p:cNvSpPr txBox="1"/>
          <p:nvPr/>
        </p:nvSpPr>
        <p:spPr>
          <a:xfrm>
            <a:off x="16048147" y="6226342"/>
            <a:ext cx="11493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yes</a:t>
            </a:r>
          </a:p>
        </p:txBody>
      </p:sp>
      <p:sp>
        <p:nvSpPr>
          <p:cNvPr id="1532" name="No move necessary, but we do have to do our updates."/>
          <p:cNvSpPr txBox="1"/>
          <p:nvPr/>
        </p:nvSpPr>
        <p:spPr>
          <a:xfrm>
            <a:off x="9739144" y="7166449"/>
            <a:ext cx="10596214" cy="150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4700"/>
            </a:lvl1pPr>
          </a:lstStyle>
          <a:p>
            <a:pPr/>
            <a:r>
              <a:t>No move necessary, but we do have to do our updates.</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5"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References and Advanced Reading</a:t>
            </a:r>
          </a:p>
        </p:txBody>
      </p:sp>
      <p:sp>
        <p:nvSpPr>
          <p:cNvPr id="1536" name="References:…"/>
          <p:cNvSpPr txBox="1"/>
          <p:nvPr/>
        </p:nvSpPr>
        <p:spPr>
          <a:xfrm>
            <a:off x="747289" y="1981044"/>
            <a:ext cx="22889421" cy="59763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900"/>
            </a:pPr>
            <a:r>
              <a:t>References:</a:t>
            </a:r>
          </a:p>
          <a:p>
            <a:pPr marL="863600" indent="-228600" algn="l">
              <a:buSzPct val="100000"/>
              <a:buFont typeface="Helvetica Neue"/>
              <a:buChar char="•"/>
              <a:defRPr sz="4900"/>
            </a:pPr>
            <a:r>
              <a:t>The textbook is the best reference for this material.</a:t>
            </a:r>
          </a:p>
          <a:p>
            <a:pPr marL="863600" indent="-228600" algn="l">
              <a:buSzPct val="100000"/>
              <a:buFont typeface="Helvetica Neue"/>
              <a:buChar char="•"/>
              <a:defRPr sz="4900"/>
            </a:pPr>
            <a:r>
              <a:t>Here are more slides from a similar course: </a:t>
            </a:r>
            <a:r>
              <a:rPr u="sng">
                <a:hlinkClick r:id="rId2" invalidUrl="" action="" tgtFrame="" tooltip="" history="1" highlightClick="0" endSnd="0"/>
              </a:rPr>
              <a:t>https://courses.engr.illinois.edu/cs241/sp2014/lecture/06-HeapMemory_sol.pdf</a:t>
            </a:r>
            <a:r>
              <a:t> </a:t>
            </a:r>
          </a:p>
          <a:p>
            <a:pPr lvl="1" indent="635000" algn="l">
              <a:buFont typeface="Helvetica Neue"/>
              <a:defRPr sz="4900"/>
            </a:pPr>
          </a:p>
          <a:p>
            <a:pPr algn="l">
              <a:buFont typeface="Helvetica Neue"/>
              <a:defRPr sz="4900"/>
            </a:pPr>
            <a:r>
              <a:t>Advanced Reading:</a:t>
            </a:r>
          </a:p>
          <a:p>
            <a:pPr marL="863600" indent="-228600" algn="l">
              <a:buSzPct val="100000"/>
              <a:buFont typeface="Helvetica Neue"/>
              <a:buChar char="•"/>
              <a:defRPr sz="4900"/>
            </a:pPr>
            <a:r>
              <a:t> Implementation tactics for a heap allocator: </a:t>
            </a:r>
            <a:r>
              <a:rPr u="sng">
                <a:hlinkClick r:id="rId3" invalidUrl="" action="" tgtFrame="" tooltip="" history="1" highlightClick="0" endSnd="0"/>
              </a:rPr>
              <a:t>https://stackoverflow.com/questions/2946604/c-implementation-tactics-for-heap-allocators</a:t>
            </a:r>
            <a:r>
              <a:t> </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8"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Extra Slides</a:t>
            </a:r>
          </a:p>
        </p:txBody>
      </p:sp>
      <p:sp>
        <p:nvSpPr>
          <p:cNvPr id="1539" name="Extra Slides"/>
          <p:cNvSpPr txBox="1"/>
          <p:nvPr/>
        </p:nvSpPr>
        <p:spPr>
          <a:xfrm>
            <a:off x="7800594" y="5790666"/>
            <a:ext cx="8782813" cy="21346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3500"/>
            </a:lvl1pPr>
          </a:lstStyle>
          <a:p>
            <a:pPr/>
            <a:r>
              <a:t>Extra Slides</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1"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42" name="For your heap allocator assignment, you might want to consider casting all of your void * pointers to structs, as this will make it easier to debug. It will also make the code a lot cleaner. Let's see an example of casting structs that helps see how it i"/>
          <p:cNvSpPr txBox="1"/>
          <p:nvPr/>
        </p:nvSpPr>
        <p:spPr>
          <a:xfrm>
            <a:off x="889000" y="2168209"/>
            <a:ext cx="22606000" cy="5480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your heap allocator assignment, you might want to consider casting all of your </a:t>
            </a:r>
            <a:r>
              <a:rPr>
                <a:latin typeface="Courier"/>
                <a:ea typeface="Courier"/>
                <a:cs typeface="Courier"/>
                <a:sym typeface="Courier"/>
              </a:rPr>
              <a:t>void *</a:t>
            </a:r>
            <a:r>
              <a:t> pointers to </a:t>
            </a:r>
            <a:r>
              <a:rPr>
                <a:latin typeface="Courier"/>
                <a:ea typeface="Courier"/>
                <a:cs typeface="Courier"/>
                <a:sym typeface="Courier"/>
              </a:rPr>
              <a:t>structs</a:t>
            </a:r>
            <a:r>
              <a:t>, as this will make it easier to debug. It will also make the code a lot cleaner. Let's see an example of casting structs that helps see how it is done. </a:t>
            </a:r>
          </a:p>
          <a:p>
            <a:pPr algn="l"/>
          </a:p>
          <a:p>
            <a:pPr algn="l"/>
            <a:r>
              <a:t>First, here is a struct for some student information (</a:t>
            </a:r>
            <a:r>
              <a:rPr>
                <a:latin typeface="Courier"/>
                <a:ea typeface="Courier"/>
                <a:cs typeface="Courier"/>
                <a:sym typeface="Courier"/>
              </a:rPr>
              <a:t>struct_ex.c</a:t>
            </a:r>
            <a:r>
              <a:t> in </a:t>
            </a:r>
            <a:r>
              <a:rPr>
                <a:latin typeface="Courier"/>
                <a:ea typeface="Courier"/>
                <a:cs typeface="Courier"/>
                <a:sym typeface="Courier"/>
              </a:rPr>
              <a:t>samples/lect15</a:t>
            </a:r>
            <a:r>
              <a:t>):</a:t>
            </a:r>
          </a:p>
        </p:txBody>
      </p:sp>
      <p:sp>
        <p:nvSpPr>
          <p:cNvPr id="1543" name="typedef struct student_info {…"/>
          <p:cNvSpPr txBox="1"/>
          <p:nvPr/>
        </p:nvSpPr>
        <p:spPr>
          <a:xfrm>
            <a:off x="1349375" y="7857809"/>
            <a:ext cx="11228599"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typedef struct student_info {</a:t>
            </a:r>
          </a:p>
          <a:p>
            <a:pPr algn="l">
              <a:defRPr>
                <a:latin typeface="Courier"/>
                <a:ea typeface="Courier"/>
                <a:cs typeface="Courier"/>
                <a:sym typeface="Courier"/>
              </a:defRPr>
            </a:pPr>
            <a:r>
              <a:t>    char email[32];</a:t>
            </a:r>
          </a:p>
          <a:p>
            <a:pPr algn="l">
              <a:defRPr>
                <a:latin typeface="Courier"/>
                <a:ea typeface="Courier"/>
                <a:cs typeface="Courier"/>
                <a:sym typeface="Courier"/>
              </a:defRPr>
            </a:pPr>
            <a:r>
              <a:t>    int labs_attended;</a:t>
            </a:r>
          </a:p>
          <a:p>
            <a:pPr algn="l">
              <a:defRPr>
                <a:latin typeface="Courier"/>
                <a:ea typeface="Courier"/>
                <a:cs typeface="Courier"/>
                <a:sym typeface="Courier"/>
              </a:defRPr>
            </a:pPr>
            <a:r>
              <a:t>    double assignment_avg;</a:t>
            </a:r>
          </a:p>
          <a:p>
            <a:pPr algn="l">
              <a:defRPr>
                <a:latin typeface="Courier"/>
                <a:ea typeface="Courier"/>
                <a:cs typeface="Courier"/>
                <a:sym typeface="Courier"/>
              </a:defRPr>
            </a:pPr>
            <a:r>
              <a:t>    double midterm;</a:t>
            </a:r>
          </a:p>
          <a:p>
            <a:pPr algn="l">
              <a:defRPr>
                <a:latin typeface="Courier"/>
                <a:ea typeface="Courier"/>
                <a:cs typeface="Courier"/>
                <a:sym typeface="Courier"/>
              </a:defRPr>
            </a:pPr>
            <a:r>
              <a:t>    double final;</a:t>
            </a:r>
          </a:p>
          <a:p>
            <a:pPr algn="l">
              <a:defRPr>
                <a:latin typeface="Courier"/>
                <a:ea typeface="Courier"/>
                <a:cs typeface="Courier"/>
                <a:sym typeface="Courier"/>
              </a:defRPr>
            </a:pPr>
            <a:r>
              <a:t>} student_info;</a:t>
            </a:r>
          </a:p>
        </p:txBody>
      </p:sp>
      <p:sp>
        <p:nvSpPr>
          <p:cNvPr id="1544" name="We can typedef the struct to make it easier to work with. Now we can refer to it as, simply, student_info."/>
          <p:cNvSpPr txBox="1"/>
          <p:nvPr/>
        </p:nvSpPr>
        <p:spPr>
          <a:xfrm>
            <a:off x="13749039" y="7807009"/>
            <a:ext cx="9034761"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can typedef the struct to make it easier to work with. Now we can refer to it as, simply, </a:t>
            </a:r>
            <a:r>
              <a:rPr>
                <a:latin typeface="Courier"/>
                <a:ea typeface="Courier"/>
                <a:cs typeface="Courier"/>
                <a:sym typeface="Courier"/>
              </a:rPr>
              <a:t>student_info</a:t>
            </a:r>
            <a:r>
              <a:t>.</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6"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47" name="Next, let's write an update_info function but without the benefit of any type information for the struct:"/>
          <p:cNvSpPr txBox="1"/>
          <p:nvPr/>
        </p:nvSpPr>
        <p:spPr>
          <a:xfrm>
            <a:off x="889000" y="2168209"/>
            <a:ext cx="22606000"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Next, let's write an update_info function but without the benefit of any type information for the struct:</a:t>
            </a:r>
          </a:p>
        </p:txBody>
      </p:sp>
      <p:sp>
        <p:nvSpPr>
          <p:cNvPr id="1548" name="void update_info(void *student, char *email, int labs_attended,…"/>
          <p:cNvSpPr txBox="1"/>
          <p:nvPr/>
        </p:nvSpPr>
        <p:spPr>
          <a:xfrm>
            <a:off x="633133" y="4260850"/>
            <a:ext cx="22790020" cy="74295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latin typeface="Courier"/>
                <a:ea typeface="Courier"/>
                <a:cs typeface="Courier"/>
                <a:sym typeface="Courier"/>
              </a:defRPr>
            </a:pPr>
            <a:r>
              <a:t>void update_info(void *student, char *email, int labs_attended, </a:t>
            </a:r>
          </a:p>
          <a:p>
            <a:pPr algn="l">
              <a:defRPr sz="4300">
                <a:latin typeface="Courier"/>
                <a:ea typeface="Courier"/>
                <a:cs typeface="Courier"/>
                <a:sym typeface="Courier"/>
              </a:defRPr>
            </a:pPr>
            <a:r>
              <a:t>                 double assignment_avg, double midterm, double final)</a:t>
            </a:r>
          </a:p>
          <a:p>
            <a:pPr algn="l">
              <a:defRPr sz="4300">
                <a:latin typeface="Courier"/>
                <a:ea typeface="Courier"/>
                <a:cs typeface="Courier"/>
                <a:sym typeface="Courier"/>
              </a:defRPr>
            </a:pPr>
            <a:r>
              <a:t>{</a:t>
            </a:r>
          </a:p>
          <a:p>
            <a:pPr algn="l">
              <a:defRPr sz="4300">
                <a:latin typeface="Courier"/>
                <a:ea typeface="Courier"/>
                <a:cs typeface="Courier"/>
                <a:sym typeface="Courier"/>
              </a:defRPr>
            </a:pPr>
            <a:r>
              <a:t>    // we have a void *, but we can simply cast it</a:t>
            </a:r>
          </a:p>
          <a:p>
            <a:pPr algn="l">
              <a:defRPr sz="4300">
                <a:latin typeface="Courier"/>
                <a:ea typeface="Courier"/>
                <a:cs typeface="Courier"/>
                <a:sym typeface="Courier"/>
              </a:defRPr>
            </a:pPr>
            <a:r>
              <a:t>    student_info *si = (student_info *)student;</a:t>
            </a:r>
          </a:p>
          <a:p>
            <a:pPr algn="l">
              <a:defRPr sz="4300">
                <a:latin typeface="Courier"/>
                <a:ea typeface="Courier"/>
                <a:cs typeface="Courier"/>
                <a:sym typeface="Courier"/>
              </a:defRPr>
            </a:pPr>
            <a:r>
              <a:t>    strcpy(si-&gt;email, email);</a:t>
            </a:r>
          </a:p>
          <a:p>
            <a:pPr algn="l">
              <a:defRPr sz="4300">
                <a:latin typeface="Courier"/>
                <a:ea typeface="Courier"/>
                <a:cs typeface="Courier"/>
                <a:sym typeface="Courier"/>
              </a:defRPr>
            </a:pPr>
            <a:r>
              <a:t>    si-&gt;labs_attended = labs_attended;</a:t>
            </a:r>
          </a:p>
          <a:p>
            <a:pPr algn="l">
              <a:defRPr sz="4300">
                <a:latin typeface="Courier"/>
                <a:ea typeface="Courier"/>
                <a:cs typeface="Courier"/>
                <a:sym typeface="Courier"/>
              </a:defRPr>
            </a:pPr>
            <a:r>
              <a:t>    si-&gt;assignment_avg = assignment_avg;</a:t>
            </a:r>
          </a:p>
          <a:p>
            <a:pPr algn="l">
              <a:defRPr sz="4300">
                <a:latin typeface="Courier"/>
                <a:ea typeface="Courier"/>
                <a:cs typeface="Courier"/>
                <a:sym typeface="Courier"/>
              </a:defRPr>
            </a:pPr>
            <a:r>
              <a:t>    si-&gt;midterm = midterm;</a:t>
            </a:r>
          </a:p>
          <a:p>
            <a:pPr algn="l">
              <a:defRPr sz="4300">
                <a:latin typeface="Courier"/>
                <a:ea typeface="Courier"/>
                <a:cs typeface="Courier"/>
                <a:sym typeface="Courier"/>
              </a:defRPr>
            </a:pPr>
            <a:r>
              <a:t>    si-&gt;final = final;</a:t>
            </a:r>
          </a:p>
          <a:p>
            <a:pPr algn="l">
              <a:defRPr sz="4300">
                <a:latin typeface="Courier"/>
                <a:ea typeface="Courier"/>
                <a:cs typeface="Courier"/>
                <a:sym typeface="Courier"/>
              </a:defRPr>
            </a:pPr>
            <a:r>
              <a:t>}</a:t>
            </a:r>
          </a:p>
        </p:txBody>
      </p:sp>
      <p:sp>
        <p:nvSpPr>
          <p:cNvPr id="1549" name="We simply cast the void * pointer to our data type, and the struct just works."/>
          <p:cNvSpPr txBox="1"/>
          <p:nvPr/>
        </p:nvSpPr>
        <p:spPr>
          <a:xfrm>
            <a:off x="1799431" y="12002166"/>
            <a:ext cx="2078513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simply cast the </a:t>
            </a:r>
            <a:r>
              <a:rPr>
                <a:latin typeface="Courier"/>
                <a:ea typeface="Courier"/>
                <a:cs typeface="Courier"/>
                <a:sym typeface="Courier"/>
              </a:rPr>
              <a:t>void *</a:t>
            </a:r>
            <a:r>
              <a:t> pointer to our data type, and the </a:t>
            </a:r>
            <a:r>
              <a:rPr>
                <a:latin typeface="Courier"/>
                <a:ea typeface="Courier"/>
                <a:cs typeface="Courier"/>
                <a:sym typeface="Courier"/>
              </a:rPr>
              <a:t>struct</a:t>
            </a:r>
            <a:r>
              <a:t> just works.</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1"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52" name="We can do the same thing for a print function:"/>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can do the same thing for a print function:</a:t>
            </a:r>
          </a:p>
        </p:txBody>
      </p:sp>
      <p:sp>
        <p:nvSpPr>
          <p:cNvPr id="1553" name="void print_student(void *student)…"/>
          <p:cNvSpPr txBox="1"/>
          <p:nvPr/>
        </p:nvSpPr>
        <p:spPr>
          <a:xfrm>
            <a:off x="633133" y="3246928"/>
            <a:ext cx="21875472" cy="8521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void print_student(void *student)</a:t>
            </a:r>
          </a:p>
          <a:p>
            <a:pPr algn="l">
              <a:defRPr sz="3900">
                <a:latin typeface="Courier"/>
                <a:ea typeface="Courier"/>
                <a:cs typeface="Courier"/>
                <a:sym typeface="Courier"/>
              </a:defRPr>
            </a:pPr>
            <a:r>
              <a:t>{</a:t>
            </a:r>
          </a:p>
          <a:p>
            <a:pPr algn="l">
              <a:defRPr sz="3900">
                <a:latin typeface="Courier"/>
                <a:ea typeface="Courier"/>
                <a:cs typeface="Courier"/>
                <a:sym typeface="Courier"/>
              </a:defRPr>
            </a:pPr>
            <a:r>
              <a:t>    // again, we have a void *, but we can just cast</a:t>
            </a:r>
          </a:p>
          <a:p>
            <a:pPr algn="l">
              <a:defRPr sz="3900">
                <a:latin typeface="Courier"/>
                <a:ea typeface="Courier"/>
                <a:cs typeface="Courier"/>
                <a:sym typeface="Courier"/>
              </a:defRPr>
            </a:pPr>
            <a:r>
              <a:t>    student_info *si = (student_info *)student;</a:t>
            </a:r>
          </a:p>
          <a:p>
            <a:pPr algn="l">
              <a:defRPr sz="3900">
                <a:latin typeface="Courier"/>
                <a:ea typeface="Courier"/>
                <a:cs typeface="Courier"/>
                <a:sym typeface="Courier"/>
              </a:defRPr>
            </a:pPr>
            <a:r>
              <a:t>    printf("Email: %s\n",si-&gt;email);</a:t>
            </a:r>
          </a:p>
          <a:p>
            <a:pPr algn="l">
              <a:defRPr sz="3900">
                <a:latin typeface="Courier"/>
                <a:ea typeface="Courier"/>
                <a:cs typeface="Courier"/>
                <a:sym typeface="Courier"/>
              </a:defRPr>
            </a:pPr>
            <a:r>
              <a:t>    printf("Labs attended: %d out of %d\n",si-&gt;labs_attended,NUM_LABS);</a:t>
            </a:r>
          </a:p>
          <a:p>
            <a:pPr algn="l">
              <a:defRPr sz="3900">
                <a:latin typeface="Courier"/>
                <a:ea typeface="Courier"/>
                <a:cs typeface="Courier"/>
                <a:sym typeface="Courier"/>
              </a:defRPr>
            </a:pPr>
            <a:r>
              <a:t>    printf("Assignment Average: %g\n",si-&gt;assignment_avg);</a:t>
            </a:r>
          </a:p>
          <a:p>
            <a:pPr algn="l">
              <a:defRPr sz="3900">
                <a:latin typeface="Courier"/>
                <a:ea typeface="Courier"/>
                <a:cs typeface="Courier"/>
                <a:sym typeface="Courier"/>
              </a:defRPr>
            </a:pPr>
            <a:r>
              <a:t>    printf("Midterm: %g\n",si-&gt;midterm);</a:t>
            </a:r>
          </a:p>
          <a:p>
            <a:pPr algn="l">
              <a:defRPr sz="3900">
                <a:latin typeface="Courier"/>
                <a:ea typeface="Courier"/>
                <a:cs typeface="Courier"/>
                <a:sym typeface="Courier"/>
              </a:defRPr>
            </a:pPr>
            <a:r>
              <a:t>    printf("Final: %g\n",si-&gt;final);</a:t>
            </a:r>
          </a:p>
          <a:p>
            <a:pPr algn="l">
              <a:defRPr sz="3900">
                <a:latin typeface="Courier"/>
                <a:ea typeface="Courier"/>
                <a:cs typeface="Courier"/>
                <a:sym typeface="Courier"/>
              </a:defRPr>
            </a:pPr>
            <a:r>
              <a:t>    double overall_avg = (si-&gt;labs_attended / (double)NUM_LABS * 10 +</a:t>
            </a:r>
          </a:p>
          <a:p>
            <a:pPr algn="l">
              <a:defRPr sz="3900">
                <a:latin typeface="Courier"/>
                <a:ea typeface="Courier"/>
                <a:cs typeface="Courier"/>
                <a:sym typeface="Courier"/>
              </a:defRPr>
            </a:pPr>
            <a:r>
              <a:t>                          si-&gt;assignment_avg * 0.4 +</a:t>
            </a:r>
          </a:p>
          <a:p>
            <a:pPr algn="l">
              <a:defRPr sz="3900">
                <a:latin typeface="Courier"/>
                <a:ea typeface="Courier"/>
                <a:cs typeface="Courier"/>
                <a:sym typeface="Courier"/>
              </a:defRPr>
            </a:pPr>
            <a:r>
              <a:t>                          (si-&gt;midterm * 0.33 + si-&gt;final * 0.67) * 0.5);</a:t>
            </a:r>
          </a:p>
          <a:p>
            <a:pPr algn="l">
              <a:defRPr sz="3900">
                <a:latin typeface="Courier"/>
                <a:ea typeface="Courier"/>
                <a:cs typeface="Courier"/>
                <a:sym typeface="Courier"/>
              </a:defRPr>
            </a:pPr>
            <a:r>
              <a:t>    printf("Overall average: %g\n\n",overall_avg);</a:t>
            </a:r>
          </a:p>
          <a:p>
            <a:pPr algn="l">
              <a:defRPr sz="39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5"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56" name="Here is where it gets interesting. In main, we're just going to grab a typeless block of data:"/>
          <p:cNvSpPr txBox="1"/>
          <p:nvPr/>
        </p:nvSpPr>
        <p:spPr>
          <a:xfrm>
            <a:off x="889000" y="2168209"/>
            <a:ext cx="22606000"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Here is where it gets interesting. In </a:t>
            </a:r>
            <a:r>
              <a:rPr>
                <a:latin typeface="Courier"/>
                <a:ea typeface="Courier"/>
                <a:cs typeface="Courier"/>
                <a:sym typeface="Courier"/>
              </a:rPr>
              <a:t>main</a:t>
            </a:r>
            <a:r>
              <a:t>, we're just going to grab a typeless block of data:</a:t>
            </a:r>
          </a:p>
        </p:txBody>
      </p:sp>
      <p:sp>
        <p:nvSpPr>
          <p:cNvPr id="1557" name="#define BIG_BLOCK 10000…"/>
          <p:cNvSpPr txBox="1"/>
          <p:nvPr/>
        </p:nvSpPr>
        <p:spPr>
          <a:xfrm>
            <a:off x="607733" y="4135928"/>
            <a:ext cx="22172700" cy="7327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#define BIG_BLOCK 10000</a:t>
            </a:r>
          </a:p>
          <a:p>
            <a:pPr algn="l">
              <a:defRPr sz="3900">
                <a:latin typeface="Courier"/>
                <a:ea typeface="Courier"/>
                <a:cs typeface="Courier"/>
                <a:sym typeface="Courier"/>
              </a:defRPr>
            </a:pPr>
          </a:p>
          <a:p>
            <a:pPr algn="l">
              <a:defRPr sz="3900">
                <a:latin typeface="Courier"/>
                <a:ea typeface="Courier"/>
                <a:cs typeface="Courier"/>
                <a:sym typeface="Courier"/>
              </a:defRPr>
            </a:pPr>
            <a:r>
              <a:t>int main(int argc, char **argv)</a:t>
            </a:r>
          </a:p>
          <a:p>
            <a:pPr algn="l">
              <a:defRPr sz="3900">
                <a:latin typeface="Courier"/>
                <a:ea typeface="Courier"/>
                <a:cs typeface="Courier"/>
                <a:sym typeface="Courier"/>
              </a:defRPr>
            </a:pPr>
            <a:r>
              <a:t>{</a:t>
            </a:r>
          </a:p>
          <a:p>
            <a:pPr algn="l">
              <a:defRPr sz="3900">
                <a:latin typeface="Courier"/>
                <a:ea typeface="Courier"/>
                <a:cs typeface="Courier"/>
                <a:sym typeface="Courier"/>
              </a:defRPr>
            </a:pPr>
            <a:r>
              <a:t>    // big block of data with no type information :(</a:t>
            </a:r>
          </a:p>
          <a:p>
            <a:pPr algn="l">
              <a:defRPr sz="3900">
                <a:latin typeface="Courier"/>
                <a:ea typeface="Courier"/>
                <a:cs typeface="Courier"/>
                <a:sym typeface="Courier"/>
              </a:defRPr>
            </a:pPr>
            <a:r>
              <a:t>    void *student_data = malloc(BIG_BLOCK);</a:t>
            </a:r>
          </a:p>
          <a:p>
            <a:pPr algn="l">
              <a:defRPr sz="3900">
                <a:latin typeface="Courier"/>
                <a:ea typeface="Courier"/>
                <a:cs typeface="Courier"/>
                <a:sym typeface="Courier"/>
              </a:defRPr>
            </a:pPr>
          </a:p>
          <a:p>
            <a:pPr algn="l">
              <a:defRPr sz="3900">
                <a:latin typeface="Courier"/>
                <a:ea typeface="Courier"/>
                <a:cs typeface="Courier"/>
                <a:sym typeface="Courier"/>
              </a:defRPr>
            </a:pPr>
            <a:r>
              <a:t>    // let's add some students</a:t>
            </a:r>
          </a:p>
          <a:p>
            <a:pPr algn="l">
              <a:defRPr sz="3900">
                <a:latin typeface="Courier"/>
                <a:ea typeface="Courier"/>
                <a:cs typeface="Courier"/>
                <a:sym typeface="Courier"/>
              </a:defRPr>
            </a:pPr>
            <a:r>
              <a:t>    // let's add one at the beginning of the block of data</a:t>
            </a:r>
          </a:p>
          <a:p>
            <a:pPr algn="l">
              <a:defRPr sz="3900">
                <a:latin typeface="Courier"/>
                <a:ea typeface="Courier"/>
                <a:cs typeface="Courier"/>
                <a:sym typeface="Courier"/>
              </a:defRPr>
            </a:pPr>
            <a:r>
              <a:t>    update_info(student_data, "cgregg@stanford.edu", 7, 92.0, 83.4, 94.0);</a:t>
            </a:r>
          </a:p>
          <a:p>
            <a:pPr algn="l">
              <a:defRPr sz="3900">
                <a:latin typeface="Courier"/>
                <a:ea typeface="Courier"/>
                <a:cs typeface="Courier"/>
                <a:sym typeface="Courier"/>
              </a:defRPr>
            </a:pPr>
          </a:p>
          <a:p>
            <a:pPr algn="l">
              <a:defRPr sz="3900">
                <a:latin typeface="Courier"/>
                <a:ea typeface="Courier"/>
                <a:cs typeface="Courier"/>
                <a:sym typeface="Courier"/>
              </a:defRPr>
            </a:pPr>
            <a:r>
              <a:t>  ...</a:t>
            </a:r>
          </a:p>
        </p:txBody>
      </p:sp>
      <p:sp>
        <p:nvSpPr>
          <p:cNvPr id="1558" name="We can add a student to anywhere we want in that block of data (though this might not be ideal for alignment purposes)"/>
          <p:cNvSpPr txBox="1"/>
          <p:nvPr/>
        </p:nvSpPr>
        <p:spPr>
          <a:xfrm>
            <a:off x="889000" y="11803350"/>
            <a:ext cx="22606001"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can add a student to </a:t>
            </a:r>
            <a:r>
              <a:rPr i="1">
                <a:latin typeface="Helvetica Neue"/>
                <a:ea typeface="Helvetica Neue"/>
                <a:cs typeface="Helvetica Neue"/>
                <a:sym typeface="Helvetica Neue"/>
              </a:rPr>
              <a:t>anywhere we want</a:t>
            </a:r>
            <a:r>
              <a:t> in that block of data (though this might not be ideal for alignment purposes)</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0"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61" name="Again, we can add a student anywhere in the data!"/>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Again, we can add a student anywhere in the data!</a:t>
            </a:r>
          </a:p>
        </p:txBody>
      </p:sp>
      <p:sp>
        <p:nvSpPr>
          <p:cNvPr id="1562" name="// it's a big block of data, so we can add a student anywhere :O…"/>
          <p:cNvSpPr txBox="1"/>
          <p:nvPr/>
        </p:nvSpPr>
        <p:spPr>
          <a:xfrm>
            <a:off x="366389" y="3592019"/>
            <a:ext cx="23384477" cy="7632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    // it's a big block of data, so we can add a student anywhere :O</a:t>
            </a:r>
          </a:p>
          <a:p>
            <a:pPr algn="l">
              <a:defRPr sz="3500">
                <a:latin typeface="Courier"/>
                <a:ea typeface="Courier"/>
                <a:cs typeface="Courier"/>
                <a:sym typeface="Courier"/>
              </a:defRPr>
            </a:pPr>
            <a:r>
              <a:t>    // let's add one 6543 bytes down the line. Remember, we do have to</a:t>
            </a:r>
          </a:p>
          <a:p>
            <a:pPr algn="l">
              <a:defRPr sz="3500">
                <a:latin typeface="Courier"/>
                <a:ea typeface="Courier"/>
                <a:cs typeface="Courier"/>
                <a:sym typeface="Courier"/>
              </a:defRPr>
            </a:pPr>
            <a:r>
              <a:t>    // cast if we want pointer arithmetic</a:t>
            </a:r>
          </a:p>
          <a:p>
            <a:pPr algn="l">
              <a:defRPr sz="3500">
                <a:latin typeface="Courier"/>
                <a:ea typeface="Courier"/>
                <a:cs typeface="Courier"/>
                <a:sym typeface="Courier"/>
              </a:defRPr>
            </a:pPr>
            <a:r>
              <a:t>    void *random_location = (char *)student_data + 6543;</a:t>
            </a:r>
          </a:p>
          <a:p>
            <a:pPr algn="l">
              <a:defRPr sz="3500">
                <a:latin typeface="Courier"/>
                <a:ea typeface="Courier"/>
                <a:cs typeface="Courier"/>
                <a:sym typeface="Courier"/>
              </a:defRPr>
            </a:pPr>
          </a:p>
          <a:p>
            <a:pPr algn="l">
              <a:defRPr sz="3500">
                <a:latin typeface="Courier"/>
                <a:ea typeface="Courier"/>
                <a:cs typeface="Courier"/>
                <a:sym typeface="Courier"/>
              </a:defRPr>
            </a:pPr>
            <a:r>
              <a:t>    update_info(random_location, "super_student@stanford.edu", 8, 100.0, 100.0, 100.0);</a:t>
            </a:r>
          </a:p>
          <a:p>
            <a:pPr algn="l">
              <a:defRPr sz="3500">
                <a:latin typeface="Courier"/>
                <a:ea typeface="Courier"/>
                <a:cs typeface="Courier"/>
                <a:sym typeface="Courier"/>
              </a:defRPr>
            </a:pPr>
          </a:p>
          <a:p>
            <a:pPr algn="l">
              <a:defRPr sz="3500">
                <a:latin typeface="Courier"/>
                <a:ea typeface="Courier"/>
                <a:cs typeface="Courier"/>
                <a:sym typeface="Courier"/>
              </a:defRPr>
            </a:pPr>
            <a:r>
              <a:t>    // let's print the two students</a:t>
            </a:r>
          </a:p>
          <a:p>
            <a:pPr algn="l">
              <a:defRPr sz="3500">
                <a:latin typeface="Courier"/>
                <a:ea typeface="Courier"/>
                <a:cs typeface="Courier"/>
                <a:sym typeface="Courier"/>
              </a:defRPr>
            </a:pPr>
            <a:r>
              <a:t>    print_student(student_data);</a:t>
            </a:r>
          </a:p>
          <a:p>
            <a:pPr algn="l">
              <a:defRPr sz="3500">
                <a:latin typeface="Courier"/>
                <a:ea typeface="Courier"/>
                <a:cs typeface="Courier"/>
                <a:sym typeface="Courier"/>
              </a:defRPr>
            </a:pPr>
            <a:r>
              <a:t>    print_student(random_location);</a:t>
            </a:r>
          </a:p>
          <a:p>
            <a:pPr algn="l">
              <a:defRPr sz="3500">
                <a:latin typeface="Courier"/>
                <a:ea typeface="Courier"/>
                <a:cs typeface="Courier"/>
                <a:sym typeface="Courier"/>
              </a:defRPr>
            </a:pPr>
          </a:p>
          <a:p>
            <a:pPr algn="l">
              <a:defRPr sz="3500">
                <a:latin typeface="Courier"/>
                <a:ea typeface="Courier"/>
                <a:cs typeface="Courier"/>
                <a:sym typeface="Courier"/>
              </a:defRPr>
            </a:pPr>
            <a:r>
              <a:t>    free(student_data);</a:t>
            </a:r>
          </a:p>
          <a:p>
            <a:pPr algn="l">
              <a:defRPr sz="3500">
                <a:latin typeface="Courier"/>
                <a:ea typeface="Courier"/>
                <a:cs typeface="Courier"/>
                <a:sym typeface="Courier"/>
              </a:defRPr>
            </a:pPr>
            <a:r>
              <a:t>    return 0;</a:t>
            </a:r>
          </a:p>
          <a:p>
            <a:pPr algn="l">
              <a:defRPr sz="3500">
                <a:latin typeface="Courier"/>
                <a:ea typeface="Courier"/>
                <a:cs typeface="Courier"/>
                <a:sym typeface="Courier"/>
              </a:defRPr>
            </a:pPr>
            <a:r>
              <a:t>}</a:t>
            </a:r>
          </a:p>
        </p:txBody>
      </p:sp>
      <p:sp>
        <p:nvSpPr>
          <p:cNvPr id="1563" name="We just added a student at location 6543 in our block of data -- we didn't have to put the data on what would be a struct boundary in an array of structs."/>
          <p:cNvSpPr txBox="1"/>
          <p:nvPr/>
        </p:nvSpPr>
        <p:spPr>
          <a:xfrm>
            <a:off x="702866" y="11803350"/>
            <a:ext cx="21730197"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just added a student at location 6543 in our block of data -- we didn't have to put the data on what would be a struct boundary in an array of structs.</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5"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66" name="Let's look at a gdb trace of the program:"/>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 gdb trace of the program:</a:t>
            </a:r>
          </a:p>
        </p:txBody>
      </p:sp>
      <p:sp>
        <p:nvSpPr>
          <p:cNvPr id="1567" name="$ gdb struct_ex…"/>
          <p:cNvSpPr txBox="1"/>
          <p:nvPr/>
        </p:nvSpPr>
        <p:spPr>
          <a:xfrm>
            <a:off x="340989" y="3134819"/>
            <a:ext cx="13886856" cy="10299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 gdb struct_ex</a:t>
            </a:r>
          </a:p>
          <a:p>
            <a:pPr algn="l">
              <a:defRPr sz="3200">
                <a:latin typeface="Courier"/>
                <a:ea typeface="Courier"/>
                <a:cs typeface="Courier"/>
                <a:sym typeface="Courier"/>
              </a:defRPr>
            </a:pPr>
            <a:r>
              <a:t>(gdb) break main</a:t>
            </a:r>
          </a:p>
          <a:p>
            <a:pPr algn="l">
              <a:defRPr sz="3200">
                <a:latin typeface="Courier"/>
                <a:ea typeface="Courier"/>
                <a:cs typeface="Courier"/>
                <a:sym typeface="Courier"/>
              </a:defRPr>
            </a:pPr>
            <a:r>
              <a:t>Breakpoint 1 at 0x400756: file struct_ex.c, line 45.</a:t>
            </a:r>
          </a:p>
          <a:p>
            <a:pPr algn="l">
              <a:defRPr sz="3200">
                <a:latin typeface="Courier"/>
                <a:ea typeface="Courier"/>
                <a:cs typeface="Courier"/>
                <a:sym typeface="Courier"/>
              </a:defRPr>
            </a:pPr>
            <a:r>
              <a:t>(gdb) run</a:t>
            </a:r>
          </a:p>
          <a:p>
            <a:pPr algn="l">
              <a:defRPr sz="3200">
                <a:latin typeface="Courier"/>
                <a:ea typeface="Courier"/>
                <a:cs typeface="Courier"/>
                <a:sym typeface="Courier"/>
              </a:defRPr>
            </a:pPr>
            <a:r>
              <a:t>Starting program: /afs/.ir.stanford.edu/users/c/g/cgregg/tmp/lect15/struct_ex</a:t>
            </a:r>
          </a:p>
          <a:p>
            <a:pPr algn="l">
              <a:defRPr sz="3200">
                <a:latin typeface="Courier"/>
                <a:ea typeface="Courier"/>
                <a:cs typeface="Courier"/>
                <a:sym typeface="Courier"/>
              </a:defRPr>
            </a:pPr>
          </a:p>
          <a:p>
            <a:pPr algn="l">
              <a:defRPr sz="3200">
                <a:latin typeface="Courier"/>
                <a:ea typeface="Courier"/>
                <a:cs typeface="Courier"/>
                <a:sym typeface="Courier"/>
              </a:defRPr>
            </a:pPr>
            <a:r>
              <a:t>Breakpoint 1, main (argc=1, argv=0x7fffffffea78) at struct_ex.c:45</a:t>
            </a:r>
          </a:p>
          <a:p>
            <a:pPr algn="l">
              <a:defRPr sz="3200">
                <a:latin typeface="Courier"/>
                <a:ea typeface="Courier"/>
                <a:cs typeface="Courier"/>
                <a:sym typeface="Courier"/>
              </a:defRPr>
            </a:pPr>
            <a:r>
              <a:t>(gdb) n</a:t>
            </a:r>
          </a:p>
          <a:p>
            <a:pPr algn="l">
              <a:defRPr sz="3200">
                <a:latin typeface="Courier"/>
                <a:ea typeface="Courier"/>
                <a:cs typeface="Courier"/>
                <a:sym typeface="Courier"/>
              </a:defRPr>
            </a:pPr>
            <a:r>
              <a:t>47	    void *student_data = malloc(BIG_BLOCK);</a:t>
            </a:r>
          </a:p>
          <a:p>
            <a:pPr algn="l">
              <a:defRPr sz="3200">
                <a:latin typeface="Courier"/>
                <a:ea typeface="Courier"/>
                <a:cs typeface="Courier"/>
                <a:sym typeface="Courier"/>
              </a:defRPr>
            </a:pPr>
            <a:r>
              <a:t>(gdb)</a:t>
            </a:r>
          </a:p>
          <a:p>
            <a:pPr algn="l">
              <a:defRPr sz="3200">
                <a:latin typeface="Courier"/>
                <a:ea typeface="Courier"/>
                <a:cs typeface="Courier"/>
                <a:sym typeface="Courier"/>
              </a:defRPr>
            </a:pPr>
            <a:r>
              <a:t>52	    update_info(student_data, "cgregg@stanford.edu", 7, 92.0, 83.4, 94.0);</a:t>
            </a:r>
          </a:p>
          <a:p>
            <a:pPr algn="l">
              <a:defRPr sz="3200">
                <a:latin typeface="Courier"/>
                <a:ea typeface="Courier"/>
                <a:cs typeface="Courier"/>
                <a:sym typeface="Courier"/>
              </a:defRPr>
            </a:pPr>
            <a:r>
              <a:t>(gdb) x/10gx student_data</a:t>
            </a:r>
          </a:p>
          <a:p>
            <a:pPr algn="l">
              <a:defRPr sz="3200">
                <a:latin typeface="Courier"/>
                <a:ea typeface="Courier"/>
                <a:cs typeface="Courier"/>
                <a:sym typeface="Courier"/>
              </a:defRPr>
            </a:pPr>
            <a:r>
              <a:t>0x602010:	0x0000000000000000	0x0000000000000000</a:t>
            </a:r>
          </a:p>
          <a:p>
            <a:pPr algn="l">
              <a:defRPr sz="3200">
                <a:latin typeface="Courier"/>
                <a:ea typeface="Courier"/>
                <a:cs typeface="Courier"/>
                <a:sym typeface="Courier"/>
              </a:defRPr>
            </a:pPr>
            <a:r>
              <a:t>0x602020:	0x0000000000000000	0x0000000000000000</a:t>
            </a:r>
          </a:p>
          <a:p>
            <a:pPr algn="l">
              <a:defRPr sz="3200">
                <a:latin typeface="Courier"/>
                <a:ea typeface="Courier"/>
                <a:cs typeface="Courier"/>
                <a:sym typeface="Courier"/>
              </a:defRPr>
            </a:pPr>
            <a:r>
              <a:t>0x602030:	0x0000000000000000	0x0000000000000000</a:t>
            </a:r>
          </a:p>
          <a:p>
            <a:pPr algn="l">
              <a:defRPr sz="3200">
                <a:latin typeface="Courier"/>
                <a:ea typeface="Courier"/>
                <a:cs typeface="Courier"/>
                <a:sym typeface="Courier"/>
              </a:defRPr>
            </a:pPr>
            <a:r>
              <a:t>0x602040:	0x0000000000000000	0x0000000000000000</a:t>
            </a:r>
          </a:p>
          <a:p>
            <a:pPr algn="l">
              <a:defRPr sz="3200">
                <a:latin typeface="Courier"/>
                <a:ea typeface="Courier"/>
                <a:cs typeface="Courier"/>
                <a:sym typeface="Courier"/>
              </a:defRPr>
            </a:pPr>
            <a:r>
              <a:t>0x602050:	0x0000000000000000	0x0000000000000000</a:t>
            </a:r>
          </a:p>
          <a:p>
            <a:pPr algn="l">
              <a:defRPr sz="3200">
                <a:latin typeface="Courier"/>
                <a:ea typeface="Courier"/>
                <a:cs typeface="Courier"/>
                <a:sym typeface="Courier"/>
              </a:defRPr>
            </a:pPr>
            <a:r>
              <a:t>(gdb) n</a:t>
            </a:r>
          </a:p>
        </p:txBody>
      </p:sp>
      <p:sp>
        <p:nvSpPr>
          <p:cNvPr id="1568" name="We can look at the bytes in the student_data block. One compact way to do this is with the &quot;x/gx&quot; command.…"/>
          <p:cNvSpPr txBox="1"/>
          <p:nvPr/>
        </p:nvSpPr>
        <p:spPr>
          <a:xfrm>
            <a:off x="14951967" y="3003513"/>
            <a:ext cx="9101238" cy="5459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can look at the bytes in the </a:t>
            </a:r>
            <a:r>
              <a:rPr>
                <a:latin typeface="Courier"/>
                <a:ea typeface="Courier"/>
                <a:cs typeface="Courier"/>
                <a:sym typeface="Courier"/>
              </a:rPr>
              <a:t>student_data</a:t>
            </a:r>
            <a:r>
              <a:t> block. One compact way to do this is with the "</a:t>
            </a:r>
            <a:r>
              <a:rPr>
                <a:latin typeface="Courier"/>
                <a:ea typeface="Courier"/>
                <a:cs typeface="Courier"/>
                <a:sym typeface="Courier"/>
              </a:rPr>
              <a:t>x/gx</a:t>
            </a:r>
            <a:r>
              <a:t>" command.</a:t>
            </a:r>
          </a:p>
          <a:p>
            <a:pPr algn="l"/>
          </a:p>
          <a:p>
            <a:pPr algn="l"/>
            <a:r>
              <a:t>Before we update the student, the data happens to be all 0s.</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0"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71" name="Let's look at a gdb trace of the program:"/>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 gdb trace of the program:</a:t>
            </a:r>
          </a:p>
        </p:txBody>
      </p:sp>
      <p:sp>
        <p:nvSpPr>
          <p:cNvPr id="1572" name="(gdb) n…"/>
          <p:cNvSpPr txBox="1"/>
          <p:nvPr/>
        </p:nvSpPr>
        <p:spPr>
          <a:xfrm>
            <a:off x="340989" y="3134819"/>
            <a:ext cx="13886856" cy="4508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(gdb) n</a:t>
            </a:r>
          </a:p>
          <a:p>
            <a:pPr algn="l">
              <a:defRPr sz="3200">
                <a:latin typeface="Courier"/>
                <a:ea typeface="Courier"/>
                <a:cs typeface="Courier"/>
                <a:sym typeface="Courier"/>
              </a:defRPr>
            </a:pPr>
          </a:p>
          <a:p>
            <a:pPr algn="l">
              <a:defRPr sz="3200">
                <a:latin typeface="Courier"/>
                <a:ea typeface="Courier"/>
                <a:cs typeface="Courier"/>
                <a:sym typeface="Courier"/>
              </a:defRPr>
            </a:pPr>
            <a:r>
              <a:t>(gdb) x/10gx student_data</a:t>
            </a:r>
          </a:p>
          <a:p>
            <a:pPr algn="l">
              <a:defRPr sz="3200">
                <a:latin typeface="Courier"/>
                <a:ea typeface="Courier"/>
                <a:cs typeface="Courier"/>
                <a:sym typeface="Courier"/>
              </a:defRPr>
            </a:pPr>
            <a:r>
              <a:t>0x602010:	0x7340676765726763	0x2e64726f666e6174</a:t>
            </a:r>
          </a:p>
          <a:p>
            <a:pPr algn="l">
              <a:defRPr sz="3200">
                <a:latin typeface="Courier"/>
                <a:ea typeface="Courier"/>
                <a:cs typeface="Courier"/>
                <a:sym typeface="Courier"/>
              </a:defRPr>
            </a:pPr>
            <a:r>
              <a:t>0x602020:	0x0000000000756465	0x0000000000000000</a:t>
            </a:r>
          </a:p>
          <a:p>
            <a:pPr algn="l">
              <a:defRPr sz="3200">
                <a:latin typeface="Courier"/>
                <a:ea typeface="Courier"/>
                <a:cs typeface="Courier"/>
                <a:sym typeface="Courier"/>
              </a:defRPr>
            </a:pPr>
            <a:r>
              <a:t>0x602030:	0x0000000000000007	0x4057000000000000</a:t>
            </a:r>
          </a:p>
          <a:p>
            <a:pPr algn="l">
              <a:defRPr sz="3200">
                <a:latin typeface="Courier"/>
                <a:ea typeface="Courier"/>
                <a:cs typeface="Courier"/>
                <a:sym typeface="Courier"/>
              </a:defRPr>
            </a:pPr>
            <a:r>
              <a:t>0x602040:	0x4054d9999999999a	0x4057800000000000</a:t>
            </a:r>
          </a:p>
          <a:p>
            <a:pPr algn="l">
              <a:defRPr sz="3200">
                <a:latin typeface="Courier"/>
                <a:ea typeface="Courier"/>
                <a:cs typeface="Courier"/>
                <a:sym typeface="Courier"/>
              </a:defRPr>
            </a:pPr>
            <a:r>
              <a:t>0x602050:	0x0000000000000000	0x0000000000000000</a:t>
            </a:r>
          </a:p>
          <a:p>
            <a:pPr algn="l">
              <a:defRPr sz="3200">
                <a:latin typeface="Courier"/>
                <a:ea typeface="Courier"/>
                <a:cs typeface="Courier"/>
                <a:sym typeface="Courier"/>
              </a:defRPr>
            </a:pPr>
            <a:r>
              <a:t>(gdb) n</a:t>
            </a:r>
          </a:p>
        </p:txBody>
      </p:sp>
      <p:sp>
        <p:nvSpPr>
          <p:cNvPr id="1573" name="After we update the student, the info is located in student_data, but we have to be careful reading it -- it presumes little-endian format, but prints in normal format..."/>
          <p:cNvSpPr txBox="1"/>
          <p:nvPr/>
        </p:nvSpPr>
        <p:spPr>
          <a:xfrm>
            <a:off x="14951967" y="3003513"/>
            <a:ext cx="9101238" cy="467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After we update the student, the info is located in </a:t>
            </a:r>
            <a:r>
              <a:rPr>
                <a:latin typeface="Courier"/>
                <a:ea typeface="Courier"/>
                <a:cs typeface="Courier"/>
                <a:sym typeface="Courier"/>
              </a:rPr>
              <a:t>student_data</a:t>
            </a:r>
            <a:r>
              <a:t>, but we have to be careful reading it -- it presumes little-endian format, but prints in normal format...</a:t>
            </a:r>
          </a:p>
        </p:txBody>
      </p:sp>
      <p:sp>
        <p:nvSpPr>
          <p:cNvPr id="1574" name="We put in the following information: email: cgregg@stanford.edu, number of labs: 7."/>
          <p:cNvSpPr txBox="1"/>
          <p:nvPr/>
        </p:nvSpPr>
        <p:spPr>
          <a:xfrm>
            <a:off x="626367" y="8159712"/>
            <a:ext cx="2135634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put in the following information: email: cgregg@stanford.edu, number of labs: 7.</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6"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77" name="Let's look at a gdb trace of the program:"/>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 gdb trace of the program:</a:t>
            </a:r>
          </a:p>
        </p:txBody>
      </p:sp>
      <p:sp>
        <p:nvSpPr>
          <p:cNvPr id="1578" name="(gdb) n…"/>
          <p:cNvSpPr txBox="1"/>
          <p:nvPr/>
        </p:nvSpPr>
        <p:spPr>
          <a:xfrm>
            <a:off x="340989" y="3134819"/>
            <a:ext cx="13886856" cy="4508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(gdb) n</a:t>
            </a:r>
          </a:p>
          <a:p>
            <a:pPr algn="l">
              <a:defRPr sz="3200">
                <a:latin typeface="Courier"/>
                <a:ea typeface="Courier"/>
                <a:cs typeface="Courier"/>
                <a:sym typeface="Courier"/>
              </a:defRPr>
            </a:pPr>
          </a:p>
          <a:p>
            <a:pPr algn="l">
              <a:defRPr sz="3200">
                <a:latin typeface="Courier"/>
                <a:ea typeface="Courier"/>
                <a:cs typeface="Courier"/>
                <a:sym typeface="Courier"/>
              </a:defRPr>
            </a:pPr>
            <a:r>
              <a:t>(gdb) x/10gx student_data</a:t>
            </a:r>
          </a:p>
          <a:p>
            <a:pPr algn="l">
              <a:defRPr sz="3200">
                <a:latin typeface="Courier"/>
                <a:ea typeface="Courier"/>
                <a:cs typeface="Courier"/>
                <a:sym typeface="Courier"/>
              </a:defRPr>
            </a:pPr>
            <a:r>
              <a:t>0x602010:	0x7340676765726763	0x2e64726f666e6174</a:t>
            </a:r>
          </a:p>
          <a:p>
            <a:pPr algn="l">
              <a:defRPr sz="3200">
                <a:latin typeface="Courier"/>
                <a:ea typeface="Courier"/>
                <a:cs typeface="Courier"/>
                <a:sym typeface="Courier"/>
              </a:defRPr>
            </a:pPr>
            <a:r>
              <a:t>0x602020:	0x0000000000756465	0x0000000000000000</a:t>
            </a:r>
          </a:p>
          <a:p>
            <a:pPr algn="l">
              <a:defRPr sz="3200">
                <a:latin typeface="Courier"/>
                <a:ea typeface="Courier"/>
                <a:cs typeface="Courier"/>
                <a:sym typeface="Courier"/>
              </a:defRPr>
            </a:pPr>
            <a:r>
              <a:t>0x602030:	0x0000000000000007	0x4057000000000000</a:t>
            </a:r>
          </a:p>
          <a:p>
            <a:pPr algn="l">
              <a:defRPr sz="3200">
                <a:latin typeface="Courier"/>
                <a:ea typeface="Courier"/>
                <a:cs typeface="Courier"/>
                <a:sym typeface="Courier"/>
              </a:defRPr>
            </a:pPr>
            <a:r>
              <a:t>0x602040:	0x4054d9999999999a	0x4057800000000000</a:t>
            </a:r>
          </a:p>
          <a:p>
            <a:pPr algn="l">
              <a:defRPr sz="3200">
                <a:latin typeface="Courier"/>
                <a:ea typeface="Courier"/>
                <a:cs typeface="Courier"/>
                <a:sym typeface="Courier"/>
              </a:defRPr>
            </a:pPr>
            <a:r>
              <a:t>0x602050:	0x0000000000000000	0x0000000000000000</a:t>
            </a:r>
          </a:p>
          <a:p>
            <a:pPr algn="l">
              <a:defRPr sz="3200">
                <a:latin typeface="Courier"/>
                <a:ea typeface="Courier"/>
                <a:cs typeface="Courier"/>
                <a:sym typeface="Courier"/>
              </a:defRPr>
            </a:pPr>
            <a:r>
              <a:t>(gdb) n</a:t>
            </a:r>
          </a:p>
        </p:txBody>
      </p:sp>
      <p:sp>
        <p:nvSpPr>
          <p:cNvPr id="1579" name="We put in the following information: email: cgregg@stanford.edu, number of labs: 7.…"/>
          <p:cNvSpPr txBox="1"/>
          <p:nvPr/>
        </p:nvSpPr>
        <p:spPr>
          <a:xfrm>
            <a:off x="626367" y="8159712"/>
            <a:ext cx="21356341" cy="3914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put in the following information: email: cgregg@stanford.edu, number of labs: 7.</a:t>
            </a:r>
          </a:p>
          <a:p>
            <a:pPr algn="l"/>
          </a:p>
          <a:p>
            <a:pPr algn="l"/>
            <a:r>
              <a:t>The long values are read in reverese: </a:t>
            </a:r>
            <a:r>
              <a:rPr>
                <a:latin typeface="Courier"/>
                <a:ea typeface="Courier"/>
                <a:cs typeface="Courier"/>
                <a:sym typeface="Courier"/>
              </a:rPr>
              <a:t>0x60210</a:t>
            </a:r>
            <a:r>
              <a:t> is the </a:t>
            </a:r>
            <a:r>
              <a:rPr>
                <a:latin typeface="Courier"/>
                <a:ea typeface="Courier"/>
                <a:cs typeface="Courier"/>
                <a:sym typeface="Courier"/>
              </a:rPr>
              <a:t>0x63</a:t>
            </a:r>
            <a:r>
              <a:t> in the first block, which is a "c". </a:t>
            </a:r>
          </a:p>
        </p:txBody>
      </p:sp>
      <p:sp>
        <p:nvSpPr>
          <p:cNvPr id="1580" name="Rounded Rectangle"/>
          <p:cNvSpPr/>
          <p:nvPr/>
        </p:nvSpPr>
        <p:spPr>
          <a:xfrm>
            <a:off x="6698714" y="4562868"/>
            <a:ext cx="695860" cy="795487"/>
          </a:xfrm>
          <a:prstGeom prst="roundRect">
            <a:avLst>
              <a:gd name="adj" fmla="val 2737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581" name="After we update the student, the info is located in student_data, but we have to be careful reading it -- it presumes little-endian format, but prints in normal format..."/>
          <p:cNvSpPr txBox="1"/>
          <p:nvPr/>
        </p:nvSpPr>
        <p:spPr>
          <a:xfrm>
            <a:off x="14951967" y="3003513"/>
            <a:ext cx="9101238" cy="467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After we update the student, the info is located in </a:t>
            </a:r>
            <a:r>
              <a:rPr>
                <a:latin typeface="Courier"/>
                <a:ea typeface="Courier"/>
                <a:cs typeface="Courier"/>
                <a:sym typeface="Courier"/>
              </a:rPr>
              <a:t>student_data</a:t>
            </a:r>
            <a:r>
              <a:t>, but we have to be careful reading it -- it presumes little-endian format, but prints in normal format...</a:t>
            </a: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3"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84" name="Let's look at a gdb trace of the program:"/>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 gdb trace of the program:</a:t>
            </a:r>
          </a:p>
        </p:txBody>
      </p:sp>
      <p:sp>
        <p:nvSpPr>
          <p:cNvPr id="1585" name="(gdb) n…"/>
          <p:cNvSpPr txBox="1"/>
          <p:nvPr/>
        </p:nvSpPr>
        <p:spPr>
          <a:xfrm>
            <a:off x="340989" y="3134819"/>
            <a:ext cx="13886856" cy="4508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(gdb) n</a:t>
            </a:r>
          </a:p>
          <a:p>
            <a:pPr algn="l">
              <a:defRPr sz="3200">
                <a:latin typeface="Courier"/>
                <a:ea typeface="Courier"/>
                <a:cs typeface="Courier"/>
                <a:sym typeface="Courier"/>
              </a:defRPr>
            </a:pPr>
          </a:p>
          <a:p>
            <a:pPr algn="l">
              <a:defRPr sz="3200">
                <a:latin typeface="Courier"/>
                <a:ea typeface="Courier"/>
                <a:cs typeface="Courier"/>
                <a:sym typeface="Courier"/>
              </a:defRPr>
            </a:pPr>
            <a:r>
              <a:t>(gdb) x/10gx student_data</a:t>
            </a:r>
          </a:p>
          <a:p>
            <a:pPr algn="l">
              <a:defRPr sz="3200">
                <a:latin typeface="Courier"/>
                <a:ea typeface="Courier"/>
                <a:cs typeface="Courier"/>
                <a:sym typeface="Courier"/>
              </a:defRPr>
            </a:pPr>
            <a:r>
              <a:t>0x602010:	0x7340676765726763	0x2e64726f666e6174</a:t>
            </a:r>
          </a:p>
          <a:p>
            <a:pPr algn="l">
              <a:defRPr sz="3200">
                <a:latin typeface="Courier"/>
                <a:ea typeface="Courier"/>
                <a:cs typeface="Courier"/>
                <a:sym typeface="Courier"/>
              </a:defRPr>
            </a:pPr>
            <a:r>
              <a:t>0x602020:	0x0000000000756465	0x0000000000000000</a:t>
            </a:r>
          </a:p>
          <a:p>
            <a:pPr algn="l">
              <a:defRPr sz="3200">
                <a:latin typeface="Courier"/>
                <a:ea typeface="Courier"/>
                <a:cs typeface="Courier"/>
                <a:sym typeface="Courier"/>
              </a:defRPr>
            </a:pPr>
            <a:r>
              <a:t>0x602030:	0x0000000000000007	0x4057000000000000</a:t>
            </a:r>
          </a:p>
          <a:p>
            <a:pPr algn="l">
              <a:defRPr sz="3200">
                <a:latin typeface="Courier"/>
                <a:ea typeface="Courier"/>
                <a:cs typeface="Courier"/>
                <a:sym typeface="Courier"/>
              </a:defRPr>
            </a:pPr>
            <a:r>
              <a:t>0x602040:	0x4054d9999999999a	0x4057800000000000</a:t>
            </a:r>
          </a:p>
          <a:p>
            <a:pPr algn="l">
              <a:defRPr sz="3200">
                <a:latin typeface="Courier"/>
                <a:ea typeface="Courier"/>
                <a:cs typeface="Courier"/>
                <a:sym typeface="Courier"/>
              </a:defRPr>
            </a:pPr>
            <a:r>
              <a:t>0x602050:	0x0000000000000000	0x0000000000000000</a:t>
            </a:r>
          </a:p>
          <a:p>
            <a:pPr algn="l">
              <a:defRPr sz="3200">
                <a:latin typeface="Courier"/>
                <a:ea typeface="Courier"/>
                <a:cs typeface="Courier"/>
                <a:sym typeface="Courier"/>
              </a:defRPr>
            </a:pPr>
            <a:r>
              <a:t>(gdb) n</a:t>
            </a:r>
          </a:p>
        </p:txBody>
      </p:sp>
      <p:sp>
        <p:nvSpPr>
          <p:cNvPr id="1586" name="Address 0x60211 is the 0x67 in the first block, which is a &quot;g&quot;."/>
          <p:cNvSpPr txBox="1"/>
          <p:nvPr/>
        </p:nvSpPr>
        <p:spPr>
          <a:xfrm>
            <a:off x="626367" y="8159712"/>
            <a:ext cx="21356341"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Address </a:t>
            </a:r>
            <a:r>
              <a:rPr>
                <a:latin typeface="Courier"/>
                <a:ea typeface="Courier"/>
                <a:cs typeface="Courier"/>
                <a:sym typeface="Courier"/>
              </a:rPr>
              <a:t>0x60211</a:t>
            </a:r>
            <a:r>
              <a:t> is the </a:t>
            </a:r>
            <a:r>
              <a:rPr>
                <a:latin typeface="Courier"/>
                <a:ea typeface="Courier"/>
                <a:cs typeface="Courier"/>
                <a:sym typeface="Courier"/>
              </a:rPr>
              <a:t>0x67</a:t>
            </a:r>
            <a:r>
              <a:t> in the first block, which is a "g". </a:t>
            </a:r>
          </a:p>
        </p:txBody>
      </p:sp>
      <p:sp>
        <p:nvSpPr>
          <p:cNvPr id="1587" name="Rounded Rectangle"/>
          <p:cNvSpPr/>
          <p:nvPr/>
        </p:nvSpPr>
        <p:spPr>
          <a:xfrm>
            <a:off x="6241514" y="4562868"/>
            <a:ext cx="695860" cy="795487"/>
          </a:xfrm>
          <a:prstGeom prst="roundRect">
            <a:avLst>
              <a:gd name="adj" fmla="val 2737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588" name="After we update the student, the info is located in student_data, but we have to be careful reading it -- it presumes little-endian format, but prints in normal format..."/>
          <p:cNvSpPr txBox="1"/>
          <p:nvPr/>
        </p:nvSpPr>
        <p:spPr>
          <a:xfrm>
            <a:off x="14951967" y="3003513"/>
            <a:ext cx="9101238" cy="467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After we update the student, the info is located in </a:t>
            </a:r>
            <a:r>
              <a:rPr>
                <a:latin typeface="Courier"/>
                <a:ea typeface="Courier"/>
                <a:cs typeface="Courier"/>
                <a:sym typeface="Courier"/>
              </a:rPr>
              <a:t>student_data</a:t>
            </a:r>
            <a:r>
              <a:t>, but we have to be careful reading it -- it presumes little-endian format, but prints in normal format...</a:t>
            </a: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0"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91" name="Let's look at a gdb trace of the program:"/>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 gdb trace of the program:</a:t>
            </a:r>
          </a:p>
        </p:txBody>
      </p:sp>
      <p:sp>
        <p:nvSpPr>
          <p:cNvPr id="1592" name="(gdb) n…"/>
          <p:cNvSpPr txBox="1"/>
          <p:nvPr/>
        </p:nvSpPr>
        <p:spPr>
          <a:xfrm>
            <a:off x="340989" y="3134819"/>
            <a:ext cx="13886856" cy="4508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(gdb) n</a:t>
            </a:r>
          </a:p>
          <a:p>
            <a:pPr algn="l">
              <a:defRPr sz="3200">
                <a:latin typeface="Courier"/>
                <a:ea typeface="Courier"/>
                <a:cs typeface="Courier"/>
                <a:sym typeface="Courier"/>
              </a:defRPr>
            </a:pPr>
          </a:p>
          <a:p>
            <a:pPr algn="l">
              <a:defRPr sz="3200">
                <a:latin typeface="Courier"/>
                <a:ea typeface="Courier"/>
                <a:cs typeface="Courier"/>
                <a:sym typeface="Courier"/>
              </a:defRPr>
            </a:pPr>
            <a:r>
              <a:t>(gdb) x/10gx student_data</a:t>
            </a:r>
          </a:p>
          <a:p>
            <a:pPr algn="l">
              <a:defRPr sz="3200">
                <a:latin typeface="Courier"/>
                <a:ea typeface="Courier"/>
                <a:cs typeface="Courier"/>
                <a:sym typeface="Courier"/>
              </a:defRPr>
            </a:pPr>
            <a:r>
              <a:t>0x602010:	0x7340676765726763	0x2e64726f666e6174</a:t>
            </a:r>
          </a:p>
          <a:p>
            <a:pPr algn="l">
              <a:defRPr sz="3200">
                <a:latin typeface="Courier"/>
                <a:ea typeface="Courier"/>
                <a:cs typeface="Courier"/>
                <a:sym typeface="Courier"/>
              </a:defRPr>
            </a:pPr>
            <a:r>
              <a:t>0x602020:	0x0000000000756465	0x0000000000000000</a:t>
            </a:r>
          </a:p>
          <a:p>
            <a:pPr algn="l">
              <a:defRPr sz="3200">
                <a:latin typeface="Courier"/>
                <a:ea typeface="Courier"/>
                <a:cs typeface="Courier"/>
                <a:sym typeface="Courier"/>
              </a:defRPr>
            </a:pPr>
            <a:r>
              <a:t>0x602030:	0x0000000000000007	0x4057000000000000</a:t>
            </a:r>
          </a:p>
          <a:p>
            <a:pPr algn="l">
              <a:defRPr sz="3200">
                <a:latin typeface="Courier"/>
                <a:ea typeface="Courier"/>
                <a:cs typeface="Courier"/>
                <a:sym typeface="Courier"/>
              </a:defRPr>
            </a:pPr>
            <a:r>
              <a:t>0x602040:	0x4054d9999999999a	0x4057800000000000</a:t>
            </a:r>
          </a:p>
          <a:p>
            <a:pPr algn="l">
              <a:defRPr sz="3200">
                <a:latin typeface="Courier"/>
                <a:ea typeface="Courier"/>
                <a:cs typeface="Courier"/>
                <a:sym typeface="Courier"/>
              </a:defRPr>
            </a:pPr>
            <a:r>
              <a:t>0x602050:	0x0000000000000000	0x0000000000000000</a:t>
            </a:r>
          </a:p>
          <a:p>
            <a:pPr algn="l">
              <a:defRPr sz="3200">
                <a:latin typeface="Courier"/>
                <a:ea typeface="Courier"/>
                <a:cs typeface="Courier"/>
                <a:sym typeface="Courier"/>
              </a:defRPr>
            </a:pPr>
            <a:r>
              <a:t>(gdb) n</a:t>
            </a:r>
          </a:p>
        </p:txBody>
      </p:sp>
      <p:sp>
        <p:nvSpPr>
          <p:cNvPr id="1593" name="Address 0x60212 is the 0x72 in the first block, which is a &quot;r&quot;."/>
          <p:cNvSpPr txBox="1"/>
          <p:nvPr/>
        </p:nvSpPr>
        <p:spPr>
          <a:xfrm>
            <a:off x="626367" y="8159712"/>
            <a:ext cx="21356341"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Address </a:t>
            </a:r>
            <a:r>
              <a:rPr>
                <a:latin typeface="Courier"/>
                <a:ea typeface="Courier"/>
                <a:cs typeface="Courier"/>
                <a:sym typeface="Courier"/>
              </a:rPr>
              <a:t>0x60212</a:t>
            </a:r>
            <a:r>
              <a:t> is the </a:t>
            </a:r>
            <a:r>
              <a:rPr>
                <a:latin typeface="Courier"/>
                <a:ea typeface="Courier"/>
                <a:cs typeface="Courier"/>
                <a:sym typeface="Courier"/>
              </a:rPr>
              <a:t>0x72</a:t>
            </a:r>
            <a:r>
              <a:t> in the first block, which is a "r". </a:t>
            </a:r>
          </a:p>
        </p:txBody>
      </p:sp>
      <p:sp>
        <p:nvSpPr>
          <p:cNvPr id="1594" name="Rounded Rectangle"/>
          <p:cNvSpPr/>
          <p:nvPr/>
        </p:nvSpPr>
        <p:spPr>
          <a:xfrm>
            <a:off x="5758914" y="4562868"/>
            <a:ext cx="695860" cy="795487"/>
          </a:xfrm>
          <a:prstGeom prst="roundRect">
            <a:avLst>
              <a:gd name="adj" fmla="val 2737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595" name="After we update the student, the info is located in student_data, but we have to be careful reading it -- it presumes little-endian format, but prints in normal format..."/>
          <p:cNvSpPr txBox="1"/>
          <p:nvPr/>
        </p:nvSpPr>
        <p:spPr>
          <a:xfrm>
            <a:off x="14951967" y="3003513"/>
            <a:ext cx="9101238" cy="467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After we update the student, the info is located in </a:t>
            </a:r>
            <a:r>
              <a:rPr>
                <a:latin typeface="Courier"/>
                <a:ea typeface="Courier"/>
                <a:cs typeface="Courier"/>
                <a:sym typeface="Courier"/>
              </a:rPr>
              <a:t>student_data</a:t>
            </a:r>
            <a:r>
              <a:t>, but we have to be careful reading it -- it presumes little-endian format, but prints in normal format...</a:t>
            </a:r>
          </a:p>
        </p:txBody>
      </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7"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598" name="Let's look at a gdb trace of the program:"/>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 gdb trace of the program:</a:t>
            </a:r>
          </a:p>
        </p:txBody>
      </p:sp>
      <p:sp>
        <p:nvSpPr>
          <p:cNvPr id="1599" name="(gdb) n…"/>
          <p:cNvSpPr txBox="1"/>
          <p:nvPr/>
        </p:nvSpPr>
        <p:spPr>
          <a:xfrm>
            <a:off x="340989" y="3134819"/>
            <a:ext cx="13886856" cy="4508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(gdb) n</a:t>
            </a:r>
          </a:p>
          <a:p>
            <a:pPr algn="l">
              <a:defRPr sz="3200">
                <a:latin typeface="Courier"/>
                <a:ea typeface="Courier"/>
                <a:cs typeface="Courier"/>
                <a:sym typeface="Courier"/>
              </a:defRPr>
            </a:pPr>
          </a:p>
          <a:p>
            <a:pPr algn="l">
              <a:defRPr sz="3200">
                <a:latin typeface="Courier"/>
                <a:ea typeface="Courier"/>
                <a:cs typeface="Courier"/>
                <a:sym typeface="Courier"/>
              </a:defRPr>
            </a:pPr>
            <a:r>
              <a:t>(gdb) x/10gx student_data</a:t>
            </a:r>
          </a:p>
          <a:p>
            <a:pPr algn="l">
              <a:defRPr sz="3200">
                <a:latin typeface="Courier"/>
                <a:ea typeface="Courier"/>
                <a:cs typeface="Courier"/>
                <a:sym typeface="Courier"/>
              </a:defRPr>
            </a:pPr>
            <a:r>
              <a:t>0x602010:	0x7340676765726763	0x2e64726f666e6174</a:t>
            </a:r>
          </a:p>
          <a:p>
            <a:pPr algn="l">
              <a:defRPr sz="3200">
                <a:latin typeface="Courier"/>
                <a:ea typeface="Courier"/>
                <a:cs typeface="Courier"/>
                <a:sym typeface="Courier"/>
              </a:defRPr>
            </a:pPr>
            <a:r>
              <a:t>0x602020:	0x0000000000756465	0x0000000000000000</a:t>
            </a:r>
          </a:p>
          <a:p>
            <a:pPr algn="l">
              <a:defRPr sz="3200">
                <a:latin typeface="Courier"/>
                <a:ea typeface="Courier"/>
                <a:cs typeface="Courier"/>
                <a:sym typeface="Courier"/>
              </a:defRPr>
            </a:pPr>
            <a:r>
              <a:t>0x602030:	0x0000000000000007	0x4057000000000000</a:t>
            </a:r>
          </a:p>
          <a:p>
            <a:pPr algn="l">
              <a:defRPr sz="3200">
                <a:latin typeface="Courier"/>
                <a:ea typeface="Courier"/>
                <a:cs typeface="Courier"/>
                <a:sym typeface="Courier"/>
              </a:defRPr>
            </a:pPr>
            <a:r>
              <a:t>0x602040:	0x4054d9999999999a	0x4057800000000000</a:t>
            </a:r>
          </a:p>
          <a:p>
            <a:pPr algn="l">
              <a:defRPr sz="3200">
                <a:latin typeface="Courier"/>
                <a:ea typeface="Courier"/>
                <a:cs typeface="Courier"/>
                <a:sym typeface="Courier"/>
              </a:defRPr>
            </a:pPr>
            <a:r>
              <a:t>0x602050:	0x0000000000000000	0x0000000000000000</a:t>
            </a:r>
          </a:p>
          <a:p>
            <a:pPr algn="l">
              <a:defRPr sz="3200">
                <a:latin typeface="Courier"/>
                <a:ea typeface="Courier"/>
                <a:cs typeface="Courier"/>
                <a:sym typeface="Courier"/>
              </a:defRPr>
            </a:pPr>
            <a:r>
              <a:t>(gdb) n</a:t>
            </a:r>
          </a:p>
        </p:txBody>
      </p:sp>
      <p:sp>
        <p:nvSpPr>
          <p:cNvPr id="1600" name="Address 0x60217 is the 0x73 in the first block, which is a &quot;s&quot; (in stanford.edu)"/>
          <p:cNvSpPr txBox="1"/>
          <p:nvPr/>
        </p:nvSpPr>
        <p:spPr>
          <a:xfrm>
            <a:off x="626367" y="8159712"/>
            <a:ext cx="21954333"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Address </a:t>
            </a:r>
            <a:r>
              <a:rPr>
                <a:latin typeface="Courier"/>
                <a:ea typeface="Courier"/>
                <a:cs typeface="Courier"/>
                <a:sym typeface="Courier"/>
              </a:rPr>
              <a:t>0x60217</a:t>
            </a:r>
            <a:r>
              <a:t> is the </a:t>
            </a:r>
            <a:r>
              <a:rPr>
                <a:latin typeface="Courier"/>
                <a:ea typeface="Courier"/>
                <a:cs typeface="Courier"/>
                <a:sym typeface="Courier"/>
              </a:rPr>
              <a:t>0x73</a:t>
            </a:r>
            <a:r>
              <a:t> in the first block, which is a "s" (in stanford.edu) </a:t>
            </a:r>
          </a:p>
        </p:txBody>
      </p:sp>
      <p:sp>
        <p:nvSpPr>
          <p:cNvPr id="1601" name="Rounded Rectangle"/>
          <p:cNvSpPr/>
          <p:nvPr/>
        </p:nvSpPr>
        <p:spPr>
          <a:xfrm>
            <a:off x="3295114" y="4562868"/>
            <a:ext cx="695860" cy="795487"/>
          </a:xfrm>
          <a:prstGeom prst="roundRect">
            <a:avLst>
              <a:gd name="adj" fmla="val 2737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602" name="After we update the student, the info is located in student_data, but we have to be careful reading it -- it presumes little-endian format, but prints in normal format..."/>
          <p:cNvSpPr txBox="1"/>
          <p:nvPr/>
        </p:nvSpPr>
        <p:spPr>
          <a:xfrm>
            <a:off x="14951967" y="3003513"/>
            <a:ext cx="9101238" cy="467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After we update the student, the info is located in </a:t>
            </a:r>
            <a:r>
              <a:rPr>
                <a:latin typeface="Courier"/>
                <a:ea typeface="Courier"/>
                <a:cs typeface="Courier"/>
                <a:sym typeface="Courier"/>
              </a:rPr>
              <a:t>student_data</a:t>
            </a:r>
            <a:r>
              <a:t>, but we have to be careful reading it -- it presumes little-endian format, but prints in normal format...</a:t>
            </a:r>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4"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605" name="Let's look at a gdb trace of the program:"/>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 gdb trace of the program:</a:t>
            </a:r>
          </a:p>
        </p:txBody>
      </p:sp>
      <p:sp>
        <p:nvSpPr>
          <p:cNvPr id="1606" name="(gdb) n…"/>
          <p:cNvSpPr txBox="1"/>
          <p:nvPr/>
        </p:nvSpPr>
        <p:spPr>
          <a:xfrm>
            <a:off x="340989" y="3134819"/>
            <a:ext cx="13886856" cy="4508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(gdb) n</a:t>
            </a:r>
          </a:p>
          <a:p>
            <a:pPr algn="l">
              <a:defRPr sz="3200">
                <a:latin typeface="Courier"/>
                <a:ea typeface="Courier"/>
                <a:cs typeface="Courier"/>
                <a:sym typeface="Courier"/>
              </a:defRPr>
            </a:pPr>
          </a:p>
          <a:p>
            <a:pPr algn="l">
              <a:defRPr sz="3200">
                <a:latin typeface="Courier"/>
                <a:ea typeface="Courier"/>
                <a:cs typeface="Courier"/>
                <a:sym typeface="Courier"/>
              </a:defRPr>
            </a:pPr>
            <a:r>
              <a:t>(gdb) x/10gx student_data</a:t>
            </a:r>
          </a:p>
          <a:p>
            <a:pPr algn="l">
              <a:defRPr sz="3200">
                <a:latin typeface="Courier"/>
                <a:ea typeface="Courier"/>
                <a:cs typeface="Courier"/>
                <a:sym typeface="Courier"/>
              </a:defRPr>
            </a:pPr>
            <a:r>
              <a:t>0x602010:	0x7340676765726763	0x2e64726f666e6174</a:t>
            </a:r>
          </a:p>
          <a:p>
            <a:pPr algn="l">
              <a:defRPr sz="3200">
                <a:latin typeface="Courier"/>
                <a:ea typeface="Courier"/>
                <a:cs typeface="Courier"/>
                <a:sym typeface="Courier"/>
              </a:defRPr>
            </a:pPr>
            <a:r>
              <a:t>0x602020:	0x0000000000756465	0x0000000000000000</a:t>
            </a:r>
          </a:p>
          <a:p>
            <a:pPr algn="l">
              <a:defRPr sz="3200">
                <a:latin typeface="Courier"/>
                <a:ea typeface="Courier"/>
                <a:cs typeface="Courier"/>
                <a:sym typeface="Courier"/>
              </a:defRPr>
            </a:pPr>
            <a:r>
              <a:t>0x602030:	0x0000000000000007	0x4057000000000000</a:t>
            </a:r>
          </a:p>
          <a:p>
            <a:pPr algn="l">
              <a:defRPr sz="3200">
                <a:latin typeface="Courier"/>
                <a:ea typeface="Courier"/>
                <a:cs typeface="Courier"/>
                <a:sym typeface="Courier"/>
              </a:defRPr>
            </a:pPr>
            <a:r>
              <a:t>0x602040:	0x4054d9999999999a	0x4057800000000000</a:t>
            </a:r>
          </a:p>
          <a:p>
            <a:pPr algn="l">
              <a:defRPr sz="3200">
                <a:latin typeface="Courier"/>
                <a:ea typeface="Courier"/>
                <a:cs typeface="Courier"/>
                <a:sym typeface="Courier"/>
              </a:defRPr>
            </a:pPr>
            <a:r>
              <a:t>0x602050:	0x0000000000000000	0x0000000000000000</a:t>
            </a:r>
          </a:p>
          <a:p>
            <a:pPr algn="l">
              <a:defRPr sz="3200">
                <a:latin typeface="Courier"/>
                <a:ea typeface="Courier"/>
                <a:cs typeface="Courier"/>
                <a:sym typeface="Courier"/>
              </a:defRPr>
            </a:pPr>
            <a:r>
              <a:t>(gdb) n</a:t>
            </a:r>
          </a:p>
        </p:txBody>
      </p:sp>
      <p:sp>
        <p:nvSpPr>
          <p:cNvPr id="1607" name="We set aside 32 bytes for the email address, which spans from 0x602010 to 0x60202f."/>
          <p:cNvSpPr txBox="1"/>
          <p:nvPr/>
        </p:nvSpPr>
        <p:spPr>
          <a:xfrm>
            <a:off x="626367" y="8159712"/>
            <a:ext cx="21954333" cy="1649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set aside 32 bytes for the email address, which spans from </a:t>
            </a:r>
            <a:r>
              <a:rPr>
                <a:latin typeface="Courier"/>
                <a:ea typeface="Courier"/>
                <a:cs typeface="Courier"/>
                <a:sym typeface="Courier"/>
              </a:rPr>
              <a:t>0x602010</a:t>
            </a:r>
            <a:r>
              <a:t> to </a:t>
            </a:r>
            <a:r>
              <a:rPr>
                <a:latin typeface="Courier"/>
                <a:ea typeface="Courier"/>
                <a:cs typeface="Courier"/>
                <a:sym typeface="Courier"/>
              </a:rPr>
              <a:t>0x60202f</a:t>
            </a:r>
            <a:r>
              <a:t>.</a:t>
            </a:r>
          </a:p>
        </p:txBody>
      </p:sp>
      <p:sp>
        <p:nvSpPr>
          <p:cNvPr id="1608" name="Rounded Rectangle"/>
          <p:cNvSpPr/>
          <p:nvPr/>
        </p:nvSpPr>
        <p:spPr>
          <a:xfrm>
            <a:off x="2812514" y="4562868"/>
            <a:ext cx="9614534" cy="1156346"/>
          </a:xfrm>
          <a:prstGeom prst="roundRect">
            <a:avLst>
              <a:gd name="adj" fmla="val 2394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609" name="After we update the student, the info is located in student_data, but we have to be careful reading it -- it presumes little-endian format, but prints in normal format..."/>
          <p:cNvSpPr txBox="1"/>
          <p:nvPr/>
        </p:nvSpPr>
        <p:spPr>
          <a:xfrm>
            <a:off x="14951967" y="3003513"/>
            <a:ext cx="9101238" cy="467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After we update the student, the info is located in </a:t>
            </a:r>
            <a:r>
              <a:rPr>
                <a:latin typeface="Courier"/>
                <a:ea typeface="Courier"/>
                <a:cs typeface="Courier"/>
                <a:sym typeface="Courier"/>
              </a:rPr>
              <a:t>student_data</a:t>
            </a:r>
            <a:r>
              <a:t>, but we have to be careful reading it -- it presumes little-endian format, but prints in normal format...</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1" name="Struct Cas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 Casting</a:t>
            </a:r>
          </a:p>
        </p:txBody>
      </p:sp>
      <p:sp>
        <p:nvSpPr>
          <p:cNvPr id="1612" name="Let's look at a gdb trace of the program:"/>
          <p:cNvSpPr txBox="1"/>
          <p:nvPr/>
        </p:nvSpPr>
        <p:spPr>
          <a:xfrm>
            <a:off x="889000" y="2168209"/>
            <a:ext cx="2260600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 gdb trace of the program:</a:t>
            </a:r>
          </a:p>
        </p:txBody>
      </p:sp>
      <p:sp>
        <p:nvSpPr>
          <p:cNvPr id="1613" name="(gdb) n…"/>
          <p:cNvSpPr txBox="1"/>
          <p:nvPr/>
        </p:nvSpPr>
        <p:spPr>
          <a:xfrm>
            <a:off x="340989" y="3134819"/>
            <a:ext cx="13886856" cy="4508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(gdb) n</a:t>
            </a:r>
          </a:p>
          <a:p>
            <a:pPr algn="l">
              <a:defRPr sz="3200">
                <a:latin typeface="Courier"/>
                <a:ea typeface="Courier"/>
                <a:cs typeface="Courier"/>
                <a:sym typeface="Courier"/>
              </a:defRPr>
            </a:pPr>
          </a:p>
          <a:p>
            <a:pPr algn="l">
              <a:defRPr sz="3200">
                <a:latin typeface="Courier"/>
                <a:ea typeface="Courier"/>
                <a:cs typeface="Courier"/>
                <a:sym typeface="Courier"/>
              </a:defRPr>
            </a:pPr>
            <a:r>
              <a:t>(gdb) x/10gx student_data</a:t>
            </a:r>
          </a:p>
          <a:p>
            <a:pPr algn="l">
              <a:defRPr sz="3200">
                <a:latin typeface="Courier"/>
                <a:ea typeface="Courier"/>
                <a:cs typeface="Courier"/>
                <a:sym typeface="Courier"/>
              </a:defRPr>
            </a:pPr>
            <a:r>
              <a:t>0x602010:	0x7340676765726763	0x2e64726f666e6174</a:t>
            </a:r>
          </a:p>
          <a:p>
            <a:pPr algn="l">
              <a:defRPr sz="3200">
                <a:latin typeface="Courier"/>
                <a:ea typeface="Courier"/>
                <a:cs typeface="Courier"/>
                <a:sym typeface="Courier"/>
              </a:defRPr>
            </a:pPr>
            <a:r>
              <a:t>0x602020:	0x0000000000756465	0x0000000000000000</a:t>
            </a:r>
          </a:p>
          <a:p>
            <a:pPr algn="l">
              <a:defRPr sz="3200">
                <a:latin typeface="Courier"/>
                <a:ea typeface="Courier"/>
                <a:cs typeface="Courier"/>
                <a:sym typeface="Courier"/>
              </a:defRPr>
            </a:pPr>
            <a:r>
              <a:t>0x602030:	0x0000000000000007	0x4057000000000000</a:t>
            </a:r>
          </a:p>
          <a:p>
            <a:pPr algn="l">
              <a:defRPr sz="3200">
                <a:latin typeface="Courier"/>
                <a:ea typeface="Courier"/>
                <a:cs typeface="Courier"/>
                <a:sym typeface="Courier"/>
              </a:defRPr>
            </a:pPr>
            <a:r>
              <a:t>0x602040:	0x4054d9999999999a	0x4057800000000000</a:t>
            </a:r>
          </a:p>
          <a:p>
            <a:pPr algn="l">
              <a:defRPr sz="3200">
                <a:latin typeface="Courier"/>
                <a:ea typeface="Courier"/>
                <a:cs typeface="Courier"/>
                <a:sym typeface="Courier"/>
              </a:defRPr>
            </a:pPr>
            <a:r>
              <a:t>0x602050:	0x0000000000000000	0x0000000000000000</a:t>
            </a:r>
          </a:p>
          <a:p>
            <a:pPr algn="l">
              <a:defRPr sz="3200">
                <a:latin typeface="Courier"/>
                <a:ea typeface="Courier"/>
                <a:cs typeface="Courier"/>
                <a:sym typeface="Courier"/>
              </a:defRPr>
            </a:pPr>
            <a:r>
              <a:t>(gdb) n</a:t>
            </a:r>
          </a:p>
        </p:txBody>
      </p:sp>
      <p:sp>
        <p:nvSpPr>
          <p:cNvPr id="1614" name="Our next data is the int for the number of labs. It turns out that the alignment for other fields is going to be on an 8-byte boundary, so the struct actually takes 8 bytes for the int. Again, the addresses are backwards, because the number itself is in "/>
          <p:cNvSpPr txBox="1"/>
          <p:nvPr/>
        </p:nvSpPr>
        <p:spPr>
          <a:xfrm>
            <a:off x="626367" y="8159712"/>
            <a:ext cx="21954333" cy="3956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Our next data is the </a:t>
            </a:r>
            <a:r>
              <a:rPr>
                <a:latin typeface="Courier"/>
                <a:ea typeface="Courier"/>
                <a:cs typeface="Courier"/>
                <a:sym typeface="Courier"/>
              </a:rPr>
              <a:t>int</a:t>
            </a:r>
            <a:r>
              <a:t> for the number of labs. It turns out that the alignment for other fields is going to be on an 8-byte boundary, so the struct actually takes 8 bytes for the int. Again, the addresses are backwards, because the number itself is in little-endian format. So, </a:t>
            </a:r>
            <a:r>
              <a:rPr>
                <a:latin typeface="Courier"/>
                <a:ea typeface="Courier"/>
                <a:cs typeface="Courier"/>
                <a:sym typeface="Courier"/>
              </a:rPr>
              <a:t>0x602030</a:t>
            </a:r>
            <a:r>
              <a:t> is the </a:t>
            </a:r>
            <a:r>
              <a:rPr>
                <a:latin typeface="Courier"/>
                <a:ea typeface="Courier"/>
                <a:cs typeface="Courier"/>
                <a:sym typeface="Courier"/>
              </a:rPr>
              <a:t>0x07</a:t>
            </a:r>
            <a:r>
              <a:t> byte, </a:t>
            </a:r>
            <a:r>
              <a:rPr>
                <a:latin typeface="Courier"/>
                <a:ea typeface="Courier"/>
                <a:cs typeface="Courier"/>
                <a:sym typeface="Courier"/>
              </a:rPr>
              <a:t>0x0602031</a:t>
            </a:r>
            <a:r>
              <a:t> is the </a:t>
            </a:r>
            <a:r>
              <a:rPr>
                <a:latin typeface="Courier"/>
                <a:ea typeface="Courier"/>
                <a:cs typeface="Courier"/>
                <a:sym typeface="Courier"/>
              </a:rPr>
              <a:t>0x00</a:t>
            </a:r>
            <a:r>
              <a:t> byte to the left of the </a:t>
            </a:r>
            <a:r>
              <a:rPr>
                <a:latin typeface="Courier"/>
                <a:ea typeface="Courier"/>
                <a:cs typeface="Courier"/>
                <a:sym typeface="Courier"/>
              </a:rPr>
              <a:t>0x07</a:t>
            </a:r>
            <a:r>
              <a:t>, etc.</a:t>
            </a:r>
          </a:p>
        </p:txBody>
      </p:sp>
      <p:sp>
        <p:nvSpPr>
          <p:cNvPr id="1615" name="Rounded Rectangle"/>
          <p:cNvSpPr/>
          <p:nvPr/>
        </p:nvSpPr>
        <p:spPr>
          <a:xfrm>
            <a:off x="2787114" y="5632942"/>
            <a:ext cx="4758769" cy="590997"/>
          </a:xfrm>
          <a:prstGeom prst="roundRect">
            <a:avLst>
              <a:gd name="adj" fmla="val 4685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616" name="After we update the student, the info is located in student_data, but we have to be careful reading it -- it presumes little-endian format, but prints in normal format..."/>
          <p:cNvSpPr txBox="1"/>
          <p:nvPr/>
        </p:nvSpPr>
        <p:spPr>
          <a:xfrm>
            <a:off x="14951967" y="3003513"/>
            <a:ext cx="9101238" cy="467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After we update the student, the info is located in </a:t>
            </a:r>
            <a:r>
              <a:rPr>
                <a:latin typeface="Courier"/>
                <a:ea typeface="Courier"/>
                <a:cs typeface="Courier"/>
                <a:sym typeface="Courier"/>
              </a:rPr>
              <a:t>student_data</a:t>
            </a:r>
            <a:r>
              <a:t>, but we have to be careful reading it -- it presumes little-endian format, but prints in normal format...</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