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txBox="1"/>
          <p:nvPr>
            <p:ph type="title"/>
          </p:nvPr>
        </p:nvSpPr>
        <p:spPr>
          <a:xfrm>
            <a:off x="1066800" y="1854200"/>
            <a:ext cx="22237700" cy="4470400"/>
          </a:xfrm>
          <a:prstGeom prst="rect">
            <a:avLst/>
          </a:prstGeom>
        </p:spPr>
        <p:txBody>
          <a:bodyPr/>
          <a:lstStyle/>
          <a:p>
            <a:pPr/>
            <a:r>
              <a:t>Title Text</a:t>
            </a:r>
          </a:p>
        </p:txBody>
      </p:sp>
      <p:sp>
        <p:nvSpPr>
          <p:cNvPr id="15" name="Body Level One…"/>
          <p:cNvSpPr txBox="1"/>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21"/>
          </p:nvPr>
        </p:nvSpPr>
        <p:spPr>
          <a:xfrm>
            <a:off x="-88900" y="-38100"/>
            <a:ext cx="35966400" cy="21882100"/>
          </a:xfrm>
          <a:prstGeom prst="rect">
            <a:avLst/>
          </a:prstGeom>
        </p:spPr>
        <p:txBody>
          <a:bodyPr lIns="91439" tIns="45719" rIns="91439" bIns="45719">
            <a:noAutofit/>
          </a:bodyPr>
          <a:lstStyle/>
          <a:p>
            <a:pPr/>
          </a:p>
        </p:txBody>
      </p:sp>
      <p:sp>
        <p:nvSpPr>
          <p:cNvPr id="26" name="Title Text"/>
          <p:cNvSpPr txBox="1"/>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txBox="1"/>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36" name="Title Text"/>
          <p:cNvSpPr txBox="1"/>
          <p:nvPr>
            <p:ph type="title"/>
          </p:nvPr>
        </p:nvSpPr>
        <p:spPr>
          <a:xfrm>
            <a:off x="1066800" y="4622800"/>
            <a:ext cx="22237700" cy="4470400"/>
          </a:xfrm>
          <a:prstGeom prst="rect">
            <a:avLst/>
          </a:prstGeom>
        </p:spPr>
        <p:txBody>
          <a:bodyPr anchor="ctr"/>
          <a:lstStyle/>
          <a:p>
            <a:pPr/>
            <a:r>
              <a:t>Title Text</a:t>
            </a:r>
          </a:p>
        </p:txBody>
      </p:sp>
      <p:pic>
        <p:nvPicPr>
          <p:cNvPr id="3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21"/>
          </p:nvPr>
        </p:nvSpPr>
        <p:spPr>
          <a:xfrm>
            <a:off x="9867900" y="-12700"/>
            <a:ext cx="20929600" cy="13982700"/>
          </a:xfrm>
          <a:prstGeom prst="rect">
            <a:avLst/>
          </a:prstGeom>
        </p:spPr>
        <p:txBody>
          <a:bodyPr lIns="91439" tIns="45719" rIns="91439" bIns="45719">
            <a:noAutofit/>
          </a:bodyPr>
          <a:lstStyle/>
          <a:p>
            <a:pPr/>
          </a:p>
        </p:txBody>
      </p:sp>
      <p:sp>
        <p:nvSpPr>
          <p:cNvPr id="47" name="Title Text"/>
          <p:cNvSpPr txBox="1"/>
          <p:nvPr>
            <p:ph type="title"/>
          </p:nvPr>
        </p:nvSpPr>
        <p:spPr>
          <a:xfrm>
            <a:off x="1066800" y="2019300"/>
            <a:ext cx="10007600" cy="4470400"/>
          </a:xfrm>
          <a:prstGeom prst="rect">
            <a:avLst/>
          </a:prstGeom>
        </p:spPr>
        <p:txBody>
          <a:bodyPr/>
          <a:lstStyle/>
          <a:p>
            <a:pPr/>
            <a:r>
              <a:t>Title Text</a:t>
            </a:r>
          </a:p>
        </p:txBody>
      </p:sp>
      <p:sp>
        <p:nvSpPr>
          <p:cNvPr id="48" name="Body Level One…"/>
          <p:cNvSpPr txBox="1"/>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txBox="1"/>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21"/>
          </p:nvPr>
        </p:nvSpPr>
        <p:spPr>
          <a:xfrm>
            <a:off x="12052300" y="-1016000"/>
            <a:ext cx="12788900" cy="19037300"/>
          </a:xfrm>
          <a:prstGeom prst="rect">
            <a:avLst/>
          </a:prstGeom>
        </p:spPr>
        <p:txBody>
          <a:bodyPr lIns="91439" tIns="45719" rIns="91439" bIns="45719">
            <a:noAutofit/>
          </a:bodyPr>
          <a:lstStyle/>
          <a:p>
            <a:pPr/>
          </a:p>
        </p:txBody>
      </p:sp>
      <p:sp>
        <p:nvSpPr>
          <p:cNvPr id="76" name="Title Text"/>
          <p:cNvSpPr txBox="1"/>
          <p:nvPr>
            <p:ph type="title"/>
          </p:nvPr>
        </p:nvSpPr>
        <p:spPr>
          <a:xfrm>
            <a:off x="1066800" y="469900"/>
            <a:ext cx="9525000" cy="1968500"/>
          </a:xfrm>
          <a:prstGeom prst="rect">
            <a:avLst/>
          </a:prstGeom>
        </p:spPr>
        <p:txBody>
          <a:bodyPr/>
          <a:lstStyle/>
          <a:p>
            <a:pPr/>
            <a:r>
              <a:t>Title Text</a:t>
            </a:r>
          </a:p>
        </p:txBody>
      </p:sp>
      <p:sp>
        <p:nvSpPr>
          <p:cNvPr id="77" name="Body Level One…"/>
          <p:cNvSpPr txBox="1"/>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txBox="1"/>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86" name="Body Level One…"/>
          <p:cNvSpPr txBox="1"/>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21"/>
          </p:nvPr>
        </p:nvSpPr>
        <p:spPr>
          <a:xfrm>
            <a:off x="15930593" y="6426200"/>
            <a:ext cx="9151185" cy="6108700"/>
          </a:xfrm>
          <a:prstGeom prst="rect">
            <a:avLst/>
          </a:prstGeom>
        </p:spPr>
        <p:txBody>
          <a:bodyPr lIns="91439" tIns="45719" rIns="91439" bIns="45719">
            <a:noAutofit/>
          </a:bodyPr>
          <a:lstStyle/>
          <a:p>
            <a:pPr/>
          </a:p>
        </p:txBody>
      </p:sp>
      <p:sp>
        <p:nvSpPr>
          <p:cNvPr id="98" name="Image"/>
          <p:cNvSpPr/>
          <p:nvPr>
            <p:ph type="pic" sz="half" idx="22"/>
          </p:nvPr>
        </p:nvSpPr>
        <p:spPr>
          <a:xfrm>
            <a:off x="15900400" y="-152400"/>
            <a:ext cx="7785100" cy="11595101"/>
          </a:xfrm>
          <a:prstGeom prst="rect">
            <a:avLst/>
          </a:prstGeom>
        </p:spPr>
        <p:txBody>
          <a:bodyPr lIns="91439" tIns="45719" rIns="91439" bIns="45719">
            <a:noAutofit/>
          </a:bodyPr>
          <a:lstStyle/>
          <a:p>
            <a:pPr/>
          </a:p>
        </p:txBody>
      </p:sp>
      <p:sp>
        <p:nvSpPr>
          <p:cNvPr id="99" name="Image"/>
          <p:cNvSpPr/>
          <p:nvPr>
            <p:ph type="pic" idx="23"/>
          </p:nvPr>
        </p:nvSpPr>
        <p:spPr>
          <a:xfrm>
            <a:off x="622300" y="711200"/>
            <a:ext cx="15544800" cy="11328400"/>
          </a:xfrm>
          <a:prstGeom prst="rect">
            <a:avLst/>
          </a:prstGeom>
        </p:spPr>
        <p:txBody>
          <a:bodyPr lIns="91439" tIns="45719" rIns="91439" bIns="45719">
            <a:noAutofit/>
          </a:bodyPr>
          <a:lstStyle/>
          <a:p>
            <a:pPr/>
          </a:p>
        </p:txBody>
      </p:sp>
      <p:sp>
        <p:nvSpPr>
          <p:cNvPr id="100" name="Body Level One…"/>
          <p:cNvSpPr txBox="1"/>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9" name="–Johnny Appleseed"/>
          <p:cNvSpPr txBox="1"/>
          <p:nvPr>
            <p:ph type="body" sz="quarter" idx="21"/>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txBox="1"/>
          <p:nvPr>
            <p:ph type="body" sz="quarter" idx="22"/>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9" name="Image"/>
          <p:cNvSpPr/>
          <p:nvPr>
            <p:ph type="pic" idx="21"/>
          </p:nvPr>
        </p:nvSpPr>
        <p:spPr>
          <a:xfrm>
            <a:off x="-12700" y="-25400"/>
            <a:ext cx="24384000" cy="17774328"/>
          </a:xfrm>
          <a:prstGeom prst="rect">
            <a:avLst/>
          </a:prstGeom>
        </p:spPr>
        <p:txBody>
          <a:bodyPr lIns="91439" tIns="45719" rIns="91439" bIns="45719">
            <a:noAutofit/>
          </a:bodyPr>
          <a:lstStyle/>
          <a:p>
            <a:pPr/>
          </a:p>
        </p:txBody>
      </p:sp>
      <p:pic>
        <p:nvPicPr>
          <p:cNvPr id="120"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128"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txBox="1"/>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Image" descr="Image"/>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txBox="1"/>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odbolt.org/g/3p91t2"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cc.godbolt.org/z/vbfTjehPa" TargetMode="External"/></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cc.godbolt.org/z/5oK5PxY5s" TargetMode="Externa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cc.godbolt.org/z/cW7n4G3hT" TargetMode="Externa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cc.godbolt.org/z/zh6YMjjb8" TargetMode="Externa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gcc.godbolt.org/z/r1eeWEarG" TargetMode="Externa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onday, March 6, 2023"/>
          <p:cNvSpPr txBox="1"/>
          <p:nvPr>
            <p:ph type="title"/>
          </p:nvPr>
        </p:nvSpPr>
        <p:spPr>
          <a:xfrm>
            <a:off x="1066800" y="4403468"/>
            <a:ext cx="10007600" cy="2086232"/>
          </a:xfrm>
          <a:prstGeom prst="rect">
            <a:avLst/>
          </a:prstGeom>
        </p:spPr>
        <p:txBody>
          <a:bodyPr/>
          <a:lstStyle/>
          <a:p>
            <a:pPr/>
            <a:r>
              <a:t>Monday, March 6, 2023</a:t>
            </a:r>
          </a:p>
        </p:txBody>
      </p:sp>
      <p:sp>
        <p:nvSpPr>
          <p:cNvPr id="139" name="Computer Systems…"/>
          <p:cNvSpPr txBox="1"/>
          <p:nvPr>
            <p:ph type="body" sz="half" idx="1"/>
          </p:nvPr>
        </p:nvSpPr>
        <p:spPr>
          <a:xfrm>
            <a:off x="1066800" y="7213600"/>
            <a:ext cx="10861043" cy="6209677"/>
          </a:xfrm>
          <a:prstGeom prst="rect">
            <a:avLst/>
          </a:prstGeom>
        </p:spPr>
        <p:txBody>
          <a:bodyPr/>
          <a:lstStyle/>
          <a:p>
            <a:pPr/>
            <a:r>
              <a:t>Computer Systems</a:t>
            </a:r>
          </a:p>
          <a:p>
            <a:pPr/>
            <a:r>
              <a:t>Winter 2023</a:t>
            </a:r>
          </a:p>
          <a:p>
            <a:pPr/>
            <a:r>
              <a:t>Stanford University </a:t>
            </a:r>
          </a:p>
          <a:p>
            <a:pPr/>
            <a:r>
              <a:t>Computer Science Department</a:t>
            </a:r>
          </a:p>
          <a:p>
            <a:pPr/>
          </a:p>
          <a:p>
            <a:pPr/>
            <a:r>
              <a:t>Reading: Chapter 5, textbook</a:t>
            </a:r>
          </a:p>
          <a:p>
            <a:pPr/>
          </a:p>
          <a:p>
            <a:pPr/>
            <a:r>
              <a:t>Lecturer: Chris Gregg</a:t>
            </a:r>
          </a:p>
        </p:txBody>
      </p:sp>
      <p:sp>
        <p:nvSpPr>
          <p:cNvPr id="140" name="CS 107…"/>
          <p:cNvSpPr txBox="1"/>
          <p:nvPr/>
        </p:nvSpPr>
        <p:spPr>
          <a:xfrm>
            <a:off x="611510" y="520114"/>
            <a:ext cx="10518977" cy="4705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437514">
              <a:defRPr sz="10070">
                <a:solidFill>
                  <a:srgbClr val="7F0325"/>
                </a:solidFill>
              </a:defRPr>
            </a:pPr>
            <a:r>
              <a:t>CS 107</a:t>
            </a:r>
          </a:p>
          <a:p>
            <a:pPr defTabSz="437514">
              <a:defRPr sz="10070">
                <a:solidFill>
                  <a:srgbClr val="7F0325"/>
                </a:solidFill>
              </a:defRPr>
            </a:pPr>
            <a:r>
              <a:t>Lecture 16: Optimization </a:t>
            </a:r>
          </a:p>
        </p:txBody>
      </p:sp>
      <p:pic>
        <p:nvPicPr>
          <p:cNvPr id="141" name="Image" descr="Image"/>
          <p:cNvPicPr>
            <a:picLocks noChangeAspect="1"/>
          </p:cNvPicPr>
          <p:nvPr/>
        </p:nvPicPr>
        <p:blipFill>
          <a:blip r:embed="rId2">
            <a:extLst/>
          </a:blip>
          <a:stretch>
            <a:fillRect/>
          </a:stretch>
        </p:blipFill>
        <p:spPr>
          <a:xfrm>
            <a:off x="10634711" y="3241231"/>
            <a:ext cx="13667934" cy="500931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4" name="Programs from class: /afs/ir/class/cs107/samples/lect15…"/>
          <p:cNvSpPr txBox="1"/>
          <p:nvPr/>
        </p:nvSpPr>
        <p:spPr>
          <a:xfrm>
            <a:off x="168342" y="2070637"/>
            <a:ext cx="20512204" cy="72160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62000" indent="-762000" algn="l">
              <a:buSzPct val="75000"/>
              <a:buFont typeface="Helvetica Neue"/>
              <a:buChar char="•"/>
              <a:defRPr sz="4700"/>
            </a:pPr>
            <a:r>
              <a:t>Programs from class: </a:t>
            </a:r>
            <a:r>
              <a:rPr>
                <a:latin typeface="Courier"/>
                <a:ea typeface="Courier"/>
                <a:cs typeface="Courier"/>
                <a:sym typeface="Courier"/>
              </a:rPr>
              <a:t>/afs/ir/class/cs107/samples/lect15</a:t>
            </a:r>
          </a:p>
          <a:p>
            <a:pPr marL="762000" indent="-762000" algn="l">
              <a:buSzPct val="75000"/>
              <a:buFont typeface="Helvetica Neue"/>
              <a:buChar char="•"/>
              <a:defRPr sz="4700"/>
            </a:pPr>
            <a:r>
              <a:t>Optimization:</a:t>
            </a:r>
          </a:p>
          <a:p>
            <a:pPr lvl="1" marL="1397000" indent="-762000" algn="l">
              <a:buSzPct val="75000"/>
              <a:buFont typeface="Helvetica Neue"/>
              <a:buChar char="•"/>
              <a:defRPr sz="4700"/>
            </a:pPr>
            <a:r>
              <a:t>What optimizing compilers do and don't do</a:t>
            </a:r>
          </a:p>
          <a:p>
            <a:pPr lvl="1" marL="1397000" indent="-762000" algn="l">
              <a:buSzPct val="75000"/>
              <a:buFont typeface="Helvetica Neue"/>
              <a:buChar char="•"/>
              <a:defRPr sz="4700"/>
            </a:pPr>
            <a:r>
              <a:t>GCC explorer: </a:t>
            </a:r>
            <a:r>
              <a:rPr u="sng">
                <a:hlinkClick r:id="rId2" invalidUrl="" action="" tgtFrame="" tooltip="" history="1" highlightClick="0" endSnd="0"/>
              </a:rPr>
              <a:t>https://godbolt.org/g/3p91t2</a:t>
            </a:r>
            <a:r>
              <a:t> </a:t>
            </a:r>
          </a:p>
          <a:p>
            <a:pPr marL="762000" indent="-762000" algn="l">
              <a:buSzPct val="75000"/>
              <a:buFont typeface="Helvetica Neue"/>
              <a:buChar char="•"/>
              <a:defRPr sz="4700"/>
            </a:pPr>
            <a:r>
              <a:t>Memory Performance</a:t>
            </a:r>
          </a:p>
          <a:p>
            <a:pPr lvl="1" marL="1397000" indent="-762000" algn="l">
              <a:buSzPct val="75000"/>
              <a:buFont typeface="Helvetica Neue"/>
              <a:buChar char="•"/>
              <a:defRPr sz="4700"/>
            </a:pPr>
            <a:r>
              <a:t>How memory is organized</a:t>
            </a:r>
          </a:p>
          <a:p>
            <a:pPr lvl="1" marL="1397000" indent="-762000" algn="l">
              <a:buSzPct val="75000"/>
              <a:buFont typeface="Helvetica Neue"/>
              <a:buChar char="•"/>
              <a:defRPr sz="4700"/>
            </a:pPr>
            <a:r>
              <a:t>Caching</a:t>
            </a:r>
          </a:p>
          <a:p>
            <a:pPr lvl="1" marL="1397000" indent="-762000" algn="l">
              <a:buSzPct val="75000"/>
              <a:buFont typeface="Helvetica Neue"/>
              <a:buChar char="•"/>
              <a:defRPr sz="4700"/>
            </a:pPr>
            <a:r>
              <a:t>Impact of temporal and spatial locality</a:t>
            </a:r>
          </a:p>
          <a:p>
            <a:pPr marL="762000" indent="-762000" algn="l">
              <a:buSzPct val="75000"/>
              <a:buFont typeface="Helvetica Neue"/>
              <a:buChar char="•"/>
              <a:defRPr sz="4700"/>
            </a:pPr>
            <a:r>
              <a:t>Profiling tools</a:t>
            </a:r>
          </a:p>
          <a:p>
            <a:pPr lvl="1" marL="1397000" indent="-762000" algn="l">
              <a:buSzPct val="75000"/>
              <a:buFont typeface="Helvetica Neue"/>
              <a:buChar char="•"/>
              <a:defRPr sz="4700"/>
            </a:pPr>
            <a:r>
              <a:t>Measuring runtime and memory performance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A few quotes on 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few quotes on optimization</a:t>
            </a:r>
          </a:p>
        </p:txBody>
      </p:sp>
      <p:pic>
        <p:nvPicPr>
          <p:cNvPr id="147" name="Image" descr="Image"/>
          <p:cNvPicPr>
            <a:picLocks noChangeAspect="1"/>
          </p:cNvPicPr>
          <p:nvPr/>
        </p:nvPicPr>
        <p:blipFill>
          <a:blip r:embed="rId2">
            <a:extLst/>
          </a:blip>
          <a:stretch>
            <a:fillRect/>
          </a:stretch>
        </p:blipFill>
        <p:spPr>
          <a:xfrm>
            <a:off x="19371417" y="2253139"/>
            <a:ext cx="3830418" cy="4043219"/>
          </a:xfrm>
          <a:prstGeom prst="rect">
            <a:avLst/>
          </a:prstGeom>
          <a:ln w="12700">
            <a:miter lim="400000"/>
          </a:ln>
        </p:spPr>
      </p:pic>
      <p:sp>
        <p:nvSpPr>
          <p:cNvPr id="148" name="“We should forget about small efficiencies, say about 97% of the time: premature optimization is the root of all evil. ”…"/>
          <p:cNvSpPr txBox="1"/>
          <p:nvPr/>
        </p:nvSpPr>
        <p:spPr>
          <a:xfrm>
            <a:off x="692247" y="2471167"/>
            <a:ext cx="18610106" cy="110977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8200"/>
              </a:lnSpc>
              <a:spcBef>
                <a:spcPts val="1200"/>
              </a:spcBef>
              <a:defRPr sz="4000"/>
            </a:pPr>
            <a:r>
              <a:t>“We should forget about small efficiencies, say about 97% of the time: premature optimization is the root of all evil. ” </a:t>
            </a:r>
          </a:p>
          <a:p>
            <a:pPr algn="l" defTabSz="457200">
              <a:lnSpc>
                <a:spcPts val="8200"/>
              </a:lnSpc>
              <a:spcBef>
                <a:spcPts val="1200"/>
              </a:spcBef>
              <a:defRPr sz="4000"/>
            </a:pPr>
            <a:r>
              <a:t>— Donald Knuth </a:t>
            </a:r>
          </a:p>
          <a:p>
            <a:pPr algn="l" defTabSz="457200">
              <a:lnSpc>
                <a:spcPts val="8200"/>
              </a:lnSpc>
              <a:spcBef>
                <a:spcPts val="1200"/>
              </a:spcBef>
              <a:defRPr sz="4000"/>
            </a:pPr>
          </a:p>
          <a:p>
            <a:pPr algn="l" defTabSz="457200">
              <a:lnSpc>
                <a:spcPts val="8200"/>
              </a:lnSpc>
              <a:spcBef>
                <a:spcPts val="1200"/>
              </a:spcBef>
              <a:defRPr sz="4000"/>
            </a:pPr>
          </a:p>
          <a:p>
            <a:pPr algn="l" defTabSz="457200">
              <a:lnSpc>
                <a:spcPts val="8200"/>
              </a:lnSpc>
              <a:spcBef>
                <a:spcPts val="1200"/>
              </a:spcBef>
              <a:defRPr sz="4000"/>
            </a:pPr>
          </a:p>
          <a:p>
            <a:pPr algn="l" defTabSz="457200">
              <a:lnSpc>
                <a:spcPts val="8200"/>
              </a:lnSpc>
              <a:spcBef>
                <a:spcPts val="1200"/>
              </a:spcBef>
              <a:defRPr sz="4000"/>
            </a:pPr>
            <a:r>
              <a:t>“More computing sins are committed in the name of efficiency (without necessarily achieving it) than for any other single reason - including blind stupidity.” </a:t>
            </a:r>
          </a:p>
          <a:p>
            <a:pPr algn="l" defTabSz="457200">
              <a:lnSpc>
                <a:spcPts val="8200"/>
              </a:lnSpc>
              <a:spcBef>
                <a:spcPts val="1200"/>
              </a:spcBef>
              <a:defRPr sz="4000"/>
            </a:pPr>
            <a:r>
              <a:t>— W.A. Wulf (University of Virginia)</a:t>
            </a:r>
          </a:p>
          <a:p>
            <a:pPr algn="l" defTabSz="457200">
              <a:lnSpc>
                <a:spcPts val="8200"/>
              </a:lnSpc>
              <a:spcBef>
                <a:spcPts val="1200"/>
              </a:spcBef>
              <a:defRPr sz="4000"/>
            </a:pPr>
          </a:p>
          <a:p>
            <a:pPr algn="l" defTabSz="457200">
              <a:lnSpc>
                <a:spcPts val="8200"/>
              </a:lnSpc>
              <a:spcBef>
                <a:spcPts val="1200"/>
              </a:spcBef>
              <a:defRPr sz="4000"/>
            </a:pPr>
          </a:p>
          <a:p>
            <a:pPr algn="l" defTabSz="457200">
              <a:lnSpc>
                <a:spcPts val="8200"/>
              </a:lnSpc>
              <a:spcBef>
                <a:spcPts val="1200"/>
              </a:spcBef>
              <a:defRPr sz="4000"/>
            </a:pPr>
            <a:r>
              <a:t>“Bottlenecks occur in surprising places, so don't try to second guess and put in a speed hack until you have proven that's where the bottleneck is.” </a:t>
            </a:r>
          </a:p>
          <a:p>
            <a:pPr algn="l" defTabSz="457200">
              <a:lnSpc>
                <a:spcPts val="8200"/>
              </a:lnSpc>
              <a:spcBef>
                <a:spcPts val="1200"/>
              </a:spcBef>
              <a:defRPr sz="4000"/>
            </a:pPr>
            <a:r>
              <a:t>— Rob Pike (Google, created UTF-8, the Go programming language)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Optimization Consid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Optimization Considerations</a:t>
            </a:r>
          </a:p>
        </p:txBody>
      </p:sp>
      <p:sp>
        <p:nvSpPr>
          <p:cNvPr id="151" name="Measure, measure, measure! Time your code to see if there is even an issue. We optimize code to make it faster (or smaller) — if there isn't a problem already, don't optimize. In other words, if it works okay at the scale you care about, don't try and op"/>
          <p:cNvSpPr txBox="1"/>
          <p:nvPr/>
        </p:nvSpPr>
        <p:spPr>
          <a:xfrm>
            <a:off x="692247" y="2471167"/>
            <a:ext cx="22999506" cy="9100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400"/>
              </a:lnSpc>
              <a:spcBef>
                <a:spcPts val="1200"/>
              </a:spcBef>
            </a:pPr>
            <a:r>
              <a:rPr b="1">
                <a:latin typeface="Helvetica Neue"/>
                <a:ea typeface="Helvetica Neue"/>
                <a:cs typeface="Helvetica Neue"/>
                <a:sym typeface="Helvetica Neue"/>
              </a:rPr>
              <a:t>Measure, measure, measure! </a:t>
            </a:r>
            <a:r>
              <a:t>Time your code to see if there is even an issue. We optimize code to make it faster (or smaller) — if there isn't a problem already, don't optimize. In other words, if it works okay at the scale you care about, don't try and optimize.</a:t>
            </a:r>
          </a:p>
          <a:p>
            <a:pPr algn="l" defTabSz="457200">
              <a:lnSpc>
                <a:spcPts val="9400"/>
              </a:lnSpc>
              <a:spcBef>
                <a:spcPts val="1200"/>
              </a:spcBef>
            </a:pPr>
          </a:p>
          <a:p>
            <a:pPr algn="l" defTabSz="457200">
              <a:lnSpc>
                <a:spcPts val="9400"/>
              </a:lnSpc>
              <a:spcBef>
                <a:spcPts val="1200"/>
              </a:spcBef>
            </a:pPr>
            <a:r>
              <a:t>For example, if the code scales well already, it probably doesn't need to be optimized further.</a:t>
            </a:r>
          </a:p>
          <a:p>
            <a:pPr algn="l" defTabSz="457200">
              <a:lnSpc>
                <a:spcPts val="9400"/>
              </a:lnSpc>
              <a:spcBef>
                <a:spcPts val="1200"/>
              </a:spcBef>
            </a:pPr>
          </a:p>
          <a:p>
            <a:pPr algn="l" defTabSz="457200">
              <a:lnSpc>
                <a:spcPts val="9400"/>
              </a:lnSpc>
              <a:spcBef>
                <a:spcPts val="1200"/>
              </a:spcBef>
              <a:defRPr b="1">
                <a:latin typeface="Helvetica Neue"/>
                <a:ea typeface="Helvetica Neue"/>
                <a:cs typeface="Helvetica Neue"/>
                <a:sym typeface="Helvetica Neue"/>
              </a:defRPr>
            </a:pPr>
            <a:r>
              <a:t>Use the correct algorithm and design</a:t>
            </a:r>
            <a:r>
              <a:rPr b="0">
                <a:latin typeface="+mn-lt"/>
                <a:ea typeface="+mn-ea"/>
                <a:cs typeface="+mn-cs"/>
                <a:sym typeface="Helvetica Neue Light"/>
              </a:rPr>
              <a:t> — optimization won't change Big O or fix a bad design, and your biggest win will be because you've chosen the correct algorithms to begin with.</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Optimization Consider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Optimization Considerations</a:t>
            </a:r>
          </a:p>
        </p:txBody>
      </p:sp>
      <p:sp>
        <p:nvSpPr>
          <p:cNvPr id="154" name="Keep it simple! — Simple code that is easy to understand and debug is generally best. In this case you are optimizing the programmer's time. This is especially true for the parts of your code that aren't providing the bottleneck.…"/>
          <p:cNvSpPr txBox="1"/>
          <p:nvPr/>
        </p:nvSpPr>
        <p:spPr>
          <a:xfrm>
            <a:off x="692247" y="2471167"/>
            <a:ext cx="22999506" cy="8350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400"/>
              </a:lnSpc>
              <a:spcBef>
                <a:spcPts val="1200"/>
              </a:spcBef>
              <a:defRPr b="1">
                <a:latin typeface="Helvetica Neue"/>
                <a:ea typeface="Helvetica Neue"/>
                <a:cs typeface="Helvetica Neue"/>
                <a:sym typeface="Helvetica Neue"/>
              </a:defRPr>
            </a:pPr>
            <a:r>
              <a:t>Keep it simple! </a:t>
            </a:r>
            <a:r>
              <a:rPr b="0">
                <a:latin typeface="+mn-lt"/>
                <a:ea typeface="+mn-ea"/>
                <a:cs typeface="+mn-cs"/>
                <a:sym typeface="Helvetica Neue Light"/>
              </a:rPr>
              <a:t>— Simple code that is easy to understand and debug is generally best. In this case you are optimizing the programmer's time. This is especially true for the parts of your code that aren't providing the bottleneck.</a:t>
            </a:r>
            <a:endParaRPr b="0">
              <a:latin typeface="+mn-lt"/>
              <a:ea typeface="+mn-ea"/>
              <a:cs typeface="+mn-cs"/>
              <a:sym typeface="Helvetica Neue Light"/>
            </a:endParaRPr>
          </a:p>
          <a:p>
            <a:pPr algn="l" defTabSz="457200">
              <a:lnSpc>
                <a:spcPts val="9400"/>
              </a:lnSpc>
              <a:spcBef>
                <a:spcPts val="1200"/>
              </a:spcBef>
              <a:defRPr b="1">
                <a:latin typeface="Helvetica Neue"/>
                <a:ea typeface="Helvetica Neue"/>
                <a:cs typeface="Helvetica Neue"/>
                <a:sym typeface="Helvetica Neue"/>
              </a:defRPr>
            </a:pPr>
            <a:endParaRPr b="0">
              <a:latin typeface="+mn-lt"/>
              <a:ea typeface="+mn-ea"/>
              <a:cs typeface="+mn-cs"/>
              <a:sym typeface="Helvetica Neue Light"/>
            </a:endParaRPr>
          </a:p>
          <a:p>
            <a:pPr algn="l" defTabSz="457200">
              <a:lnSpc>
                <a:spcPts val="9400"/>
              </a:lnSpc>
              <a:spcBef>
                <a:spcPts val="1200"/>
              </a:spcBef>
              <a:defRPr b="1">
                <a:latin typeface="Helvetica Neue"/>
                <a:ea typeface="Helvetica Neue"/>
                <a:cs typeface="Helvetica Neue"/>
                <a:sym typeface="Helvetica Neue"/>
              </a:defRPr>
            </a:pPr>
            <a:r>
              <a:t>Let gcc do its optimizations</a:t>
            </a:r>
            <a:r>
              <a:rPr b="0">
                <a:latin typeface="+mn-lt"/>
                <a:ea typeface="+mn-ea"/>
                <a:cs typeface="+mn-cs"/>
                <a:sym typeface="Helvetica Neue Light"/>
              </a:rPr>
              <a:t> — don't pre-optimize, and after you compile with a high optimization in gcc, look at the assembly code and analyze it to see where you may be able to optimize.</a:t>
            </a:r>
            <a:endParaRPr b="0">
              <a:latin typeface="+mn-lt"/>
              <a:ea typeface="+mn-ea"/>
              <a:cs typeface="+mn-cs"/>
              <a:sym typeface="Helvetica Neue Light"/>
            </a:endParaRPr>
          </a:p>
          <a:p>
            <a:pPr algn="l" defTabSz="457200">
              <a:lnSpc>
                <a:spcPts val="9400"/>
              </a:lnSpc>
              <a:spcBef>
                <a:spcPts val="1200"/>
              </a:spcBef>
              <a:defRPr b="1">
                <a:latin typeface="Helvetica Neue"/>
                <a:ea typeface="Helvetica Neue"/>
                <a:cs typeface="Helvetica Neue"/>
                <a:sym typeface="Helvetica Neue"/>
              </a:defRPr>
            </a:pPr>
            <a:endParaRPr b="0">
              <a:latin typeface="+mn-lt"/>
              <a:ea typeface="+mn-ea"/>
              <a:cs typeface="+mn-cs"/>
              <a:sym typeface="Helvetica Neue Light"/>
            </a:endParaRPr>
          </a:p>
          <a:p>
            <a:pPr algn="l" defTabSz="457200">
              <a:lnSpc>
                <a:spcPts val="9400"/>
              </a:lnSpc>
              <a:spcBef>
                <a:spcPts val="1200"/>
              </a:spcBef>
              <a:defRPr b="1">
                <a:latin typeface="Helvetica Neue"/>
                <a:ea typeface="Helvetica Neue"/>
                <a:cs typeface="Helvetica Neue"/>
                <a:sym typeface="Helvetica Neue"/>
              </a:defRPr>
            </a:pPr>
            <a:r>
              <a:t>Optimize explicitly as a last resort</a:t>
            </a:r>
            <a:r>
              <a:rPr b="0">
                <a:latin typeface="+mn-lt"/>
                <a:ea typeface="+mn-ea"/>
                <a:cs typeface="+mn-cs"/>
                <a:sym typeface="Helvetica Neue Light"/>
              </a:rPr>
              <a:t> — measure again, and attack the bottlenecks first.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Optimization Block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Optimization Blockers</a:t>
            </a:r>
          </a:p>
        </p:txBody>
      </p:sp>
      <p:sp>
        <p:nvSpPr>
          <p:cNvPr id="157" name="Programmers need to be careful to write code that can be optimized!…"/>
          <p:cNvSpPr txBox="1"/>
          <p:nvPr/>
        </p:nvSpPr>
        <p:spPr>
          <a:xfrm>
            <a:off x="692247" y="2471167"/>
            <a:ext cx="22999506" cy="45027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400"/>
              </a:lnSpc>
              <a:spcBef>
                <a:spcPts val="1200"/>
              </a:spcBef>
            </a:pPr>
            <a:r>
              <a:t>Programmers need to be careful to write code that can be optimized!</a:t>
            </a:r>
          </a:p>
          <a:p>
            <a:pPr algn="l" defTabSz="457200">
              <a:lnSpc>
                <a:spcPts val="9400"/>
              </a:lnSpc>
              <a:spcBef>
                <a:spcPts val="1200"/>
              </a:spcBef>
            </a:pPr>
          </a:p>
          <a:p>
            <a:pPr algn="l" defTabSz="457200">
              <a:lnSpc>
                <a:spcPts val="9400"/>
              </a:lnSpc>
              <a:spcBef>
                <a:spcPts val="1200"/>
              </a:spcBef>
            </a:pPr>
            <a:r>
              <a:t>Although this isn't always possible, it is a good goal to have.</a:t>
            </a:r>
          </a:p>
          <a:p>
            <a:pPr algn="l" defTabSz="457200">
              <a:lnSpc>
                <a:spcPts val="9400"/>
              </a:lnSpc>
              <a:spcBef>
                <a:spcPts val="1200"/>
              </a:spcBef>
            </a:pPr>
          </a:p>
          <a:p>
            <a:pPr algn="l" defTabSz="457200">
              <a:lnSpc>
                <a:spcPts val="9400"/>
              </a:lnSpc>
              <a:spcBef>
                <a:spcPts val="1200"/>
              </a:spcBef>
            </a:pPr>
            <a:r>
              <a:t>Let's look at two functions:</a:t>
            </a:r>
          </a:p>
        </p:txBody>
      </p:sp>
      <p:sp>
        <p:nvSpPr>
          <p:cNvPr id="158" name="void twiddle1(long *xp,…"/>
          <p:cNvSpPr txBox="1"/>
          <p:nvPr/>
        </p:nvSpPr>
        <p:spPr>
          <a:xfrm>
            <a:off x="576409" y="7260666"/>
            <a:ext cx="914504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400"/>
              </a:lnSpc>
              <a:spcBef>
                <a:spcPts val="1200"/>
              </a:spcBef>
              <a:defRPr>
                <a:latin typeface="Courier"/>
                <a:ea typeface="Courier"/>
                <a:cs typeface="Courier"/>
                <a:sym typeface="Courier"/>
              </a:defRPr>
            </a:pPr>
            <a:r>
              <a:t>void twiddle1(long *xp,</a:t>
            </a:r>
          </a:p>
          <a:p>
            <a:pPr algn="l" defTabSz="457200">
              <a:lnSpc>
                <a:spcPts val="9400"/>
              </a:lnSpc>
              <a:spcBef>
                <a:spcPts val="1200"/>
              </a:spcBef>
              <a:defRPr>
                <a:latin typeface="Courier"/>
                <a:ea typeface="Courier"/>
                <a:cs typeface="Courier"/>
                <a:sym typeface="Courier"/>
              </a:defRPr>
            </a:pPr>
            <a:r>
              <a:t>              long *yp)</a:t>
            </a:r>
          </a:p>
          <a:p>
            <a:pPr algn="l" defTabSz="457200">
              <a:lnSpc>
                <a:spcPts val="9400"/>
              </a:lnSpc>
              <a:spcBef>
                <a:spcPts val="1200"/>
              </a:spcBef>
              <a:defRPr>
                <a:latin typeface="Courier"/>
                <a:ea typeface="Courier"/>
                <a:cs typeface="Courier"/>
                <a:sym typeface="Courier"/>
              </a:defRPr>
            </a:pPr>
            <a:r>
              <a:t>{</a:t>
            </a:r>
          </a:p>
          <a:p>
            <a:pPr algn="l" defTabSz="457200">
              <a:lnSpc>
                <a:spcPts val="9400"/>
              </a:lnSpc>
              <a:spcBef>
                <a:spcPts val="1200"/>
              </a:spcBef>
              <a:defRPr>
                <a:latin typeface="Courier"/>
                <a:ea typeface="Courier"/>
                <a:cs typeface="Courier"/>
                <a:sym typeface="Courier"/>
              </a:defRPr>
            </a:pPr>
            <a:r>
              <a:t>    *xp += *yp;</a:t>
            </a:r>
          </a:p>
          <a:p>
            <a:pPr algn="l" defTabSz="457200">
              <a:lnSpc>
                <a:spcPts val="9400"/>
              </a:lnSpc>
              <a:spcBef>
                <a:spcPts val="1200"/>
              </a:spcBef>
              <a:defRPr>
                <a:latin typeface="Courier"/>
                <a:ea typeface="Courier"/>
                <a:cs typeface="Courier"/>
                <a:sym typeface="Courier"/>
              </a:defRPr>
            </a:pPr>
            <a:r>
              <a:t>    *xp += *yp;</a:t>
            </a:r>
          </a:p>
          <a:p>
            <a:pPr algn="l" defTabSz="457200">
              <a:lnSpc>
                <a:spcPts val="9400"/>
              </a:lnSpc>
              <a:spcBef>
                <a:spcPts val="1200"/>
              </a:spcBef>
              <a:defRPr>
                <a:latin typeface="Courier"/>
                <a:ea typeface="Courier"/>
                <a:cs typeface="Courier"/>
                <a:sym typeface="Courier"/>
              </a:defRPr>
            </a:pPr>
            <a:r>
              <a:t>}</a:t>
            </a:r>
          </a:p>
        </p:txBody>
      </p:sp>
      <p:sp>
        <p:nvSpPr>
          <p:cNvPr id="159" name="void twiddle2(long *xp,…"/>
          <p:cNvSpPr txBox="1"/>
          <p:nvPr/>
        </p:nvSpPr>
        <p:spPr>
          <a:xfrm>
            <a:off x="11668621" y="7260666"/>
            <a:ext cx="9145042" cy="4584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400"/>
              </a:lnSpc>
              <a:spcBef>
                <a:spcPts val="1200"/>
              </a:spcBef>
              <a:defRPr>
                <a:latin typeface="Courier"/>
                <a:ea typeface="Courier"/>
                <a:cs typeface="Courier"/>
                <a:sym typeface="Courier"/>
              </a:defRPr>
            </a:pPr>
            <a:r>
              <a:t>void twiddle2(long *xp,</a:t>
            </a:r>
          </a:p>
          <a:p>
            <a:pPr algn="l" defTabSz="457200">
              <a:lnSpc>
                <a:spcPts val="9400"/>
              </a:lnSpc>
              <a:spcBef>
                <a:spcPts val="1200"/>
              </a:spcBef>
              <a:defRPr>
                <a:latin typeface="Courier"/>
                <a:ea typeface="Courier"/>
                <a:cs typeface="Courier"/>
                <a:sym typeface="Courier"/>
              </a:defRPr>
            </a:pPr>
            <a:r>
              <a:t>              long *yp)</a:t>
            </a:r>
          </a:p>
          <a:p>
            <a:pPr algn="l" defTabSz="457200">
              <a:lnSpc>
                <a:spcPts val="9400"/>
              </a:lnSpc>
              <a:spcBef>
                <a:spcPts val="1200"/>
              </a:spcBef>
              <a:defRPr>
                <a:latin typeface="Courier"/>
                <a:ea typeface="Courier"/>
                <a:cs typeface="Courier"/>
                <a:sym typeface="Courier"/>
              </a:defRPr>
            </a:pPr>
            <a:r>
              <a:t>{</a:t>
            </a:r>
          </a:p>
          <a:p>
            <a:pPr algn="l" defTabSz="457200">
              <a:lnSpc>
                <a:spcPts val="9400"/>
              </a:lnSpc>
              <a:spcBef>
                <a:spcPts val="1200"/>
              </a:spcBef>
              <a:defRPr>
                <a:latin typeface="Courier"/>
                <a:ea typeface="Courier"/>
                <a:cs typeface="Courier"/>
                <a:sym typeface="Courier"/>
              </a:defRPr>
            </a:pPr>
            <a:r>
              <a:t>    *xp += 2 * *yp;</a:t>
            </a:r>
          </a:p>
          <a:p>
            <a:pPr algn="l" defTabSz="457200">
              <a:lnSpc>
                <a:spcPts val="9400"/>
              </a:lnSpc>
              <a:spcBef>
                <a:spcPts val="1200"/>
              </a:spcBef>
              <a:defRPr>
                <a:latin typeface="Courier"/>
                <a:ea typeface="Courier"/>
                <a:cs typeface="Courier"/>
                <a:sym typeface="Courier"/>
              </a:defRPr>
            </a:pPr>
            <a:r>
              <a:t>}</a:t>
            </a:r>
          </a:p>
        </p:txBody>
      </p:sp>
      <p:sp>
        <p:nvSpPr>
          <p:cNvPr id="160" name="The functions perform the same thing, right?"/>
          <p:cNvSpPr txBox="1"/>
          <p:nvPr/>
        </p:nvSpPr>
        <p:spPr>
          <a:xfrm>
            <a:off x="9967766" y="12632767"/>
            <a:ext cx="12228196"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9400"/>
              </a:lnSpc>
              <a:spcBef>
                <a:spcPts val="1200"/>
              </a:spcBef>
            </a:lvl1pPr>
          </a:lstStyle>
          <a:p>
            <a:pPr/>
            <a:r>
              <a:t>The functions perform the same thing, right?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Optimization Block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Optimization Blockers</a:t>
            </a:r>
          </a:p>
        </p:txBody>
      </p:sp>
      <p:sp>
        <p:nvSpPr>
          <p:cNvPr id="163" name="Oops — if the pointer is the same, we have a problem! Pointers can be optimization blockers. gcc won't optimize twiddle1 to twiddle2, because it could lead to incorrect code."/>
          <p:cNvSpPr txBox="1"/>
          <p:nvPr/>
        </p:nvSpPr>
        <p:spPr>
          <a:xfrm>
            <a:off x="10431908" y="11073046"/>
            <a:ext cx="12209313" cy="26769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8400"/>
              </a:lnSpc>
              <a:spcBef>
                <a:spcPts val="1200"/>
              </a:spcBef>
              <a:defRPr sz="4200"/>
            </a:pPr>
            <a:r>
              <a:t>Oops — if the pointer is the same, we have a problem! Pointers can be </a:t>
            </a:r>
            <a:r>
              <a:rPr i="1">
                <a:latin typeface="Helvetica Neue"/>
                <a:ea typeface="Helvetica Neue"/>
                <a:cs typeface="Helvetica Neue"/>
                <a:sym typeface="Helvetica Neue"/>
              </a:rPr>
              <a:t>optimization blockers</a:t>
            </a:r>
            <a:r>
              <a:t>. gcc won't optimize twiddle1 to twiddle2, because it could lead to incorrect code.</a:t>
            </a:r>
          </a:p>
        </p:txBody>
      </p:sp>
      <p:sp>
        <p:nvSpPr>
          <p:cNvPr id="164" name="$ ./twiddle 2 3…"/>
          <p:cNvSpPr txBox="1"/>
          <p:nvPr/>
        </p:nvSpPr>
        <p:spPr>
          <a:xfrm>
            <a:off x="11618394" y="1760873"/>
            <a:ext cx="10664518" cy="930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8300"/>
              </a:lnSpc>
              <a:spcBef>
                <a:spcPts val="1200"/>
              </a:spcBef>
              <a:defRPr sz="4100">
                <a:latin typeface="Courier"/>
                <a:ea typeface="Courier"/>
                <a:cs typeface="Courier"/>
                <a:sym typeface="Courier"/>
              </a:defRPr>
            </a:pPr>
            <a:r>
              <a:t>$ ./twiddle 2 3</a:t>
            </a:r>
          </a:p>
          <a:p>
            <a:pPr algn="l" defTabSz="457200">
              <a:lnSpc>
                <a:spcPts val="8300"/>
              </a:lnSpc>
              <a:spcBef>
                <a:spcPts val="1200"/>
              </a:spcBef>
              <a:defRPr sz="4100">
                <a:latin typeface="Courier"/>
                <a:ea typeface="Courier"/>
                <a:cs typeface="Courier"/>
                <a:sym typeface="Courier"/>
              </a:defRPr>
            </a:pPr>
            <a:r>
              <a:t>a: 2, b: 3</a:t>
            </a:r>
          </a:p>
          <a:p>
            <a:pPr algn="l" defTabSz="457200">
              <a:lnSpc>
                <a:spcPts val="8300"/>
              </a:lnSpc>
              <a:spcBef>
                <a:spcPts val="1200"/>
              </a:spcBef>
              <a:defRPr sz="4100">
                <a:latin typeface="Courier"/>
                <a:ea typeface="Courier"/>
                <a:cs typeface="Courier"/>
                <a:sym typeface="Courier"/>
              </a:defRPr>
            </a:pPr>
            <a:r>
              <a:t>after twiddle1(&amp;a, &amp;b), a = 8</a:t>
            </a:r>
          </a:p>
          <a:p>
            <a:pPr algn="l" defTabSz="457200">
              <a:lnSpc>
                <a:spcPts val="8300"/>
              </a:lnSpc>
              <a:spcBef>
                <a:spcPts val="1200"/>
              </a:spcBef>
              <a:defRPr sz="4100">
                <a:latin typeface="Courier"/>
                <a:ea typeface="Courier"/>
                <a:cs typeface="Courier"/>
                <a:sym typeface="Courier"/>
              </a:defRPr>
            </a:pPr>
          </a:p>
          <a:p>
            <a:pPr algn="l" defTabSz="457200">
              <a:lnSpc>
                <a:spcPts val="8300"/>
              </a:lnSpc>
              <a:spcBef>
                <a:spcPts val="1200"/>
              </a:spcBef>
              <a:defRPr sz="4100">
                <a:latin typeface="Courier"/>
                <a:ea typeface="Courier"/>
                <a:cs typeface="Courier"/>
                <a:sym typeface="Courier"/>
              </a:defRPr>
            </a:pPr>
            <a:r>
              <a:t>a: 2, b:3</a:t>
            </a:r>
          </a:p>
          <a:p>
            <a:pPr algn="l" defTabSz="457200">
              <a:lnSpc>
                <a:spcPts val="8300"/>
              </a:lnSpc>
              <a:spcBef>
                <a:spcPts val="1200"/>
              </a:spcBef>
              <a:defRPr sz="4100">
                <a:latin typeface="Courier"/>
                <a:ea typeface="Courier"/>
                <a:cs typeface="Courier"/>
                <a:sym typeface="Courier"/>
              </a:defRPr>
            </a:pPr>
            <a:r>
              <a:t>after twiddle2(&amp;a, &amp;b), a = 8</a:t>
            </a:r>
          </a:p>
          <a:p>
            <a:pPr algn="l" defTabSz="457200">
              <a:lnSpc>
                <a:spcPts val="8300"/>
              </a:lnSpc>
              <a:spcBef>
                <a:spcPts val="1200"/>
              </a:spcBef>
              <a:defRPr sz="4100">
                <a:latin typeface="Courier"/>
                <a:ea typeface="Courier"/>
                <a:cs typeface="Courier"/>
                <a:sym typeface="Courier"/>
              </a:defRPr>
            </a:pPr>
          </a:p>
          <a:p>
            <a:pPr algn="l" defTabSz="457200">
              <a:lnSpc>
                <a:spcPts val="8300"/>
              </a:lnSpc>
              <a:spcBef>
                <a:spcPts val="1200"/>
              </a:spcBef>
              <a:defRPr sz="4100">
                <a:latin typeface="Courier"/>
                <a:ea typeface="Courier"/>
                <a:cs typeface="Courier"/>
                <a:sym typeface="Courier"/>
              </a:defRPr>
            </a:pPr>
            <a:r>
              <a:t>a: 2</a:t>
            </a:r>
          </a:p>
          <a:p>
            <a:pPr algn="l" defTabSz="457200">
              <a:lnSpc>
                <a:spcPts val="8300"/>
              </a:lnSpc>
              <a:spcBef>
                <a:spcPts val="1200"/>
              </a:spcBef>
              <a:defRPr sz="4100">
                <a:latin typeface="Courier"/>
                <a:ea typeface="Courier"/>
                <a:cs typeface="Courier"/>
                <a:sym typeface="Courier"/>
              </a:defRPr>
            </a:pPr>
            <a:r>
              <a:t>after twiddle1(&amp;a, &amp;a), a = 8</a:t>
            </a:r>
          </a:p>
          <a:p>
            <a:pPr algn="l" defTabSz="457200">
              <a:lnSpc>
                <a:spcPts val="8300"/>
              </a:lnSpc>
              <a:spcBef>
                <a:spcPts val="1200"/>
              </a:spcBef>
              <a:defRPr sz="4100">
                <a:latin typeface="Courier"/>
                <a:ea typeface="Courier"/>
                <a:cs typeface="Courier"/>
                <a:sym typeface="Courier"/>
              </a:defRPr>
            </a:pPr>
          </a:p>
          <a:p>
            <a:pPr algn="l" defTabSz="457200">
              <a:lnSpc>
                <a:spcPts val="8300"/>
              </a:lnSpc>
              <a:spcBef>
                <a:spcPts val="1200"/>
              </a:spcBef>
              <a:defRPr sz="4100">
                <a:latin typeface="Courier"/>
                <a:ea typeface="Courier"/>
                <a:cs typeface="Courier"/>
                <a:sym typeface="Courier"/>
              </a:defRPr>
            </a:pPr>
            <a:r>
              <a:t>a: 2</a:t>
            </a:r>
          </a:p>
          <a:p>
            <a:pPr algn="l" defTabSz="457200">
              <a:lnSpc>
                <a:spcPts val="8300"/>
              </a:lnSpc>
              <a:spcBef>
                <a:spcPts val="1200"/>
              </a:spcBef>
              <a:defRPr sz="4100">
                <a:latin typeface="Courier"/>
                <a:ea typeface="Courier"/>
                <a:cs typeface="Courier"/>
                <a:sym typeface="Courier"/>
              </a:defRPr>
            </a:pPr>
            <a:r>
              <a:t>after twiddle2(&amp;a, &amp;a), a = 6</a:t>
            </a:r>
          </a:p>
        </p:txBody>
      </p:sp>
      <p:sp>
        <p:nvSpPr>
          <p:cNvPr id="165" name="void twiddle1(long *xp,…"/>
          <p:cNvSpPr txBox="1"/>
          <p:nvPr/>
        </p:nvSpPr>
        <p:spPr>
          <a:xfrm>
            <a:off x="952884" y="1760873"/>
            <a:ext cx="9145043"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400"/>
              </a:lnSpc>
              <a:spcBef>
                <a:spcPts val="1200"/>
              </a:spcBef>
              <a:defRPr>
                <a:latin typeface="Courier"/>
                <a:ea typeface="Courier"/>
                <a:cs typeface="Courier"/>
                <a:sym typeface="Courier"/>
              </a:defRPr>
            </a:pPr>
            <a:r>
              <a:t>void twiddle1(long *xp,</a:t>
            </a:r>
          </a:p>
          <a:p>
            <a:pPr algn="l" defTabSz="457200">
              <a:lnSpc>
                <a:spcPts val="9400"/>
              </a:lnSpc>
              <a:spcBef>
                <a:spcPts val="1200"/>
              </a:spcBef>
              <a:defRPr>
                <a:latin typeface="Courier"/>
                <a:ea typeface="Courier"/>
                <a:cs typeface="Courier"/>
                <a:sym typeface="Courier"/>
              </a:defRPr>
            </a:pPr>
            <a:r>
              <a:t>              long *yp)</a:t>
            </a:r>
          </a:p>
          <a:p>
            <a:pPr algn="l" defTabSz="457200">
              <a:lnSpc>
                <a:spcPts val="9400"/>
              </a:lnSpc>
              <a:spcBef>
                <a:spcPts val="1200"/>
              </a:spcBef>
              <a:defRPr>
                <a:latin typeface="Courier"/>
                <a:ea typeface="Courier"/>
                <a:cs typeface="Courier"/>
                <a:sym typeface="Courier"/>
              </a:defRPr>
            </a:pPr>
            <a:r>
              <a:t>{</a:t>
            </a:r>
          </a:p>
          <a:p>
            <a:pPr algn="l" defTabSz="457200">
              <a:lnSpc>
                <a:spcPts val="9400"/>
              </a:lnSpc>
              <a:spcBef>
                <a:spcPts val="1200"/>
              </a:spcBef>
              <a:defRPr>
                <a:latin typeface="Courier"/>
                <a:ea typeface="Courier"/>
                <a:cs typeface="Courier"/>
                <a:sym typeface="Courier"/>
              </a:defRPr>
            </a:pPr>
            <a:r>
              <a:t>    *xp += *yp;</a:t>
            </a:r>
          </a:p>
          <a:p>
            <a:pPr algn="l" defTabSz="457200">
              <a:lnSpc>
                <a:spcPts val="9400"/>
              </a:lnSpc>
              <a:spcBef>
                <a:spcPts val="1200"/>
              </a:spcBef>
              <a:defRPr>
                <a:latin typeface="Courier"/>
                <a:ea typeface="Courier"/>
                <a:cs typeface="Courier"/>
                <a:sym typeface="Courier"/>
              </a:defRPr>
            </a:pPr>
            <a:r>
              <a:t>    *xp += *yp;</a:t>
            </a:r>
          </a:p>
          <a:p>
            <a:pPr algn="l" defTabSz="457200">
              <a:lnSpc>
                <a:spcPts val="9400"/>
              </a:lnSpc>
              <a:spcBef>
                <a:spcPts val="1200"/>
              </a:spcBef>
              <a:defRPr>
                <a:latin typeface="Courier"/>
                <a:ea typeface="Courier"/>
                <a:cs typeface="Courier"/>
                <a:sym typeface="Courier"/>
              </a:defRPr>
            </a:pPr>
            <a:r>
              <a:t>}</a:t>
            </a:r>
          </a:p>
        </p:txBody>
      </p:sp>
      <p:sp>
        <p:nvSpPr>
          <p:cNvPr id="166" name="void twiddle2(long *xp,…"/>
          <p:cNvSpPr txBox="1"/>
          <p:nvPr/>
        </p:nvSpPr>
        <p:spPr>
          <a:xfrm>
            <a:off x="952884" y="8479504"/>
            <a:ext cx="9145043" cy="4584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400"/>
              </a:lnSpc>
              <a:spcBef>
                <a:spcPts val="1200"/>
              </a:spcBef>
              <a:defRPr>
                <a:latin typeface="Courier"/>
                <a:ea typeface="Courier"/>
                <a:cs typeface="Courier"/>
                <a:sym typeface="Courier"/>
              </a:defRPr>
            </a:pPr>
            <a:r>
              <a:t>void twiddle2(long *xp,</a:t>
            </a:r>
          </a:p>
          <a:p>
            <a:pPr algn="l" defTabSz="457200">
              <a:lnSpc>
                <a:spcPts val="9400"/>
              </a:lnSpc>
              <a:spcBef>
                <a:spcPts val="1200"/>
              </a:spcBef>
              <a:defRPr>
                <a:latin typeface="Courier"/>
                <a:ea typeface="Courier"/>
                <a:cs typeface="Courier"/>
                <a:sym typeface="Courier"/>
              </a:defRPr>
            </a:pPr>
            <a:r>
              <a:t>              long *yp)</a:t>
            </a:r>
          </a:p>
          <a:p>
            <a:pPr algn="l" defTabSz="457200">
              <a:lnSpc>
                <a:spcPts val="9400"/>
              </a:lnSpc>
              <a:spcBef>
                <a:spcPts val="1200"/>
              </a:spcBef>
              <a:defRPr>
                <a:latin typeface="Courier"/>
                <a:ea typeface="Courier"/>
                <a:cs typeface="Courier"/>
                <a:sym typeface="Courier"/>
              </a:defRPr>
            </a:pPr>
            <a:r>
              <a:t>{</a:t>
            </a:r>
          </a:p>
          <a:p>
            <a:pPr algn="l" defTabSz="457200">
              <a:lnSpc>
                <a:spcPts val="9400"/>
              </a:lnSpc>
              <a:spcBef>
                <a:spcPts val="1200"/>
              </a:spcBef>
              <a:defRPr>
                <a:latin typeface="Courier"/>
                <a:ea typeface="Courier"/>
                <a:cs typeface="Courier"/>
                <a:sym typeface="Courier"/>
              </a:defRPr>
            </a:pPr>
            <a:r>
              <a:t>    *xp += 2 * *yp;</a:t>
            </a:r>
          </a:p>
          <a:p>
            <a:pPr algn="l" defTabSz="457200">
              <a:lnSpc>
                <a:spcPts val="9400"/>
              </a:lnSpc>
              <a:spcBef>
                <a:spcPts val="1200"/>
              </a:spcBef>
              <a:defRPr>
                <a:latin typeface="Courier"/>
                <a:ea typeface="Courier"/>
                <a:cs typeface="Courier"/>
                <a:sym typeface="Courier"/>
              </a:defRPr>
            </a:pPr>
            <a:r>
              <a: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Optimization Examples: Constant Fol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Optimization Examples: Constant Folding</a:t>
            </a:r>
          </a:p>
        </p:txBody>
      </p:sp>
      <p:sp>
        <p:nvSpPr>
          <p:cNvPr id="169" name="GCC explorer: https://gcc.godbolt.org/z/vbfTjehPa"/>
          <p:cNvSpPr txBox="1"/>
          <p:nvPr/>
        </p:nvSpPr>
        <p:spPr>
          <a:xfrm>
            <a:off x="1141809" y="2606003"/>
            <a:ext cx="2210038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400"/>
              </a:lnSpc>
              <a:spcBef>
                <a:spcPts val="1200"/>
              </a:spcBef>
            </a:pPr>
            <a:r>
              <a:t>GCC explorer: </a:t>
            </a:r>
            <a:r>
              <a:rPr u="sng">
                <a:hlinkClick r:id="rId2" invalidUrl="" action="" tgtFrame="" tooltip="" history="1" highlightClick="0" endSnd="0"/>
              </a:rPr>
              <a:t>https://gcc.godbolt.org/z/vbfTjehPa</a:t>
            </a:r>
            <a:r>
              <a:t> </a:t>
            </a:r>
          </a:p>
        </p:txBody>
      </p:sp>
      <p:sp>
        <p:nvSpPr>
          <p:cNvPr id="170" name="-O0"/>
          <p:cNvSpPr txBox="1"/>
          <p:nvPr/>
        </p:nvSpPr>
        <p:spPr>
          <a:xfrm>
            <a:off x="5382109" y="7525666"/>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-O0</a:t>
            </a:r>
          </a:p>
        </p:txBody>
      </p:sp>
      <p:sp>
        <p:nvSpPr>
          <p:cNvPr id="171" name="-O2"/>
          <p:cNvSpPr txBox="1"/>
          <p:nvPr/>
        </p:nvSpPr>
        <p:spPr>
          <a:xfrm>
            <a:off x="17668347" y="7525666"/>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-O2</a:t>
            </a:r>
          </a:p>
        </p:txBody>
      </p:sp>
      <p:sp>
        <p:nvSpPr>
          <p:cNvPr id="172" name="The compiler doesn't need to do as many real-time calculations, and folds the constants into two calculations."/>
          <p:cNvSpPr txBox="1"/>
          <p:nvPr/>
        </p:nvSpPr>
        <p:spPr>
          <a:xfrm>
            <a:off x="11030829" y="10732751"/>
            <a:ext cx="11352118" cy="236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400"/>
              </a:lnSpc>
              <a:spcBef>
                <a:spcPts val="1200"/>
              </a:spcBef>
            </a:pPr>
            <a:r>
              <a:t>The compiler doesn't need to do as many real-time calculations, and </a:t>
            </a:r>
            <a:r>
              <a:rPr i="1">
                <a:latin typeface="Helvetica Neue"/>
                <a:ea typeface="Helvetica Neue"/>
                <a:cs typeface="Helvetica Neue"/>
                <a:sym typeface="Helvetica Neue"/>
              </a:rPr>
              <a:t>folds</a:t>
            </a:r>
            <a:r>
              <a:t> the constants into two calculations.</a:t>
            </a:r>
          </a:p>
        </p:txBody>
      </p:sp>
      <p:sp>
        <p:nvSpPr>
          <p:cNvPr id="173" name="unsigned long CF(unsigned long val)…"/>
          <p:cNvSpPr txBox="1"/>
          <p:nvPr/>
        </p:nvSpPr>
        <p:spPr>
          <a:xfrm>
            <a:off x="7028200" y="3947002"/>
            <a:ext cx="10327600" cy="2527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00FF"/>
                </a:solidFill>
                <a:latin typeface="Courier"/>
                <a:ea typeface="Courier"/>
                <a:cs typeface="Courier"/>
                <a:sym typeface="Courier"/>
              </a:defRPr>
            </a:pPr>
            <a:r>
              <a:t>unsigned</a:t>
            </a:r>
            <a:r>
              <a:rPr>
                <a:solidFill>
                  <a:srgbClr val="000000"/>
                </a:solidFill>
              </a:rPr>
              <a:t> </a:t>
            </a:r>
            <a:r>
              <a:t>long</a:t>
            </a:r>
            <a:r>
              <a:rPr>
                <a:solidFill>
                  <a:srgbClr val="000000"/>
                </a:solidFill>
              </a:rPr>
              <a:t> CF(</a:t>
            </a:r>
            <a:r>
              <a:t>unsigned</a:t>
            </a:r>
            <a:r>
              <a:rPr>
                <a:solidFill>
                  <a:srgbClr val="000000"/>
                </a:solidFill>
              </a:rPr>
              <a:t> </a:t>
            </a:r>
            <a:r>
              <a:t>long</a:t>
            </a:r>
            <a:r>
              <a:rPr>
                <a:solidFill>
                  <a:srgbClr val="000000"/>
                </a:solidFill>
              </a:rPr>
              <a:t> val)</a:t>
            </a:r>
            <a:endParaRPr>
              <a:solidFill>
                <a:srgbClr val="000000"/>
              </a:solidFill>
            </a:endParaRPr>
          </a:p>
          <a:p>
            <a:pPr algn="l" defTabSz="457200">
              <a:lnSpc>
                <a:spcPts val="4500"/>
              </a:lnSpc>
              <a:defRPr sz="2600">
                <a:latin typeface="Courier"/>
                <a:ea typeface="Courier"/>
                <a:cs typeface="Courier"/>
                <a:sym typeface="Courier"/>
              </a:defRPr>
            </a:pPr>
            <a:r>
              <a:t>{</a:t>
            </a:r>
          </a:p>
          <a:p>
            <a:pPr algn="l" defTabSz="457200">
              <a:lnSpc>
                <a:spcPts val="4500"/>
              </a:lnSpc>
              <a:defRPr sz="2600">
                <a:latin typeface="Courier"/>
                <a:ea typeface="Courier"/>
                <a:cs typeface="Courier"/>
                <a:sym typeface="Courier"/>
              </a:defRPr>
            </a:pPr>
            <a:r>
              <a:t>    </a:t>
            </a:r>
            <a:r>
              <a:rPr>
                <a:solidFill>
                  <a:srgbClr val="0000FF"/>
                </a:solidFill>
              </a:rPr>
              <a:t>unsigned</a:t>
            </a:r>
            <a:r>
              <a:t> </a:t>
            </a:r>
            <a:r>
              <a:rPr>
                <a:solidFill>
                  <a:srgbClr val="0000FF"/>
                </a:solidFill>
              </a:rPr>
              <a:t>long</a:t>
            </a:r>
            <a:r>
              <a:t> ones = ~</a:t>
            </a:r>
            <a:r>
              <a:rPr>
                <a:solidFill>
                  <a:srgbClr val="09885A"/>
                </a:solidFill>
              </a:rPr>
              <a:t>0U</a:t>
            </a:r>
            <a:r>
              <a:t>/UCHAR_MAX;</a:t>
            </a:r>
          </a:p>
          <a:p>
            <a:pPr algn="l" defTabSz="457200">
              <a:lnSpc>
                <a:spcPts val="4500"/>
              </a:lnSpc>
              <a:defRPr sz="2600">
                <a:latin typeface="Courier"/>
                <a:ea typeface="Courier"/>
                <a:cs typeface="Courier"/>
                <a:sym typeface="Courier"/>
              </a:defRPr>
            </a:pPr>
            <a:r>
              <a:t>    </a:t>
            </a:r>
            <a:r>
              <a:rPr>
                <a:solidFill>
                  <a:srgbClr val="0000FF"/>
                </a:solidFill>
              </a:rPr>
              <a:t>unsigned</a:t>
            </a:r>
            <a:r>
              <a:t> </a:t>
            </a:r>
            <a:r>
              <a:rPr>
                <a:solidFill>
                  <a:srgbClr val="0000FF"/>
                </a:solidFill>
              </a:rPr>
              <a:t>long</a:t>
            </a:r>
            <a:r>
              <a:t> highs = ones &lt;&lt; (CHAR_BIT - </a:t>
            </a:r>
            <a:r>
              <a:rPr>
                <a:solidFill>
                  <a:srgbClr val="09885A"/>
                </a:solidFill>
              </a:rPr>
              <a:t>1</a:t>
            </a:r>
            <a:r>
              <a:t>);</a:t>
            </a:r>
          </a:p>
          <a:p>
            <a:pPr algn="l" defTabSz="457200">
              <a:lnSpc>
                <a:spcPts val="4500"/>
              </a:lnSpc>
              <a:defRPr sz="2600">
                <a:latin typeface="Courier"/>
                <a:ea typeface="Courier"/>
                <a:cs typeface="Courier"/>
                <a:sym typeface="Courier"/>
              </a:defRPr>
            </a:pPr>
            <a:r>
              <a:t>    </a:t>
            </a:r>
            <a:r>
              <a:rPr>
                <a:solidFill>
                  <a:srgbClr val="0000FF"/>
                </a:solidFill>
              </a:rPr>
              <a:t>return</a:t>
            </a:r>
            <a:r>
              <a:t> (val - ones) &amp; highs;</a:t>
            </a:r>
          </a:p>
          <a:p>
            <a:pPr algn="l" defTabSz="457200">
              <a:lnSpc>
                <a:spcPts val="4500"/>
              </a:lnSpc>
              <a:defRPr sz="2600">
                <a:latin typeface="Courier"/>
                <a:ea typeface="Courier"/>
                <a:cs typeface="Courier"/>
                <a:sym typeface="Courier"/>
              </a:defRPr>
            </a:pPr>
            <a:r>
              <a:t>}</a:t>
            </a:r>
          </a:p>
        </p:txBody>
      </p:sp>
      <p:sp>
        <p:nvSpPr>
          <p:cNvPr id="174" name="pushq %rbp…"/>
          <p:cNvSpPr txBox="1"/>
          <p:nvPr/>
        </p:nvSpPr>
        <p:spPr>
          <a:xfrm>
            <a:off x="1551007" y="8665658"/>
            <a:ext cx="8835050" cy="4889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00FF"/>
                </a:solidFill>
                <a:latin typeface="Courier"/>
                <a:ea typeface="Courier"/>
                <a:cs typeface="Courier"/>
                <a:sym typeface="Courier"/>
              </a:defRPr>
            </a:pPr>
            <a:r>
              <a:t>pushq</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movq</a:t>
            </a:r>
            <a:r>
              <a:rPr>
                <a:solidFill>
                  <a:srgbClr val="000000"/>
                </a:solidFill>
              </a:rPr>
              <a:t> </a:t>
            </a:r>
            <a:r>
              <a:rPr>
                <a:solidFill>
                  <a:srgbClr val="4864AA"/>
                </a:solidFill>
              </a:rPr>
              <a:t>%rsp</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movq</a:t>
            </a:r>
            <a:r>
              <a:rPr>
                <a:solidFill>
                  <a:srgbClr val="000000"/>
                </a:solidFill>
              </a:rPr>
              <a:t> </a:t>
            </a:r>
            <a:r>
              <a:rPr>
                <a:solidFill>
                  <a:srgbClr val="4864AA"/>
                </a:solidFill>
              </a:rPr>
              <a:t>%rdi</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3030C0"/>
                </a:solidFill>
                <a:latin typeface="Courier"/>
                <a:ea typeface="Courier"/>
                <a:cs typeface="Courier"/>
                <a:sym typeface="Courier"/>
              </a:defRPr>
            </a:pPr>
            <a:r>
              <a:rPr>
                <a:solidFill>
                  <a:srgbClr val="0000FF"/>
                </a:solidFill>
              </a:rPr>
              <a:t>movq</a:t>
            </a:r>
            <a:r>
              <a:rPr>
                <a:solidFill>
                  <a:srgbClr val="000000"/>
                </a:solidFill>
              </a:rPr>
              <a:t> </a:t>
            </a:r>
            <a:r>
              <a:t>$16843009</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movq</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 </a:t>
            </a:r>
            <a:r>
              <a:rPr>
                <a:solidFill>
                  <a:srgbClr val="4864AA"/>
                </a:solidFill>
              </a:rPr>
              <a:t>%rax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salq</a:t>
            </a:r>
            <a:r>
              <a:rPr>
                <a:solidFill>
                  <a:srgbClr val="000000"/>
                </a:solidFill>
              </a:rPr>
              <a:t> </a:t>
            </a:r>
            <a:r>
              <a:rPr>
                <a:solidFill>
                  <a:srgbClr val="3030C0"/>
                </a:solidFill>
              </a:rPr>
              <a:t>$7</a:t>
            </a:r>
            <a:r>
              <a:rPr>
                <a:solidFill>
                  <a:srgbClr val="000000"/>
                </a:solidFill>
              </a:rPr>
              <a:t>, </a:t>
            </a:r>
            <a:r>
              <a:rPr>
                <a:solidFill>
                  <a:srgbClr val="4864AA"/>
                </a:solidFill>
              </a:rPr>
              <a:t>%rax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movq</a:t>
            </a:r>
            <a:r>
              <a:rPr>
                <a:solidFill>
                  <a:srgbClr val="000000"/>
                </a:solidFill>
              </a:rPr>
              <a:t> </a:t>
            </a:r>
            <a:r>
              <a:rPr>
                <a:solidFill>
                  <a:srgbClr val="4864AA"/>
                </a:solidFill>
              </a:rPr>
              <a:t>%rax</a:t>
            </a:r>
            <a:r>
              <a:rPr>
                <a:solidFill>
                  <a:srgbClr val="000000"/>
                </a:solidFill>
              </a:rPr>
              <a:t>, -</a:t>
            </a:r>
            <a:r>
              <a:rPr>
                <a:solidFill>
                  <a:srgbClr val="09885A"/>
                </a:solidFill>
              </a:rPr>
              <a:t>16</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movq</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 </a:t>
            </a:r>
            <a:r>
              <a:rPr>
                <a:solidFill>
                  <a:srgbClr val="4864AA"/>
                </a:solidFill>
              </a:rPr>
              <a:t>%rax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subq</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 </a:t>
            </a:r>
            <a:r>
              <a:rPr>
                <a:solidFill>
                  <a:srgbClr val="4864AA"/>
                </a:solidFill>
              </a:rPr>
              <a:t>%rax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andq</a:t>
            </a:r>
            <a:r>
              <a:rPr>
                <a:solidFill>
                  <a:srgbClr val="000000"/>
                </a:solidFill>
              </a:rPr>
              <a:t> -</a:t>
            </a:r>
            <a:r>
              <a:rPr>
                <a:solidFill>
                  <a:srgbClr val="09885A"/>
                </a:solidFill>
              </a:rPr>
              <a:t>16</a:t>
            </a:r>
            <a:r>
              <a:rPr>
                <a:solidFill>
                  <a:srgbClr val="000000"/>
                </a:solidFill>
              </a:rPr>
              <a:t>(</a:t>
            </a:r>
            <a:r>
              <a:rPr>
                <a:solidFill>
                  <a:srgbClr val="4864AA"/>
                </a:solidFill>
              </a:rPr>
              <a:t>%rbp</a:t>
            </a:r>
            <a:r>
              <a:rPr>
                <a:solidFill>
                  <a:srgbClr val="000000"/>
                </a:solidFill>
              </a:rPr>
              <a:t>), </a:t>
            </a:r>
            <a:r>
              <a:rPr>
                <a:solidFill>
                  <a:srgbClr val="4864AA"/>
                </a:solidFill>
              </a:rPr>
              <a:t>%rax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popq</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ret</a:t>
            </a:r>
          </a:p>
        </p:txBody>
      </p:sp>
      <p:sp>
        <p:nvSpPr>
          <p:cNvPr id="175" name="leaq -16843009(%rdi), %rax…"/>
          <p:cNvSpPr txBox="1"/>
          <p:nvPr/>
        </p:nvSpPr>
        <p:spPr>
          <a:xfrm>
            <a:off x="13796624" y="8665658"/>
            <a:ext cx="8835050" cy="17399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9885A"/>
                </a:solidFill>
                <a:latin typeface="Courier"/>
                <a:ea typeface="Courier"/>
                <a:cs typeface="Courier"/>
                <a:sym typeface="Courier"/>
              </a:defRPr>
            </a:pPr>
            <a:r>
              <a:rPr>
                <a:solidFill>
                  <a:srgbClr val="0000FF"/>
                </a:solidFill>
              </a:rPr>
              <a:t>leaq</a:t>
            </a:r>
            <a:r>
              <a:rPr>
                <a:solidFill>
                  <a:srgbClr val="000000"/>
                </a:solidFill>
              </a:rPr>
              <a:t> -</a:t>
            </a:r>
            <a:r>
              <a:t>16843009</a:t>
            </a:r>
            <a:r>
              <a:rPr>
                <a:solidFill>
                  <a:srgbClr val="000000"/>
                </a:solidFill>
              </a:rPr>
              <a:t>(</a:t>
            </a:r>
            <a:r>
              <a:rPr>
                <a:solidFill>
                  <a:srgbClr val="4864AA"/>
                </a:solidFill>
              </a:rPr>
              <a:t>%rdi</a:t>
            </a:r>
            <a:r>
              <a:rPr>
                <a:solidFill>
                  <a:srgbClr val="000000"/>
                </a:solidFill>
              </a:rPr>
              <a:t>), </a:t>
            </a:r>
            <a:r>
              <a:rPr>
                <a:solidFill>
                  <a:srgbClr val="4864AA"/>
                </a:solidFill>
              </a:rPr>
              <a:t>%rax</a:t>
            </a:r>
            <a:endParaRPr>
              <a:solidFill>
                <a:srgbClr val="000000"/>
              </a:solidFill>
            </a:endParaRPr>
          </a:p>
          <a:p>
            <a:pPr algn="l" defTabSz="457200">
              <a:lnSpc>
                <a:spcPts val="4500"/>
              </a:lnSpc>
              <a:defRPr sz="2600">
                <a:solidFill>
                  <a:srgbClr val="3030C0"/>
                </a:solidFill>
                <a:latin typeface="Courier"/>
                <a:ea typeface="Courier"/>
                <a:cs typeface="Courier"/>
                <a:sym typeface="Courier"/>
              </a:defRPr>
            </a:pPr>
            <a:r>
              <a:rPr>
                <a:solidFill>
                  <a:srgbClr val="0000FF"/>
                </a:solidFill>
              </a:rPr>
              <a:t>andl</a:t>
            </a:r>
            <a:r>
              <a:rPr>
                <a:solidFill>
                  <a:srgbClr val="000000"/>
                </a:solidFill>
              </a:rPr>
              <a:t> </a:t>
            </a:r>
            <a:r>
              <a:t>$2155905152</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ret</a:t>
            </a:r>
            <a:endParaRPr>
              <a:solidFill>
                <a:srgbClr val="000000"/>
              </a:solidFill>
            </a:endParaR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Optimization Ex: Common Subexpression Elimin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900">
                <a:solidFill>
                  <a:srgbClr val="FFFFFF"/>
                </a:solidFill>
              </a:defRPr>
            </a:lvl1pPr>
          </a:lstStyle>
          <a:p>
            <a:pPr/>
            <a:r>
              <a:t>Optimization Ex: Common Subexpression Elimination</a:t>
            </a:r>
          </a:p>
        </p:txBody>
      </p:sp>
      <p:sp>
        <p:nvSpPr>
          <p:cNvPr id="178" name="GCC explorer: https://gcc.godbolt.org/z/5oK5PxY5s"/>
          <p:cNvSpPr txBox="1"/>
          <p:nvPr/>
        </p:nvSpPr>
        <p:spPr>
          <a:xfrm>
            <a:off x="1141809" y="2606003"/>
            <a:ext cx="2210038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400"/>
              </a:lnSpc>
              <a:spcBef>
                <a:spcPts val="1200"/>
              </a:spcBef>
            </a:pPr>
            <a:r>
              <a:t>GCC explorer: </a:t>
            </a:r>
            <a:r>
              <a:rPr u="sng">
                <a:hlinkClick r:id="rId2" invalidUrl="" action="" tgtFrame="" tooltip="" history="1" highlightClick="0" endSnd="0"/>
              </a:rPr>
              <a:t>https://gcc.godbolt.org/z/5oK5PxY5s</a:t>
            </a:r>
            <a:r>
              <a:t> </a:t>
            </a:r>
          </a:p>
        </p:txBody>
      </p:sp>
      <p:sp>
        <p:nvSpPr>
          <p:cNvPr id="179" name="int CSE(int num, int val)…"/>
          <p:cNvSpPr txBox="1"/>
          <p:nvPr/>
        </p:nvSpPr>
        <p:spPr>
          <a:xfrm>
            <a:off x="10257036" y="3611539"/>
            <a:ext cx="10327600" cy="2527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latin typeface="Courier"/>
                <a:ea typeface="Courier"/>
                <a:cs typeface="Courier"/>
                <a:sym typeface="Courier"/>
              </a:defRPr>
            </a:pPr>
            <a:r>
              <a:rPr>
                <a:solidFill>
                  <a:srgbClr val="0000FF"/>
                </a:solidFill>
              </a:rPr>
              <a:t>int</a:t>
            </a:r>
            <a:r>
              <a:t> CSE(</a:t>
            </a:r>
            <a:r>
              <a:rPr>
                <a:solidFill>
                  <a:srgbClr val="0000FF"/>
                </a:solidFill>
              </a:rPr>
              <a:t>int</a:t>
            </a:r>
            <a:r>
              <a:t> num, </a:t>
            </a:r>
            <a:r>
              <a:rPr>
                <a:solidFill>
                  <a:srgbClr val="0000FF"/>
                </a:solidFill>
              </a:rPr>
              <a:t>int</a:t>
            </a:r>
            <a:r>
              <a:t> val)</a:t>
            </a:r>
          </a:p>
          <a:p>
            <a:pPr algn="l" defTabSz="457200">
              <a:lnSpc>
                <a:spcPts val="4500"/>
              </a:lnSpc>
              <a:defRPr sz="2600">
                <a:latin typeface="Courier"/>
                <a:ea typeface="Courier"/>
                <a:cs typeface="Courier"/>
                <a:sym typeface="Courier"/>
              </a:defRPr>
            </a:pPr>
            <a:r>
              <a:t>{</a:t>
            </a:r>
          </a:p>
          <a:p>
            <a:pPr algn="l" defTabSz="457200">
              <a:lnSpc>
                <a:spcPts val="4500"/>
              </a:lnSpc>
              <a:defRPr sz="2600">
                <a:latin typeface="Courier"/>
                <a:ea typeface="Courier"/>
                <a:cs typeface="Courier"/>
                <a:sym typeface="Courier"/>
              </a:defRPr>
            </a:pPr>
            <a:r>
              <a:t>    </a:t>
            </a:r>
            <a:r>
              <a:rPr>
                <a:solidFill>
                  <a:srgbClr val="0000FF"/>
                </a:solidFill>
              </a:rPr>
              <a:t>int</a:t>
            </a:r>
            <a:r>
              <a:t> a = (val + </a:t>
            </a:r>
            <a:r>
              <a:rPr>
                <a:solidFill>
                  <a:srgbClr val="09885A"/>
                </a:solidFill>
              </a:rPr>
              <a:t>50</a:t>
            </a:r>
            <a:r>
              <a:t>);</a:t>
            </a:r>
          </a:p>
          <a:p>
            <a:pPr algn="l" defTabSz="457200">
              <a:lnSpc>
                <a:spcPts val="4500"/>
              </a:lnSpc>
              <a:defRPr sz="2600">
                <a:latin typeface="Courier"/>
                <a:ea typeface="Courier"/>
                <a:cs typeface="Courier"/>
                <a:sym typeface="Courier"/>
              </a:defRPr>
            </a:pPr>
            <a:r>
              <a:t>    </a:t>
            </a:r>
            <a:r>
              <a:rPr>
                <a:solidFill>
                  <a:srgbClr val="0000FF"/>
                </a:solidFill>
              </a:rPr>
              <a:t>int</a:t>
            </a:r>
            <a:r>
              <a:t> b = num * a - (</a:t>
            </a:r>
            <a:r>
              <a:rPr>
                <a:solidFill>
                  <a:srgbClr val="09885A"/>
                </a:solidFill>
              </a:rPr>
              <a:t>50</a:t>
            </a:r>
            <a:r>
              <a:t> + val);</a:t>
            </a:r>
          </a:p>
          <a:p>
            <a:pPr algn="l" defTabSz="457200">
              <a:lnSpc>
                <a:spcPts val="4500"/>
              </a:lnSpc>
              <a:defRPr sz="2600">
                <a:latin typeface="Courier"/>
                <a:ea typeface="Courier"/>
                <a:cs typeface="Courier"/>
                <a:sym typeface="Courier"/>
              </a:defRPr>
            </a:pPr>
            <a:r>
              <a:t>    </a:t>
            </a:r>
            <a:r>
              <a:rPr>
                <a:solidFill>
                  <a:srgbClr val="0000FF"/>
                </a:solidFill>
              </a:rPr>
              <a:t>return</a:t>
            </a:r>
            <a:r>
              <a:t> (val + (</a:t>
            </a:r>
            <a:r>
              <a:rPr>
                <a:solidFill>
                  <a:srgbClr val="09885A"/>
                </a:solidFill>
              </a:rPr>
              <a:t>100 </a:t>
            </a:r>
            <a:r>
              <a:t>/ </a:t>
            </a:r>
            <a:r>
              <a:rPr>
                <a:solidFill>
                  <a:srgbClr val="09885A"/>
                </a:solidFill>
              </a:rPr>
              <a:t>2</a:t>
            </a:r>
            <a:r>
              <a:t>)) + b;</a:t>
            </a:r>
          </a:p>
          <a:p>
            <a:pPr algn="l" defTabSz="457200">
              <a:lnSpc>
                <a:spcPts val="4500"/>
              </a:lnSpc>
              <a:defRPr sz="2600">
                <a:latin typeface="Courier"/>
                <a:ea typeface="Courier"/>
                <a:cs typeface="Courier"/>
                <a:sym typeface="Courier"/>
              </a:defRPr>
            </a:pPr>
            <a:r>
              <a:t>}</a:t>
            </a:r>
          </a:p>
        </p:txBody>
      </p:sp>
      <p:sp>
        <p:nvSpPr>
          <p:cNvPr id="180" name="pushq %rbp…"/>
          <p:cNvSpPr txBox="1"/>
          <p:nvPr/>
        </p:nvSpPr>
        <p:spPr>
          <a:xfrm>
            <a:off x="607516" y="5856152"/>
            <a:ext cx="8835050" cy="76454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00FF"/>
                </a:solidFill>
                <a:latin typeface="Courier"/>
                <a:ea typeface="Courier"/>
                <a:cs typeface="Courier"/>
                <a:sym typeface="Courier"/>
              </a:defRPr>
            </a:pPr>
            <a:r>
              <a:t>pushq</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movq</a:t>
            </a:r>
            <a:r>
              <a:rPr>
                <a:solidFill>
                  <a:srgbClr val="000000"/>
                </a:solidFill>
              </a:rPr>
              <a:t> </a:t>
            </a:r>
            <a:r>
              <a:rPr>
                <a:solidFill>
                  <a:srgbClr val="4864AA"/>
                </a:solidFill>
              </a:rPr>
              <a:t>%rsp</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%edi</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%esi</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addl</a:t>
            </a:r>
            <a:r>
              <a:rPr>
                <a:solidFill>
                  <a:srgbClr val="000000"/>
                </a:solidFill>
              </a:rPr>
              <a:t> </a:t>
            </a:r>
            <a:r>
              <a:rPr>
                <a:solidFill>
                  <a:srgbClr val="3030C0"/>
                </a:solidFill>
              </a:rPr>
              <a:t>$50</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%eax</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imull</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addl</a:t>
            </a:r>
            <a:r>
              <a:rPr>
                <a:solidFill>
                  <a:srgbClr val="000000"/>
                </a:solidFill>
              </a:rPr>
              <a:t> </a:t>
            </a:r>
            <a:r>
              <a:rPr>
                <a:solidFill>
                  <a:srgbClr val="3030C0"/>
                </a:solidFill>
              </a:rPr>
              <a:t>$50</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subl</a:t>
            </a:r>
            <a:r>
              <a:rPr>
                <a:solidFill>
                  <a:srgbClr val="000000"/>
                </a:solidFill>
              </a:rPr>
              <a:t> </a:t>
            </a:r>
            <a:r>
              <a:rPr>
                <a:solidFill>
                  <a:srgbClr val="4864AA"/>
                </a:solidFill>
              </a:rPr>
              <a:t>%edx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%eax</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leal</a:t>
            </a:r>
            <a:r>
              <a:rPr>
                <a:solidFill>
                  <a:srgbClr val="000000"/>
                </a:solidFill>
              </a:rPr>
              <a:t> </a:t>
            </a:r>
            <a:r>
              <a:rPr>
                <a:solidFill>
                  <a:srgbClr val="09885A"/>
                </a:solidFill>
              </a:rPr>
              <a:t>50</a:t>
            </a:r>
            <a:r>
              <a:rPr>
                <a:solidFill>
                  <a:srgbClr val="000000"/>
                </a:solidFill>
              </a:rPr>
              <a:t>(</a:t>
            </a:r>
            <a:r>
              <a:rPr>
                <a:solidFill>
                  <a:srgbClr val="4864AA"/>
                </a:solidFill>
              </a:rPr>
              <a:t>%rax</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addl</a:t>
            </a:r>
            <a:r>
              <a:rPr>
                <a:solidFill>
                  <a:srgbClr val="000000"/>
                </a:solidFill>
              </a:rPr>
              <a:t> </a:t>
            </a:r>
            <a:r>
              <a:rPr>
                <a:solidFill>
                  <a:srgbClr val="4864AA"/>
                </a:solidFill>
              </a:rPr>
              <a:t>%edx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popq</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ret</a:t>
            </a:r>
          </a:p>
        </p:txBody>
      </p:sp>
      <p:sp>
        <p:nvSpPr>
          <p:cNvPr id="181" name="leal 50(%rsi), %eax…"/>
          <p:cNvSpPr txBox="1"/>
          <p:nvPr/>
        </p:nvSpPr>
        <p:spPr>
          <a:xfrm>
            <a:off x="13796624" y="8665658"/>
            <a:ext cx="8835050" cy="1346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00FF"/>
                </a:solidFill>
                <a:latin typeface="Courier"/>
                <a:ea typeface="Courier"/>
                <a:cs typeface="Courier"/>
                <a:sym typeface="Courier"/>
              </a:defRPr>
            </a:pPr>
            <a:r>
              <a:t>leal</a:t>
            </a:r>
            <a:r>
              <a:rPr>
                <a:solidFill>
                  <a:srgbClr val="000000"/>
                </a:solidFill>
              </a:rPr>
              <a:t> </a:t>
            </a:r>
            <a:r>
              <a:rPr>
                <a:solidFill>
                  <a:srgbClr val="09885A"/>
                </a:solidFill>
              </a:rPr>
              <a:t>50</a:t>
            </a:r>
            <a:r>
              <a:rPr>
                <a:solidFill>
                  <a:srgbClr val="000000"/>
                </a:solidFill>
              </a:rPr>
              <a:t>(</a:t>
            </a:r>
            <a:r>
              <a:rPr>
                <a:solidFill>
                  <a:srgbClr val="4864AA"/>
                </a:solidFill>
              </a:rPr>
              <a:t>%rsi</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imull</a:t>
            </a:r>
            <a:r>
              <a:rPr>
                <a:solidFill>
                  <a:srgbClr val="000000"/>
                </a:solidFill>
              </a:rPr>
              <a:t> </a:t>
            </a:r>
            <a:r>
              <a:rPr>
                <a:solidFill>
                  <a:srgbClr val="4864AA"/>
                </a:solidFill>
              </a:rPr>
              <a:t>%edi</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ret</a:t>
            </a:r>
          </a:p>
        </p:txBody>
      </p:sp>
      <p:sp>
        <p:nvSpPr>
          <p:cNvPr id="182" name="-O0"/>
          <p:cNvSpPr txBox="1"/>
          <p:nvPr/>
        </p:nvSpPr>
        <p:spPr>
          <a:xfrm>
            <a:off x="4479238" y="4862924"/>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-O0</a:t>
            </a:r>
          </a:p>
        </p:txBody>
      </p:sp>
      <p:sp>
        <p:nvSpPr>
          <p:cNvPr id="183" name="-O2"/>
          <p:cNvSpPr txBox="1"/>
          <p:nvPr/>
        </p:nvSpPr>
        <p:spPr>
          <a:xfrm>
            <a:off x="17668347" y="7525666"/>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-O2</a:t>
            </a:r>
          </a:p>
        </p:txBody>
      </p:sp>
      <p:sp>
        <p:nvSpPr>
          <p:cNvPr id="184" name="The complier is able to eliminate subexpressions by determining that they are the same."/>
          <p:cNvSpPr txBox="1"/>
          <p:nvPr/>
        </p:nvSpPr>
        <p:spPr>
          <a:xfrm>
            <a:off x="11030829" y="10732431"/>
            <a:ext cx="11352118" cy="23704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400"/>
              </a:lnSpc>
              <a:spcBef>
                <a:spcPts val="1200"/>
              </a:spcBef>
            </a:pPr>
            <a:r>
              <a:t>The complier is able to </a:t>
            </a:r>
            <a:r>
              <a:rPr i="1">
                <a:latin typeface="Helvetica Neue"/>
                <a:ea typeface="Helvetica Neue"/>
                <a:cs typeface="Helvetica Neue"/>
                <a:sym typeface="Helvetica Neue"/>
              </a:rPr>
              <a:t>eliminate subexpressions</a:t>
            </a:r>
            <a:r>
              <a:t> by determining that they are the same.</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Optimization Ex: Strength Reduc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Optimization Ex: Strength Reduction</a:t>
            </a:r>
          </a:p>
        </p:txBody>
      </p:sp>
      <p:sp>
        <p:nvSpPr>
          <p:cNvPr id="187" name="GCC explorer: https://gcc.godbolt.org/z/cW7n4G3hT"/>
          <p:cNvSpPr txBox="1"/>
          <p:nvPr/>
        </p:nvSpPr>
        <p:spPr>
          <a:xfrm>
            <a:off x="1141809" y="2606003"/>
            <a:ext cx="2210038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400"/>
              </a:lnSpc>
              <a:spcBef>
                <a:spcPts val="1200"/>
              </a:spcBef>
            </a:pPr>
            <a:r>
              <a:t>GCC explorer: </a:t>
            </a:r>
            <a:r>
              <a:rPr u="sng">
                <a:hlinkClick r:id="rId2" invalidUrl="" action="" tgtFrame="" tooltip="" history="1" highlightClick="0" endSnd="0"/>
              </a:rPr>
              <a:t>https://gcc.godbolt.org/z/cW7n4G3hT</a:t>
            </a:r>
            <a:r>
              <a:t> </a:t>
            </a:r>
          </a:p>
        </p:txBody>
      </p:sp>
      <p:sp>
        <p:nvSpPr>
          <p:cNvPr id="188" name="int SR(int a, int val)…"/>
          <p:cNvSpPr txBox="1"/>
          <p:nvPr/>
        </p:nvSpPr>
        <p:spPr>
          <a:xfrm>
            <a:off x="10257036" y="3611539"/>
            <a:ext cx="10327600" cy="25273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latin typeface="Courier"/>
                <a:ea typeface="Courier"/>
                <a:cs typeface="Courier"/>
                <a:sym typeface="Courier"/>
              </a:defRPr>
            </a:pPr>
            <a:r>
              <a:t>int SR(int a, int val)</a:t>
            </a:r>
          </a:p>
          <a:p>
            <a:pPr algn="l" defTabSz="457200">
              <a:lnSpc>
                <a:spcPts val="4500"/>
              </a:lnSpc>
              <a:defRPr sz="2600">
                <a:latin typeface="Courier"/>
                <a:ea typeface="Courier"/>
                <a:cs typeface="Courier"/>
                <a:sym typeface="Courier"/>
              </a:defRPr>
            </a:pPr>
            <a:r>
              <a:t>{</a:t>
            </a:r>
          </a:p>
          <a:p>
            <a:pPr algn="l" defTabSz="457200">
              <a:lnSpc>
                <a:spcPts val="4500"/>
              </a:lnSpc>
              <a:defRPr sz="2600">
                <a:solidFill>
                  <a:srgbClr val="0000FF"/>
                </a:solidFill>
                <a:latin typeface="Courier"/>
                <a:ea typeface="Courier"/>
                <a:cs typeface="Courier"/>
                <a:sym typeface="Courier"/>
              </a:defRPr>
            </a:pPr>
            <a:r>
              <a:t>    </a:t>
            </a:r>
            <a:r>
              <a:t>unsigned</a:t>
            </a:r>
            <a:r>
              <a:rPr>
                <a:solidFill>
                  <a:srgbClr val="000000"/>
                </a:solidFill>
              </a:rPr>
              <a:t> </a:t>
            </a:r>
            <a:r>
              <a:t>int</a:t>
            </a:r>
            <a:r>
              <a:rPr>
                <a:solidFill>
                  <a:srgbClr val="000000"/>
                </a:solidFill>
              </a:rPr>
              <a:t> b = </a:t>
            </a:r>
            <a:r>
              <a:rPr>
                <a:solidFill>
                  <a:srgbClr val="09885A"/>
                </a:solidFill>
              </a:rPr>
              <a:t>5</a:t>
            </a:r>
            <a:r>
              <a:rPr>
                <a:solidFill>
                  <a:srgbClr val="000000"/>
                </a:solidFill>
              </a:rPr>
              <a:t>*val;</a:t>
            </a:r>
            <a:endParaRPr>
              <a:solidFill>
                <a:srgbClr val="000000"/>
              </a:solidFill>
            </a:endParaRPr>
          </a:p>
          <a:p>
            <a:pPr algn="l" defTabSz="457200">
              <a:lnSpc>
                <a:spcPts val="4500"/>
              </a:lnSpc>
              <a:defRPr sz="2600">
                <a:latin typeface="Courier"/>
                <a:ea typeface="Courier"/>
                <a:cs typeface="Courier"/>
                <a:sym typeface="Courier"/>
              </a:defRPr>
            </a:pPr>
            <a:r>
              <a:t>    </a:t>
            </a:r>
            <a:r>
              <a:rPr>
                <a:solidFill>
                  <a:srgbClr val="0000FF"/>
                </a:solidFill>
              </a:rPr>
              <a:t>int</a:t>
            </a:r>
            <a:r>
              <a:t> c = b / (</a:t>
            </a:r>
            <a:r>
              <a:rPr>
                <a:solidFill>
                  <a:srgbClr val="09885A"/>
                </a:solidFill>
              </a:rPr>
              <a:t>1</a:t>
            </a:r>
            <a:r>
              <a:t> &lt;&lt; val);</a:t>
            </a:r>
          </a:p>
          <a:p>
            <a:pPr algn="l" defTabSz="457200">
              <a:lnSpc>
                <a:spcPts val="4500"/>
              </a:lnSpc>
              <a:defRPr sz="2600">
                <a:latin typeface="Courier"/>
                <a:ea typeface="Courier"/>
                <a:cs typeface="Courier"/>
                <a:sym typeface="Courier"/>
              </a:defRPr>
            </a:pPr>
            <a:r>
              <a:t>    </a:t>
            </a:r>
            <a:r>
              <a:rPr>
                <a:solidFill>
                  <a:srgbClr val="0000FF"/>
                </a:solidFill>
              </a:rPr>
              <a:t>return</a:t>
            </a:r>
            <a:r>
              <a:t> (b + c) % </a:t>
            </a:r>
            <a:r>
              <a:rPr>
                <a:solidFill>
                  <a:srgbClr val="09885A"/>
                </a:solidFill>
              </a:rPr>
              <a:t>2</a:t>
            </a:r>
            <a:r>
              <a:t>;</a:t>
            </a:r>
          </a:p>
          <a:p>
            <a:pPr algn="l" defTabSz="457200">
              <a:lnSpc>
                <a:spcPts val="4500"/>
              </a:lnSpc>
              <a:defRPr sz="2600">
                <a:latin typeface="Courier"/>
                <a:ea typeface="Courier"/>
                <a:cs typeface="Courier"/>
                <a:sym typeface="Courier"/>
              </a:defRPr>
            </a:pPr>
            <a:r>
              <a:t>}</a:t>
            </a:r>
          </a:p>
        </p:txBody>
      </p:sp>
      <p:sp>
        <p:nvSpPr>
          <p:cNvPr id="189" name="pushq %rbp…"/>
          <p:cNvSpPr txBox="1"/>
          <p:nvPr/>
        </p:nvSpPr>
        <p:spPr>
          <a:xfrm>
            <a:off x="607516" y="5541655"/>
            <a:ext cx="8835050" cy="803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00FF"/>
                </a:solidFill>
                <a:latin typeface="Courier"/>
                <a:ea typeface="Courier"/>
                <a:cs typeface="Courier"/>
                <a:sym typeface="Courier"/>
              </a:defRPr>
            </a:pPr>
            <a:r>
              <a:t>pushq</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movq</a:t>
            </a:r>
            <a:r>
              <a:rPr>
                <a:solidFill>
                  <a:srgbClr val="000000"/>
                </a:solidFill>
              </a:rPr>
              <a:t> </a:t>
            </a:r>
            <a:r>
              <a:rPr>
                <a:solidFill>
                  <a:srgbClr val="4864AA"/>
                </a:solidFill>
              </a:rPr>
              <a:t>%rsp</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%edi</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%edx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sall</a:t>
            </a:r>
            <a:r>
              <a:rPr>
                <a:solidFill>
                  <a:srgbClr val="000000"/>
                </a:solidFill>
              </a:rPr>
              <a:t> </a:t>
            </a:r>
            <a:r>
              <a:rPr>
                <a:solidFill>
                  <a:srgbClr val="3030C0"/>
                </a:solidFill>
              </a:rPr>
              <a:t>$2</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addl</a:t>
            </a:r>
            <a:r>
              <a:rPr>
                <a:solidFill>
                  <a:srgbClr val="000000"/>
                </a:solidFill>
              </a:rPr>
              <a:t> </a:t>
            </a:r>
            <a:r>
              <a:rPr>
                <a:solidFill>
                  <a:srgbClr val="4864AA"/>
                </a:solidFill>
              </a:rPr>
              <a:t>%edx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%eax</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%eax</a:t>
            </a:r>
            <a:r>
              <a:rPr>
                <a:solidFill>
                  <a:srgbClr val="000000"/>
                </a:solidFill>
              </a:rPr>
              <a:t>, </a:t>
            </a:r>
            <a:r>
              <a:rPr>
                <a:solidFill>
                  <a:srgbClr val="4864AA"/>
                </a:solidFill>
              </a:rPr>
              <a:t>%ecx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shrl</a:t>
            </a:r>
            <a:r>
              <a:rPr>
                <a:solidFill>
                  <a:srgbClr val="000000"/>
                </a:solidFill>
              </a:rPr>
              <a:t> </a:t>
            </a:r>
            <a:r>
              <a:rPr>
                <a:solidFill>
                  <a:srgbClr val="4864AA"/>
                </a:solidFill>
              </a:rPr>
              <a:t>%cl</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%edx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%eax</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addl</a:t>
            </a:r>
            <a:r>
              <a:rPr>
                <a:solidFill>
                  <a:srgbClr val="000000"/>
                </a:solidFill>
              </a:rPr>
              <a:t> </a:t>
            </a:r>
            <a:r>
              <a:rPr>
                <a:solidFill>
                  <a:srgbClr val="4864AA"/>
                </a:solidFill>
              </a:rPr>
              <a:t>%edx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andl</a:t>
            </a:r>
            <a:r>
              <a:rPr>
                <a:solidFill>
                  <a:srgbClr val="000000"/>
                </a:solidFill>
              </a:rPr>
              <a:t> </a:t>
            </a:r>
            <a:r>
              <a:rPr>
                <a:solidFill>
                  <a:srgbClr val="3030C0"/>
                </a:solidFill>
              </a:rPr>
              <a:t>$1</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popq</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ret</a:t>
            </a:r>
          </a:p>
        </p:txBody>
      </p:sp>
      <p:sp>
        <p:nvSpPr>
          <p:cNvPr id="190" name="leal (%rdi,%rdi,4), %eax…"/>
          <p:cNvSpPr txBox="1"/>
          <p:nvPr/>
        </p:nvSpPr>
        <p:spPr>
          <a:xfrm>
            <a:off x="11972542" y="7449603"/>
            <a:ext cx="8835050" cy="29210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00FF"/>
                </a:solidFill>
                <a:latin typeface="Courier"/>
                <a:ea typeface="Courier"/>
                <a:cs typeface="Courier"/>
                <a:sym typeface="Courier"/>
              </a:defRPr>
            </a:pPr>
            <a:r>
              <a:t>leal</a:t>
            </a:r>
            <a:r>
              <a:rPr>
                <a:solidFill>
                  <a:srgbClr val="000000"/>
                </a:solidFill>
              </a:rPr>
              <a:t> (</a:t>
            </a:r>
            <a:r>
              <a:rPr>
                <a:solidFill>
                  <a:srgbClr val="4864AA"/>
                </a:solidFill>
              </a:rPr>
              <a:t>%rdi</a:t>
            </a:r>
            <a:r>
              <a:rPr>
                <a:solidFill>
                  <a:srgbClr val="000000"/>
                </a:solidFill>
              </a:rPr>
              <a:t>,</a:t>
            </a:r>
            <a:r>
              <a:rPr>
                <a:solidFill>
                  <a:srgbClr val="4864AA"/>
                </a:solidFill>
              </a:rPr>
              <a:t>%rdi</a:t>
            </a:r>
            <a:r>
              <a:rPr>
                <a:solidFill>
                  <a:srgbClr val="000000"/>
                </a:solidFill>
              </a:rPr>
              <a:t>,</a:t>
            </a:r>
            <a:r>
              <a:rPr>
                <a:solidFill>
                  <a:srgbClr val="09885A"/>
                </a:solidFill>
              </a:rPr>
              <a:t>4</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%edi</a:t>
            </a:r>
            <a:r>
              <a:rPr>
                <a:solidFill>
                  <a:srgbClr val="000000"/>
                </a:solidFill>
              </a:rPr>
              <a:t>, </a:t>
            </a:r>
            <a:r>
              <a:rPr>
                <a:solidFill>
                  <a:srgbClr val="4864AA"/>
                </a:solidFill>
              </a:rPr>
              <a:t>%ecx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movl</a:t>
            </a:r>
            <a:r>
              <a:rPr>
                <a:solidFill>
                  <a:srgbClr val="000000"/>
                </a:solidFill>
              </a:rPr>
              <a:t> </a:t>
            </a:r>
            <a:r>
              <a:rPr>
                <a:solidFill>
                  <a:srgbClr val="4864AA"/>
                </a:solidFill>
              </a:rPr>
              <a:t>%eax</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shrl</a:t>
            </a:r>
            <a:r>
              <a:rPr>
                <a:solidFill>
                  <a:srgbClr val="000000"/>
                </a:solidFill>
              </a:rPr>
              <a:t> </a:t>
            </a:r>
            <a:r>
              <a:rPr>
                <a:solidFill>
                  <a:srgbClr val="4864AA"/>
                </a:solidFill>
              </a:rPr>
              <a:t>%cl</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addl</a:t>
            </a:r>
            <a:r>
              <a:rPr>
                <a:solidFill>
                  <a:srgbClr val="000000"/>
                </a:solidFill>
              </a:rPr>
              <a:t> </a:t>
            </a:r>
            <a:r>
              <a:rPr>
                <a:solidFill>
                  <a:srgbClr val="4864AA"/>
                </a:solidFill>
              </a:rPr>
              <a:t>%edx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andl</a:t>
            </a:r>
            <a:r>
              <a:rPr>
                <a:solidFill>
                  <a:srgbClr val="000000"/>
                </a:solidFill>
              </a:rPr>
              <a:t> </a:t>
            </a:r>
            <a:r>
              <a:rPr>
                <a:solidFill>
                  <a:srgbClr val="3030C0"/>
                </a:solidFill>
              </a:rPr>
              <a:t>$1</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t>ret</a:t>
            </a:r>
          </a:p>
        </p:txBody>
      </p:sp>
      <p:sp>
        <p:nvSpPr>
          <p:cNvPr id="191" name="-O0"/>
          <p:cNvSpPr txBox="1"/>
          <p:nvPr/>
        </p:nvSpPr>
        <p:spPr>
          <a:xfrm>
            <a:off x="4479238" y="4539500"/>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-O0</a:t>
            </a:r>
          </a:p>
        </p:txBody>
      </p:sp>
      <p:sp>
        <p:nvSpPr>
          <p:cNvPr id="192" name="-O2"/>
          <p:cNvSpPr txBox="1"/>
          <p:nvPr/>
        </p:nvSpPr>
        <p:spPr>
          <a:xfrm>
            <a:off x="15844263" y="6432550"/>
            <a:ext cx="1172841" cy="863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-O2</a:t>
            </a:r>
          </a:p>
        </p:txBody>
      </p:sp>
      <p:sp>
        <p:nvSpPr>
          <p:cNvPr id="193" name="The complier replaces expensive (strong) operations (e.g., divides) with equivalent expressions that are less strong."/>
          <p:cNvSpPr txBox="1"/>
          <p:nvPr/>
        </p:nvSpPr>
        <p:spPr>
          <a:xfrm>
            <a:off x="10714007" y="10963382"/>
            <a:ext cx="11352119" cy="236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400"/>
              </a:lnSpc>
              <a:spcBef>
                <a:spcPts val="1200"/>
              </a:spcBef>
            </a:pPr>
            <a:r>
              <a:t>The complier replaces expensive (strong) operations (e.g., divides) with equivalent expressions that are </a:t>
            </a:r>
            <a:r>
              <a:rPr i="1">
                <a:latin typeface="Helvetica Neue"/>
                <a:ea typeface="Helvetica Neue"/>
                <a:cs typeface="Helvetica Neue"/>
                <a:sym typeface="Helvetica Neue"/>
              </a:rPr>
              <a:t>less strong</a:t>
            </a:r>
            <a:r>
              <a: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Optimization Ex: Code Mo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Optimization Ex: Code Motion</a:t>
            </a:r>
          </a:p>
        </p:txBody>
      </p:sp>
      <p:sp>
        <p:nvSpPr>
          <p:cNvPr id="196" name="GCC explorer: https://gcc.godbolt.org/z/zh6YMjjb8"/>
          <p:cNvSpPr txBox="1"/>
          <p:nvPr/>
        </p:nvSpPr>
        <p:spPr>
          <a:xfrm>
            <a:off x="1141809" y="2606003"/>
            <a:ext cx="22100381"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9400"/>
              </a:lnSpc>
              <a:spcBef>
                <a:spcPts val="1200"/>
              </a:spcBef>
            </a:pPr>
            <a:r>
              <a:t>GCC explorer: </a:t>
            </a:r>
            <a:r>
              <a:rPr u="sng">
                <a:hlinkClick r:id="rId2" invalidUrl="" action="" tgtFrame="" tooltip="" history="1" highlightClick="0" endSnd="0"/>
              </a:rPr>
              <a:t>https://gcc.godbolt.org/z/zh6YMjjb8</a:t>
            </a:r>
            <a:r>
              <a:t> </a:t>
            </a:r>
          </a:p>
        </p:txBody>
      </p:sp>
      <p:sp>
        <p:nvSpPr>
          <p:cNvPr id="197" name="int CM(int val)…"/>
          <p:cNvSpPr txBox="1"/>
          <p:nvPr/>
        </p:nvSpPr>
        <p:spPr>
          <a:xfrm>
            <a:off x="10257036" y="3611539"/>
            <a:ext cx="10327600" cy="3314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latin typeface="Courier"/>
                <a:ea typeface="Courier"/>
                <a:cs typeface="Courier"/>
                <a:sym typeface="Courier"/>
              </a:defRPr>
            </a:pPr>
            <a:r>
              <a:rPr>
                <a:solidFill>
                  <a:srgbClr val="0000FF"/>
                </a:solidFill>
              </a:rPr>
              <a:t>int</a:t>
            </a:r>
            <a:r>
              <a:t> CM(</a:t>
            </a:r>
            <a:r>
              <a:rPr>
                <a:solidFill>
                  <a:srgbClr val="0000FF"/>
                </a:solidFill>
              </a:rPr>
              <a:t>int</a:t>
            </a:r>
            <a:r>
              <a:t> val)</a:t>
            </a:r>
          </a:p>
          <a:p>
            <a:pPr algn="l" defTabSz="457200">
              <a:lnSpc>
                <a:spcPts val="4500"/>
              </a:lnSpc>
              <a:defRPr sz="2600">
                <a:latin typeface="Courier"/>
                <a:ea typeface="Courier"/>
                <a:cs typeface="Courier"/>
                <a:sym typeface="Courier"/>
              </a:defRPr>
            </a:pPr>
            <a:r>
              <a:t>{</a:t>
            </a:r>
          </a:p>
          <a:p>
            <a:pPr algn="l" defTabSz="457200">
              <a:lnSpc>
                <a:spcPts val="4500"/>
              </a:lnSpc>
              <a:defRPr sz="2600">
                <a:latin typeface="Courier"/>
                <a:ea typeface="Courier"/>
                <a:cs typeface="Courier"/>
                <a:sym typeface="Courier"/>
              </a:defRPr>
            </a:pPr>
            <a:r>
              <a:t>    </a:t>
            </a:r>
            <a:r>
              <a:rPr>
                <a:solidFill>
                  <a:srgbClr val="0000FF"/>
                </a:solidFill>
              </a:rPr>
              <a:t>int</a:t>
            </a:r>
            <a:r>
              <a:t> sum = </a:t>
            </a:r>
            <a:r>
              <a:rPr>
                <a:solidFill>
                  <a:srgbClr val="09885A"/>
                </a:solidFill>
              </a:rPr>
              <a:t>0</a:t>
            </a:r>
            <a:r>
              <a:t>;</a:t>
            </a:r>
          </a:p>
          <a:p>
            <a:pPr algn="l" defTabSz="457200">
              <a:lnSpc>
                <a:spcPts val="4500"/>
              </a:lnSpc>
              <a:defRPr sz="2600">
                <a:latin typeface="Courier"/>
                <a:ea typeface="Courier"/>
                <a:cs typeface="Courier"/>
                <a:sym typeface="Courier"/>
              </a:defRPr>
            </a:pPr>
            <a:r>
              <a:t>    </a:t>
            </a:r>
            <a:r>
              <a:rPr>
                <a:solidFill>
                  <a:srgbClr val="0000FF"/>
                </a:solidFill>
              </a:rPr>
              <a:t>do</a:t>
            </a:r>
            <a:r>
              <a:t> {</a:t>
            </a:r>
          </a:p>
          <a:p>
            <a:pPr algn="l" defTabSz="457200">
              <a:lnSpc>
                <a:spcPts val="4500"/>
              </a:lnSpc>
              <a:defRPr sz="2600">
                <a:latin typeface="Courier"/>
                <a:ea typeface="Courier"/>
                <a:cs typeface="Courier"/>
                <a:sym typeface="Courier"/>
              </a:defRPr>
            </a:pPr>
            <a:r>
              <a:t>        </a:t>
            </a:r>
            <a:r>
              <a:t>sum += </a:t>
            </a:r>
            <a:r>
              <a:rPr>
                <a:solidFill>
                  <a:srgbClr val="09885A"/>
                </a:solidFill>
              </a:rPr>
              <a:t>6</a:t>
            </a:r>
            <a:r>
              <a:t> + </a:t>
            </a:r>
            <a:r>
              <a:rPr>
                <a:solidFill>
                  <a:srgbClr val="09885A"/>
                </a:solidFill>
              </a:rPr>
              <a:t>14 </a:t>
            </a:r>
            <a:r>
              <a:t>* val;</a:t>
            </a:r>
          </a:p>
          <a:p>
            <a:pPr algn="l" defTabSz="457200">
              <a:lnSpc>
                <a:spcPts val="4500"/>
              </a:lnSpc>
              <a:defRPr sz="2600">
                <a:latin typeface="Courier"/>
                <a:ea typeface="Courier"/>
                <a:cs typeface="Courier"/>
                <a:sym typeface="Courier"/>
              </a:defRPr>
            </a:pPr>
            <a:r>
              <a:t>    </a:t>
            </a:r>
            <a:r>
              <a:t>} </a:t>
            </a:r>
            <a:r>
              <a:rPr>
                <a:solidFill>
                  <a:srgbClr val="0000FF"/>
                </a:solidFill>
              </a:rPr>
              <a:t>while</a:t>
            </a:r>
            <a:r>
              <a:t> (sum &lt; (</a:t>
            </a:r>
            <a:r>
              <a:rPr>
                <a:solidFill>
                  <a:srgbClr val="09885A"/>
                </a:solidFill>
              </a:rPr>
              <a:t>9 </a:t>
            </a:r>
            <a:r>
              <a:t>/ val));</a:t>
            </a:r>
          </a:p>
          <a:p>
            <a:pPr algn="l" defTabSz="457200">
              <a:lnSpc>
                <a:spcPts val="4500"/>
              </a:lnSpc>
              <a:defRPr sz="2600">
                <a:solidFill>
                  <a:srgbClr val="0000FF"/>
                </a:solidFill>
                <a:latin typeface="Courier"/>
                <a:ea typeface="Courier"/>
                <a:cs typeface="Courier"/>
                <a:sym typeface="Courier"/>
              </a:defRPr>
            </a:pPr>
            <a:r>
              <a:t>    </a:t>
            </a:r>
            <a:r>
              <a:t>return</a:t>
            </a:r>
            <a:r>
              <a:rPr>
                <a:solidFill>
                  <a:srgbClr val="000000"/>
                </a:solidFill>
              </a:rPr>
              <a:t> sum;</a:t>
            </a:r>
            <a:endParaRPr>
              <a:solidFill>
                <a:srgbClr val="000000"/>
              </a:solidFill>
            </a:endParaRPr>
          </a:p>
          <a:p>
            <a:pPr algn="l" defTabSz="457200">
              <a:lnSpc>
                <a:spcPts val="4500"/>
              </a:lnSpc>
              <a:defRPr sz="2600">
                <a:latin typeface="Courier"/>
                <a:ea typeface="Courier"/>
                <a:cs typeface="Courier"/>
                <a:sym typeface="Courier"/>
              </a:defRPr>
            </a:pPr>
            <a:r>
              <a:t>}</a:t>
            </a:r>
          </a:p>
        </p:txBody>
      </p:sp>
      <p:sp>
        <p:nvSpPr>
          <p:cNvPr id="198" name="pushq %rbp…"/>
          <p:cNvSpPr txBox="1"/>
          <p:nvPr/>
        </p:nvSpPr>
        <p:spPr>
          <a:xfrm>
            <a:off x="607516" y="5541655"/>
            <a:ext cx="8835050" cy="803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00FF"/>
                </a:solidFill>
                <a:latin typeface="Courier"/>
                <a:ea typeface="Courier"/>
                <a:cs typeface="Courier"/>
                <a:sym typeface="Courier"/>
              </a:defRPr>
            </a:pPr>
            <a:r>
              <a:t>    pushq</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movq</a:t>
            </a:r>
            <a:r>
              <a:rPr>
                <a:solidFill>
                  <a:srgbClr val="000000"/>
                </a:solidFill>
              </a:rPr>
              <a:t> </a:t>
            </a:r>
            <a:r>
              <a:rPr>
                <a:solidFill>
                  <a:srgbClr val="4864AA"/>
                </a:solidFill>
              </a:rPr>
              <a:t>%rsp</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movl</a:t>
            </a:r>
            <a:r>
              <a:rPr>
                <a:solidFill>
                  <a:srgbClr val="000000"/>
                </a:solidFill>
              </a:rPr>
              <a:t> </a:t>
            </a:r>
            <a:r>
              <a:rPr>
                <a:solidFill>
                  <a:srgbClr val="4864AA"/>
                </a:solidFill>
              </a:rPr>
              <a:t>%edi</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movl</a:t>
            </a:r>
            <a:r>
              <a:rPr>
                <a:solidFill>
                  <a:srgbClr val="000000"/>
                </a:solidFill>
              </a:rPr>
              <a:t> </a:t>
            </a:r>
            <a:r>
              <a:rPr>
                <a:solidFill>
                  <a:srgbClr val="3030C0"/>
                </a:solidFill>
              </a:rPr>
              <a:t>$0</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8080"/>
                </a:solidFill>
                <a:latin typeface="Courier"/>
                <a:ea typeface="Courier"/>
                <a:cs typeface="Courier"/>
                <a:sym typeface="Courier"/>
              </a:defRPr>
            </a:pPr>
            <a:r>
              <a:t>.L2:</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addl</a:t>
            </a:r>
            <a:r>
              <a:rPr>
                <a:solidFill>
                  <a:srgbClr val="000000"/>
                </a:solidFill>
              </a:rPr>
              <a:t> </a:t>
            </a:r>
            <a:r>
              <a:rPr>
                <a:solidFill>
                  <a:srgbClr val="4864AA"/>
                </a:solidFill>
              </a:rPr>
              <a:t>%eax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leal</a:t>
            </a:r>
            <a:r>
              <a:rPr>
                <a:solidFill>
                  <a:srgbClr val="000000"/>
                </a:solidFill>
              </a:rPr>
              <a:t> </a:t>
            </a:r>
            <a:r>
              <a:rPr>
                <a:solidFill>
                  <a:srgbClr val="09885A"/>
                </a:solidFill>
              </a:rPr>
              <a:t>0</a:t>
            </a:r>
            <a:r>
              <a:rPr>
                <a:solidFill>
                  <a:srgbClr val="000000"/>
                </a:solidFill>
              </a:rPr>
              <a:t>(,</a:t>
            </a:r>
            <a:r>
              <a:rPr>
                <a:solidFill>
                  <a:srgbClr val="4864AA"/>
                </a:solidFill>
              </a:rPr>
              <a:t>%rax</a:t>
            </a:r>
            <a:r>
              <a:rPr>
                <a:solidFill>
                  <a:srgbClr val="000000"/>
                </a:solidFill>
              </a:rPr>
              <a:t>,</a:t>
            </a:r>
            <a:r>
              <a:rPr>
                <a:solidFill>
                  <a:srgbClr val="09885A"/>
                </a:solidFill>
              </a:rPr>
              <a:t>8</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subl</a:t>
            </a:r>
            <a:r>
              <a:rPr>
                <a:solidFill>
                  <a:srgbClr val="000000"/>
                </a:solidFill>
              </a:rPr>
              <a:t> </a:t>
            </a:r>
            <a:r>
              <a:rPr>
                <a:solidFill>
                  <a:srgbClr val="4864AA"/>
                </a:solidFill>
              </a:rPr>
              <a:t>%eax</a:t>
            </a:r>
            <a:r>
              <a:rPr>
                <a:solidFill>
                  <a:srgbClr val="000000"/>
                </a:solidFill>
              </a:rPr>
              <a:t>, </a:t>
            </a:r>
            <a:r>
              <a:rPr>
                <a:solidFill>
                  <a:srgbClr val="4864AA"/>
                </a:solidFill>
              </a:rPr>
              <a:t>%edx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movl</a:t>
            </a:r>
            <a:r>
              <a:rPr>
                <a:solidFill>
                  <a:srgbClr val="000000"/>
                </a:solidFill>
              </a:rPr>
              <a:t> </a:t>
            </a:r>
            <a:r>
              <a:rPr>
                <a:solidFill>
                  <a:srgbClr val="4864AA"/>
                </a:solidFill>
              </a:rPr>
              <a:t>%edx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addl</a:t>
            </a:r>
            <a:r>
              <a:rPr>
                <a:solidFill>
                  <a:srgbClr val="000000"/>
                </a:solidFill>
              </a:rPr>
              <a:t> </a:t>
            </a:r>
            <a:r>
              <a:rPr>
                <a:solidFill>
                  <a:srgbClr val="3030C0"/>
                </a:solidFill>
              </a:rPr>
              <a:t>$6</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addl</a:t>
            </a:r>
            <a:r>
              <a:rPr>
                <a:solidFill>
                  <a:srgbClr val="000000"/>
                </a:solidFill>
              </a:rPr>
              <a:t> </a:t>
            </a:r>
            <a:r>
              <a:rPr>
                <a:solidFill>
                  <a:srgbClr val="4864AA"/>
                </a:solidFill>
              </a:rPr>
              <a:t>%eax</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movl</a:t>
            </a:r>
            <a:r>
              <a:rPr>
                <a:solidFill>
                  <a:srgbClr val="000000"/>
                </a:solidFill>
              </a:rPr>
              <a:t> </a:t>
            </a:r>
            <a:r>
              <a:rPr>
                <a:solidFill>
                  <a:srgbClr val="3030C0"/>
                </a:solidFill>
              </a:rPr>
              <a:t>$9</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cltd</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idivl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cmpl</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8080"/>
                </a:solidFill>
                <a:latin typeface="Courier"/>
                <a:ea typeface="Courier"/>
                <a:cs typeface="Courier"/>
                <a:sym typeface="Courier"/>
              </a:defRPr>
            </a:pPr>
            <a:r>
              <a:rPr>
                <a:solidFill>
                  <a:srgbClr val="000000"/>
                </a:solidFill>
              </a:rPr>
              <a:t>    </a:t>
            </a:r>
            <a:r>
              <a:rPr>
                <a:solidFill>
                  <a:srgbClr val="0000FF"/>
                </a:solidFill>
              </a:rPr>
              <a:t>jg</a:t>
            </a:r>
            <a:r>
              <a:rPr>
                <a:solidFill>
                  <a:srgbClr val="000000"/>
                </a:solidFill>
              </a:rPr>
              <a:t> </a:t>
            </a:r>
            <a:r>
              <a:t>.L2</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movl</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popq</a:t>
            </a:r>
            <a:r>
              <a:rPr>
                <a:solidFill>
                  <a:srgbClr val="000000"/>
                </a:solidFill>
              </a:rPr>
              <a:t> </a:t>
            </a:r>
            <a:r>
              <a:rPr>
                <a:solidFill>
                  <a:srgbClr val="4864AA"/>
                </a:solidFill>
              </a:rPr>
              <a:t>%rbp</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ret</a:t>
            </a:r>
          </a:p>
        </p:txBody>
      </p:sp>
      <p:sp>
        <p:nvSpPr>
          <p:cNvPr id="199" name="movl $9, %eax…"/>
          <p:cNvSpPr txBox="1"/>
          <p:nvPr/>
        </p:nvSpPr>
        <p:spPr>
          <a:xfrm>
            <a:off x="10190392" y="7882108"/>
            <a:ext cx="8835050" cy="48895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movl</a:t>
            </a:r>
            <a:r>
              <a:rPr>
                <a:solidFill>
                  <a:srgbClr val="000000"/>
                </a:solidFill>
              </a:rPr>
              <a:t> </a:t>
            </a:r>
            <a:r>
              <a:rPr>
                <a:solidFill>
                  <a:srgbClr val="3030C0"/>
                </a:solidFill>
              </a:rPr>
              <a:t>$9</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xorl</a:t>
            </a:r>
            <a:r>
              <a:rPr>
                <a:solidFill>
                  <a:srgbClr val="000000"/>
                </a:solidFill>
              </a:rPr>
              <a:t> </a:t>
            </a:r>
            <a:r>
              <a:rPr>
                <a:solidFill>
                  <a:srgbClr val="4864AA"/>
                </a:solidFill>
              </a:rPr>
              <a:t>%ecx</a:t>
            </a:r>
            <a:r>
              <a:rPr>
                <a:solidFill>
                  <a:srgbClr val="000000"/>
                </a:solidFill>
              </a:rPr>
              <a:t>, </a:t>
            </a:r>
            <a:r>
              <a:rPr>
                <a:solidFill>
                  <a:srgbClr val="4864AA"/>
                </a:solidFill>
              </a:rPr>
              <a:t>%ecx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cltd</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idivl</a:t>
            </a:r>
            <a:r>
              <a:rPr>
                <a:solidFill>
                  <a:srgbClr val="000000"/>
                </a:solidFill>
              </a:rPr>
              <a:t> </a:t>
            </a:r>
            <a:r>
              <a:rPr>
                <a:solidFill>
                  <a:srgbClr val="4864AA"/>
                </a:solidFill>
              </a:rPr>
              <a:t>%edi</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imull</a:t>
            </a:r>
            <a:r>
              <a:rPr>
                <a:solidFill>
                  <a:srgbClr val="000000"/>
                </a:solidFill>
              </a:rPr>
              <a:t> </a:t>
            </a:r>
            <a:r>
              <a:rPr>
                <a:solidFill>
                  <a:srgbClr val="3030C0"/>
                </a:solidFill>
              </a:rPr>
              <a:t>$14</a:t>
            </a:r>
            <a:r>
              <a:rPr>
                <a:solidFill>
                  <a:srgbClr val="000000"/>
                </a:solidFill>
              </a:rPr>
              <a:t>, </a:t>
            </a:r>
            <a:r>
              <a:rPr>
                <a:solidFill>
                  <a:srgbClr val="4864AA"/>
                </a:solidFill>
              </a:rPr>
              <a:t>%edi</a:t>
            </a:r>
            <a:r>
              <a:rPr>
                <a:solidFill>
                  <a:srgbClr val="000000"/>
                </a:solidFill>
              </a:rPr>
              <a:t>, </a:t>
            </a:r>
            <a:r>
              <a:rPr>
                <a:solidFill>
                  <a:srgbClr val="4864AA"/>
                </a:solidFill>
              </a:rPr>
              <a:t>%esi</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addl</a:t>
            </a:r>
            <a:r>
              <a:rPr>
                <a:solidFill>
                  <a:srgbClr val="000000"/>
                </a:solidFill>
              </a:rPr>
              <a:t> </a:t>
            </a:r>
            <a:r>
              <a:rPr>
                <a:solidFill>
                  <a:srgbClr val="3030C0"/>
                </a:solidFill>
              </a:rPr>
              <a:t>$6</a:t>
            </a:r>
            <a:r>
              <a:rPr>
                <a:solidFill>
                  <a:srgbClr val="000000"/>
                </a:solidFill>
              </a:rPr>
              <a:t>, </a:t>
            </a:r>
            <a:r>
              <a:rPr>
                <a:solidFill>
                  <a:srgbClr val="4864AA"/>
                </a:solidFill>
              </a:rPr>
              <a:t>%esi</a:t>
            </a:r>
            <a:endParaRPr>
              <a:solidFill>
                <a:srgbClr val="000000"/>
              </a:solidFill>
            </a:endParaRPr>
          </a:p>
          <a:p>
            <a:pPr algn="l" defTabSz="457200">
              <a:lnSpc>
                <a:spcPts val="4500"/>
              </a:lnSpc>
              <a:defRPr sz="2600">
                <a:solidFill>
                  <a:srgbClr val="008080"/>
                </a:solidFill>
                <a:latin typeface="Courier"/>
                <a:ea typeface="Courier"/>
                <a:cs typeface="Courier"/>
                <a:sym typeface="Courier"/>
              </a:defRPr>
            </a:pPr>
            <a:r>
              <a:t>.L2:</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addl</a:t>
            </a:r>
            <a:r>
              <a:rPr>
                <a:solidFill>
                  <a:srgbClr val="000000"/>
                </a:solidFill>
              </a:rPr>
              <a:t> </a:t>
            </a:r>
            <a:r>
              <a:rPr>
                <a:solidFill>
                  <a:srgbClr val="4864AA"/>
                </a:solidFill>
              </a:rPr>
              <a:t>%esi</a:t>
            </a:r>
            <a:r>
              <a:rPr>
                <a:solidFill>
                  <a:srgbClr val="000000"/>
                </a:solidFill>
              </a:rPr>
              <a:t>, </a:t>
            </a:r>
            <a:r>
              <a:rPr>
                <a:solidFill>
                  <a:srgbClr val="4864AA"/>
                </a:solidFill>
              </a:rPr>
              <a:t>%ecx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cmpl</a:t>
            </a:r>
            <a:r>
              <a:rPr>
                <a:solidFill>
                  <a:srgbClr val="000000"/>
                </a:solidFill>
              </a:rPr>
              <a:t> </a:t>
            </a:r>
            <a:r>
              <a:rPr>
                <a:solidFill>
                  <a:srgbClr val="4864AA"/>
                </a:solidFill>
              </a:rPr>
              <a:t>%eax</a:t>
            </a:r>
            <a:r>
              <a:rPr>
                <a:solidFill>
                  <a:srgbClr val="000000"/>
                </a:solidFill>
              </a:rPr>
              <a:t>, </a:t>
            </a:r>
            <a:r>
              <a:rPr>
                <a:solidFill>
                  <a:srgbClr val="4864AA"/>
                </a:solidFill>
              </a:rPr>
              <a:t>%ecx</a:t>
            </a:r>
            <a:endParaRPr>
              <a:solidFill>
                <a:srgbClr val="000000"/>
              </a:solidFill>
            </a:endParaRPr>
          </a:p>
          <a:p>
            <a:pPr algn="l" defTabSz="457200">
              <a:lnSpc>
                <a:spcPts val="4500"/>
              </a:lnSpc>
              <a:defRPr sz="2600">
                <a:solidFill>
                  <a:srgbClr val="008080"/>
                </a:solidFill>
                <a:latin typeface="Courier"/>
                <a:ea typeface="Courier"/>
                <a:cs typeface="Courier"/>
                <a:sym typeface="Courier"/>
              </a:defRPr>
            </a:pPr>
            <a:r>
              <a:rPr>
                <a:solidFill>
                  <a:srgbClr val="000000"/>
                </a:solidFill>
              </a:rPr>
              <a:t>    </a:t>
            </a:r>
            <a:r>
              <a:rPr>
                <a:solidFill>
                  <a:srgbClr val="0000FF"/>
                </a:solidFill>
              </a:rPr>
              <a:t>jl</a:t>
            </a:r>
            <a:r>
              <a:rPr>
                <a:solidFill>
                  <a:srgbClr val="000000"/>
                </a:solidFill>
              </a:rPr>
              <a:t> </a:t>
            </a:r>
            <a:r>
              <a:t>.L2</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movl</a:t>
            </a:r>
            <a:r>
              <a:rPr>
                <a:solidFill>
                  <a:srgbClr val="000000"/>
                </a:solidFill>
              </a:rPr>
              <a:t> </a:t>
            </a:r>
            <a:r>
              <a:rPr>
                <a:solidFill>
                  <a:srgbClr val="4864AA"/>
                </a:solidFill>
              </a:rPr>
              <a:t>%ecx</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ret</a:t>
            </a:r>
          </a:p>
        </p:txBody>
      </p:sp>
      <p:sp>
        <p:nvSpPr>
          <p:cNvPr id="200" name="-O0"/>
          <p:cNvSpPr txBox="1"/>
          <p:nvPr/>
        </p:nvSpPr>
        <p:spPr>
          <a:xfrm>
            <a:off x="4479238" y="4539500"/>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-O0</a:t>
            </a:r>
          </a:p>
        </p:txBody>
      </p:sp>
      <p:sp>
        <p:nvSpPr>
          <p:cNvPr id="201" name="-O2"/>
          <p:cNvSpPr txBox="1"/>
          <p:nvPr/>
        </p:nvSpPr>
        <p:spPr>
          <a:xfrm>
            <a:off x="14062115" y="7086594"/>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-O2</a:t>
            </a:r>
          </a:p>
        </p:txBody>
      </p:sp>
      <p:sp>
        <p:nvSpPr>
          <p:cNvPr id="202" name="The compiler moves code out of loops if it can: it only needs to perform the operation once, so it does."/>
          <p:cNvSpPr txBox="1"/>
          <p:nvPr/>
        </p:nvSpPr>
        <p:spPr>
          <a:xfrm>
            <a:off x="19594752" y="7298174"/>
            <a:ext cx="4511646" cy="51518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The compiler </a:t>
            </a:r>
            <a:r>
              <a:rPr i="1">
                <a:latin typeface="Helvetica Neue"/>
                <a:ea typeface="Helvetica Neue"/>
                <a:cs typeface="Helvetica Neue"/>
                <a:sym typeface="Helvetica Neue"/>
              </a:rPr>
              <a:t>moves code</a:t>
            </a:r>
            <a:r>
              <a:t> out of loops if it can: it only needs to perform the operation once, so it does.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Optimization Ex: Dead Code Elimin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Optimization Ex: Dead Code Elimination</a:t>
            </a:r>
          </a:p>
        </p:txBody>
      </p:sp>
      <p:sp>
        <p:nvSpPr>
          <p:cNvPr id="205" name="GCC explorer:…"/>
          <p:cNvSpPr txBox="1"/>
          <p:nvPr/>
        </p:nvSpPr>
        <p:spPr>
          <a:xfrm>
            <a:off x="432318" y="1576202"/>
            <a:ext cx="22100381" cy="12828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400"/>
              </a:lnSpc>
              <a:spcBef>
                <a:spcPts val="1200"/>
              </a:spcBef>
              <a:defRPr sz="3400"/>
            </a:pPr>
            <a:r>
              <a:t>GCC explorer:</a:t>
            </a:r>
          </a:p>
          <a:p>
            <a:pPr algn="l" defTabSz="457200">
              <a:lnSpc>
                <a:spcPts val="7400"/>
              </a:lnSpc>
              <a:spcBef>
                <a:spcPts val="1200"/>
              </a:spcBef>
              <a:defRPr sz="3400"/>
            </a:pPr>
            <a:r>
              <a:t> </a:t>
            </a:r>
            <a:r>
              <a:rPr u="sng">
                <a:hlinkClick r:id="rId2" invalidUrl="" action="" tgtFrame="" tooltip="" history="1" highlightClick="0" endSnd="0"/>
              </a:rPr>
              <a:t>https://gcc.godbolt.org/z/r1eeWEarG</a:t>
            </a:r>
            <a:r>
              <a:t> </a:t>
            </a:r>
          </a:p>
        </p:txBody>
      </p:sp>
      <p:sp>
        <p:nvSpPr>
          <p:cNvPr id="206" name="int DC(int param1, int param2)…"/>
          <p:cNvSpPr txBox="1"/>
          <p:nvPr/>
        </p:nvSpPr>
        <p:spPr>
          <a:xfrm>
            <a:off x="9607076" y="1897166"/>
            <a:ext cx="14500336" cy="7404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400"/>
              </a:lnSpc>
              <a:defRPr sz="2500">
                <a:latin typeface="Courier"/>
                <a:ea typeface="Courier"/>
                <a:cs typeface="Courier"/>
                <a:sym typeface="Courier"/>
              </a:defRPr>
            </a:pPr>
            <a:r>
              <a:rPr>
                <a:solidFill>
                  <a:srgbClr val="0000FF"/>
                </a:solidFill>
              </a:rPr>
              <a:t>int</a:t>
            </a:r>
            <a:r>
              <a:t> DC(</a:t>
            </a:r>
            <a:r>
              <a:rPr>
                <a:solidFill>
                  <a:srgbClr val="0000FF"/>
                </a:solidFill>
              </a:rPr>
              <a:t>int</a:t>
            </a:r>
            <a:r>
              <a:t> param1, </a:t>
            </a:r>
            <a:r>
              <a:rPr>
                <a:solidFill>
                  <a:srgbClr val="0000FF"/>
                </a:solidFill>
              </a:rPr>
              <a:t>int</a:t>
            </a:r>
            <a:r>
              <a:t> param2)</a:t>
            </a:r>
          </a:p>
          <a:p>
            <a:pPr algn="l" defTabSz="457200">
              <a:lnSpc>
                <a:spcPts val="4400"/>
              </a:lnSpc>
              <a:defRPr sz="2500">
                <a:latin typeface="Courier"/>
                <a:ea typeface="Courier"/>
                <a:cs typeface="Courier"/>
                <a:sym typeface="Courier"/>
              </a:defRPr>
            </a:pPr>
            <a:r>
              <a:t>{</a:t>
            </a:r>
          </a:p>
          <a:p>
            <a:pPr algn="l" defTabSz="457200">
              <a:lnSpc>
                <a:spcPts val="4400"/>
              </a:lnSpc>
              <a:defRPr sz="2500">
                <a:latin typeface="Courier"/>
                <a:ea typeface="Courier"/>
                <a:cs typeface="Courier"/>
                <a:sym typeface="Courier"/>
              </a:defRPr>
            </a:pPr>
            <a:r>
              <a:t>    </a:t>
            </a:r>
            <a:r>
              <a:rPr>
                <a:solidFill>
                  <a:srgbClr val="0000FF"/>
                </a:solidFill>
              </a:rPr>
              <a:t>if</a:t>
            </a:r>
            <a:r>
              <a:t> (param1 &lt; param2 &amp;&amp; param1 &gt; param2) </a:t>
            </a:r>
            <a:r>
              <a:rPr>
                <a:solidFill>
                  <a:srgbClr val="008000"/>
                </a:solidFill>
              </a:rPr>
              <a:t>// can this test ever be true?</a:t>
            </a:r>
          </a:p>
          <a:p>
            <a:pPr algn="l" defTabSz="457200">
              <a:lnSpc>
                <a:spcPts val="4400"/>
              </a:lnSpc>
              <a:defRPr sz="2500">
                <a:solidFill>
                  <a:srgbClr val="A31515"/>
                </a:solidFill>
                <a:latin typeface="Courier"/>
                <a:ea typeface="Courier"/>
                <a:cs typeface="Courier"/>
                <a:sym typeface="Courier"/>
              </a:defRPr>
            </a:pPr>
            <a:r>
              <a:t>    </a:t>
            </a:r>
            <a:r>
              <a:rPr>
                <a:solidFill>
                  <a:srgbClr val="000000"/>
                </a:solidFill>
              </a:rPr>
              <a:t>printf(</a:t>
            </a:r>
            <a:r>
              <a:t>"The end of the world is near!\n"</a:t>
            </a:r>
            <a:r>
              <a:rPr>
                <a:solidFill>
                  <a:srgbClr val="000000"/>
                </a:solidFill>
              </a:rPr>
              <a:t>);</a:t>
            </a:r>
            <a:endParaRPr>
              <a:solidFill>
                <a:srgbClr val="000000"/>
              </a:solidFill>
            </a:endParaRPr>
          </a:p>
          <a:p>
            <a:pPr algn="l" defTabSz="457200">
              <a:lnSpc>
                <a:spcPts val="4400"/>
              </a:lnSpc>
              <a:defRPr sz="2500">
                <a:latin typeface="Courier"/>
                <a:ea typeface="Courier"/>
                <a:cs typeface="Courier"/>
                <a:sym typeface="Courier"/>
              </a:defRPr>
            </a:pPr>
          </a:p>
          <a:p>
            <a:pPr algn="l" defTabSz="457200">
              <a:lnSpc>
                <a:spcPts val="4400"/>
              </a:lnSpc>
              <a:defRPr sz="2500">
                <a:latin typeface="Courier"/>
                <a:ea typeface="Courier"/>
                <a:cs typeface="Courier"/>
                <a:sym typeface="Courier"/>
              </a:defRPr>
            </a:pPr>
            <a:r>
              <a:t>    </a:t>
            </a:r>
            <a:r>
              <a:rPr>
                <a:solidFill>
                  <a:srgbClr val="0000FF"/>
                </a:solidFill>
              </a:rPr>
              <a:t>int</a:t>
            </a:r>
            <a:r>
              <a:t> result;</a:t>
            </a:r>
          </a:p>
          <a:p>
            <a:pPr algn="l" defTabSz="457200">
              <a:lnSpc>
                <a:spcPts val="4400"/>
              </a:lnSpc>
              <a:defRPr sz="2500">
                <a:latin typeface="Courier"/>
                <a:ea typeface="Courier"/>
                <a:cs typeface="Courier"/>
                <a:sym typeface="Courier"/>
              </a:defRPr>
            </a:pPr>
            <a:r>
              <a:t>    </a:t>
            </a:r>
            <a:r>
              <a:rPr>
                <a:solidFill>
                  <a:srgbClr val="0000FF"/>
                </a:solidFill>
              </a:rPr>
              <a:t>for</a:t>
            </a:r>
            <a:r>
              <a:t> (</a:t>
            </a:r>
            <a:r>
              <a:rPr>
                <a:solidFill>
                  <a:srgbClr val="0000FF"/>
                </a:solidFill>
              </a:rPr>
              <a:t>int</a:t>
            </a:r>
            <a:r>
              <a:t> i = </a:t>
            </a:r>
            <a:r>
              <a:rPr>
                <a:solidFill>
                  <a:srgbClr val="09885A"/>
                </a:solidFill>
              </a:rPr>
              <a:t>0</a:t>
            </a:r>
            <a:r>
              <a:t>; i &lt; </a:t>
            </a:r>
            <a:r>
              <a:rPr>
                <a:solidFill>
                  <a:srgbClr val="09885A"/>
                </a:solidFill>
              </a:rPr>
              <a:t>1000</a:t>
            </a:r>
            <a:r>
              <a:t>; i++)</a:t>
            </a:r>
          </a:p>
          <a:p>
            <a:pPr algn="l" defTabSz="457200">
              <a:lnSpc>
                <a:spcPts val="4400"/>
              </a:lnSpc>
              <a:defRPr sz="2500">
                <a:latin typeface="Courier"/>
                <a:ea typeface="Courier"/>
                <a:cs typeface="Courier"/>
                <a:sym typeface="Courier"/>
              </a:defRPr>
            </a:pPr>
            <a:r>
              <a:t>        </a:t>
            </a:r>
            <a:r>
              <a:t>result *= i;</a:t>
            </a:r>
          </a:p>
          <a:p>
            <a:pPr algn="l" defTabSz="457200">
              <a:lnSpc>
                <a:spcPts val="4400"/>
              </a:lnSpc>
              <a:defRPr sz="2500">
                <a:latin typeface="Courier"/>
                <a:ea typeface="Courier"/>
                <a:cs typeface="Courier"/>
                <a:sym typeface="Courier"/>
              </a:defRPr>
            </a:pPr>
          </a:p>
          <a:p>
            <a:pPr algn="l" defTabSz="457200">
              <a:lnSpc>
                <a:spcPts val="4400"/>
              </a:lnSpc>
              <a:defRPr sz="2500">
                <a:solidFill>
                  <a:srgbClr val="008000"/>
                </a:solidFill>
                <a:latin typeface="Courier"/>
                <a:ea typeface="Courier"/>
                <a:cs typeface="Courier"/>
                <a:sym typeface="Courier"/>
              </a:defRPr>
            </a:pPr>
            <a:r>
              <a:t>    </a:t>
            </a:r>
            <a:r>
              <a:rPr>
                <a:solidFill>
                  <a:srgbClr val="0000FF"/>
                </a:solidFill>
              </a:rPr>
              <a:t>if</a:t>
            </a:r>
            <a:r>
              <a:rPr>
                <a:solidFill>
                  <a:srgbClr val="000000"/>
                </a:solidFill>
              </a:rPr>
              <a:t> (param1 == param2) </a:t>
            </a:r>
            <a:r>
              <a:t>// if/else obviously same on both paths</a:t>
            </a:r>
            <a:endParaRPr>
              <a:solidFill>
                <a:srgbClr val="000000"/>
              </a:solidFill>
            </a:endParaRPr>
          </a:p>
          <a:p>
            <a:pPr algn="l" defTabSz="457200">
              <a:lnSpc>
                <a:spcPts val="4400"/>
              </a:lnSpc>
              <a:defRPr sz="2500">
                <a:latin typeface="Courier"/>
                <a:ea typeface="Courier"/>
                <a:cs typeface="Courier"/>
                <a:sym typeface="Courier"/>
              </a:defRPr>
            </a:pPr>
            <a:r>
              <a:t>        </a:t>
            </a:r>
            <a:r>
              <a:t>param1++;</a:t>
            </a:r>
          </a:p>
          <a:p>
            <a:pPr algn="l" defTabSz="457200">
              <a:lnSpc>
                <a:spcPts val="4400"/>
              </a:lnSpc>
              <a:defRPr sz="2500">
                <a:solidFill>
                  <a:srgbClr val="0000FF"/>
                </a:solidFill>
                <a:latin typeface="Courier"/>
                <a:ea typeface="Courier"/>
                <a:cs typeface="Courier"/>
                <a:sym typeface="Courier"/>
              </a:defRPr>
            </a:pPr>
            <a:r>
              <a:t>    </a:t>
            </a:r>
            <a:r>
              <a:t>else</a:t>
            </a:r>
            <a:endParaRPr>
              <a:solidFill>
                <a:srgbClr val="000000"/>
              </a:solidFill>
            </a:endParaRPr>
          </a:p>
          <a:p>
            <a:pPr algn="l" defTabSz="457200">
              <a:lnSpc>
                <a:spcPts val="4400"/>
              </a:lnSpc>
              <a:defRPr sz="2500">
                <a:latin typeface="Courier"/>
                <a:ea typeface="Courier"/>
                <a:cs typeface="Courier"/>
                <a:sym typeface="Courier"/>
              </a:defRPr>
            </a:pPr>
            <a:r>
              <a:t>        </a:t>
            </a:r>
            <a:r>
              <a:t>param1++;</a:t>
            </a:r>
          </a:p>
          <a:p>
            <a:pPr algn="l" defTabSz="457200">
              <a:lnSpc>
                <a:spcPts val="4400"/>
              </a:lnSpc>
              <a:defRPr sz="2500">
                <a:latin typeface="Courier"/>
                <a:ea typeface="Courier"/>
                <a:cs typeface="Courier"/>
                <a:sym typeface="Courier"/>
              </a:defRPr>
            </a:pPr>
          </a:p>
          <a:p>
            <a:pPr algn="l" defTabSz="457200">
              <a:lnSpc>
                <a:spcPts val="4400"/>
              </a:lnSpc>
              <a:defRPr sz="2500">
                <a:solidFill>
                  <a:srgbClr val="008000"/>
                </a:solidFill>
                <a:latin typeface="Courier"/>
                <a:ea typeface="Courier"/>
                <a:cs typeface="Courier"/>
                <a:sym typeface="Courier"/>
              </a:defRPr>
            </a:pPr>
            <a:r>
              <a:t>    </a:t>
            </a:r>
            <a:r>
              <a:rPr>
                <a:solidFill>
                  <a:srgbClr val="0000FF"/>
                </a:solidFill>
              </a:rPr>
              <a:t>if</a:t>
            </a:r>
            <a:r>
              <a:rPr>
                <a:solidFill>
                  <a:srgbClr val="000000"/>
                </a:solidFill>
              </a:rPr>
              <a:t> (param1 == </a:t>
            </a:r>
            <a:r>
              <a:rPr>
                <a:solidFill>
                  <a:srgbClr val="09885A"/>
                </a:solidFill>
              </a:rPr>
              <a:t>0</a:t>
            </a:r>
            <a:r>
              <a:rPr>
                <a:solidFill>
                  <a:srgbClr val="000000"/>
                </a:solidFill>
              </a:rPr>
              <a:t>) </a:t>
            </a:r>
            <a:r>
              <a:t>// if/else no-so-obviously same on both paths</a:t>
            </a:r>
            <a:endParaRPr>
              <a:solidFill>
                <a:srgbClr val="000000"/>
              </a:solidFill>
            </a:endParaRPr>
          </a:p>
          <a:p>
            <a:pPr algn="l" defTabSz="457200">
              <a:lnSpc>
                <a:spcPts val="4400"/>
              </a:lnSpc>
              <a:defRPr sz="2500">
                <a:solidFill>
                  <a:srgbClr val="0000FF"/>
                </a:solidFill>
                <a:latin typeface="Courier"/>
                <a:ea typeface="Courier"/>
                <a:cs typeface="Courier"/>
                <a:sym typeface="Courier"/>
              </a:defRPr>
            </a:pPr>
            <a:r>
              <a:rPr>
                <a:solidFill>
                  <a:srgbClr val="000000"/>
                </a:solidFill>
              </a:rPr>
              <a:t>        </a:t>
            </a:r>
            <a:r>
              <a:t>return</a:t>
            </a:r>
            <a:r>
              <a:rPr>
                <a:solidFill>
                  <a:srgbClr val="000000"/>
                </a:solidFill>
              </a:rPr>
              <a:t> </a:t>
            </a:r>
            <a:r>
              <a:rPr>
                <a:solidFill>
                  <a:srgbClr val="09885A"/>
                </a:solidFill>
              </a:rPr>
              <a:t>0</a:t>
            </a:r>
            <a:r>
              <a:rPr>
                <a:solidFill>
                  <a:srgbClr val="000000"/>
                </a:solidFill>
              </a:rPr>
              <a:t>;</a:t>
            </a:r>
            <a:endParaRPr>
              <a:solidFill>
                <a:srgbClr val="000000"/>
              </a:solidFill>
            </a:endParaRPr>
          </a:p>
          <a:p>
            <a:pPr algn="l" defTabSz="457200">
              <a:lnSpc>
                <a:spcPts val="4400"/>
              </a:lnSpc>
              <a:defRPr sz="2500">
                <a:solidFill>
                  <a:srgbClr val="0000FF"/>
                </a:solidFill>
                <a:latin typeface="Courier"/>
                <a:ea typeface="Courier"/>
                <a:cs typeface="Courier"/>
                <a:sym typeface="Courier"/>
              </a:defRPr>
            </a:pPr>
            <a:r>
              <a:rPr>
                <a:solidFill>
                  <a:srgbClr val="000000"/>
                </a:solidFill>
              </a:rPr>
              <a:t>    </a:t>
            </a:r>
            <a:r>
              <a:t>else</a:t>
            </a:r>
            <a:endParaRPr>
              <a:solidFill>
                <a:srgbClr val="000000"/>
              </a:solidFill>
            </a:endParaRPr>
          </a:p>
          <a:p>
            <a:pPr algn="l" defTabSz="457200">
              <a:lnSpc>
                <a:spcPts val="4400"/>
              </a:lnSpc>
              <a:defRPr sz="2500">
                <a:latin typeface="Courier"/>
                <a:ea typeface="Courier"/>
                <a:cs typeface="Courier"/>
                <a:sym typeface="Courier"/>
              </a:defRPr>
            </a:pPr>
            <a:r>
              <a:t>        </a:t>
            </a:r>
            <a:r>
              <a:rPr>
                <a:solidFill>
                  <a:srgbClr val="0000FF"/>
                </a:solidFill>
              </a:rPr>
              <a:t>return</a:t>
            </a:r>
            <a:r>
              <a:t> param1;</a:t>
            </a:r>
          </a:p>
          <a:p>
            <a:pPr algn="l" defTabSz="457200">
              <a:lnSpc>
                <a:spcPts val="4400"/>
              </a:lnSpc>
              <a:defRPr sz="2500">
                <a:latin typeface="Courier"/>
                <a:ea typeface="Courier"/>
                <a:cs typeface="Courier"/>
                <a:sym typeface="Courier"/>
              </a:defRPr>
            </a:pPr>
            <a:r>
              <a:t>}</a:t>
            </a:r>
          </a:p>
        </p:txBody>
      </p:sp>
      <p:sp>
        <p:nvSpPr>
          <p:cNvPr id="207" name=".LC0:…"/>
          <p:cNvSpPr txBox="1"/>
          <p:nvPr/>
        </p:nvSpPr>
        <p:spPr>
          <a:xfrm>
            <a:off x="418818" y="3755764"/>
            <a:ext cx="8835050" cy="9664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3000"/>
              </a:lnSpc>
              <a:defRPr sz="1400">
                <a:solidFill>
                  <a:srgbClr val="008080"/>
                </a:solidFill>
                <a:latin typeface="Courier"/>
                <a:ea typeface="Courier"/>
                <a:cs typeface="Courier"/>
                <a:sym typeface="Courier"/>
              </a:defRPr>
            </a:pPr>
            <a:r>
              <a:t>.LC0:</a:t>
            </a:r>
            <a:endParaRPr>
              <a:solidFill>
                <a:srgbClr val="000000"/>
              </a:solidFill>
            </a:endParaRPr>
          </a:p>
          <a:p>
            <a:pPr algn="l" defTabSz="457200">
              <a:lnSpc>
                <a:spcPts val="3000"/>
              </a:lnSpc>
              <a:defRPr sz="1400">
                <a:solidFill>
                  <a:srgbClr val="A31515"/>
                </a:solidFill>
                <a:latin typeface="Courier"/>
                <a:ea typeface="Courier"/>
                <a:cs typeface="Courier"/>
                <a:sym typeface="Courier"/>
              </a:defRPr>
            </a:pPr>
            <a:r>
              <a:rPr>
                <a:solidFill>
                  <a:srgbClr val="0000FF"/>
                </a:solidFill>
              </a:rPr>
              <a:t>.string</a:t>
            </a:r>
            <a:r>
              <a:rPr>
                <a:solidFill>
                  <a:srgbClr val="000000"/>
                </a:solidFill>
              </a:rPr>
              <a:t> </a:t>
            </a:r>
            <a:r>
              <a:t>"The end of the world is near!"</a:t>
            </a:r>
            <a:endParaRPr>
              <a:solidFill>
                <a:srgbClr val="000000"/>
              </a:solidFill>
            </a:endParaRPr>
          </a:p>
          <a:p>
            <a:pPr algn="l" defTabSz="457200">
              <a:lnSpc>
                <a:spcPts val="3000"/>
              </a:lnSpc>
              <a:defRPr sz="1400">
                <a:solidFill>
                  <a:srgbClr val="008080"/>
                </a:solidFill>
                <a:latin typeface="Courier"/>
                <a:ea typeface="Courier"/>
                <a:cs typeface="Courier"/>
                <a:sym typeface="Courier"/>
              </a:defRPr>
            </a:pPr>
            <a:r>
              <a:t>DC:</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pushq</a:t>
            </a:r>
            <a:r>
              <a:rPr>
                <a:solidFill>
                  <a:srgbClr val="000000"/>
                </a:solidFill>
              </a:rPr>
              <a:t> </a:t>
            </a:r>
            <a:r>
              <a:rPr>
                <a:solidFill>
                  <a:srgbClr val="4864AA"/>
                </a:solidFill>
              </a:rPr>
              <a:t>%rbp</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movq</a:t>
            </a:r>
            <a:r>
              <a:rPr>
                <a:solidFill>
                  <a:srgbClr val="000000"/>
                </a:solidFill>
              </a:rPr>
              <a:t> </a:t>
            </a:r>
            <a:r>
              <a:rPr>
                <a:solidFill>
                  <a:srgbClr val="4864AA"/>
                </a:solidFill>
              </a:rPr>
              <a:t>%rsp</a:t>
            </a:r>
            <a:r>
              <a:rPr>
                <a:solidFill>
                  <a:srgbClr val="000000"/>
                </a:solidFill>
              </a:rPr>
              <a:t>, </a:t>
            </a:r>
            <a:r>
              <a:rPr>
                <a:solidFill>
                  <a:srgbClr val="4864AA"/>
                </a:solidFill>
              </a:rPr>
              <a:t>%rbp</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subq</a:t>
            </a:r>
            <a:r>
              <a:rPr>
                <a:solidFill>
                  <a:srgbClr val="000000"/>
                </a:solidFill>
              </a:rPr>
              <a:t> </a:t>
            </a:r>
            <a:r>
              <a:rPr>
                <a:solidFill>
                  <a:srgbClr val="3030C0"/>
                </a:solidFill>
              </a:rPr>
              <a:t>$32</a:t>
            </a:r>
            <a:r>
              <a:rPr>
                <a:solidFill>
                  <a:srgbClr val="000000"/>
                </a:solidFill>
              </a:rPr>
              <a:t>, </a:t>
            </a:r>
            <a:r>
              <a:rPr>
                <a:solidFill>
                  <a:srgbClr val="4864AA"/>
                </a:solidFill>
              </a:rPr>
              <a:t>%rsp</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4864AA"/>
                </a:solidFill>
              </a:rPr>
              <a:t>%edi</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4864AA"/>
                </a:solidFill>
              </a:rPr>
              <a:t>%esi</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cmpl</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jge</a:t>
            </a:r>
            <a:r>
              <a:rPr>
                <a:solidFill>
                  <a:srgbClr val="000000"/>
                </a:solidFill>
              </a:rPr>
              <a:t> </a:t>
            </a:r>
            <a:r>
              <a:rPr>
                <a:solidFill>
                  <a:srgbClr val="008080"/>
                </a:solidFill>
              </a:rPr>
              <a:t>.L2</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cmpl</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jle</a:t>
            </a:r>
            <a:r>
              <a:rPr>
                <a:solidFill>
                  <a:srgbClr val="000000"/>
                </a:solidFill>
              </a:rPr>
              <a:t> </a:t>
            </a:r>
            <a:r>
              <a:rPr>
                <a:solidFill>
                  <a:srgbClr val="008080"/>
                </a:solidFill>
              </a:rPr>
              <a:t>.L2</a:t>
            </a:r>
            <a:endParaRPr>
              <a:solidFill>
                <a:srgbClr val="000000"/>
              </a:solidFill>
            </a:endParaRPr>
          </a:p>
          <a:p>
            <a:pPr lvl="2" algn="l" defTabSz="457200">
              <a:lnSpc>
                <a:spcPts val="3000"/>
              </a:lnSpc>
              <a:defRPr sz="1400">
                <a:solidFill>
                  <a:srgbClr val="008080"/>
                </a:solidFill>
                <a:latin typeface="Courier"/>
                <a:ea typeface="Courier"/>
                <a:cs typeface="Courier"/>
                <a:sym typeface="Courier"/>
              </a:defRPr>
            </a:pPr>
            <a:r>
              <a:rPr>
                <a:solidFill>
                  <a:srgbClr val="0000FF"/>
                </a:solidFill>
              </a:rPr>
              <a:t>movl</a:t>
            </a:r>
            <a:r>
              <a:rPr>
                <a:solidFill>
                  <a:srgbClr val="000000"/>
                </a:solidFill>
              </a:rPr>
              <a:t> </a:t>
            </a:r>
            <a:r>
              <a:t>$.LC0</a:t>
            </a:r>
            <a:r>
              <a:rPr>
                <a:solidFill>
                  <a:srgbClr val="000000"/>
                </a:solidFill>
              </a:rPr>
              <a:t>, </a:t>
            </a:r>
            <a:r>
              <a:rPr>
                <a:solidFill>
                  <a:srgbClr val="4864AA"/>
                </a:solidFill>
              </a:rPr>
              <a:t>%edi</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call</a:t>
            </a:r>
            <a:r>
              <a:rPr>
                <a:solidFill>
                  <a:srgbClr val="000000"/>
                </a:solidFill>
              </a:rPr>
              <a:t> </a:t>
            </a:r>
            <a:r>
              <a:rPr>
                <a:solidFill>
                  <a:srgbClr val="008080"/>
                </a:solidFill>
              </a:rPr>
              <a:t>puts</a:t>
            </a:r>
            <a:endParaRPr>
              <a:solidFill>
                <a:srgbClr val="000000"/>
              </a:solidFill>
            </a:endParaRPr>
          </a:p>
          <a:p>
            <a:pPr algn="l" defTabSz="457200">
              <a:lnSpc>
                <a:spcPts val="3000"/>
              </a:lnSpc>
              <a:defRPr sz="1400">
                <a:solidFill>
                  <a:srgbClr val="008080"/>
                </a:solidFill>
                <a:latin typeface="Courier"/>
                <a:ea typeface="Courier"/>
                <a:cs typeface="Courier"/>
                <a:sym typeface="Courier"/>
              </a:defRPr>
            </a:pPr>
            <a:r>
              <a:t>.L2:</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3030C0"/>
                </a:solidFill>
              </a:rPr>
              <a:t>$0</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jmp</a:t>
            </a:r>
            <a:r>
              <a:rPr>
                <a:solidFill>
                  <a:srgbClr val="000000"/>
                </a:solidFill>
              </a:rPr>
              <a:t> </a:t>
            </a:r>
            <a:r>
              <a:rPr>
                <a:solidFill>
                  <a:srgbClr val="008080"/>
                </a:solidFill>
              </a:rPr>
              <a:t>.L3</a:t>
            </a:r>
            <a:endParaRPr>
              <a:solidFill>
                <a:srgbClr val="000000"/>
              </a:solidFill>
            </a:endParaRPr>
          </a:p>
          <a:p>
            <a:pPr algn="l" defTabSz="457200">
              <a:lnSpc>
                <a:spcPts val="3000"/>
              </a:lnSpc>
              <a:defRPr sz="1400">
                <a:solidFill>
                  <a:srgbClr val="008080"/>
                </a:solidFill>
                <a:latin typeface="Courier"/>
                <a:ea typeface="Courier"/>
                <a:cs typeface="Courier"/>
                <a:sym typeface="Courier"/>
              </a:defRPr>
            </a:pPr>
            <a:r>
              <a:t>.L4:</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imull</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4864AA"/>
                </a:solidFill>
              </a:rPr>
              <a:t>%eax</a:t>
            </a:r>
            <a:r>
              <a:rPr>
                <a:solidFill>
                  <a:srgbClr val="000000"/>
                </a:solidFill>
              </a:rPr>
              <a:t>, -</a:t>
            </a:r>
            <a:r>
              <a:rPr>
                <a:solidFill>
                  <a:srgbClr val="09885A"/>
                </a:solidFill>
              </a:rPr>
              <a:t>4</a:t>
            </a:r>
            <a:r>
              <a:rPr>
                <a:solidFill>
                  <a:srgbClr val="000000"/>
                </a:solidFill>
              </a:rPr>
              <a:t>(</a:t>
            </a:r>
            <a:r>
              <a:rPr>
                <a:solidFill>
                  <a:srgbClr val="4864AA"/>
                </a:solidFill>
              </a:rPr>
              <a:t>%rbp</a:t>
            </a:r>
            <a:r>
              <a:rPr>
                <a:solidFill>
                  <a:srgbClr val="000000"/>
                </a:solidFill>
              </a:rPr>
              <a:t>)</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addl</a:t>
            </a:r>
            <a:r>
              <a:rPr>
                <a:solidFill>
                  <a:srgbClr val="000000"/>
                </a:solidFill>
              </a:rPr>
              <a:t> </a:t>
            </a:r>
            <a:r>
              <a:rPr>
                <a:solidFill>
                  <a:srgbClr val="3030C0"/>
                </a:solidFill>
              </a:rPr>
              <a:t>$1</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3000"/>
              </a:lnSpc>
              <a:defRPr sz="1400">
                <a:solidFill>
                  <a:srgbClr val="008080"/>
                </a:solidFill>
                <a:latin typeface="Courier"/>
                <a:ea typeface="Courier"/>
                <a:cs typeface="Courier"/>
                <a:sym typeface="Courier"/>
              </a:defRPr>
            </a:pPr>
            <a:r>
              <a:t>.L3:</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cmpl</a:t>
            </a:r>
            <a:r>
              <a:rPr>
                <a:solidFill>
                  <a:srgbClr val="000000"/>
                </a:solidFill>
              </a:rPr>
              <a:t> </a:t>
            </a:r>
            <a:r>
              <a:rPr>
                <a:solidFill>
                  <a:srgbClr val="3030C0"/>
                </a:solidFill>
              </a:rPr>
              <a:t>$999</a:t>
            </a:r>
            <a:r>
              <a:rPr>
                <a:solidFill>
                  <a:srgbClr val="000000"/>
                </a:solidFill>
              </a:rPr>
              <a:t>, -</a:t>
            </a:r>
            <a:r>
              <a:rPr>
                <a:solidFill>
                  <a:srgbClr val="09885A"/>
                </a:solidFill>
              </a:rPr>
              <a:t>8</a:t>
            </a:r>
            <a:r>
              <a:rPr>
                <a:solidFill>
                  <a:srgbClr val="000000"/>
                </a:solidFill>
              </a:rPr>
              <a:t>(</a:t>
            </a:r>
            <a:r>
              <a:rPr>
                <a:solidFill>
                  <a:srgbClr val="4864AA"/>
                </a:solidFill>
              </a:rPr>
              <a:t>%rbp</a:t>
            </a:r>
            <a:r>
              <a:rPr>
                <a:solidFill>
                  <a:srgbClr val="000000"/>
                </a:solidFill>
              </a:rPr>
              <a:t>)</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jle</a:t>
            </a:r>
            <a:r>
              <a:rPr>
                <a:solidFill>
                  <a:srgbClr val="000000"/>
                </a:solidFill>
              </a:rPr>
              <a:t> </a:t>
            </a:r>
            <a:r>
              <a:rPr>
                <a:solidFill>
                  <a:srgbClr val="008080"/>
                </a:solidFill>
              </a:rPr>
              <a:t>.L4</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cmpl</a:t>
            </a:r>
            <a:r>
              <a:rPr>
                <a:solidFill>
                  <a:srgbClr val="000000"/>
                </a:solidFill>
              </a:rPr>
              <a:t> -</a:t>
            </a:r>
            <a:r>
              <a:rPr>
                <a:solidFill>
                  <a:srgbClr val="09885A"/>
                </a:solidFill>
              </a:rPr>
              <a:t>24</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jne</a:t>
            </a:r>
            <a:r>
              <a:rPr>
                <a:solidFill>
                  <a:srgbClr val="000000"/>
                </a:solidFill>
              </a:rPr>
              <a:t> </a:t>
            </a:r>
            <a:r>
              <a:rPr>
                <a:solidFill>
                  <a:srgbClr val="008080"/>
                </a:solidFill>
              </a:rPr>
              <a:t>.L5</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addl</a:t>
            </a:r>
            <a:r>
              <a:rPr>
                <a:solidFill>
                  <a:srgbClr val="000000"/>
                </a:solidFill>
              </a:rPr>
              <a:t> </a:t>
            </a:r>
            <a:r>
              <a:rPr>
                <a:solidFill>
                  <a:srgbClr val="3030C0"/>
                </a:solidFill>
              </a:rPr>
              <a:t>$1</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jmp</a:t>
            </a:r>
            <a:r>
              <a:rPr>
                <a:solidFill>
                  <a:srgbClr val="000000"/>
                </a:solidFill>
              </a:rPr>
              <a:t> </a:t>
            </a:r>
            <a:r>
              <a:rPr>
                <a:solidFill>
                  <a:srgbClr val="008080"/>
                </a:solidFill>
              </a:rPr>
              <a:t>.L6</a:t>
            </a:r>
            <a:endParaRPr>
              <a:solidFill>
                <a:srgbClr val="000000"/>
              </a:solidFill>
            </a:endParaRPr>
          </a:p>
          <a:p>
            <a:pPr algn="l" defTabSz="457200">
              <a:lnSpc>
                <a:spcPts val="3000"/>
              </a:lnSpc>
              <a:defRPr sz="1400">
                <a:solidFill>
                  <a:srgbClr val="008080"/>
                </a:solidFill>
                <a:latin typeface="Courier"/>
                <a:ea typeface="Courier"/>
                <a:cs typeface="Courier"/>
                <a:sym typeface="Courier"/>
              </a:defRPr>
            </a:pPr>
            <a:r>
              <a:t>.L5:</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addl</a:t>
            </a:r>
            <a:r>
              <a:rPr>
                <a:solidFill>
                  <a:srgbClr val="000000"/>
                </a:solidFill>
              </a:rPr>
              <a:t> </a:t>
            </a:r>
            <a:r>
              <a:rPr>
                <a:solidFill>
                  <a:srgbClr val="3030C0"/>
                </a:solidFill>
              </a:rPr>
              <a:t>$1</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a:t>
            </a:r>
            <a:endParaRPr>
              <a:solidFill>
                <a:srgbClr val="000000"/>
              </a:solidFill>
            </a:endParaRPr>
          </a:p>
          <a:p>
            <a:pPr algn="l" defTabSz="457200">
              <a:lnSpc>
                <a:spcPts val="3000"/>
              </a:lnSpc>
              <a:defRPr sz="1400">
                <a:solidFill>
                  <a:srgbClr val="008080"/>
                </a:solidFill>
                <a:latin typeface="Courier"/>
                <a:ea typeface="Courier"/>
                <a:cs typeface="Courier"/>
                <a:sym typeface="Courier"/>
              </a:defRPr>
            </a:pPr>
            <a:r>
              <a:t>.L6:</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cmpl</a:t>
            </a:r>
            <a:r>
              <a:rPr>
                <a:solidFill>
                  <a:srgbClr val="000000"/>
                </a:solidFill>
              </a:rPr>
              <a:t> </a:t>
            </a:r>
            <a:r>
              <a:rPr>
                <a:solidFill>
                  <a:srgbClr val="3030C0"/>
                </a:solidFill>
              </a:rPr>
              <a:t>$0</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jne</a:t>
            </a:r>
            <a:r>
              <a:rPr>
                <a:solidFill>
                  <a:srgbClr val="000000"/>
                </a:solidFill>
              </a:rPr>
              <a:t> </a:t>
            </a:r>
            <a:r>
              <a:rPr>
                <a:solidFill>
                  <a:srgbClr val="008080"/>
                </a:solidFill>
              </a:rPr>
              <a:t>.L7</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3030C0"/>
                </a:solidFill>
              </a:rPr>
              <a:t>$0</a:t>
            </a:r>
            <a:r>
              <a:rPr>
                <a:solidFill>
                  <a:srgbClr val="000000"/>
                </a:solidFill>
              </a:rPr>
              <a:t>, </a:t>
            </a:r>
            <a:r>
              <a:rPr>
                <a:solidFill>
                  <a:srgbClr val="4864AA"/>
                </a:solidFill>
              </a:rPr>
              <a:t>%eax</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jmp</a:t>
            </a:r>
            <a:r>
              <a:rPr>
                <a:solidFill>
                  <a:srgbClr val="000000"/>
                </a:solidFill>
              </a:rPr>
              <a:t> </a:t>
            </a:r>
            <a:r>
              <a:rPr>
                <a:solidFill>
                  <a:srgbClr val="008080"/>
                </a:solidFill>
              </a:rPr>
              <a:t>.L8</a:t>
            </a:r>
            <a:endParaRPr>
              <a:solidFill>
                <a:srgbClr val="000000"/>
              </a:solidFill>
            </a:endParaRPr>
          </a:p>
          <a:p>
            <a:pPr algn="l" defTabSz="457200">
              <a:lnSpc>
                <a:spcPts val="3000"/>
              </a:lnSpc>
              <a:defRPr sz="1400">
                <a:solidFill>
                  <a:srgbClr val="008080"/>
                </a:solidFill>
                <a:latin typeface="Courier"/>
                <a:ea typeface="Courier"/>
                <a:cs typeface="Courier"/>
                <a:sym typeface="Courier"/>
              </a:defRPr>
            </a:pPr>
            <a:r>
              <a:t>.L7:</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movl</a:t>
            </a:r>
            <a:r>
              <a:rPr>
                <a:solidFill>
                  <a:srgbClr val="000000"/>
                </a:solidFill>
              </a:rPr>
              <a:t> -</a:t>
            </a:r>
            <a:r>
              <a:rPr>
                <a:solidFill>
                  <a:srgbClr val="09885A"/>
                </a:solidFill>
              </a:rPr>
              <a:t>20</a:t>
            </a:r>
            <a:r>
              <a:rPr>
                <a:solidFill>
                  <a:srgbClr val="000000"/>
                </a:solidFill>
              </a:rPr>
              <a:t>(</a:t>
            </a:r>
            <a:r>
              <a:rPr>
                <a:solidFill>
                  <a:srgbClr val="4864AA"/>
                </a:solidFill>
              </a:rPr>
              <a:t>%rbp</a:t>
            </a:r>
            <a:r>
              <a:rPr>
                <a:solidFill>
                  <a:srgbClr val="000000"/>
                </a:solidFill>
              </a:rPr>
              <a:t>), </a:t>
            </a:r>
            <a:r>
              <a:rPr>
                <a:solidFill>
                  <a:srgbClr val="4864AA"/>
                </a:solidFill>
              </a:rPr>
              <a:t>%eax</a:t>
            </a:r>
            <a:endParaRPr>
              <a:solidFill>
                <a:srgbClr val="000000"/>
              </a:solidFill>
            </a:endParaRPr>
          </a:p>
          <a:p>
            <a:pPr algn="l" defTabSz="457200">
              <a:lnSpc>
                <a:spcPts val="3000"/>
              </a:lnSpc>
              <a:defRPr sz="1400">
                <a:solidFill>
                  <a:srgbClr val="008080"/>
                </a:solidFill>
                <a:latin typeface="Courier"/>
                <a:ea typeface="Courier"/>
                <a:cs typeface="Courier"/>
                <a:sym typeface="Courier"/>
              </a:defRPr>
            </a:pPr>
            <a:r>
              <a:t>.L8:</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leave</a:t>
            </a:r>
            <a:endParaRPr>
              <a:solidFill>
                <a:srgbClr val="000000"/>
              </a:solidFill>
            </a:endParaRPr>
          </a:p>
          <a:p>
            <a:pPr lvl="2" algn="l" defTabSz="457200">
              <a:lnSpc>
                <a:spcPts val="3000"/>
              </a:lnSpc>
              <a:defRPr sz="1400">
                <a:solidFill>
                  <a:srgbClr val="0000FF"/>
                </a:solidFill>
                <a:latin typeface="Courier"/>
                <a:ea typeface="Courier"/>
                <a:cs typeface="Courier"/>
                <a:sym typeface="Courier"/>
              </a:defRPr>
            </a:pPr>
            <a:r>
              <a:t>ret</a:t>
            </a:r>
          </a:p>
        </p:txBody>
      </p:sp>
      <p:sp>
        <p:nvSpPr>
          <p:cNvPr id="208" name="DC:…"/>
          <p:cNvSpPr txBox="1"/>
          <p:nvPr/>
        </p:nvSpPr>
        <p:spPr>
          <a:xfrm>
            <a:off x="9788443" y="11164232"/>
            <a:ext cx="4807114" cy="13462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solidFill>
                  <a:srgbClr val="008080"/>
                </a:solidFill>
                <a:latin typeface="Courier"/>
                <a:ea typeface="Courier"/>
                <a:cs typeface="Courier"/>
                <a:sym typeface="Courier"/>
              </a:defRPr>
            </a:pPr>
            <a:r>
              <a:t>DC:</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leal</a:t>
            </a:r>
            <a:r>
              <a:rPr>
                <a:solidFill>
                  <a:srgbClr val="000000"/>
                </a:solidFill>
              </a:rPr>
              <a:t> </a:t>
            </a:r>
            <a:r>
              <a:rPr>
                <a:solidFill>
                  <a:srgbClr val="09885A"/>
                </a:solidFill>
              </a:rPr>
              <a:t>1</a:t>
            </a:r>
            <a:r>
              <a:rPr>
                <a:solidFill>
                  <a:srgbClr val="000000"/>
                </a:solidFill>
              </a:rPr>
              <a:t>(</a:t>
            </a:r>
            <a:r>
              <a:rPr>
                <a:solidFill>
                  <a:srgbClr val="4864AA"/>
                </a:solidFill>
              </a:rPr>
              <a:t>%rdi</a:t>
            </a:r>
            <a:r>
              <a:rPr>
                <a:solidFill>
                  <a:srgbClr val="000000"/>
                </a:solidFill>
              </a:rPr>
              <a:t>), </a:t>
            </a:r>
            <a:r>
              <a:rPr>
                <a:solidFill>
                  <a:srgbClr val="4864AA"/>
                </a:solidFill>
              </a:rPr>
              <a:t>%eax</a:t>
            </a:r>
            <a:endParaRPr>
              <a:solidFill>
                <a:srgbClr val="000000"/>
              </a:solidFill>
            </a:endParaRPr>
          </a:p>
          <a:p>
            <a:pPr algn="l" defTabSz="457200">
              <a:lnSpc>
                <a:spcPts val="4500"/>
              </a:lnSpc>
              <a:defRPr sz="2600">
                <a:solidFill>
                  <a:srgbClr val="0000FF"/>
                </a:solidFill>
                <a:latin typeface="Courier"/>
                <a:ea typeface="Courier"/>
                <a:cs typeface="Courier"/>
                <a:sym typeface="Courier"/>
              </a:defRPr>
            </a:pPr>
            <a:r>
              <a:rPr>
                <a:solidFill>
                  <a:srgbClr val="000000"/>
                </a:solidFill>
              </a:rPr>
              <a:t>    </a:t>
            </a:r>
            <a:r>
              <a:t>ret</a:t>
            </a:r>
          </a:p>
        </p:txBody>
      </p:sp>
      <p:sp>
        <p:nvSpPr>
          <p:cNvPr id="209" name="-O0"/>
          <p:cNvSpPr txBox="1"/>
          <p:nvPr/>
        </p:nvSpPr>
        <p:spPr>
          <a:xfrm>
            <a:off x="4290540" y="2673485"/>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-O0</a:t>
            </a:r>
          </a:p>
        </p:txBody>
      </p:sp>
      <p:sp>
        <p:nvSpPr>
          <p:cNvPr id="210" name="-O2"/>
          <p:cNvSpPr txBox="1"/>
          <p:nvPr/>
        </p:nvSpPr>
        <p:spPr>
          <a:xfrm>
            <a:off x="11646197" y="10164396"/>
            <a:ext cx="1172841" cy="863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Cambria Math"/>
                <a:ea typeface="Cambria Math"/>
                <a:cs typeface="Cambria Math"/>
                <a:sym typeface="Cambria Math"/>
              </a:defRPr>
            </a:lvl1pPr>
          </a:lstStyle>
          <a:p>
            <a:pPr/>
            <a:r>
              <a:t>-O2</a:t>
            </a:r>
          </a:p>
        </p:txBody>
      </p:sp>
      <p:sp>
        <p:nvSpPr>
          <p:cNvPr id="211" name="The compiler realizes that most of the code does not perform useful work, so it just removes it!"/>
          <p:cNvSpPr txBox="1"/>
          <p:nvPr/>
        </p:nvSpPr>
        <p:spPr>
          <a:xfrm>
            <a:off x="15098382" y="10014873"/>
            <a:ext cx="7409849" cy="29795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The compiler realizes that most of the code does not perform useful work, so it just removes it!</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gcc and 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gcc and optimization</a:t>
            </a:r>
          </a:p>
        </p:txBody>
      </p:sp>
      <p:sp>
        <p:nvSpPr>
          <p:cNvPr id="214" name="-O0    // faithful, literal match to C, and the best for debugging (but everything goes…"/>
          <p:cNvSpPr txBox="1"/>
          <p:nvPr/>
        </p:nvSpPr>
        <p:spPr>
          <a:xfrm>
            <a:off x="925051" y="2215348"/>
            <a:ext cx="22533898" cy="110485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rPr>
                <a:latin typeface="Courier"/>
                <a:ea typeface="Courier"/>
                <a:cs typeface="Courier"/>
                <a:sym typeface="Courier"/>
              </a:rPr>
              <a:t>-O0</a:t>
            </a:r>
            <a:r>
              <a:t>    // faithful, literal match to C, and the best for debugging (but everything goes </a:t>
            </a:r>
          </a:p>
          <a:p>
            <a:pPr algn="l" defTabSz="457200">
              <a:lnSpc>
                <a:spcPts val="9100"/>
              </a:lnSpc>
              <a:spcBef>
                <a:spcPts val="1200"/>
              </a:spcBef>
              <a:defRPr sz="4800"/>
            </a:pPr>
            <a:r>
              <a:t>              on the stack)</a:t>
            </a:r>
          </a:p>
          <a:p>
            <a:pPr algn="l" defTabSz="457200">
              <a:lnSpc>
                <a:spcPts val="9100"/>
              </a:lnSpc>
              <a:spcBef>
                <a:spcPts val="1200"/>
              </a:spcBef>
              <a:defRPr sz="4800"/>
            </a:pPr>
            <a:r>
              <a:rPr>
                <a:latin typeface="Courier"/>
                <a:ea typeface="Courier"/>
                <a:cs typeface="Courier"/>
                <a:sym typeface="Courier"/>
              </a:rPr>
              <a:t>-Og</a:t>
            </a:r>
            <a:r>
              <a:t>    // streamlined, but debug-friendly (we used this for most assignments and </a:t>
            </a:r>
          </a:p>
          <a:p>
            <a:pPr algn="l" defTabSz="457200">
              <a:lnSpc>
                <a:spcPts val="9100"/>
              </a:lnSpc>
              <a:spcBef>
                <a:spcPts val="1200"/>
              </a:spcBef>
              <a:defRPr sz="4800"/>
            </a:pPr>
            <a:r>
              <a:t>              bank vault)</a:t>
            </a:r>
          </a:p>
          <a:p>
            <a:pPr algn="l" defTabSz="457200">
              <a:lnSpc>
                <a:spcPts val="9100"/>
              </a:lnSpc>
              <a:spcBef>
                <a:spcPts val="1200"/>
              </a:spcBef>
              <a:defRPr sz="4800"/>
            </a:pPr>
            <a:r>
              <a:rPr>
                <a:latin typeface="Courier"/>
                <a:ea typeface="Courier"/>
                <a:cs typeface="Courier"/>
                <a:sym typeface="Courier"/>
              </a:rPr>
              <a:t>-O2</a:t>
            </a:r>
            <a:r>
              <a:t>    // apply all acceptable optimizations</a:t>
            </a:r>
          </a:p>
          <a:p>
            <a:pPr algn="l" defTabSz="457200">
              <a:lnSpc>
                <a:spcPts val="9100"/>
              </a:lnSpc>
              <a:spcBef>
                <a:spcPts val="1200"/>
              </a:spcBef>
              <a:defRPr sz="4800"/>
            </a:pPr>
            <a:r>
              <a:rPr>
                <a:latin typeface="Courier"/>
                <a:ea typeface="Courier"/>
                <a:cs typeface="Courier"/>
                <a:sym typeface="Courier"/>
              </a:rPr>
              <a:t>-O3</a:t>
            </a:r>
            <a:r>
              <a:t>    // even more optimizations, but relies strongly on exact C specification (e.g., if you assume, for instance that signed numbers wrap, your code might break with this optimization level)</a:t>
            </a:r>
          </a:p>
          <a:p>
            <a:pPr algn="l" defTabSz="457200">
              <a:lnSpc>
                <a:spcPts val="9100"/>
              </a:lnSpc>
              <a:spcBef>
                <a:spcPts val="1200"/>
              </a:spcBef>
              <a:defRPr sz="4800"/>
            </a:pPr>
            <a:r>
              <a:rPr>
                <a:latin typeface="Courier"/>
                <a:ea typeface="Courier"/>
                <a:cs typeface="Courier"/>
                <a:sym typeface="Courier"/>
              </a:rPr>
              <a:t>-Os</a:t>
            </a:r>
            <a:r>
              <a:t>    // optimize for code size; performs the </a:t>
            </a:r>
            <a:r>
              <a:rPr>
                <a:latin typeface="Courier"/>
                <a:ea typeface="Courier"/>
                <a:cs typeface="Courier"/>
                <a:sym typeface="Courier"/>
              </a:rPr>
              <a:t>-O2</a:t>
            </a:r>
            <a:r>
              <a:t> optimizations that don't increase the code size (e.g., no function alignment)</a:t>
            </a:r>
          </a:p>
          <a:p>
            <a:pPr algn="l" defTabSz="457200">
              <a:lnSpc>
                <a:spcPts val="9100"/>
              </a:lnSpc>
              <a:spcBef>
                <a:spcPts val="1200"/>
              </a:spcBef>
              <a:defRPr sz="4800"/>
            </a:pPr>
          </a:p>
          <a:p>
            <a:pPr algn="l" defTabSz="457200">
              <a:lnSpc>
                <a:spcPts val="9100"/>
              </a:lnSpc>
              <a:spcBef>
                <a:spcPts val="1200"/>
              </a:spcBef>
              <a:defRPr sz="4800"/>
            </a:pPr>
            <a:r>
              <a:t>You can see all optimizations that will be run by compiling with the following flags:</a:t>
            </a:r>
          </a:p>
          <a:p>
            <a:pPr lvl="3" algn="l" defTabSz="457200">
              <a:lnSpc>
                <a:spcPts val="9100"/>
              </a:lnSpc>
              <a:spcBef>
                <a:spcPts val="1200"/>
              </a:spcBef>
              <a:defRPr sz="4800">
                <a:latin typeface="Courier"/>
                <a:ea typeface="Courier"/>
                <a:cs typeface="Courier"/>
                <a:sym typeface="Courier"/>
              </a:defRPr>
            </a:pPr>
            <a:r>
              <a:t>gcc -O3 prog.c -o prog -Q --help=optimizers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gcc and 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gcc and optimization</a:t>
            </a:r>
          </a:p>
        </p:txBody>
      </p:sp>
      <p:sp>
        <p:nvSpPr>
          <p:cNvPr id="217" name="gcc knows the hardware you are running on, including:…"/>
          <p:cNvSpPr txBox="1"/>
          <p:nvPr/>
        </p:nvSpPr>
        <p:spPr>
          <a:xfrm>
            <a:off x="925051" y="2215348"/>
            <a:ext cx="22533898" cy="91136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gcc knows the hardware you are running on, including:</a:t>
            </a:r>
          </a:p>
          <a:p>
            <a:pPr lvl="1" marL="1244600" indent="-609600" algn="l" defTabSz="457200">
              <a:lnSpc>
                <a:spcPts val="9100"/>
              </a:lnSpc>
              <a:spcBef>
                <a:spcPts val="1200"/>
              </a:spcBef>
              <a:buSzPct val="75000"/>
              <a:buFont typeface="Helvetica Neue"/>
              <a:buChar char="•"/>
              <a:defRPr sz="4800"/>
            </a:pPr>
            <a:r>
              <a:t>Register allocation</a:t>
            </a:r>
          </a:p>
          <a:p>
            <a:pPr lvl="1" marL="1244600" indent="-609600" algn="l" defTabSz="457200">
              <a:lnSpc>
                <a:spcPts val="9100"/>
              </a:lnSpc>
              <a:spcBef>
                <a:spcPts val="1200"/>
              </a:spcBef>
              <a:buSzPct val="75000"/>
              <a:buFont typeface="Helvetica Neue"/>
              <a:buChar char="•"/>
              <a:defRPr sz="4800"/>
            </a:pPr>
            <a:r>
              <a:t>Instruction choice</a:t>
            </a:r>
          </a:p>
          <a:p>
            <a:pPr lvl="1" marL="1244600" indent="-609600" algn="l" defTabSz="457200">
              <a:lnSpc>
                <a:spcPts val="9100"/>
              </a:lnSpc>
              <a:spcBef>
                <a:spcPts val="1200"/>
              </a:spcBef>
              <a:buSzPct val="75000"/>
              <a:buFont typeface="Helvetica Neue"/>
              <a:buChar char="•"/>
              <a:defRPr sz="4800"/>
            </a:pPr>
            <a:r>
              <a:t>Alignment</a:t>
            </a:r>
          </a:p>
          <a:p>
            <a:pPr algn="l" defTabSz="457200">
              <a:lnSpc>
                <a:spcPts val="9100"/>
              </a:lnSpc>
              <a:spcBef>
                <a:spcPts val="1200"/>
              </a:spcBef>
              <a:defRPr sz="4800"/>
            </a:pPr>
          </a:p>
          <a:p>
            <a:pPr algn="l" defTabSz="457200">
              <a:lnSpc>
                <a:spcPts val="9100"/>
              </a:lnSpc>
              <a:spcBef>
                <a:spcPts val="1200"/>
              </a:spcBef>
              <a:defRPr sz="4800"/>
            </a:pPr>
            <a:r>
              <a:t>All transformations made by gcc during optimization should be legal and equivalent to your original C program.</a:t>
            </a:r>
          </a:p>
          <a:p>
            <a:pPr lvl="1" marL="1244600" indent="-609600" algn="l" defTabSz="457200">
              <a:lnSpc>
                <a:spcPts val="9100"/>
              </a:lnSpc>
              <a:spcBef>
                <a:spcPts val="1200"/>
              </a:spcBef>
              <a:buSzPct val="75000"/>
              <a:buFont typeface="Helvetica Neue"/>
              <a:buChar char="•"/>
              <a:defRPr sz="4800"/>
            </a:pPr>
            <a:r>
              <a:t>The compiler knows about compile time, not run time.</a:t>
            </a:r>
          </a:p>
          <a:p>
            <a:pPr lvl="1" marL="1244600" indent="-609600" algn="l" defTabSz="457200">
              <a:lnSpc>
                <a:spcPts val="9100"/>
              </a:lnSpc>
              <a:spcBef>
                <a:spcPts val="1200"/>
              </a:spcBef>
              <a:buSzPct val="75000"/>
              <a:buFont typeface="Helvetica Neue"/>
              <a:buChar char="•"/>
              <a:defRPr sz="4800"/>
            </a:pPr>
            <a:r>
              <a:t>The optimizations are conservative (e.g., it rarely tries to perform too much optimization with pointers, and it rarely removes a function unless it knows enough about it to do so).</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gcc and 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gcc and optimization</a:t>
            </a:r>
          </a:p>
        </p:txBody>
      </p:sp>
      <p:sp>
        <p:nvSpPr>
          <p:cNvPr id="220" name="How do we measure performance?…"/>
          <p:cNvSpPr txBox="1"/>
          <p:nvPr/>
        </p:nvSpPr>
        <p:spPr>
          <a:xfrm>
            <a:off x="925051" y="2215348"/>
            <a:ext cx="22533898" cy="93267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How do we measure performance?</a:t>
            </a:r>
          </a:p>
          <a:p>
            <a:pPr lvl="1" marL="1244600" indent="-609600" algn="l" defTabSz="457200">
              <a:lnSpc>
                <a:spcPts val="9100"/>
              </a:lnSpc>
              <a:spcBef>
                <a:spcPts val="1200"/>
              </a:spcBef>
              <a:buSzPct val="75000"/>
              <a:buFont typeface="Helvetica Neue"/>
              <a:buChar char="•"/>
              <a:defRPr sz="4800"/>
            </a:pPr>
            <a:r>
              <a:t>Timers! There are a number of different ways to do it. One timer, </a:t>
            </a:r>
            <a:r>
              <a:rPr>
                <a:latin typeface="Courier"/>
                <a:ea typeface="Courier"/>
                <a:cs typeface="Courier"/>
                <a:sym typeface="Courier"/>
              </a:rPr>
              <a:t>rtdsc</a:t>
            </a:r>
            <a:r>
              <a:t>, is only available in assembly, although we can write a C program to access it by using "inline assembly" or linking to an assembly function.</a:t>
            </a:r>
          </a:p>
          <a:p>
            <a:pPr lvl="1" marL="1244600" indent="-609600" algn="l" defTabSz="457200">
              <a:lnSpc>
                <a:spcPts val="9100"/>
              </a:lnSpc>
              <a:spcBef>
                <a:spcPts val="1200"/>
              </a:spcBef>
              <a:buSzPct val="75000"/>
              <a:buFont typeface="Helvetica Neue"/>
              <a:buChar char="•"/>
              <a:defRPr sz="4800"/>
            </a:pPr>
            <a:r>
              <a:t>We can also use </a:t>
            </a:r>
            <a:r>
              <a:rPr>
                <a:latin typeface="Courier"/>
                <a:ea typeface="Courier"/>
                <a:cs typeface="Courier"/>
                <a:sym typeface="Courier"/>
              </a:rPr>
              <a:t>valgrind --tool=callgrind</a:t>
            </a:r>
          </a:p>
          <a:p>
            <a:pPr algn="l" defTabSz="457200">
              <a:lnSpc>
                <a:spcPts val="9100"/>
              </a:lnSpc>
              <a:spcBef>
                <a:spcPts val="1200"/>
              </a:spcBef>
              <a:defRPr sz="4800"/>
            </a:pPr>
          </a:p>
          <a:p>
            <a:pPr algn="l" defTabSz="457200">
              <a:lnSpc>
                <a:spcPts val="9100"/>
              </a:lnSpc>
              <a:spcBef>
                <a:spcPts val="1200"/>
              </a:spcBef>
              <a:defRPr sz="4800"/>
            </a:pPr>
            <a:r>
              <a:t>You should time unoptimized vs. optimized</a:t>
            </a:r>
          </a:p>
          <a:p>
            <a:pPr lvl="1" marL="1244600" indent="-609600" algn="l" defTabSz="457200">
              <a:lnSpc>
                <a:spcPts val="9100"/>
              </a:lnSpc>
              <a:spcBef>
                <a:spcPts val="1200"/>
              </a:spcBef>
              <a:buSzPct val="75000"/>
              <a:buFont typeface="Helvetica Neue"/>
              <a:buChar char="•"/>
              <a:defRPr sz="4800"/>
            </a:pPr>
            <a:r>
              <a:t>mult.c</a:t>
            </a:r>
          </a:p>
          <a:p>
            <a:pPr lvl="1" marL="1244600" indent="-609600" algn="l" defTabSz="457200">
              <a:lnSpc>
                <a:spcPts val="9100"/>
              </a:lnSpc>
              <a:spcBef>
                <a:spcPts val="1200"/>
              </a:spcBef>
              <a:buSzPct val="75000"/>
              <a:buFont typeface="Helvetica Neue"/>
              <a:buChar char="•"/>
              <a:defRPr sz="4800"/>
            </a:pPr>
            <a:r>
              <a:t>sorts.c</a:t>
            </a:r>
          </a:p>
          <a:p>
            <a:pPr lvl="1" marL="1244600" indent="-609600" algn="l" defTabSz="457200">
              <a:lnSpc>
                <a:spcPts val="9100"/>
              </a:lnSpc>
              <a:spcBef>
                <a:spcPts val="1200"/>
              </a:spcBef>
              <a:buSzPct val="75000"/>
              <a:buFont typeface="Helvetica Neue"/>
              <a:buChar char="•"/>
              <a:defRPr sz="4800"/>
            </a:pPr>
            <a:r>
              <a:t>fact.c</a:t>
            </a:r>
          </a:p>
          <a:p>
            <a:pPr lvl="1" marL="1244600" indent="-609600" algn="l" defTabSz="457200">
              <a:lnSpc>
                <a:spcPts val="9100"/>
              </a:lnSpc>
              <a:spcBef>
                <a:spcPts val="1200"/>
              </a:spcBef>
              <a:buSzPct val="75000"/>
              <a:buFont typeface="Helvetica Neue"/>
              <a:buChar char="•"/>
              <a:defRPr sz="4800"/>
            </a:pPr>
            <a:r>
              <a:t>array.c</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What gcc cannot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cannot do</a:t>
            </a:r>
          </a:p>
        </p:txBody>
      </p:sp>
      <p:sp>
        <p:nvSpPr>
          <p:cNvPr id="223" name="gcc cannot fix algorithmic weaknesses, or big-O!…"/>
          <p:cNvSpPr txBox="1"/>
          <p:nvPr/>
        </p:nvSpPr>
        <p:spPr>
          <a:xfrm>
            <a:off x="925051" y="2215348"/>
            <a:ext cx="22533898" cy="5760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gcc cannot fix algorithmic weaknesses, or big-O!</a:t>
            </a:r>
          </a:p>
          <a:p>
            <a:pPr algn="l" defTabSz="457200">
              <a:lnSpc>
                <a:spcPts val="9100"/>
              </a:lnSpc>
              <a:spcBef>
                <a:spcPts val="1200"/>
              </a:spcBef>
              <a:defRPr sz="4800"/>
            </a:pPr>
          </a:p>
          <a:p>
            <a:pPr algn="l" defTabSz="457200">
              <a:lnSpc>
                <a:spcPts val="9100"/>
              </a:lnSpc>
              <a:spcBef>
                <a:spcPts val="1200"/>
              </a:spcBef>
              <a:defRPr sz="4800"/>
            </a:pPr>
            <a:r>
              <a:t>If you optimize too early yourself, gcc may not be able to figure out any further optimizations</a:t>
            </a:r>
          </a:p>
          <a:p>
            <a:pPr algn="l" defTabSz="457200">
              <a:lnSpc>
                <a:spcPts val="9100"/>
              </a:lnSpc>
              <a:spcBef>
                <a:spcPts val="1200"/>
              </a:spcBef>
              <a:defRPr sz="4800"/>
            </a:pPr>
          </a:p>
          <a:p>
            <a:pPr algn="l" defTabSz="457200">
              <a:lnSpc>
                <a:spcPts val="9100"/>
              </a:lnSpc>
              <a:spcBef>
                <a:spcPts val="1200"/>
              </a:spcBef>
              <a:defRPr sz="4800"/>
            </a:pPr>
            <a:r>
              <a:t>gcc generally cannot remove function calls, nor can it "see through" pointers to determine if aliasing has occurred.</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What gcc can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 do</a:t>
            </a:r>
          </a:p>
        </p:txBody>
      </p:sp>
      <p:sp>
        <p:nvSpPr>
          <p:cNvPr id="226" name="Example: summing the char values in a string"/>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Example: summing the char values in a string</a:t>
            </a:r>
          </a:p>
        </p:txBody>
      </p:sp>
      <p:sp>
        <p:nvSpPr>
          <p:cNvPr id="227" name="int charsum(char *s)…"/>
          <p:cNvSpPr txBox="1"/>
          <p:nvPr/>
        </p:nvSpPr>
        <p:spPr>
          <a:xfrm>
            <a:off x="754281" y="3361142"/>
            <a:ext cx="10235462" cy="3314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latin typeface="Courier"/>
                <a:ea typeface="Courier"/>
                <a:cs typeface="Courier"/>
                <a:sym typeface="Courier"/>
              </a:defRPr>
            </a:pPr>
            <a:r>
              <a:rPr>
                <a:solidFill>
                  <a:srgbClr val="0000FF"/>
                </a:solidFill>
              </a:rPr>
              <a:t>int</a:t>
            </a:r>
            <a:r>
              <a:t> charsum(</a:t>
            </a:r>
            <a:r>
              <a:rPr>
                <a:solidFill>
                  <a:srgbClr val="0000FF"/>
                </a:solidFill>
              </a:rPr>
              <a:t>char</a:t>
            </a:r>
            <a:r>
              <a:t> *s)</a:t>
            </a:r>
          </a:p>
          <a:p>
            <a:pPr algn="l" defTabSz="457200">
              <a:lnSpc>
                <a:spcPts val="4500"/>
              </a:lnSpc>
              <a:defRPr sz="2600">
                <a:latin typeface="Courier"/>
                <a:ea typeface="Courier"/>
                <a:cs typeface="Courier"/>
                <a:sym typeface="Courier"/>
              </a:defRPr>
            </a:pPr>
            <a:r>
              <a:t>{</a:t>
            </a:r>
          </a:p>
          <a:p>
            <a:pPr algn="l" defTabSz="457200">
              <a:lnSpc>
                <a:spcPts val="4500"/>
              </a:lnSpc>
              <a:defRPr sz="2600">
                <a:latin typeface="Courier"/>
                <a:ea typeface="Courier"/>
                <a:cs typeface="Courier"/>
                <a:sym typeface="Courier"/>
              </a:defRPr>
            </a:pPr>
            <a:r>
              <a:t>    </a:t>
            </a:r>
            <a:r>
              <a:rPr>
                <a:solidFill>
                  <a:srgbClr val="0000FF"/>
                </a:solidFill>
              </a:rPr>
              <a:t>int</a:t>
            </a:r>
            <a:r>
              <a:t> sum = </a:t>
            </a:r>
            <a:r>
              <a:rPr>
                <a:solidFill>
                  <a:srgbClr val="09885A"/>
                </a:solidFill>
              </a:rPr>
              <a:t>0</a:t>
            </a:r>
            <a:r>
              <a:t>;</a:t>
            </a:r>
          </a:p>
          <a:p>
            <a:pPr algn="l" defTabSz="457200">
              <a:lnSpc>
                <a:spcPts val="4500"/>
              </a:lnSpc>
              <a:defRPr sz="2600">
                <a:latin typeface="Courier"/>
                <a:ea typeface="Courier"/>
                <a:cs typeface="Courier"/>
                <a:sym typeface="Courier"/>
              </a:defRPr>
            </a:pPr>
            <a:r>
              <a:t>    </a:t>
            </a:r>
            <a:r>
              <a:rPr>
                <a:solidFill>
                  <a:srgbClr val="0000FF"/>
                </a:solidFill>
              </a:rPr>
              <a:t>for</a:t>
            </a:r>
            <a:r>
              <a:t> (size_t i = </a:t>
            </a:r>
            <a:r>
              <a:rPr>
                <a:solidFill>
                  <a:srgbClr val="09885A"/>
                </a:solidFill>
              </a:rPr>
              <a:t>0</a:t>
            </a:r>
            <a:r>
              <a:t>; i &lt; strlen(s); i++) {</a:t>
            </a:r>
          </a:p>
          <a:p>
            <a:pPr algn="l" defTabSz="457200">
              <a:lnSpc>
                <a:spcPts val="4500"/>
              </a:lnSpc>
              <a:defRPr sz="2600">
                <a:latin typeface="Courier"/>
                <a:ea typeface="Courier"/>
                <a:cs typeface="Courier"/>
                <a:sym typeface="Courier"/>
              </a:defRPr>
            </a:pPr>
            <a:r>
              <a:t>        </a:t>
            </a:r>
            <a:r>
              <a:t>sum += s[i];</a:t>
            </a:r>
          </a:p>
          <a:p>
            <a:pPr algn="l" defTabSz="457200">
              <a:lnSpc>
                <a:spcPts val="4500"/>
              </a:lnSpc>
              <a:defRPr sz="2600">
                <a:latin typeface="Courier"/>
                <a:ea typeface="Courier"/>
                <a:cs typeface="Courier"/>
                <a:sym typeface="Courier"/>
              </a:defRPr>
            </a:pPr>
            <a:r>
              <a:t>    </a:t>
            </a:r>
            <a:r>
              <a:t>} </a:t>
            </a:r>
          </a:p>
          <a:p>
            <a:pPr algn="l" defTabSz="457200">
              <a:lnSpc>
                <a:spcPts val="4500"/>
              </a:lnSpc>
              <a:defRPr sz="2600">
                <a:solidFill>
                  <a:srgbClr val="0000FF"/>
                </a:solidFill>
                <a:latin typeface="Courier"/>
                <a:ea typeface="Courier"/>
                <a:cs typeface="Courier"/>
                <a:sym typeface="Courier"/>
              </a:defRPr>
            </a:pPr>
            <a:r>
              <a:t>    </a:t>
            </a:r>
            <a:r>
              <a:t>return</a:t>
            </a:r>
            <a:r>
              <a:rPr>
                <a:solidFill>
                  <a:srgbClr val="000000"/>
                </a:solidFill>
              </a:rPr>
              <a:t> sum;</a:t>
            </a:r>
            <a:endParaRPr>
              <a:solidFill>
                <a:srgbClr val="000000"/>
              </a:solidFill>
            </a:endParaRPr>
          </a:p>
          <a:p>
            <a:pPr algn="l" defTabSz="457200">
              <a:lnSpc>
                <a:spcPts val="4500"/>
              </a:lnSpc>
              <a:defRPr sz="2600">
                <a:latin typeface="Courier"/>
                <a:ea typeface="Courier"/>
                <a:cs typeface="Courier"/>
                <a:sym typeface="Courier"/>
              </a:defRPr>
            </a:pPr>
            <a:r>
              <a:t>}</a:t>
            </a:r>
          </a:p>
        </p:txBody>
      </p:sp>
      <p:sp>
        <p:nvSpPr>
          <p:cNvPr id="228"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int charsum(char *s)…"/>
          <p:cNvSpPr txBox="1"/>
          <p:nvPr/>
        </p:nvSpPr>
        <p:spPr>
          <a:xfrm>
            <a:off x="754281" y="3361142"/>
            <a:ext cx="10235462" cy="3314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latin typeface="Courier"/>
                <a:ea typeface="Courier"/>
                <a:cs typeface="Courier"/>
                <a:sym typeface="Courier"/>
              </a:defRPr>
            </a:pPr>
            <a:r>
              <a:rPr>
                <a:solidFill>
                  <a:srgbClr val="0000FF"/>
                </a:solidFill>
              </a:rPr>
              <a:t>int</a:t>
            </a:r>
            <a:r>
              <a:t> charsum(</a:t>
            </a:r>
            <a:r>
              <a:rPr>
                <a:solidFill>
                  <a:srgbClr val="0000FF"/>
                </a:solidFill>
              </a:rPr>
              <a:t>char</a:t>
            </a:r>
            <a:r>
              <a:t> *s)</a:t>
            </a:r>
          </a:p>
          <a:p>
            <a:pPr algn="l" defTabSz="457200">
              <a:lnSpc>
                <a:spcPts val="4500"/>
              </a:lnSpc>
              <a:defRPr sz="2600">
                <a:latin typeface="Courier"/>
                <a:ea typeface="Courier"/>
                <a:cs typeface="Courier"/>
                <a:sym typeface="Courier"/>
              </a:defRPr>
            </a:pPr>
            <a:r>
              <a:t>{</a:t>
            </a:r>
          </a:p>
          <a:p>
            <a:pPr algn="l" defTabSz="457200">
              <a:lnSpc>
                <a:spcPts val="4500"/>
              </a:lnSpc>
              <a:defRPr sz="2600">
                <a:latin typeface="Courier"/>
                <a:ea typeface="Courier"/>
                <a:cs typeface="Courier"/>
                <a:sym typeface="Courier"/>
              </a:defRPr>
            </a:pPr>
            <a:r>
              <a:t>    </a:t>
            </a:r>
            <a:r>
              <a:rPr>
                <a:solidFill>
                  <a:srgbClr val="0000FF"/>
                </a:solidFill>
              </a:rPr>
              <a:t>int</a:t>
            </a:r>
            <a:r>
              <a:t> sum = </a:t>
            </a:r>
            <a:r>
              <a:rPr>
                <a:solidFill>
                  <a:srgbClr val="09885A"/>
                </a:solidFill>
              </a:rPr>
              <a:t>0</a:t>
            </a:r>
            <a:r>
              <a:t>;</a:t>
            </a:r>
          </a:p>
          <a:p>
            <a:pPr algn="l" defTabSz="457200">
              <a:lnSpc>
                <a:spcPts val="4500"/>
              </a:lnSpc>
              <a:defRPr sz="2600">
                <a:latin typeface="Courier"/>
                <a:ea typeface="Courier"/>
                <a:cs typeface="Courier"/>
                <a:sym typeface="Courier"/>
              </a:defRPr>
            </a:pPr>
            <a:r>
              <a:t>    </a:t>
            </a:r>
            <a:r>
              <a:rPr>
                <a:solidFill>
                  <a:srgbClr val="0000FF"/>
                </a:solidFill>
              </a:rPr>
              <a:t>for</a:t>
            </a:r>
            <a:r>
              <a:t> (size_t i = </a:t>
            </a:r>
            <a:r>
              <a:rPr>
                <a:solidFill>
                  <a:srgbClr val="09885A"/>
                </a:solidFill>
              </a:rPr>
              <a:t>0</a:t>
            </a:r>
            <a:r>
              <a:t>; i &lt; strlen(s); i++) {</a:t>
            </a:r>
          </a:p>
          <a:p>
            <a:pPr algn="l" defTabSz="457200">
              <a:lnSpc>
                <a:spcPts val="4500"/>
              </a:lnSpc>
              <a:defRPr sz="2600">
                <a:latin typeface="Courier"/>
                <a:ea typeface="Courier"/>
                <a:cs typeface="Courier"/>
                <a:sym typeface="Courier"/>
              </a:defRPr>
            </a:pPr>
            <a:r>
              <a:t>        </a:t>
            </a:r>
            <a:r>
              <a:t>sum += s[i];</a:t>
            </a:r>
          </a:p>
          <a:p>
            <a:pPr algn="l" defTabSz="457200">
              <a:lnSpc>
                <a:spcPts val="4500"/>
              </a:lnSpc>
              <a:defRPr sz="2600">
                <a:latin typeface="Courier"/>
                <a:ea typeface="Courier"/>
                <a:cs typeface="Courier"/>
                <a:sym typeface="Courier"/>
              </a:defRPr>
            </a:pPr>
            <a:r>
              <a:t>    </a:t>
            </a:r>
            <a:r>
              <a:t>} </a:t>
            </a:r>
          </a:p>
          <a:p>
            <a:pPr algn="l" defTabSz="457200">
              <a:lnSpc>
                <a:spcPts val="4500"/>
              </a:lnSpc>
              <a:defRPr sz="2600">
                <a:solidFill>
                  <a:srgbClr val="0000FF"/>
                </a:solidFill>
                <a:latin typeface="Courier"/>
                <a:ea typeface="Courier"/>
                <a:cs typeface="Courier"/>
                <a:sym typeface="Courier"/>
              </a:defRPr>
            </a:pPr>
            <a:r>
              <a:t>    </a:t>
            </a:r>
            <a:r>
              <a:t>return</a:t>
            </a:r>
            <a:r>
              <a:rPr>
                <a:solidFill>
                  <a:srgbClr val="000000"/>
                </a:solidFill>
              </a:rPr>
              <a:t> sum;</a:t>
            </a:r>
            <a:endParaRPr>
              <a:solidFill>
                <a:srgbClr val="000000"/>
              </a:solidFill>
            </a:endParaRPr>
          </a:p>
          <a:p>
            <a:pPr algn="l" defTabSz="457200">
              <a:lnSpc>
                <a:spcPts val="4500"/>
              </a:lnSpc>
              <a:defRPr sz="2600">
                <a:latin typeface="Courier"/>
                <a:ea typeface="Courier"/>
                <a:cs typeface="Courier"/>
                <a:sym typeface="Courier"/>
              </a:defRPr>
            </a:pPr>
            <a:r>
              <a:t>}</a:t>
            </a:r>
          </a:p>
        </p:txBody>
      </p:sp>
      <p:sp>
        <p:nvSpPr>
          <p:cNvPr id="231"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
        <p:nvSpPr>
          <p:cNvPr id="232" name="strlen(s) -- it must search one character at a time!"/>
          <p:cNvSpPr txBox="1"/>
          <p:nvPr/>
        </p:nvSpPr>
        <p:spPr>
          <a:xfrm>
            <a:off x="1743944" y="8759288"/>
            <a:ext cx="15432000"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rPr>
                <a:latin typeface="Courier"/>
                <a:ea typeface="Courier"/>
                <a:cs typeface="Courier"/>
                <a:sym typeface="Courier"/>
              </a:rPr>
              <a:t>strlen(s)</a:t>
            </a:r>
            <a:r>
              <a:t> -- it must search one character at a time!</a:t>
            </a:r>
          </a:p>
        </p:txBody>
      </p:sp>
      <p:sp>
        <p:nvSpPr>
          <p:cNvPr id="233" name="Example: summing the char values in a string"/>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Example: summing the char values in a string</a:t>
            </a:r>
          </a:p>
        </p:txBody>
      </p:sp>
      <p:sp>
        <p:nvSpPr>
          <p:cNvPr id="234" name="What gcc can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 do</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int charsum(char *s)…"/>
          <p:cNvSpPr txBox="1"/>
          <p:nvPr/>
        </p:nvSpPr>
        <p:spPr>
          <a:xfrm>
            <a:off x="754281" y="3361142"/>
            <a:ext cx="10235462" cy="3314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latin typeface="Courier"/>
                <a:ea typeface="Courier"/>
                <a:cs typeface="Courier"/>
                <a:sym typeface="Courier"/>
              </a:defRPr>
            </a:pPr>
            <a:r>
              <a:rPr>
                <a:solidFill>
                  <a:srgbClr val="0000FF"/>
                </a:solidFill>
              </a:rPr>
              <a:t>int</a:t>
            </a:r>
            <a:r>
              <a:t> charsum(</a:t>
            </a:r>
            <a:r>
              <a:rPr>
                <a:solidFill>
                  <a:srgbClr val="0000FF"/>
                </a:solidFill>
              </a:rPr>
              <a:t>char</a:t>
            </a:r>
            <a:r>
              <a:t> *s)</a:t>
            </a:r>
          </a:p>
          <a:p>
            <a:pPr algn="l" defTabSz="457200">
              <a:lnSpc>
                <a:spcPts val="4500"/>
              </a:lnSpc>
              <a:defRPr sz="2600">
                <a:latin typeface="Courier"/>
                <a:ea typeface="Courier"/>
                <a:cs typeface="Courier"/>
                <a:sym typeface="Courier"/>
              </a:defRPr>
            </a:pPr>
            <a:r>
              <a:t>{</a:t>
            </a:r>
          </a:p>
          <a:p>
            <a:pPr algn="l" defTabSz="457200">
              <a:lnSpc>
                <a:spcPts val="4500"/>
              </a:lnSpc>
              <a:defRPr sz="2600">
                <a:latin typeface="Courier"/>
                <a:ea typeface="Courier"/>
                <a:cs typeface="Courier"/>
                <a:sym typeface="Courier"/>
              </a:defRPr>
            </a:pPr>
            <a:r>
              <a:t>    </a:t>
            </a:r>
            <a:r>
              <a:rPr>
                <a:solidFill>
                  <a:srgbClr val="0000FF"/>
                </a:solidFill>
              </a:rPr>
              <a:t>int</a:t>
            </a:r>
            <a:r>
              <a:t> sum = </a:t>
            </a:r>
            <a:r>
              <a:rPr>
                <a:solidFill>
                  <a:srgbClr val="09885A"/>
                </a:solidFill>
              </a:rPr>
              <a:t>0</a:t>
            </a:r>
            <a:r>
              <a:t>;</a:t>
            </a:r>
          </a:p>
          <a:p>
            <a:pPr algn="l" defTabSz="457200">
              <a:lnSpc>
                <a:spcPts val="4500"/>
              </a:lnSpc>
              <a:defRPr sz="2600">
                <a:latin typeface="Courier"/>
                <a:ea typeface="Courier"/>
                <a:cs typeface="Courier"/>
                <a:sym typeface="Courier"/>
              </a:defRPr>
            </a:pPr>
            <a:r>
              <a:t>    </a:t>
            </a:r>
            <a:r>
              <a:rPr>
                <a:solidFill>
                  <a:srgbClr val="0000FF"/>
                </a:solidFill>
              </a:rPr>
              <a:t>for</a:t>
            </a:r>
            <a:r>
              <a:t> (size_t i = </a:t>
            </a:r>
            <a:r>
              <a:rPr>
                <a:solidFill>
                  <a:srgbClr val="09885A"/>
                </a:solidFill>
              </a:rPr>
              <a:t>0</a:t>
            </a:r>
            <a:r>
              <a:t>; i &lt; strlen(s); i++) {</a:t>
            </a:r>
          </a:p>
          <a:p>
            <a:pPr algn="l" defTabSz="457200">
              <a:lnSpc>
                <a:spcPts val="4500"/>
              </a:lnSpc>
              <a:defRPr sz="2600">
                <a:latin typeface="Courier"/>
                <a:ea typeface="Courier"/>
                <a:cs typeface="Courier"/>
                <a:sym typeface="Courier"/>
              </a:defRPr>
            </a:pPr>
            <a:r>
              <a:t>        </a:t>
            </a:r>
            <a:r>
              <a:t>sum += s[i];</a:t>
            </a:r>
          </a:p>
          <a:p>
            <a:pPr algn="l" defTabSz="457200">
              <a:lnSpc>
                <a:spcPts val="4500"/>
              </a:lnSpc>
              <a:defRPr sz="2600">
                <a:latin typeface="Courier"/>
                <a:ea typeface="Courier"/>
                <a:cs typeface="Courier"/>
                <a:sym typeface="Courier"/>
              </a:defRPr>
            </a:pPr>
            <a:r>
              <a:t>    </a:t>
            </a:r>
            <a:r>
              <a:t>} </a:t>
            </a:r>
          </a:p>
          <a:p>
            <a:pPr algn="l" defTabSz="457200">
              <a:lnSpc>
                <a:spcPts val="4500"/>
              </a:lnSpc>
              <a:defRPr sz="2600">
                <a:solidFill>
                  <a:srgbClr val="0000FF"/>
                </a:solidFill>
                <a:latin typeface="Courier"/>
                <a:ea typeface="Courier"/>
                <a:cs typeface="Courier"/>
                <a:sym typeface="Courier"/>
              </a:defRPr>
            </a:pPr>
            <a:r>
              <a:t>    </a:t>
            </a:r>
            <a:r>
              <a:t>return</a:t>
            </a:r>
            <a:r>
              <a:rPr>
                <a:solidFill>
                  <a:srgbClr val="000000"/>
                </a:solidFill>
              </a:rPr>
              <a:t> sum;</a:t>
            </a:r>
            <a:endParaRPr>
              <a:solidFill>
                <a:srgbClr val="000000"/>
              </a:solidFill>
            </a:endParaRPr>
          </a:p>
          <a:p>
            <a:pPr algn="l" defTabSz="457200">
              <a:lnSpc>
                <a:spcPts val="4500"/>
              </a:lnSpc>
              <a:defRPr sz="2600">
                <a:latin typeface="Courier"/>
                <a:ea typeface="Courier"/>
                <a:cs typeface="Courier"/>
                <a:sym typeface="Courier"/>
              </a:defRPr>
            </a:pPr>
            <a:r>
              <a:t>}</a:t>
            </a:r>
          </a:p>
        </p:txBody>
      </p:sp>
      <p:sp>
        <p:nvSpPr>
          <p:cNvPr id="237"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
        <p:nvSpPr>
          <p:cNvPr id="238" name="strlen(s) -- it must search one character at a time!"/>
          <p:cNvSpPr txBox="1"/>
          <p:nvPr/>
        </p:nvSpPr>
        <p:spPr>
          <a:xfrm>
            <a:off x="1743944" y="8759288"/>
            <a:ext cx="15432000"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rPr>
                <a:latin typeface="Courier"/>
                <a:ea typeface="Courier"/>
                <a:cs typeface="Courier"/>
                <a:sym typeface="Courier"/>
              </a:rPr>
              <a:t>strlen(s)</a:t>
            </a:r>
            <a:r>
              <a:t> -- it must search one character at a time!</a:t>
            </a:r>
          </a:p>
        </p:txBody>
      </p:sp>
      <p:sp>
        <p:nvSpPr>
          <p:cNvPr id="239" name="What can the compiler do about it?"/>
          <p:cNvSpPr txBox="1"/>
          <p:nvPr/>
        </p:nvSpPr>
        <p:spPr>
          <a:xfrm>
            <a:off x="925050" y="10289840"/>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2"/>
              <a:defRPr sz="4800"/>
            </a:lvl1pPr>
          </a:lstStyle>
          <a:p>
            <a:pPr/>
            <a:r>
              <a:t>What can the compiler do about it?</a:t>
            </a:r>
          </a:p>
        </p:txBody>
      </p:sp>
      <p:sp>
        <p:nvSpPr>
          <p:cNvPr id="240"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
        <p:nvSpPr>
          <p:cNvPr id="241" name="Example: summing the char values in a string"/>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Example: summing the char values in a string</a:t>
            </a:r>
          </a:p>
        </p:txBody>
      </p:sp>
      <p:sp>
        <p:nvSpPr>
          <p:cNvPr id="242" name="What gcc can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 do</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int charsum(char *s)…"/>
          <p:cNvSpPr txBox="1"/>
          <p:nvPr/>
        </p:nvSpPr>
        <p:spPr>
          <a:xfrm>
            <a:off x="754281" y="3361142"/>
            <a:ext cx="10235462" cy="33147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defRPr sz="2600">
                <a:latin typeface="Courier"/>
                <a:ea typeface="Courier"/>
                <a:cs typeface="Courier"/>
                <a:sym typeface="Courier"/>
              </a:defRPr>
            </a:pPr>
            <a:r>
              <a:rPr>
                <a:solidFill>
                  <a:srgbClr val="0000FF"/>
                </a:solidFill>
              </a:rPr>
              <a:t>int</a:t>
            </a:r>
            <a:r>
              <a:t> charsum(</a:t>
            </a:r>
            <a:r>
              <a:rPr>
                <a:solidFill>
                  <a:srgbClr val="0000FF"/>
                </a:solidFill>
              </a:rPr>
              <a:t>char</a:t>
            </a:r>
            <a:r>
              <a:t> *s)</a:t>
            </a:r>
          </a:p>
          <a:p>
            <a:pPr algn="l" defTabSz="457200">
              <a:lnSpc>
                <a:spcPts val="4500"/>
              </a:lnSpc>
              <a:defRPr sz="2600">
                <a:latin typeface="Courier"/>
                <a:ea typeface="Courier"/>
                <a:cs typeface="Courier"/>
                <a:sym typeface="Courier"/>
              </a:defRPr>
            </a:pPr>
            <a:r>
              <a:t>{</a:t>
            </a:r>
          </a:p>
          <a:p>
            <a:pPr algn="l" defTabSz="457200">
              <a:lnSpc>
                <a:spcPts val="4500"/>
              </a:lnSpc>
              <a:defRPr sz="2600">
                <a:latin typeface="Courier"/>
                <a:ea typeface="Courier"/>
                <a:cs typeface="Courier"/>
                <a:sym typeface="Courier"/>
              </a:defRPr>
            </a:pPr>
            <a:r>
              <a:t>    </a:t>
            </a:r>
            <a:r>
              <a:rPr>
                <a:solidFill>
                  <a:srgbClr val="0000FF"/>
                </a:solidFill>
              </a:rPr>
              <a:t>int</a:t>
            </a:r>
            <a:r>
              <a:t> sum = </a:t>
            </a:r>
            <a:r>
              <a:rPr>
                <a:solidFill>
                  <a:srgbClr val="09885A"/>
                </a:solidFill>
              </a:rPr>
              <a:t>0</a:t>
            </a:r>
            <a:r>
              <a:t>;</a:t>
            </a:r>
          </a:p>
          <a:p>
            <a:pPr algn="l" defTabSz="457200">
              <a:lnSpc>
                <a:spcPts val="4500"/>
              </a:lnSpc>
              <a:defRPr sz="2600">
                <a:latin typeface="Courier"/>
                <a:ea typeface="Courier"/>
                <a:cs typeface="Courier"/>
                <a:sym typeface="Courier"/>
              </a:defRPr>
            </a:pPr>
            <a:r>
              <a:t>    </a:t>
            </a:r>
            <a:r>
              <a:rPr>
                <a:solidFill>
                  <a:srgbClr val="0000FF"/>
                </a:solidFill>
              </a:rPr>
              <a:t>for</a:t>
            </a:r>
            <a:r>
              <a:t> (size_t i = </a:t>
            </a:r>
            <a:r>
              <a:rPr>
                <a:solidFill>
                  <a:srgbClr val="09885A"/>
                </a:solidFill>
              </a:rPr>
              <a:t>0</a:t>
            </a:r>
            <a:r>
              <a:t>; i &lt; strlen(s); i++) {</a:t>
            </a:r>
          </a:p>
          <a:p>
            <a:pPr algn="l" defTabSz="457200">
              <a:lnSpc>
                <a:spcPts val="4500"/>
              </a:lnSpc>
              <a:defRPr sz="2600">
                <a:latin typeface="Courier"/>
                <a:ea typeface="Courier"/>
                <a:cs typeface="Courier"/>
                <a:sym typeface="Courier"/>
              </a:defRPr>
            </a:pPr>
            <a:r>
              <a:t>        </a:t>
            </a:r>
            <a:r>
              <a:t>sum += s[i];</a:t>
            </a:r>
          </a:p>
          <a:p>
            <a:pPr algn="l" defTabSz="457200">
              <a:lnSpc>
                <a:spcPts val="4500"/>
              </a:lnSpc>
              <a:defRPr sz="2600">
                <a:latin typeface="Courier"/>
                <a:ea typeface="Courier"/>
                <a:cs typeface="Courier"/>
                <a:sym typeface="Courier"/>
              </a:defRPr>
            </a:pPr>
            <a:r>
              <a:t>    </a:t>
            </a:r>
            <a:r>
              <a:t>} </a:t>
            </a:r>
          </a:p>
          <a:p>
            <a:pPr algn="l" defTabSz="457200">
              <a:lnSpc>
                <a:spcPts val="4500"/>
              </a:lnSpc>
              <a:defRPr sz="2600">
                <a:solidFill>
                  <a:srgbClr val="0000FF"/>
                </a:solidFill>
                <a:latin typeface="Courier"/>
                <a:ea typeface="Courier"/>
                <a:cs typeface="Courier"/>
                <a:sym typeface="Courier"/>
              </a:defRPr>
            </a:pPr>
            <a:r>
              <a:t>    </a:t>
            </a:r>
            <a:r>
              <a:t>return</a:t>
            </a:r>
            <a:r>
              <a:rPr>
                <a:solidFill>
                  <a:srgbClr val="000000"/>
                </a:solidFill>
              </a:rPr>
              <a:t> sum;</a:t>
            </a:r>
            <a:endParaRPr>
              <a:solidFill>
                <a:srgbClr val="000000"/>
              </a:solidFill>
            </a:endParaRPr>
          </a:p>
          <a:p>
            <a:pPr algn="l" defTabSz="457200">
              <a:lnSpc>
                <a:spcPts val="4500"/>
              </a:lnSpc>
              <a:defRPr sz="2600">
                <a:latin typeface="Courier"/>
                <a:ea typeface="Courier"/>
                <a:cs typeface="Courier"/>
                <a:sym typeface="Courier"/>
              </a:defRPr>
            </a:pPr>
            <a:r>
              <a:t>}</a:t>
            </a:r>
          </a:p>
        </p:txBody>
      </p:sp>
      <p:sp>
        <p:nvSpPr>
          <p:cNvPr id="245"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
        <p:nvSpPr>
          <p:cNvPr id="246" name="strlen(s) -- it must search one character at a time!"/>
          <p:cNvSpPr txBox="1"/>
          <p:nvPr/>
        </p:nvSpPr>
        <p:spPr>
          <a:xfrm>
            <a:off x="1743944" y="8759288"/>
            <a:ext cx="15432000"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rPr>
                <a:latin typeface="Courier"/>
                <a:ea typeface="Courier"/>
                <a:cs typeface="Courier"/>
                <a:sym typeface="Courier"/>
              </a:rPr>
              <a:t>strlen(s)</a:t>
            </a:r>
            <a:r>
              <a:t> -- it must search one character at a time!</a:t>
            </a:r>
          </a:p>
        </p:txBody>
      </p:sp>
      <p:sp>
        <p:nvSpPr>
          <p:cNvPr id="247" name="What can the compiler do about it?"/>
          <p:cNvSpPr txBox="1"/>
          <p:nvPr/>
        </p:nvSpPr>
        <p:spPr>
          <a:xfrm>
            <a:off x="925050" y="10289840"/>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2"/>
              <a:defRPr sz="4800"/>
            </a:lvl1pPr>
          </a:lstStyle>
          <a:p>
            <a:pPr/>
            <a:r>
              <a:t>What can the compiler do about it?</a:t>
            </a:r>
          </a:p>
        </p:txBody>
      </p:sp>
      <p:sp>
        <p:nvSpPr>
          <p:cNvPr id="248"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
        <p:nvSpPr>
          <p:cNvPr id="249" name="int charsum2(char *s)…"/>
          <p:cNvSpPr txBox="1"/>
          <p:nvPr/>
        </p:nvSpPr>
        <p:spPr>
          <a:xfrm>
            <a:off x="11679011" y="9891912"/>
            <a:ext cx="10235463" cy="34798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200"/>
              </a:lnSpc>
              <a:defRPr sz="2400">
                <a:latin typeface="Courier"/>
                <a:ea typeface="Courier"/>
                <a:cs typeface="Courier"/>
                <a:sym typeface="Courier"/>
              </a:defRPr>
            </a:pPr>
            <a:r>
              <a:rPr>
                <a:solidFill>
                  <a:srgbClr val="0000FF"/>
                </a:solidFill>
              </a:rPr>
              <a:t>int</a:t>
            </a:r>
            <a:r>
              <a:t> charsum2(</a:t>
            </a:r>
            <a:r>
              <a:rPr>
                <a:solidFill>
                  <a:srgbClr val="0000FF"/>
                </a:solidFill>
              </a:rPr>
              <a:t>char</a:t>
            </a:r>
            <a:r>
              <a:t> *s)</a:t>
            </a:r>
          </a:p>
          <a:p>
            <a:pPr algn="l" defTabSz="457200">
              <a:lnSpc>
                <a:spcPts val="4200"/>
              </a:lnSpc>
              <a:defRPr sz="2400">
                <a:latin typeface="Courier"/>
                <a:ea typeface="Courier"/>
                <a:cs typeface="Courier"/>
                <a:sym typeface="Courier"/>
              </a:defRPr>
            </a:pPr>
            <a:r>
              <a:t>{</a:t>
            </a:r>
          </a:p>
          <a:p>
            <a:pPr algn="l" defTabSz="457200">
              <a:lnSpc>
                <a:spcPts val="4200"/>
              </a:lnSpc>
              <a:defRPr sz="2400">
                <a:latin typeface="Courier"/>
                <a:ea typeface="Courier"/>
                <a:cs typeface="Courier"/>
                <a:sym typeface="Courier"/>
              </a:defRPr>
            </a:pPr>
            <a:r>
              <a:t>    </a:t>
            </a:r>
            <a:r>
              <a:rPr>
                <a:solidFill>
                  <a:srgbClr val="0000FF"/>
                </a:solidFill>
              </a:rPr>
              <a:t>int</a:t>
            </a:r>
            <a:r>
              <a:t> sum = </a:t>
            </a:r>
            <a:r>
              <a:rPr>
                <a:solidFill>
                  <a:srgbClr val="09885A"/>
                </a:solidFill>
              </a:rPr>
              <a:t>0</a:t>
            </a:r>
            <a:r>
              <a:t>;</a:t>
            </a:r>
          </a:p>
          <a:p>
            <a:pPr algn="l" defTabSz="457200">
              <a:lnSpc>
                <a:spcPts val="4200"/>
              </a:lnSpc>
              <a:defRPr sz="2400">
                <a:latin typeface="Courier"/>
                <a:ea typeface="Courier"/>
                <a:cs typeface="Courier"/>
                <a:sym typeface="Courier"/>
              </a:defRPr>
            </a:pPr>
            <a:r>
              <a:t>    </a:t>
            </a:r>
            <a:r>
              <a:t>size_t len = strlen(s);</a:t>
            </a:r>
          </a:p>
          <a:p>
            <a:pPr algn="l" defTabSz="457200">
              <a:lnSpc>
                <a:spcPts val="4200"/>
              </a:lnSpc>
              <a:defRPr sz="2400">
                <a:latin typeface="Courier"/>
                <a:ea typeface="Courier"/>
                <a:cs typeface="Courier"/>
                <a:sym typeface="Courier"/>
              </a:defRPr>
            </a:pPr>
            <a:r>
              <a:t>    </a:t>
            </a:r>
            <a:r>
              <a:rPr>
                <a:solidFill>
                  <a:srgbClr val="0000FF"/>
                </a:solidFill>
              </a:rPr>
              <a:t>for</a:t>
            </a:r>
            <a:r>
              <a:t> (size_t i = </a:t>
            </a:r>
            <a:r>
              <a:rPr>
                <a:solidFill>
                  <a:srgbClr val="09885A"/>
                </a:solidFill>
              </a:rPr>
              <a:t>0</a:t>
            </a:r>
            <a:r>
              <a:t>; i &lt; len; i++) {</a:t>
            </a:r>
          </a:p>
          <a:p>
            <a:pPr algn="l" defTabSz="457200">
              <a:lnSpc>
                <a:spcPts val="4200"/>
              </a:lnSpc>
              <a:defRPr sz="2400">
                <a:latin typeface="Courier"/>
                <a:ea typeface="Courier"/>
                <a:cs typeface="Courier"/>
                <a:sym typeface="Courier"/>
              </a:defRPr>
            </a:pPr>
            <a:r>
              <a:t>        </a:t>
            </a:r>
            <a:r>
              <a:t>sum += s[i];</a:t>
            </a:r>
          </a:p>
          <a:p>
            <a:pPr algn="l" defTabSz="457200">
              <a:lnSpc>
                <a:spcPts val="4200"/>
              </a:lnSpc>
              <a:defRPr sz="2400">
                <a:latin typeface="Courier"/>
                <a:ea typeface="Courier"/>
                <a:cs typeface="Courier"/>
                <a:sym typeface="Courier"/>
              </a:defRPr>
            </a:pPr>
            <a:r>
              <a:t>    </a:t>
            </a:r>
            <a:r>
              <a:t>}</a:t>
            </a:r>
          </a:p>
          <a:p>
            <a:pPr algn="l" defTabSz="457200">
              <a:lnSpc>
                <a:spcPts val="4200"/>
              </a:lnSpc>
              <a:defRPr sz="2400">
                <a:solidFill>
                  <a:srgbClr val="0000FF"/>
                </a:solidFill>
                <a:latin typeface="Courier"/>
                <a:ea typeface="Courier"/>
                <a:cs typeface="Courier"/>
                <a:sym typeface="Courier"/>
              </a:defRPr>
            </a:pPr>
            <a:r>
              <a:t>    </a:t>
            </a:r>
            <a:r>
              <a:t>return</a:t>
            </a:r>
            <a:r>
              <a:rPr>
                <a:solidFill>
                  <a:srgbClr val="000000"/>
                </a:solidFill>
              </a:rPr>
              <a:t> sum;</a:t>
            </a:r>
            <a:endParaRPr>
              <a:solidFill>
                <a:srgbClr val="000000"/>
              </a:solidFill>
            </a:endParaRPr>
          </a:p>
          <a:p>
            <a:pPr algn="l" defTabSz="457200">
              <a:lnSpc>
                <a:spcPts val="4200"/>
              </a:lnSpc>
              <a:defRPr sz="2400">
                <a:latin typeface="Courier"/>
                <a:ea typeface="Courier"/>
                <a:cs typeface="Courier"/>
                <a:sym typeface="Courier"/>
              </a:defRPr>
            </a:pPr>
            <a:r>
              <a:t>}</a:t>
            </a:r>
          </a:p>
        </p:txBody>
      </p:sp>
      <p:sp>
        <p:nvSpPr>
          <p:cNvPr id="250" name="Example: summing the char values in a string"/>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Example: summing the char values in a string</a:t>
            </a:r>
          </a:p>
        </p:txBody>
      </p:sp>
      <p:sp>
        <p:nvSpPr>
          <p:cNvPr id="251" name="What gcc can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 do</a:t>
            </a:r>
          </a:p>
        </p:txBody>
      </p:sp>
      <p:pic>
        <p:nvPicPr>
          <p:cNvPr id="252" name="Image" descr="Image"/>
          <p:cNvPicPr>
            <a:picLocks noChangeAspect="1"/>
          </p:cNvPicPr>
          <p:nvPr/>
        </p:nvPicPr>
        <p:blipFill>
          <a:blip r:embed="rId2">
            <a:extLst/>
          </a:blip>
          <a:stretch>
            <a:fillRect/>
          </a:stretch>
        </p:blipFill>
        <p:spPr>
          <a:xfrm>
            <a:off x="20414460" y="6463652"/>
            <a:ext cx="2768602" cy="2768601"/>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What gcc cannot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cannot do</a:t>
            </a:r>
          </a:p>
        </p:txBody>
      </p:sp>
      <p:sp>
        <p:nvSpPr>
          <p:cNvPr id="255" name="Example: converting a string to lowercase"/>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Example: converting a string to lowercase</a:t>
            </a:r>
          </a:p>
        </p:txBody>
      </p:sp>
      <p:sp>
        <p:nvSpPr>
          <p:cNvPr id="256" name="void lower1(char *s)…"/>
          <p:cNvSpPr txBox="1"/>
          <p:nvPr/>
        </p:nvSpPr>
        <p:spPr>
          <a:xfrm>
            <a:off x="754281" y="3361142"/>
            <a:ext cx="10235462" cy="372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rPr>
                <a:solidFill>
                  <a:srgbClr val="0000FF"/>
                </a:solidFill>
              </a:rPr>
              <a:t>void</a:t>
            </a:r>
            <a:r>
              <a:t> lower1(</a:t>
            </a:r>
            <a:r>
              <a:rPr>
                <a:solidFill>
                  <a:srgbClr val="0000FF"/>
                </a:solidFill>
              </a:rPr>
              <a:t>char</a:t>
            </a:r>
            <a:r>
              <a:t> *s)</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a:t>
            </a:r>
            <a:r>
              <a:rPr>
                <a:solidFill>
                  <a:srgbClr val="0000FF"/>
                </a:solidFill>
              </a:rPr>
              <a:t>for</a:t>
            </a:r>
            <a:r>
              <a:t> (size_t i = </a:t>
            </a:r>
            <a:r>
              <a:rPr>
                <a:solidFill>
                  <a:srgbClr val="09885A"/>
                </a:solidFill>
              </a:rPr>
              <a:t>0</a:t>
            </a:r>
            <a:r>
              <a:t>; i &lt; strlen(s); i++) {</a:t>
            </a:r>
          </a:p>
          <a:p>
            <a:pPr algn="l" defTabSz="457200">
              <a:lnSpc>
                <a:spcPts val="4800"/>
              </a:lnSpc>
              <a:defRPr sz="2900">
                <a:latin typeface="Courier"/>
                <a:ea typeface="Courier"/>
                <a:cs typeface="Courier"/>
                <a:sym typeface="Courier"/>
              </a:defRPr>
            </a:pPr>
            <a:r>
              <a:t>        </a:t>
            </a:r>
            <a:r>
              <a:rPr>
                <a:solidFill>
                  <a:srgbClr val="0000FF"/>
                </a:solidFill>
              </a:rPr>
              <a:t>if</a:t>
            </a:r>
            <a:r>
              <a:t> (s[i] &gt;= </a:t>
            </a:r>
            <a:r>
              <a:rPr>
                <a:solidFill>
                  <a:srgbClr val="A31515"/>
                </a:solidFill>
              </a:rPr>
              <a:t>'A'</a:t>
            </a:r>
            <a:r>
              <a:t> &amp;&amp; s[i] &lt;= </a:t>
            </a:r>
            <a:r>
              <a:rPr>
                <a:solidFill>
                  <a:srgbClr val="A31515"/>
                </a:solidFill>
              </a:rPr>
              <a:t>'Z'</a:t>
            </a:r>
            <a:r>
              <a:t>) {</a:t>
            </a:r>
          </a:p>
          <a:p>
            <a:pPr algn="l" defTabSz="457200">
              <a:lnSpc>
                <a:spcPts val="4800"/>
              </a:lnSpc>
              <a:defRPr sz="2900">
                <a:latin typeface="Courier"/>
                <a:ea typeface="Courier"/>
                <a:cs typeface="Courier"/>
                <a:sym typeface="Courier"/>
              </a:defRPr>
            </a:pPr>
            <a:r>
              <a:t>            </a:t>
            </a:r>
            <a:r>
              <a:t>s[i] -= (</a:t>
            </a:r>
            <a:r>
              <a:rPr>
                <a:solidFill>
                  <a:srgbClr val="A31515"/>
                </a:solidFill>
              </a:rPr>
              <a:t>'A'</a:t>
            </a:r>
            <a:r>
              <a:t> - </a:t>
            </a:r>
            <a:r>
              <a:rPr>
                <a:solidFill>
                  <a:srgbClr val="A31515"/>
                </a:solidFill>
              </a:rPr>
              <a:t>'a'</a:t>
            </a:r>
            <a:r>
              <a:t>);</a:t>
            </a:r>
          </a:p>
          <a:p>
            <a:pPr algn="l" defTabSz="457200">
              <a:lnSpc>
                <a:spcPts val="4800"/>
              </a:lnSpc>
              <a:defRPr sz="2900">
                <a:latin typeface="Courier"/>
                <a:ea typeface="Courier"/>
                <a:cs typeface="Courier"/>
                <a:sym typeface="Courier"/>
              </a:defRPr>
            </a:pPr>
            <a:r>
              <a:t>        </a:t>
            </a:r>
            <a:r>
              <a:t>}</a:t>
            </a:r>
          </a:p>
          <a:p>
            <a:pPr algn="l" defTabSz="457200">
              <a:lnSpc>
                <a:spcPts val="4800"/>
              </a:lnSpc>
              <a:defRPr sz="2900">
                <a:latin typeface="Courier"/>
                <a:ea typeface="Courier"/>
                <a:cs typeface="Courier"/>
                <a:sym typeface="Courier"/>
              </a:defRPr>
            </a:pPr>
            <a:r>
              <a:t>    </a:t>
            </a:r>
            <a:r>
              <a:t>}</a:t>
            </a:r>
          </a:p>
          <a:p>
            <a:pPr algn="l" defTabSz="457200">
              <a:lnSpc>
                <a:spcPts val="4800"/>
              </a:lnSpc>
              <a:defRPr sz="2900">
                <a:latin typeface="Courier"/>
                <a:ea typeface="Courier"/>
                <a:cs typeface="Courier"/>
                <a:sym typeface="Courier"/>
              </a:defRPr>
            </a:pPr>
            <a:r>
              <a:t>}</a:t>
            </a:r>
          </a:p>
        </p:txBody>
      </p:sp>
      <p:sp>
        <p:nvSpPr>
          <p:cNvPr id="257"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What gcc cannot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cannot do</a:t>
            </a:r>
          </a:p>
        </p:txBody>
      </p:sp>
      <p:sp>
        <p:nvSpPr>
          <p:cNvPr id="260" name="Example: converting a string to lowercase"/>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Example: converting a string to lowercase</a:t>
            </a:r>
          </a:p>
        </p:txBody>
      </p:sp>
      <p:sp>
        <p:nvSpPr>
          <p:cNvPr id="261" name="void lower1(char *s)…"/>
          <p:cNvSpPr txBox="1"/>
          <p:nvPr/>
        </p:nvSpPr>
        <p:spPr>
          <a:xfrm>
            <a:off x="754281" y="3361142"/>
            <a:ext cx="10235462" cy="372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rPr>
                <a:solidFill>
                  <a:srgbClr val="0000FF"/>
                </a:solidFill>
              </a:rPr>
              <a:t>void</a:t>
            </a:r>
            <a:r>
              <a:t> lower1(</a:t>
            </a:r>
            <a:r>
              <a:rPr>
                <a:solidFill>
                  <a:srgbClr val="0000FF"/>
                </a:solidFill>
              </a:rPr>
              <a:t>char</a:t>
            </a:r>
            <a:r>
              <a:t> *s)</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a:t>
            </a:r>
            <a:r>
              <a:rPr>
                <a:solidFill>
                  <a:srgbClr val="0000FF"/>
                </a:solidFill>
              </a:rPr>
              <a:t>for</a:t>
            </a:r>
            <a:r>
              <a:t> (size_t i = </a:t>
            </a:r>
            <a:r>
              <a:rPr>
                <a:solidFill>
                  <a:srgbClr val="09885A"/>
                </a:solidFill>
              </a:rPr>
              <a:t>0</a:t>
            </a:r>
            <a:r>
              <a:t>; i &lt; strlen(s); i++) {</a:t>
            </a:r>
          </a:p>
          <a:p>
            <a:pPr algn="l" defTabSz="457200">
              <a:lnSpc>
                <a:spcPts val="4800"/>
              </a:lnSpc>
              <a:defRPr sz="2900">
                <a:latin typeface="Courier"/>
                <a:ea typeface="Courier"/>
                <a:cs typeface="Courier"/>
                <a:sym typeface="Courier"/>
              </a:defRPr>
            </a:pPr>
            <a:r>
              <a:t>        </a:t>
            </a:r>
            <a:r>
              <a:rPr>
                <a:solidFill>
                  <a:srgbClr val="0000FF"/>
                </a:solidFill>
              </a:rPr>
              <a:t>if</a:t>
            </a:r>
            <a:r>
              <a:t> (s[i] &gt;= </a:t>
            </a:r>
            <a:r>
              <a:rPr>
                <a:solidFill>
                  <a:srgbClr val="A31515"/>
                </a:solidFill>
              </a:rPr>
              <a:t>'A'</a:t>
            </a:r>
            <a:r>
              <a:t> &amp;&amp; s[i] &lt;= </a:t>
            </a:r>
            <a:r>
              <a:rPr>
                <a:solidFill>
                  <a:srgbClr val="A31515"/>
                </a:solidFill>
              </a:rPr>
              <a:t>'Z'</a:t>
            </a:r>
            <a:r>
              <a:t>) {</a:t>
            </a:r>
          </a:p>
          <a:p>
            <a:pPr algn="l" defTabSz="457200">
              <a:lnSpc>
                <a:spcPts val="4800"/>
              </a:lnSpc>
              <a:defRPr sz="2900">
                <a:latin typeface="Courier"/>
                <a:ea typeface="Courier"/>
                <a:cs typeface="Courier"/>
                <a:sym typeface="Courier"/>
              </a:defRPr>
            </a:pPr>
            <a:r>
              <a:t>            </a:t>
            </a:r>
            <a:r>
              <a:t>s[i] -= (</a:t>
            </a:r>
            <a:r>
              <a:rPr>
                <a:solidFill>
                  <a:srgbClr val="A31515"/>
                </a:solidFill>
              </a:rPr>
              <a:t>'A'</a:t>
            </a:r>
            <a:r>
              <a:t> - </a:t>
            </a:r>
            <a:r>
              <a:rPr>
                <a:solidFill>
                  <a:srgbClr val="A31515"/>
                </a:solidFill>
              </a:rPr>
              <a:t>'a'</a:t>
            </a:r>
            <a:r>
              <a:t>);</a:t>
            </a:r>
          </a:p>
          <a:p>
            <a:pPr algn="l" defTabSz="457200">
              <a:lnSpc>
                <a:spcPts val="4800"/>
              </a:lnSpc>
              <a:defRPr sz="2900">
                <a:latin typeface="Courier"/>
                <a:ea typeface="Courier"/>
                <a:cs typeface="Courier"/>
                <a:sym typeface="Courier"/>
              </a:defRPr>
            </a:pPr>
            <a:r>
              <a:t>        </a:t>
            </a:r>
            <a:r>
              <a:t>}</a:t>
            </a:r>
          </a:p>
          <a:p>
            <a:pPr algn="l" defTabSz="457200">
              <a:lnSpc>
                <a:spcPts val="4800"/>
              </a:lnSpc>
              <a:defRPr sz="2900">
                <a:latin typeface="Courier"/>
                <a:ea typeface="Courier"/>
                <a:cs typeface="Courier"/>
                <a:sym typeface="Courier"/>
              </a:defRPr>
            </a:pPr>
            <a:r>
              <a:t>    </a:t>
            </a:r>
            <a:r>
              <a:t>}</a:t>
            </a:r>
          </a:p>
          <a:p>
            <a:pPr algn="l" defTabSz="457200">
              <a:lnSpc>
                <a:spcPts val="4800"/>
              </a:lnSpc>
              <a:defRPr sz="2900">
                <a:latin typeface="Courier"/>
                <a:ea typeface="Courier"/>
                <a:cs typeface="Courier"/>
                <a:sym typeface="Courier"/>
              </a:defRPr>
            </a:pPr>
            <a:r>
              <a:t>}</a:t>
            </a:r>
          </a:p>
        </p:txBody>
      </p:sp>
      <p:sp>
        <p:nvSpPr>
          <p:cNvPr id="262"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
        <p:nvSpPr>
          <p:cNvPr id="263" name="strlen(s) -- it must search one character at at time!"/>
          <p:cNvSpPr txBox="1"/>
          <p:nvPr/>
        </p:nvSpPr>
        <p:spPr>
          <a:xfrm>
            <a:off x="1869743" y="8738321"/>
            <a:ext cx="14882531"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rPr>
                <a:latin typeface="Courier"/>
                <a:ea typeface="Courier"/>
                <a:cs typeface="Courier"/>
                <a:sym typeface="Courier"/>
              </a:rPr>
              <a:t>strlen(s)</a:t>
            </a:r>
            <a:r>
              <a:t> -- it must search one character at at time!</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What gcc cannot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cannot do</a:t>
            </a:r>
          </a:p>
        </p:txBody>
      </p:sp>
      <p:sp>
        <p:nvSpPr>
          <p:cNvPr id="266" name="Example: converting a string to lowercase"/>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Example: converting a string to lowercase</a:t>
            </a:r>
          </a:p>
        </p:txBody>
      </p:sp>
      <p:sp>
        <p:nvSpPr>
          <p:cNvPr id="267" name="void lower1(char *s)…"/>
          <p:cNvSpPr txBox="1"/>
          <p:nvPr/>
        </p:nvSpPr>
        <p:spPr>
          <a:xfrm>
            <a:off x="754281" y="3361142"/>
            <a:ext cx="10235462" cy="372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rPr>
                <a:solidFill>
                  <a:srgbClr val="0000FF"/>
                </a:solidFill>
              </a:rPr>
              <a:t>void</a:t>
            </a:r>
            <a:r>
              <a:t> lower1(</a:t>
            </a:r>
            <a:r>
              <a:rPr>
                <a:solidFill>
                  <a:srgbClr val="0000FF"/>
                </a:solidFill>
              </a:rPr>
              <a:t>char</a:t>
            </a:r>
            <a:r>
              <a:t> *s)</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a:t>
            </a:r>
            <a:r>
              <a:rPr>
                <a:solidFill>
                  <a:srgbClr val="0000FF"/>
                </a:solidFill>
              </a:rPr>
              <a:t>for</a:t>
            </a:r>
            <a:r>
              <a:t> (size_t i = </a:t>
            </a:r>
            <a:r>
              <a:rPr>
                <a:solidFill>
                  <a:srgbClr val="09885A"/>
                </a:solidFill>
              </a:rPr>
              <a:t>0</a:t>
            </a:r>
            <a:r>
              <a:t>; i &lt; strlen(s); i++) {</a:t>
            </a:r>
          </a:p>
          <a:p>
            <a:pPr algn="l" defTabSz="457200">
              <a:lnSpc>
                <a:spcPts val="4800"/>
              </a:lnSpc>
              <a:defRPr sz="2900">
                <a:latin typeface="Courier"/>
                <a:ea typeface="Courier"/>
                <a:cs typeface="Courier"/>
                <a:sym typeface="Courier"/>
              </a:defRPr>
            </a:pPr>
            <a:r>
              <a:t>        </a:t>
            </a:r>
            <a:r>
              <a:rPr>
                <a:solidFill>
                  <a:srgbClr val="0000FF"/>
                </a:solidFill>
              </a:rPr>
              <a:t>if</a:t>
            </a:r>
            <a:r>
              <a:t> (s[i] &gt;= </a:t>
            </a:r>
            <a:r>
              <a:rPr>
                <a:solidFill>
                  <a:srgbClr val="A31515"/>
                </a:solidFill>
              </a:rPr>
              <a:t>'A'</a:t>
            </a:r>
            <a:r>
              <a:t> &amp;&amp; s[i] &lt;= </a:t>
            </a:r>
            <a:r>
              <a:rPr>
                <a:solidFill>
                  <a:srgbClr val="A31515"/>
                </a:solidFill>
              </a:rPr>
              <a:t>'Z'</a:t>
            </a:r>
            <a:r>
              <a:t>) {</a:t>
            </a:r>
          </a:p>
          <a:p>
            <a:pPr algn="l" defTabSz="457200">
              <a:lnSpc>
                <a:spcPts val="4800"/>
              </a:lnSpc>
              <a:defRPr sz="2900">
                <a:latin typeface="Courier"/>
                <a:ea typeface="Courier"/>
                <a:cs typeface="Courier"/>
                <a:sym typeface="Courier"/>
              </a:defRPr>
            </a:pPr>
            <a:r>
              <a:t>            </a:t>
            </a:r>
            <a:r>
              <a:t>s[i] -= (</a:t>
            </a:r>
            <a:r>
              <a:rPr>
                <a:solidFill>
                  <a:srgbClr val="A31515"/>
                </a:solidFill>
              </a:rPr>
              <a:t>'A'</a:t>
            </a:r>
            <a:r>
              <a:t> - </a:t>
            </a:r>
            <a:r>
              <a:rPr>
                <a:solidFill>
                  <a:srgbClr val="A31515"/>
                </a:solidFill>
              </a:rPr>
              <a:t>'a'</a:t>
            </a:r>
            <a:r>
              <a:t>);</a:t>
            </a:r>
          </a:p>
          <a:p>
            <a:pPr algn="l" defTabSz="457200">
              <a:lnSpc>
                <a:spcPts val="4800"/>
              </a:lnSpc>
              <a:defRPr sz="2900">
                <a:latin typeface="Courier"/>
                <a:ea typeface="Courier"/>
                <a:cs typeface="Courier"/>
                <a:sym typeface="Courier"/>
              </a:defRPr>
            </a:pPr>
            <a:r>
              <a:t>        </a:t>
            </a:r>
            <a:r>
              <a:t>}</a:t>
            </a:r>
          </a:p>
          <a:p>
            <a:pPr algn="l" defTabSz="457200">
              <a:lnSpc>
                <a:spcPts val="4800"/>
              </a:lnSpc>
              <a:defRPr sz="2900">
                <a:latin typeface="Courier"/>
                <a:ea typeface="Courier"/>
                <a:cs typeface="Courier"/>
                <a:sym typeface="Courier"/>
              </a:defRPr>
            </a:pPr>
            <a:r>
              <a:t>    </a:t>
            </a:r>
            <a:r>
              <a:t>}</a:t>
            </a:r>
          </a:p>
          <a:p>
            <a:pPr algn="l" defTabSz="457200">
              <a:lnSpc>
                <a:spcPts val="4800"/>
              </a:lnSpc>
              <a:defRPr sz="2900">
                <a:latin typeface="Courier"/>
                <a:ea typeface="Courier"/>
                <a:cs typeface="Courier"/>
                <a:sym typeface="Courier"/>
              </a:defRPr>
            </a:pPr>
            <a:r>
              <a:t>}</a:t>
            </a:r>
          </a:p>
        </p:txBody>
      </p:sp>
      <p:sp>
        <p:nvSpPr>
          <p:cNvPr id="268"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
        <p:nvSpPr>
          <p:cNvPr id="269" name="strlen(s) -- it must search one character at at time!"/>
          <p:cNvSpPr txBox="1"/>
          <p:nvPr/>
        </p:nvSpPr>
        <p:spPr>
          <a:xfrm>
            <a:off x="1869743" y="8738321"/>
            <a:ext cx="14882531"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rPr>
                <a:latin typeface="Courier"/>
                <a:ea typeface="Courier"/>
                <a:cs typeface="Courier"/>
                <a:sym typeface="Courier"/>
              </a:rPr>
              <a:t>strlen(s)</a:t>
            </a:r>
            <a:r>
              <a:t> -- it must search one character at at time!</a:t>
            </a:r>
          </a:p>
        </p:txBody>
      </p:sp>
      <p:sp>
        <p:nvSpPr>
          <p:cNvPr id="270" name="Can the compiler move this out of the loop?"/>
          <p:cNvSpPr txBox="1"/>
          <p:nvPr/>
        </p:nvSpPr>
        <p:spPr>
          <a:xfrm>
            <a:off x="925050" y="9818228"/>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2"/>
              <a:defRPr sz="4800"/>
            </a:lvl1pPr>
          </a:lstStyle>
          <a:p>
            <a:pPr/>
            <a:r>
              <a:t>Can the compiler move this out of the loop?</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What gcc cannot do"/>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What gcc cannot do</a:t>
            </a:r>
          </a:p>
        </p:txBody>
      </p:sp>
      <p:sp>
        <p:nvSpPr>
          <p:cNvPr id="273" name="Example: converting a string to lowercase"/>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Example: converting a string to lowercase</a:t>
            </a:r>
          </a:p>
        </p:txBody>
      </p:sp>
      <p:sp>
        <p:nvSpPr>
          <p:cNvPr id="274" name="void lower1(char *s)…"/>
          <p:cNvSpPr txBox="1"/>
          <p:nvPr/>
        </p:nvSpPr>
        <p:spPr>
          <a:xfrm>
            <a:off x="754281" y="3361142"/>
            <a:ext cx="10235462" cy="3721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rPr>
                <a:solidFill>
                  <a:srgbClr val="0000FF"/>
                </a:solidFill>
              </a:rPr>
              <a:t>void</a:t>
            </a:r>
            <a:r>
              <a:t> lower1(</a:t>
            </a:r>
            <a:r>
              <a:rPr>
                <a:solidFill>
                  <a:srgbClr val="0000FF"/>
                </a:solidFill>
              </a:rPr>
              <a:t>char</a:t>
            </a:r>
            <a:r>
              <a:t> *s)</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a:t>
            </a:r>
            <a:r>
              <a:rPr>
                <a:solidFill>
                  <a:srgbClr val="0000FF"/>
                </a:solidFill>
              </a:rPr>
              <a:t>for</a:t>
            </a:r>
            <a:r>
              <a:t> (size_t i = </a:t>
            </a:r>
            <a:r>
              <a:rPr>
                <a:solidFill>
                  <a:srgbClr val="09885A"/>
                </a:solidFill>
              </a:rPr>
              <a:t>0</a:t>
            </a:r>
            <a:r>
              <a:t>; i &lt; strlen(s); i++) {</a:t>
            </a:r>
          </a:p>
          <a:p>
            <a:pPr algn="l" defTabSz="457200">
              <a:lnSpc>
                <a:spcPts val="4800"/>
              </a:lnSpc>
              <a:defRPr sz="2900">
                <a:latin typeface="Courier"/>
                <a:ea typeface="Courier"/>
                <a:cs typeface="Courier"/>
                <a:sym typeface="Courier"/>
              </a:defRPr>
            </a:pPr>
            <a:r>
              <a:t>        </a:t>
            </a:r>
            <a:r>
              <a:rPr>
                <a:solidFill>
                  <a:srgbClr val="0000FF"/>
                </a:solidFill>
              </a:rPr>
              <a:t>if</a:t>
            </a:r>
            <a:r>
              <a:t> (s[i] &gt;= </a:t>
            </a:r>
            <a:r>
              <a:rPr>
                <a:solidFill>
                  <a:srgbClr val="A31515"/>
                </a:solidFill>
              </a:rPr>
              <a:t>'A'</a:t>
            </a:r>
            <a:r>
              <a:t> &amp;&amp; s[i] &lt;= </a:t>
            </a:r>
            <a:r>
              <a:rPr>
                <a:solidFill>
                  <a:srgbClr val="A31515"/>
                </a:solidFill>
              </a:rPr>
              <a:t>'Z'</a:t>
            </a:r>
            <a:r>
              <a:t>) {</a:t>
            </a:r>
          </a:p>
          <a:p>
            <a:pPr algn="l" defTabSz="457200">
              <a:lnSpc>
                <a:spcPts val="4800"/>
              </a:lnSpc>
              <a:defRPr sz="2900">
                <a:latin typeface="Courier"/>
                <a:ea typeface="Courier"/>
                <a:cs typeface="Courier"/>
                <a:sym typeface="Courier"/>
              </a:defRPr>
            </a:pPr>
            <a:r>
              <a:t>            </a:t>
            </a:r>
            <a:r>
              <a:t>s[i] -= (</a:t>
            </a:r>
            <a:r>
              <a:rPr>
                <a:solidFill>
                  <a:srgbClr val="A31515"/>
                </a:solidFill>
              </a:rPr>
              <a:t>'A'</a:t>
            </a:r>
            <a:r>
              <a:t> - </a:t>
            </a:r>
            <a:r>
              <a:rPr>
                <a:solidFill>
                  <a:srgbClr val="A31515"/>
                </a:solidFill>
              </a:rPr>
              <a:t>'a'</a:t>
            </a:r>
            <a:r>
              <a:t>);</a:t>
            </a:r>
          </a:p>
          <a:p>
            <a:pPr algn="l" defTabSz="457200">
              <a:lnSpc>
                <a:spcPts val="4800"/>
              </a:lnSpc>
              <a:defRPr sz="2900">
                <a:latin typeface="Courier"/>
                <a:ea typeface="Courier"/>
                <a:cs typeface="Courier"/>
                <a:sym typeface="Courier"/>
              </a:defRPr>
            </a:pPr>
            <a:r>
              <a:t>        </a:t>
            </a:r>
            <a:r>
              <a:t>}</a:t>
            </a:r>
          </a:p>
          <a:p>
            <a:pPr algn="l" defTabSz="457200">
              <a:lnSpc>
                <a:spcPts val="4800"/>
              </a:lnSpc>
              <a:defRPr sz="2900">
                <a:latin typeface="Courier"/>
                <a:ea typeface="Courier"/>
                <a:cs typeface="Courier"/>
                <a:sym typeface="Courier"/>
              </a:defRPr>
            </a:pPr>
            <a:r>
              <a:t>    </a:t>
            </a:r>
            <a:r>
              <a:t>}</a:t>
            </a:r>
          </a:p>
          <a:p>
            <a:pPr algn="l" defTabSz="457200">
              <a:lnSpc>
                <a:spcPts val="4800"/>
              </a:lnSpc>
              <a:defRPr sz="2900">
                <a:latin typeface="Courier"/>
                <a:ea typeface="Courier"/>
                <a:cs typeface="Courier"/>
                <a:sym typeface="Courier"/>
              </a:defRPr>
            </a:pPr>
            <a:r>
              <a:t>}</a:t>
            </a:r>
          </a:p>
        </p:txBody>
      </p:sp>
      <p:sp>
        <p:nvSpPr>
          <p:cNvPr id="275" name="What is going to cause the bottleneck for this function?"/>
          <p:cNvSpPr txBox="1"/>
          <p:nvPr/>
        </p:nvSpPr>
        <p:spPr>
          <a:xfrm>
            <a:off x="925050" y="7688797"/>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1"/>
              <a:defRPr sz="4800"/>
            </a:lvl1pPr>
          </a:lstStyle>
          <a:p>
            <a:pPr/>
            <a:r>
              <a:t>What is going to cause the bottleneck for this function?</a:t>
            </a:r>
          </a:p>
        </p:txBody>
      </p:sp>
      <p:sp>
        <p:nvSpPr>
          <p:cNvPr id="276" name="strlen(s) -- it must search one character at at time!"/>
          <p:cNvSpPr txBox="1"/>
          <p:nvPr/>
        </p:nvSpPr>
        <p:spPr>
          <a:xfrm>
            <a:off x="1869743" y="8738321"/>
            <a:ext cx="14882531"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rPr>
                <a:latin typeface="Courier"/>
                <a:ea typeface="Courier"/>
                <a:cs typeface="Courier"/>
                <a:sym typeface="Courier"/>
              </a:rPr>
              <a:t>strlen(s)</a:t>
            </a:r>
            <a:r>
              <a:t> -- it must search one character at at time!</a:t>
            </a:r>
          </a:p>
        </p:txBody>
      </p:sp>
      <p:sp>
        <p:nvSpPr>
          <p:cNvPr id="277" name="Can the compiler move this out of the loop?"/>
          <p:cNvSpPr txBox="1"/>
          <p:nvPr/>
        </p:nvSpPr>
        <p:spPr>
          <a:xfrm>
            <a:off x="925050" y="9818228"/>
            <a:ext cx="22533899"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877824" indent="-877824" algn="l" defTabSz="457200">
              <a:lnSpc>
                <a:spcPts val="9100"/>
              </a:lnSpc>
              <a:spcBef>
                <a:spcPts val="1200"/>
              </a:spcBef>
              <a:buSzPct val="100000"/>
              <a:buAutoNum type="arabicPeriod" startAt="2"/>
              <a:defRPr sz="4800"/>
            </a:lvl1pPr>
          </a:lstStyle>
          <a:p>
            <a:pPr/>
            <a:r>
              <a:t>Can the compiler move this out of the loop?</a:t>
            </a:r>
          </a:p>
        </p:txBody>
      </p:sp>
      <p:sp>
        <p:nvSpPr>
          <p:cNvPr id="278" name="It cannot! Because s is changing, the compiler won't risk moving strlen() outside the loop. It can't figure out that a zero won't ever be put into the string (changing the string's length)."/>
          <p:cNvSpPr txBox="1"/>
          <p:nvPr/>
        </p:nvSpPr>
        <p:spPr>
          <a:xfrm>
            <a:off x="1869743" y="10867752"/>
            <a:ext cx="20036596" cy="23163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It cannot! Because </a:t>
            </a:r>
            <a:r>
              <a:rPr>
                <a:latin typeface="Courier"/>
                <a:ea typeface="Courier"/>
                <a:cs typeface="Courier"/>
                <a:sym typeface="Courier"/>
              </a:rPr>
              <a:t>s</a:t>
            </a:r>
            <a:r>
              <a:t> is changing, the compiler won't risk moving </a:t>
            </a:r>
            <a:r>
              <a:rPr>
                <a:latin typeface="Courier"/>
                <a:ea typeface="Courier"/>
                <a:cs typeface="Courier"/>
                <a:sym typeface="Courier"/>
              </a:rPr>
              <a:t>strlen()</a:t>
            </a:r>
            <a:r>
              <a:t> outside the loop. It can't figure out that a zero won't ever be put into the string (changing the string's length).</a:t>
            </a:r>
          </a:p>
        </p:txBody>
      </p:sp>
      <p:pic>
        <p:nvPicPr>
          <p:cNvPr id="279" name="Image" descr="Image"/>
          <p:cNvPicPr>
            <a:picLocks noChangeAspect="1"/>
          </p:cNvPicPr>
          <p:nvPr/>
        </p:nvPicPr>
        <p:blipFill>
          <a:blip r:embed="rId2">
            <a:extLst/>
          </a:blip>
          <a:stretch>
            <a:fillRect/>
          </a:stretch>
        </p:blipFill>
        <p:spPr>
          <a:xfrm>
            <a:off x="20435427" y="8316967"/>
            <a:ext cx="2768601" cy="2768601"/>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Hand-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Hand-optimization</a:t>
            </a:r>
          </a:p>
        </p:txBody>
      </p:sp>
      <p:sp>
        <p:nvSpPr>
          <p:cNvPr id="282" name="Let's look at some code for a vector -- this is the textbook example in chapter 5 handout: /afs/ir/class/cs107/lect15/vector_handout.pdf…"/>
          <p:cNvSpPr txBox="1"/>
          <p:nvPr/>
        </p:nvSpPr>
        <p:spPr>
          <a:xfrm>
            <a:off x="925051" y="2215348"/>
            <a:ext cx="22533898" cy="3284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Let's look at some code for a vector -- this is the textbook example in chapter 5 handout: /afs/ir/class/cs107/lect15/vector_handout.pdf </a:t>
            </a:r>
          </a:p>
          <a:p>
            <a:pPr algn="l" defTabSz="457200">
              <a:lnSpc>
                <a:spcPts val="9100"/>
              </a:lnSpc>
              <a:spcBef>
                <a:spcPts val="1200"/>
              </a:spcBef>
              <a:defRPr sz="4800"/>
            </a:pPr>
          </a:p>
          <a:p>
            <a:pPr algn="l" defTabSz="457200">
              <a:lnSpc>
                <a:spcPts val="9100"/>
              </a:lnSpc>
              <a:spcBef>
                <a:spcPts val="1200"/>
              </a:spcBef>
              <a:defRPr sz="4800"/>
            </a:pPr>
            <a:r>
              <a:t>Let's look at the combine functions (there are four versions). The first version is this:</a:t>
            </a:r>
          </a:p>
        </p:txBody>
      </p:sp>
      <p:sp>
        <p:nvSpPr>
          <p:cNvPr id="283" name="void combine1(vec_ptr v, data_t *dest)…"/>
          <p:cNvSpPr txBox="1"/>
          <p:nvPr/>
        </p:nvSpPr>
        <p:spPr>
          <a:xfrm>
            <a:off x="1299409" y="5996950"/>
            <a:ext cx="10932270" cy="4165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void combine1(vec_ptr v,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*dest = IDENT; // 0</a:t>
            </a:r>
          </a:p>
          <a:p>
            <a:pPr algn="l" defTabSz="457200">
              <a:lnSpc>
                <a:spcPts val="4800"/>
              </a:lnSpc>
              <a:defRPr sz="2900">
                <a:latin typeface="Courier"/>
                <a:ea typeface="Courier"/>
                <a:cs typeface="Courier"/>
                <a:sym typeface="Courier"/>
              </a:defRPr>
            </a:pPr>
            <a:r>
              <a:t>    for (long i = 0; i &lt; vec_length(v); i++) {</a:t>
            </a:r>
          </a:p>
          <a:p>
            <a:pPr algn="l" defTabSz="457200">
              <a:lnSpc>
                <a:spcPts val="4800"/>
              </a:lnSpc>
              <a:defRPr sz="2900">
                <a:latin typeface="Courier"/>
                <a:ea typeface="Courier"/>
                <a:cs typeface="Courier"/>
                <a:sym typeface="Courier"/>
              </a:defRPr>
            </a:pPr>
            <a:r>
              <a:t>        data_t val;</a:t>
            </a:r>
          </a:p>
          <a:p>
            <a:pPr algn="l" defTabSz="457200">
              <a:lnSpc>
                <a:spcPts val="4800"/>
              </a:lnSpc>
              <a:defRPr sz="2900">
                <a:latin typeface="Courier"/>
                <a:ea typeface="Courier"/>
                <a:cs typeface="Courier"/>
                <a:sym typeface="Courier"/>
              </a:defRPr>
            </a:pPr>
            <a:r>
              <a:t>        get_vec_element(v, i, &amp;val);</a:t>
            </a:r>
          </a:p>
          <a:p>
            <a:pPr algn="l" defTabSz="457200">
              <a:lnSpc>
                <a:spcPts val="4800"/>
              </a:lnSpc>
              <a:defRPr sz="2900">
                <a:latin typeface="Courier"/>
                <a:ea typeface="Courier"/>
                <a:cs typeface="Courier"/>
                <a:sym typeface="Courier"/>
              </a:defRPr>
            </a:pPr>
            <a:r>
              <a:t>        *dest = *dest OP val; // OP is +</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r>
              <a:t>}</a:t>
            </a:r>
          </a:p>
        </p:txBody>
      </p:sp>
      <p:sp>
        <p:nvSpPr>
          <p:cNvPr id="284" name="What might we do to improve this function?"/>
          <p:cNvSpPr txBox="1"/>
          <p:nvPr/>
        </p:nvSpPr>
        <p:spPr>
          <a:xfrm>
            <a:off x="12352976" y="8940929"/>
            <a:ext cx="11900296"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What might we do to improve this function?</a:t>
            </a:r>
          </a:p>
        </p:txBody>
      </p:sp>
      <p:sp>
        <p:nvSpPr>
          <p:cNvPr id="285" name="Original clock-ticks per call to combine1:…"/>
          <p:cNvSpPr txBox="1"/>
          <p:nvPr/>
        </p:nvSpPr>
        <p:spPr>
          <a:xfrm>
            <a:off x="12352976" y="6236255"/>
            <a:ext cx="11900296" cy="26211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Original clock-ticks per call to combine1:</a:t>
            </a:r>
          </a:p>
          <a:p>
            <a:pPr lvl="2" algn="l" defTabSz="457200">
              <a:lnSpc>
                <a:spcPts val="9100"/>
              </a:lnSpc>
              <a:spcBef>
                <a:spcPts val="1200"/>
              </a:spcBef>
              <a:defRPr sz="4800"/>
            </a:pPr>
            <a:r>
              <a:rPr>
                <a:latin typeface="Courier"/>
                <a:ea typeface="Courier"/>
                <a:cs typeface="Courier"/>
                <a:sym typeface="Courier"/>
              </a:rPr>
              <a:t>-O1</a:t>
            </a:r>
            <a:r>
              <a:t>: 11.3</a:t>
            </a:r>
          </a:p>
          <a:p>
            <a:pPr lvl="2" algn="l" defTabSz="457200">
              <a:lnSpc>
                <a:spcPts val="9100"/>
              </a:lnSpc>
              <a:spcBef>
                <a:spcPts val="1200"/>
              </a:spcBef>
              <a:defRPr sz="4800"/>
            </a:pPr>
            <a:r>
              <a:rPr>
                <a:latin typeface="Courier"/>
                <a:ea typeface="Courier"/>
                <a:cs typeface="Courier"/>
                <a:sym typeface="Courier"/>
              </a:rPr>
              <a:t>-O2</a:t>
            </a:r>
            <a:r>
              <a:t>: 9.3</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Hand-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Hand-optimization</a:t>
            </a:r>
          </a:p>
        </p:txBody>
      </p:sp>
      <p:sp>
        <p:nvSpPr>
          <p:cNvPr id="288" name="Let's look at some code for a vector -- this is the textbook example in chapter 5 handout: /afs/ir/class/cs107/samples/lect16/vector_handout.pdf…"/>
          <p:cNvSpPr txBox="1"/>
          <p:nvPr/>
        </p:nvSpPr>
        <p:spPr>
          <a:xfrm>
            <a:off x="925051" y="2215348"/>
            <a:ext cx="22533898" cy="3284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Let's look at some code for a vector -- this is the textbook example in chapter 5 handout: /afs/ir/class/cs107/samples/lect16/vector_handout.pdf </a:t>
            </a:r>
          </a:p>
          <a:p>
            <a:pPr algn="l" defTabSz="457200">
              <a:lnSpc>
                <a:spcPts val="9100"/>
              </a:lnSpc>
              <a:spcBef>
                <a:spcPts val="1200"/>
              </a:spcBef>
              <a:defRPr sz="4800"/>
            </a:pPr>
          </a:p>
          <a:p>
            <a:pPr algn="l" defTabSz="457200">
              <a:lnSpc>
                <a:spcPts val="9100"/>
              </a:lnSpc>
              <a:spcBef>
                <a:spcPts val="1200"/>
              </a:spcBef>
              <a:defRPr sz="4800"/>
            </a:pPr>
            <a:r>
              <a:t>Let's look at the combine functions (there are four versions). The first version is this:</a:t>
            </a:r>
          </a:p>
        </p:txBody>
      </p:sp>
      <p:sp>
        <p:nvSpPr>
          <p:cNvPr id="289" name="void combine1(vec_ptr v, data_t *dest)…"/>
          <p:cNvSpPr txBox="1"/>
          <p:nvPr/>
        </p:nvSpPr>
        <p:spPr>
          <a:xfrm>
            <a:off x="1299409" y="5996950"/>
            <a:ext cx="10932270" cy="4165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void combine1(vec_ptr v,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*dest = IDENT;</a:t>
            </a:r>
          </a:p>
          <a:p>
            <a:pPr algn="l" defTabSz="457200">
              <a:lnSpc>
                <a:spcPts val="4800"/>
              </a:lnSpc>
              <a:defRPr sz="2900">
                <a:latin typeface="Courier"/>
                <a:ea typeface="Courier"/>
                <a:cs typeface="Courier"/>
                <a:sym typeface="Courier"/>
              </a:defRPr>
            </a:pPr>
            <a:r>
              <a:t>    for (long i = 0; i &lt; vec_length(v); i++) {</a:t>
            </a:r>
          </a:p>
          <a:p>
            <a:pPr algn="l" defTabSz="457200">
              <a:lnSpc>
                <a:spcPts val="4800"/>
              </a:lnSpc>
              <a:defRPr sz="2900">
                <a:latin typeface="Courier"/>
                <a:ea typeface="Courier"/>
                <a:cs typeface="Courier"/>
                <a:sym typeface="Courier"/>
              </a:defRPr>
            </a:pPr>
            <a:r>
              <a:t>        data_t val;</a:t>
            </a:r>
          </a:p>
          <a:p>
            <a:pPr algn="l" defTabSz="457200">
              <a:lnSpc>
                <a:spcPts val="4800"/>
              </a:lnSpc>
              <a:defRPr sz="2900">
                <a:latin typeface="Courier"/>
                <a:ea typeface="Courier"/>
                <a:cs typeface="Courier"/>
                <a:sym typeface="Courier"/>
              </a:defRPr>
            </a:pPr>
            <a:r>
              <a:t>        get_vec_element(v, i, &amp;val);</a:t>
            </a:r>
          </a:p>
          <a:p>
            <a:pPr algn="l" defTabSz="457200">
              <a:lnSpc>
                <a:spcPts val="4800"/>
              </a:lnSpc>
              <a:defRPr sz="2900">
                <a:latin typeface="Courier"/>
                <a:ea typeface="Courier"/>
                <a:cs typeface="Courier"/>
                <a:sym typeface="Courier"/>
              </a:defRPr>
            </a:pPr>
            <a:r>
              <a:t>        *dest = *dest OP val;</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r>
              <a:t>}</a:t>
            </a:r>
          </a:p>
        </p:txBody>
      </p:sp>
      <p:sp>
        <p:nvSpPr>
          <p:cNvPr id="290" name="What might we do to improve this function?"/>
          <p:cNvSpPr txBox="1"/>
          <p:nvPr/>
        </p:nvSpPr>
        <p:spPr>
          <a:xfrm>
            <a:off x="12352976" y="8940929"/>
            <a:ext cx="11900296"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What might we do to improve this function?</a:t>
            </a:r>
          </a:p>
        </p:txBody>
      </p:sp>
      <p:sp>
        <p:nvSpPr>
          <p:cNvPr id="291" name="Let's move the call to vec_length out of the function."/>
          <p:cNvSpPr txBox="1"/>
          <p:nvPr/>
        </p:nvSpPr>
        <p:spPr>
          <a:xfrm>
            <a:off x="4371536" y="11240141"/>
            <a:ext cx="15640927"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Let's move the call to </a:t>
            </a:r>
            <a:r>
              <a:rPr>
                <a:latin typeface="Courier"/>
                <a:ea typeface="Courier"/>
                <a:cs typeface="Courier"/>
                <a:sym typeface="Courier"/>
              </a:rPr>
              <a:t>vec_length</a:t>
            </a:r>
            <a:r>
              <a:t> out of the function.</a:t>
            </a:r>
          </a:p>
        </p:txBody>
      </p:sp>
      <p:sp>
        <p:nvSpPr>
          <p:cNvPr id="292" name="Original clock-ticks per call to combine1:…"/>
          <p:cNvSpPr txBox="1"/>
          <p:nvPr/>
        </p:nvSpPr>
        <p:spPr>
          <a:xfrm>
            <a:off x="12352976" y="6236255"/>
            <a:ext cx="11900296" cy="26211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Original clock-ticks per call to combine1:</a:t>
            </a:r>
          </a:p>
          <a:p>
            <a:pPr lvl="2" algn="l" defTabSz="457200">
              <a:lnSpc>
                <a:spcPts val="9100"/>
              </a:lnSpc>
              <a:spcBef>
                <a:spcPts val="1200"/>
              </a:spcBef>
              <a:defRPr sz="4800"/>
            </a:pPr>
            <a:r>
              <a:rPr>
                <a:latin typeface="Courier"/>
                <a:ea typeface="Courier"/>
                <a:cs typeface="Courier"/>
                <a:sym typeface="Courier"/>
              </a:rPr>
              <a:t>-O1</a:t>
            </a:r>
            <a:r>
              <a:t>: 11.3</a:t>
            </a:r>
          </a:p>
          <a:p>
            <a:pPr lvl="2" algn="l" defTabSz="457200">
              <a:lnSpc>
                <a:spcPts val="9100"/>
              </a:lnSpc>
              <a:spcBef>
                <a:spcPts val="1200"/>
              </a:spcBef>
              <a:defRPr sz="4800"/>
            </a:pPr>
            <a:r>
              <a:rPr>
                <a:latin typeface="Courier"/>
                <a:ea typeface="Courier"/>
                <a:cs typeface="Courier"/>
                <a:sym typeface="Courier"/>
              </a:rPr>
              <a:t>-O2</a:t>
            </a:r>
            <a:r>
              <a:t>: 9.3</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Hand-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Hand-optimization</a:t>
            </a:r>
          </a:p>
        </p:txBody>
      </p:sp>
      <p:sp>
        <p:nvSpPr>
          <p:cNvPr id="295" name="Here is combine2:"/>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Here is combine2:</a:t>
            </a:r>
          </a:p>
        </p:txBody>
      </p:sp>
      <p:sp>
        <p:nvSpPr>
          <p:cNvPr id="296" name="// move call to vec_length out of loop…"/>
          <p:cNvSpPr txBox="1"/>
          <p:nvPr/>
        </p:nvSpPr>
        <p:spPr>
          <a:xfrm>
            <a:off x="984912" y="3397108"/>
            <a:ext cx="10932270"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 move call to vec_length out of loop</a:t>
            </a:r>
          </a:p>
          <a:p>
            <a:pPr algn="l" defTabSz="457200">
              <a:lnSpc>
                <a:spcPts val="4800"/>
              </a:lnSpc>
              <a:defRPr sz="2900">
                <a:latin typeface="Courier"/>
                <a:ea typeface="Courier"/>
                <a:cs typeface="Courier"/>
                <a:sym typeface="Courier"/>
              </a:defRPr>
            </a:pPr>
            <a:r>
              <a:t>void combine2(vec_ptr v,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long length = vec_length(v);</a:t>
            </a:r>
          </a:p>
          <a:p>
            <a:pPr algn="l" defTabSz="457200">
              <a:lnSpc>
                <a:spcPts val="4800"/>
              </a:lnSpc>
              <a:defRPr sz="2900">
                <a:latin typeface="Courier"/>
                <a:ea typeface="Courier"/>
                <a:cs typeface="Courier"/>
                <a:sym typeface="Courier"/>
              </a:defRPr>
            </a:pPr>
          </a:p>
          <a:p>
            <a:pPr algn="l" defTabSz="457200">
              <a:lnSpc>
                <a:spcPts val="4800"/>
              </a:lnSpc>
              <a:defRPr sz="2900">
                <a:latin typeface="Courier"/>
                <a:ea typeface="Courier"/>
                <a:cs typeface="Courier"/>
                <a:sym typeface="Courier"/>
              </a:defRPr>
            </a:pPr>
            <a:r>
              <a:t>    *dest = IDENT;</a:t>
            </a:r>
          </a:p>
          <a:p>
            <a:pPr algn="l" defTabSz="457200">
              <a:lnSpc>
                <a:spcPts val="4800"/>
              </a:lnSpc>
              <a:defRPr sz="2900">
                <a:latin typeface="Courier"/>
                <a:ea typeface="Courier"/>
                <a:cs typeface="Courier"/>
                <a:sym typeface="Courier"/>
              </a:defRPr>
            </a:pPr>
            <a:r>
              <a:t>    for (long i = 0; i &lt; length; i++) {</a:t>
            </a:r>
          </a:p>
          <a:p>
            <a:pPr algn="l" defTabSz="457200">
              <a:lnSpc>
                <a:spcPts val="4800"/>
              </a:lnSpc>
              <a:defRPr sz="2900">
                <a:latin typeface="Courier"/>
                <a:ea typeface="Courier"/>
                <a:cs typeface="Courier"/>
                <a:sym typeface="Courier"/>
              </a:defRPr>
            </a:pPr>
            <a:r>
              <a:t>        data_t val;</a:t>
            </a:r>
          </a:p>
          <a:p>
            <a:pPr algn="l" defTabSz="457200">
              <a:lnSpc>
                <a:spcPts val="4800"/>
              </a:lnSpc>
              <a:defRPr sz="2900">
                <a:latin typeface="Courier"/>
                <a:ea typeface="Courier"/>
                <a:cs typeface="Courier"/>
                <a:sym typeface="Courier"/>
              </a:defRPr>
            </a:pPr>
            <a:r>
              <a:t>        get_vec_element(v, i, &amp;val);</a:t>
            </a:r>
          </a:p>
          <a:p>
            <a:pPr algn="l" defTabSz="457200">
              <a:lnSpc>
                <a:spcPts val="4800"/>
              </a:lnSpc>
              <a:defRPr sz="2900">
                <a:latin typeface="Courier"/>
                <a:ea typeface="Courier"/>
                <a:cs typeface="Courier"/>
                <a:sym typeface="Courier"/>
              </a:defRPr>
            </a:pPr>
            <a:r>
              <a:t>        *dest = *dest OP val;</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r>
              <a:t>}</a:t>
            </a:r>
          </a:p>
        </p:txBody>
      </p:sp>
      <p:sp>
        <p:nvSpPr>
          <p:cNvPr id="297" name="Better! Both optimizations ended up about the same for combine2. Can we do better?"/>
          <p:cNvSpPr txBox="1"/>
          <p:nvPr/>
        </p:nvSpPr>
        <p:spPr>
          <a:xfrm>
            <a:off x="12352976" y="7145984"/>
            <a:ext cx="11900296" cy="15317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Better! Both optimizations ended up about the same for combine2. Can we do better?</a:t>
            </a:r>
          </a:p>
        </p:txBody>
      </p:sp>
      <p:sp>
        <p:nvSpPr>
          <p:cNvPr id="298" name="Clock-ticks for combine1 and combine2:…"/>
          <p:cNvSpPr txBox="1"/>
          <p:nvPr/>
        </p:nvSpPr>
        <p:spPr>
          <a:xfrm>
            <a:off x="12352976" y="3259016"/>
            <a:ext cx="11900296" cy="34974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Clock-ticks for combine1 and combine2:</a:t>
            </a:r>
          </a:p>
          <a:p>
            <a:pPr lvl="2" algn="l" defTabSz="457200">
              <a:lnSpc>
                <a:spcPts val="9100"/>
              </a:lnSpc>
              <a:spcBef>
                <a:spcPts val="1200"/>
              </a:spcBef>
              <a:defRPr sz="4800"/>
            </a:pPr>
            <a:r>
              <a:t>         comb1  comb2</a:t>
            </a:r>
          </a:p>
          <a:p>
            <a:pPr lvl="2" algn="l" defTabSz="457200">
              <a:lnSpc>
                <a:spcPts val="9100"/>
              </a:lnSpc>
              <a:spcBef>
                <a:spcPts val="1200"/>
              </a:spcBef>
              <a:defRPr sz="4800"/>
            </a:pPr>
            <a:r>
              <a:rPr>
                <a:latin typeface="Courier"/>
                <a:ea typeface="Courier"/>
                <a:cs typeface="Courier"/>
                <a:sym typeface="Courier"/>
              </a:rPr>
              <a:t>-O1</a:t>
            </a:r>
            <a:r>
              <a:t>:   11.3      5.8</a:t>
            </a:r>
          </a:p>
          <a:p>
            <a:pPr lvl="2" algn="l" defTabSz="457200">
              <a:lnSpc>
                <a:spcPts val="9100"/>
              </a:lnSpc>
              <a:spcBef>
                <a:spcPts val="1200"/>
              </a:spcBef>
              <a:defRPr sz="4800"/>
            </a:pPr>
            <a:r>
              <a:rPr>
                <a:latin typeface="Courier"/>
                <a:ea typeface="Courier"/>
                <a:cs typeface="Courier"/>
                <a:sym typeface="Courier"/>
              </a:rPr>
              <a:t>-O2</a:t>
            </a:r>
            <a:r>
              <a:t>:     9.3      5.8</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Hand-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Hand-optimization</a:t>
            </a:r>
          </a:p>
        </p:txBody>
      </p:sp>
      <p:sp>
        <p:nvSpPr>
          <p:cNvPr id="301" name="Here is combine2:"/>
          <p:cNvSpPr txBox="1"/>
          <p:nvPr/>
        </p:nvSpPr>
        <p:spPr>
          <a:xfrm>
            <a:off x="925051" y="2215348"/>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Here is combine2:</a:t>
            </a:r>
          </a:p>
        </p:txBody>
      </p:sp>
      <p:sp>
        <p:nvSpPr>
          <p:cNvPr id="302" name="// move call to vec_length out of loop…"/>
          <p:cNvSpPr txBox="1"/>
          <p:nvPr/>
        </p:nvSpPr>
        <p:spPr>
          <a:xfrm>
            <a:off x="984912" y="3397108"/>
            <a:ext cx="10932270"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 move call to vec_length out of loop</a:t>
            </a:r>
          </a:p>
          <a:p>
            <a:pPr algn="l" defTabSz="457200">
              <a:lnSpc>
                <a:spcPts val="4800"/>
              </a:lnSpc>
              <a:defRPr sz="2900">
                <a:latin typeface="Courier"/>
                <a:ea typeface="Courier"/>
                <a:cs typeface="Courier"/>
                <a:sym typeface="Courier"/>
              </a:defRPr>
            </a:pPr>
            <a:r>
              <a:t>void combine2(vec_ptr v,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long length = vec_length(v);</a:t>
            </a:r>
          </a:p>
          <a:p>
            <a:pPr algn="l" defTabSz="457200">
              <a:lnSpc>
                <a:spcPts val="4800"/>
              </a:lnSpc>
              <a:defRPr sz="2900">
                <a:latin typeface="Courier"/>
                <a:ea typeface="Courier"/>
                <a:cs typeface="Courier"/>
                <a:sym typeface="Courier"/>
              </a:defRPr>
            </a:pPr>
          </a:p>
          <a:p>
            <a:pPr algn="l" defTabSz="457200">
              <a:lnSpc>
                <a:spcPts val="4800"/>
              </a:lnSpc>
              <a:defRPr sz="2900">
                <a:latin typeface="Courier"/>
                <a:ea typeface="Courier"/>
                <a:cs typeface="Courier"/>
                <a:sym typeface="Courier"/>
              </a:defRPr>
            </a:pPr>
            <a:r>
              <a:t>    *dest = IDENT;</a:t>
            </a:r>
          </a:p>
          <a:p>
            <a:pPr algn="l" defTabSz="457200">
              <a:lnSpc>
                <a:spcPts val="4800"/>
              </a:lnSpc>
              <a:defRPr sz="2900">
                <a:latin typeface="Courier"/>
                <a:ea typeface="Courier"/>
                <a:cs typeface="Courier"/>
                <a:sym typeface="Courier"/>
              </a:defRPr>
            </a:pPr>
            <a:r>
              <a:t>    for (long i = 0; i &lt; length; i++) {</a:t>
            </a:r>
          </a:p>
          <a:p>
            <a:pPr algn="l" defTabSz="457200">
              <a:lnSpc>
                <a:spcPts val="4800"/>
              </a:lnSpc>
              <a:defRPr sz="2900">
                <a:latin typeface="Courier"/>
                <a:ea typeface="Courier"/>
                <a:cs typeface="Courier"/>
                <a:sym typeface="Courier"/>
              </a:defRPr>
            </a:pPr>
            <a:r>
              <a:t>        data_t val;</a:t>
            </a:r>
          </a:p>
          <a:p>
            <a:pPr algn="l" defTabSz="457200">
              <a:lnSpc>
                <a:spcPts val="4800"/>
              </a:lnSpc>
              <a:defRPr sz="2900">
                <a:latin typeface="Courier"/>
                <a:ea typeface="Courier"/>
                <a:cs typeface="Courier"/>
                <a:sym typeface="Courier"/>
              </a:defRPr>
            </a:pPr>
            <a:r>
              <a:t>        get_vec_element(v, i, &amp;val);</a:t>
            </a:r>
          </a:p>
          <a:p>
            <a:pPr algn="l" defTabSz="457200">
              <a:lnSpc>
                <a:spcPts val="4800"/>
              </a:lnSpc>
              <a:defRPr sz="2900">
                <a:latin typeface="Courier"/>
                <a:ea typeface="Courier"/>
                <a:cs typeface="Courier"/>
                <a:sym typeface="Courier"/>
              </a:defRPr>
            </a:pPr>
            <a:r>
              <a:t>        *dest = *dest OP val;</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r>
              <a:t>}</a:t>
            </a:r>
          </a:p>
        </p:txBody>
      </p:sp>
      <p:sp>
        <p:nvSpPr>
          <p:cNvPr id="303" name="Better! Both optimizations ended up about the same for combine2. Can we do better?"/>
          <p:cNvSpPr txBox="1"/>
          <p:nvPr/>
        </p:nvSpPr>
        <p:spPr>
          <a:xfrm>
            <a:off x="12352976" y="7145984"/>
            <a:ext cx="11900296" cy="15317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Better! Both optimizations ended up about the same for combine2. Can we do better?</a:t>
            </a:r>
          </a:p>
        </p:txBody>
      </p:sp>
      <p:sp>
        <p:nvSpPr>
          <p:cNvPr id="304" name="Clock-ticks for combine1 and combine2:…"/>
          <p:cNvSpPr txBox="1"/>
          <p:nvPr/>
        </p:nvSpPr>
        <p:spPr>
          <a:xfrm>
            <a:off x="12352976" y="3259016"/>
            <a:ext cx="11900296" cy="34974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Clock-ticks for combine1 and combine2:</a:t>
            </a:r>
          </a:p>
          <a:p>
            <a:pPr lvl="2" algn="l" defTabSz="457200">
              <a:lnSpc>
                <a:spcPts val="9100"/>
              </a:lnSpc>
              <a:spcBef>
                <a:spcPts val="1200"/>
              </a:spcBef>
              <a:defRPr sz="4800"/>
            </a:pPr>
            <a:r>
              <a:t>         comb1  comb2</a:t>
            </a:r>
          </a:p>
          <a:p>
            <a:pPr lvl="2" algn="l" defTabSz="457200">
              <a:lnSpc>
                <a:spcPts val="9100"/>
              </a:lnSpc>
              <a:spcBef>
                <a:spcPts val="1200"/>
              </a:spcBef>
              <a:defRPr sz="4800"/>
            </a:pPr>
            <a:r>
              <a:rPr>
                <a:latin typeface="Courier"/>
                <a:ea typeface="Courier"/>
                <a:cs typeface="Courier"/>
                <a:sym typeface="Courier"/>
              </a:rPr>
              <a:t>-O1</a:t>
            </a:r>
            <a:r>
              <a:t>:   11.3      5.8</a:t>
            </a:r>
          </a:p>
          <a:p>
            <a:pPr lvl="2" algn="l" defTabSz="457200">
              <a:lnSpc>
                <a:spcPts val="9100"/>
              </a:lnSpc>
              <a:spcBef>
                <a:spcPts val="1200"/>
              </a:spcBef>
              <a:defRPr sz="4800"/>
            </a:pPr>
            <a:r>
              <a:rPr>
                <a:latin typeface="Courier"/>
                <a:ea typeface="Courier"/>
                <a:cs typeface="Courier"/>
                <a:sym typeface="Courier"/>
              </a:rPr>
              <a:t>-O2</a:t>
            </a:r>
            <a:r>
              <a:t>:     9.3      5.8</a:t>
            </a:r>
          </a:p>
        </p:txBody>
      </p:sp>
      <p:sp>
        <p:nvSpPr>
          <p:cNvPr id="305" name="Maybe the call to get_vec_element seems like it may be causing a bottleneck. Let's look at that function."/>
          <p:cNvSpPr txBox="1"/>
          <p:nvPr/>
        </p:nvSpPr>
        <p:spPr>
          <a:xfrm>
            <a:off x="2751535" y="10103457"/>
            <a:ext cx="17473609" cy="1562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Maybe the call to </a:t>
            </a:r>
            <a:r>
              <a:rPr>
                <a:latin typeface="Courier"/>
                <a:ea typeface="Courier"/>
                <a:cs typeface="Courier"/>
                <a:sym typeface="Courier"/>
              </a:rPr>
              <a:t>get_vec_element </a:t>
            </a:r>
            <a:r>
              <a:t>seems like it may be causing a bottleneck. Let's look at that function.</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Hand-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Hand-optimization</a:t>
            </a:r>
          </a:p>
        </p:txBody>
      </p:sp>
      <p:sp>
        <p:nvSpPr>
          <p:cNvPr id="308" name="// move call to vec_length out of loop…"/>
          <p:cNvSpPr txBox="1"/>
          <p:nvPr/>
        </p:nvSpPr>
        <p:spPr>
          <a:xfrm>
            <a:off x="781271" y="2474584"/>
            <a:ext cx="10932270"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 move call to vec_length out of loop</a:t>
            </a:r>
          </a:p>
          <a:p>
            <a:pPr algn="l" defTabSz="457200">
              <a:lnSpc>
                <a:spcPts val="4800"/>
              </a:lnSpc>
              <a:defRPr sz="2900">
                <a:latin typeface="Courier"/>
                <a:ea typeface="Courier"/>
                <a:cs typeface="Courier"/>
                <a:sym typeface="Courier"/>
              </a:defRPr>
            </a:pPr>
            <a:r>
              <a:t>void combine2(vec_ptr v,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long length = vec_length(v);</a:t>
            </a:r>
          </a:p>
          <a:p>
            <a:pPr algn="l" defTabSz="457200">
              <a:lnSpc>
                <a:spcPts val="4800"/>
              </a:lnSpc>
              <a:defRPr sz="2900">
                <a:latin typeface="Courier"/>
                <a:ea typeface="Courier"/>
                <a:cs typeface="Courier"/>
                <a:sym typeface="Courier"/>
              </a:defRPr>
            </a:pPr>
          </a:p>
          <a:p>
            <a:pPr algn="l" defTabSz="457200">
              <a:lnSpc>
                <a:spcPts val="4800"/>
              </a:lnSpc>
              <a:defRPr sz="2900">
                <a:latin typeface="Courier"/>
                <a:ea typeface="Courier"/>
                <a:cs typeface="Courier"/>
                <a:sym typeface="Courier"/>
              </a:defRPr>
            </a:pPr>
            <a:r>
              <a:t>    *dest = IDENT;</a:t>
            </a:r>
          </a:p>
          <a:p>
            <a:pPr algn="l" defTabSz="457200">
              <a:lnSpc>
                <a:spcPts val="4800"/>
              </a:lnSpc>
              <a:defRPr sz="2900">
                <a:latin typeface="Courier"/>
                <a:ea typeface="Courier"/>
                <a:cs typeface="Courier"/>
                <a:sym typeface="Courier"/>
              </a:defRPr>
            </a:pPr>
            <a:r>
              <a:t>    for (long i = 0; i &lt; length; i++) {</a:t>
            </a:r>
          </a:p>
          <a:p>
            <a:pPr algn="l" defTabSz="457200">
              <a:lnSpc>
                <a:spcPts val="4800"/>
              </a:lnSpc>
              <a:defRPr sz="2900">
                <a:latin typeface="Courier"/>
                <a:ea typeface="Courier"/>
                <a:cs typeface="Courier"/>
                <a:sym typeface="Courier"/>
              </a:defRPr>
            </a:pPr>
            <a:r>
              <a:t>        data_t val;</a:t>
            </a:r>
          </a:p>
          <a:p>
            <a:pPr algn="l" defTabSz="457200">
              <a:lnSpc>
                <a:spcPts val="4800"/>
              </a:lnSpc>
              <a:defRPr sz="2900">
                <a:latin typeface="Courier"/>
                <a:ea typeface="Courier"/>
                <a:cs typeface="Courier"/>
                <a:sym typeface="Courier"/>
              </a:defRPr>
            </a:pPr>
            <a:r>
              <a:t>        get_vec_element(v, i, &amp;val);</a:t>
            </a:r>
          </a:p>
          <a:p>
            <a:pPr algn="l" defTabSz="457200">
              <a:lnSpc>
                <a:spcPts val="4800"/>
              </a:lnSpc>
              <a:defRPr sz="2900">
                <a:latin typeface="Courier"/>
                <a:ea typeface="Courier"/>
                <a:cs typeface="Courier"/>
                <a:sym typeface="Courier"/>
              </a:defRPr>
            </a:pPr>
            <a:r>
              <a:t>        *dest = *dest OP val;</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r>
              <a:t>}</a:t>
            </a:r>
          </a:p>
        </p:txBody>
      </p:sp>
      <p:sp>
        <p:nvSpPr>
          <p:cNvPr id="309" name="Here is the get_vec_element function:"/>
          <p:cNvSpPr txBox="1"/>
          <p:nvPr/>
        </p:nvSpPr>
        <p:spPr>
          <a:xfrm>
            <a:off x="1533078" y="8401657"/>
            <a:ext cx="11291204"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Here is the </a:t>
            </a:r>
            <a:r>
              <a:rPr>
                <a:latin typeface="Courier"/>
                <a:ea typeface="Courier"/>
                <a:cs typeface="Courier"/>
                <a:sym typeface="Courier"/>
              </a:rPr>
              <a:t>get_vec_element</a:t>
            </a:r>
            <a:r>
              <a:t> function:</a:t>
            </a:r>
          </a:p>
        </p:txBody>
      </p:sp>
      <p:sp>
        <p:nvSpPr>
          <p:cNvPr id="310" name="/*…"/>
          <p:cNvSpPr txBox="1"/>
          <p:nvPr/>
        </p:nvSpPr>
        <p:spPr>
          <a:xfrm>
            <a:off x="12836990" y="7290439"/>
            <a:ext cx="10932269" cy="54991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 Retrieve vector element and store at dest.</a:t>
            </a:r>
          </a:p>
          <a:p>
            <a:pPr algn="l" defTabSz="457200">
              <a:lnSpc>
                <a:spcPts val="4800"/>
              </a:lnSpc>
              <a:defRPr sz="2900">
                <a:latin typeface="Courier"/>
                <a:ea typeface="Courier"/>
                <a:cs typeface="Courier"/>
                <a:sym typeface="Courier"/>
              </a:defRPr>
            </a:pPr>
            <a:r>
              <a:t> * Return 0 (out of bounds) or 1 (successful)</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r>
              <a:t>int get_vec_element(vec_ptr v, long index,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if (index &lt; 0 || index &gt;= v-&gt;len)</a:t>
            </a:r>
          </a:p>
          <a:p>
            <a:pPr algn="l" defTabSz="457200">
              <a:lnSpc>
                <a:spcPts val="4800"/>
              </a:lnSpc>
              <a:defRPr sz="2900">
                <a:latin typeface="Courier"/>
                <a:ea typeface="Courier"/>
                <a:cs typeface="Courier"/>
                <a:sym typeface="Courier"/>
              </a:defRPr>
            </a:pPr>
            <a:r>
              <a:t>        return 0;</a:t>
            </a:r>
          </a:p>
          <a:p>
            <a:pPr algn="l" defTabSz="457200">
              <a:lnSpc>
                <a:spcPts val="4800"/>
              </a:lnSpc>
              <a:defRPr sz="2900">
                <a:latin typeface="Courier"/>
                <a:ea typeface="Courier"/>
                <a:cs typeface="Courier"/>
                <a:sym typeface="Courier"/>
              </a:defRPr>
            </a:pPr>
            <a:r>
              <a:t>    *dest = v-&gt;data[index];</a:t>
            </a:r>
          </a:p>
          <a:p>
            <a:pPr algn="l" defTabSz="457200">
              <a:lnSpc>
                <a:spcPts val="4800"/>
              </a:lnSpc>
              <a:defRPr sz="2900">
                <a:latin typeface="Courier"/>
                <a:ea typeface="Courier"/>
                <a:cs typeface="Courier"/>
                <a:sym typeface="Courier"/>
              </a:defRPr>
            </a:pPr>
            <a:r>
              <a:t>    return 1;</a:t>
            </a:r>
          </a:p>
          <a:p>
            <a:pPr algn="l" defTabSz="457200">
              <a:lnSpc>
                <a:spcPts val="4800"/>
              </a:lnSpc>
              <a:defRPr sz="2900">
                <a:latin typeface="Courier"/>
                <a:ea typeface="Courier"/>
                <a:cs typeface="Courier"/>
                <a:sym typeface="Courier"/>
              </a:defRPr>
            </a:pPr>
            <a:r>
              <a:t>}</a:t>
            </a:r>
          </a:p>
        </p:txBody>
      </p:sp>
      <p:sp>
        <p:nvSpPr>
          <p:cNvPr id="311" name="Hmm...maybe the bounds checking is the issue. Let's just get rid of the function altogether and directly access the data.…"/>
          <p:cNvSpPr txBox="1"/>
          <p:nvPr/>
        </p:nvSpPr>
        <p:spPr>
          <a:xfrm>
            <a:off x="653688" y="9636080"/>
            <a:ext cx="11900296" cy="3855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Hmm...maybe the bounds checking is the issue. Let's just get rid of the function altogether and directly access the data.</a:t>
            </a:r>
          </a:p>
          <a:p>
            <a:pPr algn="l" defTabSz="457200">
              <a:lnSpc>
                <a:spcPts val="9100"/>
              </a:lnSpc>
              <a:spcBef>
                <a:spcPts val="1200"/>
              </a:spcBef>
              <a:defRPr sz="4800"/>
            </a:pPr>
            <a:r>
              <a:t>This does break some abstraction, but it is in the name of speed!</a:t>
            </a:r>
          </a:p>
        </p:txBody>
      </p:sp>
      <p:sp>
        <p:nvSpPr>
          <p:cNvPr id="312" name="Clock-ticks for combine1 and combine2:…"/>
          <p:cNvSpPr txBox="1"/>
          <p:nvPr/>
        </p:nvSpPr>
        <p:spPr>
          <a:xfrm>
            <a:off x="12352976" y="3259016"/>
            <a:ext cx="11900296" cy="34974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Clock-ticks for combine1 and combine2:</a:t>
            </a:r>
          </a:p>
          <a:p>
            <a:pPr lvl="2" algn="l" defTabSz="457200">
              <a:lnSpc>
                <a:spcPts val="9100"/>
              </a:lnSpc>
              <a:spcBef>
                <a:spcPts val="1200"/>
              </a:spcBef>
              <a:defRPr sz="4800"/>
            </a:pPr>
            <a:r>
              <a:t>         comb1  comb2</a:t>
            </a:r>
          </a:p>
          <a:p>
            <a:pPr lvl="2" algn="l" defTabSz="457200">
              <a:lnSpc>
                <a:spcPts val="9100"/>
              </a:lnSpc>
              <a:spcBef>
                <a:spcPts val="1200"/>
              </a:spcBef>
              <a:defRPr sz="4800"/>
            </a:pPr>
            <a:r>
              <a:rPr>
                <a:latin typeface="Courier"/>
                <a:ea typeface="Courier"/>
                <a:cs typeface="Courier"/>
                <a:sym typeface="Courier"/>
              </a:rPr>
              <a:t>-O1</a:t>
            </a:r>
            <a:r>
              <a:t>:   11.3      5.8</a:t>
            </a:r>
          </a:p>
          <a:p>
            <a:pPr lvl="2" algn="l" defTabSz="457200">
              <a:lnSpc>
                <a:spcPts val="9100"/>
              </a:lnSpc>
              <a:spcBef>
                <a:spcPts val="1200"/>
              </a:spcBef>
              <a:defRPr sz="4800"/>
            </a:pPr>
            <a:r>
              <a:rPr>
                <a:latin typeface="Courier"/>
                <a:ea typeface="Courier"/>
                <a:cs typeface="Courier"/>
                <a:sym typeface="Courier"/>
              </a:rPr>
              <a:t>-O2</a:t>
            </a:r>
            <a:r>
              <a:t>:     9.3      5.8</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Hand-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Hand-optimization</a:t>
            </a:r>
          </a:p>
        </p:txBody>
      </p:sp>
      <p:sp>
        <p:nvSpPr>
          <p:cNvPr id="315" name="// direct access to vector data…"/>
          <p:cNvSpPr txBox="1"/>
          <p:nvPr/>
        </p:nvSpPr>
        <p:spPr>
          <a:xfrm>
            <a:off x="781271" y="2919084"/>
            <a:ext cx="10932270" cy="5054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 direct access to vector data</a:t>
            </a:r>
          </a:p>
          <a:p>
            <a:pPr algn="l" defTabSz="457200">
              <a:lnSpc>
                <a:spcPts val="4800"/>
              </a:lnSpc>
              <a:defRPr sz="2900">
                <a:latin typeface="Courier"/>
                <a:ea typeface="Courier"/>
                <a:cs typeface="Courier"/>
                <a:sym typeface="Courier"/>
              </a:defRPr>
            </a:pPr>
            <a:r>
              <a:t>void combine3(vec_ptr v,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long length = vec_length(v);</a:t>
            </a:r>
          </a:p>
          <a:p>
            <a:pPr algn="l" defTabSz="457200">
              <a:lnSpc>
                <a:spcPts val="4800"/>
              </a:lnSpc>
              <a:defRPr sz="2900">
                <a:latin typeface="Courier"/>
                <a:ea typeface="Courier"/>
                <a:cs typeface="Courier"/>
                <a:sym typeface="Courier"/>
              </a:defRPr>
            </a:pPr>
            <a:r>
              <a:t>    data_t *data = get_vec_start(v);</a:t>
            </a:r>
          </a:p>
          <a:p>
            <a:pPr algn="l" defTabSz="457200">
              <a:lnSpc>
                <a:spcPts val="4800"/>
              </a:lnSpc>
              <a:defRPr sz="2900">
                <a:latin typeface="Courier"/>
                <a:ea typeface="Courier"/>
                <a:cs typeface="Courier"/>
                <a:sym typeface="Courier"/>
              </a:defRPr>
            </a:pPr>
          </a:p>
          <a:p>
            <a:pPr algn="l" defTabSz="457200">
              <a:lnSpc>
                <a:spcPts val="4800"/>
              </a:lnSpc>
              <a:defRPr sz="2900">
                <a:latin typeface="Courier"/>
                <a:ea typeface="Courier"/>
                <a:cs typeface="Courier"/>
                <a:sym typeface="Courier"/>
              </a:defRPr>
            </a:pPr>
            <a:r>
              <a:t>    *dest = IDENT;</a:t>
            </a:r>
          </a:p>
          <a:p>
            <a:pPr algn="l" defTabSz="457200">
              <a:lnSpc>
                <a:spcPts val="4800"/>
              </a:lnSpc>
              <a:defRPr sz="2900">
                <a:latin typeface="Courier"/>
                <a:ea typeface="Courier"/>
                <a:cs typeface="Courier"/>
                <a:sym typeface="Courier"/>
              </a:defRPr>
            </a:pPr>
            <a:r>
              <a:t>    for (long i = 0; i &lt; length; i++) {</a:t>
            </a:r>
          </a:p>
          <a:p>
            <a:pPr algn="l" defTabSz="457200">
              <a:lnSpc>
                <a:spcPts val="4800"/>
              </a:lnSpc>
              <a:defRPr sz="2900">
                <a:latin typeface="Courier"/>
                <a:ea typeface="Courier"/>
                <a:cs typeface="Courier"/>
                <a:sym typeface="Courier"/>
              </a:defRPr>
            </a:pPr>
            <a:r>
              <a:t>        *dest = *dest OP data[i];</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r>
              <a:t>}</a:t>
            </a:r>
          </a:p>
        </p:txBody>
      </p:sp>
      <p:sp>
        <p:nvSpPr>
          <p:cNvPr id="316" name="It looks like the -O1 actually got worse! It probably is about the same, actually, but our timing isn't perfect. The -O2 did get much better, and we should look at the assembly code to see why.…"/>
          <p:cNvSpPr txBox="1"/>
          <p:nvPr/>
        </p:nvSpPr>
        <p:spPr>
          <a:xfrm>
            <a:off x="1576212" y="8497830"/>
            <a:ext cx="21328899" cy="40689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It looks like the </a:t>
            </a:r>
            <a:r>
              <a:rPr>
                <a:latin typeface="Courier"/>
                <a:ea typeface="Courier"/>
                <a:cs typeface="Courier"/>
                <a:sym typeface="Courier"/>
              </a:rPr>
              <a:t>-O1</a:t>
            </a:r>
            <a:r>
              <a:t> actually got worse! It probably is about the same, actually, but our timing isn't perfect. The </a:t>
            </a:r>
            <a:r>
              <a:rPr>
                <a:latin typeface="Courier"/>
                <a:ea typeface="Courier"/>
                <a:cs typeface="Courier"/>
                <a:sym typeface="Courier"/>
              </a:rPr>
              <a:t>-O2</a:t>
            </a:r>
            <a:r>
              <a:t> did get much better, and we should look at the assembly code to see why.</a:t>
            </a:r>
          </a:p>
          <a:p>
            <a:pPr algn="l" defTabSz="457200">
              <a:lnSpc>
                <a:spcPts val="9100"/>
              </a:lnSpc>
              <a:spcBef>
                <a:spcPts val="1200"/>
              </a:spcBef>
              <a:defRPr sz="4800"/>
            </a:pPr>
          </a:p>
          <a:p>
            <a:pPr algn="l" defTabSz="457200">
              <a:lnSpc>
                <a:spcPts val="9100"/>
              </a:lnSpc>
              <a:spcBef>
                <a:spcPts val="1200"/>
              </a:spcBef>
              <a:defRPr sz="4800"/>
            </a:pPr>
            <a:r>
              <a:t>Is there anything else we can do to make this faster?</a:t>
            </a:r>
          </a:p>
        </p:txBody>
      </p:sp>
      <p:sp>
        <p:nvSpPr>
          <p:cNvPr id="317" name="Clock-ticks for combine1 and combine2:…"/>
          <p:cNvSpPr txBox="1"/>
          <p:nvPr/>
        </p:nvSpPr>
        <p:spPr>
          <a:xfrm>
            <a:off x="12352976" y="3259016"/>
            <a:ext cx="11900296" cy="34974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Clock-ticks for combine1 and combine2:</a:t>
            </a:r>
          </a:p>
          <a:p>
            <a:pPr lvl="2" algn="l" defTabSz="457200">
              <a:lnSpc>
                <a:spcPts val="9100"/>
              </a:lnSpc>
              <a:spcBef>
                <a:spcPts val="1200"/>
              </a:spcBef>
              <a:defRPr sz="4800"/>
            </a:pPr>
            <a:r>
              <a:t>         comb1  comb2   comb3</a:t>
            </a:r>
          </a:p>
          <a:p>
            <a:pPr lvl="2" algn="l" defTabSz="457200">
              <a:lnSpc>
                <a:spcPts val="9100"/>
              </a:lnSpc>
              <a:spcBef>
                <a:spcPts val="1200"/>
              </a:spcBef>
              <a:defRPr sz="4800"/>
            </a:pPr>
            <a:r>
              <a:rPr>
                <a:latin typeface="Courier"/>
                <a:ea typeface="Courier"/>
                <a:cs typeface="Courier"/>
                <a:sym typeface="Courier"/>
              </a:rPr>
              <a:t>-O1</a:t>
            </a:r>
            <a:r>
              <a:t>:   11.3      5.8        6.02</a:t>
            </a:r>
          </a:p>
          <a:p>
            <a:pPr lvl="2" algn="l" defTabSz="457200">
              <a:lnSpc>
                <a:spcPts val="9100"/>
              </a:lnSpc>
              <a:spcBef>
                <a:spcPts val="1200"/>
              </a:spcBef>
              <a:defRPr sz="4800"/>
            </a:pPr>
            <a:r>
              <a:rPr>
                <a:latin typeface="Courier"/>
                <a:ea typeface="Courier"/>
                <a:cs typeface="Courier"/>
                <a:sym typeface="Courier"/>
              </a:rPr>
              <a:t>-O2</a:t>
            </a:r>
            <a:r>
              <a:t>:     9.3      5.8        1.9</a:t>
            </a:r>
          </a:p>
        </p:txBody>
      </p:sp>
      <p:sp>
        <p:nvSpPr>
          <p:cNvPr id="318" name="Here is combine3:"/>
          <p:cNvSpPr txBox="1"/>
          <p:nvPr/>
        </p:nvSpPr>
        <p:spPr>
          <a:xfrm>
            <a:off x="925051" y="1949009"/>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Here is combine3:</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Hand-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Hand-optimization</a:t>
            </a:r>
          </a:p>
        </p:txBody>
      </p:sp>
      <p:sp>
        <p:nvSpPr>
          <p:cNvPr id="321" name="// direct access to vector data…"/>
          <p:cNvSpPr txBox="1"/>
          <p:nvPr/>
        </p:nvSpPr>
        <p:spPr>
          <a:xfrm>
            <a:off x="781271" y="2919084"/>
            <a:ext cx="10932270" cy="5054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 direct access to vector data</a:t>
            </a:r>
          </a:p>
          <a:p>
            <a:pPr algn="l" defTabSz="457200">
              <a:lnSpc>
                <a:spcPts val="4800"/>
              </a:lnSpc>
              <a:defRPr sz="2900">
                <a:latin typeface="Courier"/>
                <a:ea typeface="Courier"/>
                <a:cs typeface="Courier"/>
                <a:sym typeface="Courier"/>
              </a:defRPr>
            </a:pPr>
            <a:r>
              <a:t>void combine3(vec_ptr v,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long length = vec_length(v);</a:t>
            </a:r>
          </a:p>
          <a:p>
            <a:pPr algn="l" defTabSz="457200">
              <a:lnSpc>
                <a:spcPts val="4800"/>
              </a:lnSpc>
              <a:defRPr sz="2900">
                <a:latin typeface="Courier"/>
                <a:ea typeface="Courier"/>
                <a:cs typeface="Courier"/>
                <a:sym typeface="Courier"/>
              </a:defRPr>
            </a:pPr>
            <a:r>
              <a:t>    data_t *data = get_vec_start(v);</a:t>
            </a:r>
          </a:p>
          <a:p>
            <a:pPr algn="l" defTabSz="457200">
              <a:lnSpc>
                <a:spcPts val="4800"/>
              </a:lnSpc>
              <a:defRPr sz="2900">
                <a:latin typeface="Courier"/>
                <a:ea typeface="Courier"/>
                <a:cs typeface="Courier"/>
                <a:sym typeface="Courier"/>
              </a:defRPr>
            </a:pPr>
          </a:p>
          <a:p>
            <a:pPr algn="l" defTabSz="457200">
              <a:lnSpc>
                <a:spcPts val="4800"/>
              </a:lnSpc>
              <a:defRPr sz="2900">
                <a:latin typeface="Courier"/>
                <a:ea typeface="Courier"/>
                <a:cs typeface="Courier"/>
                <a:sym typeface="Courier"/>
              </a:defRPr>
            </a:pPr>
            <a:r>
              <a:t>    *dest = IDENT;</a:t>
            </a:r>
          </a:p>
          <a:p>
            <a:pPr algn="l" defTabSz="457200">
              <a:lnSpc>
                <a:spcPts val="4800"/>
              </a:lnSpc>
              <a:defRPr sz="2900">
                <a:latin typeface="Courier"/>
                <a:ea typeface="Courier"/>
                <a:cs typeface="Courier"/>
                <a:sym typeface="Courier"/>
              </a:defRPr>
            </a:pPr>
            <a:r>
              <a:t>    for (long i = 0; i &lt; length; i++) {</a:t>
            </a:r>
          </a:p>
          <a:p>
            <a:pPr algn="l" defTabSz="457200">
              <a:lnSpc>
                <a:spcPts val="4800"/>
              </a:lnSpc>
              <a:defRPr sz="2900">
                <a:latin typeface="Courier"/>
                <a:ea typeface="Courier"/>
                <a:cs typeface="Courier"/>
                <a:sym typeface="Courier"/>
              </a:defRPr>
            </a:pPr>
            <a:r>
              <a:t>        *dest = *dest OP data[i];</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r>
              <a:t>}</a:t>
            </a:r>
          </a:p>
        </p:txBody>
      </p:sp>
      <p:sp>
        <p:nvSpPr>
          <p:cNvPr id="322" name="There are three memory references in the following line:…"/>
          <p:cNvSpPr txBox="1"/>
          <p:nvPr/>
        </p:nvSpPr>
        <p:spPr>
          <a:xfrm>
            <a:off x="1576212" y="8497830"/>
            <a:ext cx="21328899" cy="27255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There are three memory references in the following line:</a:t>
            </a:r>
          </a:p>
          <a:p>
            <a:pPr algn="l" defTabSz="457200">
              <a:lnSpc>
                <a:spcPts val="6000"/>
              </a:lnSpc>
              <a:defRPr sz="3900">
                <a:latin typeface="Courier"/>
                <a:ea typeface="Courier"/>
                <a:cs typeface="Courier"/>
                <a:sym typeface="Courier"/>
              </a:defRPr>
            </a:pPr>
            <a:r>
              <a:t>        *dest = *dest OP data[i];</a:t>
            </a:r>
          </a:p>
          <a:p>
            <a:pPr algn="l" defTabSz="457200">
              <a:lnSpc>
                <a:spcPts val="4800"/>
              </a:lnSpc>
              <a:defRPr sz="2900">
                <a:latin typeface="Courier"/>
                <a:ea typeface="Courier"/>
                <a:cs typeface="Courier"/>
                <a:sym typeface="Courier"/>
              </a:defRPr>
            </a:pPr>
          </a:p>
          <a:p>
            <a:pPr algn="l" defTabSz="457200">
              <a:lnSpc>
                <a:spcPts val="9100"/>
              </a:lnSpc>
              <a:spcBef>
                <a:spcPts val="1200"/>
              </a:spcBef>
              <a:defRPr sz="4800"/>
            </a:pPr>
            <a:r>
              <a:t>We really only need to update memory at the end of the function, so let's do it.</a:t>
            </a:r>
          </a:p>
        </p:txBody>
      </p:sp>
      <p:sp>
        <p:nvSpPr>
          <p:cNvPr id="323" name="Clock-ticks for combine1 and combine2:…"/>
          <p:cNvSpPr txBox="1"/>
          <p:nvPr/>
        </p:nvSpPr>
        <p:spPr>
          <a:xfrm>
            <a:off x="12352976" y="3259016"/>
            <a:ext cx="11900296" cy="34974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Clock-ticks for combine1 and combine2:</a:t>
            </a:r>
          </a:p>
          <a:p>
            <a:pPr lvl="2" algn="l" defTabSz="457200">
              <a:lnSpc>
                <a:spcPts val="9100"/>
              </a:lnSpc>
              <a:spcBef>
                <a:spcPts val="1200"/>
              </a:spcBef>
              <a:defRPr sz="4800"/>
            </a:pPr>
            <a:r>
              <a:t>         comb1  comb2   comb3</a:t>
            </a:r>
          </a:p>
          <a:p>
            <a:pPr lvl="2" algn="l" defTabSz="457200">
              <a:lnSpc>
                <a:spcPts val="9100"/>
              </a:lnSpc>
              <a:spcBef>
                <a:spcPts val="1200"/>
              </a:spcBef>
              <a:defRPr sz="4800"/>
            </a:pPr>
            <a:r>
              <a:rPr>
                <a:latin typeface="Courier"/>
                <a:ea typeface="Courier"/>
                <a:cs typeface="Courier"/>
                <a:sym typeface="Courier"/>
              </a:rPr>
              <a:t>-O1</a:t>
            </a:r>
            <a:r>
              <a:t>:   11.3      5.8        6.02</a:t>
            </a:r>
          </a:p>
          <a:p>
            <a:pPr lvl="2" algn="l" defTabSz="457200">
              <a:lnSpc>
                <a:spcPts val="9100"/>
              </a:lnSpc>
              <a:spcBef>
                <a:spcPts val="1200"/>
              </a:spcBef>
              <a:defRPr sz="4800"/>
            </a:pPr>
            <a:r>
              <a:rPr>
                <a:latin typeface="Courier"/>
                <a:ea typeface="Courier"/>
                <a:cs typeface="Courier"/>
                <a:sym typeface="Courier"/>
              </a:rPr>
              <a:t>-O2</a:t>
            </a:r>
            <a:r>
              <a:t>:     9.3      5.8        1.9</a:t>
            </a:r>
          </a:p>
        </p:txBody>
      </p:sp>
      <p:sp>
        <p:nvSpPr>
          <p:cNvPr id="324" name="Here is combine3:"/>
          <p:cNvSpPr txBox="1"/>
          <p:nvPr/>
        </p:nvSpPr>
        <p:spPr>
          <a:xfrm>
            <a:off x="925051" y="1949009"/>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Here is combine3:</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6" name="Hand-optimizat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Hand-optimization</a:t>
            </a:r>
          </a:p>
        </p:txBody>
      </p:sp>
      <p:sp>
        <p:nvSpPr>
          <p:cNvPr id="327" name="// accumulate result in local variable…"/>
          <p:cNvSpPr txBox="1"/>
          <p:nvPr/>
        </p:nvSpPr>
        <p:spPr>
          <a:xfrm>
            <a:off x="781271" y="2919084"/>
            <a:ext cx="10932270" cy="5943601"/>
          </a:xfrm>
          <a:prstGeom prst="rect">
            <a:avLst/>
          </a:prstGeom>
          <a:ln w="63500">
            <a:solidFill>
              <a:srgbClr val="7F0325"/>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800"/>
              </a:lnSpc>
              <a:defRPr sz="2900">
                <a:latin typeface="Courier"/>
                <a:ea typeface="Courier"/>
                <a:cs typeface="Courier"/>
                <a:sym typeface="Courier"/>
              </a:defRPr>
            </a:pPr>
            <a:r>
              <a:t>// accumulate result in local variable</a:t>
            </a:r>
          </a:p>
          <a:p>
            <a:pPr algn="l" defTabSz="457200">
              <a:lnSpc>
                <a:spcPts val="4800"/>
              </a:lnSpc>
              <a:defRPr sz="2900">
                <a:latin typeface="Courier"/>
                <a:ea typeface="Courier"/>
                <a:cs typeface="Courier"/>
                <a:sym typeface="Courier"/>
              </a:defRPr>
            </a:pPr>
            <a:r>
              <a:t>void combine4(vec_ptr v, data_t *dest)</a:t>
            </a:r>
          </a:p>
          <a:p>
            <a:pPr algn="l" defTabSz="457200">
              <a:lnSpc>
                <a:spcPts val="4800"/>
              </a:lnSpc>
              <a:defRPr sz="2900">
                <a:latin typeface="Courier"/>
                <a:ea typeface="Courier"/>
                <a:cs typeface="Courier"/>
                <a:sym typeface="Courier"/>
              </a:defRPr>
            </a:pPr>
            <a:r>
              <a:t>{</a:t>
            </a:r>
          </a:p>
          <a:p>
            <a:pPr algn="l" defTabSz="457200">
              <a:lnSpc>
                <a:spcPts val="4800"/>
              </a:lnSpc>
              <a:defRPr sz="2900">
                <a:latin typeface="Courier"/>
                <a:ea typeface="Courier"/>
                <a:cs typeface="Courier"/>
                <a:sym typeface="Courier"/>
              </a:defRPr>
            </a:pPr>
            <a:r>
              <a:t>    long length = vec_length(v);</a:t>
            </a:r>
          </a:p>
          <a:p>
            <a:pPr algn="l" defTabSz="457200">
              <a:lnSpc>
                <a:spcPts val="4800"/>
              </a:lnSpc>
              <a:defRPr sz="2900">
                <a:latin typeface="Courier"/>
                <a:ea typeface="Courier"/>
                <a:cs typeface="Courier"/>
                <a:sym typeface="Courier"/>
              </a:defRPr>
            </a:pPr>
            <a:r>
              <a:t>    data_t *data = get_vec_start(v);</a:t>
            </a:r>
          </a:p>
          <a:p>
            <a:pPr algn="l" defTabSz="457200">
              <a:lnSpc>
                <a:spcPts val="4800"/>
              </a:lnSpc>
              <a:defRPr sz="2900">
                <a:latin typeface="Courier"/>
                <a:ea typeface="Courier"/>
                <a:cs typeface="Courier"/>
                <a:sym typeface="Courier"/>
              </a:defRPr>
            </a:pPr>
            <a:r>
              <a:t>    data_t acc = IDENT;</a:t>
            </a:r>
          </a:p>
          <a:p>
            <a:pPr algn="l" defTabSz="457200">
              <a:lnSpc>
                <a:spcPts val="4800"/>
              </a:lnSpc>
              <a:defRPr sz="2900">
                <a:latin typeface="Courier"/>
                <a:ea typeface="Courier"/>
                <a:cs typeface="Courier"/>
                <a:sym typeface="Courier"/>
              </a:defRPr>
            </a:pPr>
          </a:p>
          <a:p>
            <a:pPr algn="l" defTabSz="457200">
              <a:lnSpc>
                <a:spcPts val="4800"/>
              </a:lnSpc>
              <a:defRPr sz="2900">
                <a:latin typeface="Courier"/>
                <a:ea typeface="Courier"/>
                <a:cs typeface="Courier"/>
                <a:sym typeface="Courier"/>
              </a:defRPr>
            </a:pPr>
            <a:r>
              <a:t>    for (long i = 0; i &lt; length; i++) {</a:t>
            </a:r>
          </a:p>
          <a:p>
            <a:pPr algn="l" defTabSz="457200">
              <a:lnSpc>
                <a:spcPts val="4800"/>
              </a:lnSpc>
              <a:defRPr sz="2900">
                <a:latin typeface="Courier"/>
                <a:ea typeface="Courier"/>
                <a:cs typeface="Courier"/>
                <a:sym typeface="Courier"/>
              </a:defRPr>
            </a:pPr>
            <a:r>
              <a:t>        acc = acc OP data[i];</a:t>
            </a:r>
          </a:p>
          <a:p>
            <a:pPr algn="l" defTabSz="457200">
              <a:lnSpc>
                <a:spcPts val="4800"/>
              </a:lnSpc>
              <a:defRPr sz="2900">
                <a:latin typeface="Courier"/>
                <a:ea typeface="Courier"/>
                <a:cs typeface="Courier"/>
                <a:sym typeface="Courier"/>
              </a:defRPr>
            </a:pPr>
            <a:r>
              <a:t>    }</a:t>
            </a:r>
          </a:p>
          <a:p>
            <a:pPr algn="l" defTabSz="457200">
              <a:lnSpc>
                <a:spcPts val="4800"/>
              </a:lnSpc>
              <a:defRPr sz="2900">
                <a:latin typeface="Courier"/>
                <a:ea typeface="Courier"/>
                <a:cs typeface="Courier"/>
                <a:sym typeface="Courier"/>
              </a:defRPr>
            </a:pPr>
          </a:p>
          <a:p>
            <a:pPr algn="l" defTabSz="457200">
              <a:lnSpc>
                <a:spcPts val="4800"/>
              </a:lnSpc>
              <a:defRPr sz="2900">
                <a:latin typeface="Courier"/>
                <a:ea typeface="Courier"/>
                <a:cs typeface="Courier"/>
                <a:sym typeface="Courier"/>
              </a:defRPr>
            </a:pPr>
            <a:r>
              <a:t>    *dest = acc;</a:t>
            </a:r>
          </a:p>
          <a:p>
            <a:pPr algn="l" defTabSz="457200">
              <a:lnSpc>
                <a:spcPts val="4800"/>
              </a:lnSpc>
              <a:defRPr sz="2900">
                <a:latin typeface="Courier"/>
                <a:ea typeface="Courier"/>
                <a:cs typeface="Courier"/>
                <a:sym typeface="Courier"/>
              </a:defRPr>
            </a:pPr>
            <a:r>
              <a:t>}</a:t>
            </a:r>
          </a:p>
        </p:txBody>
      </p:sp>
      <p:sp>
        <p:nvSpPr>
          <p:cNvPr id="328" name="This is much better! We were able to save 5x time in the -O1 version, and 6x time in the -O2 version. From the comb1 -O1 version to the comb4 -O2 version, we have a 7.5x improvement in time."/>
          <p:cNvSpPr txBox="1"/>
          <p:nvPr/>
        </p:nvSpPr>
        <p:spPr>
          <a:xfrm>
            <a:off x="1366547" y="9483253"/>
            <a:ext cx="21328899" cy="23163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This is much better! We were able to save 5x time in the </a:t>
            </a:r>
            <a:r>
              <a:rPr>
                <a:latin typeface="Courier"/>
                <a:ea typeface="Courier"/>
                <a:cs typeface="Courier"/>
                <a:sym typeface="Courier"/>
              </a:rPr>
              <a:t>-O1</a:t>
            </a:r>
            <a:r>
              <a:t> version, and 6x time in the </a:t>
            </a:r>
            <a:r>
              <a:rPr>
                <a:latin typeface="Courier"/>
                <a:ea typeface="Courier"/>
                <a:cs typeface="Courier"/>
                <a:sym typeface="Courier"/>
              </a:rPr>
              <a:t>-O2</a:t>
            </a:r>
            <a:r>
              <a:t> version. From the comb1 </a:t>
            </a:r>
            <a:r>
              <a:rPr>
                <a:latin typeface="Courier"/>
                <a:ea typeface="Courier"/>
                <a:cs typeface="Courier"/>
                <a:sym typeface="Courier"/>
              </a:rPr>
              <a:t>-O1</a:t>
            </a:r>
            <a:r>
              <a:t> version to the comb4 </a:t>
            </a:r>
            <a:r>
              <a:rPr>
                <a:latin typeface="Courier"/>
                <a:ea typeface="Courier"/>
                <a:cs typeface="Courier"/>
                <a:sym typeface="Courier"/>
              </a:rPr>
              <a:t>-O2</a:t>
            </a:r>
            <a:r>
              <a:t> version, we have a 7.5x improvement in time.</a:t>
            </a:r>
          </a:p>
        </p:txBody>
      </p:sp>
      <p:sp>
        <p:nvSpPr>
          <p:cNvPr id="329" name="Clock-ticks for combine1 and combine2:…"/>
          <p:cNvSpPr txBox="1"/>
          <p:nvPr/>
        </p:nvSpPr>
        <p:spPr>
          <a:xfrm>
            <a:off x="12352976" y="3259016"/>
            <a:ext cx="11900296" cy="34974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Clock-ticks for combine1 and combine2:</a:t>
            </a:r>
          </a:p>
          <a:p>
            <a:pPr lvl="2" algn="l" defTabSz="457200">
              <a:lnSpc>
                <a:spcPts val="9100"/>
              </a:lnSpc>
              <a:spcBef>
                <a:spcPts val="1200"/>
              </a:spcBef>
              <a:defRPr sz="4800"/>
            </a:pPr>
            <a:r>
              <a:t>         comb1  comb2   comb3   comb4</a:t>
            </a:r>
          </a:p>
          <a:p>
            <a:pPr lvl="2" algn="l" defTabSz="457200">
              <a:lnSpc>
                <a:spcPts val="9100"/>
              </a:lnSpc>
              <a:spcBef>
                <a:spcPts val="1200"/>
              </a:spcBef>
              <a:defRPr sz="4800"/>
            </a:pPr>
            <a:r>
              <a:rPr>
                <a:latin typeface="Courier"/>
                <a:ea typeface="Courier"/>
                <a:cs typeface="Courier"/>
                <a:sym typeface="Courier"/>
              </a:rPr>
              <a:t>-O1</a:t>
            </a:r>
            <a:r>
              <a:t>:   11.3      5.8        6.02       2.3</a:t>
            </a:r>
          </a:p>
          <a:p>
            <a:pPr lvl="2" algn="l" defTabSz="457200">
              <a:lnSpc>
                <a:spcPts val="9100"/>
              </a:lnSpc>
              <a:spcBef>
                <a:spcPts val="1200"/>
              </a:spcBef>
              <a:defRPr sz="4800"/>
            </a:pPr>
            <a:r>
              <a:rPr>
                <a:latin typeface="Courier"/>
                <a:ea typeface="Courier"/>
                <a:cs typeface="Courier"/>
                <a:sym typeface="Courier"/>
              </a:rPr>
              <a:t>-O2</a:t>
            </a:r>
            <a:r>
              <a:t>:     9.3      5.8        1.9         1.5</a:t>
            </a:r>
          </a:p>
        </p:txBody>
      </p:sp>
      <p:sp>
        <p:nvSpPr>
          <p:cNvPr id="330" name="Here is combine4:"/>
          <p:cNvSpPr txBox="1"/>
          <p:nvPr/>
        </p:nvSpPr>
        <p:spPr>
          <a:xfrm>
            <a:off x="925051" y="1949009"/>
            <a:ext cx="22533898" cy="8078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lnSpc>
                <a:spcPts val="9100"/>
              </a:lnSpc>
              <a:spcBef>
                <a:spcPts val="1200"/>
              </a:spcBef>
              <a:defRPr sz="4800"/>
            </a:lvl1pPr>
          </a:lstStyle>
          <a:p>
            <a:pPr/>
            <a:r>
              <a:t>Here is combine4:</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Cach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Caching</a:t>
            </a:r>
          </a:p>
        </p:txBody>
      </p:sp>
      <p:sp>
        <p:nvSpPr>
          <p:cNvPr id="333" name="Computers these days have many levels of memory, from registers, to cache, to main memory, to disk memory. The myth machines, with a Core i7 CPU have the following memory structure (find out by typing lscpu)"/>
          <p:cNvSpPr txBox="1"/>
          <p:nvPr/>
        </p:nvSpPr>
        <p:spPr>
          <a:xfrm>
            <a:off x="925051" y="1949009"/>
            <a:ext cx="22533898" cy="22866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Computers these days have many </a:t>
            </a:r>
            <a:r>
              <a:rPr i="1">
                <a:latin typeface="Helvetica Neue"/>
                <a:ea typeface="Helvetica Neue"/>
                <a:cs typeface="Helvetica Neue"/>
                <a:sym typeface="Helvetica Neue"/>
              </a:rPr>
              <a:t>levels</a:t>
            </a:r>
            <a:r>
              <a:t> of memory, from registers, to </a:t>
            </a:r>
            <a:r>
              <a:rPr i="1">
                <a:latin typeface="Helvetica Neue"/>
                <a:ea typeface="Helvetica Neue"/>
                <a:cs typeface="Helvetica Neue"/>
                <a:sym typeface="Helvetica Neue"/>
              </a:rPr>
              <a:t>cache</a:t>
            </a:r>
            <a:r>
              <a:t>, to main memory, to disk memory. The myth machines, with a Core i7 CPU have the following memory structure (find out by typing </a:t>
            </a:r>
            <a:r>
              <a:rPr>
                <a:latin typeface="Courier"/>
                <a:ea typeface="Courier"/>
                <a:cs typeface="Courier"/>
                <a:sym typeface="Courier"/>
              </a:rPr>
              <a:t>lscpu</a:t>
            </a:r>
            <a:r>
              <a:t>)</a:t>
            </a:r>
          </a:p>
        </p:txBody>
      </p:sp>
      <p:grpSp>
        <p:nvGrpSpPr>
          <p:cNvPr id="345" name="Group"/>
          <p:cNvGrpSpPr/>
          <p:nvPr/>
        </p:nvGrpSpPr>
        <p:grpSpPr>
          <a:xfrm>
            <a:off x="1744260" y="4216973"/>
            <a:ext cx="20895480" cy="9935743"/>
            <a:chOff x="0" y="0"/>
            <a:chExt cx="20895479" cy="9935742"/>
          </a:xfrm>
        </p:grpSpPr>
        <p:grpSp>
          <p:nvGrpSpPr>
            <p:cNvPr id="337" name="Group"/>
            <p:cNvGrpSpPr/>
            <p:nvPr/>
          </p:nvGrpSpPr>
          <p:grpSpPr>
            <a:xfrm>
              <a:off x="0" y="0"/>
              <a:ext cx="20895480" cy="9935743"/>
              <a:chOff x="0" y="0"/>
              <a:chExt cx="20895479" cy="9935742"/>
            </a:xfrm>
          </p:grpSpPr>
          <p:pic>
            <p:nvPicPr>
              <p:cNvPr id="334" name="Image" descr="Image"/>
              <p:cNvPicPr>
                <a:picLocks noChangeAspect="1"/>
              </p:cNvPicPr>
              <p:nvPr/>
            </p:nvPicPr>
            <p:blipFill>
              <a:blip r:embed="rId2">
                <a:extLst/>
              </a:blip>
              <a:srcRect l="0" t="0" r="42246" b="0"/>
              <a:stretch>
                <a:fillRect/>
              </a:stretch>
            </p:blipFill>
            <p:spPr>
              <a:xfrm>
                <a:off x="0" y="0"/>
                <a:ext cx="10202446" cy="9935743"/>
              </a:xfrm>
              <a:prstGeom prst="rect">
                <a:avLst/>
              </a:prstGeom>
              <a:ln w="12700" cap="flat">
                <a:noFill/>
                <a:miter lim="400000"/>
              </a:ln>
              <a:effectLst/>
            </p:spPr>
          </p:pic>
          <p:pic>
            <p:nvPicPr>
              <p:cNvPr id="335" name="Image" descr="Image"/>
              <p:cNvPicPr>
                <a:picLocks noChangeAspect="1"/>
              </p:cNvPicPr>
              <p:nvPr/>
            </p:nvPicPr>
            <p:blipFill>
              <a:blip r:embed="rId2">
                <a:extLst/>
              </a:blip>
              <a:srcRect l="49776" t="0" r="0" b="0"/>
              <a:stretch>
                <a:fillRect/>
              </a:stretch>
            </p:blipFill>
            <p:spPr>
              <a:xfrm>
                <a:off x="12023258" y="0"/>
                <a:ext cx="8872222" cy="9935743"/>
              </a:xfrm>
              <a:prstGeom prst="rect">
                <a:avLst/>
              </a:prstGeom>
              <a:ln w="12700" cap="flat">
                <a:noFill/>
                <a:miter lim="400000"/>
              </a:ln>
              <a:effectLst/>
            </p:spPr>
          </p:pic>
          <p:pic>
            <p:nvPicPr>
              <p:cNvPr id="336" name="Image" descr="Image"/>
              <p:cNvPicPr>
                <a:picLocks noChangeAspect="1"/>
              </p:cNvPicPr>
              <p:nvPr/>
            </p:nvPicPr>
            <p:blipFill>
              <a:blip r:embed="rId2">
                <a:extLst/>
              </a:blip>
              <a:srcRect l="39368" t="0" r="49936" b="53482"/>
              <a:stretch>
                <a:fillRect/>
              </a:stretch>
            </p:blipFill>
            <p:spPr>
              <a:xfrm>
                <a:off x="10184597" y="41933"/>
                <a:ext cx="1889406" cy="4621891"/>
              </a:xfrm>
              <a:prstGeom prst="rect">
                <a:avLst/>
              </a:prstGeom>
              <a:ln w="12700" cap="flat">
                <a:noFill/>
                <a:miter lim="400000"/>
              </a:ln>
              <a:effectLst/>
            </p:spPr>
          </p:pic>
        </p:grpSp>
        <p:sp>
          <p:nvSpPr>
            <p:cNvPr id="338" name="L3…"/>
            <p:cNvSpPr/>
            <p:nvPr/>
          </p:nvSpPr>
          <p:spPr>
            <a:xfrm>
              <a:off x="10420767" y="1742676"/>
              <a:ext cx="1440107" cy="1796702"/>
            </a:xfrm>
            <a:prstGeom prst="rect">
              <a:avLst/>
            </a:prstGeom>
            <a:solidFill>
              <a:srgbClr val="DEDFF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100">
                  <a:latin typeface="Calibri"/>
                  <a:ea typeface="Calibri"/>
                  <a:cs typeface="Calibri"/>
                  <a:sym typeface="Calibri"/>
                </a:defRPr>
              </a:pPr>
              <a:r>
                <a:t>L3</a:t>
              </a:r>
            </a:p>
            <a:p>
              <a:pPr>
                <a:defRPr b="1" sz="3100">
                  <a:latin typeface="Calibri"/>
                  <a:ea typeface="Calibri"/>
                  <a:cs typeface="Calibri"/>
                  <a:sym typeface="Calibri"/>
                </a:defRPr>
              </a:pPr>
              <a:r>
                <a:t>cache</a:t>
              </a:r>
            </a:p>
          </p:txBody>
        </p:sp>
        <p:sp>
          <p:nvSpPr>
            <p:cNvPr id="339" name="L2…"/>
            <p:cNvSpPr/>
            <p:nvPr/>
          </p:nvSpPr>
          <p:spPr>
            <a:xfrm>
              <a:off x="7193132" y="1890643"/>
              <a:ext cx="1440108" cy="1796701"/>
            </a:xfrm>
            <a:prstGeom prst="rect">
              <a:avLst/>
            </a:prstGeom>
            <a:solidFill>
              <a:srgbClr val="DEDFF5"/>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100">
                  <a:latin typeface="Calibri"/>
                  <a:ea typeface="Calibri"/>
                  <a:cs typeface="Calibri"/>
                  <a:sym typeface="Calibri"/>
                </a:defRPr>
              </a:pPr>
              <a:r>
                <a:t>L2</a:t>
              </a:r>
            </a:p>
            <a:p>
              <a:pPr>
                <a:defRPr b="1" sz="3100">
                  <a:latin typeface="Calibri"/>
                  <a:ea typeface="Calibri"/>
                  <a:cs typeface="Calibri"/>
                  <a:sym typeface="Calibri"/>
                </a:defRPr>
              </a:pPr>
              <a:r>
                <a:t>cache</a:t>
              </a:r>
            </a:p>
          </p:txBody>
        </p:sp>
        <p:sp>
          <p:nvSpPr>
            <p:cNvPr id="340" name="256KB"/>
            <p:cNvSpPr/>
            <p:nvPr/>
          </p:nvSpPr>
          <p:spPr>
            <a:xfrm>
              <a:off x="7193132" y="419590"/>
              <a:ext cx="1440108" cy="55452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100">
                  <a:latin typeface="Calibri"/>
                  <a:ea typeface="Calibri"/>
                  <a:cs typeface="Calibri"/>
                  <a:sym typeface="Calibri"/>
                </a:defRPr>
              </a:lvl1pPr>
            </a:lstStyle>
            <a:p>
              <a:pPr/>
              <a:r>
                <a:t>256KB</a:t>
              </a:r>
            </a:p>
          </p:txBody>
        </p:sp>
        <p:sp>
          <p:nvSpPr>
            <p:cNvPr id="341" name="8MB"/>
            <p:cNvSpPr/>
            <p:nvPr/>
          </p:nvSpPr>
          <p:spPr>
            <a:xfrm>
              <a:off x="10420767" y="419590"/>
              <a:ext cx="1440107" cy="55452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100">
                  <a:latin typeface="Calibri"/>
                  <a:ea typeface="Calibri"/>
                  <a:cs typeface="Calibri"/>
                  <a:sym typeface="Calibri"/>
                </a:defRPr>
              </a:lvl1pPr>
            </a:lstStyle>
            <a:p>
              <a:pPr/>
              <a:r>
                <a:t>8MB</a:t>
              </a:r>
            </a:p>
          </p:txBody>
        </p:sp>
        <p:sp>
          <p:nvSpPr>
            <p:cNvPr id="342" name="32GB"/>
            <p:cNvSpPr/>
            <p:nvPr/>
          </p:nvSpPr>
          <p:spPr>
            <a:xfrm>
              <a:off x="14174965" y="419590"/>
              <a:ext cx="1440108" cy="55452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100">
                  <a:latin typeface="Calibri"/>
                  <a:ea typeface="Calibri"/>
                  <a:cs typeface="Calibri"/>
                  <a:sym typeface="Calibri"/>
                </a:defRPr>
              </a:lvl1pPr>
            </a:lstStyle>
            <a:p>
              <a:pPr/>
              <a:r>
                <a:t>32GB</a:t>
              </a:r>
            </a:p>
          </p:txBody>
        </p:sp>
        <p:sp>
          <p:nvSpPr>
            <p:cNvPr id="343" name="1TB"/>
            <p:cNvSpPr/>
            <p:nvPr/>
          </p:nvSpPr>
          <p:spPr>
            <a:xfrm>
              <a:off x="18327527" y="419590"/>
              <a:ext cx="1440108" cy="55452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3100">
                  <a:latin typeface="Calibri"/>
                  <a:ea typeface="Calibri"/>
                  <a:cs typeface="Calibri"/>
                  <a:sym typeface="Calibri"/>
                </a:defRPr>
              </a:lvl1pPr>
            </a:lstStyle>
            <a:p>
              <a:pPr/>
              <a:r>
                <a:t>1TB</a:t>
              </a:r>
            </a:p>
          </p:txBody>
        </p:sp>
        <p:sp>
          <p:nvSpPr>
            <p:cNvPr id="344" name="4 B/cycle…"/>
            <p:cNvSpPr/>
            <p:nvPr/>
          </p:nvSpPr>
          <p:spPr>
            <a:xfrm>
              <a:off x="8284589" y="4582909"/>
              <a:ext cx="2444615" cy="1282860"/>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100">
                  <a:solidFill>
                    <a:srgbClr val="BE321C"/>
                  </a:solidFill>
                  <a:latin typeface="Calibri"/>
                  <a:ea typeface="Calibri"/>
                  <a:cs typeface="Calibri"/>
                  <a:sym typeface="Calibri"/>
                </a:defRPr>
              </a:pPr>
              <a:r>
                <a:t>4 B/cycle</a:t>
              </a:r>
            </a:p>
            <a:p>
              <a:pPr>
                <a:defRPr b="1" sz="3100">
                  <a:latin typeface="Calibri"/>
                  <a:ea typeface="Calibri"/>
                  <a:cs typeface="Calibri"/>
                  <a:sym typeface="Calibri"/>
                </a:defRPr>
              </a:pPr>
              <a:r>
                <a:t>40 cycles</a:t>
              </a:r>
            </a:p>
          </p:txBody>
        </p:sp>
      </p:grpSp>
      <p:sp>
        <p:nvSpPr>
          <p:cNvPr id="346" name="Memory goes from really fast (registers) to really slow (disk), and as data is more frequently used, it ends up in faster and faster memory."/>
          <p:cNvSpPr txBox="1"/>
          <p:nvPr/>
        </p:nvSpPr>
        <p:spPr>
          <a:xfrm>
            <a:off x="828175" y="11278663"/>
            <a:ext cx="17167631" cy="236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Memory goes from </a:t>
            </a:r>
            <a:r>
              <a:rPr i="1">
                <a:latin typeface="Helvetica Neue"/>
                <a:ea typeface="Helvetica Neue"/>
                <a:cs typeface="Helvetica Neue"/>
                <a:sym typeface="Helvetica Neue"/>
              </a:rPr>
              <a:t>really fast </a:t>
            </a:r>
            <a:r>
              <a:t>(registers) to </a:t>
            </a:r>
            <a:r>
              <a:rPr i="1">
                <a:latin typeface="Helvetica Neue"/>
                <a:ea typeface="Helvetica Neue"/>
                <a:cs typeface="Helvetica Neue"/>
                <a:sym typeface="Helvetica Neue"/>
              </a:rPr>
              <a:t>really slow</a:t>
            </a:r>
            <a:r>
              <a:t> (disk), and as data is more frequently used, it ends up in faster and faster memory.</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Caching and Localit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Caching and Locality</a:t>
            </a:r>
          </a:p>
        </p:txBody>
      </p:sp>
      <p:sp>
        <p:nvSpPr>
          <p:cNvPr id="349" name="All caching depends on locality.…"/>
          <p:cNvSpPr txBox="1"/>
          <p:nvPr/>
        </p:nvSpPr>
        <p:spPr>
          <a:xfrm>
            <a:off x="736353" y="1697412"/>
            <a:ext cx="22533898" cy="123521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All caching depends on locality.</a:t>
            </a:r>
          </a:p>
          <a:p>
            <a:pPr algn="l" defTabSz="457200">
              <a:lnSpc>
                <a:spcPts val="9100"/>
              </a:lnSpc>
              <a:spcBef>
                <a:spcPts val="1200"/>
              </a:spcBef>
              <a:defRPr sz="4800"/>
            </a:pPr>
          </a:p>
          <a:p>
            <a:pPr algn="l" defTabSz="457200">
              <a:lnSpc>
                <a:spcPts val="9100"/>
              </a:lnSpc>
              <a:spcBef>
                <a:spcPts val="1200"/>
              </a:spcBef>
              <a:defRPr b="1" sz="4800">
                <a:latin typeface="Helvetica Neue"/>
                <a:ea typeface="Helvetica Neue"/>
                <a:cs typeface="Helvetica Neue"/>
                <a:sym typeface="Helvetica Neue"/>
              </a:defRPr>
            </a:pPr>
            <a:r>
              <a:t>Temporal locality </a:t>
            </a:r>
          </a:p>
          <a:p>
            <a:pPr algn="l" defTabSz="457200">
              <a:lnSpc>
                <a:spcPts val="9100"/>
              </a:lnSpc>
              <a:spcBef>
                <a:spcPts val="1200"/>
              </a:spcBef>
              <a:defRPr sz="4800"/>
            </a:pPr>
            <a:r>
              <a:t>Repeat access to same data tends to be co-located in TIME </a:t>
            </a:r>
          </a:p>
          <a:p>
            <a:pPr algn="l" defTabSz="457200">
              <a:lnSpc>
                <a:spcPts val="9100"/>
              </a:lnSpc>
              <a:spcBef>
                <a:spcPts val="1200"/>
              </a:spcBef>
              <a:defRPr sz="4800"/>
            </a:pPr>
            <a:r>
              <a:t>Things I have used recently, I am likely to use again soon </a:t>
            </a:r>
          </a:p>
          <a:p>
            <a:pPr algn="l" defTabSz="457200">
              <a:lnSpc>
                <a:spcPts val="9100"/>
              </a:lnSpc>
              <a:spcBef>
                <a:spcPts val="1200"/>
              </a:spcBef>
              <a:defRPr b="1" sz="4800">
                <a:latin typeface="Helvetica Neue"/>
                <a:ea typeface="Helvetica Neue"/>
                <a:cs typeface="Helvetica Neue"/>
                <a:sym typeface="Helvetica Neue"/>
              </a:defRPr>
            </a:pPr>
            <a:r>
              <a:t>Spatial locality </a:t>
            </a:r>
          </a:p>
          <a:p>
            <a:pPr algn="l" defTabSz="457200">
              <a:lnSpc>
                <a:spcPts val="9100"/>
              </a:lnSpc>
              <a:spcBef>
                <a:spcPts val="1200"/>
              </a:spcBef>
              <a:defRPr sz="4800"/>
            </a:pPr>
            <a:r>
              <a:t>Related data tends to be co-located in SPACE</a:t>
            </a:r>
            <a:br/>
            <a:r>
              <a:t>Data that is near a used item is more likely to also be accessed </a:t>
            </a:r>
          </a:p>
          <a:p>
            <a:pPr algn="l" defTabSz="457200">
              <a:lnSpc>
                <a:spcPts val="9100"/>
              </a:lnSpc>
              <a:spcBef>
                <a:spcPts val="1200"/>
              </a:spcBef>
              <a:defRPr b="1" sz="4800">
                <a:latin typeface="Helvetica Neue"/>
                <a:ea typeface="Helvetica Neue"/>
                <a:cs typeface="Helvetica Neue"/>
                <a:sym typeface="Helvetica Neue"/>
              </a:defRPr>
            </a:pPr>
            <a:r>
              <a:t>Realistic scenario: </a:t>
            </a:r>
          </a:p>
          <a:p>
            <a:pPr algn="l" defTabSz="457200">
              <a:lnSpc>
                <a:spcPts val="9100"/>
              </a:lnSpc>
              <a:spcBef>
                <a:spcPts val="1200"/>
              </a:spcBef>
              <a:defRPr sz="4800"/>
            </a:pPr>
            <a:r>
              <a:t>97% cache hit rate</a:t>
            </a:r>
            <a:br/>
            <a:r>
              <a:t>Cache hit costs 1 cycle</a:t>
            </a:r>
            <a:br/>
            <a:r>
              <a:t>Cache miss costs 100 cycles</a:t>
            </a:r>
            <a:br/>
            <a:r>
              <a:t>How much of your memory access time spent on 3% of accesses that are cache misses? </a:t>
            </a:r>
          </a:p>
        </p:txBody>
      </p:sp>
      <p:pic>
        <p:nvPicPr>
          <p:cNvPr id="350" name="Image" descr="Image"/>
          <p:cNvPicPr>
            <a:picLocks noChangeAspect="1"/>
          </p:cNvPicPr>
          <p:nvPr/>
        </p:nvPicPr>
        <p:blipFill>
          <a:blip r:embed="rId2">
            <a:extLst/>
          </a:blip>
          <a:stretch>
            <a:fillRect/>
          </a:stretch>
        </p:blipFill>
        <p:spPr>
          <a:xfrm>
            <a:off x="20267694" y="6489170"/>
            <a:ext cx="2768601" cy="2768602"/>
          </a:xfrm>
          <a:prstGeom prst="rect">
            <a:avLst/>
          </a:prstGeom>
          <a:ln w="12700">
            <a:miter lim="400000"/>
          </a:ln>
        </p:spPr>
      </p:pic>
      <p:sp>
        <p:nvSpPr>
          <p:cNvPr id="351" name="array.c"/>
          <p:cNvSpPr txBox="1"/>
          <p:nvPr/>
        </p:nvSpPr>
        <p:spPr>
          <a:xfrm>
            <a:off x="20694415" y="9475547"/>
            <a:ext cx="1915161"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stStyle>
          <a:p>
            <a:pPr/>
            <a:r>
              <a:t>array.c</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3" name="Using Callgrin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400">
                <a:solidFill>
                  <a:srgbClr val="FFFFFF"/>
                </a:solidFill>
              </a:defRPr>
            </a:lvl1pPr>
          </a:lstStyle>
          <a:p>
            <a:pPr/>
            <a:r>
              <a:t>Using Callgrind</a:t>
            </a:r>
          </a:p>
        </p:txBody>
      </p:sp>
      <p:sp>
        <p:nvSpPr>
          <p:cNvPr id="354" name="Run program under callgrind, creates file callgrind.out.pid…"/>
          <p:cNvSpPr txBox="1"/>
          <p:nvPr/>
        </p:nvSpPr>
        <p:spPr>
          <a:xfrm>
            <a:off x="1344380" y="2259324"/>
            <a:ext cx="22533899" cy="436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9100"/>
              </a:lnSpc>
              <a:spcBef>
                <a:spcPts val="1200"/>
              </a:spcBef>
              <a:defRPr sz="4800"/>
            </a:pPr>
            <a:r>
              <a:t>Run program under callgrind, creates file callgrind.out.pid </a:t>
            </a:r>
          </a:p>
          <a:p>
            <a:pPr algn="l" defTabSz="457200">
              <a:lnSpc>
                <a:spcPts val="9100"/>
              </a:lnSpc>
              <a:spcBef>
                <a:spcPts val="1200"/>
              </a:spcBef>
              <a:defRPr sz="4800">
                <a:latin typeface="Courier"/>
                <a:ea typeface="Courier"/>
                <a:cs typeface="Courier"/>
                <a:sym typeface="Courier"/>
              </a:defRPr>
            </a:pPr>
            <a:r>
              <a:t>valgrind --tool=callgrind ./array_opt</a:t>
            </a:r>
          </a:p>
          <a:p>
            <a:pPr algn="l" defTabSz="457200">
              <a:lnSpc>
                <a:spcPts val="9100"/>
              </a:lnSpc>
              <a:spcBef>
                <a:spcPts val="1200"/>
              </a:spcBef>
              <a:defRPr sz="4800"/>
            </a:pPr>
            <a:r>
              <a:t>Process file to see source annotated with count per line </a:t>
            </a:r>
          </a:p>
          <a:p>
            <a:pPr algn="l" defTabSz="457200">
              <a:lnSpc>
                <a:spcPts val="9100"/>
              </a:lnSpc>
              <a:spcBef>
                <a:spcPts val="1200"/>
              </a:spcBef>
              <a:defRPr sz="4800">
                <a:latin typeface="Courier"/>
                <a:ea typeface="Courier"/>
                <a:cs typeface="Courier"/>
                <a:sym typeface="Courier"/>
              </a:defRPr>
            </a:pPr>
            <a:r>
              <a:t>callgrind_annotate --auto=yes callgrind.out.&lt;pid&gt; </a:t>
            </a:r>
          </a:p>
        </p:txBody>
      </p:sp>
      <p:pic>
        <p:nvPicPr>
          <p:cNvPr id="355" name="Image" descr="Image"/>
          <p:cNvPicPr>
            <a:picLocks noChangeAspect="1"/>
          </p:cNvPicPr>
          <p:nvPr/>
        </p:nvPicPr>
        <p:blipFill>
          <a:blip r:embed="rId2">
            <a:extLst/>
          </a:blip>
          <a:stretch>
            <a:fillRect/>
          </a:stretch>
        </p:blipFill>
        <p:spPr>
          <a:xfrm>
            <a:off x="9910260" y="7369762"/>
            <a:ext cx="2768601" cy="276860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