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256" r:id="rId2"/>
    <p:sldId id="851" r:id="rId3"/>
    <p:sldId id="852" r:id="rId4"/>
    <p:sldId id="689" r:id="rId5"/>
    <p:sldId id="690" r:id="rId6"/>
    <p:sldId id="691" r:id="rId7"/>
    <p:sldId id="853" r:id="rId8"/>
    <p:sldId id="781" r:id="rId9"/>
    <p:sldId id="692" r:id="rId10"/>
    <p:sldId id="694" r:id="rId11"/>
    <p:sldId id="695" r:id="rId12"/>
    <p:sldId id="793" r:id="rId13"/>
    <p:sldId id="801" r:id="rId14"/>
    <p:sldId id="796" r:id="rId15"/>
    <p:sldId id="794" r:id="rId16"/>
    <p:sldId id="802" r:id="rId17"/>
    <p:sldId id="797" r:id="rId18"/>
    <p:sldId id="701" r:id="rId19"/>
    <p:sldId id="761" r:id="rId20"/>
    <p:sldId id="795" r:id="rId21"/>
    <p:sldId id="803" r:id="rId22"/>
    <p:sldId id="798" r:id="rId23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</p14:sldIdLst>
        </p14:section>
        <p14:section name="Arith + Logic" id="{B0DAF500-79B0-4F48-AD09-5D010255323B}">
          <p14:sldIdLst>
            <p14:sldId id="851"/>
            <p14:sldId id="852"/>
            <p14:sldId id="689"/>
            <p14:sldId id="690"/>
            <p14:sldId id="691"/>
            <p14:sldId id="853"/>
            <p14:sldId id="781"/>
          </p14:sldIdLst>
        </p14:section>
        <p14:section name="Practice" id="{1097BD26-3C58-144C-8C5B-6ECBE0A2DE4F}">
          <p14:sldIdLst>
            <p14:sldId id="692"/>
            <p14:sldId id="694"/>
            <p14:sldId id="695"/>
            <p14:sldId id="793"/>
            <p14:sldId id="801"/>
            <p14:sldId id="796"/>
            <p14:sldId id="794"/>
            <p14:sldId id="802"/>
            <p14:sldId id="797"/>
            <p14:sldId id="701"/>
            <p14:sldId id="761"/>
            <p14:sldId id="795"/>
            <p14:sldId id="803"/>
            <p14:sldId id="79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4472C4"/>
    <a:srgbClr val="F8F8F8"/>
    <a:srgbClr val="D27BD6"/>
    <a:srgbClr val="D62ED6"/>
    <a:srgbClr val="942092"/>
    <a:srgbClr val="FF9999"/>
    <a:srgbClr val="008000"/>
    <a:srgbClr val="FF93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041" autoAdjust="0"/>
    <p:restoredTop sz="86897" autoAdjust="0"/>
  </p:normalViewPr>
  <p:slideViewPr>
    <p:cSldViewPr>
      <p:cViewPr varScale="1">
        <p:scale>
          <a:sx n="102" d="100"/>
          <a:sy n="102" d="100"/>
        </p:scale>
        <p:origin x="200" y="61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93229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Looks like we’re adding two uninitialized variables.  BUT, remember register special uses!</a:t>
            </a:r>
          </a:p>
          <a:p>
            <a:r>
              <a:rPr lang="en-US" dirty="0"/>
              <a:t>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86591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%</a:t>
            </a:r>
            <a:r>
              <a:rPr lang="en-US" dirty="0" err="1"/>
              <a:t>eax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3054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43739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Yan,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dstem.org/us/courses/28214/discussion/2076519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godbolt.org/z/Ecbde99e3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godbolt.org/z/4cT75M4nd" TargetMode="Externa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godbolt.org/z/hGKPWszq4" TargetMode="Externa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17</a:t>
            </a:r>
            <a:br>
              <a:rPr lang="en-US" dirty="0"/>
            </a:br>
            <a:r>
              <a:rPr lang="en-US" sz="3400" dirty="0"/>
              <a:t>Assembly: Arithmetic and Logic, Take II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4881F50-F2A0-7366-E312-C334DBEDB1D9}"/>
              </a:ext>
            </a:extLst>
          </p:cNvPr>
          <p:cNvSpPr txBox="1">
            <a:spLocks/>
          </p:cNvSpPr>
          <p:nvPr/>
        </p:nvSpPr>
        <p:spPr bwMode="auto">
          <a:xfrm>
            <a:off x="1676400" y="4114800"/>
            <a:ext cx="8839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/>
              <a:t>Reading: B&amp;O 3.5-3.6</a:t>
            </a:r>
          </a:p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/>
              <a:t>Ed Discussion: </a:t>
            </a:r>
            <a:r>
              <a:rPr lang="en-US" sz="2000" dirty="0">
                <a:hlinkClick r:id="rId3"/>
              </a:rPr>
              <a:t>https://</a:t>
            </a:r>
            <a:r>
              <a:rPr lang="en-US" sz="2000" dirty="0" err="1">
                <a:hlinkClick r:id="rId3"/>
              </a:rPr>
              <a:t>edstem.org</a:t>
            </a:r>
            <a:r>
              <a:rPr lang="en-US" sz="2000" dirty="0">
                <a:hlinkClick r:id="rId3"/>
              </a:rPr>
              <a:t>/us/courses/28214/discussion/2076519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A21FC-47B8-A745-8362-1AE97F005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Assembly Exploration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15BB3-048B-D84B-A571-F2A2F259D7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pull these commands together and see how some C code might be translated to assembly.</a:t>
            </a:r>
          </a:p>
          <a:p>
            <a:r>
              <a:rPr lang="en-US" dirty="0"/>
              <a:t>Compiler Explorer is a handy website that lets you quickly write C code and see its assembly translation.  Let’s check it out!</a:t>
            </a:r>
          </a:p>
          <a:p>
            <a:r>
              <a:rPr lang="en-US" dirty="0">
                <a:hlinkClick r:id="rId2"/>
              </a:rPr>
              <a:t>https://godbolt.org/z/Ecbde99e3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75385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7E5BC-8EF8-6F48-8D63-10E9621BA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Reference: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calculate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2279B-5F04-F34C-8C16-DF68040F1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int calculate(int x, int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int sum = x;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sum +=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[0];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sum &lt;&lt;= x;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sum &amp;= 512;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return sum;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2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----------</a:t>
            </a:r>
          </a:p>
          <a:p>
            <a:pPr marL="0" indent="0">
              <a:spcBef>
                <a:spcPts val="0"/>
              </a:spcBef>
              <a:buNone/>
            </a:pPr>
            <a:br>
              <a:rPr lang="en-US" sz="22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calculate: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movl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ecx</a:t>
            </a: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movl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addl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(%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), %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sall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%cl, %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andl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$512, %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ret</a:t>
            </a:r>
          </a:p>
        </p:txBody>
      </p:sp>
    </p:spTree>
    <p:extLst>
      <p:ext uri="{BB962C8B-B14F-4D97-AF65-F5344CB8AC3E}">
        <p14:creationId xmlns:p14="http://schemas.microsoft.com/office/powerpoint/2010/main" val="2364498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24F0E-0E9D-1446-9EDC-7E80D879B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Multiplication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78A4E6-F09A-484C-B452-1B6C63E1F0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Multiplying 64-bit numbers can produce a 128-bit result.  How does x86-64 support this with only 64-bit registers?</a:t>
            </a:r>
          </a:p>
          <a:p>
            <a:r>
              <a:rPr lang="en-US" dirty="0"/>
              <a:t>If you specify two operands to </a:t>
            </a:r>
            <a:r>
              <a:rPr lang="en-US" b="1" dirty="0" err="1"/>
              <a:t>imul</a:t>
            </a:r>
            <a:r>
              <a:rPr lang="en-US" dirty="0"/>
              <a:t>, it multiplies them together and truncates it to fit in the second of the two 64-bit register operands.</a:t>
            </a:r>
          </a:p>
          <a:p>
            <a:pPr marL="0" indent="0" algn="ctr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imul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S, D		D ← D * S</a:t>
            </a:r>
          </a:p>
          <a:p>
            <a:r>
              <a:rPr lang="en-US" dirty="0"/>
              <a:t>If you specify one operand, it multiplies that by </a:t>
            </a:r>
            <a:r>
              <a:rPr lang="en-US" b="1" dirty="0"/>
              <a:t>%</a:t>
            </a:r>
            <a:r>
              <a:rPr lang="en-US" b="1" dirty="0" err="1"/>
              <a:t>rax</a:t>
            </a:r>
            <a:r>
              <a:rPr lang="en-US" dirty="0"/>
              <a:t>, and splits the product across </a:t>
            </a:r>
            <a:r>
              <a:rPr lang="en-US" b="1" dirty="0"/>
              <a:t>2</a:t>
            </a:r>
            <a:r>
              <a:rPr lang="en-US" dirty="0"/>
              <a:t> registers.  It puts the high-order 64 bits in </a:t>
            </a:r>
            <a:r>
              <a:rPr lang="en-US" b="1" dirty="0"/>
              <a:t>%</a:t>
            </a:r>
            <a:r>
              <a:rPr lang="en-US" b="1" dirty="0" err="1"/>
              <a:t>rdx</a:t>
            </a:r>
            <a:r>
              <a:rPr lang="en-US" dirty="0"/>
              <a:t> and the low-order 64 bits in </a:t>
            </a:r>
            <a:r>
              <a:rPr lang="en-US" b="1" dirty="0"/>
              <a:t>%</a:t>
            </a:r>
            <a:r>
              <a:rPr lang="en-US" b="1" dirty="0" err="1"/>
              <a:t>rax</a:t>
            </a:r>
            <a:r>
              <a:rPr lang="en-US" dirty="0"/>
              <a:t>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8A9D0DF-4EE9-EF4D-B99B-10B9331176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2153933"/>
              </p:ext>
            </p:extLst>
          </p:nvPr>
        </p:nvGraphicFramePr>
        <p:xfrm>
          <a:off x="647700" y="5105400"/>
          <a:ext cx="10896600" cy="111252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632200">
                  <a:extLst>
                    <a:ext uri="{9D8B030D-6E8A-4147-A177-3AD203B41FA5}">
                      <a16:colId xmlns:a16="http://schemas.microsoft.com/office/drawing/2014/main" val="870465123"/>
                    </a:ext>
                  </a:extLst>
                </a:gridCol>
                <a:gridCol w="4292600">
                  <a:extLst>
                    <a:ext uri="{9D8B030D-6E8A-4147-A177-3AD203B41FA5}">
                      <a16:colId xmlns:a16="http://schemas.microsoft.com/office/drawing/2014/main" val="182492272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3140440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Effect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151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imulq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R[%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]:R[%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 ← S x R[%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Signed full multiply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539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mulq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R[%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]:R[%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 ← S x R[%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Unsigned full multiply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22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236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0BE39-C159-154A-88BB-A376C9278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Division and Remainder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B5D15-11D8-4346-BC97-6046024CB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4038600"/>
            <a:ext cx="11811000" cy="2438400"/>
          </a:xfrm>
        </p:spPr>
        <p:txBody>
          <a:bodyPr/>
          <a:lstStyle/>
          <a:p>
            <a:r>
              <a:rPr lang="en-US" u="sng" dirty="0"/>
              <a:t>Terminology:</a:t>
            </a:r>
            <a:r>
              <a:rPr lang="en-US" dirty="0"/>
              <a:t> </a:t>
            </a:r>
            <a:r>
              <a:rPr lang="en-US" b="1" dirty="0"/>
              <a:t>dividend / divisor = quotient with remainder</a:t>
            </a:r>
          </a:p>
          <a:p>
            <a:r>
              <a:rPr lang="en-US" b="1" dirty="0"/>
              <a:t>x86-64</a:t>
            </a:r>
            <a:r>
              <a:rPr lang="en-US" dirty="0"/>
              <a:t> supports dividing up to a 128-bit value by a 64-bit value.</a:t>
            </a:r>
          </a:p>
          <a:p>
            <a:r>
              <a:rPr lang="en-US" dirty="0"/>
              <a:t>The high-order 64 bits of the dividend need to be prepared and stored in </a:t>
            </a:r>
            <a:r>
              <a:rPr lang="en-US" b="1" dirty="0"/>
              <a:t>%</a:t>
            </a:r>
            <a:r>
              <a:rPr lang="en-US" b="1" dirty="0" err="1"/>
              <a:t>rdx</a:t>
            </a:r>
            <a:r>
              <a:rPr lang="en-US" dirty="0"/>
              <a:t>, the low-order 64 bits in </a:t>
            </a:r>
            <a:r>
              <a:rPr lang="en-US" b="1" dirty="0"/>
              <a:t>%</a:t>
            </a:r>
            <a:r>
              <a:rPr lang="en-US" b="1" dirty="0" err="1"/>
              <a:t>rax</a:t>
            </a:r>
            <a:r>
              <a:rPr lang="en-US" dirty="0"/>
              <a:t>.  The divisor is the only listed operand.</a:t>
            </a:r>
          </a:p>
          <a:p>
            <a:r>
              <a:rPr lang="en-US" dirty="0"/>
              <a:t>The quotient is stored in </a:t>
            </a:r>
            <a:r>
              <a:rPr lang="en-US" b="1" dirty="0"/>
              <a:t>%</a:t>
            </a:r>
            <a:r>
              <a:rPr lang="en-US" b="1" dirty="0" err="1"/>
              <a:t>rax</a:t>
            </a:r>
            <a:r>
              <a:rPr lang="en-US" dirty="0"/>
              <a:t>, and the remainder in </a:t>
            </a:r>
            <a:r>
              <a:rPr lang="en-US" b="1" dirty="0"/>
              <a:t>%</a:t>
            </a:r>
            <a:r>
              <a:rPr lang="en-US" b="1" dirty="0" err="1"/>
              <a:t>rdx</a:t>
            </a:r>
            <a:r>
              <a:rPr lang="en-US" dirty="0"/>
              <a:t>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E7DCD1-93FA-8744-9392-CF81774D96B5}"/>
              </a:ext>
            </a:extLst>
          </p:cNvPr>
          <p:cNvSpPr/>
          <p:nvPr/>
        </p:nvSpPr>
        <p:spPr>
          <a:xfrm>
            <a:off x="228600" y="1752600"/>
            <a:ext cx="99822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2A8B566-4B87-034C-AC44-8C0908BC54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4752029"/>
              </p:ext>
            </p:extLst>
          </p:nvPr>
        </p:nvGraphicFramePr>
        <p:xfrm>
          <a:off x="609600" y="1501140"/>
          <a:ext cx="10896600" cy="165100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val="870465123"/>
                    </a:ext>
                  </a:extLst>
                </a:gridCol>
                <a:gridCol w="5791200">
                  <a:extLst>
                    <a:ext uri="{9D8B030D-6E8A-4147-A177-3AD203B41FA5}">
                      <a16:colId xmlns:a16="http://schemas.microsoft.com/office/drawing/2014/main" val="182492272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3140440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Effect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151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idivq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R[%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 ← R[%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]:R[%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 mod S;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R[%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 ← R[%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]:R[%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 ➗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Signed divide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539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divq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R[%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 ← R[%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]:R[%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 mod S;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R[%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 ← R[%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]:R[%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 ➗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Unsigned divide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22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3186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0BE39-C159-154A-88BB-A376C9278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Division and Remainder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B5D15-11D8-4346-BC97-6046024CB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4038600"/>
            <a:ext cx="11811000" cy="2743200"/>
          </a:xfrm>
        </p:spPr>
        <p:txBody>
          <a:bodyPr/>
          <a:lstStyle/>
          <a:p>
            <a:r>
              <a:rPr lang="en-US" u="sng" dirty="0">
                <a:solidFill>
                  <a:schemeClr val="bg1">
                    <a:lumMod val="75000"/>
                  </a:schemeClr>
                </a:solidFill>
              </a:rPr>
              <a:t>Terminology: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dividend / divisor = quotient with remainder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The high-order 64 bits of the dividend need to be prepared and stored in %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rdx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, the low-order 64 bits in %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rax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.  The divisor is the only listed operand.</a:t>
            </a:r>
          </a:p>
          <a:p>
            <a:r>
              <a:rPr lang="en-US" dirty="0"/>
              <a:t>Most division uses only 64-bit dividends.  The </a:t>
            </a:r>
            <a:r>
              <a:rPr lang="en-US" b="1" dirty="0" err="1"/>
              <a:t>cqto</a:t>
            </a:r>
            <a:r>
              <a:rPr lang="en-US" dirty="0"/>
              <a:t> instruction sign-extends the 64-bit value in </a:t>
            </a:r>
            <a:r>
              <a:rPr lang="en-US" b="1" dirty="0"/>
              <a:t>%</a:t>
            </a:r>
            <a:r>
              <a:rPr lang="en-US" b="1" dirty="0" err="1"/>
              <a:t>rax</a:t>
            </a:r>
            <a:r>
              <a:rPr lang="en-US" dirty="0"/>
              <a:t> into </a:t>
            </a:r>
            <a:r>
              <a:rPr lang="en-US" b="1" dirty="0"/>
              <a:t>%</a:t>
            </a:r>
            <a:r>
              <a:rPr lang="en-US" b="1" dirty="0" err="1"/>
              <a:t>rdx</a:t>
            </a:r>
            <a:r>
              <a:rPr lang="en-US" dirty="0"/>
              <a:t> to fill both registers with the dividend, as the division instruction expects.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6F59D8C-158A-F340-A2F3-B4C027ED1F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1778862"/>
              </p:ext>
            </p:extLst>
          </p:nvPr>
        </p:nvGraphicFramePr>
        <p:xfrm>
          <a:off x="609600" y="1501140"/>
          <a:ext cx="10896600" cy="202184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val="870465123"/>
                    </a:ext>
                  </a:extLst>
                </a:gridCol>
                <a:gridCol w="5791200">
                  <a:extLst>
                    <a:ext uri="{9D8B030D-6E8A-4147-A177-3AD203B41FA5}">
                      <a16:colId xmlns:a16="http://schemas.microsoft.com/office/drawing/2014/main" val="182492272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3140440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Effect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151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idivq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R[%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 ← R[%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]:R[%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 mod S;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R[%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 ← R[%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]:R[%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 ➗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Signed divide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539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divq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R[%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 ← R[%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]:R[%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 mod S;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R[%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 ← R[%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]:R[%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 ➗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Unsigned divide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22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cqto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R[%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]:R[%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 ←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SignExtend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(R[%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Convert to oct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4353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2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DE0CC8F-703F-7A1C-04C0-F8CBC2C9A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Compiler Explorer Demo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0553CE-52BA-CD0B-508A-2860B2C17C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>
                <a:hlinkClick r:id="rId2"/>
              </a:rPr>
              <a:t>https://godbolt.org/z/4cT75M4nd</a:t>
            </a:r>
            <a:r>
              <a:rPr lang="en-US" dirty="0"/>
              <a:t> 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699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7E5BC-8EF8-6F48-8D63-10E9621BA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Reference: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full_divide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2279B-5F04-F34C-8C16-DF68040F1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Returns x/y, stores remainder in location stored in 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remainder_ptr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long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full_divide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long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x, 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long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y, 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long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remainder_ptr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long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quotient = x / y;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long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remainder = x % y;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remainder_ptr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remainder;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quotient;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-------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full_divide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cqto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idivq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ret</a:t>
            </a:r>
          </a:p>
        </p:txBody>
      </p:sp>
    </p:spTree>
    <p:extLst>
      <p:ext uri="{BB962C8B-B14F-4D97-AF65-F5344CB8AC3E}">
        <p14:creationId xmlns:p14="http://schemas.microsoft.com/office/powerpoint/2010/main" val="1079471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D74CA-3904-AD40-AEF1-D4DBB900A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Assembly Exercise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69A32A-46C0-CF43-BFCF-7FAFD597C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000000000040116e &lt;sum_example1&gt;: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40116e:	8d 04 37          lea  (%rdi,%rsi,1),%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401171:	c3              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cs typeface="Consolas" panose="020B0609020204030204" pitchFamily="49" charset="0"/>
              </a:rPr>
              <a:t>Which of the following is most likely to have generated the above assembly?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E77752E-1936-1F4C-B01D-5CC762923D4C}"/>
              </a:ext>
            </a:extLst>
          </p:cNvPr>
          <p:cNvGraphicFramePr>
            <a:graphicFrameLocks noGrp="1"/>
          </p:cNvGraphicFramePr>
          <p:nvPr/>
        </p:nvGraphicFramePr>
        <p:xfrm>
          <a:off x="230220" y="3657600"/>
          <a:ext cx="11733180" cy="3200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66590">
                  <a:extLst>
                    <a:ext uri="{9D8B030D-6E8A-4147-A177-3AD203B41FA5}">
                      <a16:colId xmlns:a16="http://schemas.microsoft.com/office/drawing/2014/main" val="2550145560"/>
                    </a:ext>
                  </a:extLst>
                </a:gridCol>
                <a:gridCol w="5866590">
                  <a:extLst>
                    <a:ext uri="{9D8B030D-6E8A-4147-A177-3AD203B41FA5}">
                      <a16:colId xmlns:a16="http://schemas.microsoft.com/office/drawing/2014/main" val="183690505"/>
                    </a:ext>
                  </a:extLst>
                </a:gridCol>
              </a:tblGrid>
              <a:tr h="1409700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// A)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void sum_example1() {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x;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y;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sum = x + y;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}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// B)</a:t>
                      </a:r>
                    </a:p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sum_example1(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x,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y) {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return x + y;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}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0190292"/>
                  </a:ext>
                </a:extLst>
              </a:tr>
              <a:tr h="1409700">
                <a:tc gridSpan="2"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// C)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void sum_example1(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x,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y) {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sum = x + y;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}</a:t>
                      </a:r>
                    </a:p>
                    <a:p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50100374"/>
                  </a:ext>
                </a:extLst>
              </a:tr>
            </a:tbl>
          </a:graphicData>
        </a:graphic>
      </p:graphicFrame>
      <p:sp>
        <p:nvSpPr>
          <p:cNvPr id="5" name="Donut 4">
            <a:extLst>
              <a:ext uri="{FF2B5EF4-FFF2-40B4-BE49-F238E27FC236}">
                <a16:creationId xmlns:a16="http://schemas.microsoft.com/office/drawing/2014/main" id="{C8EBE0FE-507D-8D4C-A02B-5BA3BA05CA7B}"/>
              </a:ext>
            </a:extLst>
          </p:cNvPr>
          <p:cNvSpPr/>
          <p:nvPr/>
        </p:nvSpPr>
        <p:spPr>
          <a:xfrm>
            <a:off x="5562600" y="3396574"/>
            <a:ext cx="5105400" cy="1905000"/>
          </a:xfrm>
          <a:prstGeom prst="donut">
            <a:avLst>
              <a:gd name="adj" fmla="val 758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644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D74CA-3904-AD40-AEF1-D4DBB900A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Assembly Exercise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69A32A-46C0-CF43-BFCF-7FAFD597C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0000000000401172 &lt;sum_example2&gt;: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401172: 8b 47 0c      mov  0xc(%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401175: 03 07         add 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401177: 2b 47 18      sub  0x18(%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40117a: c3          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E77752E-1936-1F4C-B01D-5CC762923D4C}"/>
              </a:ext>
            </a:extLst>
          </p:cNvPr>
          <p:cNvGraphicFramePr>
            <a:graphicFrameLocks noGrp="1"/>
          </p:cNvGraphicFramePr>
          <p:nvPr/>
        </p:nvGraphicFramePr>
        <p:xfrm>
          <a:off x="191310" y="4693920"/>
          <a:ext cx="11733180" cy="201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66590">
                  <a:extLst>
                    <a:ext uri="{9D8B030D-6E8A-4147-A177-3AD203B41FA5}">
                      <a16:colId xmlns:a16="http://schemas.microsoft.com/office/drawing/2014/main" val="2550145560"/>
                    </a:ext>
                  </a:extLst>
                </a:gridCol>
                <a:gridCol w="5866590">
                  <a:extLst>
                    <a:ext uri="{9D8B030D-6E8A-4147-A177-3AD203B41FA5}">
                      <a16:colId xmlns:a16="http://schemas.microsoft.com/office/drawing/2014/main" val="183690505"/>
                    </a:ext>
                  </a:extLst>
                </a:gridCol>
              </a:tblGrid>
              <a:tr h="11582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sum_example2(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[]) {</a:t>
                      </a:r>
                      <a:b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sum = 0;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sum +=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[0];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sum +=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[3];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sum -=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[6];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return sum;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}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en-US" dirty="0">
                          <a:cs typeface="Consolas" panose="020B0609020204030204" pitchFamily="49" charset="0"/>
                        </a:rPr>
                        <a:t>What location or value in the assembly above represents the C code’s </a:t>
                      </a:r>
                      <a:r>
                        <a:rPr lang="en-US" b="1" dirty="0">
                          <a:cs typeface="Consolas" panose="020B0609020204030204" pitchFamily="49" charset="0"/>
                        </a:rPr>
                        <a:t>sum</a:t>
                      </a:r>
                      <a:r>
                        <a:rPr lang="en-US" b="0" dirty="0">
                          <a:cs typeface="Consolas" panose="020B0609020204030204" pitchFamily="49" charset="0"/>
                        </a:rPr>
                        <a:t> variable?</a:t>
                      </a:r>
                      <a:endParaRPr lang="en-US" dirty="0"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0190292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7AC93A5F-AC91-0A41-9062-0CB86CC7952E}"/>
              </a:ext>
            </a:extLst>
          </p:cNvPr>
          <p:cNvSpPr/>
          <p:nvPr/>
        </p:nvSpPr>
        <p:spPr>
          <a:xfrm>
            <a:off x="6705600" y="5577191"/>
            <a:ext cx="13644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3600" b="1" dirty="0">
                <a:cs typeface="Consolas" panose="020B0609020204030204" pitchFamily="49" charset="0"/>
              </a:rPr>
              <a:t>%</a:t>
            </a:r>
            <a:r>
              <a:rPr lang="en-US" sz="3600" b="1" dirty="0" err="1">
                <a:cs typeface="Consolas" panose="020B0609020204030204" pitchFamily="49" charset="0"/>
              </a:rPr>
              <a:t>eax</a:t>
            </a:r>
            <a:endParaRPr lang="en-US" sz="3600" b="1" dirty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246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D74CA-3904-AD40-AEF1-D4DBB900A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Assembly Exercise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69A32A-46C0-CF43-BFCF-7FAFD597C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0000000000401172 &lt;sum_example2&gt;: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401172: 8b 47 0c      mov  0xc(%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401175: 03 07         add 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401177: 2b 47 18      sub  0x18(%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40117a: c3          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E77752E-1936-1F4C-B01D-5CC762923D4C}"/>
              </a:ext>
            </a:extLst>
          </p:cNvPr>
          <p:cNvGraphicFramePr>
            <a:graphicFrameLocks noGrp="1"/>
          </p:cNvGraphicFramePr>
          <p:nvPr/>
        </p:nvGraphicFramePr>
        <p:xfrm>
          <a:off x="191310" y="4693920"/>
          <a:ext cx="11733180" cy="201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66590">
                  <a:extLst>
                    <a:ext uri="{9D8B030D-6E8A-4147-A177-3AD203B41FA5}">
                      <a16:colId xmlns:a16="http://schemas.microsoft.com/office/drawing/2014/main" val="2550145560"/>
                    </a:ext>
                  </a:extLst>
                </a:gridCol>
                <a:gridCol w="5866590">
                  <a:extLst>
                    <a:ext uri="{9D8B030D-6E8A-4147-A177-3AD203B41FA5}">
                      <a16:colId xmlns:a16="http://schemas.microsoft.com/office/drawing/2014/main" val="183690505"/>
                    </a:ext>
                  </a:extLst>
                </a:gridCol>
              </a:tblGrid>
              <a:tr h="11582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sum_example2(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[]) {</a:t>
                      </a:r>
                      <a:b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sum = 0;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sum +=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[0];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sum +=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[3];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sum -=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[6];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return sum;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}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en-US" dirty="0">
                          <a:cs typeface="Consolas" panose="020B0609020204030204" pitchFamily="49" charset="0"/>
                        </a:rPr>
                        <a:t>What location or value in the assembly code above represents the C code’s </a:t>
                      </a:r>
                      <a:r>
                        <a:rPr lang="en-US" b="1" dirty="0">
                          <a:cs typeface="Consolas" panose="020B0609020204030204" pitchFamily="49" charset="0"/>
                        </a:rPr>
                        <a:t>6</a:t>
                      </a:r>
                      <a:r>
                        <a:rPr lang="en-US" b="0" dirty="0">
                          <a:cs typeface="Consolas" panose="020B0609020204030204" pitchFamily="49" charset="0"/>
                        </a:rPr>
                        <a:t> (as in </a:t>
                      </a:r>
                      <a:r>
                        <a:rPr lang="en-US" b="1" dirty="0" err="1">
                          <a:cs typeface="Consolas" panose="020B0609020204030204" pitchFamily="49" charset="0"/>
                        </a:rPr>
                        <a:t>arr</a:t>
                      </a:r>
                      <a:r>
                        <a:rPr lang="en-US" b="1" dirty="0">
                          <a:cs typeface="Consolas" panose="020B0609020204030204" pitchFamily="49" charset="0"/>
                        </a:rPr>
                        <a:t>[6]</a:t>
                      </a:r>
                      <a:r>
                        <a:rPr lang="en-US" b="0" dirty="0">
                          <a:cs typeface="Consolas" panose="020B0609020204030204" pitchFamily="49" charset="0"/>
                        </a:rPr>
                        <a:t>)?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endParaRPr lang="en-US" b="0" dirty="0">
                        <a:cs typeface="Consolas" panose="020B0609020204030204" pitchFamily="49" charset="0"/>
                      </a:endParaRP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endParaRPr lang="en-US" b="0" dirty="0"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0190292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B14E5C2A-7629-EC4F-8D5C-571FAD660BAA}"/>
              </a:ext>
            </a:extLst>
          </p:cNvPr>
          <p:cNvSpPr/>
          <p:nvPr/>
        </p:nvSpPr>
        <p:spPr>
          <a:xfrm>
            <a:off x="6859489" y="5577191"/>
            <a:ext cx="1210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3600" b="1" dirty="0">
                <a:cs typeface="Consolas" panose="020B0609020204030204" pitchFamily="49" charset="0"/>
              </a:rPr>
              <a:t>0x18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37671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7E5BC-8EF8-6F48-8D63-10E9621BA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Reverse Engineering 1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2279B-5F04-F34C-8C16-DF68040F1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add_to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(int x, int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[], int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int sum = ___?___;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sum +=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[___?___];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___?___;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----------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x in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in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in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b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add_to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addl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(%rsi,%rdx,4),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ret</a:t>
            </a:r>
          </a:p>
        </p:txBody>
      </p:sp>
    </p:spTree>
    <p:extLst>
      <p:ext uri="{BB962C8B-B14F-4D97-AF65-F5344CB8AC3E}">
        <p14:creationId xmlns:p14="http://schemas.microsoft.com/office/powerpoint/2010/main" val="3065060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7E5BC-8EF8-6F48-8D63-10E9621BA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Reverse Engineering 1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2279B-5F04-F34C-8C16-DF68040F1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add_to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(int x, int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[], int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int sum = ___?___;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sum +=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[___?___];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___?___;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----------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x in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in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in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b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add_to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sign-extend 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into full register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 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copy x into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addl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(%rsi,%rdx,4),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add 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 to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ret</a:t>
            </a:r>
          </a:p>
        </p:txBody>
      </p:sp>
    </p:spTree>
    <p:extLst>
      <p:ext uri="{BB962C8B-B14F-4D97-AF65-F5344CB8AC3E}">
        <p14:creationId xmlns:p14="http://schemas.microsoft.com/office/powerpoint/2010/main" val="8172212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7E5BC-8EF8-6F48-8D63-10E9621BA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Reverse Engineering 1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2279B-5F04-F34C-8C16-DF68040F1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add_to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(int x, int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[], int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int sum = 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sum +=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sum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----------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x in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in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in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b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add_to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sign-extend 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into full register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 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copy x into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addl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(%rsi,%rdx,4),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add 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 to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ret</a:t>
            </a:r>
          </a:p>
        </p:txBody>
      </p:sp>
    </p:spTree>
    <p:extLst>
      <p:ext uri="{BB962C8B-B14F-4D97-AF65-F5344CB8AC3E}">
        <p14:creationId xmlns:p14="http://schemas.microsoft.com/office/powerpoint/2010/main" val="7774763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7E5BC-8EF8-6F48-8D63-10E9621BA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Reverse Engineering 2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2279B-5F04-F34C-8C16-DF68040F1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elem_arithmetic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(int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[], int y)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int z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[___?___] * ___?___;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z -= ___?___;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z &gt;&gt;= ___?___;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___?___;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----------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in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y in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b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elem_arithmetic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imull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subl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4(%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sarl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$2,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addl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$2,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ret</a:t>
            </a:r>
          </a:p>
        </p:txBody>
      </p:sp>
    </p:spTree>
    <p:extLst>
      <p:ext uri="{BB962C8B-B14F-4D97-AF65-F5344CB8AC3E}">
        <p14:creationId xmlns:p14="http://schemas.microsoft.com/office/powerpoint/2010/main" val="33001841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7E5BC-8EF8-6F48-8D63-10E9621BA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Reverse Engineering 2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2279B-5F04-F34C-8C16-DF68040F1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elem_arithmetic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(int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[], int y)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int z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[___?___] * ___?___;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z -= ___?___;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z &gt;&gt;= ___?___;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___?___;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----------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in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y in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b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elem_arithmetic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copy y into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imull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multiply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by 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[0]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subl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4(%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subtract 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[1] from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sarl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$2,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shift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right by 2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addl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$2,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// add 2 to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ret</a:t>
            </a:r>
          </a:p>
        </p:txBody>
      </p:sp>
    </p:spTree>
    <p:extLst>
      <p:ext uri="{BB962C8B-B14F-4D97-AF65-F5344CB8AC3E}">
        <p14:creationId xmlns:p14="http://schemas.microsoft.com/office/powerpoint/2010/main" val="38997183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7E5BC-8EF8-6F48-8D63-10E9621BA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Reverse Engineering 2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2279B-5F04-F34C-8C16-DF68040F1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elem_arithmetic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(int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[], int y)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int z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 * 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z -= </a:t>
            </a:r>
            <a:r>
              <a:rPr lang="en-US" sz="2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[1]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z &gt;&gt;= 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z + 2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----------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in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y in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b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elem_arithmetic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copy y into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imull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multiply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by 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[0]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subl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4(%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subtract 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[1] from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sarl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$2,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shift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right by 2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addl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$2,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// add 2 to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ret</a:t>
            </a:r>
          </a:p>
        </p:txBody>
      </p:sp>
    </p:spTree>
    <p:extLst>
      <p:ext uri="{BB962C8B-B14F-4D97-AF65-F5344CB8AC3E}">
        <p14:creationId xmlns:p14="http://schemas.microsoft.com/office/powerpoint/2010/main" val="22630408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E55A3-C37B-6F4B-8A83-87432C25E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57563-B18F-9E4D-8BD4-E8BB60A3A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2200" b="1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[], 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int sum = 0;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for (int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sum +=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return sum;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200" b="1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0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0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DBAF4DF-13A9-134B-A8AF-880ED550BA1B}"/>
              </a:ext>
            </a:extLst>
          </p:cNvPr>
          <p:cNvCxnSpPr>
            <a:cxnSpLocks/>
          </p:cNvCxnSpPr>
          <p:nvPr/>
        </p:nvCxnSpPr>
        <p:spPr>
          <a:xfrm>
            <a:off x="152400" y="3581400"/>
            <a:ext cx="67056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339F0F2A-95F7-FA45-9DB8-1FB92D48FDF1}"/>
              </a:ext>
            </a:extLst>
          </p:cNvPr>
          <p:cNvSpPr/>
          <p:nvPr/>
        </p:nvSpPr>
        <p:spPr>
          <a:xfrm>
            <a:off x="6400800" y="1295402"/>
            <a:ext cx="5562600" cy="92333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en-US" sz="2000" dirty="0">
                <a:solidFill>
                  <a:schemeClr val="tx1"/>
                </a:solidFill>
              </a:rPr>
              <a:t>We’re 1/2 of the way to understanding assembly! </a:t>
            </a:r>
            <a:r>
              <a:rPr lang="en-US" sz="2000" b="1" dirty="0">
                <a:solidFill>
                  <a:schemeClr val="tx1"/>
                </a:solidFill>
              </a:rPr>
              <a:t>What looks understandable right now?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748E3C-E9ED-4C31-E674-95A915876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4473" y="5562598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113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allAtOnce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475DA-4819-0D41-8E83-DEE6B6391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Practice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C5CDF-D548-B846-81C5-6347E6258B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>
                <a:hlinkClick r:id="rId2"/>
              </a:rPr>
              <a:t>https://godbolt.org/z/hGKPWszq4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862418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7E5BC-8EF8-6F48-8D63-10E9621BA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Reverse Engineering 3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2279B-5F04-F34C-8C16-DF68040F1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long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func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(long x, long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___?___ + 1;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long result = x % ___?___;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___?___;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----------</a:t>
            </a:r>
            <a:b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x in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in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b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func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leaq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1(%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cqto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idivq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ret</a:t>
            </a:r>
          </a:p>
        </p:txBody>
      </p:sp>
    </p:spTree>
    <p:extLst>
      <p:ext uri="{BB962C8B-B14F-4D97-AF65-F5344CB8AC3E}">
        <p14:creationId xmlns:p14="http://schemas.microsoft.com/office/powerpoint/2010/main" val="40923326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7E5BC-8EF8-6F48-8D63-10E9621BA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Reverse Engineering 3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2279B-5F04-F34C-8C16-DF68040F1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long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func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(long x, long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___?___ + 1;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long result = x % ___?___;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___?___;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----------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x in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in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b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func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// copy x into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leaq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1(%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put x + 1 into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  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copy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into *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cqto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sign-extend x into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idivq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calculate x / (x + 1)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copy the remainder into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ret</a:t>
            </a:r>
          </a:p>
        </p:txBody>
      </p:sp>
    </p:spTree>
    <p:extLst>
      <p:ext uri="{BB962C8B-B14F-4D97-AF65-F5344CB8AC3E}">
        <p14:creationId xmlns:p14="http://schemas.microsoft.com/office/powerpoint/2010/main" val="14735336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7E5BC-8EF8-6F48-8D63-10E9621BA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Reverse Engineering 3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2279B-5F04-F34C-8C16-DF68040F1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long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func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(long x, long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+ 1;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long result = x % 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sz="2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 // or 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x + 1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result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----------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x in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in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b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func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// copy x into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leaq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1(%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put x + 1 into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  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copy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into *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cqto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sign-extend x into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idivq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calculate x / (x + 1)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copy the remainder into %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ret</a:t>
            </a:r>
          </a:p>
        </p:txBody>
      </p:sp>
    </p:spTree>
    <p:extLst>
      <p:ext uri="{BB962C8B-B14F-4D97-AF65-F5344CB8AC3E}">
        <p14:creationId xmlns:p14="http://schemas.microsoft.com/office/powerpoint/2010/main" val="368925069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14349</TotalTime>
  <Words>2310</Words>
  <Application>Microsoft Macintosh PowerPoint</Application>
  <PresentationFormat>Widescreen</PresentationFormat>
  <Paragraphs>299</Paragraphs>
  <Slides>22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Andale Mono</vt:lpstr>
      <vt:lpstr>Arial</vt:lpstr>
      <vt:lpstr>Calibri</vt:lpstr>
      <vt:lpstr>Consolas</vt:lpstr>
      <vt:lpstr>Tahoma</vt:lpstr>
      <vt:lpstr>Verdana</vt:lpstr>
      <vt:lpstr>Default Design</vt:lpstr>
      <vt:lpstr>CS107, Lecture 17 Assembly: Arithmetic and Logic, Take II</vt:lpstr>
      <vt:lpstr>Assembly Exploration</vt:lpstr>
      <vt:lpstr>Code Reference: calculate</vt:lpstr>
      <vt:lpstr>Large Multiplication</vt:lpstr>
      <vt:lpstr>Division and Remainder</vt:lpstr>
      <vt:lpstr>Division and Remainder</vt:lpstr>
      <vt:lpstr>Compiler Explorer Demo</vt:lpstr>
      <vt:lpstr>Code Reference: full_divide</vt:lpstr>
      <vt:lpstr>Assembly Exercise 1</vt:lpstr>
      <vt:lpstr>Assembly Exercise 2</vt:lpstr>
      <vt:lpstr>Assembly Exercise 3</vt:lpstr>
      <vt:lpstr>Reverse Engineering 1</vt:lpstr>
      <vt:lpstr>Reverse Engineering 1</vt:lpstr>
      <vt:lpstr>Reverse Engineering 1</vt:lpstr>
      <vt:lpstr>Reverse Engineering 2</vt:lpstr>
      <vt:lpstr>Reverse Engineering 2</vt:lpstr>
      <vt:lpstr>Reverse Engineering 2</vt:lpstr>
      <vt:lpstr>Our First Assembly</vt:lpstr>
      <vt:lpstr>Extra Practice</vt:lpstr>
      <vt:lpstr>Reverse Engineering 3</vt:lpstr>
      <vt:lpstr>Reverse Engineering 3</vt:lpstr>
      <vt:lpstr>Reverse Engineering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1699</cp:revision>
  <cp:lastPrinted>2019-05-13T19:23:52Z</cp:lastPrinted>
  <dcterms:created xsi:type="dcterms:W3CDTF">2008-06-28T20:57:21Z</dcterms:created>
  <dcterms:modified xsi:type="dcterms:W3CDTF">2022-11-02T00:25:25Z</dcterms:modified>
</cp:coreProperties>
</file>