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768908" y="12992100"/>
            <a:ext cx="552096" cy="573177"/>
          </a:xfrm>
          <a:prstGeom prst="rect">
            <a:avLst/>
          </a:prstGeom>
        </p:spPr>
        <p:txBody>
          <a:bodyPr/>
          <a:lstStyle>
            <a:lvl1pPr>
              <a:defRPr sz="31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a:spcBef>
                <a:spcPts val="4200"/>
              </a:spcBef>
              <a:defRPr sz="3600">
                <a:latin typeface="Helvetica Neue"/>
                <a:ea typeface="Helvetica Neue"/>
                <a:cs typeface="Helvetica Neue"/>
                <a:sym typeface="Helvetica Neue"/>
              </a:defRPr>
            </a:lvl1pPr>
            <a:lvl2pPr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a:spcBef>
                <a:spcPts val="0"/>
              </a:spcBef>
              <a:buFontTx/>
              <a:defRPr sz="3600">
                <a:latin typeface="Helvetica Neue"/>
                <a:ea typeface="Helvetica Neue"/>
                <a:cs typeface="Helvetica Neue"/>
                <a:sym typeface="Helvetica Neue"/>
              </a:defRPr>
            </a:lvl1pPr>
            <a:lvl2pPr indent="228600">
              <a:spcBef>
                <a:spcPts val="0"/>
              </a:spcBef>
              <a:buFontTx/>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algn="ctr" defTabSz="647700">
              <a:spcBef>
                <a:spcPts val="0"/>
              </a:spcBef>
              <a:buFontTx/>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algn="ctr" defTabSz="647700">
              <a:spcBef>
                <a:spcPts val="3400"/>
              </a:spcBef>
              <a:buFontTx/>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
        <p:nvSpPr>
          <p:cNvPr id="6"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0" marR="0" indent="0" algn="l" defTabSz="825500" rtl="0" latinLnBrk="0">
        <a:lnSpc>
          <a:spcPct val="100000"/>
        </a:lnSpc>
        <a:spcBef>
          <a:spcPts val="5900"/>
        </a:spcBef>
        <a:spcAft>
          <a:spcPts val="0"/>
        </a:spcAft>
        <a:buClrTx/>
        <a:buSzTx/>
        <a:buFont typeface="Helvetica Neue"/>
        <a:buNone/>
        <a:tabLst/>
        <a:defRPr b="0" baseline="0" cap="none" i="0" spc="0" strike="noStrike" sz="5000" u="none">
          <a:solidFill>
            <a:srgbClr val="747474"/>
          </a:solidFill>
          <a:uFillTx/>
          <a:latin typeface="+mn-lt"/>
          <a:ea typeface="+mn-ea"/>
          <a:cs typeface="+mn-cs"/>
          <a:sym typeface="Helvetica Neue Light"/>
        </a:defRPr>
      </a:lvl1pPr>
      <a:lvl2pPr marL="0" marR="0" indent="635000" algn="l" defTabSz="825500" rtl="0" latinLnBrk="0">
        <a:lnSpc>
          <a:spcPct val="100000"/>
        </a:lnSpc>
        <a:spcBef>
          <a:spcPts val="5900"/>
        </a:spcBef>
        <a:spcAft>
          <a:spcPts val="0"/>
        </a:spcAft>
        <a:buClrTx/>
        <a:buSzTx/>
        <a:buFont typeface="Helvetica Neue"/>
        <a:buNone/>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eb.stanford.edu/class/archive/cs/cs107/cs107.1234/recap/"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sqlite.org/whyc.html" TargetMode="External"/><Relationship Id="rId3" Type="http://schemas.openxmlformats.org/officeDocument/2006/relationships/hyperlink" Target="https://www.quora.com/Why-is-Linux-kernel-written-in-C-and-not-C++-given-that-C++-is-more-flexible-and-one-can-write-C-code-in-C++-as-well" TargetMode="External"/><Relationship Id="rId4" Type="http://schemas.openxmlformats.org/officeDocument/2006/relationships/hyperlink" Target="https://news.ycombinator.com/item?id=2405387" TargetMode="External"/><Relationship Id="rId5" Type="http://schemas.openxmlformats.org/officeDocument/2006/relationships/hyperlink" Target="https://stackoverflow.com/questions/580292/what-languages-are-windows-mac-os-x-and-linux-written-in"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riday, March 17, 2023"/>
          <p:cNvSpPr txBox="1"/>
          <p:nvPr>
            <p:ph type="title"/>
          </p:nvPr>
        </p:nvSpPr>
        <p:spPr>
          <a:xfrm>
            <a:off x="1066800" y="4403468"/>
            <a:ext cx="10007600" cy="2086232"/>
          </a:xfrm>
          <a:prstGeom prst="rect">
            <a:avLst/>
          </a:prstGeom>
        </p:spPr>
        <p:txBody>
          <a:bodyPr/>
          <a:lstStyle/>
          <a:p>
            <a:pPr/>
            <a:r>
              <a:t>Friday, March 17,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29259">
              <a:defRPr sz="9880">
                <a:solidFill>
                  <a:srgbClr val="7F0325"/>
                </a:solidFill>
              </a:defRPr>
            </a:pPr>
            <a:r>
              <a:t>CS 107</a:t>
            </a:r>
          </a:p>
          <a:p>
            <a:pPr defTabSz="429259">
              <a:defRPr sz="9880">
                <a:solidFill>
                  <a:srgbClr val="7F0325"/>
                </a:solidFill>
              </a:defRPr>
            </a:pPr>
            <a:r>
              <a:t>Lecture 18: Review and Wrap-up</a:t>
            </a:r>
          </a:p>
        </p:txBody>
      </p:sp>
      <p:pic>
        <p:nvPicPr>
          <p:cNvPr id="141" name="Image" descr="Image"/>
          <p:cNvPicPr>
            <a:picLocks noChangeAspect="1"/>
          </p:cNvPicPr>
          <p:nvPr/>
        </p:nvPicPr>
        <p:blipFill>
          <a:blip r:embed="rId2">
            <a:extLst/>
          </a:blip>
          <a:srcRect l="2931" t="2991" r="2656" b="2664"/>
          <a:stretch>
            <a:fillRect/>
          </a:stretch>
        </p:blipFill>
        <p:spPr>
          <a:xfrm>
            <a:off x="12222729" y="1492459"/>
            <a:ext cx="9526264" cy="10705682"/>
          </a:xfrm>
          <a:custGeom>
            <a:avLst/>
            <a:gdLst/>
            <a:ahLst/>
            <a:cxnLst>
              <a:cxn ang="0">
                <a:pos x="wd2" y="hd2"/>
              </a:cxn>
              <a:cxn ang="5400000">
                <a:pos x="wd2" y="hd2"/>
              </a:cxn>
              <a:cxn ang="10800000">
                <a:pos x="wd2" y="hd2"/>
              </a:cxn>
              <a:cxn ang="16200000">
                <a:pos x="wd2" y="hd2"/>
              </a:cxn>
            </a:cxnLst>
            <a:rect l="0" t="0" r="r" b="b"/>
            <a:pathLst>
              <a:path w="21456" h="21455" fill="norm" stroke="1" extrusionOk="0">
                <a:moveTo>
                  <a:pt x="12156" y="0"/>
                </a:moveTo>
                <a:cubicBezTo>
                  <a:pt x="11694" y="-3"/>
                  <a:pt x="11273" y="12"/>
                  <a:pt x="11010" y="51"/>
                </a:cubicBezTo>
                <a:cubicBezTo>
                  <a:pt x="10329" y="151"/>
                  <a:pt x="9815" y="264"/>
                  <a:pt x="9709" y="336"/>
                </a:cubicBezTo>
                <a:cubicBezTo>
                  <a:pt x="9663" y="367"/>
                  <a:pt x="9609" y="377"/>
                  <a:pt x="9589" y="358"/>
                </a:cubicBezTo>
                <a:cubicBezTo>
                  <a:pt x="9469" y="252"/>
                  <a:pt x="7913" y="886"/>
                  <a:pt x="7375" y="1260"/>
                </a:cubicBezTo>
                <a:cubicBezTo>
                  <a:pt x="6549" y="1834"/>
                  <a:pt x="6499" y="1856"/>
                  <a:pt x="5902" y="1901"/>
                </a:cubicBezTo>
                <a:cubicBezTo>
                  <a:pt x="5591" y="1925"/>
                  <a:pt x="5223" y="1975"/>
                  <a:pt x="5085" y="2014"/>
                </a:cubicBezTo>
                <a:cubicBezTo>
                  <a:pt x="4948" y="2052"/>
                  <a:pt x="4815" y="2066"/>
                  <a:pt x="4790" y="2044"/>
                </a:cubicBezTo>
                <a:cubicBezTo>
                  <a:pt x="4766" y="2022"/>
                  <a:pt x="4709" y="2029"/>
                  <a:pt x="4663" y="2060"/>
                </a:cubicBezTo>
                <a:cubicBezTo>
                  <a:pt x="4618" y="2090"/>
                  <a:pt x="4297" y="2199"/>
                  <a:pt x="3950" y="2302"/>
                </a:cubicBezTo>
                <a:cubicBezTo>
                  <a:pt x="2547" y="2717"/>
                  <a:pt x="1252" y="3574"/>
                  <a:pt x="636" y="4495"/>
                </a:cubicBezTo>
                <a:cubicBezTo>
                  <a:pt x="71" y="5340"/>
                  <a:pt x="-144" y="6433"/>
                  <a:pt x="98" y="7234"/>
                </a:cubicBezTo>
                <a:cubicBezTo>
                  <a:pt x="277" y="7825"/>
                  <a:pt x="403" y="8076"/>
                  <a:pt x="734" y="8511"/>
                </a:cubicBezTo>
                <a:cubicBezTo>
                  <a:pt x="1112" y="9008"/>
                  <a:pt x="1392" y="9264"/>
                  <a:pt x="1990" y="9659"/>
                </a:cubicBezTo>
                <a:cubicBezTo>
                  <a:pt x="2375" y="9913"/>
                  <a:pt x="2506" y="10042"/>
                  <a:pt x="2544" y="10207"/>
                </a:cubicBezTo>
                <a:cubicBezTo>
                  <a:pt x="2866" y="11599"/>
                  <a:pt x="4198" y="12788"/>
                  <a:pt x="6205" y="13473"/>
                </a:cubicBezTo>
                <a:cubicBezTo>
                  <a:pt x="6558" y="13594"/>
                  <a:pt x="6903" y="13717"/>
                  <a:pt x="6971" y="13748"/>
                </a:cubicBezTo>
                <a:cubicBezTo>
                  <a:pt x="7159" y="13831"/>
                  <a:pt x="8350" y="14078"/>
                  <a:pt x="8563" y="14078"/>
                </a:cubicBezTo>
                <a:cubicBezTo>
                  <a:pt x="8762" y="14078"/>
                  <a:pt x="8952" y="14230"/>
                  <a:pt x="9026" y="14447"/>
                </a:cubicBezTo>
                <a:cubicBezTo>
                  <a:pt x="9051" y="14521"/>
                  <a:pt x="9106" y="14943"/>
                  <a:pt x="9149" y="15385"/>
                </a:cubicBezTo>
                <a:cubicBezTo>
                  <a:pt x="9284" y="16759"/>
                  <a:pt x="9080" y="17824"/>
                  <a:pt x="8448" y="19043"/>
                </a:cubicBezTo>
                <a:cubicBezTo>
                  <a:pt x="8300" y="19328"/>
                  <a:pt x="7938" y="19780"/>
                  <a:pt x="7477" y="20256"/>
                </a:cubicBezTo>
                <a:cubicBezTo>
                  <a:pt x="6960" y="20790"/>
                  <a:pt x="6946" y="20961"/>
                  <a:pt x="7426" y="20893"/>
                </a:cubicBezTo>
                <a:cubicBezTo>
                  <a:pt x="7588" y="20870"/>
                  <a:pt x="7779" y="20824"/>
                  <a:pt x="7850" y="20792"/>
                </a:cubicBezTo>
                <a:cubicBezTo>
                  <a:pt x="7921" y="20759"/>
                  <a:pt x="8200" y="20681"/>
                  <a:pt x="8470" y="20619"/>
                </a:cubicBezTo>
                <a:cubicBezTo>
                  <a:pt x="8740" y="20557"/>
                  <a:pt x="9019" y="20478"/>
                  <a:pt x="9091" y="20445"/>
                </a:cubicBezTo>
                <a:cubicBezTo>
                  <a:pt x="9289" y="20353"/>
                  <a:pt x="10590" y="20372"/>
                  <a:pt x="10808" y="20470"/>
                </a:cubicBezTo>
                <a:cubicBezTo>
                  <a:pt x="10967" y="20542"/>
                  <a:pt x="11119" y="20721"/>
                  <a:pt x="11206" y="20940"/>
                </a:cubicBezTo>
                <a:cubicBezTo>
                  <a:pt x="11217" y="20969"/>
                  <a:pt x="11516" y="21097"/>
                  <a:pt x="11868" y="21223"/>
                </a:cubicBezTo>
                <a:cubicBezTo>
                  <a:pt x="12913" y="21597"/>
                  <a:pt x="13296" y="21524"/>
                  <a:pt x="13193" y="20971"/>
                </a:cubicBezTo>
                <a:cubicBezTo>
                  <a:pt x="13093" y="20429"/>
                  <a:pt x="13092" y="20429"/>
                  <a:pt x="13376" y="20376"/>
                </a:cubicBezTo>
                <a:cubicBezTo>
                  <a:pt x="13521" y="20349"/>
                  <a:pt x="13674" y="20351"/>
                  <a:pt x="13716" y="20380"/>
                </a:cubicBezTo>
                <a:cubicBezTo>
                  <a:pt x="13758" y="20410"/>
                  <a:pt x="13928" y="20456"/>
                  <a:pt x="14094" y="20482"/>
                </a:cubicBezTo>
                <a:cubicBezTo>
                  <a:pt x="14260" y="20509"/>
                  <a:pt x="14437" y="20560"/>
                  <a:pt x="14486" y="20597"/>
                </a:cubicBezTo>
                <a:cubicBezTo>
                  <a:pt x="14657" y="20722"/>
                  <a:pt x="14923" y="20633"/>
                  <a:pt x="14948" y="20442"/>
                </a:cubicBezTo>
                <a:cubicBezTo>
                  <a:pt x="14966" y="20302"/>
                  <a:pt x="14916" y="20236"/>
                  <a:pt x="14704" y="20120"/>
                </a:cubicBezTo>
                <a:cubicBezTo>
                  <a:pt x="14366" y="19934"/>
                  <a:pt x="13859" y="19424"/>
                  <a:pt x="13667" y="19076"/>
                </a:cubicBezTo>
                <a:cubicBezTo>
                  <a:pt x="13239" y="18303"/>
                  <a:pt x="13043" y="17306"/>
                  <a:pt x="13100" y="16191"/>
                </a:cubicBezTo>
                <a:cubicBezTo>
                  <a:pt x="13142" y="15360"/>
                  <a:pt x="13323" y="14233"/>
                  <a:pt x="13430" y="14140"/>
                </a:cubicBezTo>
                <a:cubicBezTo>
                  <a:pt x="13487" y="14090"/>
                  <a:pt x="14241" y="13887"/>
                  <a:pt x="14924" y="13737"/>
                </a:cubicBezTo>
                <a:cubicBezTo>
                  <a:pt x="15090" y="13700"/>
                  <a:pt x="15438" y="13581"/>
                  <a:pt x="15695" y="13472"/>
                </a:cubicBezTo>
                <a:cubicBezTo>
                  <a:pt x="15952" y="13362"/>
                  <a:pt x="16240" y="13243"/>
                  <a:pt x="16336" y="13207"/>
                </a:cubicBezTo>
                <a:cubicBezTo>
                  <a:pt x="17067" y="12932"/>
                  <a:pt x="18140" y="12162"/>
                  <a:pt x="18605" y="11581"/>
                </a:cubicBezTo>
                <a:cubicBezTo>
                  <a:pt x="18952" y="11146"/>
                  <a:pt x="19287" y="10474"/>
                  <a:pt x="19373" y="10039"/>
                </a:cubicBezTo>
                <a:cubicBezTo>
                  <a:pt x="19417" y="9817"/>
                  <a:pt x="19490" y="9750"/>
                  <a:pt x="20045" y="9429"/>
                </a:cubicBezTo>
                <a:cubicBezTo>
                  <a:pt x="21020" y="8864"/>
                  <a:pt x="21456" y="8267"/>
                  <a:pt x="21456" y="7494"/>
                </a:cubicBezTo>
                <a:cubicBezTo>
                  <a:pt x="21456" y="7253"/>
                  <a:pt x="21430" y="7034"/>
                  <a:pt x="21399" y="7006"/>
                </a:cubicBezTo>
                <a:cubicBezTo>
                  <a:pt x="21368" y="6978"/>
                  <a:pt x="21340" y="6936"/>
                  <a:pt x="21336" y="6912"/>
                </a:cubicBezTo>
                <a:cubicBezTo>
                  <a:pt x="21285" y="6546"/>
                  <a:pt x="20587" y="5887"/>
                  <a:pt x="19849" y="5506"/>
                </a:cubicBezTo>
                <a:lnTo>
                  <a:pt x="19248" y="5196"/>
                </a:lnTo>
                <a:lnTo>
                  <a:pt x="19290" y="4790"/>
                </a:lnTo>
                <a:cubicBezTo>
                  <a:pt x="19313" y="4567"/>
                  <a:pt x="19299" y="4233"/>
                  <a:pt x="19259" y="4049"/>
                </a:cubicBezTo>
                <a:cubicBezTo>
                  <a:pt x="19218" y="3864"/>
                  <a:pt x="19176" y="3668"/>
                  <a:pt x="19165" y="3613"/>
                </a:cubicBezTo>
                <a:cubicBezTo>
                  <a:pt x="19116" y="3369"/>
                  <a:pt x="18565" y="2475"/>
                  <a:pt x="18269" y="2159"/>
                </a:cubicBezTo>
                <a:cubicBezTo>
                  <a:pt x="17399" y="1229"/>
                  <a:pt x="15990" y="529"/>
                  <a:pt x="14245" y="158"/>
                </a:cubicBezTo>
                <a:cubicBezTo>
                  <a:pt x="13806" y="65"/>
                  <a:pt x="12926" y="6"/>
                  <a:pt x="12156" y="0"/>
                </a:cubicBezTo>
                <a:close/>
              </a:path>
            </a:pathLst>
          </a:custGeom>
          <a:ln w="12700">
            <a:miter lim="400000"/>
          </a:ln>
        </p:spPr>
      </p:pic>
      <p:sp>
        <p:nvSpPr>
          <p:cNvPr id="142" name="Slide Number"/>
          <p:cNvSpPr txBox="1"/>
          <p:nvPr>
            <p:ph type="sldNum" sz="quarter" idx="2"/>
          </p:nvPr>
        </p:nvSpPr>
        <p:spPr>
          <a:xfrm>
            <a:off x="987805" y="12992100"/>
            <a:ext cx="333199" cy="573177"/>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5" name="Comments on Heap Allocator: You Did It!…"/>
          <p:cNvSpPr txBox="1"/>
          <p:nvPr/>
        </p:nvSpPr>
        <p:spPr>
          <a:xfrm>
            <a:off x="792221" y="2192875"/>
            <a:ext cx="22799559" cy="81638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59536" indent="-859536" algn="l">
              <a:buSzPct val="100000"/>
              <a:buAutoNum type="arabicPeriod" startAt="1"/>
              <a:defRPr sz="7500"/>
            </a:pPr>
            <a:r>
              <a:t>Comments on Heap Allocator: You Did It!</a:t>
            </a:r>
          </a:p>
          <a:p>
            <a:pPr marL="859536" indent="-859536" algn="l">
              <a:buSzPct val="100000"/>
              <a:buAutoNum type="arabicPeriod" startAt="1"/>
              <a:defRPr sz="7500"/>
            </a:pPr>
            <a:r>
              <a:t>Review / Examples</a:t>
            </a:r>
          </a:p>
          <a:p>
            <a:pPr lvl="1" marL="2019300" indent="-228600" algn="l">
              <a:buSzPct val="100000"/>
              <a:buFont typeface="Helvetica Neue"/>
              <a:buChar char="•"/>
              <a:defRPr sz="7500"/>
            </a:pPr>
            <a:r>
              <a:t>Major final topics</a:t>
            </a:r>
          </a:p>
          <a:p>
            <a:pPr lvl="1" marL="2019300" indent="-228600" algn="l">
              <a:buSzPct val="100000"/>
              <a:buFont typeface="Helvetica Neue"/>
              <a:buChar char="•"/>
              <a:defRPr sz="7500"/>
            </a:pPr>
            <a:r>
              <a:t>Topics from midterm to review</a:t>
            </a:r>
          </a:p>
          <a:p>
            <a:pPr marL="859536" indent="-859536" algn="l">
              <a:buSzPct val="100000"/>
              <a:buAutoNum type="arabicPeriod" startAt="1"/>
              <a:defRPr sz="7500"/>
            </a:pPr>
            <a:r>
              <a:t>Wrap-up</a:t>
            </a:r>
          </a:p>
          <a:p>
            <a:pPr lvl="1" marL="2019300" indent="-228600" algn="l">
              <a:buSzPct val="100000"/>
              <a:buFont typeface="Helvetica Neue"/>
              <a:buChar char="•"/>
              <a:defRPr sz="7500"/>
            </a:pPr>
            <a:r>
              <a:t>Future courses in CS?</a:t>
            </a:r>
          </a:p>
          <a:p>
            <a:pPr lvl="1" marL="2019300" indent="-228600" algn="l">
              <a:buSzPct val="100000"/>
              <a:buFont typeface="Helvetica Neue"/>
              <a:buChar char="•"/>
              <a:defRPr sz="7500"/>
            </a:pPr>
            <a:r>
              <a:t>Why is </a:t>
            </a:r>
            <a:r>
              <a:rPr i="1">
                <a:latin typeface="Helvetica Neue"/>
                <a:ea typeface="Helvetica Neue"/>
                <a:cs typeface="Helvetica Neue"/>
                <a:sym typeface="Helvetica Neue"/>
              </a:rPr>
              <a:t>X</a:t>
            </a:r>
            <a:r>
              <a:t> coded in C?</a:t>
            </a:r>
          </a:p>
        </p:txBody>
      </p:sp>
      <p:sp>
        <p:nvSpPr>
          <p:cNvPr id="146"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Comments on Heap Allocator and Debugg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Comments on Heap Allocator and Debugging</a:t>
            </a:r>
          </a:p>
        </p:txBody>
      </p:sp>
      <p:sp>
        <p:nvSpPr>
          <p:cNvPr id="149" name="The heap allocator assignment is challenging! Great job finishing up!…"/>
          <p:cNvSpPr txBox="1"/>
          <p:nvPr/>
        </p:nvSpPr>
        <p:spPr>
          <a:xfrm>
            <a:off x="972557" y="2391062"/>
            <a:ext cx="22438886" cy="101323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lnSpc>
                <a:spcPct val="120000"/>
              </a:lnSpc>
              <a:buSzPct val="100000"/>
              <a:buChar char="•"/>
              <a:defRPr sz="5100"/>
            </a:pPr>
            <a:r>
              <a:t>The heap allocator assignment is challenging! </a:t>
            </a:r>
            <a:r>
              <a:rPr b="1">
                <a:latin typeface="Helvetica Neue"/>
                <a:ea typeface="Helvetica Neue"/>
                <a:cs typeface="Helvetica Neue"/>
                <a:sym typeface="Helvetica Neue"/>
              </a:rPr>
              <a:t>Great job finishing up!</a:t>
            </a:r>
          </a:p>
          <a:p>
            <a:pPr lvl="1" marL="457200" indent="-228600" algn="l">
              <a:lnSpc>
                <a:spcPct val="120000"/>
              </a:lnSpc>
              <a:buSzPct val="100000"/>
              <a:buChar char="•"/>
              <a:defRPr sz="5100"/>
            </a:pPr>
            <a:r>
              <a:t>Many students hand in incomplete explicit heap allocators</a:t>
            </a:r>
          </a:p>
          <a:p>
            <a:pPr lvl="1" marL="457200" indent="-228600" algn="l">
              <a:lnSpc>
                <a:spcPct val="120000"/>
              </a:lnSpc>
              <a:buSzPct val="100000"/>
              <a:buChar char="•"/>
              <a:defRPr sz="5100"/>
            </a:pPr>
            <a:r>
              <a:t>Repeat: </a:t>
            </a:r>
            <a:r>
              <a:rPr i="1">
                <a:latin typeface="Helvetica Neue"/>
                <a:ea typeface="Helvetica Neue"/>
                <a:cs typeface="Helvetica Neue"/>
                <a:sym typeface="Helvetica Neue"/>
              </a:rPr>
              <a:t>many students hand in incomplete explicit heap allocators</a:t>
            </a:r>
            <a:endParaRPr i="1">
              <a:latin typeface="Helvetica Neue"/>
              <a:ea typeface="Helvetica Neue"/>
              <a:cs typeface="Helvetica Neue"/>
              <a:sym typeface="Helvetica Neue"/>
            </a:endParaRPr>
          </a:p>
          <a:p>
            <a:pPr marL="228600" indent="-228600" algn="l">
              <a:lnSpc>
                <a:spcPct val="120000"/>
              </a:lnSpc>
              <a:buSzPct val="100000"/>
              <a:buChar char="•"/>
              <a:defRPr sz="5100"/>
            </a:pPr>
            <a:r>
              <a:t>There are two primary reasons we don't look at your code in office hours:</a:t>
            </a:r>
          </a:p>
          <a:p>
            <a:pPr lvl="1" marL="457200" indent="-228600" algn="l">
              <a:lnSpc>
                <a:spcPct val="120000"/>
              </a:lnSpc>
              <a:buSzPct val="100000"/>
              <a:buAutoNum type="arabicPeriod" startAt="1"/>
              <a:defRPr sz="5100"/>
            </a:pPr>
            <a:r>
              <a:t>You really do need to struggle with debugging your own code. At this point in the class, we've given you all the tools to do just that. The debugging aspect of this assignment is more important than simply writing a heap allocator! (perhaps the last assignment isn't the best time to force you to debug your own code, and I'm happy to brainstorm other ideas for future classes).</a:t>
            </a:r>
          </a:p>
          <a:p>
            <a:pPr lvl="1" marL="457200" indent="-228600" algn="l">
              <a:lnSpc>
                <a:spcPct val="120000"/>
              </a:lnSpc>
              <a:buSzPct val="100000"/>
              <a:buAutoNum type="arabicPeriod" startAt="1"/>
              <a:defRPr sz="5100"/>
            </a:pPr>
            <a:r>
              <a:t>Everyone's solution is different, and we would never have time in office hours to figure out exactly what you are trying to do (and again, see point 1)</a:t>
            </a:r>
          </a:p>
        </p:txBody>
      </p:sp>
      <p:sp>
        <p:nvSpPr>
          <p:cNvPr id="150"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Major Final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Major Final Topics</a:t>
            </a:r>
          </a:p>
        </p:txBody>
      </p:sp>
      <p:sp>
        <p:nvSpPr>
          <p:cNvPr id="153" name="Generics…"/>
          <p:cNvSpPr txBox="1"/>
          <p:nvPr/>
        </p:nvSpPr>
        <p:spPr>
          <a:xfrm>
            <a:off x="5571743" y="4030031"/>
            <a:ext cx="13240513" cy="41412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600"/>
            </a:pPr>
            <a:r>
              <a:t>Generics</a:t>
            </a:r>
          </a:p>
          <a:p>
            <a:pPr>
              <a:defRPr sz="6600"/>
            </a:pPr>
            <a:r>
              <a:t>x86-64 Assembly</a:t>
            </a:r>
          </a:p>
          <a:p>
            <a:pPr>
              <a:defRPr sz="6600"/>
            </a:pPr>
            <a:r>
              <a:t>Runtime Stack</a:t>
            </a:r>
          </a:p>
          <a:p>
            <a:pPr>
              <a:defRPr sz="6600"/>
            </a:pPr>
            <a:r>
              <a:t>Managing the heap / heap allocation</a:t>
            </a:r>
          </a:p>
        </p:txBody>
      </p:sp>
      <p:sp>
        <p:nvSpPr>
          <p:cNvPr id="154"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5" name="https://web.stanford.edu/class/archive/cs/cs107/cs107.1234/recap/"/>
          <p:cNvSpPr txBox="1"/>
          <p:nvPr/>
        </p:nvSpPr>
        <p:spPr>
          <a:xfrm>
            <a:off x="3011606" y="10096593"/>
            <a:ext cx="1883918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https://web.stanford.edu/class/archive/cs/cs107/cs107.1234/recap/</a:t>
            </a:r>
          </a:p>
        </p:txBody>
      </p:sp>
      <p:sp>
        <p:nvSpPr>
          <p:cNvPr id="156" name="CS107 Recap:"/>
          <p:cNvSpPr txBox="1"/>
          <p:nvPr/>
        </p:nvSpPr>
        <p:spPr>
          <a:xfrm>
            <a:off x="3006516" y="8990822"/>
            <a:ext cx="5441901" cy="10932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600"/>
            </a:lvl1pPr>
          </a:lstStyle>
          <a:p>
            <a:pPr/>
            <a:r>
              <a:t>CS107 Recap:</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x86-64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x86-64 Example Problem </a:t>
            </a:r>
          </a:p>
        </p:txBody>
      </p:sp>
      <p:sp>
        <p:nvSpPr>
          <p:cNvPr id="159" name="Convert the assembly on the right to the original C code on the left:"/>
          <p:cNvSpPr txBox="1"/>
          <p:nvPr/>
        </p:nvSpPr>
        <p:spPr>
          <a:xfrm>
            <a:off x="521059" y="2274772"/>
            <a:ext cx="18428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Convert the assembly on the right to the original C code on the left:</a:t>
            </a:r>
          </a:p>
        </p:txBody>
      </p:sp>
      <p:sp>
        <p:nvSpPr>
          <p:cNvPr id="160" name="Dump of assembler code for function mystery:…"/>
          <p:cNvSpPr txBox="1"/>
          <p:nvPr/>
        </p:nvSpPr>
        <p:spPr>
          <a:xfrm>
            <a:off x="12486222" y="3643106"/>
            <a:ext cx="11596961" cy="701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000">
                <a:latin typeface="Courier"/>
                <a:ea typeface="Courier"/>
                <a:cs typeface="Courier"/>
                <a:sym typeface="Courier"/>
              </a:defRPr>
            </a:pPr>
            <a:r>
              <a:t>Dump of assembler code for function mystery:</a:t>
            </a:r>
          </a:p>
          <a:p>
            <a:pPr algn="l">
              <a:defRPr sz="3000">
                <a:latin typeface="Courier"/>
                <a:ea typeface="Courier"/>
                <a:cs typeface="Courier"/>
                <a:sym typeface="Courier"/>
              </a:defRPr>
            </a:pPr>
            <a:r>
              <a:t>   0x400566 &lt;+0&gt;:  mov    $0x0,%edx</a:t>
            </a:r>
          </a:p>
          <a:p>
            <a:pPr algn="l">
              <a:defRPr sz="3000">
                <a:latin typeface="Courier"/>
                <a:ea typeface="Courier"/>
                <a:cs typeface="Courier"/>
                <a:sym typeface="Courier"/>
              </a:defRPr>
            </a:pPr>
            <a:r>
              <a:t>   0x40056b &lt;+5&gt;:  jmp    0x40057d &lt;mystery+23&gt;</a:t>
            </a:r>
          </a:p>
          <a:p>
            <a:pPr algn="l">
              <a:defRPr sz="3000">
                <a:latin typeface="Courier"/>
                <a:ea typeface="Courier"/>
                <a:cs typeface="Courier"/>
                <a:sym typeface="Courier"/>
              </a:defRPr>
            </a:pPr>
            <a:r>
              <a:t>   0x40056d &lt;+7&gt;:  mov    (%rdi,%rdx,8),%rax</a:t>
            </a:r>
          </a:p>
          <a:p>
            <a:pPr algn="l">
              <a:defRPr sz="3000">
                <a:latin typeface="Courier"/>
                <a:ea typeface="Courier"/>
                <a:cs typeface="Courier"/>
                <a:sym typeface="Courier"/>
              </a:defRPr>
            </a:pPr>
            <a:r>
              <a:t>   0x400571 &lt;+11&gt;: add    $0x1,%rdx</a:t>
            </a:r>
          </a:p>
          <a:p>
            <a:pPr algn="l">
              <a:defRPr sz="3000">
                <a:latin typeface="Courier"/>
                <a:ea typeface="Courier"/>
                <a:cs typeface="Courier"/>
                <a:sym typeface="Courier"/>
              </a:defRPr>
            </a:pPr>
            <a:r>
              <a:t>   0x400575 &lt;+15&gt;: add    (%rdi,%rdx,8),%rax</a:t>
            </a:r>
          </a:p>
          <a:p>
            <a:pPr algn="l">
              <a:defRPr sz="3000">
                <a:latin typeface="Courier"/>
                <a:ea typeface="Courier"/>
                <a:cs typeface="Courier"/>
                <a:sym typeface="Courier"/>
              </a:defRPr>
            </a:pPr>
            <a:r>
              <a:t>   0x400579 &lt;+19&gt;: test   $0x1,%al</a:t>
            </a:r>
          </a:p>
          <a:p>
            <a:pPr algn="l">
              <a:defRPr sz="3000">
                <a:latin typeface="Courier"/>
                <a:ea typeface="Courier"/>
                <a:cs typeface="Courier"/>
                <a:sym typeface="Courier"/>
              </a:defRPr>
            </a:pPr>
            <a:r>
              <a:t>   0x40057b &lt;+21&gt;: jne    0x40058d &lt;mystery+39&gt;</a:t>
            </a:r>
          </a:p>
          <a:p>
            <a:pPr algn="l">
              <a:defRPr sz="3000">
                <a:latin typeface="Courier"/>
                <a:ea typeface="Courier"/>
                <a:cs typeface="Courier"/>
                <a:sym typeface="Courier"/>
              </a:defRPr>
            </a:pPr>
            <a:r>
              <a:t>   0x40057d &lt;+23&gt;: lea    -0x1(%rsi),%rax</a:t>
            </a:r>
          </a:p>
          <a:p>
            <a:pPr algn="l">
              <a:defRPr sz="3000">
                <a:latin typeface="Courier"/>
                <a:ea typeface="Courier"/>
                <a:cs typeface="Courier"/>
                <a:sym typeface="Courier"/>
              </a:defRPr>
            </a:pPr>
            <a:r>
              <a:t>   0x400581 &lt;+27&gt;: cmp    %rax,%rdx</a:t>
            </a:r>
          </a:p>
          <a:p>
            <a:pPr algn="l">
              <a:defRPr sz="3000">
                <a:latin typeface="Courier"/>
                <a:ea typeface="Courier"/>
                <a:cs typeface="Courier"/>
                <a:sym typeface="Courier"/>
              </a:defRPr>
            </a:pPr>
            <a:r>
              <a:t>   0x400584 &lt;+30&gt;: jb     0x40056d &lt;mystery+7&gt;</a:t>
            </a:r>
          </a:p>
          <a:p>
            <a:pPr algn="l">
              <a:defRPr sz="3000">
                <a:latin typeface="Courier"/>
                <a:ea typeface="Courier"/>
                <a:cs typeface="Courier"/>
                <a:sym typeface="Courier"/>
              </a:defRPr>
            </a:pPr>
            <a:r>
              <a:t>   0x400586 &lt;+32&gt;: mov    $0xffffffffffffffff,%rax</a:t>
            </a:r>
          </a:p>
          <a:p>
            <a:pPr algn="l">
              <a:defRPr sz="3000">
                <a:latin typeface="Courier"/>
                <a:ea typeface="Courier"/>
                <a:cs typeface="Courier"/>
                <a:sym typeface="Courier"/>
              </a:defRPr>
            </a:pPr>
            <a:r>
              <a:t>   0x40058d &lt;+39&gt;: repz retq</a:t>
            </a:r>
          </a:p>
          <a:p>
            <a:pPr algn="l">
              <a:defRPr sz="3000">
                <a:latin typeface="Courier"/>
                <a:ea typeface="Courier"/>
                <a:cs typeface="Courier"/>
                <a:sym typeface="Courier"/>
              </a:defRPr>
            </a:pPr>
            <a:r>
              <a:t>End of assembler dump.</a:t>
            </a:r>
          </a:p>
        </p:txBody>
      </p:sp>
      <p:sp>
        <p:nvSpPr>
          <p:cNvPr id="161" name="long mystery(long *arr, size_t nelems)…"/>
          <p:cNvSpPr txBox="1"/>
          <p:nvPr/>
        </p:nvSpPr>
        <p:spPr>
          <a:xfrm>
            <a:off x="166568" y="3678366"/>
            <a:ext cx="12058096" cy="74168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700">
                <a:latin typeface="Courier"/>
                <a:ea typeface="Courier"/>
                <a:cs typeface="Courier"/>
                <a:sym typeface="Courier"/>
              </a:defRPr>
            </a:pPr>
            <a:r>
              <a:t>long mystery(long *arr, size_t nelems)</a:t>
            </a:r>
          </a:p>
          <a:p>
            <a:pPr algn="l">
              <a:defRPr sz="3700">
                <a:latin typeface="Courier"/>
                <a:ea typeface="Courier"/>
                <a:cs typeface="Courier"/>
                <a:sym typeface="Courier"/>
              </a:defRPr>
            </a:pPr>
            <a:r>
              <a:t>{</a:t>
            </a:r>
          </a:p>
          <a:p>
            <a:pPr algn="l">
              <a:defRPr sz="3700">
                <a:latin typeface="Courier"/>
                <a:ea typeface="Courier"/>
                <a:cs typeface="Courier"/>
                <a:sym typeface="Courier"/>
              </a:defRPr>
            </a:pPr>
            <a:r>
              <a:t>    for (                         ) {</a:t>
            </a:r>
          </a:p>
          <a:p>
            <a:pPr algn="l">
              <a:defRPr sz="3700">
                <a:latin typeface="Courier"/>
                <a:ea typeface="Courier"/>
                <a:cs typeface="Courier"/>
                <a:sym typeface="Courier"/>
              </a:defRPr>
            </a:pPr>
          </a:p>
          <a:p>
            <a:pPr algn="l">
              <a:defRPr sz="3700">
                <a:latin typeface="Courier"/>
                <a:ea typeface="Courier"/>
                <a:cs typeface="Courier"/>
                <a:sym typeface="Courier"/>
              </a:defRPr>
            </a:pPr>
            <a:r>
              <a:t>        size_t sum = ___________________;</a:t>
            </a:r>
          </a:p>
          <a:p>
            <a:pPr algn="l">
              <a:defRPr sz="3700">
                <a:latin typeface="Courier"/>
                <a:ea typeface="Courier"/>
                <a:cs typeface="Courier"/>
                <a:sym typeface="Courier"/>
              </a:defRPr>
            </a:pPr>
          </a:p>
          <a:p>
            <a:pPr algn="l">
              <a:defRPr sz="3700">
                <a:latin typeface="Courier"/>
                <a:ea typeface="Courier"/>
                <a:cs typeface="Courier"/>
                <a:sym typeface="Courier"/>
              </a:defRPr>
            </a:pPr>
            <a:r>
              <a:t>        if (________________________)</a:t>
            </a:r>
          </a:p>
          <a:p>
            <a:pPr algn="l">
              <a:defRPr sz="3700">
                <a:latin typeface="Courier"/>
                <a:ea typeface="Courier"/>
                <a:cs typeface="Courier"/>
                <a:sym typeface="Courier"/>
              </a:defRPr>
            </a:pPr>
          </a:p>
          <a:p>
            <a:pPr algn="l">
              <a:defRPr sz="3700">
                <a:latin typeface="Courier"/>
                <a:ea typeface="Courier"/>
                <a:cs typeface="Courier"/>
                <a:sym typeface="Courier"/>
              </a:defRPr>
            </a:pPr>
            <a:r>
              <a:t>            return __________;</a:t>
            </a:r>
          </a:p>
          <a:p>
            <a:pPr algn="l">
              <a:defRPr sz="3700">
                <a:latin typeface="Courier"/>
                <a:ea typeface="Courier"/>
                <a:cs typeface="Courier"/>
                <a:sym typeface="Courier"/>
              </a:defRPr>
            </a:pPr>
            <a:r>
              <a:t>    }</a:t>
            </a:r>
          </a:p>
          <a:p>
            <a:pPr algn="l">
              <a:defRPr sz="3700">
                <a:latin typeface="Courier"/>
                <a:ea typeface="Courier"/>
                <a:cs typeface="Courier"/>
                <a:sym typeface="Courier"/>
              </a:defRPr>
            </a:pPr>
            <a:r>
              <a:t>    </a:t>
            </a:r>
          </a:p>
          <a:p>
            <a:pPr algn="l">
              <a:defRPr sz="3700">
                <a:latin typeface="Courier"/>
                <a:ea typeface="Courier"/>
                <a:cs typeface="Courier"/>
                <a:sym typeface="Courier"/>
              </a:defRPr>
            </a:pPr>
            <a:r>
              <a:t>    return _______________;</a:t>
            </a:r>
          </a:p>
          <a:p>
            <a:pPr algn="l">
              <a:defRPr sz="3700">
                <a:latin typeface="Courier"/>
                <a:ea typeface="Courier"/>
                <a:cs typeface="Courier"/>
                <a:sym typeface="Courier"/>
              </a:defRPr>
            </a:pPr>
            <a:r>
              <a:t>}</a:t>
            </a:r>
          </a:p>
        </p:txBody>
      </p:sp>
      <p:sp>
        <p:nvSpPr>
          <p:cNvPr id="162"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x86-64 Example Answ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x86-64 Example Answer </a:t>
            </a:r>
          </a:p>
        </p:txBody>
      </p:sp>
      <p:sp>
        <p:nvSpPr>
          <p:cNvPr id="165" name="Convert the assembly on the right to the original C code on the left:"/>
          <p:cNvSpPr txBox="1"/>
          <p:nvPr/>
        </p:nvSpPr>
        <p:spPr>
          <a:xfrm>
            <a:off x="521059" y="2274772"/>
            <a:ext cx="1842833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Convert the assembly on the right to the original C code on the left:</a:t>
            </a:r>
          </a:p>
        </p:txBody>
      </p:sp>
      <p:sp>
        <p:nvSpPr>
          <p:cNvPr id="166" name="Dump of assembler code for function mystery:…"/>
          <p:cNvSpPr txBox="1"/>
          <p:nvPr/>
        </p:nvSpPr>
        <p:spPr>
          <a:xfrm>
            <a:off x="12486222" y="3643106"/>
            <a:ext cx="11596961" cy="70104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000">
                <a:latin typeface="Courier"/>
                <a:ea typeface="Courier"/>
                <a:cs typeface="Courier"/>
                <a:sym typeface="Courier"/>
              </a:defRPr>
            </a:pPr>
            <a:r>
              <a:t>Dump of assembler code for function mystery:</a:t>
            </a:r>
          </a:p>
          <a:p>
            <a:pPr algn="l">
              <a:defRPr sz="3000">
                <a:latin typeface="Courier"/>
                <a:ea typeface="Courier"/>
                <a:cs typeface="Courier"/>
                <a:sym typeface="Courier"/>
              </a:defRPr>
            </a:pPr>
            <a:r>
              <a:t>   0x400566 &lt;+0&gt;:  mov    $0x0,%edx</a:t>
            </a:r>
          </a:p>
          <a:p>
            <a:pPr algn="l">
              <a:defRPr sz="3000">
                <a:latin typeface="Courier"/>
                <a:ea typeface="Courier"/>
                <a:cs typeface="Courier"/>
                <a:sym typeface="Courier"/>
              </a:defRPr>
            </a:pPr>
            <a:r>
              <a:t>   0x40056b &lt;+5&gt;:  jmp    0x40057d &lt;mystery+23&gt;</a:t>
            </a:r>
          </a:p>
          <a:p>
            <a:pPr algn="l">
              <a:defRPr sz="3000">
                <a:latin typeface="Courier"/>
                <a:ea typeface="Courier"/>
                <a:cs typeface="Courier"/>
                <a:sym typeface="Courier"/>
              </a:defRPr>
            </a:pPr>
            <a:r>
              <a:t>   0x40056d &lt;+7&gt;:  mov    (%rdi,%rdx,8),%rax</a:t>
            </a:r>
          </a:p>
          <a:p>
            <a:pPr algn="l">
              <a:defRPr sz="3000">
                <a:latin typeface="Courier"/>
                <a:ea typeface="Courier"/>
                <a:cs typeface="Courier"/>
                <a:sym typeface="Courier"/>
              </a:defRPr>
            </a:pPr>
            <a:r>
              <a:t>   0x400571 &lt;+11&gt;: add    $0x1,%rdx</a:t>
            </a:r>
          </a:p>
          <a:p>
            <a:pPr algn="l">
              <a:defRPr sz="3000">
                <a:latin typeface="Courier"/>
                <a:ea typeface="Courier"/>
                <a:cs typeface="Courier"/>
                <a:sym typeface="Courier"/>
              </a:defRPr>
            </a:pPr>
            <a:r>
              <a:t>   0x400575 &lt;+15&gt;: add    (%rdi,%rdx,8),%rax</a:t>
            </a:r>
          </a:p>
          <a:p>
            <a:pPr algn="l">
              <a:defRPr sz="3000">
                <a:latin typeface="Courier"/>
                <a:ea typeface="Courier"/>
                <a:cs typeface="Courier"/>
                <a:sym typeface="Courier"/>
              </a:defRPr>
            </a:pPr>
            <a:r>
              <a:t>   0x400579 &lt;+19&gt;: test   $0x1,%al</a:t>
            </a:r>
          </a:p>
          <a:p>
            <a:pPr algn="l">
              <a:defRPr sz="3000">
                <a:latin typeface="Courier"/>
                <a:ea typeface="Courier"/>
                <a:cs typeface="Courier"/>
                <a:sym typeface="Courier"/>
              </a:defRPr>
            </a:pPr>
            <a:r>
              <a:t>   0x40057b &lt;+21&gt;: jne    0x40058d &lt;mystery+39&gt;</a:t>
            </a:r>
          </a:p>
          <a:p>
            <a:pPr algn="l">
              <a:defRPr sz="3000">
                <a:latin typeface="Courier"/>
                <a:ea typeface="Courier"/>
                <a:cs typeface="Courier"/>
                <a:sym typeface="Courier"/>
              </a:defRPr>
            </a:pPr>
            <a:r>
              <a:t>   0x40057d &lt;+23&gt;: lea    -0x1(%rsi),%rax</a:t>
            </a:r>
          </a:p>
          <a:p>
            <a:pPr algn="l">
              <a:defRPr sz="3000">
                <a:latin typeface="Courier"/>
                <a:ea typeface="Courier"/>
                <a:cs typeface="Courier"/>
                <a:sym typeface="Courier"/>
              </a:defRPr>
            </a:pPr>
            <a:r>
              <a:t>   0x400581 &lt;+27&gt;: cmp    %rax,%rdx</a:t>
            </a:r>
          </a:p>
          <a:p>
            <a:pPr algn="l">
              <a:defRPr sz="3000">
                <a:latin typeface="Courier"/>
                <a:ea typeface="Courier"/>
                <a:cs typeface="Courier"/>
                <a:sym typeface="Courier"/>
              </a:defRPr>
            </a:pPr>
            <a:r>
              <a:t>   0x400584 &lt;+30&gt;: jb     0x40056d &lt;mystery+7&gt;</a:t>
            </a:r>
          </a:p>
          <a:p>
            <a:pPr algn="l">
              <a:defRPr sz="3000">
                <a:latin typeface="Courier"/>
                <a:ea typeface="Courier"/>
                <a:cs typeface="Courier"/>
                <a:sym typeface="Courier"/>
              </a:defRPr>
            </a:pPr>
            <a:r>
              <a:t>   0x400586 &lt;+32&gt;: mov    $0xffffffffffffffff,%rax</a:t>
            </a:r>
          </a:p>
          <a:p>
            <a:pPr algn="l">
              <a:defRPr sz="3000">
                <a:latin typeface="Courier"/>
                <a:ea typeface="Courier"/>
                <a:cs typeface="Courier"/>
                <a:sym typeface="Courier"/>
              </a:defRPr>
            </a:pPr>
            <a:r>
              <a:t>   0x40058d &lt;+39&gt;: repz retq</a:t>
            </a:r>
          </a:p>
          <a:p>
            <a:pPr algn="l">
              <a:defRPr sz="3000">
                <a:latin typeface="Courier"/>
                <a:ea typeface="Courier"/>
                <a:cs typeface="Courier"/>
                <a:sym typeface="Courier"/>
              </a:defRPr>
            </a:pPr>
            <a:r>
              <a:t>End of assembler dump.</a:t>
            </a:r>
          </a:p>
        </p:txBody>
      </p:sp>
      <p:sp>
        <p:nvSpPr>
          <p:cNvPr id="167" name="long mystery(long *arr, size_t nelems)…"/>
          <p:cNvSpPr txBox="1"/>
          <p:nvPr/>
        </p:nvSpPr>
        <p:spPr>
          <a:xfrm>
            <a:off x="166568" y="3678366"/>
            <a:ext cx="12058096" cy="74168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700">
                <a:latin typeface="Courier"/>
                <a:ea typeface="Courier"/>
                <a:cs typeface="Courier"/>
                <a:sym typeface="Courier"/>
              </a:defRPr>
            </a:pPr>
            <a:r>
              <a:t>long mystery(long *arr, size_t nelems)</a:t>
            </a:r>
          </a:p>
          <a:p>
            <a:pPr algn="l">
              <a:defRPr sz="3700">
                <a:latin typeface="Courier"/>
                <a:ea typeface="Courier"/>
                <a:cs typeface="Courier"/>
                <a:sym typeface="Courier"/>
              </a:defRPr>
            </a:pPr>
            <a:r>
              <a:t>{</a:t>
            </a:r>
          </a:p>
          <a:p>
            <a:pPr algn="l">
              <a:defRPr sz="3700">
                <a:latin typeface="Courier"/>
                <a:ea typeface="Courier"/>
                <a:cs typeface="Courier"/>
                <a:sym typeface="Courier"/>
              </a:defRPr>
            </a:pPr>
            <a:r>
              <a:t>    for (</a:t>
            </a:r>
            <a:r>
              <a:rPr>
                <a:solidFill>
                  <a:srgbClr val="FF2600"/>
                </a:solidFill>
              </a:rPr>
              <a:t>size_t i=0; i &lt; nelems-1; i++</a:t>
            </a:r>
            <a:r>
              <a:t>) {</a:t>
            </a:r>
          </a:p>
          <a:p>
            <a:pPr algn="l">
              <a:defRPr sz="3700">
                <a:latin typeface="Courier"/>
                <a:ea typeface="Courier"/>
                <a:cs typeface="Courier"/>
                <a:sym typeface="Courier"/>
              </a:defRPr>
            </a:pPr>
          </a:p>
          <a:p>
            <a:pPr algn="l">
              <a:defRPr sz="3700">
                <a:latin typeface="Courier"/>
                <a:ea typeface="Courier"/>
                <a:cs typeface="Courier"/>
                <a:sym typeface="Courier"/>
              </a:defRPr>
            </a:pPr>
            <a:r>
              <a:t>        size_t sum = </a:t>
            </a:r>
            <a:r>
              <a:rPr>
                <a:solidFill>
                  <a:srgbClr val="FF2600"/>
                </a:solidFill>
              </a:rPr>
              <a:t>arr[i] + arr[i+1];</a:t>
            </a:r>
          </a:p>
          <a:p>
            <a:pPr algn="l">
              <a:defRPr sz="3700">
                <a:latin typeface="Courier"/>
                <a:ea typeface="Courier"/>
                <a:cs typeface="Courier"/>
                <a:sym typeface="Courier"/>
              </a:defRPr>
            </a:pPr>
          </a:p>
          <a:p>
            <a:pPr algn="l">
              <a:defRPr sz="3700">
                <a:latin typeface="Courier"/>
                <a:ea typeface="Courier"/>
                <a:cs typeface="Courier"/>
                <a:sym typeface="Courier"/>
              </a:defRPr>
            </a:pPr>
            <a:r>
              <a:t>        if (</a:t>
            </a:r>
            <a:r>
              <a:rPr>
                <a:solidFill>
                  <a:srgbClr val="FF2600"/>
                </a:solidFill>
              </a:rPr>
              <a:t>sum % 2 == 1</a:t>
            </a:r>
            <a:r>
              <a:t>)</a:t>
            </a:r>
          </a:p>
          <a:p>
            <a:pPr algn="l">
              <a:defRPr sz="3700">
                <a:latin typeface="Courier"/>
                <a:ea typeface="Courier"/>
                <a:cs typeface="Courier"/>
                <a:sym typeface="Courier"/>
              </a:defRPr>
            </a:pPr>
          </a:p>
          <a:p>
            <a:pPr algn="l">
              <a:defRPr sz="3700">
                <a:latin typeface="Courier"/>
                <a:ea typeface="Courier"/>
                <a:cs typeface="Courier"/>
                <a:sym typeface="Courier"/>
              </a:defRPr>
            </a:pPr>
            <a:r>
              <a:t>            return </a:t>
            </a:r>
            <a:r>
              <a:rPr>
                <a:solidFill>
                  <a:srgbClr val="FF2600"/>
                </a:solidFill>
              </a:rPr>
              <a:t>sum</a:t>
            </a:r>
            <a:r>
              <a:t>;</a:t>
            </a:r>
          </a:p>
          <a:p>
            <a:pPr algn="l">
              <a:defRPr sz="3700">
                <a:latin typeface="Courier"/>
                <a:ea typeface="Courier"/>
                <a:cs typeface="Courier"/>
                <a:sym typeface="Courier"/>
              </a:defRPr>
            </a:pPr>
            <a:r>
              <a:t>    }</a:t>
            </a:r>
          </a:p>
          <a:p>
            <a:pPr algn="l">
              <a:defRPr sz="3700">
                <a:latin typeface="Courier"/>
                <a:ea typeface="Courier"/>
                <a:cs typeface="Courier"/>
                <a:sym typeface="Courier"/>
              </a:defRPr>
            </a:pPr>
            <a:r>
              <a:t>    </a:t>
            </a:r>
          </a:p>
          <a:p>
            <a:pPr algn="l">
              <a:defRPr sz="3700">
                <a:latin typeface="Courier"/>
                <a:ea typeface="Courier"/>
                <a:cs typeface="Courier"/>
                <a:sym typeface="Courier"/>
              </a:defRPr>
            </a:pPr>
            <a:r>
              <a:t>    return </a:t>
            </a:r>
            <a:r>
              <a:rPr>
                <a:solidFill>
                  <a:srgbClr val="FF2600"/>
                </a:solidFill>
              </a:rPr>
              <a:t>-1</a:t>
            </a:r>
            <a:r>
              <a:t>;</a:t>
            </a:r>
          </a:p>
          <a:p>
            <a:pPr algn="l">
              <a:defRPr sz="3700">
                <a:latin typeface="Courier"/>
                <a:ea typeface="Courier"/>
                <a:cs typeface="Courier"/>
                <a:sym typeface="Courier"/>
              </a:defRPr>
            </a:pPr>
            <a:r>
              <a:t>}</a:t>
            </a:r>
          </a:p>
        </p:txBody>
      </p:sp>
      <p:sp>
        <p:nvSpPr>
          <p:cNvPr id="168"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Runtime Stack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Runtime Stack Example Problem </a:t>
            </a:r>
          </a:p>
        </p:txBody>
      </p:sp>
      <p:sp>
        <p:nvSpPr>
          <p:cNvPr id="171" name="int authenticate()…"/>
          <p:cNvSpPr txBox="1"/>
          <p:nvPr/>
        </p:nvSpPr>
        <p:spPr>
          <a:xfrm>
            <a:off x="603723" y="1950643"/>
            <a:ext cx="10248002" cy="111252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int authenticate()</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goodpw[8];</a:t>
            </a:r>
          </a:p>
          <a:p>
            <a:pPr algn="l">
              <a:defRPr sz="2700">
                <a:latin typeface="Courier"/>
                <a:ea typeface="Courier"/>
                <a:cs typeface="Courier"/>
                <a:sym typeface="Courier"/>
              </a:defRPr>
            </a:pPr>
            <a:r>
              <a:t>    get_one_time_pw(goodpw);</a:t>
            </a:r>
          </a:p>
          <a:p>
            <a:pPr algn="l">
              <a:defRPr sz="2700">
                <a:latin typeface="Courier"/>
                <a:ea typeface="Courier"/>
                <a:cs typeface="Courier"/>
                <a:sym typeface="Courier"/>
              </a:defRPr>
            </a:pPr>
          </a:p>
          <a:p>
            <a:pPr algn="l">
              <a:defRPr sz="2700">
                <a:latin typeface="Courier"/>
                <a:ea typeface="Courier"/>
                <a:cs typeface="Courier"/>
                <a:sym typeface="Courier"/>
              </a:defRPr>
            </a:pPr>
            <a:r>
              <a:t>    char pw[8];</a:t>
            </a:r>
          </a:p>
          <a:p>
            <a:pPr algn="l">
              <a:defRPr sz="2700">
                <a:latin typeface="Courier"/>
                <a:ea typeface="Courier"/>
                <a:cs typeface="Courier"/>
                <a:sym typeface="Courier"/>
              </a:defRPr>
            </a:pPr>
            <a:r>
              <a:t>    printf("What is your password?\n");</a:t>
            </a:r>
          </a:p>
          <a:p>
            <a:pPr algn="l">
              <a:defRPr sz="2700">
                <a:latin typeface="Courier"/>
                <a:ea typeface="Courier"/>
                <a:cs typeface="Courier"/>
                <a:sym typeface="Courier"/>
              </a:defRPr>
            </a:pPr>
            <a:r>
              <a:t>    gets(pw);</a:t>
            </a:r>
          </a:p>
          <a:p>
            <a:pPr algn="l">
              <a:defRPr sz="2700">
                <a:latin typeface="Courier"/>
                <a:ea typeface="Courier"/>
                <a:cs typeface="Courier"/>
                <a:sym typeface="Courier"/>
              </a:defRPr>
            </a:pPr>
          </a:p>
          <a:p>
            <a:pPr algn="l">
              <a:defRPr sz="2700">
                <a:latin typeface="Courier"/>
                <a:ea typeface="Courier"/>
                <a:cs typeface="Courier"/>
                <a:sym typeface="Courier"/>
              </a:defRPr>
            </a:pPr>
            <a:r>
              <a:t>    if (strcmp(pw,goodpw) != 0) {</a:t>
            </a:r>
          </a:p>
          <a:p>
            <a:pPr algn="l">
              <a:defRPr sz="2700">
                <a:latin typeface="Courier"/>
                <a:ea typeface="Courier"/>
                <a:cs typeface="Courier"/>
                <a:sym typeface="Courier"/>
              </a:defRPr>
            </a:pPr>
            <a:r>
              <a:t>        printf("Sorry, wrong password!\n");</a:t>
            </a:r>
          </a:p>
          <a:p>
            <a:pPr algn="l">
              <a:defRPr sz="2700">
                <a:latin typeface="Courier"/>
                <a:ea typeface="Courier"/>
                <a:cs typeface="Courier"/>
                <a:sym typeface="Courier"/>
              </a:defRPr>
            </a:pPr>
            <a:r>
              <a:t>        return 0; // user not okay</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printf("You have been authenticated!\n");</a:t>
            </a:r>
          </a:p>
          <a:p>
            <a:pPr algn="l">
              <a:defRPr sz="2700">
                <a:latin typeface="Courier"/>
                <a:ea typeface="Courier"/>
                <a:cs typeface="Courier"/>
                <a:sym typeface="Courier"/>
              </a:defRPr>
            </a:pPr>
            <a:r>
              <a:t>        return 1; // user okay</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int authenticated;</a:t>
            </a:r>
          </a:p>
          <a:p>
            <a:pPr algn="l">
              <a:defRPr sz="2700">
                <a:latin typeface="Courier"/>
                <a:ea typeface="Courier"/>
                <a:cs typeface="Courier"/>
                <a:sym typeface="Courier"/>
              </a:defRPr>
            </a:pPr>
            <a:r>
              <a:t>    authenticated = authenticate();</a:t>
            </a:r>
          </a:p>
          <a:p>
            <a:pPr algn="l">
              <a:defRPr sz="2700">
                <a:latin typeface="Courier"/>
                <a:ea typeface="Courier"/>
                <a:cs typeface="Courier"/>
                <a:sym typeface="Courier"/>
              </a:defRPr>
            </a:pPr>
            <a:r>
              <a:t>    if (authenticated) {</a:t>
            </a:r>
          </a:p>
          <a:p>
            <a:pPr algn="l">
              <a:defRPr sz="2700">
                <a:latin typeface="Courier"/>
                <a:ea typeface="Courier"/>
                <a:cs typeface="Courier"/>
                <a:sym typeface="Courier"/>
              </a:defRPr>
            </a:pPr>
            <a:r>
              <a:t>        printf("Welcome to the US Treasury!\n");</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172" name="Now that you've finished CS 107, you have been hired by a security firm. The first job you have is to find out how a hacker was able to become authenticated on a client's system. Here is what you know:…"/>
          <p:cNvSpPr txBox="1"/>
          <p:nvPr/>
        </p:nvSpPr>
        <p:spPr>
          <a:xfrm>
            <a:off x="11582082" y="1992695"/>
            <a:ext cx="12120590" cy="115341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Now that you've finished CS 107, you have been hired by a security firm. The first job you have is to find out how a hacker was able to become authenticated on a client's system. Here is what you know:</a:t>
            </a:r>
          </a:p>
          <a:p>
            <a:pPr algn="l"/>
          </a:p>
          <a:p>
            <a:pPr marL="914400" indent="-914400" algn="l">
              <a:buSzPct val="100000"/>
              <a:buAutoNum type="arabicPeriod" startAt="1"/>
            </a:pPr>
            <a:r>
              <a:t>The code to the left is the C code to grant access.</a:t>
            </a:r>
          </a:p>
          <a:p>
            <a:pPr marL="914400" indent="-914400" algn="l">
              <a:buSzPct val="100000"/>
              <a:buAutoNum type="arabicPeriod" startAt="1"/>
            </a:pPr>
            <a:r>
              <a:t>The hacker had access to the binary for the C code, but could only run it on their own system to test. The hacker did not have access to the </a:t>
            </a:r>
            <a:r>
              <a:rPr>
                <a:latin typeface="Courier"/>
                <a:ea typeface="Courier"/>
                <a:cs typeface="Courier"/>
                <a:sym typeface="Courier"/>
              </a:rPr>
              <a:t>get_one_time_pw</a:t>
            </a:r>
            <a:r>
              <a:t> function, which grants a one-time password that changes each time the program is run. (continued...)</a:t>
            </a:r>
          </a:p>
        </p:txBody>
      </p:sp>
      <p:sp>
        <p:nvSpPr>
          <p:cNvPr id="173"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Runtime Stack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Runtime Stack Example Problem </a:t>
            </a:r>
          </a:p>
        </p:txBody>
      </p:sp>
      <p:sp>
        <p:nvSpPr>
          <p:cNvPr id="176" name="int authenticate()…"/>
          <p:cNvSpPr txBox="1"/>
          <p:nvPr/>
        </p:nvSpPr>
        <p:spPr>
          <a:xfrm>
            <a:off x="603723" y="1950643"/>
            <a:ext cx="10248002" cy="111252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int authenticate()</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char goodpw[8];</a:t>
            </a:r>
          </a:p>
          <a:p>
            <a:pPr algn="l">
              <a:defRPr sz="2700">
                <a:latin typeface="Courier"/>
                <a:ea typeface="Courier"/>
                <a:cs typeface="Courier"/>
                <a:sym typeface="Courier"/>
              </a:defRPr>
            </a:pPr>
            <a:r>
              <a:t>    get_one_time_pw(goodpw);</a:t>
            </a:r>
          </a:p>
          <a:p>
            <a:pPr algn="l">
              <a:defRPr sz="2700">
                <a:latin typeface="Courier"/>
                <a:ea typeface="Courier"/>
                <a:cs typeface="Courier"/>
                <a:sym typeface="Courier"/>
              </a:defRPr>
            </a:pPr>
          </a:p>
          <a:p>
            <a:pPr algn="l">
              <a:defRPr sz="2700">
                <a:latin typeface="Courier"/>
                <a:ea typeface="Courier"/>
                <a:cs typeface="Courier"/>
                <a:sym typeface="Courier"/>
              </a:defRPr>
            </a:pPr>
            <a:r>
              <a:t>    char pw[8];</a:t>
            </a:r>
          </a:p>
          <a:p>
            <a:pPr algn="l">
              <a:defRPr sz="2700">
                <a:latin typeface="Courier"/>
                <a:ea typeface="Courier"/>
                <a:cs typeface="Courier"/>
                <a:sym typeface="Courier"/>
              </a:defRPr>
            </a:pPr>
            <a:r>
              <a:t>    printf("What is your password?\n");</a:t>
            </a:r>
          </a:p>
          <a:p>
            <a:pPr algn="l">
              <a:defRPr sz="2700">
                <a:latin typeface="Courier"/>
                <a:ea typeface="Courier"/>
                <a:cs typeface="Courier"/>
                <a:sym typeface="Courier"/>
              </a:defRPr>
            </a:pPr>
            <a:r>
              <a:t>    gets(pw);</a:t>
            </a:r>
          </a:p>
          <a:p>
            <a:pPr algn="l">
              <a:defRPr sz="2700">
                <a:latin typeface="Courier"/>
                <a:ea typeface="Courier"/>
                <a:cs typeface="Courier"/>
                <a:sym typeface="Courier"/>
              </a:defRPr>
            </a:pPr>
          </a:p>
          <a:p>
            <a:pPr algn="l">
              <a:defRPr sz="2700">
                <a:latin typeface="Courier"/>
                <a:ea typeface="Courier"/>
                <a:cs typeface="Courier"/>
                <a:sym typeface="Courier"/>
              </a:defRPr>
            </a:pPr>
            <a:r>
              <a:t>    if (strcmp(pw,goodpw) != 0) {</a:t>
            </a:r>
          </a:p>
          <a:p>
            <a:pPr algn="l">
              <a:defRPr sz="2700">
                <a:latin typeface="Courier"/>
                <a:ea typeface="Courier"/>
                <a:cs typeface="Courier"/>
                <a:sym typeface="Courier"/>
              </a:defRPr>
            </a:pPr>
            <a:r>
              <a:t>        printf("Sorry, wrong password!\n");</a:t>
            </a:r>
          </a:p>
          <a:p>
            <a:pPr algn="l">
              <a:defRPr sz="2700">
                <a:latin typeface="Courier"/>
                <a:ea typeface="Courier"/>
                <a:cs typeface="Courier"/>
                <a:sym typeface="Courier"/>
              </a:defRPr>
            </a:pPr>
            <a:r>
              <a:t>        return 0; // user not okay</a:t>
            </a:r>
          </a:p>
          <a:p>
            <a:pPr algn="l">
              <a:defRPr sz="2700">
                <a:latin typeface="Courier"/>
                <a:ea typeface="Courier"/>
                <a:cs typeface="Courier"/>
                <a:sym typeface="Courier"/>
              </a:defRPr>
            </a:pPr>
            <a:r>
              <a:t>    } else {</a:t>
            </a:r>
          </a:p>
          <a:p>
            <a:pPr algn="l">
              <a:defRPr sz="2700">
                <a:latin typeface="Courier"/>
                <a:ea typeface="Courier"/>
                <a:cs typeface="Courier"/>
                <a:sym typeface="Courier"/>
              </a:defRPr>
            </a:pPr>
            <a:r>
              <a:t>        printf("You have been authenticated!\n");</a:t>
            </a:r>
          </a:p>
          <a:p>
            <a:pPr algn="l">
              <a:defRPr sz="2700">
                <a:latin typeface="Courier"/>
                <a:ea typeface="Courier"/>
                <a:cs typeface="Courier"/>
                <a:sym typeface="Courier"/>
              </a:defRPr>
            </a:pPr>
            <a:r>
              <a:t>        return 1; // user okay</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a:t>
            </a:r>
          </a:p>
          <a:p>
            <a:pPr algn="l">
              <a:defRPr sz="2700">
                <a:latin typeface="Courier"/>
                <a:ea typeface="Courier"/>
                <a:cs typeface="Courier"/>
                <a:sym typeface="Courier"/>
              </a:defRPr>
            </a:pPr>
          </a:p>
          <a:p>
            <a:pPr algn="l">
              <a:defRPr sz="2700">
                <a:latin typeface="Courier"/>
                <a:ea typeface="Courier"/>
                <a:cs typeface="Courier"/>
                <a:sym typeface="Courier"/>
              </a:defRPr>
            </a:pPr>
            <a:r>
              <a:t>int main(int argc, char **argv)</a:t>
            </a:r>
          </a:p>
          <a:p>
            <a:pPr algn="l">
              <a:defRPr sz="2700">
                <a:latin typeface="Courier"/>
                <a:ea typeface="Courier"/>
                <a:cs typeface="Courier"/>
                <a:sym typeface="Courier"/>
              </a:defRPr>
            </a:pPr>
            <a:r>
              <a:t>{</a:t>
            </a:r>
          </a:p>
          <a:p>
            <a:pPr algn="l">
              <a:defRPr sz="2700">
                <a:latin typeface="Courier"/>
                <a:ea typeface="Courier"/>
                <a:cs typeface="Courier"/>
                <a:sym typeface="Courier"/>
              </a:defRPr>
            </a:pPr>
            <a:r>
              <a:t>    int authenticated;</a:t>
            </a:r>
          </a:p>
          <a:p>
            <a:pPr algn="l">
              <a:defRPr sz="2700">
                <a:latin typeface="Courier"/>
                <a:ea typeface="Courier"/>
                <a:cs typeface="Courier"/>
                <a:sym typeface="Courier"/>
              </a:defRPr>
            </a:pPr>
            <a:r>
              <a:t>    authenticated = authenticate();</a:t>
            </a:r>
          </a:p>
          <a:p>
            <a:pPr algn="l">
              <a:defRPr sz="2700">
                <a:latin typeface="Courier"/>
                <a:ea typeface="Courier"/>
                <a:cs typeface="Courier"/>
                <a:sym typeface="Courier"/>
              </a:defRPr>
            </a:pPr>
            <a:r>
              <a:t>    if (authenticated) {</a:t>
            </a:r>
          </a:p>
          <a:p>
            <a:pPr algn="l">
              <a:defRPr sz="2700">
                <a:latin typeface="Courier"/>
                <a:ea typeface="Courier"/>
                <a:cs typeface="Courier"/>
                <a:sym typeface="Courier"/>
              </a:defRPr>
            </a:pPr>
            <a:r>
              <a:t>        printf("Welcome to the US Treasury!\n");</a:t>
            </a:r>
          </a:p>
          <a:p>
            <a:pPr algn="l">
              <a:defRPr sz="2700">
                <a:latin typeface="Courier"/>
                <a:ea typeface="Courier"/>
                <a:cs typeface="Courier"/>
                <a:sym typeface="Courier"/>
              </a:defRPr>
            </a:pPr>
            <a:r>
              <a:t>    }</a:t>
            </a:r>
          </a:p>
          <a:p>
            <a:pPr algn="l">
              <a:defRPr sz="2700">
                <a:latin typeface="Courier"/>
                <a:ea typeface="Courier"/>
                <a:cs typeface="Courier"/>
                <a:sym typeface="Courier"/>
              </a:defRPr>
            </a:pPr>
            <a:r>
              <a:t>    return 0;</a:t>
            </a:r>
          </a:p>
          <a:p>
            <a:pPr algn="l">
              <a:defRPr sz="2700">
                <a:latin typeface="Courier"/>
                <a:ea typeface="Courier"/>
                <a:cs typeface="Courier"/>
                <a:sym typeface="Courier"/>
              </a:defRPr>
            </a:pPr>
            <a:r>
              <a:t>}</a:t>
            </a:r>
          </a:p>
        </p:txBody>
      </p:sp>
      <p:sp>
        <p:nvSpPr>
          <p:cNvPr id="177" name="You open the program in gdb, and you break it right before the call to gets as shown in the disassembly below:"/>
          <p:cNvSpPr txBox="1"/>
          <p:nvPr/>
        </p:nvSpPr>
        <p:spPr>
          <a:xfrm>
            <a:off x="11582082" y="1992695"/>
            <a:ext cx="12396822" cy="12465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700"/>
            </a:pPr>
            <a:r>
              <a:t>You open the program in gdb, and you break it right before the call to </a:t>
            </a:r>
            <a:r>
              <a:rPr>
                <a:latin typeface="Courier"/>
                <a:ea typeface="Courier"/>
                <a:cs typeface="Courier"/>
                <a:sym typeface="Courier"/>
              </a:rPr>
              <a:t>gets</a:t>
            </a:r>
            <a:r>
              <a:t> as shown in the disassembly below:</a:t>
            </a:r>
          </a:p>
        </p:txBody>
      </p:sp>
      <p:sp>
        <p:nvSpPr>
          <p:cNvPr id="178" name="0x0000000000400609 &lt;+0&gt;: sub    $0x28,%rsp…"/>
          <p:cNvSpPr txBox="1"/>
          <p:nvPr/>
        </p:nvSpPr>
        <p:spPr>
          <a:xfrm>
            <a:off x="11310543" y="3523289"/>
            <a:ext cx="12734126" cy="99060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   0x0000000000400609 &lt;+0&gt;:	sub    $0x28,%rsp</a:t>
            </a:r>
          </a:p>
          <a:p>
            <a:pPr algn="l">
              <a:defRPr sz="2700">
                <a:latin typeface="Courier"/>
                <a:ea typeface="Courier"/>
                <a:cs typeface="Courier"/>
                <a:sym typeface="Courier"/>
              </a:defRPr>
            </a:pPr>
            <a:r>
              <a:t>   0x000000000040060d &lt;+4&gt;:	lea    0x10(%rsp),%rdi</a:t>
            </a:r>
          </a:p>
          <a:p>
            <a:pPr algn="l">
              <a:defRPr sz="2700">
                <a:latin typeface="Courier"/>
                <a:ea typeface="Courier"/>
                <a:cs typeface="Courier"/>
                <a:sym typeface="Courier"/>
              </a:defRPr>
            </a:pPr>
            <a:r>
              <a:t>   0x0000000000400612 &lt;+9&gt;:	callq  0x4005f6 &lt;get_one_time_pw&gt;</a:t>
            </a:r>
          </a:p>
          <a:p>
            <a:pPr algn="l">
              <a:defRPr sz="2700">
                <a:latin typeface="Courier"/>
                <a:ea typeface="Courier"/>
                <a:cs typeface="Courier"/>
                <a:sym typeface="Courier"/>
              </a:defRPr>
            </a:pPr>
            <a:r>
              <a:t>   0x0000000000400617 &lt;+14&gt;:	mov    $0x40072c,%edi</a:t>
            </a:r>
          </a:p>
          <a:p>
            <a:pPr algn="l">
              <a:defRPr sz="2700">
                <a:latin typeface="Courier"/>
                <a:ea typeface="Courier"/>
                <a:cs typeface="Courier"/>
                <a:sym typeface="Courier"/>
              </a:defRPr>
            </a:pPr>
            <a:r>
              <a:t>   0x000000000040061c &lt;+19&gt;:	mov    $0x0,%eax</a:t>
            </a:r>
          </a:p>
          <a:p>
            <a:pPr algn="l">
              <a:defRPr sz="2700">
                <a:latin typeface="Courier"/>
                <a:ea typeface="Courier"/>
                <a:cs typeface="Courier"/>
                <a:sym typeface="Courier"/>
              </a:defRPr>
            </a:pPr>
            <a:r>
              <a:t>   0x0000000000400621 &lt;+24&gt;:	callq  0x4004b0 &lt;printf@plt&gt;</a:t>
            </a:r>
          </a:p>
          <a:p>
            <a:pPr algn="l">
              <a:defRPr sz="2700">
                <a:latin typeface="Courier"/>
                <a:ea typeface="Courier"/>
                <a:cs typeface="Courier"/>
                <a:sym typeface="Courier"/>
              </a:defRPr>
            </a:pPr>
            <a:r>
              <a:t>   0x0000000000400626 &lt;+29&gt;:	mov    %rsp,%rdi</a:t>
            </a:r>
          </a:p>
          <a:p>
            <a:pPr algn="l">
              <a:defRPr sz="2700">
                <a:latin typeface="Courier"/>
                <a:ea typeface="Courier"/>
                <a:cs typeface="Courier"/>
                <a:sym typeface="Courier"/>
              </a:defRPr>
            </a:pPr>
            <a:r>
              <a:t>=&gt; 0x0000000000400629 &lt;+32&gt;:	callq  0x4004e0 &lt;gets@plt&gt;</a:t>
            </a:r>
          </a:p>
          <a:p>
            <a:pPr algn="l">
              <a:defRPr sz="2700">
                <a:latin typeface="Courier"/>
                <a:ea typeface="Courier"/>
                <a:cs typeface="Courier"/>
                <a:sym typeface="Courier"/>
              </a:defRPr>
            </a:pPr>
            <a:r>
              <a:t>   0x000000000040062e &lt;+37&gt;:	lea    0x10(%rsp),%rsi</a:t>
            </a:r>
          </a:p>
          <a:p>
            <a:pPr algn="l">
              <a:defRPr sz="2700">
                <a:latin typeface="Courier"/>
                <a:ea typeface="Courier"/>
                <a:cs typeface="Courier"/>
                <a:sym typeface="Courier"/>
              </a:defRPr>
            </a:pPr>
            <a:r>
              <a:t>   0x0000000000400633 &lt;+42&gt;:	mov    %rsp,%rdi</a:t>
            </a:r>
          </a:p>
          <a:p>
            <a:pPr algn="l">
              <a:defRPr sz="2700">
                <a:latin typeface="Courier"/>
                <a:ea typeface="Courier"/>
                <a:cs typeface="Courier"/>
                <a:sym typeface="Courier"/>
              </a:defRPr>
            </a:pPr>
            <a:r>
              <a:t>   0x0000000000400636 &lt;+45&gt;:	callq  0x4004d0 &lt;strcmp@plt&gt;</a:t>
            </a:r>
          </a:p>
          <a:p>
            <a:pPr algn="l">
              <a:defRPr sz="2700">
                <a:latin typeface="Courier"/>
                <a:ea typeface="Courier"/>
                <a:cs typeface="Courier"/>
                <a:sym typeface="Courier"/>
              </a:defRPr>
            </a:pPr>
            <a:r>
              <a:t>   0x000000000040063b &lt;+50&gt;:	test   %eax,%eax</a:t>
            </a:r>
          </a:p>
          <a:p>
            <a:pPr algn="l">
              <a:defRPr sz="2700">
                <a:latin typeface="Courier"/>
                <a:ea typeface="Courier"/>
                <a:cs typeface="Courier"/>
                <a:sym typeface="Courier"/>
              </a:defRPr>
            </a:pPr>
            <a:r>
              <a:t>   0x000000000040063d &lt;+52&gt;:	je     0x400655 &lt;authenticate+76&gt;</a:t>
            </a:r>
          </a:p>
          <a:p>
            <a:pPr algn="l">
              <a:defRPr sz="2700">
                <a:latin typeface="Courier"/>
                <a:ea typeface="Courier"/>
                <a:cs typeface="Courier"/>
                <a:sym typeface="Courier"/>
              </a:defRPr>
            </a:pPr>
            <a:r>
              <a:t>   0x000000000040063f &lt;+54&gt;:	mov    $0x400744,%edi</a:t>
            </a:r>
          </a:p>
          <a:p>
            <a:pPr algn="l">
              <a:defRPr sz="2700">
                <a:latin typeface="Courier"/>
                <a:ea typeface="Courier"/>
                <a:cs typeface="Courier"/>
                <a:sym typeface="Courier"/>
              </a:defRPr>
            </a:pPr>
            <a:r>
              <a:t>   0x0000000000400644 &lt;+59&gt;:	mov    $0x0,%eax</a:t>
            </a:r>
          </a:p>
          <a:p>
            <a:pPr algn="l">
              <a:defRPr sz="2700">
                <a:latin typeface="Courier"/>
                <a:ea typeface="Courier"/>
                <a:cs typeface="Courier"/>
                <a:sym typeface="Courier"/>
              </a:defRPr>
            </a:pPr>
            <a:r>
              <a:t>   0x0000000000400649 &lt;+64&gt;:	callq  0x4004b0 &lt;printf@plt&gt;</a:t>
            </a:r>
          </a:p>
          <a:p>
            <a:pPr algn="l">
              <a:defRPr sz="2700">
                <a:latin typeface="Courier"/>
                <a:ea typeface="Courier"/>
                <a:cs typeface="Courier"/>
                <a:sym typeface="Courier"/>
              </a:defRPr>
            </a:pPr>
            <a:r>
              <a:t>   0x000000000040064e &lt;+69&gt;:	mov    $0x0,%eax</a:t>
            </a:r>
          </a:p>
          <a:p>
            <a:pPr algn="l">
              <a:defRPr sz="2700">
                <a:latin typeface="Courier"/>
                <a:ea typeface="Courier"/>
                <a:cs typeface="Courier"/>
                <a:sym typeface="Courier"/>
              </a:defRPr>
            </a:pPr>
            <a:r>
              <a:t>   0x0000000000400653 &lt;+74&gt;:	jmp    0x400669 &lt;authenticate+96&gt;</a:t>
            </a:r>
          </a:p>
          <a:p>
            <a:pPr algn="l">
              <a:defRPr sz="2700">
                <a:latin typeface="Courier"/>
                <a:ea typeface="Courier"/>
                <a:cs typeface="Courier"/>
                <a:sym typeface="Courier"/>
              </a:defRPr>
            </a:pPr>
            <a:r>
              <a:t>   0x0000000000400655 &lt;+76&gt;:	mov    $0x40075c,%edi</a:t>
            </a:r>
          </a:p>
          <a:p>
            <a:pPr algn="l">
              <a:defRPr sz="2700">
                <a:latin typeface="Courier"/>
                <a:ea typeface="Courier"/>
                <a:cs typeface="Courier"/>
                <a:sym typeface="Courier"/>
              </a:defRPr>
            </a:pPr>
            <a:r>
              <a:t>   0x000000000040065a &lt;+81&gt;:	mov    $0x0,%eax</a:t>
            </a:r>
          </a:p>
          <a:p>
            <a:pPr algn="l">
              <a:defRPr sz="2700">
                <a:latin typeface="Courier"/>
                <a:ea typeface="Courier"/>
                <a:cs typeface="Courier"/>
                <a:sym typeface="Courier"/>
              </a:defRPr>
            </a:pPr>
            <a:r>
              <a:t>   0x000000000040065f &lt;+86&gt;:	callq  0x4004b0 &lt;printf@plt&gt;</a:t>
            </a:r>
          </a:p>
          <a:p>
            <a:pPr algn="l">
              <a:defRPr sz="2700">
                <a:latin typeface="Courier"/>
                <a:ea typeface="Courier"/>
                <a:cs typeface="Courier"/>
                <a:sym typeface="Courier"/>
              </a:defRPr>
            </a:pPr>
            <a:r>
              <a:t>   0x0000000000400664 &lt;+91&gt;:	mov    $0x1,%eax</a:t>
            </a:r>
          </a:p>
          <a:p>
            <a:pPr algn="l">
              <a:defRPr sz="2700">
                <a:latin typeface="Courier"/>
                <a:ea typeface="Courier"/>
                <a:cs typeface="Courier"/>
                <a:sym typeface="Courier"/>
              </a:defRPr>
            </a:pPr>
            <a:r>
              <a:t>   0x0000000000400669 &lt;+96&gt;:	add    $0x28,%rsp</a:t>
            </a:r>
          </a:p>
          <a:p>
            <a:pPr algn="l">
              <a:defRPr sz="2700">
                <a:latin typeface="Courier"/>
                <a:ea typeface="Courier"/>
                <a:cs typeface="Courier"/>
                <a:sym typeface="Courier"/>
              </a:defRPr>
            </a:pPr>
            <a:r>
              <a:t>   0x000000000040066d &lt;+100&gt;:	retq</a:t>
            </a:r>
          </a:p>
        </p:txBody>
      </p:sp>
      <p:sp>
        <p:nvSpPr>
          <p:cNvPr id="179"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Runtime Stack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Runtime Stack Example Problem </a:t>
            </a:r>
          </a:p>
        </p:txBody>
      </p:sp>
      <p:sp>
        <p:nvSpPr>
          <p:cNvPr id="182" name="You print out some details of the variables, and also the initial bytes on the stack and find the following:"/>
          <p:cNvSpPr txBox="1"/>
          <p:nvPr/>
        </p:nvSpPr>
        <p:spPr>
          <a:xfrm>
            <a:off x="320218" y="1992695"/>
            <a:ext cx="14537980" cy="13564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100"/>
            </a:lvl1pPr>
          </a:lstStyle>
          <a:p>
            <a:pPr/>
            <a:r>
              <a:t>You print out some details of the variables, and also the initial bytes on the stack and find the following:</a:t>
            </a:r>
          </a:p>
        </p:txBody>
      </p:sp>
      <p:sp>
        <p:nvSpPr>
          <p:cNvPr id="183" name="(gdb) p goodpw…"/>
          <p:cNvSpPr txBox="1"/>
          <p:nvPr/>
        </p:nvSpPr>
        <p:spPr>
          <a:xfrm>
            <a:off x="189718" y="3666973"/>
            <a:ext cx="13128830" cy="50292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2700">
                <a:latin typeface="Courier"/>
                <a:ea typeface="Courier"/>
                <a:cs typeface="Courier"/>
                <a:sym typeface="Courier"/>
              </a:defRPr>
            </a:pPr>
            <a:r>
              <a:t>(gdb) p goodpw</a:t>
            </a:r>
          </a:p>
          <a:p>
            <a:pPr algn="l">
              <a:defRPr sz="2700">
                <a:latin typeface="Courier"/>
                <a:ea typeface="Courier"/>
                <a:cs typeface="Courier"/>
                <a:sym typeface="Courier"/>
              </a:defRPr>
            </a:pPr>
            <a:r>
              <a:t>$1 = "hunter2"</a:t>
            </a:r>
          </a:p>
          <a:p>
            <a:pPr algn="l">
              <a:defRPr sz="2700">
                <a:latin typeface="Courier"/>
                <a:ea typeface="Courier"/>
                <a:cs typeface="Courier"/>
                <a:sym typeface="Courier"/>
              </a:defRPr>
            </a:pPr>
            <a:r>
              <a:t>(gdb) p &amp;goodpw</a:t>
            </a:r>
          </a:p>
          <a:p>
            <a:pPr algn="l">
              <a:defRPr sz="2700">
                <a:latin typeface="Courier"/>
                <a:ea typeface="Courier"/>
                <a:cs typeface="Courier"/>
                <a:sym typeface="Courier"/>
              </a:defRPr>
            </a:pPr>
            <a:r>
              <a:t>$2 = (char (*)[8]) 0x7fffffffe960</a:t>
            </a:r>
          </a:p>
          <a:p>
            <a:pPr algn="l">
              <a:defRPr sz="2700">
                <a:latin typeface="Courier"/>
                <a:ea typeface="Courier"/>
                <a:cs typeface="Courier"/>
                <a:sym typeface="Courier"/>
              </a:defRPr>
            </a:pPr>
            <a:r>
              <a:t>(gdb) p &amp;pw</a:t>
            </a:r>
          </a:p>
          <a:p>
            <a:pPr algn="l">
              <a:defRPr sz="2700">
                <a:latin typeface="Courier"/>
                <a:ea typeface="Courier"/>
                <a:cs typeface="Courier"/>
                <a:sym typeface="Courier"/>
              </a:defRPr>
            </a:pPr>
            <a:r>
              <a:t>$3 = (char (*)[8]) 0x7fffffffe950</a:t>
            </a:r>
          </a:p>
          <a:p>
            <a:pPr algn="l">
              <a:defRPr sz="2700">
                <a:latin typeface="Courier"/>
                <a:ea typeface="Courier"/>
                <a:cs typeface="Courier"/>
                <a:sym typeface="Courier"/>
              </a:defRPr>
            </a:pPr>
            <a:r>
              <a:t>(gdb) x/32bx $rsp</a:t>
            </a:r>
          </a:p>
          <a:p>
            <a:pPr algn="l">
              <a:defRPr sz="2700">
                <a:latin typeface="Courier"/>
                <a:ea typeface="Courier"/>
                <a:cs typeface="Courier"/>
                <a:sym typeface="Courier"/>
              </a:defRPr>
            </a:pPr>
            <a:r>
              <a:t>0x7fffffffe950:  0x00  0x00  0x00  0x00  0x00  0x00  0x00  0x00</a:t>
            </a:r>
          </a:p>
          <a:p>
            <a:pPr algn="l">
              <a:defRPr sz="2700">
                <a:latin typeface="Courier"/>
                <a:ea typeface="Courier"/>
                <a:cs typeface="Courier"/>
                <a:sym typeface="Courier"/>
              </a:defRPr>
            </a:pPr>
            <a:r>
              <a:t>0x7fffffffe958:  0x00  0x00  0x00  0x00  0x00  0x00  0x00  0x00</a:t>
            </a:r>
          </a:p>
          <a:p>
            <a:pPr algn="l">
              <a:defRPr sz="2700">
                <a:latin typeface="Courier"/>
                <a:ea typeface="Courier"/>
                <a:cs typeface="Courier"/>
                <a:sym typeface="Courier"/>
              </a:defRPr>
            </a:pPr>
            <a:r>
              <a:t>0x7fffffffe960:  0x68  0x75  0x6e  0x74  0x65  0x72  0x32  0x00</a:t>
            </a:r>
          </a:p>
          <a:p>
            <a:pPr algn="l">
              <a:defRPr sz="2700">
                <a:latin typeface="Courier"/>
                <a:ea typeface="Courier"/>
                <a:cs typeface="Courier"/>
                <a:sym typeface="Courier"/>
              </a:defRPr>
            </a:pPr>
            <a:r>
              <a:t>0x7fffffffe968:  0x00  0x05  0x40  0x00  0x00  0x00  0x00  0x00</a:t>
            </a:r>
          </a:p>
          <a:p>
            <a:pPr algn="l">
              <a:defRPr sz="2700">
                <a:latin typeface="Courier"/>
                <a:ea typeface="Courier"/>
                <a:cs typeface="Courier"/>
                <a:sym typeface="Courier"/>
              </a:defRPr>
            </a:pPr>
            <a:r>
              <a:t>(gdb)</a:t>
            </a:r>
          </a:p>
        </p:txBody>
      </p:sp>
      <p:sp>
        <p:nvSpPr>
          <p:cNvPr id="184" name="Using the assembly code, the stack trace, and your knowledge of the C library, explain how the hacker could have gained access to the system by running the program.…"/>
          <p:cNvSpPr txBox="1"/>
          <p:nvPr/>
        </p:nvSpPr>
        <p:spPr>
          <a:xfrm>
            <a:off x="14006318" y="3313635"/>
            <a:ext cx="8362616" cy="70887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49808" indent="-749808" algn="l">
              <a:buSzPct val="100000"/>
              <a:buAutoNum type="arabicPeriod" startAt="1"/>
              <a:defRPr sz="4100"/>
            </a:pPr>
            <a:r>
              <a:t>Using the assembly code, the stack trace, and your knowledge of the C library, explain how the hacker could have gained access to the system by running the program.</a:t>
            </a:r>
          </a:p>
          <a:p>
            <a:pPr marL="749808" indent="-749808" algn="l">
              <a:buSzPct val="100000"/>
              <a:buAutoNum type="arabicPeriod" startAt="1"/>
              <a:defRPr sz="4100"/>
            </a:pPr>
            <a:r>
              <a:t>Fill in the </a:t>
            </a:r>
            <a:r>
              <a:rPr>
                <a:latin typeface="Courier"/>
                <a:ea typeface="Courier"/>
                <a:cs typeface="Courier"/>
                <a:sym typeface="Courier"/>
              </a:rPr>
              <a:t>create_password.c</a:t>
            </a:r>
            <a:r>
              <a:t> program on the following slide with bytes that will create a password suitable for gaining access to the system.</a:t>
            </a:r>
          </a:p>
        </p:txBody>
      </p:sp>
      <p:sp>
        <p:nvSpPr>
          <p:cNvPr id="185" name="This gives you enough information to determine how the hacker was successful!"/>
          <p:cNvSpPr txBox="1"/>
          <p:nvPr/>
        </p:nvSpPr>
        <p:spPr>
          <a:xfrm>
            <a:off x="193888" y="9013956"/>
            <a:ext cx="13385404" cy="13564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100"/>
            </a:lvl1pPr>
          </a:lstStyle>
          <a:p>
            <a:pPr/>
            <a:r>
              <a:t>This gives you enough information to determine how the hacker was successful!</a:t>
            </a:r>
          </a:p>
        </p:txBody>
      </p:sp>
      <p:sp>
        <p:nvSpPr>
          <p:cNvPr id="186" name="Slide Number"/>
          <p:cNvSpPr txBox="1"/>
          <p:nvPr>
            <p:ph type="sldNum" sz="quarter" idx="2"/>
          </p:nvPr>
        </p:nvSpPr>
        <p:spPr>
          <a:xfrm>
            <a:off x="23343323" y="12992100"/>
            <a:ext cx="241402"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Runtime Stack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Runtime Stack Example Problem </a:t>
            </a:r>
          </a:p>
        </p:txBody>
      </p:sp>
      <p:sp>
        <p:nvSpPr>
          <p:cNvPr id="189" name="Change the bytes in the create_password.c program to build a program that will create a password that will allow access to the user."/>
          <p:cNvSpPr txBox="1"/>
          <p:nvPr/>
        </p:nvSpPr>
        <p:spPr>
          <a:xfrm>
            <a:off x="320218" y="1992695"/>
            <a:ext cx="14537980" cy="19914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100"/>
            </a:lvl1pPr>
          </a:lstStyle>
          <a:p>
            <a:pPr/>
            <a:r>
              <a:t>Change the bytes in the create_password.c program to build a program that will create a password that will allow access to the user.</a:t>
            </a:r>
          </a:p>
        </p:txBody>
      </p:sp>
      <p:sp>
        <p:nvSpPr>
          <p:cNvPr id="190" name="// file: create_password.c…"/>
          <p:cNvSpPr txBox="1"/>
          <p:nvPr/>
        </p:nvSpPr>
        <p:spPr>
          <a:xfrm>
            <a:off x="189718" y="4209823"/>
            <a:ext cx="16969935" cy="86868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create_password.c</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const char *filename = argc &gt; 1 ? argv[1] : "password.txt";</a:t>
            </a:r>
          </a:p>
          <a:p>
            <a:pPr algn="l">
              <a:defRPr sz="3500">
                <a:latin typeface="Courier"/>
                <a:ea typeface="Courier"/>
                <a:cs typeface="Courier"/>
                <a:sym typeface="Courier"/>
              </a:defRPr>
            </a:pPr>
            <a:r>
              <a:t>    FILE *fp = fopen(filename, "w");</a:t>
            </a:r>
          </a:p>
          <a:p>
            <a:pPr algn="l">
              <a:defRPr sz="3500">
                <a:latin typeface="Courier"/>
                <a:ea typeface="Courier"/>
                <a:cs typeface="Courier"/>
                <a:sym typeface="Courier"/>
              </a:defRPr>
            </a:pPr>
            <a:r>
              <a:t>    if (!fp) error(1, errno, "%s", argv[1]);</a:t>
            </a:r>
          </a:p>
          <a:p>
            <a:pPr algn="l">
              <a:defRPr sz="3500">
                <a:latin typeface="Courier"/>
                <a:ea typeface="Courier"/>
                <a:cs typeface="Courier"/>
                <a:sym typeface="Courier"/>
              </a:defRPr>
            </a:pPr>
          </a:p>
          <a:p>
            <a:pPr algn="l">
              <a:defRPr sz="3500">
                <a:latin typeface="Courier"/>
                <a:ea typeface="Courier"/>
                <a:cs typeface="Courier"/>
                <a:sym typeface="Courier"/>
              </a:defRPr>
            </a:pPr>
            <a:r>
              <a:t>    char bytes[] = {'c','s','1','0','7',0,</a:t>
            </a:r>
          </a:p>
          <a:p>
            <a:pPr algn="l">
              <a:defRPr sz="3500">
                <a:latin typeface="Courier"/>
                <a:ea typeface="Courier"/>
                <a:cs typeface="Courier"/>
                <a:sym typeface="Courier"/>
              </a:defRPr>
            </a:pPr>
            <a:r>
              <a:t>    }; // edit bytes as desired</a:t>
            </a:r>
          </a:p>
          <a:p>
            <a:pPr algn="l">
              <a:defRPr sz="3500">
                <a:latin typeface="Courier"/>
                <a:ea typeface="Courier"/>
                <a:cs typeface="Courier"/>
                <a:sym typeface="Courier"/>
              </a:defRPr>
            </a:pPr>
          </a:p>
          <a:p>
            <a:pPr algn="l">
              <a:defRPr sz="3500">
                <a:latin typeface="Courier"/>
                <a:ea typeface="Courier"/>
                <a:cs typeface="Courier"/>
                <a:sym typeface="Courier"/>
              </a:defRPr>
            </a:pPr>
            <a:r>
              <a:t>    fwrite(bytes, 1, sizeof(bytes), fp);</a:t>
            </a:r>
          </a:p>
          <a:p>
            <a:pPr algn="l">
              <a:defRPr sz="3500">
                <a:latin typeface="Courier"/>
                <a:ea typeface="Courier"/>
                <a:cs typeface="Courier"/>
                <a:sym typeface="Courier"/>
              </a:defRPr>
            </a:pPr>
            <a:r>
              <a:t>    fclose(fp);</a:t>
            </a:r>
          </a:p>
          <a:p>
            <a:pPr algn="l">
              <a:defRPr sz="3500">
                <a:latin typeface="Courier"/>
                <a:ea typeface="Courier"/>
                <a:cs typeface="Courier"/>
                <a:sym typeface="Courier"/>
              </a:defRPr>
            </a:pPr>
            <a:r>
              <a:t>    printf("Wrote password to file '%s'.\n", filename);</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1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Runtime Stack Example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Runtime Stack Example Problem </a:t>
            </a:r>
          </a:p>
        </p:txBody>
      </p:sp>
      <p:sp>
        <p:nvSpPr>
          <p:cNvPr id="194" name="Change the bytes in the create_password.c program to build a program that will create a password that will allow access to the user."/>
          <p:cNvSpPr txBox="1"/>
          <p:nvPr/>
        </p:nvSpPr>
        <p:spPr>
          <a:xfrm>
            <a:off x="320218" y="1992695"/>
            <a:ext cx="14537980" cy="19914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4100"/>
            </a:lvl1pPr>
          </a:lstStyle>
          <a:p>
            <a:pPr/>
            <a:r>
              <a:t>Change the bytes in the create_password.c program to build a program that will create a password that will allow access to the user.</a:t>
            </a:r>
          </a:p>
        </p:txBody>
      </p:sp>
      <p:sp>
        <p:nvSpPr>
          <p:cNvPr id="195" name="// file: create_password.c…"/>
          <p:cNvSpPr txBox="1"/>
          <p:nvPr/>
        </p:nvSpPr>
        <p:spPr>
          <a:xfrm>
            <a:off x="189718" y="4209823"/>
            <a:ext cx="18570396" cy="9220201"/>
          </a:xfrm>
          <a:prstGeom prst="rect">
            <a:avLst/>
          </a:prstGeom>
          <a:ln w="50800">
            <a:solidFill>
              <a:srgbClr val="7F0325"/>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3500">
                <a:latin typeface="Courier"/>
                <a:ea typeface="Courier"/>
                <a:cs typeface="Courier"/>
                <a:sym typeface="Courier"/>
              </a:defRPr>
            </a:pPr>
            <a:r>
              <a:t>// file: create_password.c</a:t>
            </a:r>
          </a:p>
          <a:p>
            <a:pPr algn="l">
              <a:defRPr sz="3500">
                <a:latin typeface="Courier"/>
                <a:ea typeface="Courier"/>
                <a:cs typeface="Courier"/>
                <a:sym typeface="Courier"/>
              </a:defRPr>
            </a:pPr>
          </a:p>
          <a:p>
            <a:pPr algn="l">
              <a:defRPr sz="3500">
                <a:latin typeface="Courier"/>
                <a:ea typeface="Courier"/>
                <a:cs typeface="Courier"/>
                <a:sym typeface="Courier"/>
              </a:defRPr>
            </a:pPr>
            <a:r>
              <a:t>int main(int argc, char *argv[])</a:t>
            </a:r>
          </a:p>
          <a:p>
            <a:pPr algn="l">
              <a:defRPr sz="3500">
                <a:latin typeface="Courier"/>
                <a:ea typeface="Courier"/>
                <a:cs typeface="Courier"/>
                <a:sym typeface="Courier"/>
              </a:defRPr>
            </a:pPr>
            <a:r>
              <a:t>{</a:t>
            </a:r>
          </a:p>
          <a:p>
            <a:pPr algn="l">
              <a:defRPr sz="3500">
                <a:latin typeface="Courier"/>
                <a:ea typeface="Courier"/>
                <a:cs typeface="Courier"/>
                <a:sym typeface="Courier"/>
              </a:defRPr>
            </a:pPr>
            <a:r>
              <a:t>    const char *filename = argc &gt; 1 ? argv[1] : "password.txt";</a:t>
            </a:r>
          </a:p>
          <a:p>
            <a:pPr algn="l">
              <a:defRPr sz="3500">
                <a:latin typeface="Courier"/>
                <a:ea typeface="Courier"/>
                <a:cs typeface="Courier"/>
                <a:sym typeface="Courier"/>
              </a:defRPr>
            </a:pPr>
            <a:r>
              <a:t>    FILE *fp = fopen(filename, "w");</a:t>
            </a:r>
          </a:p>
          <a:p>
            <a:pPr algn="l">
              <a:defRPr sz="3500">
                <a:latin typeface="Courier"/>
                <a:ea typeface="Courier"/>
                <a:cs typeface="Courier"/>
                <a:sym typeface="Courier"/>
              </a:defRPr>
            </a:pPr>
            <a:r>
              <a:t>    if (!fp) error(1, errno, "%s", argv[1]);</a:t>
            </a:r>
          </a:p>
          <a:p>
            <a:pPr algn="l">
              <a:defRPr sz="3500">
                <a:latin typeface="Courier"/>
                <a:ea typeface="Courier"/>
                <a:cs typeface="Courier"/>
                <a:sym typeface="Courier"/>
              </a:defRPr>
            </a:pPr>
          </a:p>
          <a:p>
            <a:pPr algn="l">
              <a:defRPr sz="3500">
                <a:latin typeface="Courier"/>
                <a:ea typeface="Courier"/>
                <a:cs typeface="Courier"/>
                <a:sym typeface="Courier"/>
              </a:defRPr>
            </a:pPr>
            <a:r>
              <a:t>    char bytes[] = char bytes[] = {</a:t>
            </a:r>
            <a:r>
              <a:rPr>
                <a:solidFill>
                  <a:srgbClr val="FF2600"/>
                </a:solidFill>
              </a:rPr>
              <a:t>'a',0,0,0,0,0,0,0,0,0,0,0,0,0,0,0,</a:t>
            </a:r>
            <a:endParaRPr>
              <a:solidFill>
                <a:srgbClr val="FF2600"/>
              </a:solidFill>
            </a:endParaRPr>
          </a:p>
          <a:p>
            <a:pPr algn="l">
              <a:defRPr sz="3500">
                <a:solidFill>
                  <a:srgbClr val="FF2600"/>
                </a:solidFill>
                <a:latin typeface="Courier"/>
                <a:ea typeface="Courier"/>
                <a:cs typeface="Courier"/>
                <a:sym typeface="Courier"/>
              </a:defRPr>
            </a:pPr>
            <a:r>
              <a:t>                    'a',0,</a:t>
            </a:r>
          </a:p>
          <a:p>
            <a:pPr algn="l">
              <a:defRPr sz="3500">
                <a:latin typeface="Courier"/>
                <a:ea typeface="Courier"/>
                <a:cs typeface="Courier"/>
                <a:sym typeface="Courier"/>
              </a:defRPr>
            </a:pPr>
            <a:r>
              <a:t>    }; // edit bytes as desired</a:t>
            </a:r>
          </a:p>
          <a:p>
            <a:pPr algn="l">
              <a:defRPr sz="3500">
                <a:latin typeface="Courier"/>
                <a:ea typeface="Courier"/>
                <a:cs typeface="Courier"/>
                <a:sym typeface="Courier"/>
              </a:defRPr>
            </a:pPr>
          </a:p>
          <a:p>
            <a:pPr algn="l">
              <a:defRPr sz="3500">
                <a:latin typeface="Courier"/>
                <a:ea typeface="Courier"/>
                <a:cs typeface="Courier"/>
                <a:sym typeface="Courier"/>
              </a:defRPr>
            </a:pPr>
            <a:r>
              <a:t>    fwrite(bytes, 1, sizeof(bytes), fp);</a:t>
            </a:r>
          </a:p>
          <a:p>
            <a:pPr algn="l">
              <a:defRPr sz="3500">
                <a:latin typeface="Courier"/>
                <a:ea typeface="Courier"/>
                <a:cs typeface="Courier"/>
                <a:sym typeface="Courier"/>
              </a:defRPr>
            </a:pPr>
            <a:r>
              <a:t>    fclose(fp);</a:t>
            </a:r>
          </a:p>
          <a:p>
            <a:pPr algn="l">
              <a:defRPr sz="3500">
                <a:latin typeface="Courier"/>
                <a:ea typeface="Courier"/>
                <a:cs typeface="Courier"/>
                <a:sym typeface="Courier"/>
              </a:defRPr>
            </a:pPr>
            <a:r>
              <a:t>    printf("Wrote password to file '%s'.\n", filename);</a:t>
            </a:r>
          </a:p>
          <a:p>
            <a:pPr algn="l">
              <a:defRPr sz="3500">
                <a:latin typeface="Courier"/>
                <a:ea typeface="Courier"/>
                <a:cs typeface="Courier"/>
                <a:sym typeface="Courier"/>
              </a:defRPr>
            </a:pPr>
            <a:r>
              <a:t>    return 0;</a:t>
            </a:r>
          </a:p>
          <a:p>
            <a:pPr algn="l">
              <a:defRPr sz="3500">
                <a:latin typeface="Courier"/>
                <a:ea typeface="Courier"/>
                <a:cs typeface="Courier"/>
                <a:sym typeface="Courier"/>
              </a:defRPr>
            </a:pPr>
            <a:r>
              <a:t>}</a:t>
            </a:r>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Hea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Heap</a:t>
            </a:r>
          </a:p>
        </p:txBody>
      </p:sp>
      <p:sp>
        <p:nvSpPr>
          <p:cNvPr id="199" name="You should review your implicit and explicit heap allocator solutions…"/>
          <p:cNvSpPr txBox="1"/>
          <p:nvPr/>
        </p:nvSpPr>
        <p:spPr>
          <a:xfrm>
            <a:off x="605849" y="2762273"/>
            <a:ext cx="23172303" cy="3131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Font typeface="Helvetica Neue"/>
              <a:buChar char="•"/>
            </a:pPr>
            <a:r>
              <a:t>You should review your implicit and explicit heap allocator solutions</a:t>
            </a:r>
          </a:p>
          <a:p>
            <a:pPr marL="228600" indent="-228600" algn="l">
              <a:buSzPct val="100000"/>
              <a:buFont typeface="Helvetica Neue"/>
              <a:buChar char="•"/>
            </a:pPr>
            <a:r>
              <a:t>You should expect to write some code for a similar but somewhat unique heap allocator problem</a:t>
            </a:r>
          </a:p>
          <a:p>
            <a:pPr marL="228600" indent="-228600" algn="l">
              <a:buSzPct val="100000"/>
              <a:buFont typeface="Helvetica Neue"/>
              <a:buChar char="•"/>
            </a:pPr>
            <a:r>
              <a:t>See the practice final exams for examples of the types of questions we might ask</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Possible topics from before the midter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Possible topics from before the midterm</a:t>
            </a:r>
          </a:p>
        </p:txBody>
      </p:sp>
      <p:sp>
        <p:nvSpPr>
          <p:cNvPr id="203" name="void * arrays and generic functions…"/>
          <p:cNvSpPr txBox="1"/>
          <p:nvPr/>
        </p:nvSpPr>
        <p:spPr>
          <a:xfrm>
            <a:off x="5924207" y="5295356"/>
            <a:ext cx="12535587" cy="31252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6600"/>
            </a:pPr>
            <a:r>
              <a:t>void * arrays and generic functions</a:t>
            </a:r>
          </a:p>
          <a:p>
            <a:pPr>
              <a:defRPr sz="6600"/>
            </a:pPr>
            <a:r>
              <a:t>function pointers</a:t>
            </a:r>
          </a:p>
          <a:p>
            <a:pPr>
              <a:defRPr sz="6600"/>
            </a:pPr>
            <a:r>
              <a:t>bits/bytes</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Future CS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Future CS Classes?</a:t>
            </a:r>
          </a:p>
        </p:txBody>
      </p:sp>
      <p:sp>
        <p:nvSpPr>
          <p:cNvPr id="207" name="CS107 prepares you for:…"/>
          <p:cNvSpPr txBox="1"/>
          <p:nvPr/>
        </p:nvSpPr>
        <p:spPr>
          <a:xfrm>
            <a:off x="1183073" y="1769563"/>
            <a:ext cx="19942837" cy="116372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sz="5800"/>
            </a:pPr>
            <a:r>
              <a:t>CS107 prepares you for:</a:t>
            </a:r>
          </a:p>
          <a:p>
            <a:pPr algn="l">
              <a:defRPr sz="5800"/>
            </a:pPr>
          </a:p>
          <a:p>
            <a:pPr marL="228600" indent="-228600" algn="l">
              <a:buSzPct val="100000"/>
              <a:buFont typeface="Helvetica Neue"/>
              <a:buChar char="•"/>
              <a:defRPr sz="5800"/>
            </a:pPr>
            <a:r>
              <a:t>CS111</a:t>
            </a:r>
          </a:p>
          <a:p>
            <a:pPr lvl="1" marL="1701800" indent="-228600" algn="l">
              <a:buSzPct val="100000"/>
              <a:buFont typeface="Helvetica Neue"/>
              <a:buChar char="•"/>
              <a:defRPr sz="5800"/>
            </a:pPr>
            <a:r>
              <a:t>File systems</a:t>
            </a:r>
          </a:p>
          <a:p>
            <a:pPr lvl="1" marL="1701800" indent="-228600" algn="l">
              <a:buSzPct val="100000"/>
              <a:buFont typeface="Helvetica Neue"/>
              <a:buChar char="•"/>
              <a:defRPr sz="5800"/>
            </a:pPr>
            <a:r>
              <a:t>Multiprocessing and threading, deadlock, race conditions</a:t>
            </a:r>
          </a:p>
          <a:p>
            <a:pPr marL="228600" indent="-228600" algn="l">
              <a:buSzPct val="100000"/>
              <a:buFont typeface="Helvetica Neue"/>
              <a:buChar char="•"/>
              <a:defRPr sz="5800"/>
            </a:pPr>
          </a:p>
          <a:p>
            <a:pPr marL="228600" indent="-228600" algn="l">
              <a:buSzPct val="100000"/>
              <a:buFont typeface="Helvetica Neue"/>
              <a:buChar char="•"/>
              <a:defRPr sz="5800"/>
            </a:pPr>
            <a:r>
              <a:t>CS112: Operating Systems</a:t>
            </a:r>
          </a:p>
          <a:p>
            <a:pPr marL="228600" indent="-228600" algn="l">
              <a:buSzPct val="100000"/>
              <a:buFont typeface="Helvetica Neue"/>
              <a:buChar char="•"/>
              <a:defRPr sz="5800"/>
            </a:pPr>
          </a:p>
          <a:p>
            <a:pPr marL="228600" indent="-228600" algn="l">
              <a:buSzPct val="100000"/>
              <a:buFont typeface="Helvetica Neue"/>
              <a:buChar char="•"/>
              <a:defRPr sz="5800"/>
            </a:pPr>
            <a:r>
              <a:t>CS144: Networking</a:t>
            </a:r>
          </a:p>
          <a:p>
            <a:pPr algn="l">
              <a:defRPr sz="5800"/>
            </a:pPr>
          </a:p>
          <a:p>
            <a:pPr marL="228600" indent="-228600" algn="l">
              <a:buSzPct val="100000"/>
              <a:buFont typeface="Helvetica Neue"/>
              <a:buChar char="•"/>
              <a:defRPr sz="5800"/>
            </a:pPr>
            <a:r>
              <a:t>CS149: Parallel Computing</a:t>
            </a:r>
          </a:p>
          <a:p>
            <a:pPr algn="l">
              <a:defRPr sz="5800"/>
            </a:pPr>
          </a:p>
          <a:p>
            <a:pPr marL="228600" indent="-228600" algn="l">
              <a:buSzPct val="100000"/>
              <a:buFont typeface="Helvetica Neue"/>
              <a:buChar char="•"/>
              <a:defRPr sz="5800"/>
            </a:pPr>
            <a:r>
              <a:t>CS143: Compilers (kind of)</a:t>
            </a:r>
          </a:p>
        </p:txBody>
      </p:sp>
      <p:sp>
        <p:nvSpPr>
          <p:cNvPr id="2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Why is X coded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8500">
                <a:solidFill>
                  <a:srgbClr val="FFFFFF"/>
                </a:solidFill>
              </a:defRPr>
            </a:pPr>
            <a:r>
              <a:t>Why is </a:t>
            </a:r>
            <a:r>
              <a:rPr i="1">
                <a:latin typeface="Helvetica Neue"/>
                <a:ea typeface="Helvetica Neue"/>
                <a:cs typeface="Helvetica Neue"/>
                <a:sym typeface="Helvetica Neue"/>
              </a:rPr>
              <a:t>X </a:t>
            </a:r>
            <a:r>
              <a:t>coded in C?</a:t>
            </a:r>
          </a:p>
        </p:txBody>
      </p:sp>
      <p:sp>
        <p:nvSpPr>
          <p:cNvPr id="211" name="https://sqlite.org/whyc.html…"/>
          <p:cNvSpPr txBox="1"/>
          <p:nvPr/>
        </p:nvSpPr>
        <p:spPr>
          <a:xfrm>
            <a:off x="1116491" y="2368806"/>
            <a:ext cx="22778463" cy="96836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5200"/>
            </a:pPr>
            <a:r>
              <a:rPr u="sng">
                <a:hlinkClick r:id="rId2" invalidUrl="" action="" tgtFrame="" tooltip="" history="1" highlightClick="0" endSnd="0"/>
              </a:rPr>
              <a:t>https://sqlite.org/whyc.html</a:t>
            </a:r>
          </a:p>
          <a:p>
            <a:pPr algn="l">
              <a:defRPr sz="5200"/>
            </a:pPr>
          </a:p>
          <a:p>
            <a:pPr algn="l">
              <a:defRPr sz="5200"/>
            </a:pPr>
            <a:r>
              <a:rPr u="sng">
                <a:hlinkClick r:id="rId3" invalidUrl="" action="" tgtFrame="" tooltip="" history="1" highlightClick="0" endSnd="0"/>
              </a:rPr>
              <a:t>https://www.quora.com/Why-is-Linux-kernel-written-in-C-and-not-C++-given-that-C++-is-more-flexible-and-one-can-write-C-code-in-C++-as-well</a:t>
            </a:r>
          </a:p>
          <a:p>
            <a:pPr algn="l">
              <a:defRPr sz="5200"/>
            </a:pPr>
          </a:p>
          <a:p>
            <a:pPr algn="l">
              <a:defRPr sz="5200"/>
            </a:pPr>
            <a:r>
              <a:rPr u="sng">
                <a:hlinkClick r:id="rId4" invalidUrl="" action="" tgtFrame="" tooltip="" history="1" highlightClick="0" endSnd="0"/>
              </a:rPr>
              <a:t>https://news.ycombinator.com/item?id=2405387</a:t>
            </a:r>
            <a:r>
              <a:t> </a:t>
            </a:r>
          </a:p>
          <a:p>
            <a:pPr algn="l">
              <a:defRPr sz="5200"/>
            </a:pPr>
          </a:p>
          <a:p>
            <a:pPr algn="l">
              <a:defRPr sz="5200"/>
            </a:pPr>
            <a:r>
              <a:rPr u="sng">
                <a:hlinkClick r:id="rId5" invalidUrl="" action="" tgtFrame="" tooltip="" history="1" highlightClick="0" endSnd="0"/>
              </a:rPr>
              <a:t>https://stackoverflow.com/questions/580292/what-languages-are-windows-mac-os-x-and-linux-written-in</a:t>
            </a:r>
            <a:r>
              <a:t> </a:t>
            </a:r>
          </a:p>
          <a:p>
            <a:pPr algn="l">
              <a:defRPr sz="5200"/>
            </a:pPr>
          </a:p>
          <a:p>
            <a:pPr algn="l">
              <a:defRPr sz="5200"/>
            </a:pPr>
            <a:r>
              <a:t>More programs than you think are written in C -- hopefully you now understand why!</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Finall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Finally</a:t>
            </a:r>
          </a:p>
        </p:txBody>
      </p:sp>
      <p:pic>
        <p:nvPicPr>
          <p:cNvPr id="215" name="Image" descr="Image"/>
          <p:cNvPicPr>
            <a:picLocks noChangeAspect="1"/>
          </p:cNvPicPr>
          <p:nvPr/>
        </p:nvPicPr>
        <p:blipFill>
          <a:blip r:embed="rId2">
            <a:extLst/>
          </a:blip>
          <a:stretch>
            <a:fillRect/>
          </a:stretch>
        </p:blipFill>
        <p:spPr>
          <a:xfrm>
            <a:off x="1945479" y="2027459"/>
            <a:ext cx="9093201" cy="11036301"/>
          </a:xfrm>
          <a:prstGeom prst="rect">
            <a:avLst/>
          </a:prstGeom>
          <a:ln w="12700">
            <a:miter lim="400000"/>
          </a:ln>
        </p:spPr>
      </p:pic>
      <p:sp>
        <p:nvSpPr>
          <p:cNvPr id="216" name="You have learned a ton of information this quarter! (including the ability to understand low-level humor)…"/>
          <p:cNvSpPr txBox="1"/>
          <p:nvPr/>
        </p:nvSpPr>
        <p:spPr>
          <a:xfrm>
            <a:off x="12359025" y="2400227"/>
            <a:ext cx="11078212"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You have learned a </a:t>
            </a:r>
            <a:r>
              <a:rPr i="1">
                <a:latin typeface="Helvetica Neue"/>
                <a:ea typeface="Helvetica Neue"/>
                <a:cs typeface="Helvetica Neue"/>
                <a:sym typeface="Helvetica Neue"/>
              </a:rPr>
              <a:t>ton</a:t>
            </a:r>
            <a:r>
              <a:t> of information this quarter! (including the ability to understand low-level humor)</a:t>
            </a:r>
          </a:p>
          <a:p>
            <a:pPr algn="l"/>
          </a:p>
          <a:p>
            <a:pPr algn="l"/>
            <a:r>
              <a:t>You are better programmers, and you now know what is going on "under the hood" of your programs.</a:t>
            </a:r>
          </a:p>
          <a:p>
            <a:pPr algn="l"/>
          </a:p>
          <a:p>
            <a:pPr algn="l"/>
            <a:r>
              <a:t>Be proud of your accomplishments, and know that you are now part of the "took CS107" club!</a:t>
            </a:r>
          </a:p>
          <a:p>
            <a:pPr algn="l"/>
          </a:p>
          <a:p>
            <a:pPr algn="l"/>
            <a:r>
              <a:t>Congratulations!</a:t>
            </a:r>
          </a:p>
        </p:txBody>
      </p:sp>
      <p:sp>
        <p:nvSpPr>
          <p:cNvPr id="2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