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919" r:id="rId3"/>
    <p:sldId id="962" r:id="rId4"/>
    <p:sldId id="920" r:id="rId5"/>
    <p:sldId id="964" r:id="rId6"/>
    <p:sldId id="966" r:id="rId7"/>
    <p:sldId id="965" r:id="rId8"/>
    <p:sldId id="967" r:id="rId9"/>
    <p:sldId id="968" r:id="rId10"/>
    <p:sldId id="935" r:id="rId11"/>
    <p:sldId id="931" r:id="rId12"/>
    <p:sldId id="1011" r:id="rId13"/>
    <p:sldId id="701" r:id="rId1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wned" id="{80D0AD77-D12B-3949-94D9-90B59F69004B}">
          <p14:sldIdLst>
            <p14:sldId id="919"/>
            <p14:sldId id="962"/>
            <p14:sldId id="920"/>
            <p14:sldId id="964"/>
            <p14:sldId id="966"/>
            <p14:sldId id="965"/>
            <p14:sldId id="967"/>
            <p14:sldId id="968"/>
          </p14:sldIdLst>
        </p14:section>
        <p14:section name="Recursion" id="{13BECB0B-258C-1D4D-A42A-BD59A3F6DA19}">
          <p14:sldIdLst>
            <p14:sldId id="935"/>
            <p14:sldId id="931"/>
            <p14:sldId id="1011"/>
            <p14:sldId id="7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008000"/>
    <a:srgbClr val="0432FF"/>
    <a:srgbClr val="D62ED6"/>
    <a:srgbClr val="4472C4"/>
    <a:srgbClr val="F8F8F8"/>
    <a:srgbClr val="D27BD6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803" autoAdjust="0"/>
  </p:normalViewPr>
  <p:slideViewPr>
    <p:cSldViewPr>
      <p:cViewPr varScale="1">
        <p:scale>
          <a:sx n="109" d="100"/>
          <a:sy n="109" d="100"/>
        </p:scale>
        <p:origin x="21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18958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4485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27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21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Refresh, ctrl-x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761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12376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20</a:t>
            </a:r>
            <a:br>
              <a:rPr lang="en-US" dirty="0"/>
            </a:br>
            <a:r>
              <a:rPr lang="en-US" sz="3400" dirty="0"/>
              <a:t>Assembly: Function Call, Take 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69B28EA-2EC5-4599-F5DA-60A28A35B942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3.7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edstem.org</a:t>
            </a:r>
            <a:r>
              <a:rPr lang="en-US" sz="2000" dirty="0">
                <a:hlinkClick r:id="rId3"/>
              </a:rPr>
              <a:t>/us/courses/28214/discussion/2123769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C3D27F-556C-B848-968B-1058C2A9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Restrictions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19C3F-DFD5-0649-9B24-E5158E988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is only one copy of registers for all programs and functions.</a:t>
            </a:r>
          </a:p>
          <a:p>
            <a:r>
              <a:rPr lang="en-US" b="1" dirty="0"/>
              <a:t>Problem: </a:t>
            </a:r>
            <a:r>
              <a:rPr lang="en-US" dirty="0"/>
              <a:t>what if </a:t>
            </a:r>
            <a:r>
              <a:rPr lang="en-US" b="1" i="1" dirty="0" err="1"/>
              <a:t>funcA</a:t>
            </a:r>
            <a:r>
              <a:rPr lang="en-US" b="1" i="1" dirty="0"/>
              <a:t> </a:t>
            </a:r>
            <a:r>
              <a:rPr lang="en-US" dirty="0"/>
              <a:t>is building up a value in register %r10, and calls </a:t>
            </a:r>
            <a:r>
              <a:rPr lang="en-US" b="1" i="1" dirty="0" err="1"/>
              <a:t>funcB</a:t>
            </a:r>
            <a:r>
              <a:rPr lang="en-US" dirty="0"/>
              <a:t> in the middle, which also has instructions that modify %r10?  </a:t>
            </a:r>
            <a:r>
              <a:rPr lang="en-US" b="1" i="1" dirty="0" err="1"/>
              <a:t>funcA</a:t>
            </a:r>
            <a:r>
              <a:rPr lang="en-US" dirty="0" err="1"/>
              <a:t>’s</a:t>
            </a:r>
            <a:r>
              <a:rPr lang="en-US" dirty="0"/>
              <a:t> value will be destroyed!</a:t>
            </a:r>
          </a:p>
          <a:p>
            <a:r>
              <a:rPr lang="en-US" b="1" dirty="0"/>
              <a:t>Solution: </a:t>
            </a:r>
            <a:r>
              <a:rPr lang="en-US" dirty="0"/>
              <a:t>lay down some "rules of the road" that callers and callees must follow when using registers so they do not interfere with one another.</a:t>
            </a:r>
          </a:p>
          <a:p>
            <a:r>
              <a:rPr lang="en-US" dirty="0"/>
              <a:t>These rules define two types of registers: </a:t>
            </a:r>
            <a:r>
              <a:rPr lang="en-US" b="1" dirty="0"/>
              <a:t>caller-owned </a:t>
            </a:r>
            <a:r>
              <a:rPr lang="en-US" dirty="0"/>
              <a:t>and </a:t>
            </a:r>
            <a:r>
              <a:rPr lang="en-US" b="1" dirty="0" err="1"/>
              <a:t>callee</a:t>
            </a:r>
            <a:r>
              <a:rPr lang="en-US" b="1" dirty="0"/>
              <a:t>-owned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0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Caller/</a:t>
            </a:r>
            <a:r>
              <a:rPr lang="en-US" dirty="0" err="1"/>
              <a:t>Callee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3F5C80D-732E-1A46-8BCC-4925EC6967E1}"/>
              </a:ext>
            </a:extLst>
          </p:cNvPr>
          <p:cNvSpPr/>
          <p:nvPr/>
        </p:nvSpPr>
        <p:spPr>
          <a:xfrm>
            <a:off x="4762500" y="14478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1A09F4D-4DFC-3047-9A37-F0D96BAE9BBF}"/>
              </a:ext>
            </a:extLst>
          </p:cNvPr>
          <p:cNvSpPr/>
          <p:nvPr/>
        </p:nvSpPr>
        <p:spPr>
          <a:xfrm>
            <a:off x="4762500" y="32766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1429D60-0A52-7F48-A93F-ADC1761573A1}"/>
              </a:ext>
            </a:extLst>
          </p:cNvPr>
          <p:cNvSpPr/>
          <p:nvPr/>
        </p:nvSpPr>
        <p:spPr>
          <a:xfrm>
            <a:off x="4762500" y="5105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C482BD-06AE-CD48-89CE-422729B2A588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6096000" y="25908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8CD67FA-0DCB-FE44-8BEE-0D7523CCA481}"/>
              </a:ext>
            </a:extLst>
          </p:cNvPr>
          <p:cNvSpPr/>
          <p:nvPr/>
        </p:nvSpPr>
        <p:spPr bwMode="auto">
          <a:xfrm>
            <a:off x="152400" y="1447800"/>
            <a:ext cx="3649298" cy="3962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/>
              <a:t>Caller/</a:t>
            </a:r>
            <a:r>
              <a:rPr lang="en-US" sz="2800" b="1" dirty="0" err="1"/>
              <a:t>callee</a:t>
            </a:r>
            <a:r>
              <a:rPr lang="en-US" sz="2800" b="1" dirty="0"/>
              <a:t> </a:t>
            </a:r>
            <a:r>
              <a:rPr lang="en-US" sz="2800" dirty="0"/>
              <a:t>is terminology that refers to a pair of functions.  A single function may be both a caller and </a:t>
            </a:r>
            <a:r>
              <a:rPr lang="en-US" sz="2800" dirty="0" err="1"/>
              <a:t>callee</a:t>
            </a:r>
            <a:r>
              <a:rPr lang="en-US" sz="2800" dirty="0"/>
              <a:t> simultaneously (e.g.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at right).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B43853-E979-5A48-BA89-B22A88FADAF4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6096000" y="44196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B692CF5-0E34-1843-9A38-A711F7E8F421}"/>
              </a:ext>
            </a:extLst>
          </p:cNvPr>
          <p:cNvSpPr txBox="1"/>
          <p:nvPr/>
        </p:nvSpPr>
        <p:spPr>
          <a:xfrm>
            <a:off x="6165272" y="27109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EC9CE0-3C75-8047-9A81-C13E57EF507B}"/>
              </a:ext>
            </a:extLst>
          </p:cNvPr>
          <p:cNvSpPr txBox="1"/>
          <p:nvPr/>
        </p:nvSpPr>
        <p:spPr>
          <a:xfrm>
            <a:off x="6165272" y="4546661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380865A4-FDCD-C24E-8BA7-775B4FC9A717}"/>
              </a:ext>
            </a:extLst>
          </p:cNvPr>
          <p:cNvSpPr/>
          <p:nvPr/>
        </p:nvSpPr>
        <p:spPr>
          <a:xfrm>
            <a:off x="7772400" y="1447800"/>
            <a:ext cx="533400" cy="2971800"/>
          </a:xfrm>
          <a:prstGeom prst="righ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C48C7E-8929-F946-8887-67AAC8597706}"/>
              </a:ext>
            </a:extLst>
          </p:cNvPr>
          <p:cNvSpPr/>
          <p:nvPr/>
        </p:nvSpPr>
        <p:spPr bwMode="auto">
          <a:xfrm>
            <a:off x="8460294" y="2193667"/>
            <a:ext cx="3045906" cy="13877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800" dirty="0"/>
              <a:t> is the caller, and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is the </a:t>
            </a:r>
            <a:r>
              <a:rPr lang="en-US" sz="2800" dirty="0" err="1"/>
              <a:t>callee</a:t>
            </a:r>
            <a:r>
              <a:rPr lang="en-US" sz="2800" dirty="0"/>
              <a:t>.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AF0235BD-FF90-C24B-9391-33B48F38061A}"/>
              </a:ext>
            </a:extLst>
          </p:cNvPr>
          <p:cNvSpPr/>
          <p:nvPr/>
        </p:nvSpPr>
        <p:spPr>
          <a:xfrm>
            <a:off x="7407993" y="3276600"/>
            <a:ext cx="533400" cy="2971800"/>
          </a:xfrm>
          <a:prstGeom prst="rightBrace">
            <a:avLst>
              <a:gd name="adj1" fmla="val 8333"/>
              <a:gd name="adj2" fmla="val 79837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E9F6AF-6517-4642-A657-EB78CE70EEFA}"/>
              </a:ext>
            </a:extLst>
          </p:cNvPr>
          <p:cNvSpPr/>
          <p:nvPr/>
        </p:nvSpPr>
        <p:spPr bwMode="auto">
          <a:xfrm>
            <a:off x="8042564" y="4645922"/>
            <a:ext cx="2582504" cy="18749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is the caller, and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function2</a:t>
            </a:r>
            <a:r>
              <a:rPr lang="en-US" sz="2800" dirty="0"/>
              <a:t> is the </a:t>
            </a:r>
            <a:r>
              <a:rPr lang="en-US" sz="2800" dirty="0" err="1"/>
              <a:t>callee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010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47F7B-FC11-964C-9064-DA2CAFDA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Restrictions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B6852D-913D-DE4A-9FAC-1ECABCDB4C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Callee</a:t>
            </a:r>
            <a:r>
              <a:rPr lang="en-US" dirty="0"/>
              <a:t> must </a:t>
            </a:r>
            <a:r>
              <a:rPr lang="en-US" i="1" dirty="0"/>
              <a:t>save</a:t>
            </a:r>
            <a:r>
              <a:rPr lang="en-US" dirty="0"/>
              <a:t> the existing value and </a:t>
            </a:r>
            <a:r>
              <a:rPr lang="en-US" i="1" dirty="0"/>
              <a:t>restore</a:t>
            </a:r>
            <a:r>
              <a:rPr lang="en-US" dirty="0"/>
              <a:t> it when done.</a:t>
            </a:r>
          </a:p>
          <a:p>
            <a:r>
              <a:rPr lang="en-US" dirty="0"/>
              <a:t>Caller can store values and assume they will be preserved across function calls.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679340-A2F8-434C-B57D-3BDF0E6C1C4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464844"/>
          </a:xfrm>
        </p:spPr>
        <p:txBody>
          <a:bodyPr/>
          <a:lstStyle/>
          <a:p>
            <a:r>
              <a:rPr lang="en-US" dirty="0" err="1"/>
              <a:t>Callee</a:t>
            </a:r>
            <a:r>
              <a:rPr lang="en-US" dirty="0"/>
              <a:t> does not need to save the existing value.</a:t>
            </a:r>
          </a:p>
          <a:p>
            <a:r>
              <a:rPr lang="en-US" dirty="0"/>
              <a:t>Caller’s values could be overwritten by a </a:t>
            </a:r>
            <a:r>
              <a:rPr lang="en-US" dirty="0" err="1"/>
              <a:t>callee</a:t>
            </a:r>
            <a:r>
              <a:rPr lang="en-US" dirty="0"/>
              <a:t>!   The caller may consider saving values elsewhere before calling functions.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1AF229-959A-2242-89F4-8FCD5FE7031B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Caller-Owned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AD237C-E5D6-8244-BE89-EE4440F86DD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 err="1"/>
              <a:t>Callee</a:t>
            </a:r>
            <a:r>
              <a:rPr lang="en-US" dirty="0"/>
              <a:t>-Owned</a:t>
            </a:r>
          </a:p>
        </p:txBody>
      </p:sp>
    </p:spTree>
    <p:extLst>
      <p:ext uri="{BB962C8B-B14F-4D97-AF65-F5344CB8AC3E}">
        <p14:creationId xmlns:p14="http://schemas.microsoft.com/office/powerpoint/2010/main" val="151940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Caller-Owned Registers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268636C-2D24-4242-8923-D120F2B8D00A}"/>
              </a:ext>
            </a:extLst>
          </p:cNvPr>
          <p:cNvSpPr/>
          <p:nvPr/>
        </p:nvSpPr>
        <p:spPr>
          <a:xfrm>
            <a:off x="457200" y="2438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7D7D41F-F588-3646-A995-1CFC4BB077DC}"/>
              </a:ext>
            </a:extLst>
          </p:cNvPr>
          <p:cNvSpPr/>
          <p:nvPr/>
        </p:nvSpPr>
        <p:spPr>
          <a:xfrm>
            <a:off x="457200" y="42672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AC7D8C-FF9E-0446-B803-BE64369B8D38}"/>
              </a:ext>
            </a:extLst>
          </p:cNvPr>
          <p:cNvCxnSpPr>
            <a:stCxn id="21" idx="2"/>
            <a:endCxn id="22" idx="0"/>
          </p:cNvCxnSpPr>
          <p:nvPr/>
        </p:nvCxnSpPr>
        <p:spPr>
          <a:xfrm>
            <a:off x="1790700" y="35814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6FC0AFD-C95F-8C48-81C7-9D8699B53099}"/>
              </a:ext>
            </a:extLst>
          </p:cNvPr>
          <p:cNvSpPr txBox="1"/>
          <p:nvPr/>
        </p:nvSpPr>
        <p:spPr>
          <a:xfrm>
            <a:off x="1859972" y="37015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524C7C-1022-284A-8F17-1544A14E162C}"/>
              </a:ext>
            </a:extLst>
          </p:cNvPr>
          <p:cNvSpPr/>
          <p:nvPr/>
        </p:nvSpPr>
        <p:spPr bwMode="auto">
          <a:xfrm>
            <a:off x="5410200" y="1788467"/>
            <a:ext cx="5410200" cy="18449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800" dirty="0"/>
              <a:t> can use caller-owned registers and know that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will not permanently modify their values.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77979A7-D19D-6141-A1E8-9B27F5567D7C}"/>
              </a:ext>
            </a:extLst>
          </p:cNvPr>
          <p:cNvSpPr/>
          <p:nvPr/>
        </p:nvSpPr>
        <p:spPr bwMode="auto">
          <a:xfrm>
            <a:off x="5410200" y="3992478"/>
            <a:ext cx="5410200" cy="18449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If function1 wants to use any caller-owned registers, it must save the existing values and restore them before returning.</a:t>
            </a:r>
          </a:p>
        </p:txBody>
      </p:sp>
    </p:spTree>
    <p:extLst>
      <p:ext uri="{BB962C8B-B14F-4D97-AF65-F5344CB8AC3E}">
        <p14:creationId xmlns:p14="http://schemas.microsoft.com/office/powerpoint/2010/main" val="7309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Caller-Owned Registers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8AE07F-9599-AA44-9510-4756BADC16AE}"/>
              </a:ext>
            </a:extLst>
          </p:cNvPr>
          <p:cNvSpPr/>
          <p:nvPr/>
        </p:nvSpPr>
        <p:spPr>
          <a:xfrm>
            <a:off x="5867400" y="2116920"/>
            <a:ext cx="3886197" cy="31692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push %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2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push %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2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pop %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2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pop %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2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800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1193E4-1D66-A949-9FEC-07914BC17F59}"/>
              </a:ext>
            </a:extLst>
          </p:cNvPr>
          <p:cNvSpPr/>
          <p:nvPr/>
        </p:nvSpPr>
        <p:spPr>
          <a:xfrm>
            <a:off x="457200" y="2438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8567BAA-9713-1C41-9917-ACCD09F13F8D}"/>
              </a:ext>
            </a:extLst>
          </p:cNvPr>
          <p:cNvSpPr/>
          <p:nvPr/>
        </p:nvSpPr>
        <p:spPr>
          <a:xfrm>
            <a:off x="457200" y="42672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11CE395-E321-DF44-9467-BA3AFE6C2739}"/>
              </a:ext>
            </a:extLst>
          </p:cNvPr>
          <p:cNvCxnSpPr>
            <a:stCxn id="14" idx="2"/>
            <a:endCxn id="15" idx="0"/>
          </p:cNvCxnSpPr>
          <p:nvPr/>
        </p:nvCxnSpPr>
        <p:spPr>
          <a:xfrm>
            <a:off x="1790700" y="35814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A5D45B4-6428-D444-A5F4-BAB9DCFC63EB}"/>
              </a:ext>
            </a:extLst>
          </p:cNvPr>
          <p:cNvSpPr txBox="1"/>
          <p:nvPr/>
        </p:nvSpPr>
        <p:spPr>
          <a:xfrm>
            <a:off x="1859972" y="37015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</p:spTree>
    <p:extLst>
      <p:ext uri="{BB962C8B-B14F-4D97-AF65-F5344CB8AC3E}">
        <p14:creationId xmlns:p14="http://schemas.microsoft.com/office/powerpoint/2010/main" val="2153234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Callee</a:t>
            </a:r>
            <a:r>
              <a:rPr lang="en-US" dirty="0"/>
              <a:t>-Owned Registers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E67071-DEA7-864F-A43A-4DBC4A878DE4}"/>
              </a:ext>
            </a:extLst>
          </p:cNvPr>
          <p:cNvSpPr/>
          <p:nvPr/>
        </p:nvSpPr>
        <p:spPr bwMode="auto">
          <a:xfrm>
            <a:off x="5410200" y="1788467"/>
            <a:ext cx="5410200" cy="18449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800" dirty="0"/>
              <a:t> can use </a:t>
            </a:r>
            <a:r>
              <a:rPr lang="en-US" sz="2800" dirty="0" err="1"/>
              <a:t>callee</a:t>
            </a:r>
            <a:r>
              <a:rPr lang="en-US" sz="2800" dirty="0"/>
              <a:t>-owned registers but calling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may permanently modify their values.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270B96-B29C-0C42-8BB5-214D75C30967}"/>
              </a:ext>
            </a:extLst>
          </p:cNvPr>
          <p:cNvSpPr/>
          <p:nvPr/>
        </p:nvSpPr>
        <p:spPr bwMode="auto">
          <a:xfrm>
            <a:off x="5410200" y="3992478"/>
            <a:ext cx="5410200" cy="18449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If function1 wants to use any </a:t>
            </a:r>
            <a:r>
              <a:rPr lang="en-US" sz="2800" dirty="0" err="1"/>
              <a:t>callee</a:t>
            </a:r>
            <a:r>
              <a:rPr lang="en-US" sz="2800" dirty="0"/>
              <a:t>-owned registers, it can do so without saving the existing values.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D57DCF9-183D-FA43-A82E-EC0F2C045595}"/>
              </a:ext>
            </a:extLst>
          </p:cNvPr>
          <p:cNvSpPr/>
          <p:nvPr/>
        </p:nvSpPr>
        <p:spPr>
          <a:xfrm>
            <a:off x="457200" y="2438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3F73BB8-AE80-3F41-BD04-64EE1E06BA0B}"/>
              </a:ext>
            </a:extLst>
          </p:cNvPr>
          <p:cNvSpPr/>
          <p:nvPr/>
        </p:nvSpPr>
        <p:spPr>
          <a:xfrm>
            <a:off x="457200" y="42672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9D8135E-D70C-5340-9377-4FB176BAFE11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>
            <a:off x="1790700" y="35814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2B1F633-44CE-244A-9F61-DD95DE842CAF}"/>
              </a:ext>
            </a:extLst>
          </p:cNvPr>
          <p:cNvSpPr txBox="1"/>
          <p:nvPr/>
        </p:nvSpPr>
        <p:spPr>
          <a:xfrm>
            <a:off x="1859972" y="37015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</p:spTree>
    <p:extLst>
      <p:ext uri="{BB962C8B-B14F-4D97-AF65-F5344CB8AC3E}">
        <p14:creationId xmlns:p14="http://schemas.microsoft.com/office/powerpoint/2010/main" val="281143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Callee</a:t>
            </a:r>
            <a:r>
              <a:rPr lang="en-US" dirty="0"/>
              <a:t>-Owned Registers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D57DCF9-183D-FA43-A82E-EC0F2C045595}"/>
              </a:ext>
            </a:extLst>
          </p:cNvPr>
          <p:cNvSpPr/>
          <p:nvPr/>
        </p:nvSpPr>
        <p:spPr>
          <a:xfrm>
            <a:off x="457200" y="2438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3F73BB8-AE80-3F41-BD04-64EE1E06BA0B}"/>
              </a:ext>
            </a:extLst>
          </p:cNvPr>
          <p:cNvSpPr/>
          <p:nvPr/>
        </p:nvSpPr>
        <p:spPr>
          <a:xfrm>
            <a:off x="457200" y="42672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9D8135E-D70C-5340-9377-4FB176BAFE11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>
            <a:off x="1790700" y="35814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2B1F633-44CE-244A-9F61-DD95DE842CAF}"/>
              </a:ext>
            </a:extLst>
          </p:cNvPr>
          <p:cNvSpPr txBox="1"/>
          <p:nvPr/>
        </p:nvSpPr>
        <p:spPr>
          <a:xfrm>
            <a:off x="1859972" y="37015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922B12C-1EA2-D749-96C0-879C2E5E5DAA}"/>
              </a:ext>
            </a:extLst>
          </p:cNvPr>
          <p:cNvSpPr txBox="1">
            <a:spLocks/>
          </p:cNvSpPr>
          <p:nvPr/>
        </p:nvSpPr>
        <p:spPr>
          <a:xfrm>
            <a:off x="5943600" y="2209800"/>
            <a:ext cx="4114798" cy="34245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main: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...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push %r10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push %r11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function1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pop %r11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pop %r10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...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345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CA03-31C8-4047-9C5E-630A6047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Day In the Life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3F5C80D-732E-1A46-8BCC-4925EC6967E1}"/>
              </a:ext>
            </a:extLst>
          </p:cNvPr>
          <p:cNvSpPr/>
          <p:nvPr/>
        </p:nvSpPr>
        <p:spPr>
          <a:xfrm>
            <a:off x="533400" y="14478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1A09F4D-4DFC-3047-9A37-F0D96BAE9BBF}"/>
              </a:ext>
            </a:extLst>
          </p:cNvPr>
          <p:cNvSpPr/>
          <p:nvPr/>
        </p:nvSpPr>
        <p:spPr>
          <a:xfrm>
            <a:off x="533400" y="32766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1429D60-0A52-7F48-A93F-ADC1761573A1}"/>
              </a:ext>
            </a:extLst>
          </p:cNvPr>
          <p:cNvSpPr/>
          <p:nvPr/>
        </p:nvSpPr>
        <p:spPr>
          <a:xfrm>
            <a:off x="533400" y="5105400"/>
            <a:ext cx="2667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C482BD-06AE-CD48-89CE-422729B2A588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1866900" y="25908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B43853-E979-5A48-BA89-B22A88FADAF4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1866900" y="4419600"/>
            <a:ext cx="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B692CF5-0E34-1843-9A38-A711F7E8F421}"/>
              </a:ext>
            </a:extLst>
          </p:cNvPr>
          <p:cNvSpPr txBox="1"/>
          <p:nvPr/>
        </p:nvSpPr>
        <p:spPr>
          <a:xfrm>
            <a:off x="1936172" y="271093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EC9CE0-3C75-8047-9A81-C13E57EF507B}"/>
              </a:ext>
            </a:extLst>
          </p:cNvPr>
          <p:cNvSpPr txBox="1"/>
          <p:nvPr/>
        </p:nvSpPr>
        <p:spPr>
          <a:xfrm>
            <a:off x="1936172" y="4546661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65D141-69D4-1045-BCDC-5926020FF02C}"/>
              </a:ext>
            </a:extLst>
          </p:cNvPr>
          <p:cNvSpPr/>
          <p:nvPr/>
        </p:nvSpPr>
        <p:spPr bwMode="auto">
          <a:xfrm>
            <a:off x="3733803" y="1219200"/>
            <a:ext cx="7924797" cy="525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b="1" dirty="0"/>
              <a:t>Caller-owned registers: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must save/restore existing values of any it wants to use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can assume that calling 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function2</a:t>
            </a:r>
            <a:r>
              <a:rPr lang="en-US" sz="2800" dirty="0"/>
              <a:t> will not permanently change their values.</a:t>
            </a:r>
          </a:p>
          <a:p>
            <a:pPr algn="l"/>
            <a:endParaRPr lang="en-US" sz="2800" dirty="0"/>
          </a:p>
          <a:p>
            <a:pPr algn="l"/>
            <a:r>
              <a:rPr lang="en-US" sz="2800" b="1" dirty="0" err="1"/>
              <a:t>Callee</a:t>
            </a:r>
            <a:r>
              <a:rPr lang="en-US" sz="2800" b="1" dirty="0"/>
              <a:t>-owned registers: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function1</a:t>
            </a:r>
            <a:r>
              <a:rPr lang="en-US" sz="2800" dirty="0"/>
              <a:t> does not need to save/restore existing values of any it wants to use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calling </a:t>
            </a:r>
            <a:r>
              <a:rPr lang="en-US" sz="2800" b="1" dirty="0">
                <a:latin typeface="Consolas" panose="020B0609020204030204" pitchFamily="49" charset="0"/>
                <a:cs typeface="Consolas" panose="020B0609020204030204" pitchFamily="49" charset="0"/>
              </a:rPr>
              <a:t>function2</a:t>
            </a:r>
            <a:r>
              <a:rPr lang="en-US" sz="2800" dirty="0"/>
              <a:t> may permanently change their values.</a:t>
            </a:r>
          </a:p>
        </p:txBody>
      </p:sp>
    </p:spTree>
    <p:extLst>
      <p:ext uri="{BB962C8B-B14F-4D97-AF65-F5344CB8AC3E}">
        <p14:creationId xmlns:p14="http://schemas.microsoft.com/office/powerpoint/2010/main" val="393121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A48B1-099C-DC4E-A758-5CD0625E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AF72C-8CF5-FF41-B17B-1C33A77A0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look at an example of recursion at the assembly level.</a:t>
            </a:r>
          </a:p>
          <a:p>
            <a:r>
              <a:rPr lang="en-US" dirty="0"/>
              <a:t>We’ll use everything we’ve learned about registers, the stack, function calls, parameters, and assembly instructions!</a:t>
            </a:r>
          </a:p>
          <a:p>
            <a:r>
              <a:rPr lang="en-US" dirty="0"/>
              <a:t>We’ll also see how helpful GDB can be when tracing through assembly.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CC1E9-9A0E-5B4D-AB13-B860F128A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50" y="4870450"/>
            <a:ext cx="1384300" cy="138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52610-BB7D-3044-A74C-1374D8915BAC}"/>
              </a:ext>
            </a:extLst>
          </p:cNvPr>
          <p:cNvSpPr txBox="1"/>
          <p:nvPr/>
        </p:nvSpPr>
        <p:spPr>
          <a:xfrm>
            <a:off x="4420701" y="6403459"/>
            <a:ext cx="335059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factorial.c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+mn-lt"/>
                <a:cs typeface="Consolas" panose="020B0609020204030204" pitchFamily="49" charset="0"/>
              </a:rPr>
              <a:t>and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factorial</a:t>
            </a:r>
          </a:p>
        </p:txBody>
      </p:sp>
    </p:spTree>
    <p:extLst>
      <p:ext uri="{BB962C8B-B14F-4D97-AF65-F5344CB8AC3E}">
        <p14:creationId xmlns:p14="http://schemas.microsoft.com/office/powerpoint/2010/main" val="1936734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layout split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info reg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eflags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*0x400546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 *0x400550 if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&gt; 98</a:t>
            </a:r>
          </a:p>
          <a:p>
            <a:pPr marL="0" indent="0">
              <a:spcBef>
                <a:spcPts val="340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5240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View C, assembly, and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gdb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(lab5)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registers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all condition codes currently set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breakpoint at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conditional breakpoint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Next assembly instruction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Step into assembly instruction (will step into function calls)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CCC9D-AD29-5540-9C2E-623337F5AE61}"/>
              </a:ext>
            </a:extLst>
          </p:cNvPr>
          <p:cNvSpPr txBox="1"/>
          <p:nvPr/>
        </p:nvSpPr>
        <p:spPr>
          <a:xfrm>
            <a:off x="2819400" y="1349514"/>
            <a:ext cx="2819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(ctrl-x a: exit, ctrl-l: resize, refresh: refresh,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layout reg/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asm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focus next)</a:t>
            </a:r>
          </a:p>
        </p:txBody>
      </p:sp>
    </p:spTree>
    <p:extLst>
      <p:ext uri="{BB962C8B-B14F-4D97-AF65-F5344CB8AC3E}">
        <p14:creationId xmlns:p14="http://schemas.microsoft.com/office/powerpoint/2010/main" val="154828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FB124A-8E8F-BC4D-BD87-11577633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gdb</a:t>
            </a:r>
            <a:r>
              <a:rPr lang="en-US" dirty="0"/>
              <a:t> tips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4194A-5DF4-1A4D-AA5A-C1879011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p/t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34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x/4bx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x/4wx $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finish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9752A-03FC-8140-9AF9-34E0E4D3107B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5FD5E17-8994-DD43-AC6F-7A33B3925DEC}"/>
              </a:ext>
            </a:extLst>
          </p:cNvPr>
          <p:cNvSpPr txBox="1">
            <a:spLocks/>
          </p:cNvSpPr>
          <p:nvPr/>
        </p:nvSpPr>
        <p:spPr bwMode="auto">
          <a:xfrm>
            <a:off x="5867400" y="1295400"/>
            <a:ext cx="6096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hex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Print register value in binary</a:t>
            </a:r>
          </a:p>
          <a:p>
            <a:pPr marL="0" indent="0" fontAlgn="auto">
              <a:spcBef>
                <a:spcPts val="34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the byte stored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bytes starting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Examine 4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starting at this address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Finish function, return to caller</a:t>
            </a:r>
          </a:p>
        </p:txBody>
      </p:sp>
    </p:spTree>
    <p:extLst>
      <p:ext uri="{BB962C8B-B14F-4D97-AF65-F5344CB8AC3E}">
        <p14:creationId xmlns:p14="http://schemas.microsoft.com/office/powerpoint/2010/main" val="385486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 &lt;+0&gt;:  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 &lt;+5&gt;:  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 &lt;+10&gt;: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 &lt;+12&gt;: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0x40114f &lt;sum_array+25&gt;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 &lt;+14&gt;: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 &lt;+17&gt;: 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 &lt;+20&gt;: 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 &lt;+23&gt;: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0x401140 &lt;sum_array+10&gt;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 &lt;+25&gt;: 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 &lt;+27&gt;: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2"/>
            <a:ext cx="5562600" cy="160019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done with all our assembly lectures!  Now we can fully understand what’s going on in the assembly below, including how someone would call </a:t>
            </a:r>
            <a:r>
              <a:rPr lang="en-US" sz="2000" dirty="0" err="1">
                <a:solidFill>
                  <a:schemeClr val="tx1"/>
                </a:solidFill>
              </a:rPr>
              <a:t>sum_array</a:t>
            </a:r>
            <a:r>
              <a:rPr lang="en-US" sz="2000" dirty="0">
                <a:solidFill>
                  <a:schemeClr val="tx1"/>
                </a:solidFill>
              </a:rPr>
              <a:t> in assembly and what the </a:t>
            </a:r>
            <a:r>
              <a:rPr lang="en-US" sz="2000" b="1" dirty="0">
                <a:solidFill>
                  <a:schemeClr val="tx1"/>
                </a:solidFill>
              </a:rPr>
              <a:t>ret</a:t>
            </a:r>
            <a:r>
              <a:rPr lang="en-US" sz="2000" dirty="0">
                <a:solidFill>
                  <a:schemeClr val="tx1"/>
                </a:solidFill>
              </a:rPr>
              <a:t> instruction does.</a:t>
            </a:r>
          </a:p>
        </p:txBody>
      </p:sp>
    </p:spTree>
    <p:extLst>
      <p:ext uri="{BB962C8B-B14F-4D97-AF65-F5344CB8AC3E}">
        <p14:creationId xmlns:p14="http://schemas.microsoft.com/office/powerpoint/2010/main" val="344002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15385</TotalTime>
  <Words>879</Words>
  <Application>Microsoft Macintosh PowerPoint</Application>
  <PresentationFormat>Widescreen</PresentationFormat>
  <Paragraphs>142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20 Assembly: Function Call, Take II</vt:lpstr>
      <vt:lpstr>Register Restrictions</vt:lpstr>
      <vt:lpstr>Caller/Callee</vt:lpstr>
      <vt:lpstr>Register Restrictions</vt:lpstr>
      <vt:lpstr>Caller-Owned Registers</vt:lpstr>
      <vt:lpstr>Caller-Owned Registers</vt:lpstr>
      <vt:lpstr>Callee-Owned Registers</vt:lpstr>
      <vt:lpstr>Callee-Owned Registers</vt:lpstr>
      <vt:lpstr>A Day In the Life of function1</vt:lpstr>
      <vt:lpstr>Example: Recursion</vt:lpstr>
      <vt:lpstr>gdb tips</vt:lpstr>
      <vt:lpstr>gdb tips</vt:lpstr>
      <vt:lpstr>Our First Assembly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1811</cp:revision>
  <cp:lastPrinted>2022-11-09T06:46:44Z</cp:lastPrinted>
  <dcterms:created xsi:type="dcterms:W3CDTF">2008-06-28T20:57:21Z</dcterms:created>
  <dcterms:modified xsi:type="dcterms:W3CDTF">2022-11-09T07:01:47Z</dcterms:modified>
</cp:coreProperties>
</file>