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1"/>
  </p:notesMasterIdLst>
  <p:handoutMasterIdLst>
    <p:handoutMasterId r:id="rId22"/>
  </p:handoutMasterIdLst>
  <p:sldIdLst>
    <p:sldId id="256" r:id="rId2"/>
    <p:sldId id="1055" r:id="rId3"/>
    <p:sldId id="1056" r:id="rId4"/>
    <p:sldId id="1057" r:id="rId5"/>
    <p:sldId id="1058" r:id="rId6"/>
    <p:sldId id="1059" r:id="rId7"/>
    <p:sldId id="1060" r:id="rId8"/>
    <p:sldId id="1062" r:id="rId9"/>
    <p:sldId id="1061" r:id="rId10"/>
    <p:sldId id="1063" r:id="rId11"/>
    <p:sldId id="851" r:id="rId12"/>
    <p:sldId id="1064" r:id="rId13"/>
    <p:sldId id="1065" r:id="rId14"/>
    <p:sldId id="862" r:id="rId15"/>
    <p:sldId id="855" r:id="rId16"/>
    <p:sldId id="845" r:id="rId17"/>
    <p:sldId id="856" r:id="rId18"/>
    <p:sldId id="979" r:id="rId19"/>
    <p:sldId id="1049" r:id="rId20"/>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Lst>
        </p14:section>
        <p14:section name="Owned" id="{80D0AD77-D12B-3949-94D9-90B59F69004B}">
          <p14:sldIdLst>
            <p14:sldId id="1055"/>
            <p14:sldId id="1056"/>
            <p14:sldId id="1057"/>
            <p14:sldId id="1058"/>
            <p14:sldId id="1059"/>
            <p14:sldId id="1060"/>
            <p14:sldId id="1062"/>
            <p14:sldId id="1061"/>
            <p14:sldId id="1063"/>
            <p14:sldId id="851"/>
            <p14:sldId id="1064"/>
            <p14:sldId id="1065"/>
            <p14:sldId id="862"/>
            <p14:sldId id="855"/>
            <p14:sldId id="845"/>
            <p14:sldId id="856"/>
          </p14:sldIdLst>
        </p14:section>
        <p14:section name="Recursion" id="{13BECB0B-258C-1D4D-A42A-BD59A3F6DA19}">
          <p14:sldIdLst>
            <p14:sldId id="979"/>
            <p14:sldId id="104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2092"/>
    <a:srgbClr val="008000"/>
    <a:srgbClr val="0432FF"/>
    <a:srgbClr val="D62ED6"/>
    <a:srgbClr val="4472C4"/>
    <a:srgbClr val="F8F8F8"/>
    <a:srgbClr val="D27BD6"/>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80" autoAdjust="0"/>
    <p:restoredTop sz="86803" autoAdjust="0"/>
  </p:normalViewPr>
  <p:slideViewPr>
    <p:cSldViewPr>
      <p:cViewPr varScale="1">
        <p:scale>
          <a:sx n="110" d="100"/>
          <a:sy n="110" d="100"/>
        </p:scale>
        <p:origin x="1312" y="184"/>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Nick </a:t>
            </a:r>
            <a:r>
              <a:rPr lang="en-US" altLang="x-none" sz="800" dirty="0" err="1">
                <a:latin typeface="Calibri" charset="0"/>
              </a:rPr>
              <a:t>Troccoli</a:t>
            </a:r>
            <a:r>
              <a:rPr lang="en-US" altLang="x-none" sz="800" dirty="0">
                <a:latin typeface="Calibri" charset="0"/>
              </a:rPr>
              <a:t>,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stem.org/us/courses/28214/discussion/2135675"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nytimes.com/2019/11/19/technology/end-to-end-encryption.html" TargetMode="External"/><Relationship Id="rId2" Type="http://schemas.openxmlformats.org/officeDocument/2006/relationships/hyperlink" Target="https://www.cnbc.com/2016/03/29/apple-vs-fbi-all-you-need-to-know.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hyperlink" Target="https://mashable.com/article/how-to-remove-personal-info-from-google-search-result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stackoverflow.com/questions/33666617/what-is-the-best-way-to-set-a-register-to-zero-in-x86-assembly-xor-mov-or-and/33668295#33668295"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21</a:t>
            </a:r>
            <a:br>
              <a:rPr lang="en-US" dirty="0"/>
            </a:br>
            <a:r>
              <a:rPr lang="en-US" sz="3400" dirty="0"/>
              <a:t>Reverse Engineering, Privacy and Trust</a:t>
            </a:r>
          </a:p>
        </p:txBody>
      </p:sp>
      <p:sp>
        <p:nvSpPr>
          <p:cNvPr id="4" name="Subtitle 2">
            <a:extLst>
              <a:ext uri="{FF2B5EF4-FFF2-40B4-BE49-F238E27FC236}">
                <a16:creationId xmlns:a16="http://schemas.microsoft.com/office/drawing/2014/main" id="{4BAF09D0-5C58-658A-830F-20EEC5E38C95}"/>
              </a:ext>
            </a:extLst>
          </p:cNvPr>
          <p:cNvSpPr txBox="1">
            <a:spLocks/>
          </p:cNvSpPr>
          <p:nvPr/>
        </p:nvSpPr>
        <p:spPr bwMode="auto">
          <a:xfrm>
            <a:off x="1676400" y="4114800"/>
            <a:ext cx="8839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360"/>
              </a:spcBef>
              <a:spcAft>
                <a:spcPts val="0"/>
              </a:spcAft>
            </a:pPr>
            <a:r>
              <a:rPr lang="en-US" sz="2000" dirty="0"/>
              <a:t>Reading: None</a:t>
            </a:r>
          </a:p>
          <a:p>
            <a:pPr fontAlgn="auto">
              <a:spcBef>
                <a:spcPts val="360"/>
              </a:spcBef>
              <a:spcAft>
                <a:spcPts val="0"/>
              </a:spcAft>
            </a:pPr>
            <a:r>
              <a:rPr lang="en-US" sz="2000" dirty="0"/>
              <a:t>Ed Discussion: </a:t>
            </a:r>
            <a:r>
              <a:rPr lang="en-US" sz="2000" dirty="0">
                <a:hlinkClick r:id="rId3"/>
              </a:rPr>
              <a:t>https://</a:t>
            </a:r>
            <a:r>
              <a:rPr lang="en-US" sz="2000" dirty="0" err="1">
                <a:hlinkClick r:id="rId3"/>
              </a:rPr>
              <a:t>edstem.org</a:t>
            </a:r>
            <a:r>
              <a:rPr lang="en-US" sz="2000" dirty="0">
                <a:hlinkClick r:id="rId3"/>
              </a:rPr>
              <a:t>/us/courses/28214/discussion/2135675</a:t>
            </a: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Privacy and Trust</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does a computer interpret and execute C programs?</a:t>
            </a:r>
          </a:p>
          <a:p>
            <a:pPr marL="0" indent="0">
              <a:buNone/>
            </a:pPr>
            <a:endParaRPr lang="en-US" dirty="0"/>
          </a:p>
          <a:p>
            <a:pPr marL="0" indent="0">
              <a:buNone/>
            </a:pPr>
            <a:r>
              <a:rPr lang="en-US" dirty="0"/>
              <a:t>Why is answering this question important?</a:t>
            </a:r>
          </a:p>
          <a:p>
            <a:r>
              <a:rPr lang="en-US" dirty="0"/>
              <a:t>Learning how our code is really translated and executed helps us write better code</a:t>
            </a:r>
          </a:p>
          <a:p>
            <a:r>
              <a:rPr lang="en-US" b="1" dirty="0">
                <a:solidFill>
                  <a:srgbClr val="C00000"/>
                </a:solidFill>
              </a:rPr>
              <a:t>We can learn how to reverse engineer and exploit programs at the assembly level </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757130"/>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assign5: </a:t>
            </a:r>
            <a:r>
              <a:rPr lang="en-US" sz="2400" dirty="0"/>
              <a:t>find and exploit vulnerabilities in an ATM program, reverse engineer a program without seeing its code, and de-anonymize users given a data leak.</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76110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614F7-DAA7-3B11-3D72-ECA010E00834}"/>
              </a:ext>
            </a:extLst>
          </p:cNvPr>
          <p:cNvSpPr>
            <a:spLocks noGrp="1"/>
          </p:cNvSpPr>
          <p:nvPr>
            <p:ph type="title"/>
          </p:nvPr>
        </p:nvSpPr>
        <p:spPr/>
        <p:txBody>
          <a:bodyPr/>
          <a:lstStyle/>
          <a:p>
            <a:r>
              <a:rPr lang="en-US" dirty="0"/>
              <a:t>Privacy and Trust</a:t>
            </a:r>
          </a:p>
        </p:txBody>
      </p:sp>
      <p:sp>
        <p:nvSpPr>
          <p:cNvPr id="3" name="Content Placeholder 2">
            <a:extLst>
              <a:ext uri="{FF2B5EF4-FFF2-40B4-BE49-F238E27FC236}">
                <a16:creationId xmlns:a16="http://schemas.microsoft.com/office/drawing/2014/main" id="{CE780A0C-42D7-9D26-FB90-D1548B8930BB}"/>
              </a:ext>
            </a:extLst>
          </p:cNvPr>
          <p:cNvSpPr>
            <a:spLocks noGrp="1"/>
          </p:cNvSpPr>
          <p:nvPr>
            <p:ph idx="1"/>
          </p:nvPr>
        </p:nvSpPr>
        <p:spPr/>
        <p:txBody>
          <a:bodyPr/>
          <a:lstStyle/>
          <a:p>
            <a:r>
              <a:rPr lang="en-US" dirty="0"/>
              <a:t>Learning about machine code and program execution helps us better understand computer security.</a:t>
            </a:r>
          </a:p>
          <a:p>
            <a:r>
              <a:rPr lang="en-US" dirty="0"/>
              <a:t>Computer security (the protection of data, devices, and networks from disruption, harm, theft, unauthorized access or modification) is important in part because it enables privacy.</a:t>
            </a:r>
          </a:p>
          <a:p>
            <a:r>
              <a:rPr lang="en-US" dirty="0"/>
              <a:t>In understanding computer security, it's essential to understand the context in which it comes up (privacy and trust).</a:t>
            </a:r>
          </a:p>
        </p:txBody>
      </p:sp>
    </p:spTree>
    <p:extLst>
      <p:ext uri="{BB962C8B-B14F-4D97-AF65-F5344CB8AC3E}">
        <p14:creationId xmlns:p14="http://schemas.microsoft.com/office/powerpoint/2010/main" val="4094404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B83097-4FDF-9DF6-635F-5CCBA7F1F9C2}"/>
              </a:ext>
            </a:extLst>
          </p:cNvPr>
          <p:cNvSpPr>
            <a:spLocks noGrp="1"/>
          </p:cNvSpPr>
          <p:nvPr>
            <p:ph type="title"/>
          </p:nvPr>
        </p:nvSpPr>
        <p:spPr>
          <a:xfrm>
            <a:off x="384572" y="1600200"/>
            <a:ext cx="11422856" cy="4664070"/>
          </a:xfrm>
        </p:spPr>
        <p:txBody>
          <a:bodyPr/>
          <a:lstStyle/>
          <a:p>
            <a:r>
              <a:rPr lang="en-US" dirty="0"/>
              <a:t>Have you been affected by a data breach/hack or other improper access of your data?</a:t>
            </a:r>
            <a:br>
              <a:rPr lang="en-US" dirty="0"/>
            </a:br>
            <a:br>
              <a:rPr lang="en-US" dirty="0"/>
            </a:br>
            <a:r>
              <a:rPr lang="en-US" dirty="0"/>
              <a:t>How did that make you feel?</a:t>
            </a:r>
          </a:p>
        </p:txBody>
      </p:sp>
    </p:spTree>
    <p:extLst>
      <p:ext uri="{BB962C8B-B14F-4D97-AF65-F5344CB8AC3E}">
        <p14:creationId xmlns:p14="http://schemas.microsoft.com/office/powerpoint/2010/main" val="1971376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dirty="0"/>
              <a:t>What is privacy?  Here are 4 ways of framing privacy:</a:t>
            </a:r>
          </a:p>
          <a:p>
            <a:r>
              <a:rPr lang="en-US" dirty="0"/>
              <a:t>Privacy as </a:t>
            </a:r>
            <a:r>
              <a:rPr lang="en-US" b="1" dirty="0"/>
              <a:t>control of information</a:t>
            </a:r>
            <a:r>
              <a:rPr lang="en-US" dirty="0"/>
              <a:t>: controlling how our private information is shared with others.</a:t>
            </a:r>
          </a:p>
          <a:p>
            <a:r>
              <a:rPr lang="en-US" dirty="0"/>
              <a:t>Privacy as </a:t>
            </a:r>
            <a:r>
              <a:rPr lang="en-US" b="1" dirty="0"/>
              <a:t>autonomy</a:t>
            </a:r>
            <a:r>
              <a:rPr lang="en-US" dirty="0"/>
              <a:t>: agency to decide for ourselves what is valuable.</a:t>
            </a:r>
          </a:p>
          <a:p>
            <a:r>
              <a:rPr lang="en-US" dirty="0"/>
              <a:t>Privacy as </a:t>
            </a:r>
            <a:r>
              <a:rPr lang="en-US" b="1" dirty="0"/>
              <a:t>social good</a:t>
            </a:r>
            <a:r>
              <a:rPr lang="en-US" dirty="0"/>
              <a:t>: social life would be severely compromised without privacy.</a:t>
            </a:r>
          </a:p>
          <a:p>
            <a:r>
              <a:rPr lang="en-US" dirty="0"/>
              <a:t>Privacy and protection as based in </a:t>
            </a:r>
            <a:r>
              <a:rPr lang="en-US" b="1" dirty="0"/>
              <a:t>trust</a:t>
            </a:r>
            <a:r>
              <a:rPr lang="en-US" dirty="0"/>
              <a:t>: privacy enables trusting relationships.</a:t>
            </a:r>
          </a:p>
          <a:p>
            <a:endParaRPr lang="en-US" dirty="0"/>
          </a:p>
          <a:p>
            <a:endParaRPr lang="en-US" dirty="0"/>
          </a:p>
          <a:p>
            <a:pPr marL="0" indent="0">
              <a:buNone/>
            </a:pPr>
            <a:r>
              <a:rPr lang="en-US" dirty="0"/>
              <a:t>First two are </a:t>
            </a:r>
            <a:r>
              <a:rPr lang="en-US" i="1" dirty="0"/>
              <a:t>individualist</a:t>
            </a:r>
            <a:r>
              <a:rPr lang="en-US" dirty="0"/>
              <a:t> –the value of privacy as an individual right.</a:t>
            </a:r>
          </a:p>
          <a:p>
            <a:pPr marL="0" indent="0">
              <a:buNone/>
            </a:pPr>
            <a:r>
              <a:rPr lang="en-US" dirty="0"/>
              <a:t>Second two are </a:t>
            </a:r>
            <a:r>
              <a:rPr lang="en-US" i="1" dirty="0"/>
              <a:t>social</a:t>
            </a:r>
            <a:r>
              <a:rPr lang="en-US" dirty="0"/>
              <a:t> – the value of privacy for a group.</a:t>
            </a:r>
          </a:p>
          <a:p>
            <a:endParaRPr lang="en-US" dirty="0"/>
          </a:p>
        </p:txBody>
      </p:sp>
    </p:spTree>
    <p:extLst>
      <p:ext uri="{BB962C8B-B14F-4D97-AF65-F5344CB8AC3E}">
        <p14:creationId xmlns:p14="http://schemas.microsoft.com/office/powerpoint/2010/main" val="2744803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control of information</a:t>
            </a:r>
            <a:r>
              <a:rPr lang="en-US" sz="3600" dirty="0"/>
              <a:t>: controlling how our private information is shared with others.</a:t>
            </a:r>
            <a:br>
              <a:rPr lang="en-US" sz="3600" dirty="0"/>
            </a:br>
            <a:endParaRPr lang="en-US" sz="3600" dirty="0"/>
          </a:p>
          <a:p>
            <a:r>
              <a:rPr lang="en-US" dirty="0"/>
              <a:t>Consent requires </a:t>
            </a:r>
            <a:r>
              <a:rPr lang="en-US" i="1" dirty="0"/>
              <a:t>free</a:t>
            </a:r>
            <a:r>
              <a:rPr lang="en-US" dirty="0"/>
              <a:t> choice with available alternatives and </a:t>
            </a:r>
            <a:r>
              <a:rPr lang="en-US" i="1" dirty="0"/>
              <a:t>informed</a:t>
            </a:r>
            <a:r>
              <a:rPr lang="en-US" dirty="0"/>
              <a:t> understanding of what is being offered.</a:t>
            </a:r>
          </a:p>
          <a:p>
            <a:r>
              <a:rPr lang="en-US" dirty="0"/>
              <a:t>How many of you just skip past the terms of service for new online services?</a:t>
            </a:r>
          </a:p>
          <a:p>
            <a:r>
              <a:rPr lang="en-US" dirty="0"/>
              <a:t>Control over personal data being collected (e.g., data exports from services you use, privacy dashboards, device privacy protections)</a:t>
            </a:r>
          </a:p>
          <a:p>
            <a:endParaRPr lang="en-US" dirty="0"/>
          </a:p>
          <a:p>
            <a:pPr marL="0" indent="0">
              <a:buNone/>
            </a:pPr>
            <a:endParaRPr lang="en-US" dirty="0"/>
          </a:p>
        </p:txBody>
      </p:sp>
    </p:spTree>
    <p:extLst>
      <p:ext uri="{BB962C8B-B14F-4D97-AF65-F5344CB8AC3E}">
        <p14:creationId xmlns:p14="http://schemas.microsoft.com/office/powerpoint/2010/main" val="481558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autonomy</a:t>
            </a:r>
            <a:r>
              <a:rPr lang="en-US" sz="3600" dirty="0"/>
              <a:t>: agency to decide for ourselves what is valuable.</a:t>
            </a:r>
          </a:p>
          <a:p>
            <a:pPr marL="0" indent="0">
              <a:buNone/>
            </a:pPr>
            <a:endParaRPr lang="en-US" sz="3600" dirty="0"/>
          </a:p>
          <a:p>
            <a:r>
              <a:rPr lang="en-US" dirty="0"/>
              <a:t>Links to autonomy over our own lives and our ability to lead them as we choose.</a:t>
            </a:r>
          </a:p>
          <a:p>
            <a:r>
              <a:rPr lang="en-US" dirty="0"/>
              <a:t>Do you feel your autonomy is consistently respected when using products and services?  Why or why not?</a:t>
            </a:r>
          </a:p>
          <a:p>
            <a:endParaRPr lang="en-US" dirty="0"/>
          </a:p>
          <a:p>
            <a:pPr marL="0" indent="0">
              <a:buNone/>
            </a:pPr>
            <a:r>
              <a:rPr lang="en-US" dirty="0">
                <a:cs typeface="Calibri"/>
              </a:rPr>
              <a:t>"</a:t>
            </a:r>
            <a:r>
              <a:rPr lang="en-US" dirty="0"/>
              <a:t>[P]</a:t>
            </a:r>
            <a:r>
              <a:rPr lang="en-US" dirty="0" err="1"/>
              <a:t>rivacy</a:t>
            </a:r>
            <a:r>
              <a:rPr lang="en-US" dirty="0"/>
              <a:t> is valuable because it acknowledges our respect for persons as autonomous beings with the capacity to love, care and like—in other words, persons with the potential to freely develop close relationships" (Innes 1992)</a:t>
            </a:r>
          </a:p>
        </p:txBody>
      </p:sp>
    </p:spTree>
    <p:extLst>
      <p:ext uri="{BB962C8B-B14F-4D97-AF65-F5344CB8AC3E}">
        <p14:creationId xmlns:p14="http://schemas.microsoft.com/office/powerpoint/2010/main" val="3059719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Individualist Models of 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autonomy</a:t>
            </a:r>
            <a:r>
              <a:rPr lang="en-US" sz="3600" dirty="0"/>
              <a:t> and privacy as </a:t>
            </a:r>
            <a:r>
              <a:rPr lang="en-US" sz="3600" b="1" dirty="0"/>
              <a:t>control over information</a:t>
            </a:r>
            <a:r>
              <a:rPr lang="en-US" sz="3600" dirty="0"/>
              <a:t> focus on the value of privacy at an individual level.</a:t>
            </a:r>
          </a:p>
          <a:p>
            <a:pPr marL="0" indent="0">
              <a:buNone/>
            </a:pPr>
            <a:endParaRPr lang="en-US" sz="3600" dirty="0"/>
          </a:p>
          <a:p>
            <a:r>
              <a:rPr lang="en-US" dirty="0"/>
              <a:t>Individual privacy can conflict with interests of society or the state. </a:t>
            </a:r>
          </a:p>
          <a:p>
            <a:r>
              <a:rPr lang="en-US" dirty="0"/>
              <a:t>Many debates over "privacy vs. security" – whether one should be sacrificed for the other</a:t>
            </a:r>
          </a:p>
          <a:p>
            <a:pPr lvl="1"/>
            <a:r>
              <a:rPr lang="en-US" dirty="0"/>
              <a:t>Apple v. FBI case re: unlocking iPhones</a:t>
            </a:r>
            <a:r>
              <a:rPr lang="en-US" dirty="0">
                <a:sym typeface="Wingdings" pitchFamily="2" charset="2"/>
              </a:rPr>
              <a:t> (</a:t>
            </a:r>
            <a:r>
              <a:rPr lang="en-US" dirty="0">
                <a:sym typeface="Wingdings" pitchFamily="2" charset="2"/>
                <a:hlinkClick r:id="rId2"/>
              </a:rPr>
              <a:t>link</a:t>
            </a:r>
            <a:r>
              <a:rPr lang="en-US" dirty="0">
                <a:sym typeface="Wingdings" pitchFamily="2" charset="2"/>
              </a:rPr>
              <a:t>)</a:t>
            </a:r>
          </a:p>
          <a:p>
            <a:pPr lvl="1"/>
            <a:r>
              <a:rPr lang="en-US" dirty="0">
                <a:sym typeface="Wingdings" pitchFamily="2" charset="2"/>
              </a:rPr>
              <a:t>Debates around encryption (</a:t>
            </a:r>
            <a:r>
              <a:rPr lang="en-US" dirty="0">
                <a:sym typeface="Wingdings" pitchFamily="2" charset="2"/>
                <a:hlinkClick r:id="rId3"/>
              </a:rPr>
              <a:t>link</a:t>
            </a:r>
            <a:r>
              <a:rPr lang="en-US" dirty="0">
                <a:sym typeface="Wingdings" pitchFamily="2" charset="2"/>
              </a:rPr>
              <a:t>)</a:t>
            </a:r>
            <a:endParaRPr lang="en-US" dirty="0"/>
          </a:p>
        </p:txBody>
      </p:sp>
    </p:spTree>
    <p:extLst>
      <p:ext uri="{BB962C8B-B14F-4D97-AF65-F5344CB8AC3E}">
        <p14:creationId xmlns:p14="http://schemas.microsoft.com/office/powerpoint/2010/main" val="365395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social good</a:t>
            </a:r>
            <a:r>
              <a:rPr lang="en-US" sz="3600" dirty="0"/>
              <a:t>: social life would be severely compromised without privacy.</a:t>
            </a:r>
          </a:p>
          <a:p>
            <a:pPr marL="0" indent="0">
              <a:buNone/>
            </a:pPr>
            <a:endParaRPr lang="en-US" sz="3600" dirty="0"/>
          </a:p>
          <a:p>
            <a:r>
              <a:rPr lang="en-US" dirty="0"/>
              <a:t>Privacy has a social value in bringing about the kind of society we live in.</a:t>
            </a:r>
          </a:p>
          <a:p>
            <a:r>
              <a:rPr lang="en-US" dirty="0"/>
              <a:t>What would society look like without privacy?</a:t>
            </a:r>
          </a:p>
        </p:txBody>
      </p:sp>
    </p:spTree>
    <p:extLst>
      <p:ext uri="{BB962C8B-B14F-4D97-AF65-F5344CB8AC3E}">
        <p14:creationId xmlns:p14="http://schemas.microsoft.com/office/powerpoint/2010/main" val="30808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and protection as based in </a:t>
            </a:r>
            <a:r>
              <a:rPr lang="en-US" sz="3600" b="1" dirty="0"/>
              <a:t>trust</a:t>
            </a:r>
            <a:r>
              <a:rPr lang="en-US" sz="3600" dirty="0"/>
              <a:t>: privacy enables trusting relationships.</a:t>
            </a:r>
          </a:p>
          <a:p>
            <a:r>
              <a:rPr lang="en-US" dirty="0"/>
              <a:t>Privacy may help enable trusting relationships essential for cooperation.  For instance, a </a:t>
            </a:r>
            <a:r>
              <a:rPr lang="en-US" i="1" dirty="0"/>
              <a:t>fiduciary</a:t>
            </a:r>
            <a:r>
              <a:rPr lang="en-US" dirty="0"/>
              <a:t>: someone who stands in a legal or ethical relationship of trust with another person (or group). The fiduciary must act for the benefit of and in the best interest of the other person.</a:t>
            </a:r>
          </a:p>
          <a:p>
            <a:pPr lvl="1"/>
            <a:r>
              <a:rPr lang="en-US" dirty="0"/>
              <a:t>e.g., tax filer with access to your bank account</a:t>
            </a:r>
          </a:p>
          <a:p>
            <a:pPr lvl="1"/>
            <a:r>
              <a:rPr lang="en-US" dirty="0"/>
              <a:t>Should anyone who has access to personal info have a </a:t>
            </a:r>
            <a:r>
              <a:rPr lang="en-US" i="1" dirty="0"/>
              <a:t>fiduciary</a:t>
            </a:r>
            <a:r>
              <a:rPr lang="en-US" dirty="0"/>
              <a:t> responsibility? (Richards &amp; </a:t>
            </a:r>
            <a:r>
              <a:rPr lang="en-US" dirty="0" err="1"/>
              <a:t>Hartzog</a:t>
            </a:r>
            <a:r>
              <a:rPr lang="en-US" dirty="0"/>
              <a:t> 2020).</a:t>
            </a:r>
          </a:p>
          <a:p>
            <a:r>
              <a:rPr lang="en-US" dirty="0"/>
              <a:t>This model of privacy stresses the essential relationship between trust placed in any holder of personal data and responsibilities that come with this trust.</a:t>
            </a:r>
          </a:p>
          <a:p>
            <a:pPr lvl="1"/>
            <a:endParaRPr lang="en-US" dirty="0"/>
          </a:p>
          <a:p>
            <a:endParaRPr lang="en-US" dirty="0"/>
          </a:p>
        </p:txBody>
      </p:sp>
    </p:spTree>
    <p:extLst>
      <p:ext uri="{BB962C8B-B14F-4D97-AF65-F5344CB8AC3E}">
        <p14:creationId xmlns:p14="http://schemas.microsoft.com/office/powerpoint/2010/main" val="1440821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Models of Privacy</a:t>
            </a:r>
          </a:p>
        </p:txBody>
      </p:sp>
      <p:sp>
        <p:nvSpPr>
          <p:cNvPr id="5" name="Content Placeholder 4"/>
          <p:cNvSpPr>
            <a:spLocks noGrp="1"/>
          </p:cNvSpPr>
          <p:nvPr>
            <p:ph sz="half" idx="1"/>
          </p:nvPr>
        </p:nvSpPr>
        <p:spPr/>
        <p:txBody>
          <a:bodyPr/>
          <a:lstStyle/>
          <a:p>
            <a:pPr marL="0" indent="0">
              <a:buNone/>
            </a:pPr>
            <a:r>
              <a:rPr lang="en-US" dirty="0"/>
              <a:t>Individualist</a:t>
            </a:r>
          </a:p>
          <a:p>
            <a:pPr marL="0" indent="0">
              <a:buNone/>
            </a:pPr>
            <a:r>
              <a:rPr lang="en-US" dirty="0"/>
              <a:t> Models</a:t>
            </a:r>
          </a:p>
        </p:txBody>
      </p:sp>
      <p:sp>
        <p:nvSpPr>
          <p:cNvPr id="3" name="Content Placeholder 2"/>
          <p:cNvSpPr>
            <a:spLocks noGrp="1"/>
          </p:cNvSpPr>
          <p:nvPr>
            <p:ph sz="half" idx="10"/>
          </p:nvPr>
        </p:nvSpPr>
        <p:spPr/>
        <p:txBody>
          <a:bodyPr/>
          <a:lstStyle/>
          <a:p>
            <a:pPr marL="0" indent="0" algn="r">
              <a:buNone/>
            </a:pPr>
            <a:r>
              <a:rPr lang="en-US" dirty="0"/>
              <a:t>Social Models </a:t>
            </a:r>
          </a:p>
          <a:p>
            <a:pPr marL="0" indent="0" algn="r">
              <a:buNone/>
            </a:pPr>
            <a:r>
              <a:rPr lang="en-US" dirty="0"/>
              <a:t>of Privacy</a:t>
            </a:r>
          </a:p>
        </p:txBody>
      </p:sp>
      <p:sp>
        <p:nvSpPr>
          <p:cNvPr id="6" name="Oval 5"/>
          <p:cNvSpPr/>
          <p:nvPr/>
        </p:nvSpPr>
        <p:spPr>
          <a:xfrm>
            <a:off x="2362200" y="1295400"/>
            <a:ext cx="3733800" cy="3200400"/>
          </a:xfrm>
          <a:prstGeom prst="ellipse">
            <a:avLst/>
          </a:prstGeom>
          <a:solidFill>
            <a:schemeClr val="accent1">
              <a:lumMod val="40000"/>
              <a:lumOff val="60000"/>
              <a:alpha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Privacy as Control over Information </a:t>
            </a:r>
          </a:p>
        </p:txBody>
      </p:sp>
      <p:sp>
        <p:nvSpPr>
          <p:cNvPr id="7" name="Oval 6"/>
          <p:cNvSpPr/>
          <p:nvPr/>
        </p:nvSpPr>
        <p:spPr>
          <a:xfrm>
            <a:off x="32232" y="2895600"/>
            <a:ext cx="3733800" cy="3200400"/>
          </a:xfrm>
          <a:prstGeom prst="ellipse">
            <a:avLst/>
          </a:prstGeom>
          <a:solidFill>
            <a:schemeClr val="accent1">
              <a:lumMod val="40000"/>
              <a:lumOff val="60000"/>
              <a:alpha val="7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0000"/>
                </a:solidFill>
              </a:rPr>
              <a:t>Privacy as Respect for Autonomy </a:t>
            </a:r>
          </a:p>
        </p:txBody>
      </p:sp>
      <p:sp>
        <p:nvSpPr>
          <p:cNvPr id="8" name="Oval 7"/>
          <p:cNvSpPr/>
          <p:nvPr/>
        </p:nvSpPr>
        <p:spPr>
          <a:xfrm>
            <a:off x="6096000" y="1143000"/>
            <a:ext cx="3733800" cy="3200400"/>
          </a:xfrm>
          <a:prstGeom prst="ellipse">
            <a:avLst/>
          </a:prstGeom>
          <a:solidFill>
            <a:schemeClr val="accent1">
              <a:lumMod val="40000"/>
              <a:lumOff val="60000"/>
              <a:alpha val="6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Privacy as a Social Good  </a:t>
            </a:r>
          </a:p>
        </p:txBody>
      </p:sp>
      <p:sp>
        <p:nvSpPr>
          <p:cNvPr id="9" name="Oval 8"/>
          <p:cNvSpPr/>
          <p:nvPr/>
        </p:nvSpPr>
        <p:spPr>
          <a:xfrm>
            <a:off x="8001000" y="2895600"/>
            <a:ext cx="3733800" cy="3200400"/>
          </a:xfrm>
          <a:prstGeom prst="ellipse">
            <a:avLst/>
          </a:prstGeom>
          <a:solidFill>
            <a:schemeClr val="accent1">
              <a:lumMod val="40000"/>
              <a:lumOff val="60000"/>
              <a:alpha val="6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Privacy as based on Trust</a:t>
            </a:r>
          </a:p>
        </p:txBody>
      </p:sp>
    </p:spTree>
    <p:extLst>
      <p:ext uri="{BB962C8B-B14F-4D97-AF65-F5344CB8AC3E}">
        <p14:creationId xmlns:p14="http://schemas.microsoft.com/office/powerpoint/2010/main" val="920154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5CB9C-2A6B-8720-798C-4B2C147D8355}"/>
              </a:ext>
            </a:extLst>
          </p:cNvPr>
          <p:cNvSpPr>
            <a:spLocks noGrp="1"/>
          </p:cNvSpPr>
          <p:nvPr>
            <p:ph type="title"/>
          </p:nvPr>
        </p:nvSpPr>
        <p:spPr/>
        <p:txBody>
          <a:bodyPr/>
          <a:lstStyle/>
          <a:p>
            <a:r>
              <a:rPr lang="en-US" dirty="0"/>
              <a:t>Loss of Privacy</a:t>
            </a:r>
          </a:p>
        </p:txBody>
      </p:sp>
      <p:sp>
        <p:nvSpPr>
          <p:cNvPr id="3" name="Content Placeholder 2">
            <a:extLst>
              <a:ext uri="{FF2B5EF4-FFF2-40B4-BE49-F238E27FC236}">
                <a16:creationId xmlns:a16="http://schemas.microsoft.com/office/drawing/2014/main" id="{82B3AD4E-CA38-A4F7-9316-993CECDFFA62}"/>
              </a:ext>
            </a:extLst>
          </p:cNvPr>
          <p:cNvSpPr>
            <a:spLocks noGrp="1"/>
          </p:cNvSpPr>
          <p:nvPr>
            <p:ph idx="1"/>
          </p:nvPr>
        </p:nvSpPr>
        <p:spPr/>
        <p:txBody>
          <a:bodyPr/>
          <a:lstStyle/>
          <a:p>
            <a:pPr marL="0" indent="0">
              <a:buNone/>
            </a:pPr>
            <a:r>
              <a:rPr lang="en-US" dirty="0"/>
              <a:t>Loss of privacy can cause us various harms, including:</a:t>
            </a:r>
          </a:p>
          <a:p>
            <a:r>
              <a:rPr lang="en-US" b="1" i="1" dirty="0"/>
              <a:t>Aggregation</a:t>
            </a:r>
            <a:r>
              <a:rPr lang="en-US" b="1" dirty="0"/>
              <a:t>: </a:t>
            </a:r>
            <a:r>
              <a:rPr lang="en-US" dirty="0"/>
              <a:t>combining personal information from various sources to build a profile of someone</a:t>
            </a:r>
          </a:p>
          <a:p>
            <a:r>
              <a:rPr lang="en-US" b="1" i="1" dirty="0"/>
              <a:t>Exclusion:</a:t>
            </a:r>
            <a:r>
              <a:rPr lang="en-US" dirty="0"/>
              <a:t> not knowing how our information is being used, or being unable to access or modify it (Google removing personal info from search – </a:t>
            </a:r>
            <a:r>
              <a:rPr lang="en-US" dirty="0">
                <a:hlinkClick r:id="rId2"/>
              </a:rPr>
              <a:t>link</a:t>
            </a:r>
            <a:r>
              <a:rPr lang="en-US" dirty="0"/>
              <a:t>)</a:t>
            </a:r>
          </a:p>
          <a:p>
            <a:r>
              <a:rPr lang="en-US" b="1" i="1" dirty="0"/>
              <a:t>Secondary Use</a:t>
            </a:r>
            <a:r>
              <a:rPr lang="en-US" dirty="0"/>
              <a:t>: using your information for purposes other than what was intended without permission.</a:t>
            </a:r>
            <a:endParaRPr lang="en-US" b="1" i="1" dirty="0"/>
          </a:p>
          <a:p>
            <a:pPr marL="0" indent="0">
              <a:buNone/>
            </a:pPr>
            <a:endParaRPr lang="en-US" dirty="0"/>
          </a:p>
        </p:txBody>
      </p:sp>
    </p:spTree>
    <p:extLst>
      <p:ext uri="{BB962C8B-B14F-4D97-AF65-F5344CB8AC3E}">
        <p14:creationId xmlns:p14="http://schemas.microsoft.com/office/powerpoint/2010/main" val="1534177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5CB9C-2A6B-8720-798C-4B2C147D8355}"/>
              </a:ext>
            </a:extLst>
          </p:cNvPr>
          <p:cNvSpPr>
            <a:spLocks noGrp="1"/>
          </p:cNvSpPr>
          <p:nvPr>
            <p:ph type="title"/>
          </p:nvPr>
        </p:nvSpPr>
        <p:spPr/>
        <p:txBody>
          <a:bodyPr/>
          <a:lstStyle/>
          <a:p>
            <a:r>
              <a:rPr lang="en-US" dirty="0"/>
              <a:t>Who Should We Trust?</a:t>
            </a:r>
          </a:p>
        </p:txBody>
      </p:sp>
      <p:sp>
        <p:nvSpPr>
          <p:cNvPr id="3" name="Content Placeholder 2">
            <a:extLst>
              <a:ext uri="{FF2B5EF4-FFF2-40B4-BE49-F238E27FC236}">
                <a16:creationId xmlns:a16="http://schemas.microsoft.com/office/drawing/2014/main" id="{82B3AD4E-CA38-A4F7-9316-993CECDFFA62}"/>
              </a:ext>
            </a:extLst>
          </p:cNvPr>
          <p:cNvSpPr>
            <a:spLocks noGrp="1"/>
          </p:cNvSpPr>
          <p:nvPr>
            <p:ph idx="1"/>
          </p:nvPr>
        </p:nvSpPr>
        <p:spPr/>
        <p:txBody>
          <a:bodyPr/>
          <a:lstStyle/>
          <a:p>
            <a:pPr marL="0" indent="0">
              <a:buNone/>
            </a:pPr>
            <a:r>
              <a:rPr lang="en-US" dirty="0"/>
              <a:t>Both security and privacy rely on trusted people (who administer security, perform penetration tests, submit vulnerabilities to databases, or keep private information secret). The final piece of the security puzzle is understanding trust.</a:t>
            </a:r>
          </a:p>
          <a:p>
            <a:pPr marL="0" indent="0">
              <a:buNone/>
            </a:pPr>
            <a:endParaRPr lang="en-US" dirty="0"/>
          </a:p>
          <a:p>
            <a:pPr marL="0" indent="0">
              <a:buNone/>
            </a:pPr>
            <a:r>
              <a:rPr lang="en-US" b="1" dirty="0"/>
              <a:t>Trust = Reliance + Risk of Betrayal</a:t>
            </a:r>
          </a:p>
          <a:p>
            <a:pPr marL="0" indent="0">
              <a:buNone/>
            </a:pPr>
            <a:endParaRPr lang="en-US" b="1" dirty="0"/>
          </a:p>
          <a:p>
            <a:pPr marL="0" indent="0">
              <a:buNone/>
            </a:pPr>
            <a:r>
              <a:rPr lang="en-US" dirty="0"/>
              <a:t>What makes trust unique to relationships between people is that trust exposes one to being </a:t>
            </a:r>
            <a:r>
              <a:rPr lang="en-US" i="1" dirty="0"/>
              <a:t>betrayed or being let down </a:t>
            </a:r>
            <a:r>
              <a:rPr lang="en-US" dirty="0"/>
              <a:t>(Baier 1986).   </a:t>
            </a:r>
          </a:p>
        </p:txBody>
      </p:sp>
    </p:spTree>
    <p:extLst>
      <p:ext uri="{BB962C8B-B14F-4D97-AF65-F5344CB8AC3E}">
        <p14:creationId xmlns:p14="http://schemas.microsoft.com/office/powerpoint/2010/main" val="295989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FB50C-7E5A-C043-BE71-82F940EBBC8B}"/>
              </a:ext>
            </a:extLst>
          </p:cNvPr>
          <p:cNvSpPr>
            <a:spLocks noGrp="1"/>
          </p:cNvSpPr>
          <p:nvPr>
            <p:ph type="title"/>
          </p:nvPr>
        </p:nvSpPr>
        <p:spPr/>
        <p:txBody>
          <a:bodyPr/>
          <a:lstStyle/>
          <a:p>
            <a:r>
              <a:rPr lang="en-US" dirty="0"/>
              <a:t>Penetration Testing &amp; Trust</a:t>
            </a:r>
          </a:p>
        </p:txBody>
      </p:sp>
      <p:sp>
        <p:nvSpPr>
          <p:cNvPr id="3" name="Content Placeholder 2">
            <a:extLst>
              <a:ext uri="{FF2B5EF4-FFF2-40B4-BE49-F238E27FC236}">
                <a16:creationId xmlns:a16="http://schemas.microsoft.com/office/drawing/2014/main" id="{979EDA32-7C78-314A-B3B7-60C62D63D76B}"/>
              </a:ext>
            </a:extLst>
          </p:cNvPr>
          <p:cNvSpPr>
            <a:spLocks noGrp="1"/>
          </p:cNvSpPr>
          <p:nvPr>
            <p:ph idx="1"/>
          </p:nvPr>
        </p:nvSpPr>
        <p:spPr/>
        <p:txBody>
          <a:bodyPr/>
          <a:lstStyle/>
          <a:p>
            <a:pPr marL="0" indent="0">
              <a:buNone/>
            </a:pPr>
            <a:r>
              <a:rPr lang="en-US" dirty="0"/>
              <a:t>Penetration testing is the practice of encouraging or hiring security researchers to find vulnerabilities in one’s own code or system.</a:t>
            </a:r>
          </a:p>
          <a:p>
            <a:endParaRPr lang="en-US" dirty="0"/>
          </a:p>
          <a:p>
            <a:pPr marL="0" indent="0">
              <a:buNone/>
            </a:pPr>
            <a:r>
              <a:rPr lang="en-US" dirty="0"/>
              <a:t>The tester is placed in a position of trust: they are given access to the system itself and encouraged to find easily and not-so-easily </a:t>
            </a:r>
            <a:r>
              <a:rPr lang="en-US" dirty="0" err="1"/>
              <a:t>exploitd</a:t>
            </a:r>
            <a:r>
              <a:rPr lang="en-US" dirty="0"/>
              <a:t> vulnerabilities, with the expectation that the tester will share what they have found with you.</a:t>
            </a:r>
          </a:p>
          <a:p>
            <a:pPr marL="0" indent="0">
              <a:buNone/>
            </a:pPr>
            <a:endParaRPr lang="en-US" dirty="0"/>
          </a:p>
          <a:p>
            <a:pPr marL="0" indent="0">
              <a:buNone/>
            </a:pPr>
            <a:r>
              <a:rPr lang="en-US" dirty="0"/>
              <a:t>Hiring a penetration tester means </a:t>
            </a:r>
            <a:r>
              <a:rPr lang="en-US" i="1" dirty="0"/>
              <a:t>relying on </a:t>
            </a:r>
            <a:r>
              <a:rPr lang="en-US" dirty="0"/>
              <a:t>their skill at finding vulnerabilities but also </a:t>
            </a:r>
            <a:r>
              <a:rPr lang="en-US" i="1" dirty="0"/>
              <a:t>trusting </a:t>
            </a:r>
            <a:r>
              <a:rPr lang="en-US" dirty="0"/>
              <a:t>their ethical compass will lead them to tell you and to act as a trustworthy </a:t>
            </a:r>
            <a:r>
              <a:rPr lang="en-US" i="1" dirty="0"/>
              <a:t>fiduciary</a:t>
            </a:r>
            <a:r>
              <a:rPr lang="en-US" dirty="0"/>
              <a:t> (guardian of your interests).  In assign5, you will have the opportunity to test your own ethical compass! </a:t>
            </a:r>
          </a:p>
          <a:p>
            <a:endParaRPr lang="en-US" dirty="0"/>
          </a:p>
          <a:p>
            <a:endParaRPr lang="en-US" dirty="0"/>
          </a:p>
        </p:txBody>
      </p:sp>
    </p:spTree>
    <p:extLst>
      <p:ext uri="{BB962C8B-B14F-4D97-AF65-F5344CB8AC3E}">
        <p14:creationId xmlns:p14="http://schemas.microsoft.com/office/powerpoint/2010/main" val="19673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8C43-E3E2-1243-809A-BF122F108F04}"/>
              </a:ext>
            </a:extLst>
          </p:cNvPr>
          <p:cNvSpPr>
            <a:spLocks noGrp="1"/>
          </p:cNvSpPr>
          <p:nvPr>
            <p:ph type="title"/>
          </p:nvPr>
        </p:nvSpPr>
        <p:spPr/>
        <p:txBody>
          <a:bodyPr/>
          <a:lstStyle/>
          <a:p>
            <a:r>
              <a:rPr lang="en-US" dirty="0"/>
              <a:t>Example: Differential Privacy</a:t>
            </a:r>
          </a:p>
        </p:txBody>
      </p:sp>
      <p:sp>
        <p:nvSpPr>
          <p:cNvPr id="3" name="Content Placeholder 2">
            <a:extLst>
              <a:ext uri="{FF2B5EF4-FFF2-40B4-BE49-F238E27FC236}">
                <a16:creationId xmlns:a16="http://schemas.microsoft.com/office/drawing/2014/main" id="{E9AE748D-55CA-FD40-B791-3AA9FCC0ED03}"/>
              </a:ext>
            </a:extLst>
          </p:cNvPr>
          <p:cNvSpPr>
            <a:spLocks noGrp="1"/>
          </p:cNvSpPr>
          <p:nvPr>
            <p:ph idx="1"/>
          </p:nvPr>
        </p:nvSpPr>
        <p:spPr/>
        <p:txBody>
          <a:bodyPr/>
          <a:lstStyle/>
          <a:p>
            <a:pPr marL="0" indent="0">
              <a:buNone/>
            </a:pPr>
            <a:r>
              <a:rPr lang="en-US" dirty="0"/>
              <a:t>Imagine a large database—perhaps a medical one—with personal information and records of past activity tied to a name.</a:t>
            </a:r>
          </a:p>
          <a:p>
            <a:pPr marL="0" indent="0">
              <a:buNone/>
            </a:pPr>
            <a:endParaRPr lang="en-US" dirty="0"/>
          </a:p>
          <a:p>
            <a:pPr marL="0" indent="0">
              <a:buNone/>
            </a:pPr>
            <a:r>
              <a:rPr lang="en-US" dirty="0"/>
              <a:t>The records might be useful for research purposes, or to train a machine learning model to predict future health outcomes, but what if giving access to the records exposed the privacy of individual person’s health records?  </a:t>
            </a:r>
          </a:p>
          <a:p>
            <a:pPr marL="0" indent="0">
              <a:buNone/>
            </a:pPr>
            <a:endParaRPr lang="en-US" dirty="0"/>
          </a:p>
          <a:p>
            <a:pPr marL="0" indent="0">
              <a:buNone/>
            </a:pPr>
            <a:r>
              <a:rPr lang="en-US" dirty="0"/>
              <a:t>Differential privacy is a formal measure of privacy that attempts to address these concerns. By adding inconsequential noise (changing a birthday from 2001 to 2002, for example) or removing records, differential privacy protects individuals from </a:t>
            </a:r>
            <a:r>
              <a:rPr lang="en-US" i="1" dirty="0"/>
              <a:t>aggregation</a:t>
            </a:r>
            <a:r>
              <a:rPr lang="en-US" dirty="0"/>
              <a:t> by making them harder to identify (</a:t>
            </a:r>
            <a:r>
              <a:rPr lang="en-US" dirty="0" err="1"/>
              <a:t>Dwork</a:t>
            </a:r>
            <a:r>
              <a:rPr lang="en-US" dirty="0"/>
              <a:t> 2008). </a:t>
            </a:r>
          </a:p>
          <a:p>
            <a:pPr marL="0" indent="0">
              <a:buNone/>
            </a:pPr>
            <a:endParaRPr lang="en-US" dirty="0"/>
          </a:p>
          <a:p>
            <a:endParaRPr lang="en-US" dirty="0"/>
          </a:p>
        </p:txBody>
      </p:sp>
    </p:spTree>
    <p:extLst>
      <p:ext uri="{BB962C8B-B14F-4D97-AF65-F5344CB8AC3E}">
        <p14:creationId xmlns:p14="http://schemas.microsoft.com/office/powerpoint/2010/main" val="1733496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6E528-51BA-4D0F-8C4F-319CDF78A27C}"/>
              </a:ext>
            </a:extLst>
          </p:cNvPr>
          <p:cNvSpPr>
            <a:spLocks noGrp="1"/>
          </p:cNvSpPr>
          <p:nvPr>
            <p:ph type="title"/>
          </p:nvPr>
        </p:nvSpPr>
        <p:spPr/>
        <p:txBody>
          <a:bodyPr lIns="91440" tIns="45720" rIns="91440" bIns="45720" anchor="ctr"/>
          <a:lstStyle/>
          <a:p>
            <a:r>
              <a:rPr lang="en-US" dirty="0">
                <a:latin typeface="Tahoma"/>
                <a:ea typeface="Tahoma"/>
                <a:cs typeface="Tahoma"/>
              </a:rPr>
              <a:t>Differential Privacy’s Trust Model</a:t>
            </a:r>
            <a:endParaRPr lang="en-US" dirty="0"/>
          </a:p>
        </p:txBody>
      </p:sp>
      <p:sp>
        <p:nvSpPr>
          <p:cNvPr id="3" name="Text Placeholder 2">
            <a:extLst>
              <a:ext uri="{FF2B5EF4-FFF2-40B4-BE49-F238E27FC236}">
                <a16:creationId xmlns:a16="http://schemas.microsoft.com/office/drawing/2014/main" id="{1C567614-9B89-43B5-AA84-B99550388E7E}"/>
              </a:ext>
            </a:extLst>
          </p:cNvPr>
          <p:cNvSpPr>
            <a:spLocks noGrp="1"/>
          </p:cNvSpPr>
          <p:nvPr>
            <p:ph idx="1"/>
          </p:nvPr>
        </p:nvSpPr>
        <p:spPr/>
        <p:txBody>
          <a:bodyPr/>
          <a:lstStyle/>
          <a:p>
            <a:pPr marL="0" indent="0">
              <a:buNone/>
            </a:pPr>
            <a:r>
              <a:rPr lang="en-US" dirty="0"/>
              <a:t>Differential privacy assumes that the only threat to privacy is an </a:t>
            </a:r>
            <a:r>
              <a:rPr lang="en-US" i="1" dirty="0"/>
              <a:t>external user accessing the database </a:t>
            </a:r>
            <a:r>
              <a:rPr lang="en-US" dirty="0"/>
              <a:t>who must be prevented from aggregating data that could identify a user.</a:t>
            </a:r>
          </a:p>
          <a:p>
            <a:pPr marL="0" indent="0">
              <a:buNone/>
            </a:pPr>
            <a:endParaRPr lang="en-US" dirty="0"/>
          </a:p>
          <a:p>
            <a:pPr marL="0" indent="0">
              <a:buNone/>
            </a:pPr>
            <a:r>
              <a:rPr lang="en-US" dirty="0"/>
              <a:t>In other words, the </a:t>
            </a:r>
            <a:r>
              <a:rPr lang="en-US" i="1" dirty="0"/>
              <a:t>trust model </a:t>
            </a:r>
            <a:r>
              <a:rPr lang="en-US" dirty="0"/>
              <a:t>of differential privacy is that the database owners and maintainers are to be fully trusted, and no one else.</a:t>
            </a:r>
          </a:p>
          <a:p>
            <a:pPr marL="0" indent="0">
              <a:buNone/>
            </a:pPr>
            <a:endParaRPr lang="en-US" dirty="0"/>
          </a:p>
        </p:txBody>
      </p:sp>
    </p:spTree>
    <p:extLst>
      <p:ext uri="{BB962C8B-B14F-4D97-AF65-F5344CB8AC3E}">
        <p14:creationId xmlns:p14="http://schemas.microsoft.com/office/powerpoint/2010/main" val="3799228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A6CCF-67F0-934D-9F7B-CAB94BFF89FE}"/>
              </a:ext>
            </a:extLst>
          </p:cNvPr>
          <p:cNvSpPr>
            <a:spLocks noGrp="1"/>
          </p:cNvSpPr>
          <p:nvPr>
            <p:ph type="title"/>
          </p:nvPr>
        </p:nvSpPr>
        <p:spPr/>
        <p:txBody>
          <a:bodyPr/>
          <a:lstStyle/>
          <a:p>
            <a:r>
              <a:rPr lang="en-US" dirty="0"/>
              <a:t>Differential Privacy: The Other Threats</a:t>
            </a:r>
          </a:p>
        </p:txBody>
      </p:sp>
      <p:sp>
        <p:nvSpPr>
          <p:cNvPr id="3" name="Content Placeholder 2">
            <a:extLst>
              <a:ext uri="{FF2B5EF4-FFF2-40B4-BE49-F238E27FC236}">
                <a16:creationId xmlns:a16="http://schemas.microsoft.com/office/drawing/2014/main" id="{8E9DF5D7-C528-4E4D-B328-D9532488E6E4}"/>
              </a:ext>
            </a:extLst>
          </p:cNvPr>
          <p:cNvSpPr>
            <a:spLocks noGrp="1"/>
          </p:cNvSpPr>
          <p:nvPr>
            <p:ph idx="1"/>
          </p:nvPr>
        </p:nvSpPr>
        <p:spPr/>
        <p:txBody>
          <a:bodyPr/>
          <a:lstStyle/>
          <a:p>
            <a:pPr marL="0" indent="0">
              <a:buNone/>
            </a:pPr>
            <a:r>
              <a:rPr lang="en-US" dirty="0"/>
              <a:t>But is that the only threat?  Differential privacy does not protect against improper use by people with full access to data or against data leaks from the database itself, which may be the primary data exposure risks.</a:t>
            </a:r>
          </a:p>
          <a:p>
            <a:pPr marL="0" indent="0">
              <a:buNone/>
            </a:pPr>
            <a:endParaRPr lang="en-US" dirty="0"/>
          </a:p>
          <a:p>
            <a:pPr marL="0" indent="0">
              <a:buNone/>
            </a:pPr>
            <a:r>
              <a:rPr lang="en-US" dirty="0"/>
              <a:t>Differential privacy also does not question the assumption that amassing &amp; storing large amounts of personal data is worth the risk of inevitable leaks (</a:t>
            </a:r>
            <a:r>
              <a:rPr lang="en-US" dirty="0" err="1"/>
              <a:t>Rogaway</a:t>
            </a:r>
            <a:r>
              <a:rPr lang="en-US" dirty="0"/>
              <a:t> 2015).</a:t>
            </a:r>
          </a:p>
          <a:p>
            <a:pPr marL="0" indent="0">
              <a:buNone/>
            </a:pPr>
            <a:endParaRPr lang="en-US" dirty="0"/>
          </a:p>
          <a:p>
            <a:pPr marL="0" indent="0">
              <a:buNone/>
            </a:pPr>
            <a:r>
              <a:rPr lang="en-US" dirty="0"/>
              <a:t>In every evaluation of privacy, we can ask: who is trusted? Who is distrusted? Does this model concentrate trust (and therefore power) in a single individual or small group, or does it distribute trust? </a:t>
            </a:r>
          </a:p>
        </p:txBody>
      </p:sp>
    </p:spTree>
    <p:extLst>
      <p:ext uri="{BB962C8B-B14F-4D97-AF65-F5344CB8AC3E}">
        <p14:creationId xmlns:p14="http://schemas.microsoft.com/office/powerpoint/2010/main" val="822629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A25BA-3091-804C-96A2-DA0BB2714B72}"/>
              </a:ext>
            </a:extLst>
          </p:cNvPr>
          <p:cNvSpPr>
            <a:spLocks noGrp="1"/>
          </p:cNvSpPr>
          <p:nvPr>
            <p:ph type="title"/>
          </p:nvPr>
        </p:nvSpPr>
        <p:spPr/>
        <p:txBody>
          <a:bodyPr/>
          <a:lstStyle/>
          <a:p>
            <a:r>
              <a:rPr lang="en-US" dirty="0"/>
              <a:t>Optimizations you’ll see</a:t>
            </a:r>
          </a:p>
        </p:txBody>
      </p:sp>
      <p:sp>
        <p:nvSpPr>
          <p:cNvPr id="3" name="Content Placeholder 2">
            <a:extLst>
              <a:ext uri="{FF2B5EF4-FFF2-40B4-BE49-F238E27FC236}">
                <a16:creationId xmlns:a16="http://schemas.microsoft.com/office/drawing/2014/main" id="{954FC8C5-1076-2243-9762-04D4A97C705F}"/>
              </a:ext>
            </a:extLst>
          </p:cNvPr>
          <p:cNvSpPr>
            <a:spLocks noGrp="1"/>
          </p:cNvSpPr>
          <p:nvPr>
            <p:ph idx="1"/>
          </p:nvPr>
        </p:nvSpPr>
        <p:spPr>
          <a:xfrm>
            <a:off x="152400" y="1295400"/>
            <a:ext cx="11887200" cy="5181600"/>
          </a:xfrm>
        </p:spPr>
        <p:txBody>
          <a:bodyPr/>
          <a:lstStyle/>
          <a:p>
            <a:pPr marL="0" indent="0">
              <a:buNone/>
            </a:pPr>
            <a:r>
              <a:rPr lang="en-US" b="1" dirty="0" err="1">
                <a:latin typeface="Consolas" panose="020B0609020204030204" pitchFamily="49" charset="0"/>
                <a:cs typeface="Consolas" panose="020B0609020204030204" pitchFamily="49" charset="0"/>
              </a:rPr>
              <a:t>nop</a:t>
            </a:r>
            <a:endParaRPr lang="en-US" b="1" dirty="0"/>
          </a:p>
          <a:p>
            <a:r>
              <a:rPr lang="en-US" b="1" dirty="0" err="1">
                <a:latin typeface="Consolas" panose="020B0609020204030204" pitchFamily="49" charset="0"/>
                <a:cs typeface="Consolas" panose="020B0609020204030204" pitchFamily="49" charset="0"/>
              </a:rPr>
              <a:t>nop</a:t>
            </a:r>
            <a:r>
              <a:rPr lang="en-US" b="1" dirty="0"/>
              <a:t>/</a:t>
            </a:r>
            <a:r>
              <a:rPr lang="en-US" b="1" dirty="0" err="1">
                <a:latin typeface="Consolas" panose="020B0609020204030204" pitchFamily="49" charset="0"/>
                <a:cs typeface="Consolas" panose="020B0609020204030204" pitchFamily="49" charset="0"/>
              </a:rPr>
              <a:t>nopl</a:t>
            </a:r>
            <a:r>
              <a:rPr lang="en-US" dirty="0"/>
              <a:t> are "no-op" instructions – they do nothing!</a:t>
            </a:r>
          </a:p>
          <a:p>
            <a:r>
              <a:rPr lang="en-US" dirty="0"/>
              <a:t>intent: Make functions align on address boundaries that are nice multiples of 8.</a:t>
            </a:r>
          </a:p>
          <a:p>
            <a:pPr marL="0" indent="0">
              <a:spcBef>
                <a:spcPts val="2800"/>
              </a:spcBef>
              <a:buNone/>
            </a:pPr>
            <a:r>
              <a:rPr lang="en-US" b="1" dirty="0">
                <a:latin typeface="Consolas" panose="020B0609020204030204" pitchFamily="49" charset="0"/>
                <a:cs typeface="Consolas" panose="020B0609020204030204" pitchFamily="49" charset="0"/>
              </a:rPr>
              <a:t>mov %</a:t>
            </a:r>
            <a:r>
              <a:rPr lang="en-US" b="1" dirty="0" err="1">
                <a:latin typeface="Consolas" panose="020B0609020204030204" pitchFamily="49" charset="0"/>
                <a:cs typeface="Consolas" panose="020B0609020204030204" pitchFamily="49" charset="0"/>
              </a:rPr>
              <a:t>ebx</a:t>
            </a: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ebx</a:t>
            </a:r>
            <a:endParaRPr lang="en-US" b="1" dirty="0">
              <a:latin typeface="Consolas" panose="020B0609020204030204" pitchFamily="49" charset="0"/>
              <a:cs typeface="Consolas" panose="020B0609020204030204" pitchFamily="49" charset="0"/>
            </a:endParaRPr>
          </a:p>
          <a:p>
            <a:r>
              <a:rPr lang="en-US" dirty="0"/>
              <a:t>zeros out the top 32 register bits (because a </a:t>
            </a:r>
            <a:r>
              <a:rPr lang="en-US" b="1" dirty="0">
                <a:latin typeface="Consolas" panose="020B0609020204030204" pitchFamily="49" charset="0"/>
                <a:cs typeface="Consolas" panose="020B0609020204030204" pitchFamily="49" charset="0"/>
              </a:rPr>
              <a:t>mov</a:t>
            </a:r>
            <a:r>
              <a:rPr lang="en-US" dirty="0"/>
              <a:t> int an </a:t>
            </a:r>
            <a:r>
              <a:rPr lang="en-US" dirty="0">
                <a:latin typeface="Consolas" panose="020B0609020204030204" pitchFamily="49" charset="0"/>
                <a:cs typeface="Consolas" panose="020B0609020204030204" pitchFamily="49" charset="0"/>
              </a:rPr>
              <a:t>e</a:t>
            </a:r>
            <a:r>
              <a:rPr lang="en-US" dirty="0"/>
              <a:t>-pseudo-register zeros out the upper 32 bits).</a:t>
            </a:r>
            <a:endParaRPr lang="en-US" b="1" dirty="0">
              <a:latin typeface="Consolas" panose="020B0609020204030204" pitchFamily="49" charset="0"/>
              <a:cs typeface="Consolas" panose="020B0609020204030204" pitchFamily="49" charset="0"/>
            </a:endParaRPr>
          </a:p>
          <a:p>
            <a:pPr marL="0" indent="0">
              <a:spcBef>
                <a:spcPts val="2800"/>
              </a:spcBef>
              <a:buNone/>
            </a:pPr>
            <a:r>
              <a:rPr lang="en-US" b="1" dirty="0" err="1">
                <a:latin typeface="Consolas" panose="020B0609020204030204" pitchFamily="49" charset="0"/>
                <a:cs typeface="Consolas" panose="020B0609020204030204" pitchFamily="49" charset="0"/>
              </a:rPr>
              <a:t>xor</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ebx</a:t>
            </a: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ebx</a:t>
            </a:r>
            <a:endParaRPr lang="en-US" b="1" dirty="0">
              <a:latin typeface="Consolas" panose="020B0609020204030204" pitchFamily="49" charset="0"/>
              <a:cs typeface="Consolas" panose="020B0609020204030204" pitchFamily="49" charset="0"/>
            </a:endParaRPr>
          </a:p>
          <a:p>
            <a:pPr fontAlgn="auto">
              <a:spcAft>
                <a:spcPts val="0"/>
              </a:spcAft>
            </a:pPr>
            <a:r>
              <a:rPr lang="en-US" dirty="0"/>
              <a:t>Optimizes for performance as well as code size (read more </a:t>
            </a:r>
            <a:r>
              <a:rPr lang="en-US" dirty="0">
                <a:hlinkClick r:id="rId2"/>
              </a:rPr>
              <a:t>here</a:t>
            </a:r>
            <a:r>
              <a:rPr lang="en-US" dirty="0"/>
              <a:t>):</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b8 00 00 00 00 		mov $0x0,%eax</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31 c0 				</a:t>
            </a:r>
            <a:r>
              <a:rPr lang="en-US" dirty="0" err="1">
                <a:latin typeface="Consolas" panose="020B0609020204030204" pitchFamily="49" charset="0"/>
                <a:cs typeface="Consolas" panose="020B0609020204030204" pitchFamily="49" charset="0"/>
              </a:rPr>
              <a:t>xor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b="1"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3693941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A25BA-3091-804C-96A2-DA0BB2714B72}"/>
              </a:ext>
            </a:extLst>
          </p:cNvPr>
          <p:cNvSpPr>
            <a:spLocks noGrp="1"/>
          </p:cNvSpPr>
          <p:nvPr>
            <p:ph type="title"/>
          </p:nvPr>
        </p:nvSpPr>
        <p:spPr/>
        <p:txBody>
          <a:bodyPr/>
          <a:lstStyle/>
          <a:p>
            <a:r>
              <a:rPr lang="en-US" dirty="0"/>
              <a:t>Funky Assembly you’ll see</a:t>
            </a:r>
          </a:p>
        </p:txBody>
      </p:sp>
      <p:sp>
        <p:nvSpPr>
          <p:cNvPr id="3" name="Content Placeholder 2">
            <a:extLst>
              <a:ext uri="{FF2B5EF4-FFF2-40B4-BE49-F238E27FC236}">
                <a16:creationId xmlns:a16="http://schemas.microsoft.com/office/drawing/2014/main" id="{954FC8C5-1076-2243-9762-04D4A97C705F}"/>
              </a:ext>
            </a:extLst>
          </p:cNvPr>
          <p:cNvSpPr>
            <a:spLocks noGrp="1"/>
          </p:cNvSpPr>
          <p:nvPr>
            <p:ph idx="1"/>
          </p:nvPr>
        </p:nvSpPr>
        <p:spPr>
          <a:xfrm>
            <a:off x="152400" y="1295400"/>
            <a:ext cx="11887200" cy="5181600"/>
          </a:xfrm>
        </p:spPr>
        <p:txBody>
          <a:bodyPr/>
          <a:lstStyle/>
          <a:p>
            <a:pPr marL="0" indent="0">
              <a:buNone/>
            </a:pPr>
            <a:r>
              <a:rPr lang="en-US" dirty="0"/>
              <a:t>Some functions like </a:t>
            </a:r>
            <a:r>
              <a:rPr lang="en-US" b="1" dirty="0" err="1"/>
              <a:t>printf</a:t>
            </a:r>
            <a:r>
              <a:rPr lang="en-US" dirty="0"/>
              <a:t> take a </a:t>
            </a:r>
            <a:r>
              <a:rPr lang="en-US" i="1" dirty="0"/>
              <a:t>variable numbers of arguments.</a:t>
            </a:r>
          </a:p>
          <a:p>
            <a:r>
              <a:rPr lang="en-US" dirty="0"/>
              <a:t>It turns out that in assembly when we call these functions, we must indicate the presence of any float/double arguments by setting </a:t>
            </a:r>
            <a:r>
              <a:rPr lang="en-US" b="1" dirty="0"/>
              <a:t>%</a:t>
            </a:r>
            <a:r>
              <a:rPr lang="en-US" b="1" dirty="0" err="1"/>
              <a:t>rax</a:t>
            </a:r>
            <a:r>
              <a:rPr lang="en-US" dirty="0"/>
              <a:t> to the count of vector registers used. If none are used (i.e., no parameters of float/double type), it sets </a:t>
            </a:r>
            <a:r>
              <a:rPr lang="en-US" b="1" dirty="0"/>
              <a:t>%</a:t>
            </a:r>
            <a:r>
              <a:rPr lang="en-US" b="1" dirty="0" err="1"/>
              <a:t>rax</a:t>
            </a:r>
            <a:r>
              <a:rPr lang="en-US" dirty="0"/>
              <a:t> to zero.</a:t>
            </a:r>
          </a:p>
        </p:txBody>
      </p:sp>
    </p:spTree>
    <p:extLst>
      <p:ext uri="{BB962C8B-B14F-4D97-AF65-F5344CB8AC3E}">
        <p14:creationId xmlns:p14="http://schemas.microsoft.com/office/powerpoint/2010/main" val="3252347103"/>
      </p:ext>
    </p:extLst>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15473</TotalTime>
  <Words>1474</Words>
  <Application>Microsoft Macintosh PowerPoint</Application>
  <PresentationFormat>Widescreen</PresentationFormat>
  <Paragraphs>111</Paragraphs>
  <Slides>19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Andale Mono</vt:lpstr>
      <vt:lpstr>Arial</vt:lpstr>
      <vt:lpstr>Calibri</vt:lpstr>
      <vt:lpstr>Consolas</vt:lpstr>
      <vt:lpstr>Tahoma</vt:lpstr>
      <vt:lpstr>Verdana</vt:lpstr>
      <vt:lpstr>Default Design</vt:lpstr>
      <vt:lpstr>CS107, Lecture 21 Reverse Engineering, Privacy and Trust</vt:lpstr>
      <vt:lpstr>Privacy and Trust</vt:lpstr>
      <vt:lpstr>Privacy and Trust</vt:lpstr>
      <vt:lpstr>Have you been affected by a data breach/hack or other improper access of your data?  How did that make you feel?</vt:lpstr>
      <vt:lpstr>Privacy</vt:lpstr>
      <vt:lpstr>Privacy</vt:lpstr>
      <vt:lpstr>Privacy</vt:lpstr>
      <vt:lpstr>Individualist Models of Privacy</vt:lpstr>
      <vt:lpstr>Privacy</vt:lpstr>
      <vt:lpstr>Privacy</vt:lpstr>
      <vt:lpstr>Models of Privacy</vt:lpstr>
      <vt:lpstr>Loss of Privacy</vt:lpstr>
      <vt:lpstr>Who Should We Trust?</vt:lpstr>
      <vt:lpstr>Penetration Testing &amp; Trust</vt:lpstr>
      <vt:lpstr>Example: Differential Privacy</vt:lpstr>
      <vt:lpstr>Differential Privacy’s Trust Model</vt:lpstr>
      <vt:lpstr>Differential Privacy: The Other Threats</vt:lpstr>
      <vt:lpstr>Optimizations you’ll see</vt:lpstr>
      <vt:lpstr>Funky Assembly you’ll see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1811</cp:revision>
  <cp:lastPrinted>2019-05-20T19:08:43Z</cp:lastPrinted>
  <dcterms:created xsi:type="dcterms:W3CDTF">2008-06-28T20:57:21Z</dcterms:created>
  <dcterms:modified xsi:type="dcterms:W3CDTF">2022-11-11T01:52:16Z</dcterms:modified>
</cp:coreProperties>
</file>