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3"/>
  </p:notesMasterIdLst>
  <p:handoutMasterIdLst>
    <p:handoutMasterId r:id="rId74"/>
  </p:handoutMasterIdLst>
  <p:sldIdLst>
    <p:sldId id="256" r:id="rId2"/>
    <p:sldId id="433" r:id="rId3"/>
    <p:sldId id="1034" r:id="rId4"/>
    <p:sldId id="636" r:id="rId5"/>
    <p:sldId id="1098" r:id="rId6"/>
    <p:sldId id="1099" r:id="rId7"/>
    <p:sldId id="1164" r:id="rId8"/>
    <p:sldId id="1096" r:id="rId9"/>
    <p:sldId id="941" r:id="rId10"/>
    <p:sldId id="942" r:id="rId11"/>
    <p:sldId id="943" r:id="rId12"/>
    <p:sldId id="944" r:id="rId13"/>
    <p:sldId id="945" r:id="rId14"/>
    <p:sldId id="946" r:id="rId15"/>
    <p:sldId id="947" r:id="rId16"/>
    <p:sldId id="948" r:id="rId17"/>
    <p:sldId id="949" r:id="rId18"/>
    <p:sldId id="955" r:id="rId19"/>
    <p:sldId id="956" r:id="rId20"/>
    <p:sldId id="951" r:id="rId21"/>
    <p:sldId id="952" r:id="rId22"/>
    <p:sldId id="957" r:id="rId23"/>
    <p:sldId id="958" r:id="rId24"/>
    <p:sldId id="959" r:id="rId25"/>
    <p:sldId id="977" r:id="rId26"/>
    <p:sldId id="960" r:id="rId27"/>
    <p:sldId id="961" r:id="rId28"/>
    <p:sldId id="981" r:id="rId29"/>
    <p:sldId id="1199" r:id="rId30"/>
    <p:sldId id="1204" r:id="rId31"/>
    <p:sldId id="962" r:id="rId32"/>
    <p:sldId id="1166" r:id="rId33"/>
    <p:sldId id="963" r:id="rId34"/>
    <p:sldId id="1103" r:id="rId35"/>
    <p:sldId id="964" r:id="rId36"/>
    <p:sldId id="965" r:id="rId37"/>
    <p:sldId id="966" r:id="rId38"/>
    <p:sldId id="968" r:id="rId39"/>
    <p:sldId id="969" r:id="rId40"/>
    <p:sldId id="970" r:id="rId41"/>
    <p:sldId id="971" r:id="rId42"/>
    <p:sldId id="972" r:id="rId43"/>
    <p:sldId id="991" r:id="rId44"/>
    <p:sldId id="976" r:id="rId45"/>
    <p:sldId id="992" r:id="rId46"/>
    <p:sldId id="993" r:id="rId47"/>
    <p:sldId id="994" r:id="rId48"/>
    <p:sldId id="995" r:id="rId49"/>
    <p:sldId id="996" r:id="rId50"/>
    <p:sldId id="997" r:id="rId51"/>
    <p:sldId id="998" r:id="rId52"/>
    <p:sldId id="999" r:id="rId53"/>
    <p:sldId id="1005" r:id="rId54"/>
    <p:sldId id="978" r:id="rId55"/>
    <p:sldId id="1136" r:id="rId56"/>
    <p:sldId id="1154" r:id="rId57"/>
    <p:sldId id="1200" r:id="rId58"/>
    <p:sldId id="1201" r:id="rId59"/>
    <p:sldId id="1202" r:id="rId60"/>
    <p:sldId id="1203" r:id="rId61"/>
    <p:sldId id="1031" r:id="rId62"/>
    <p:sldId id="1235" r:id="rId63"/>
    <p:sldId id="1248" r:id="rId64"/>
    <p:sldId id="1241" r:id="rId65"/>
    <p:sldId id="1249" r:id="rId66"/>
    <p:sldId id="1000" r:id="rId67"/>
    <p:sldId id="1032" r:id="rId68"/>
    <p:sldId id="1001" r:id="rId69"/>
    <p:sldId id="1002" r:id="rId70"/>
    <p:sldId id="1003" r:id="rId71"/>
    <p:sldId id="1004" r:id="rId72"/>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 id="1034"/>
            <p14:sldId id="636"/>
          </p14:sldIdLst>
        </p14:section>
        <p14:section name="The heap" id="{C501A7CB-EBE6-2D4B-8D00-98438CEA73A0}">
          <p14:sldIdLst>
            <p14:sldId id="1098"/>
            <p14:sldId id="1099"/>
            <p14:sldId id="1164"/>
          </p14:sldIdLst>
        </p14:section>
        <p14:section name="What is" id="{2A7E7684-64DB-AD44-91F9-C9BFB6BAA91A}">
          <p14:sldIdLst>
            <p14:sldId id="1096"/>
            <p14:sldId id="941"/>
            <p14:sldId id="942"/>
            <p14:sldId id="943"/>
            <p14:sldId id="944"/>
            <p14:sldId id="945"/>
            <p14:sldId id="946"/>
            <p14:sldId id="947"/>
            <p14:sldId id="948"/>
            <p14:sldId id="949"/>
            <p14:sldId id="955"/>
            <p14:sldId id="956"/>
          </p14:sldIdLst>
        </p14:section>
        <p14:section name="Requirements" id="{B34DF485-F020-BD41-A75E-21BB8A49DA00}">
          <p14:sldIdLst>
            <p14:sldId id="951"/>
            <p14:sldId id="952"/>
            <p14:sldId id="957"/>
            <p14:sldId id="958"/>
            <p14:sldId id="959"/>
            <p14:sldId id="977"/>
            <p14:sldId id="960"/>
            <p14:sldId id="961"/>
            <p14:sldId id="981"/>
            <p14:sldId id="1199"/>
            <p14:sldId id="1204"/>
            <p14:sldId id="962"/>
            <p14:sldId id="1166"/>
          </p14:sldIdLst>
        </p14:section>
        <p14:section name="Bump" id="{6F5F170A-E221-974F-813D-26127FCDD3B9}">
          <p14:sldIdLst>
            <p14:sldId id="963"/>
            <p14:sldId id="1103"/>
            <p14:sldId id="964"/>
            <p14:sldId id="965"/>
            <p14:sldId id="966"/>
            <p14:sldId id="968"/>
            <p14:sldId id="969"/>
            <p14:sldId id="970"/>
            <p14:sldId id="971"/>
            <p14:sldId id="972"/>
          </p14:sldIdLst>
        </p14:section>
        <p14:section name="Implicit" id="{80D0AD77-D12B-3949-94D9-90B59F69004B}">
          <p14:sldIdLst>
            <p14:sldId id="991"/>
            <p14:sldId id="976"/>
            <p14:sldId id="992"/>
            <p14:sldId id="993"/>
            <p14:sldId id="994"/>
            <p14:sldId id="995"/>
            <p14:sldId id="996"/>
            <p14:sldId id="997"/>
            <p14:sldId id="998"/>
            <p14:sldId id="999"/>
            <p14:sldId id="1005"/>
            <p14:sldId id="978"/>
            <p14:sldId id="1136"/>
            <p14:sldId id="1154"/>
            <p14:sldId id="1200"/>
            <p14:sldId id="1201"/>
            <p14:sldId id="1202"/>
            <p14:sldId id="1203"/>
            <p14:sldId id="1031"/>
            <p14:sldId id="1235"/>
            <p14:sldId id="1248"/>
            <p14:sldId id="1241"/>
            <p14:sldId id="1249"/>
            <p14:sldId id="1000"/>
            <p14:sldId id="1032"/>
            <p14:sldId id="1001"/>
            <p14:sldId id="1002"/>
            <p14:sldId id="1003"/>
            <p14:sldId id="100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EC101"/>
    <a:srgbClr val="008000"/>
    <a:srgbClr val="4472C4"/>
    <a:srgbClr val="F8F8F8"/>
    <a:srgbClr val="D27BD6"/>
    <a:srgbClr val="D62ED6"/>
    <a:srgbClr val="942092"/>
    <a:srgbClr val="FF9999"/>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99" autoAdjust="0"/>
    <p:restoredTop sz="87075" autoAdjust="0"/>
  </p:normalViewPr>
  <p:slideViewPr>
    <p:cSldViewPr>
      <p:cViewPr varScale="1">
        <p:scale>
          <a:sx n="103" d="100"/>
          <a:sy n="103" d="100"/>
        </p:scale>
        <p:origin x="176" y="34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802793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charset="0"/>
                <a:ea typeface="+mn-ea"/>
                <a:cs typeface="+mn-cs"/>
              </a:rPr>
              <a:t>Loader</a:t>
            </a:r>
            <a:r>
              <a:rPr lang="en-US" sz="1200" b="0" i="0" kern="1200" dirty="0">
                <a:solidFill>
                  <a:schemeClr val="tx1"/>
                </a:solidFill>
                <a:effectLst/>
                <a:latin typeface="Arial" charset="0"/>
                <a:ea typeface="+mn-ea"/>
                <a:cs typeface="+mn-cs"/>
              </a:rPr>
              <a:t> is the </a:t>
            </a:r>
            <a:r>
              <a:rPr lang="en-US" sz="1200" b="1" i="0" kern="1200" dirty="0">
                <a:solidFill>
                  <a:schemeClr val="tx1"/>
                </a:solidFill>
                <a:effectLst/>
                <a:latin typeface="Arial" charset="0"/>
                <a:ea typeface="+mn-ea"/>
                <a:cs typeface="+mn-cs"/>
              </a:rPr>
              <a:t>program</a:t>
            </a:r>
            <a:r>
              <a:rPr lang="en-US" sz="1200" b="0" i="0" kern="1200" dirty="0">
                <a:solidFill>
                  <a:schemeClr val="tx1"/>
                </a:solidFill>
                <a:effectLst/>
                <a:latin typeface="Arial" charset="0"/>
                <a:ea typeface="+mn-ea"/>
                <a:cs typeface="+mn-cs"/>
              </a:rPr>
              <a:t> of the </a:t>
            </a:r>
            <a:r>
              <a:rPr lang="en-US" sz="1200" b="1" i="0" kern="1200" dirty="0">
                <a:solidFill>
                  <a:schemeClr val="tx1"/>
                </a:solidFill>
                <a:effectLst/>
                <a:latin typeface="Arial" charset="0"/>
                <a:ea typeface="+mn-ea"/>
                <a:cs typeface="+mn-cs"/>
              </a:rPr>
              <a:t>operating system</a:t>
            </a:r>
            <a:r>
              <a:rPr lang="en-US" sz="1200" b="0" i="0" kern="1200" dirty="0">
                <a:solidFill>
                  <a:schemeClr val="tx1"/>
                </a:solidFill>
                <a:effectLst/>
                <a:latin typeface="Arial" charset="0"/>
                <a:ea typeface="+mn-ea"/>
                <a:cs typeface="+mn-cs"/>
              </a:rPr>
              <a:t> which loads the executable from the disk into the primary memory(RAM) for execution. It allocates the memory space to the executable module in main memory and then transfers control to the beginning instruction of the </a:t>
            </a:r>
            <a:r>
              <a:rPr lang="en-US" sz="1200" b="1" i="0" kern="1200" dirty="0">
                <a:solidFill>
                  <a:schemeClr val="tx1"/>
                </a:solidFill>
                <a:effectLst/>
                <a:latin typeface="Arial" charset="0"/>
                <a:ea typeface="+mn-ea"/>
                <a:cs typeface="+mn-cs"/>
              </a:rPr>
              <a:t>program</a:t>
            </a:r>
            <a:r>
              <a:rPr lang="en-US" sz="1200" b="0" i="0" kern="1200" dirty="0">
                <a:solidFill>
                  <a:schemeClr val="tx1"/>
                </a:solidFill>
                <a:effectLst/>
                <a:latin typeface="Arial" charset="0"/>
                <a:ea typeface="+mn-ea"/>
                <a:cs typeface="+mn-cs"/>
              </a:rPr>
              <a:t> </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3846402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314525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552505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857825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718914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160184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approach designing our first heap allocator implementation.</a:t>
            </a:r>
          </a:p>
          <a:p>
            <a:r>
              <a:rPr lang="en-US" dirty="0"/>
              <a:t>Let’s say we want to prioritize </a:t>
            </a:r>
            <a:r>
              <a:rPr lang="en-US" b="1" dirty="0"/>
              <a:t>throughput</a:t>
            </a:r>
            <a:r>
              <a:rPr lang="en-US" dirty="0"/>
              <a:t> as much as possible, and do not care about utilization at all.  This means we do not care about reusing memory.  How could we do this?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for instance, it may take longer to better plan out heap memory use for each request.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2625562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only what we need!</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3591711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Obviously cannot get to 100% because we’re storing headers in heap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3066112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1612119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 – block larger than payload</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59</a:t>
            </a:fld>
            <a:endParaRPr lang="en-US" altLang="x-none"/>
          </a:p>
        </p:txBody>
      </p:sp>
    </p:spTree>
    <p:extLst>
      <p:ext uri="{BB962C8B-B14F-4D97-AF65-F5344CB8AC3E}">
        <p14:creationId xmlns:p14="http://schemas.microsoft.com/office/powerpoint/2010/main" val="3599997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Enough aggregate space but no single large block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60</a:t>
            </a:fld>
            <a:endParaRPr lang="en-US" altLang="x-none"/>
          </a:p>
        </p:txBody>
      </p:sp>
    </p:spTree>
    <p:extLst>
      <p:ext uri="{BB962C8B-B14F-4D97-AF65-F5344CB8AC3E}">
        <p14:creationId xmlns:p14="http://schemas.microsoft.com/office/powerpoint/2010/main" val="3459228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3342687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9645123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64</a:t>
            </a:fld>
            <a:endParaRPr lang="en-US" altLang="x-none"/>
          </a:p>
        </p:txBody>
      </p:sp>
    </p:spTree>
    <p:extLst>
      <p:ext uri="{BB962C8B-B14F-4D97-AF65-F5344CB8AC3E}">
        <p14:creationId xmlns:p14="http://schemas.microsoft.com/office/powerpoint/2010/main" val="20044141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2701696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68</a:t>
            </a:fld>
            <a:endParaRPr lang="en-US" altLang="x-none"/>
          </a:p>
        </p:txBody>
      </p:sp>
    </p:spTree>
    <p:extLst>
      <p:ext uri="{BB962C8B-B14F-4D97-AF65-F5344CB8AC3E}">
        <p14:creationId xmlns:p14="http://schemas.microsoft.com/office/powerpoint/2010/main" val="3029738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69</a:t>
            </a:fld>
            <a:endParaRPr lang="en-US" altLang="x-none"/>
          </a:p>
        </p:txBody>
      </p:sp>
    </p:spTree>
    <p:extLst>
      <p:ext uri="{BB962C8B-B14F-4D97-AF65-F5344CB8AC3E}">
        <p14:creationId xmlns:p14="http://schemas.microsoft.com/office/powerpoint/2010/main" val="349788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70</a:t>
            </a:fld>
            <a:endParaRPr lang="en-US" altLang="x-none"/>
          </a:p>
        </p:txBody>
      </p:sp>
    </p:spTree>
    <p:extLst>
      <p:ext uri="{BB962C8B-B14F-4D97-AF65-F5344CB8AC3E}">
        <p14:creationId xmlns:p14="http://schemas.microsoft.com/office/powerpoint/2010/main" val="2586395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Nick </a:t>
            </a:r>
            <a:r>
              <a:rPr lang="en-US" altLang="x-none" sz="800" dirty="0" err="1">
                <a:latin typeface="Calibri" charset="0"/>
              </a:rPr>
              <a:t>Troccoli</a:t>
            </a:r>
            <a:r>
              <a:rPr lang="en-US" altLang="x-none" sz="800" dirty="0">
                <a:latin typeface="Calibri" charset="0"/>
              </a:rPr>
              <a:t>,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stem.org/us/courses/28214/discussion/2149691"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notesSlide" Target="../notesSlides/notesSlide3.xml"/><Relationship Id="rId4" Type="http://schemas.openxmlformats.org/officeDocument/2006/relationships/tags" Target="../tags/tag4.xml"/><Relationship Id="rId9"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22</a:t>
            </a:r>
            <a:br>
              <a:rPr lang="en-US" dirty="0"/>
            </a:br>
            <a:r>
              <a:rPr lang="en-US" sz="3400" dirty="0"/>
              <a:t>Managing The Heap, Take I</a:t>
            </a:r>
          </a:p>
        </p:txBody>
      </p:sp>
      <p:sp>
        <p:nvSpPr>
          <p:cNvPr id="5" name="Subtitle 2">
            <a:extLst>
              <a:ext uri="{FF2B5EF4-FFF2-40B4-BE49-F238E27FC236}">
                <a16:creationId xmlns:a16="http://schemas.microsoft.com/office/drawing/2014/main" id="{A13B3CF7-AC5B-6466-4FB8-42C0C4BE2AE3}"/>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t>Reading: B&amp;O 9.9 and 9.11</a:t>
            </a:r>
          </a:p>
          <a:p>
            <a:pPr fontAlgn="auto">
              <a:spcBef>
                <a:spcPts val="360"/>
              </a:spcBef>
              <a:spcAft>
                <a:spcPts val="0"/>
              </a:spcAft>
            </a:pPr>
            <a:r>
              <a:rPr lang="en-US" sz="2000" dirty="0"/>
              <a:t>Ed Discussion: </a:t>
            </a:r>
            <a:r>
              <a:rPr lang="en-US" sz="2000" dirty="0">
                <a:hlinkClick r:id="rId3"/>
              </a:rPr>
              <a:t>https://</a:t>
            </a:r>
            <a:r>
              <a:rPr lang="en-US" sz="2000" dirty="0" err="1">
                <a:hlinkClick r:id="rId3"/>
              </a:rPr>
              <a:t>edstem.org</a:t>
            </a:r>
            <a:r>
              <a:rPr lang="en-US" sz="2000" dirty="0">
                <a:hlinkClick r:id="rId3"/>
              </a:rPr>
              <a:t>/us/courses/28214/discussion/2149691</a:t>
            </a: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3352800"/>
          </a:xfrm>
        </p:spPr>
        <p:txBody>
          <a:bodyPr/>
          <a:lstStyle/>
          <a:p>
            <a:r>
              <a:rPr lang="en-US" u="sng" dirty="0"/>
              <a:t>CS107 Topic 6</a:t>
            </a:r>
            <a:r>
              <a:rPr lang="en-US" dirty="0"/>
              <a:t>: How do the core </a:t>
            </a:r>
            <a:r>
              <a:rPr lang="en-US" dirty="0">
                <a:latin typeface="Consolas" panose="020B0609020204030204" pitchFamily="49" charset="0"/>
                <a:cs typeface="Consolas" panose="020B0609020204030204" pitchFamily="49" charset="0"/>
              </a:rPr>
              <a:t>malloc/</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/free</a:t>
            </a:r>
            <a:r>
              <a:rPr lang="en-US" dirty="0"/>
              <a:t> memory-allocation operations work?</a:t>
            </a:r>
          </a:p>
        </p:txBody>
      </p:sp>
    </p:spTree>
    <p:extLst>
      <p:ext uri="{BB962C8B-B14F-4D97-AF65-F5344CB8AC3E}">
        <p14:creationId xmlns:p14="http://schemas.microsoft.com/office/powerpoint/2010/main" val="141138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2AF3D-49C8-C04B-A71C-A7AE127A3D64}"/>
              </a:ext>
            </a:extLst>
          </p:cNvPr>
          <p:cNvSpPr>
            <a:spLocks noGrp="1"/>
          </p:cNvSpPr>
          <p:nvPr>
            <p:ph type="title"/>
          </p:nvPr>
        </p:nvSpPr>
        <p:spPr/>
        <p:txBody>
          <a:bodyPr/>
          <a:lstStyle/>
          <a:p>
            <a:r>
              <a:rPr lang="en-US" dirty="0"/>
              <a:t>How do malloc/</a:t>
            </a:r>
            <a:r>
              <a:rPr lang="en-US" dirty="0" err="1"/>
              <a:t>realloc</a:t>
            </a:r>
            <a:r>
              <a:rPr lang="en-US" dirty="0"/>
              <a:t>/free work?</a:t>
            </a:r>
          </a:p>
        </p:txBody>
      </p:sp>
      <p:sp>
        <p:nvSpPr>
          <p:cNvPr id="3" name="Content Placeholder 2">
            <a:extLst>
              <a:ext uri="{FF2B5EF4-FFF2-40B4-BE49-F238E27FC236}">
                <a16:creationId xmlns:a16="http://schemas.microsoft.com/office/drawing/2014/main" id="{C5B08187-56B9-6743-8015-2736E49060C6}"/>
              </a:ext>
            </a:extLst>
          </p:cNvPr>
          <p:cNvSpPr>
            <a:spLocks noGrp="1"/>
          </p:cNvSpPr>
          <p:nvPr>
            <p:ph idx="1"/>
          </p:nvPr>
        </p:nvSpPr>
        <p:spPr/>
        <p:txBody>
          <a:bodyPr/>
          <a:lstStyle/>
          <a:p>
            <a:pPr marL="0" indent="0">
              <a:buNone/>
            </a:pPr>
            <a:r>
              <a:rPr lang="en-US" dirty="0"/>
              <a:t>Pulling together all our CS107 topics this quarter:</a:t>
            </a:r>
          </a:p>
          <a:p>
            <a:r>
              <a:rPr lang="en-US" dirty="0"/>
              <a:t>Testing</a:t>
            </a:r>
          </a:p>
          <a:p>
            <a:r>
              <a:rPr lang="en-US" dirty="0"/>
              <a:t>Efficiency</a:t>
            </a:r>
          </a:p>
          <a:p>
            <a:r>
              <a:rPr lang="en-US" dirty="0"/>
              <a:t>Bit-level manipulation</a:t>
            </a:r>
          </a:p>
          <a:p>
            <a:r>
              <a:rPr lang="en-US" dirty="0"/>
              <a:t>Memory management</a:t>
            </a:r>
          </a:p>
          <a:p>
            <a:r>
              <a:rPr lang="en-US" dirty="0"/>
              <a:t>Pointers</a:t>
            </a:r>
          </a:p>
          <a:p>
            <a:r>
              <a:rPr lang="en-US" dirty="0"/>
              <a:t>Generics</a:t>
            </a:r>
          </a:p>
          <a:p>
            <a:r>
              <a:rPr lang="en-US" dirty="0"/>
              <a:t>Assembly</a:t>
            </a:r>
          </a:p>
          <a:p>
            <a:r>
              <a:rPr lang="en-US" dirty="0"/>
              <a:t>And more…</a:t>
            </a:r>
          </a:p>
          <a:p>
            <a:endParaRPr lang="en-US" dirty="0"/>
          </a:p>
          <a:p>
            <a:endParaRPr lang="en-US" dirty="0"/>
          </a:p>
        </p:txBody>
      </p:sp>
    </p:spTree>
    <p:extLst>
      <p:ext uri="{BB962C8B-B14F-4D97-AF65-F5344CB8AC3E}">
        <p14:creationId xmlns:p14="http://schemas.microsoft.com/office/powerpoint/2010/main" val="4147653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the restrictions, goals and assumptions of a heap allocator</a:t>
            </a:r>
          </a:p>
          <a:p>
            <a:r>
              <a:rPr lang="en-US" dirty="0"/>
              <a:t>Understand the conflicting goals of utilization and throughput</a:t>
            </a:r>
          </a:p>
          <a:p>
            <a:r>
              <a:rPr lang="en-US" dirty="0"/>
              <a:t>Learn about different ways to implement a heap allocator</a:t>
            </a:r>
          </a:p>
        </p:txBody>
      </p:sp>
    </p:spTree>
    <p:extLst>
      <p:ext uri="{BB962C8B-B14F-4D97-AF65-F5344CB8AC3E}">
        <p14:creationId xmlns:p14="http://schemas.microsoft.com/office/powerpoint/2010/main" val="459992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8A8D28-1F9F-5545-ADD4-8BB737E04055}"/>
              </a:ext>
            </a:extLst>
          </p:cNvPr>
          <p:cNvSpPr>
            <a:spLocks noGrp="1"/>
          </p:cNvSpPr>
          <p:nvPr>
            <p:ph type="title"/>
          </p:nvPr>
        </p:nvSpPr>
        <p:spPr/>
        <p:txBody>
          <a:bodyPr/>
          <a:lstStyle/>
          <a:p>
            <a:r>
              <a:rPr lang="en-US" dirty="0"/>
              <a:t>Running a program</a:t>
            </a:r>
          </a:p>
        </p:txBody>
      </p:sp>
      <p:sp>
        <p:nvSpPr>
          <p:cNvPr id="7" name="Content Placeholder 6">
            <a:extLst>
              <a:ext uri="{FF2B5EF4-FFF2-40B4-BE49-F238E27FC236}">
                <a16:creationId xmlns:a16="http://schemas.microsoft.com/office/drawing/2014/main" id="{D93B2312-2A0C-1C4F-BAB4-01097D9D6770}"/>
              </a:ext>
            </a:extLst>
          </p:cNvPr>
          <p:cNvSpPr>
            <a:spLocks noGrp="1"/>
          </p:cNvSpPr>
          <p:nvPr>
            <p:ph idx="1"/>
          </p:nvPr>
        </p:nvSpPr>
        <p:spPr/>
        <p:txBody>
          <a:bodyPr/>
          <a:lstStyle/>
          <a:p>
            <a:r>
              <a:rPr lang="en-US" b="1" dirty="0"/>
              <a:t>Creates new process </a:t>
            </a:r>
            <a:endParaRPr lang="en-US" dirty="0"/>
          </a:p>
          <a:p>
            <a:r>
              <a:rPr lang="en-US" b="1" dirty="0"/>
              <a:t>Sets up address space/segments </a:t>
            </a:r>
            <a:endParaRPr lang="en-US" dirty="0"/>
          </a:p>
          <a:p>
            <a:r>
              <a:rPr lang="en-US" b="1" dirty="0"/>
              <a:t>Read executable file, load instructions, global data </a:t>
            </a:r>
            <a:br>
              <a:rPr lang="en-US" b="1" dirty="0"/>
            </a:br>
            <a:r>
              <a:rPr lang="en-US" dirty="0"/>
              <a:t>Mapped from file into gray segments </a:t>
            </a:r>
          </a:p>
          <a:p>
            <a:r>
              <a:rPr lang="en-US" b="1" dirty="0"/>
              <a:t>Libraries loaded on demand</a:t>
            </a:r>
          </a:p>
          <a:p>
            <a:endParaRPr lang="en-US" b="1" dirty="0"/>
          </a:p>
          <a:p>
            <a:r>
              <a:rPr lang="en-US" b="1" dirty="0"/>
              <a:t>Set up stack </a:t>
            </a:r>
            <a:br>
              <a:rPr lang="en-US" b="1" dirty="0"/>
            </a:br>
            <a:r>
              <a:rPr lang="en-US" dirty="0"/>
              <a:t>Reserve stack segment, initialize </a:t>
            </a:r>
            <a:r>
              <a:rPr lang="en-US" b="1" dirty="0"/>
              <a:t>%</a:t>
            </a:r>
            <a:r>
              <a:rPr lang="en-US" b="1" dirty="0" err="1"/>
              <a:t>rsp</a:t>
            </a:r>
            <a:r>
              <a:rPr lang="en-US" dirty="0"/>
              <a:t>, </a:t>
            </a:r>
            <a:r>
              <a:rPr lang="en-US" b="1" dirty="0" err="1"/>
              <a:t>callq</a:t>
            </a:r>
            <a:r>
              <a:rPr lang="en-US" b="1" dirty="0"/>
              <a:t> main</a:t>
            </a:r>
            <a:r>
              <a:rPr lang="en-US" dirty="0"/>
              <a:t> </a:t>
            </a:r>
          </a:p>
          <a:p>
            <a:r>
              <a:rPr lang="en-US" b="1" dirty="0"/>
              <a:t>malloc written in C, heap will initialize itself on first use </a:t>
            </a:r>
            <a:br>
              <a:rPr lang="en-US" b="1" dirty="0"/>
            </a:br>
            <a:r>
              <a:rPr lang="en-US" dirty="0"/>
              <a:t>Asks OS for large memory region,</a:t>
            </a:r>
            <a:br>
              <a:rPr lang="en-US" dirty="0"/>
            </a:br>
            <a:r>
              <a:rPr lang="en-US" dirty="0"/>
              <a:t>parcels out to service requests </a:t>
            </a:r>
          </a:p>
        </p:txBody>
      </p:sp>
      <p:sp>
        <p:nvSpPr>
          <p:cNvPr id="9" name="Rectangle 8"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40698CD4-A982-7D4D-8D43-C4BF41A035ED}"/>
              </a:ext>
            </a:extLst>
          </p:cNvPr>
          <p:cNvSpPr/>
          <p:nvPr>
            <p:custDataLst>
              <p:tags r:id="rId1"/>
            </p:custDataLst>
          </p:nvPr>
        </p:nvSpPr>
        <p:spPr>
          <a:xfrm>
            <a:off x="9296400"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DCC265-D0C9-4B4A-9E44-C5ED5A64B7B0}"/>
              </a:ext>
            </a:extLst>
          </p:cNvPr>
          <p:cNvSpPr/>
          <p:nvPr>
            <p:custDataLst>
              <p:tags r:id="rId2"/>
            </p:custDataLst>
          </p:nvPr>
        </p:nvSpPr>
        <p:spPr>
          <a:xfrm>
            <a:off x="9297504"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11" name="Straight Arrow Connector 10">
            <a:extLst>
              <a:ext uri="{FF2B5EF4-FFF2-40B4-BE49-F238E27FC236}">
                <a16:creationId xmlns:a16="http://schemas.microsoft.com/office/drawing/2014/main" id="{15949787-360A-6147-BEEB-38F61406E4AC}"/>
              </a:ext>
            </a:extLst>
          </p:cNvPr>
          <p:cNvCxnSpPr>
            <a:cxnSpLocks/>
          </p:cNvCxnSpPr>
          <p:nvPr>
            <p:custDataLst>
              <p:tags r:id="rId3"/>
            </p:custDataLst>
          </p:nvPr>
        </p:nvCxnSpPr>
        <p:spPr>
          <a:xfrm flipH="1">
            <a:off x="10513391"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E145502-839B-354A-9C2D-97CBE91FF2A3}"/>
              </a:ext>
            </a:extLst>
          </p:cNvPr>
          <p:cNvSpPr/>
          <p:nvPr>
            <p:custDataLst>
              <p:tags r:id="rId4"/>
            </p:custDataLst>
          </p:nvPr>
        </p:nvSpPr>
        <p:spPr>
          <a:xfrm>
            <a:off x="9296400"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15" name="Straight Arrow Connector 14">
            <a:extLst>
              <a:ext uri="{FF2B5EF4-FFF2-40B4-BE49-F238E27FC236}">
                <a16:creationId xmlns:a16="http://schemas.microsoft.com/office/drawing/2014/main" id="{E2139AC0-FD86-E643-BD3C-5A9F1D1E6820}"/>
              </a:ext>
            </a:extLst>
          </p:cNvPr>
          <p:cNvCxnSpPr>
            <a:cxnSpLocks/>
          </p:cNvCxnSpPr>
          <p:nvPr>
            <p:custDataLst>
              <p:tags r:id="rId5"/>
            </p:custDataLst>
          </p:nvPr>
        </p:nvCxnSpPr>
        <p:spPr>
          <a:xfrm flipV="1">
            <a:off x="10513391"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292FBD2-8F40-044F-A785-CE8397A18D5D}"/>
              </a:ext>
            </a:extLst>
          </p:cNvPr>
          <p:cNvSpPr txBox="1"/>
          <p:nvPr/>
        </p:nvSpPr>
        <p:spPr>
          <a:xfrm>
            <a:off x="9722149" y="1295400"/>
            <a:ext cx="1582484" cy="369332"/>
          </a:xfrm>
          <a:prstGeom prst="rect">
            <a:avLst/>
          </a:prstGeom>
          <a:noFill/>
        </p:spPr>
        <p:txBody>
          <a:bodyPr wrap="none" rtlCol="0">
            <a:spAutoFit/>
          </a:bodyPr>
          <a:lstStyle/>
          <a:p>
            <a:r>
              <a:rPr lang="en-US" u="sng" dirty="0"/>
              <a:t>Main Memory</a:t>
            </a:r>
          </a:p>
        </p:txBody>
      </p:sp>
      <p:sp>
        <p:nvSpPr>
          <p:cNvPr id="18" name="TextBox 17">
            <a:extLst>
              <a:ext uri="{FF2B5EF4-FFF2-40B4-BE49-F238E27FC236}">
                <a16:creationId xmlns:a16="http://schemas.microsoft.com/office/drawing/2014/main" id="{B8343715-25EC-FB49-9439-FCF7BB4E1EE4}"/>
              </a:ext>
            </a:extLst>
          </p:cNvPr>
          <p:cNvSpPr txBox="1"/>
          <p:nvPr/>
        </p:nvSpPr>
        <p:spPr>
          <a:xfrm>
            <a:off x="8222067"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19" name="Rectangle 18">
            <a:extLst>
              <a:ext uri="{FF2B5EF4-FFF2-40B4-BE49-F238E27FC236}">
                <a16:creationId xmlns:a16="http://schemas.microsoft.com/office/drawing/2014/main" id="{BA863B05-9D63-DF48-AAD3-38EFFD5AB57D}"/>
              </a:ext>
            </a:extLst>
          </p:cNvPr>
          <p:cNvSpPr/>
          <p:nvPr>
            <p:custDataLst>
              <p:tags r:id="rId6"/>
            </p:custDataLst>
          </p:nvPr>
        </p:nvSpPr>
        <p:spPr>
          <a:xfrm>
            <a:off x="9296400"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20" name="TextBox 19">
            <a:extLst>
              <a:ext uri="{FF2B5EF4-FFF2-40B4-BE49-F238E27FC236}">
                <a16:creationId xmlns:a16="http://schemas.microsoft.com/office/drawing/2014/main" id="{1E2A02CB-7EA1-EC44-B97C-E70705D017A1}"/>
              </a:ext>
            </a:extLst>
          </p:cNvPr>
          <p:cNvSpPr txBox="1"/>
          <p:nvPr/>
        </p:nvSpPr>
        <p:spPr>
          <a:xfrm>
            <a:off x="7726419" y="3059668"/>
            <a:ext cx="1569981" cy="369332"/>
          </a:xfrm>
          <a:prstGeom prst="rect">
            <a:avLst/>
          </a:prstGeom>
          <a:noFill/>
        </p:spPr>
        <p:txBody>
          <a:bodyPr wrap="none" rtlCol="0">
            <a:spAutoFit/>
          </a:bodyPr>
          <a:lstStyle/>
          <a:p>
            <a:r>
              <a:rPr lang="en-US" dirty="0"/>
              <a:t>0x7ffff770000</a:t>
            </a:r>
          </a:p>
        </p:txBody>
      </p:sp>
      <p:sp>
        <p:nvSpPr>
          <p:cNvPr id="21" name="TextBox 20">
            <a:extLst>
              <a:ext uri="{FF2B5EF4-FFF2-40B4-BE49-F238E27FC236}">
                <a16:creationId xmlns:a16="http://schemas.microsoft.com/office/drawing/2014/main" id="{4913A0EE-28FB-3345-AFBB-66A4D8AAB5F4}"/>
              </a:ext>
            </a:extLst>
          </p:cNvPr>
          <p:cNvSpPr txBox="1"/>
          <p:nvPr/>
        </p:nvSpPr>
        <p:spPr>
          <a:xfrm>
            <a:off x="7743090" y="1725638"/>
            <a:ext cx="1553310" cy="369332"/>
          </a:xfrm>
          <a:prstGeom prst="rect">
            <a:avLst/>
          </a:prstGeom>
          <a:noFill/>
        </p:spPr>
        <p:txBody>
          <a:bodyPr wrap="none" rtlCol="0">
            <a:spAutoFit/>
          </a:bodyPr>
          <a:lstStyle/>
          <a:p>
            <a:r>
              <a:rPr lang="en-US" dirty="0"/>
              <a:t>0x7ffffffff0000</a:t>
            </a:r>
          </a:p>
        </p:txBody>
      </p:sp>
      <p:sp>
        <p:nvSpPr>
          <p:cNvPr id="22" name="Rectangle 21">
            <a:extLst>
              <a:ext uri="{FF2B5EF4-FFF2-40B4-BE49-F238E27FC236}">
                <a16:creationId xmlns:a16="http://schemas.microsoft.com/office/drawing/2014/main" id="{AB14C05B-A164-E245-A347-A27D4A532B8F}"/>
              </a:ext>
            </a:extLst>
          </p:cNvPr>
          <p:cNvSpPr/>
          <p:nvPr>
            <p:custDataLst>
              <p:tags r:id="rId7"/>
            </p:custDataLst>
          </p:nvPr>
        </p:nvSpPr>
        <p:spPr>
          <a:xfrm>
            <a:off x="9297504"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23" name="Rectangle 22">
            <a:extLst>
              <a:ext uri="{FF2B5EF4-FFF2-40B4-BE49-F238E27FC236}">
                <a16:creationId xmlns:a16="http://schemas.microsoft.com/office/drawing/2014/main" id="{5EC2FEDF-E208-C44B-8AA5-9286B96CBE9F}"/>
              </a:ext>
            </a:extLst>
          </p:cNvPr>
          <p:cNvSpPr/>
          <p:nvPr>
            <p:custDataLst>
              <p:tags r:id="rId8"/>
            </p:custDataLst>
          </p:nvPr>
        </p:nvSpPr>
        <p:spPr>
          <a:xfrm>
            <a:off x="9297504"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24" name="TextBox 23">
            <a:extLst>
              <a:ext uri="{FF2B5EF4-FFF2-40B4-BE49-F238E27FC236}">
                <a16:creationId xmlns:a16="http://schemas.microsoft.com/office/drawing/2014/main" id="{BAE34789-00BD-5D47-A684-948F12EAFB23}"/>
              </a:ext>
            </a:extLst>
          </p:cNvPr>
          <p:cNvSpPr txBox="1"/>
          <p:nvPr/>
        </p:nvSpPr>
        <p:spPr>
          <a:xfrm>
            <a:off x="8223171"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113146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6" end="6"/>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6" grpId="0"/>
      <p:bldP spid="18" grpId="0"/>
      <p:bldP spid="19" grpId="0" animBg="1"/>
      <p:bldP spid="20" grpId="0"/>
      <p:bldP spid="21" grpId="0"/>
      <p:bldP spid="22" grpId="0" animBg="1"/>
      <p:bldP spid="23" grpId="0" animBg="1"/>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The Stack</a:t>
            </a:r>
          </a:p>
        </p:txBody>
      </p:sp>
      <p:sp>
        <p:nvSpPr>
          <p:cNvPr id="3" name="TextBox 2">
            <a:extLst>
              <a:ext uri="{FF2B5EF4-FFF2-40B4-BE49-F238E27FC236}">
                <a16:creationId xmlns:a16="http://schemas.microsoft.com/office/drawing/2014/main" id="{5897BD04-92A2-F84D-AEFA-3E9F652794E0}"/>
              </a:ext>
            </a:extLst>
          </p:cNvPr>
          <p:cNvSpPr txBox="1"/>
          <p:nvPr/>
        </p:nvSpPr>
        <p:spPr>
          <a:xfrm>
            <a:off x="8306904" y="1905001"/>
            <a:ext cx="3738003" cy="4708981"/>
          </a:xfrm>
          <a:prstGeom prst="rect">
            <a:avLst/>
          </a:prstGeom>
          <a:noFill/>
        </p:spPr>
        <p:txBody>
          <a:bodyPr wrap="square" rtlCol="0">
            <a:spAutoFit/>
          </a:bodyPr>
          <a:lstStyle/>
          <a:p>
            <a:pPr algn="l">
              <a:spcBef>
                <a:spcPts val="1200"/>
              </a:spcBef>
            </a:pPr>
            <a:r>
              <a:rPr lang="en-US" sz="2800" b="1" dirty="0">
                <a:latin typeface="Calibri" panose="020F0502020204030204" pitchFamily="34" charset="0"/>
                <a:cs typeface="Calibri" panose="020F0502020204030204" pitchFamily="34" charset="0"/>
              </a:rPr>
              <a:t>Stack memory "goes away" </a:t>
            </a:r>
            <a:r>
              <a:rPr lang="en-US" sz="2800" dirty="0">
                <a:latin typeface="Calibri" panose="020F0502020204030204" pitchFamily="34" charset="0"/>
                <a:cs typeface="Calibri" panose="020F0502020204030204" pitchFamily="34" charset="0"/>
              </a:rPr>
              <a:t>after function call ends.</a:t>
            </a:r>
          </a:p>
          <a:p>
            <a:pPr algn="l">
              <a:spcBef>
                <a:spcPts val="1200"/>
              </a:spcBef>
            </a:pPr>
            <a:r>
              <a:rPr lang="en-US" sz="2800" b="1" dirty="0">
                <a:latin typeface="Calibri" panose="020F0502020204030204" pitchFamily="34" charset="0"/>
                <a:cs typeface="Calibri" panose="020F0502020204030204" pitchFamily="34" charset="0"/>
              </a:rPr>
              <a:t>Automatically managed </a:t>
            </a:r>
            <a:r>
              <a:rPr lang="en-US" sz="2800" dirty="0">
                <a:latin typeface="Calibri" panose="020F0502020204030204" pitchFamily="34" charset="0"/>
                <a:cs typeface="Calibri" panose="020F0502020204030204" pitchFamily="34" charset="0"/>
              </a:rPr>
              <a:t>at compile-time by </a:t>
            </a:r>
            <a:r>
              <a:rPr lang="en-US" sz="2800" dirty="0" err="1">
                <a:latin typeface="Calibri" panose="020F0502020204030204" pitchFamily="34" charset="0"/>
                <a:cs typeface="Calibri" panose="020F0502020204030204" pitchFamily="34" charset="0"/>
              </a:rPr>
              <a:t>gcc</a:t>
            </a:r>
            <a:endParaRPr lang="en-US" sz="2800" dirty="0">
              <a:latin typeface="Calibri" panose="020F0502020204030204" pitchFamily="34" charset="0"/>
              <a:cs typeface="Calibri" panose="020F0502020204030204" pitchFamily="34" charset="0"/>
            </a:endParaRPr>
          </a:p>
          <a:p>
            <a:pPr algn="l">
              <a:spcBef>
                <a:spcPts val="1200"/>
              </a:spcBef>
            </a:pPr>
            <a:r>
              <a:rPr lang="en-US" sz="2800" u="sng" dirty="0">
                <a:latin typeface="Calibri" panose="020F0502020204030204" pitchFamily="34" charset="0"/>
                <a:cs typeface="Calibri" panose="020F0502020204030204" pitchFamily="34" charset="0"/>
              </a:rPr>
              <a:t>From Assembly</a:t>
            </a:r>
            <a:r>
              <a:rPr lang="en-US" sz="2800" dirty="0">
                <a:latin typeface="Calibri" panose="020F0502020204030204" pitchFamily="34" charset="0"/>
                <a:cs typeface="Calibri" panose="020F0502020204030204" pitchFamily="34" charset="0"/>
              </a:rPr>
              <a:t>:</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Stack management amounts to moving </a:t>
            </a:r>
            <a:r>
              <a:rPr lang="en-US" sz="2800" b="1" dirty="0">
                <a:latin typeface="Calibri" panose="020F0502020204030204" pitchFamily="34" charset="0"/>
                <a:cs typeface="Calibri" panose="020F0502020204030204" pitchFamily="34" charset="0"/>
              </a:rPr>
              <a:t>%</a:t>
            </a:r>
            <a:r>
              <a:rPr lang="en-US" sz="2800" b="1" dirty="0" err="1">
                <a:latin typeface="Calibri" panose="020F0502020204030204" pitchFamily="34" charset="0"/>
                <a:cs typeface="Calibri" panose="020F0502020204030204" pitchFamily="34" charset="0"/>
              </a:rPr>
              <a:t>rsp</a:t>
            </a:r>
            <a:r>
              <a:rPr lang="en-US" sz="2800" dirty="0">
                <a:latin typeface="Calibri" panose="020F0502020204030204" pitchFamily="34" charset="0"/>
                <a:cs typeface="Calibri" panose="020F0502020204030204" pitchFamily="34" charset="0"/>
              </a:rPr>
              <a:t> up and down</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a:t>
            </a:r>
            <a:r>
              <a:rPr lang="en-US" sz="2800" dirty="0" err="1">
                <a:latin typeface="Calibri" panose="020F0502020204030204" pitchFamily="34" charset="0"/>
                <a:cs typeface="Calibri" panose="020F0502020204030204" pitchFamily="34" charset="0"/>
              </a:rPr>
              <a:t>pushq</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popq</a:t>
            </a:r>
            <a:r>
              <a:rPr lang="en-US" sz="2800" dirty="0">
                <a:latin typeface="Calibri" panose="020F0502020204030204" pitchFamily="34" charset="0"/>
                <a:cs typeface="Calibri" panose="020F0502020204030204" pitchFamily="34" charset="0"/>
              </a:rPr>
              <a:t>, mov)</a:t>
            </a:r>
          </a:p>
        </p:txBody>
      </p:sp>
      <p:sp>
        <p:nvSpPr>
          <p:cNvPr id="13" name="TextBox 12">
            <a:extLst>
              <a:ext uri="{FF2B5EF4-FFF2-40B4-BE49-F238E27FC236}">
                <a16:creationId xmlns:a16="http://schemas.microsoft.com/office/drawing/2014/main" id="{799DCE2F-AF95-8B49-A766-BDEBDF20FDE6}"/>
              </a:ext>
            </a:extLst>
          </p:cNvPr>
          <p:cNvSpPr txBox="1"/>
          <p:nvPr/>
        </p:nvSpPr>
        <p:spPr>
          <a:xfrm>
            <a:off x="10972800" y="340667"/>
            <a:ext cx="1080425" cy="461665"/>
          </a:xfrm>
          <a:prstGeom prst="rect">
            <a:avLst/>
          </a:prstGeom>
          <a:noFill/>
        </p:spPr>
        <p:txBody>
          <a:bodyPr wrap="none" rtlCol="0" anchor="ctr">
            <a:spAutoFit/>
          </a:bodyPr>
          <a:lstStyle/>
          <a:p>
            <a:pPr>
              <a:buClr>
                <a:schemeClr val="accent2"/>
              </a:buClr>
            </a:pPr>
            <a:r>
              <a:rPr lang="en-US" sz="2400" dirty="0">
                <a:solidFill>
                  <a:srgbClr val="FF9300"/>
                </a:solidFill>
                <a:latin typeface="Calibri" panose="020F0502020204030204" pitchFamily="34" charset="0"/>
                <a:cs typeface="Calibri" panose="020F0502020204030204" pitchFamily="34" charset="0"/>
              </a:rPr>
              <a:t>Review</a:t>
            </a:r>
          </a:p>
        </p:txBody>
      </p:sp>
      <p:sp>
        <p:nvSpPr>
          <p:cNvPr id="4" name="Right Brace 3">
            <a:extLst>
              <a:ext uri="{FF2B5EF4-FFF2-40B4-BE49-F238E27FC236}">
                <a16:creationId xmlns:a16="http://schemas.microsoft.com/office/drawing/2014/main" id="{3BBC977E-7BD5-8B42-A65F-8A20622064F9}"/>
              </a:ext>
            </a:extLst>
          </p:cNvPr>
          <p:cNvSpPr/>
          <p:nvPr/>
        </p:nvSpPr>
        <p:spPr>
          <a:xfrm>
            <a:off x="7620000" y="1905001"/>
            <a:ext cx="381000" cy="457200"/>
          </a:xfrm>
          <a:prstGeom prst="righ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Rectangle 5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F66A751E-FD13-6342-9A48-89852E4C3D28}"/>
              </a:ext>
            </a:extLst>
          </p:cNvPr>
          <p:cNvSpPr/>
          <p:nvPr>
            <p:custDataLst>
              <p:tags r:id="rId1"/>
            </p:custDataLst>
          </p:nvPr>
        </p:nvSpPr>
        <p:spPr>
          <a:xfrm>
            <a:off x="4875696"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306EEE70-D3B8-1847-B558-093B43F4641B}"/>
              </a:ext>
            </a:extLst>
          </p:cNvPr>
          <p:cNvSpPr/>
          <p:nvPr>
            <p:custDataLst>
              <p:tags r:id="rId2"/>
            </p:custDataLst>
          </p:nvPr>
        </p:nvSpPr>
        <p:spPr>
          <a:xfrm>
            <a:off x="4876800"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60" name="Straight Arrow Connector 59">
            <a:extLst>
              <a:ext uri="{FF2B5EF4-FFF2-40B4-BE49-F238E27FC236}">
                <a16:creationId xmlns:a16="http://schemas.microsoft.com/office/drawing/2014/main" id="{E893AC87-948E-4345-A52E-2388169D115C}"/>
              </a:ext>
            </a:extLst>
          </p:cNvPr>
          <p:cNvCxnSpPr>
            <a:cxnSpLocks/>
          </p:cNvCxnSpPr>
          <p:nvPr>
            <p:custDataLst>
              <p:tags r:id="rId3"/>
            </p:custDataLst>
          </p:nvPr>
        </p:nvCxnSpPr>
        <p:spPr>
          <a:xfrm flipH="1">
            <a:off x="6092687"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0BF2FF39-9956-4D48-94C5-E5714A7EF153}"/>
              </a:ext>
            </a:extLst>
          </p:cNvPr>
          <p:cNvSpPr/>
          <p:nvPr>
            <p:custDataLst>
              <p:tags r:id="rId4"/>
            </p:custDataLst>
          </p:nvPr>
        </p:nvSpPr>
        <p:spPr>
          <a:xfrm>
            <a:off x="4875696"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62" name="Straight Arrow Connector 61">
            <a:extLst>
              <a:ext uri="{FF2B5EF4-FFF2-40B4-BE49-F238E27FC236}">
                <a16:creationId xmlns:a16="http://schemas.microsoft.com/office/drawing/2014/main" id="{42FF9120-662F-6E4E-AC8B-079AB96836A7}"/>
              </a:ext>
            </a:extLst>
          </p:cNvPr>
          <p:cNvCxnSpPr>
            <a:cxnSpLocks/>
          </p:cNvCxnSpPr>
          <p:nvPr>
            <p:custDataLst>
              <p:tags r:id="rId5"/>
            </p:custDataLst>
          </p:nvPr>
        </p:nvCxnSpPr>
        <p:spPr>
          <a:xfrm flipV="1">
            <a:off x="6092687"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642B5DDE-F007-8A48-9FBE-31E8EBF21513}"/>
              </a:ext>
            </a:extLst>
          </p:cNvPr>
          <p:cNvSpPr txBox="1"/>
          <p:nvPr/>
        </p:nvSpPr>
        <p:spPr>
          <a:xfrm>
            <a:off x="5301445" y="1295400"/>
            <a:ext cx="1582484" cy="369332"/>
          </a:xfrm>
          <a:prstGeom prst="rect">
            <a:avLst/>
          </a:prstGeom>
          <a:noFill/>
        </p:spPr>
        <p:txBody>
          <a:bodyPr wrap="none" rtlCol="0">
            <a:spAutoFit/>
          </a:bodyPr>
          <a:lstStyle/>
          <a:p>
            <a:r>
              <a:rPr lang="en-US" u="sng" dirty="0"/>
              <a:t>Main Memory</a:t>
            </a:r>
          </a:p>
        </p:txBody>
      </p:sp>
      <p:sp>
        <p:nvSpPr>
          <p:cNvPr id="64" name="TextBox 63">
            <a:extLst>
              <a:ext uri="{FF2B5EF4-FFF2-40B4-BE49-F238E27FC236}">
                <a16:creationId xmlns:a16="http://schemas.microsoft.com/office/drawing/2014/main" id="{52B19326-96F7-1B4B-8651-5B55C074F006}"/>
              </a:ext>
            </a:extLst>
          </p:cNvPr>
          <p:cNvSpPr txBox="1"/>
          <p:nvPr/>
        </p:nvSpPr>
        <p:spPr>
          <a:xfrm>
            <a:off x="3801363"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65" name="Rectangle 64">
            <a:extLst>
              <a:ext uri="{FF2B5EF4-FFF2-40B4-BE49-F238E27FC236}">
                <a16:creationId xmlns:a16="http://schemas.microsoft.com/office/drawing/2014/main" id="{43E2068F-2BA0-094D-B2ED-E3C881A08937}"/>
              </a:ext>
            </a:extLst>
          </p:cNvPr>
          <p:cNvSpPr/>
          <p:nvPr>
            <p:custDataLst>
              <p:tags r:id="rId6"/>
            </p:custDataLst>
          </p:nvPr>
        </p:nvSpPr>
        <p:spPr>
          <a:xfrm>
            <a:off x="4875696"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66" name="TextBox 65">
            <a:extLst>
              <a:ext uri="{FF2B5EF4-FFF2-40B4-BE49-F238E27FC236}">
                <a16:creationId xmlns:a16="http://schemas.microsoft.com/office/drawing/2014/main" id="{A8010318-AD4E-DE49-B7C9-ADCF0908025F}"/>
              </a:ext>
            </a:extLst>
          </p:cNvPr>
          <p:cNvSpPr txBox="1"/>
          <p:nvPr/>
        </p:nvSpPr>
        <p:spPr>
          <a:xfrm>
            <a:off x="3305715" y="3059668"/>
            <a:ext cx="1569981" cy="369332"/>
          </a:xfrm>
          <a:prstGeom prst="rect">
            <a:avLst/>
          </a:prstGeom>
          <a:noFill/>
        </p:spPr>
        <p:txBody>
          <a:bodyPr wrap="none" rtlCol="0">
            <a:spAutoFit/>
          </a:bodyPr>
          <a:lstStyle/>
          <a:p>
            <a:r>
              <a:rPr lang="en-US" dirty="0"/>
              <a:t>0x7ffff770000</a:t>
            </a:r>
          </a:p>
        </p:txBody>
      </p:sp>
      <p:sp>
        <p:nvSpPr>
          <p:cNvPr id="67" name="TextBox 66">
            <a:extLst>
              <a:ext uri="{FF2B5EF4-FFF2-40B4-BE49-F238E27FC236}">
                <a16:creationId xmlns:a16="http://schemas.microsoft.com/office/drawing/2014/main" id="{676D6342-3AC2-1444-B2EF-8F660BF3D54C}"/>
              </a:ext>
            </a:extLst>
          </p:cNvPr>
          <p:cNvSpPr txBox="1"/>
          <p:nvPr/>
        </p:nvSpPr>
        <p:spPr>
          <a:xfrm>
            <a:off x="3322386" y="1725638"/>
            <a:ext cx="1553310" cy="369332"/>
          </a:xfrm>
          <a:prstGeom prst="rect">
            <a:avLst/>
          </a:prstGeom>
          <a:noFill/>
        </p:spPr>
        <p:txBody>
          <a:bodyPr wrap="none" rtlCol="0">
            <a:spAutoFit/>
          </a:bodyPr>
          <a:lstStyle/>
          <a:p>
            <a:r>
              <a:rPr lang="en-US" dirty="0"/>
              <a:t>0x7ffffffff0000</a:t>
            </a:r>
          </a:p>
        </p:txBody>
      </p:sp>
      <p:sp>
        <p:nvSpPr>
          <p:cNvPr id="68" name="Rectangle 67">
            <a:extLst>
              <a:ext uri="{FF2B5EF4-FFF2-40B4-BE49-F238E27FC236}">
                <a16:creationId xmlns:a16="http://schemas.microsoft.com/office/drawing/2014/main" id="{A09995EA-FCDE-BF45-9641-2283139C775C}"/>
              </a:ext>
            </a:extLst>
          </p:cNvPr>
          <p:cNvSpPr/>
          <p:nvPr>
            <p:custDataLst>
              <p:tags r:id="rId7"/>
            </p:custDataLst>
          </p:nvPr>
        </p:nvSpPr>
        <p:spPr>
          <a:xfrm>
            <a:off x="4876800"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69" name="Rectangle 68">
            <a:extLst>
              <a:ext uri="{FF2B5EF4-FFF2-40B4-BE49-F238E27FC236}">
                <a16:creationId xmlns:a16="http://schemas.microsoft.com/office/drawing/2014/main" id="{82BE0BFC-86C2-324D-B5BA-EAF7B595920D}"/>
              </a:ext>
            </a:extLst>
          </p:cNvPr>
          <p:cNvSpPr/>
          <p:nvPr>
            <p:custDataLst>
              <p:tags r:id="rId8"/>
            </p:custDataLst>
          </p:nvPr>
        </p:nvSpPr>
        <p:spPr>
          <a:xfrm>
            <a:off x="4876800"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70" name="TextBox 69">
            <a:extLst>
              <a:ext uri="{FF2B5EF4-FFF2-40B4-BE49-F238E27FC236}">
                <a16:creationId xmlns:a16="http://schemas.microsoft.com/office/drawing/2014/main" id="{C092698C-F658-EA4E-91CB-9A081D3BBDE1}"/>
              </a:ext>
            </a:extLst>
          </p:cNvPr>
          <p:cNvSpPr txBox="1"/>
          <p:nvPr/>
        </p:nvSpPr>
        <p:spPr>
          <a:xfrm>
            <a:off x="3802467"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5592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Today: The Heap</a:t>
            </a:r>
          </a:p>
        </p:txBody>
      </p:sp>
      <p:sp>
        <p:nvSpPr>
          <p:cNvPr id="27" name="Right Brace 26">
            <a:extLst>
              <a:ext uri="{FF2B5EF4-FFF2-40B4-BE49-F238E27FC236}">
                <a16:creationId xmlns:a16="http://schemas.microsoft.com/office/drawing/2014/main" id="{E7AD2121-3C67-3A42-9B21-FEFBB1B1917D}"/>
              </a:ext>
            </a:extLst>
          </p:cNvPr>
          <p:cNvSpPr/>
          <p:nvPr/>
        </p:nvSpPr>
        <p:spPr>
          <a:xfrm>
            <a:off x="7620000" y="4267200"/>
            <a:ext cx="374589" cy="756027"/>
          </a:xfrm>
          <a:prstGeom prst="righ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13A05ACF-22F8-2A4D-A30B-E2291C9EA718}"/>
              </a:ext>
            </a:extLst>
          </p:cNvPr>
          <p:cNvSpPr txBox="1"/>
          <p:nvPr/>
        </p:nvSpPr>
        <p:spPr>
          <a:xfrm>
            <a:off x="8315222" y="2027128"/>
            <a:ext cx="3738003" cy="4278094"/>
          </a:xfrm>
          <a:prstGeom prst="rect">
            <a:avLst/>
          </a:prstGeom>
          <a:noFill/>
        </p:spPr>
        <p:txBody>
          <a:bodyPr wrap="square" rtlCol="0">
            <a:spAutoFit/>
          </a:bodyPr>
          <a:lstStyle/>
          <a:p>
            <a:pPr algn="l">
              <a:spcBef>
                <a:spcPts val="1200"/>
              </a:spcBef>
            </a:pPr>
            <a:r>
              <a:rPr lang="en-US" sz="2800" b="1" dirty="0">
                <a:latin typeface="Calibri" panose="020F0502020204030204" pitchFamily="34" charset="0"/>
                <a:cs typeface="Calibri" panose="020F0502020204030204" pitchFamily="34" charset="0"/>
              </a:rPr>
              <a:t>Heap memory persists </a:t>
            </a:r>
            <a:r>
              <a:rPr lang="en-US" sz="2800" dirty="0">
                <a:latin typeface="Calibri" panose="020F0502020204030204" pitchFamily="34" charset="0"/>
                <a:cs typeface="Calibri" panose="020F0502020204030204" pitchFamily="34" charset="0"/>
              </a:rPr>
              <a:t>until caller indicates it no longer needs it.</a:t>
            </a:r>
          </a:p>
          <a:p>
            <a:pPr algn="l">
              <a:spcBef>
                <a:spcPts val="1200"/>
              </a:spcBef>
            </a:pPr>
            <a:r>
              <a:rPr lang="en-US" sz="2800" b="1" dirty="0">
                <a:latin typeface="Calibri" panose="020F0502020204030204" pitchFamily="34" charset="0"/>
                <a:cs typeface="Calibri" panose="020F0502020204030204" pitchFamily="34" charset="0"/>
              </a:rPr>
              <a:t>Managed </a:t>
            </a:r>
            <a:r>
              <a:rPr lang="en-US" sz="2800" dirty="0">
                <a:latin typeface="Calibri" panose="020F0502020204030204" pitchFamily="34" charset="0"/>
                <a:cs typeface="Calibri" panose="020F0502020204030204" pitchFamily="34" charset="0"/>
              </a:rPr>
              <a:t>by C standard library functions</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(malloc, </a:t>
            </a:r>
            <a:r>
              <a:rPr lang="en-US" sz="2800" dirty="0" err="1">
                <a:latin typeface="Calibri" panose="020F0502020204030204" pitchFamily="34" charset="0"/>
                <a:cs typeface="Calibri" panose="020F0502020204030204" pitchFamily="34" charset="0"/>
              </a:rPr>
              <a:t>realloc</a:t>
            </a:r>
            <a:r>
              <a:rPr lang="en-US" sz="2800" dirty="0">
                <a:latin typeface="Calibri" panose="020F0502020204030204" pitchFamily="34" charset="0"/>
                <a:cs typeface="Calibri" panose="020F0502020204030204" pitchFamily="34" charset="0"/>
              </a:rPr>
              <a:t>, free)</a:t>
            </a:r>
          </a:p>
          <a:p>
            <a:pPr algn="l">
              <a:spcBef>
                <a:spcPts val="1200"/>
              </a:spcBef>
            </a:pPr>
            <a:r>
              <a:rPr lang="en-US" sz="2800" u="sng" dirty="0">
                <a:latin typeface="Calibri" panose="020F0502020204030204" pitchFamily="34" charset="0"/>
                <a:cs typeface="Calibri" panose="020F0502020204030204" pitchFamily="34" charset="0"/>
              </a:rPr>
              <a:t>This lecture</a:t>
            </a:r>
            <a:r>
              <a:rPr lang="en-US" sz="2800" dirty="0">
                <a:latin typeface="Calibri" panose="020F0502020204030204" pitchFamily="34" charset="0"/>
                <a:cs typeface="Calibri" panose="020F0502020204030204" pitchFamily="34" charset="0"/>
              </a:rPr>
              <a:t>:</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How does heap management work?</a:t>
            </a:r>
          </a:p>
        </p:txBody>
      </p:sp>
      <p:sp>
        <p:nvSpPr>
          <p:cNvPr id="30" name="Rectangle 29"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6687A21B-9F57-5A43-A249-CA881F7E655C}"/>
              </a:ext>
            </a:extLst>
          </p:cNvPr>
          <p:cNvSpPr/>
          <p:nvPr>
            <p:custDataLst>
              <p:tags r:id="rId1"/>
            </p:custDataLst>
          </p:nvPr>
        </p:nvSpPr>
        <p:spPr>
          <a:xfrm>
            <a:off x="4875696"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5BE73FF7-D872-CE47-AE46-BEA8B2E31318}"/>
              </a:ext>
            </a:extLst>
          </p:cNvPr>
          <p:cNvSpPr/>
          <p:nvPr>
            <p:custDataLst>
              <p:tags r:id="rId2"/>
            </p:custDataLst>
          </p:nvPr>
        </p:nvSpPr>
        <p:spPr>
          <a:xfrm>
            <a:off x="4876800"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32" name="Straight Arrow Connector 31">
            <a:extLst>
              <a:ext uri="{FF2B5EF4-FFF2-40B4-BE49-F238E27FC236}">
                <a16:creationId xmlns:a16="http://schemas.microsoft.com/office/drawing/2014/main" id="{ED548930-408C-374C-9909-51C121A4C949}"/>
              </a:ext>
            </a:extLst>
          </p:cNvPr>
          <p:cNvCxnSpPr>
            <a:cxnSpLocks/>
          </p:cNvCxnSpPr>
          <p:nvPr>
            <p:custDataLst>
              <p:tags r:id="rId3"/>
            </p:custDataLst>
          </p:nvPr>
        </p:nvCxnSpPr>
        <p:spPr>
          <a:xfrm flipH="1">
            <a:off x="6092687"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4F1037E7-4033-B741-B202-C08B6BC501F8}"/>
              </a:ext>
            </a:extLst>
          </p:cNvPr>
          <p:cNvSpPr/>
          <p:nvPr>
            <p:custDataLst>
              <p:tags r:id="rId4"/>
            </p:custDataLst>
          </p:nvPr>
        </p:nvSpPr>
        <p:spPr>
          <a:xfrm>
            <a:off x="4875696"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34" name="Straight Arrow Connector 33">
            <a:extLst>
              <a:ext uri="{FF2B5EF4-FFF2-40B4-BE49-F238E27FC236}">
                <a16:creationId xmlns:a16="http://schemas.microsoft.com/office/drawing/2014/main" id="{3FA29A0D-CC0E-364E-A411-ECD8DEA50A5E}"/>
              </a:ext>
            </a:extLst>
          </p:cNvPr>
          <p:cNvCxnSpPr>
            <a:cxnSpLocks/>
          </p:cNvCxnSpPr>
          <p:nvPr>
            <p:custDataLst>
              <p:tags r:id="rId5"/>
            </p:custDataLst>
          </p:nvPr>
        </p:nvCxnSpPr>
        <p:spPr>
          <a:xfrm flipV="1">
            <a:off x="6092687"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9AE90D0-46CD-FA40-82F4-3FF75B891A61}"/>
              </a:ext>
            </a:extLst>
          </p:cNvPr>
          <p:cNvSpPr txBox="1"/>
          <p:nvPr/>
        </p:nvSpPr>
        <p:spPr>
          <a:xfrm>
            <a:off x="5301445" y="1295400"/>
            <a:ext cx="1582484" cy="369332"/>
          </a:xfrm>
          <a:prstGeom prst="rect">
            <a:avLst/>
          </a:prstGeom>
          <a:noFill/>
        </p:spPr>
        <p:txBody>
          <a:bodyPr wrap="none" rtlCol="0">
            <a:spAutoFit/>
          </a:bodyPr>
          <a:lstStyle/>
          <a:p>
            <a:r>
              <a:rPr lang="en-US" u="sng" dirty="0"/>
              <a:t>Main Memory</a:t>
            </a:r>
          </a:p>
        </p:txBody>
      </p:sp>
      <p:sp>
        <p:nvSpPr>
          <p:cNvPr id="37" name="TextBox 36">
            <a:extLst>
              <a:ext uri="{FF2B5EF4-FFF2-40B4-BE49-F238E27FC236}">
                <a16:creationId xmlns:a16="http://schemas.microsoft.com/office/drawing/2014/main" id="{8A66390B-59C2-934D-A6A7-CFB43D27146E}"/>
              </a:ext>
            </a:extLst>
          </p:cNvPr>
          <p:cNvSpPr txBox="1"/>
          <p:nvPr/>
        </p:nvSpPr>
        <p:spPr>
          <a:xfrm>
            <a:off x="3801363"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38" name="Rectangle 37">
            <a:extLst>
              <a:ext uri="{FF2B5EF4-FFF2-40B4-BE49-F238E27FC236}">
                <a16:creationId xmlns:a16="http://schemas.microsoft.com/office/drawing/2014/main" id="{18EC040A-3DA1-A744-9146-EEBA42F01DB6}"/>
              </a:ext>
            </a:extLst>
          </p:cNvPr>
          <p:cNvSpPr/>
          <p:nvPr>
            <p:custDataLst>
              <p:tags r:id="rId6"/>
            </p:custDataLst>
          </p:nvPr>
        </p:nvSpPr>
        <p:spPr>
          <a:xfrm>
            <a:off x="4875696"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39" name="TextBox 38">
            <a:extLst>
              <a:ext uri="{FF2B5EF4-FFF2-40B4-BE49-F238E27FC236}">
                <a16:creationId xmlns:a16="http://schemas.microsoft.com/office/drawing/2014/main" id="{309B4E79-57BD-6F4C-8E5F-0568C4BB9EC9}"/>
              </a:ext>
            </a:extLst>
          </p:cNvPr>
          <p:cNvSpPr txBox="1"/>
          <p:nvPr/>
        </p:nvSpPr>
        <p:spPr>
          <a:xfrm>
            <a:off x="3305715" y="3059668"/>
            <a:ext cx="1569981" cy="369332"/>
          </a:xfrm>
          <a:prstGeom prst="rect">
            <a:avLst/>
          </a:prstGeom>
          <a:noFill/>
        </p:spPr>
        <p:txBody>
          <a:bodyPr wrap="none" rtlCol="0">
            <a:spAutoFit/>
          </a:bodyPr>
          <a:lstStyle/>
          <a:p>
            <a:r>
              <a:rPr lang="en-US" dirty="0"/>
              <a:t>0x7ffff770000</a:t>
            </a:r>
          </a:p>
        </p:txBody>
      </p:sp>
      <p:sp>
        <p:nvSpPr>
          <p:cNvPr id="40" name="TextBox 39">
            <a:extLst>
              <a:ext uri="{FF2B5EF4-FFF2-40B4-BE49-F238E27FC236}">
                <a16:creationId xmlns:a16="http://schemas.microsoft.com/office/drawing/2014/main" id="{9413BD55-2A74-694E-8787-5B68C1038428}"/>
              </a:ext>
            </a:extLst>
          </p:cNvPr>
          <p:cNvSpPr txBox="1"/>
          <p:nvPr/>
        </p:nvSpPr>
        <p:spPr>
          <a:xfrm>
            <a:off x="3322386" y="1725638"/>
            <a:ext cx="1553310" cy="369332"/>
          </a:xfrm>
          <a:prstGeom prst="rect">
            <a:avLst/>
          </a:prstGeom>
          <a:noFill/>
        </p:spPr>
        <p:txBody>
          <a:bodyPr wrap="none" rtlCol="0">
            <a:spAutoFit/>
          </a:bodyPr>
          <a:lstStyle/>
          <a:p>
            <a:r>
              <a:rPr lang="en-US" dirty="0"/>
              <a:t>0x7ffffffff0000</a:t>
            </a:r>
          </a:p>
        </p:txBody>
      </p:sp>
      <p:sp>
        <p:nvSpPr>
          <p:cNvPr id="41" name="Rectangle 40">
            <a:extLst>
              <a:ext uri="{FF2B5EF4-FFF2-40B4-BE49-F238E27FC236}">
                <a16:creationId xmlns:a16="http://schemas.microsoft.com/office/drawing/2014/main" id="{E508F3C8-7F89-1445-A2BF-249D214568F8}"/>
              </a:ext>
            </a:extLst>
          </p:cNvPr>
          <p:cNvSpPr/>
          <p:nvPr>
            <p:custDataLst>
              <p:tags r:id="rId7"/>
            </p:custDataLst>
          </p:nvPr>
        </p:nvSpPr>
        <p:spPr>
          <a:xfrm>
            <a:off x="4876800"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42" name="Rectangle 41">
            <a:extLst>
              <a:ext uri="{FF2B5EF4-FFF2-40B4-BE49-F238E27FC236}">
                <a16:creationId xmlns:a16="http://schemas.microsoft.com/office/drawing/2014/main" id="{622B909E-7E5F-B442-88C0-FE10DEE005AE}"/>
              </a:ext>
            </a:extLst>
          </p:cNvPr>
          <p:cNvSpPr/>
          <p:nvPr>
            <p:custDataLst>
              <p:tags r:id="rId8"/>
            </p:custDataLst>
          </p:nvPr>
        </p:nvSpPr>
        <p:spPr>
          <a:xfrm>
            <a:off x="4876800"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43" name="TextBox 42">
            <a:extLst>
              <a:ext uri="{FF2B5EF4-FFF2-40B4-BE49-F238E27FC236}">
                <a16:creationId xmlns:a16="http://schemas.microsoft.com/office/drawing/2014/main" id="{FC720E6B-4818-074A-8C41-B5DC11492721}"/>
              </a:ext>
            </a:extLst>
          </p:cNvPr>
          <p:cNvSpPr txBox="1"/>
          <p:nvPr/>
        </p:nvSpPr>
        <p:spPr>
          <a:xfrm>
            <a:off x="3802467"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23377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69B3-9D34-4B47-ADF7-6A014FEFCA41}"/>
              </a:ext>
            </a:extLst>
          </p:cNvPr>
          <p:cNvSpPr>
            <a:spLocks noGrp="1"/>
          </p:cNvSpPr>
          <p:nvPr>
            <p:ph type="title"/>
          </p:nvPr>
        </p:nvSpPr>
        <p:spPr/>
        <p:txBody>
          <a:bodyPr/>
          <a:lstStyle/>
          <a:p>
            <a:r>
              <a:rPr lang="en-US" dirty="0"/>
              <a:t>Your role so far: Client</a:t>
            </a:r>
          </a:p>
        </p:txBody>
      </p:sp>
      <p:sp>
        <p:nvSpPr>
          <p:cNvPr id="3" name="Content Placeholder 2">
            <a:extLst>
              <a:ext uri="{FF2B5EF4-FFF2-40B4-BE49-F238E27FC236}">
                <a16:creationId xmlns:a16="http://schemas.microsoft.com/office/drawing/2014/main" id="{AEF4BED8-DAF9-284B-B7CE-2E4814BA6067}"/>
              </a:ext>
            </a:extLst>
          </p:cNvPr>
          <p:cNvSpPr>
            <a:spLocks noGrp="1"/>
          </p:cNvSpPr>
          <p:nvPr>
            <p:ph idx="1"/>
          </p:nvPr>
        </p:nvSpPr>
        <p:spPr>
          <a:xfrm>
            <a:off x="152400" y="1295400"/>
            <a:ext cx="11811000" cy="5410200"/>
          </a:xfrm>
        </p:spPr>
        <p:txBody>
          <a:bodyPr/>
          <a:lstStyle/>
          <a:p>
            <a:pPr marL="0" indent="0">
              <a:buNone/>
            </a:pPr>
            <a:r>
              <a:rPr lang="en-US" dirty="0">
                <a:latin typeface="Consolas" panose="020B0609020204030204" pitchFamily="49" charset="0"/>
                <a:cs typeface="Consolas" panose="020B0609020204030204" pitchFamily="49" charset="0"/>
              </a:rPr>
              <a:t>void *malloc(</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Returns a pointer to a block of heap memory of at least size bytes, or 	NULL if an error occurred.</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free(void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Frees the heap-allocated block starting at the specified address.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Changes the size of the heap-allocated block starting at the specified 	address to be the new specified size.  Returns address of new, larger 	allocated memory region.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(NULL, size)</a:t>
            </a:r>
            <a:r>
              <a:rPr lang="en-US" dirty="0">
                <a:latin typeface="Calibri" panose="020F0502020204030204" pitchFamily="34" charset="0"/>
                <a:cs typeface="Calibri" panose="020F0502020204030204" pitchFamily="34" charset="0"/>
              </a:rPr>
              <a:t> -&gt; </a:t>
            </a:r>
            <a:r>
              <a:rPr lang="en-US" dirty="0">
                <a:latin typeface="Consolas" panose="020B0609020204030204" pitchFamily="49" charset="0"/>
                <a:cs typeface="Consolas" panose="020B0609020204030204" pitchFamily="49" charset="0"/>
              </a:rPr>
              <a:t>malloc(size)</a:t>
            </a:r>
          </a:p>
        </p:txBody>
      </p:sp>
    </p:spTree>
    <p:extLst>
      <p:ext uri="{BB962C8B-B14F-4D97-AF65-F5344CB8AC3E}">
        <p14:creationId xmlns:p14="http://schemas.microsoft.com/office/powerpoint/2010/main" val="396677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extLst>
              <p:ext uri="{D42A27DB-BD31-4B8C-83A1-F6EECF244321}">
                <p14:modId xmlns:p14="http://schemas.microsoft.com/office/powerpoint/2010/main" val="1286300369"/>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2422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graphicFrame>
        <p:nvGraphicFramePr>
          <p:cNvPr id="8" name="Table 7">
            <a:extLst>
              <a:ext uri="{FF2B5EF4-FFF2-40B4-BE49-F238E27FC236}">
                <a16:creationId xmlns:a16="http://schemas.microsoft.com/office/drawing/2014/main" id="{705D6C91-0E7D-7044-BB33-0A94B083CD2E}"/>
              </a:ext>
            </a:extLst>
          </p:cNvPr>
          <p:cNvGraphicFramePr>
            <a:graphicFrameLocks noGrp="1"/>
          </p:cNvGraphicFramePr>
          <p:nvPr>
            <p:extLst>
              <p:ext uri="{D42A27DB-BD31-4B8C-83A1-F6EECF244321}">
                <p14:modId xmlns:p14="http://schemas.microsoft.com/office/powerpoint/2010/main" val="3462966138"/>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19159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extLst>
              <p:ext uri="{D42A27DB-BD31-4B8C-83A1-F6EECF244321}">
                <p14:modId xmlns:p14="http://schemas.microsoft.com/office/powerpoint/2010/main" val="1780038829"/>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spTree>
    <p:extLst>
      <p:ext uri="{BB962C8B-B14F-4D97-AF65-F5344CB8AC3E}">
        <p14:creationId xmlns:p14="http://schemas.microsoft.com/office/powerpoint/2010/main" val="4234314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9" name="Table 8">
            <a:extLst>
              <a:ext uri="{FF2B5EF4-FFF2-40B4-BE49-F238E27FC236}">
                <a16:creationId xmlns:a16="http://schemas.microsoft.com/office/drawing/2014/main" id="{5EB6D871-F219-1145-90BA-82792CA1AED7}"/>
              </a:ext>
            </a:extLst>
          </p:cNvPr>
          <p:cNvGraphicFramePr>
            <a:graphicFrameLocks noGrp="1"/>
          </p:cNvGraphicFramePr>
          <p:nvPr>
            <p:extLst>
              <p:ext uri="{D42A27DB-BD31-4B8C-83A1-F6EECF244321}">
                <p14:modId xmlns:p14="http://schemas.microsoft.com/office/powerpoint/2010/main" val="3276215661"/>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34216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8" name="Table 7">
            <a:extLst>
              <a:ext uri="{FF2B5EF4-FFF2-40B4-BE49-F238E27FC236}">
                <a16:creationId xmlns:a16="http://schemas.microsoft.com/office/drawing/2014/main" id="{12BC7E99-D4E7-F542-9040-4770D3C0D97A}"/>
              </a:ext>
            </a:extLst>
          </p:cNvPr>
          <p:cNvGraphicFramePr>
            <a:graphicFrameLocks noGrp="1"/>
          </p:cNvGraphicFramePr>
          <p:nvPr>
            <p:extLst>
              <p:ext uri="{D42A27DB-BD31-4B8C-83A1-F6EECF244321}">
                <p14:modId xmlns:p14="http://schemas.microsoft.com/office/powerpoint/2010/main" val="1297507007"/>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098450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F9691D6B-30E9-5E4B-B14A-DECCDEA772E7}"/>
              </a:ext>
            </a:extLst>
          </p:cNvPr>
          <p:cNvGraphicFramePr>
            <a:graphicFrameLocks noGrp="1"/>
          </p:cNvGraphicFramePr>
          <p:nvPr>
            <p:extLst>
              <p:ext uri="{D42A27DB-BD31-4B8C-83A1-F6EECF244321}">
                <p14:modId xmlns:p14="http://schemas.microsoft.com/office/powerpoint/2010/main" val="1036229791"/>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5302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45A9B9D8-D687-B747-AEF3-A8792DEE00D0}"/>
              </a:ext>
            </a:extLst>
          </p:cNvPr>
          <p:cNvGraphicFramePr>
            <a:graphicFrameLocks noGrp="1"/>
          </p:cNvGraphicFramePr>
          <p:nvPr>
            <p:extLst>
              <p:ext uri="{D42A27DB-BD31-4B8C-83A1-F6EECF244321}">
                <p14:modId xmlns:p14="http://schemas.microsoft.com/office/powerpoint/2010/main" val="3954762307"/>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8569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9" name="Table 8">
            <a:extLst>
              <a:ext uri="{FF2B5EF4-FFF2-40B4-BE49-F238E27FC236}">
                <a16:creationId xmlns:a16="http://schemas.microsoft.com/office/drawing/2014/main" id="{D5C3161F-1611-4C4F-B4B0-5F2F6123099B}"/>
              </a:ext>
            </a:extLst>
          </p:cNvPr>
          <p:cNvGraphicFramePr>
            <a:graphicFrameLocks noGrp="1"/>
          </p:cNvGraphicFramePr>
          <p:nvPr>
            <p:extLst>
              <p:ext uri="{D42A27DB-BD31-4B8C-83A1-F6EECF244321}">
                <p14:modId xmlns:p14="http://schemas.microsoft.com/office/powerpoint/2010/main" val="2635607054"/>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54680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8" name="Table 7">
            <a:extLst>
              <a:ext uri="{FF2B5EF4-FFF2-40B4-BE49-F238E27FC236}">
                <a16:creationId xmlns:a16="http://schemas.microsoft.com/office/drawing/2014/main" id="{52EEBC31-E329-5142-A4E3-4EEB13DACCFD}"/>
              </a:ext>
            </a:extLst>
          </p:cNvPr>
          <p:cNvGraphicFramePr>
            <a:graphicFrameLocks noGrp="1"/>
          </p:cNvGraphicFramePr>
          <p:nvPr>
            <p:extLst>
              <p:ext uri="{D42A27DB-BD31-4B8C-83A1-F6EECF244321}">
                <p14:modId xmlns:p14="http://schemas.microsoft.com/office/powerpoint/2010/main" val="2441577577"/>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129430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extLst>
              <p:ext uri="{D42A27DB-BD31-4B8C-83A1-F6EECF244321}">
                <p14:modId xmlns:p14="http://schemas.microsoft.com/office/powerpoint/2010/main" val="3298024862"/>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86678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extLst>
              <p:ext uri="{D42A27DB-BD31-4B8C-83A1-F6EECF244321}">
                <p14:modId xmlns:p14="http://schemas.microsoft.com/office/powerpoint/2010/main" val="1213855162"/>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643790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902161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b="1" dirty="0">
                <a:solidFill>
                  <a:srgbClr val="C00000"/>
                </a:solidFill>
              </a:rPr>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cannot assume anything about the order of allocation and free requests, or even that every allocation request is accompanied by a matching free request.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69972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b="1" dirty="0">
                <a:solidFill>
                  <a:srgbClr val="C00000"/>
                </a:solidFill>
              </a:rPr>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marks memory regions as </a:t>
            </a:r>
            <a:r>
              <a:rPr lang="en-US" sz="2800" b="1" dirty="0">
                <a:latin typeface="+mn-lt"/>
                <a:cs typeface="Courier New" panose="02070309020205020404" pitchFamily="49" charset="0"/>
              </a:rPr>
              <a:t>allocated</a:t>
            </a:r>
            <a:r>
              <a:rPr lang="en-US" sz="2800" dirty="0">
                <a:latin typeface="+mn-lt"/>
                <a:cs typeface="Courier New" panose="02070309020205020404" pitchFamily="49" charset="0"/>
              </a:rPr>
              <a:t> or </a:t>
            </a:r>
            <a:r>
              <a:rPr lang="en-US" sz="2800" b="1" dirty="0">
                <a:latin typeface="+mn-lt"/>
                <a:cs typeface="Courier New" panose="02070309020205020404" pitchFamily="49" charset="0"/>
              </a:rPr>
              <a:t>available</a:t>
            </a:r>
            <a:r>
              <a:rPr lang="en-US" sz="2800" dirty="0">
                <a:latin typeface="+mn-lt"/>
                <a:cs typeface="Courier New" panose="02070309020205020404" pitchFamily="49" charset="0"/>
              </a:rPr>
              <a:t>.  It must remember which is which to properly provide memory to clients.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53876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b="1" dirty="0">
                <a:solidFill>
                  <a:srgbClr val="C00000"/>
                </a:solidFill>
              </a:rPr>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may have options for which memory to use to fulfill an allocation request.  It must decide this based on a variety of factors.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03123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b="1" dirty="0">
                <a:solidFill>
                  <a:srgbClr val="C00000"/>
                </a:solidFill>
              </a:rPr>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must respond immediately to allocation requests and should not e.g. prioritize or reorder certain requests to improve performance.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7638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r>
              <a:rPr lang="en-US" b="1" dirty="0">
                <a:solidFill>
                  <a:srgbClr val="C00000"/>
                </a:solidFill>
              </a:rPr>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1410454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of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endParaRPr lang="en-US" u="sng" dirty="0"/>
          </a:p>
        </p:txBody>
      </p:sp>
    </p:spTree>
    <p:extLst>
      <p:ext uri="{BB962C8B-B14F-4D97-AF65-F5344CB8AC3E}">
        <p14:creationId xmlns:p14="http://schemas.microsoft.com/office/powerpoint/2010/main" val="4133269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133600"/>
          </a:xfrm>
        </p:spPr>
        <p:txBody>
          <a:bodyPr/>
          <a:lstStyle/>
          <a:p>
            <a:r>
              <a:rPr lang="en-US" dirty="0"/>
              <a:t>The primary cause of poor utilization is </a:t>
            </a:r>
            <a:r>
              <a:rPr lang="en-US" b="1" dirty="0"/>
              <a:t>fragmentation</a:t>
            </a:r>
            <a:r>
              <a:rPr lang="en-US" dirty="0"/>
              <a:t>.  </a:t>
            </a:r>
            <a:r>
              <a:rPr lang="en-US" b="1" dirty="0"/>
              <a:t>Fragmentation </a:t>
            </a:r>
            <a:r>
              <a:rPr lang="en-US" dirty="0"/>
              <a:t>occurs when otherwise unused memory is not available to satisfy allocation requests.</a:t>
            </a:r>
          </a:p>
          <a:p>
            <a:r>
              <a:rPr lang="en-US" dirty="0"/>
              <a:t>In this example, there is enough aggregate memory to satisfy the request, but no single free block is large enough to handle the request.</a:t>
            </a:r>
          </a:p>
          <a:p>
            <a:r>
              <a:rPr lang="en-US" dirty="0"/>
              <a:t>In general: we want the largest address used to be as low as possible.</a:t>
            </a:r>
          </a:p>
        </p:txBody>
      </p:sp>
      <p:sp>
        <p:nvSpPr>
          <p:cNvPr id="4" name="Oval Callout 3">
            <a:extLst>
              <a:ext uri="{FF2B5EF4-FFF2-40B4-BE49-F238E27FC236}">
                <a16:creationId xmlns:a16="http://schemas.microsoft.com/office/drawing/2014/main" id="{053C99E2-CB5C-484D-A630-7641B5FBC25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6:</a:t>
            </a:r>
            <a:r>
              <a:rPr lang="en-US" sz="2000" dirty="0"/>
              <a:t> Hi!  May I please have 4 bytes of heap memory?</a:t>
            </a:r>
            <a:endParaRPr lang="en-US" sz="2000" b="1" dirty="0"/>
          </a:p>
        </p:txBody>
      </p:sp>
      <p:sp>
        <p:nvSpPr>
          <p:cNvPr id="5" name="Rounded Rectangular Callout 4">
            <a:extLst>
              <a:ext uri="{FF2B5EF4-FFF2-40B4-BE49-F238E27FC236}">
                <a16:creationId xmlns:a16="http://schemas.microsoft.com/office/drawing/2014/main" id="{DB3EE0D3-8803-EF45-ADFB-A1C6AA348C48}"/>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I’m sorry, I don’t have a 4 byte block available…</a:t>
            </a:r>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extLst>
              <p:ext uri="{D42A27DB-BD31-4B8C-83A1-F6EECF244321}">
                <p14:modId xmlns:p14="http://schemas.microsoft.com/office/powerpoint/2010/main" val="4062435105"/>
              </p:ext>
            </p:extLst>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96719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438400"/>
          </a:xfrm>
        </p:spPr>
        <p:txBody>
          <a:bodyPr/>
          <a:lstStyle/>
          <a:p>
            <a:pPr marL="0" indent="0">
              <a:buNone/>
            </a:pPr>
            <a:r>
              <a:rPr lang="en-US" dirty="0"/>
              <a:t>Question: what if we shifted these blocks down to make more space?  Can we do this?</a:t>
            </a:r>
          </a:p>
          <a:p>
            <a:pPr marL="0" indent="0">
              <a:buNone/>
            </a:pPr>
            <a:r>
              <a:rPr lang="en-US" dirty="0"/>
              <a:t>	A. YES, great idea!</a:t>
            </a:r>
          </a:p>
          <a:p>
            <a:pPr marL="0" indent="0">
              <a:buNone/>
            </a:pPr>
            <a:r>
              <a:rPr lang="en-US" dirty="0"/>
              <a:t>	B. YES, it can be done, but not a good idea for some reason (e.g., not 			efficient use of time)</a:t>
            </a:r>
          </a:p>
          <a:p>
            <a:pPr marL="0" indent="0">
              <a:buNone/>
            </a:pPr>
            <a:r>
              <a:rPr lang="en-US" dirty="0"/>
              <a:t>	C. NO, it can’t be done!</a:t>
            </a:r>
          </a:p>
          <a:p>
            <a:pPr marL="0" indent="0">
              <a:buNone/>
            </a:pPr>
            <a:endParaRPr lang="en-US" dirty="0"/>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extLst>
              <p:ext uri="{D42A27DB-BD31-4B8C-83A1-F6EECF244321}">
                <p14:modId xmlns:p14="http://schemas.microsoft.com/office/powerpoint/2010/main" val="3210175884"/>
              </p:ext>
            </p:extLst>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gridSpan="5">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44239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438400"/>
          </a:xfrm>
        </p:spPr>
        <p:txBody>
          <a:bodyPr/>
          <a:lstStyle/>
          <a:p>
            <a:pPr marL="0" indent="0">
              <a:buNone/>
            </a:pPr>
            <a:r>
              <a:rPr lang="en-US" dirty="0"/>
              <a:t>Question: what if we shifted these blocks down to make more space?  Can we do this?</a:t>
            </a:r>
          </a:p>
          <a:p>
            <a:r>
              <a:rPr lang="en-US" b="1" dirty="0"/>
              <a:t>No - </a:t>
            </a:r>
            <a:r>
              <a:rPr lang="en-US" dirty="0"/>
              <a:t>we have already guaranteed these addresses to the client.  We cannot move allocated memory around, since this will mean the client will now have incorrect pointers to their memory!</a:t>
            </a:r>
            <a:endParaRPr lang="en-US" b="1" dirty="0"/>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gridSpan="5">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480600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6FD6A-8154-8947-8718-AAB280406211}"/>
              </a:ext>
            </a:extLst>
          </p:cNvPr>
          <p:cNvSpPr>
            <a:spLocks noGrp="1"/>
          </p:cNvSpPr>
          <p:nvPr>
            <p:ph type="title"/>
          </p:nvPr>
        </p:nvSpPr>
        <p:spPr/>
        <p:txBody>
          <a:bodyPr/>
          <a:lstStyle/>
          <a:p>
            <a:r>
              <a:rPr lang="en-US" dirty="0"/>
              <a:t>Fragmentation</a:t>
            </a:r>
          </a:p>
        </p:txBody>
      </p:sp>
      <p:sp>
        <p:nvSpPr>
          <p:cNvPr id="3" name="Content Placeholder 2">
            <a:extLst>
              <a:ext uri="{FF2B5EF4-FFF2-40B4-BE49-F238E27FC236}">
                <a16:creationId xmlns:a16="http://schemas.microsoft.com/office/drawing/2014/main" id="{9318248C-CC45-E44F-89C8-0996AD1AD5AC}"/>
              </a:ext>
            </a:extLst>
          </p:cNvPr>
          <p:cNvSpPr>
            <a:spLocks noGrp="1"/>
          </p:cNvSpPr>
          <p:nvPr>
            <p:ph idx="1"/>
          </p:nvPr>
        </p:nvSpPr>
        <p:spPr/>
        <p:txBody>
          <a:bodyPr/>
          <a:lstStyle/>
          <a:p>
            <a:r>
              <a:rPr lang="en-US" b="1" dirty="0"/>
              <a:t>Internal Fragmentation</a:t>
            </a:r>
            <a:r>
              <a:rPr lang="en-US" dirty="0"/>
              <a:t>: an allocated block is larger than what’s needed (e.g., due to minimum block size)</a:t>
            </a:r>
          </a:p>
          <a:p>
            <a:r>
              <a:rPr lang="en-US" b="1" dirty="0"/>
              <a:t>External Fragmentation</a:t>
            </a:r>
            <a:r>
              <a:rPr lang="en-US" dirty="0"/>
              <a:t>: no single block is large enough to satisfy an allocation request, even though enough aggregate free memory is available</a:t>
            </a:r>
            <a:endParaRPr lang="en-US" b="1" dirty="0"/>
          </a:p>
        </p:txBody>
      </p:sp>
    </p:spTree>
    <p:extLst>
      <p:ext uri="{BB962C8B-B14F-4D97-AF65-F5344CB8AC3E}">
        <p14:creationId xmlns:p14="http://schemas.microsoft.com/office/powerpoint/2010/main" val="849319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of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p>
          <a:p>
            <a:endParaRPr lang="en-US" u="sng" dirty="0"/>
          </a:p>
          <a:p>
            <a:endParaRPr lang="en-US" u="sng" dirty="0"/>
          </a:p>
          <a:p>
            <a:pPr marL="0" indent="0">
              <a:buNone/>
            </a:pPr>
            <a:r>
              <a:rPr lang="en-US" dirty="0"/>
              <a:t>These are seemingly conflicting goals – i.e., it may take longer to better plan out heap memory use for each request.  </a:t>
            </a:r>
          </a:p>
          <a:p>
            <a:pPr marL="0" indent="0">
              <a:buNone/>
            </a:pPr>
            <a:endParaRPr lang="en-US" dirty="0"/>
          </a:p>
          <a:p>
            <a:pPr marL="0" indent="0">
              <a:buNone/>
            </a:pPr>
            <a:r>
              <a:rPr lang="en-US" dirty="0"/>
              <a:t>Heap allocators must strike the right balance between these two goals!</a:t>
            </a:r>
          </a:p>
        </p:txBody>
      </p:sp>
    </p:spTree>
    <p:extLst>
      <p:ext uri="{BB962C8B-B14F-4D97-AF65-F5344CB8AC3E}">
        <p14:creationId xmlns:p14="http://schemas.microsoft.com/office/powerpoint/2010/main" val="140647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of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p>
          <a:p>
            <a:endParaRPr lang="en-US" u="sng" dirty="0"/>
          </a:p>
        </p:txBody>
      </p:sp>
      <p:sp>
        <p:nvSpPr>
          <p:cNvPr id="5" name="TextBox 4">
            <a:extLst>
              <a:ext uri="{FF2B5EF4-FFF2-40B4-BE49-F238E27FC236}">
                <a16:creationId xmlns:a16="http://schemas.microsoft.com/office/drawing/2014/main" id="{E1479EEC-75C4-1843-9CEA-BD949FE5F1F1}"/>
              </a:ext>
            </a:extLst>
          </p:cNvPr>
          <p:cNvSpPr txBox="1"/>
          <p:nvPr/>
        </p:nvSpPr>
        <p:spPr>
          <a:xfrm>
            <a:off x="2018541" y="4114800"/>
            <a:ext cx="8154925" cy="1815882"/>
          </a:xfrm>
          <a:prstGeom prst="rect">
            <a:avLst/>
          </a:prstGeom>
          <a:noFill/>
        </p:spPr>
        <p:txBody>
          <a:bodyPr wrap="none" rtlCol="0">
            <a:spAutoFit/>
          </a:bodyPr>
          <a:lstStyle/>
          <a:p>
            <a:pPr algn="ctr"/>
            <a:r>
              <a:rPr lang="en-US" sz="2800" dirty="0">
                <a:latin typeface="+mn-lt"/>
              </a:rPr>
              <a:t>Other desirable goals:</a:t>
            </a:r>
          </a:p>
          <a:p>
            <a:pPr algn="ctr"/>
            <a:r>
              <a:rPr lang="en-US" sz="2800" b="1" dirty="0">
                <a:latin typeface="+mn-lt"/>
              </a:rPr>
              <a:t>Locality</a:t>
            </a:r>
            <a:r>
              <a:rPr lang="en-US" sz="2800" dirty="0">
                <a:latin typeface="+mn-lt"/>
              </a:rPr>
              <a:t> ("similar" blocks allocated close to each other)</a:t>
            </a:r>
          </a:p>
          <a:p>
            <a:pPr algn="ctr"/>
            <a:r>
              <a:rPr lang="en-US" sz="2800" b="1" dirty="0">
                <a:latin typeface="+mn-lt"/>
              </a:rPr>
              <a:t>Robust</a:t>
            </a:r>
            <a:r>
              <a:rPr lang="en-US" sz="2800" dirty="0">
                <a:latin typeface="+mn-lt"/>
              </a:rPr>
              <a:t> (handle client errors)</a:t>
            </a:r>
          </a:p>
          <a:p>
            <a:pPr algn="ctr"/>
            <a:r>
              <a:rPr lang="en-US" sz="2800" b="1" dirty="0">
                <a:latin typeface="+mn-lt"/>
              </a:rPr>
              <a:t>Ease of implementation/maintenance</a:t>
            </a:r>
          </a:p>
        </p:txBody>
      </p:sp>
    </p:spTree>
    <p:extLst>
      <p:ext uri="{BB962C8B-B14F-4D97-AF65-F5344CB8AC3E}">
        <p14:creationId xmlns:p14="http://schemas.microsoft.com/office/powerpoint/2010/main" val="13893059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652CE-7580-C64E-B01B-73993D27D839}"/>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0D850D7E-03C1-B545-AEE7-AAAB6B654F01}"/>
              </a:ext>
            </a:extLst>
          </p:cNvPr>
          <p:cNvSpPr>
            <a:spLocks noGrp="1"/>
          </p:cNvSpPr>
          <p:nvPr>
            <p:ph idx="1"/>
          </p:nvPr>
        </p:nvSpPr>
        <p:spPr/>
        <p:txBody>
          <a:bodyPr/>
          <a:lstStyle/>
          <a:p>
            <a:pPr marL="0" indent="0">
              <a:buNone/>
            </a:pPr>
            <a:r>
              <a:rPr lang="en-US" dirty="0"/>
              <a:t>Let’s say we want to prioritize throughput at all cost and not care about utilization even one bit. This means we do not care about reusing memory.  How could we do this?</a:t>
            </a:r>
          </a:p>
        </p:txBody>
      </p:sp>
    </p:spTree>
    <p:extLst>
      <p:ext uri="{BB962C8B-B14F-4D97-AF65-F5344CB8AC3E}">
        <p14:creationId xmlns:p14="http://schemas.microsoft.com/office/powerpoint/2010/main" val="12453855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Bump Allocator Performance</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sz="half" idx="1"/>
          </p:nvPr>
        </p:nvSpPr>
        <p:spPr>
          <a:xfrm>
            <a:off x="152400" y="1671918"/>
            <a:ext cx="5833872" cy="3505200"/>
          </a:xfrm>
        </p:spPr>
        <p:txBody>
          <a:bodyPr/>
          <a:lstStyle/>
          <a:p>
            <a:pPr marL="0" lvl="0" indent="0" algn="ctr">
              <a:buNone/>
            </a:pPr>
            <a:r>
              <a:rPr lang="en-US" sz="6600" dirty="0">
                <a:solidFill>
                  <a:prstClr val="black"/>
                </a:solidFill>
              </a:rPr>
              <a:t>1. Utilization</a:t>
            </a:r>
          </a:p>
          <a:p>
            <a:pPr marL="0" lvl="0" indent="0">
              <a:buNone/>
            </a:pPr>
            <a:endParaRPr lang="en-US" u="sng" dirty="0">
              <a:solidFill>
                <a:prstClr val="black"/>
              </a:solidFill>
            </a:endParaRPr>
          </a:p>
          <a:p>
            <a:pPr marL="0" lvl="0" indent="0" algn="ctr" fontAlgn="base">
              <a:lnSpc>
                <a:spcPct val="100000"/>
              </a:lnSpc>
              <a:spcBef>
                <a:spcPct val="0"/>
              </a:spcBef>
              <a:spcAft>
                <a:spcPct val="0"/>
              </a:spcAft>
              <a:buNone/>
            </a:pPr>
            <a:r>
              <a:rPr lang="en-US" sz="7200" dirty="0">
                <a:solidFill>
                  <a:prstClr val="black"/>
                </a:solidFill>
                <a:latin typeface="Arial" charset="0"/>
              </a:rPr>
              <a:t>😱</a:t>
            </a:r>
            <a:endParaRPr lang="en-US" u="sng" dirty="0">
              <a:solidFill>
                <a:prstClr val="black"/>
              </a:solidFill>
            </a:endParaRPr>
          </a:p>
          <a:p>
            <a:pPr marL="0" lvl="0" indent="0">
              <a:buNone/>
            </a:pPr>
            <a:endParaRPr lang="en-US" u="sng" dirty="0">
              <a:solidFill>
                <a:prstClr val="black"/>
              </a:solidFill>
            </a:endParaRPr>
          </a:p>
          <a:p>
            <a:pPr marL="0" lvl="0" indent="0" algn="ctr">
              <a:buNone/>
            </a:pPr>
            <a:r>
              <a:rPr lang="en-US" b="1" dirty="0">
                <a:solidFill>
                  <a:prstClr val="black"/>
                </a:solidFill>
              </a:rPr>
              <a:t>Never</a:t>
            </a:r>
            <a:r>
              <a:rPr lang="en-US" dirty="0">
                <a:solidFill>
                  <a:prstClr val="black"/>
                </a:solidFill>
              </a:rPr>
              <a:t> reuses memory</a:t>
            </a:r>
          </a:p>
        </p:txBody>
      </p:sp>
      <p:sp>
        <p:nvSpPr>
          <p:cNvPr id="4" name="Content Placeholder 3">
            <a:extLst>
              <a:ext uri="{FF2B5EF4-FFF2-40B4-BE49-F238E27FC236}">
                <a16:creationId xmlns:a16="http://schemas.microsoft.com/office/drawing/2014/main" id="{208DCE83-ED0E-A841-8593-BF5CB33500FC}"/>
              </a:ext>
            </a:extLst>
          </p:cNvPr>
          <p:cNvSpPr>
            <a:spLocks noGrp="1"/>
          </p:cNvSpPr>
          <p:nvPr>
            <p:ph sz="half" idx="10"/>
          </p:nvPr>
        </p:nvSpPr>
        <p:spPr>
          <a:xfrm>
            <a:off x="6172200" y="1676400"/>
            <a:ext cx="5833872" cy="3505200"/>
          </a:xfrm>
        </p:spPr>
        <p:txBody>
          <a:bodyPr/>
          <a:lstStyle/>
          <a:p>
            <a:pPr marL="0" lvl="0" indent="0" algn="ctr">
              <a:buNone/>
            </a:pPr>
            <a:r>
              <a:rPr lang="en-US" sz="6600" dirty="0">
                <a:solidFill>
                  <a:prstClr val="black"/>
                </a:solidFill>
              </a:rPr>
              <a:t>2. Throughput</a:t>
            </a:r>
          </a:p>
          <a:p>
            <a:pPr marL="0" lvl="0" indent="0" algn="ctr">
              <a:buNone/>
            </a:pPr>
            <a:endParaRPr lang="en-US" dirty="0">
              <a:solidFill>
                <a:prstClr val="black"/>
              </a:solidFill>
            </a:endParaRPr>
          </a:p>
          <a:p>
            <a:pPr marL="0" lvl="0" indent="0" algn="ctr" fontAlgn="base">
              <a:lnSpc>
                <a:spcPct val="100000"/>
              </a:lnSpc>
              <a:spcBef>
                <a:spcPct val="0"/>
              </a:spcBef>
              <a:spcAft>
                <a:spcPct val="0"/>
              </a:spcAft>
              <a:buNone/>
            </a:pPr>
            <a:r>
              <a:rPr lang="en-US" sz="7200" dirty="0">
                <a:solidFill>
                  <a:prstClr val="black"/>
                </a:solidFill>
                <a:latin typeface="Arial" charset="0"/>
              </a:rPr>
              <a:t>⭐️</a:t>
            </a:r>
          </a:p>
          <a:p>
            <a:pPr marL="0" lvl="0" indent="0" algn="ctr">
              <a:buNone/>
            </a:pPr>
            <a:endParaRPr lang="en-US" dirty="0">
              <a:solidFill>
                <a:prstClr val="black"/>
              </a:solidFill>
            </a:endParaRPr>
          </a:p>
          <a:p>
            <a:pPr marL="0" lvl="0" indent="0" algn="ctr">
              <a:buNone/>
            </a:pPr>
            <a:r>
              <a:rPr lang="en-US" b="1" dirty="0">
                <a:solidFill>
                  <a:prstClr val="black"/>
                </a:solidFill>
              </a:rPr>
              <a:t>Ultra fast</a:t>
            </a:r>
            <a:r>
              <a:rPr lang="en-US" dirty="0">
                <a:solidFill>
                  <a:prstClr val="black"/>
                </a:solidFill>
              </a:rPr>
              <a:t>, short routines</a:t>
            </a:r>
          </a:p>
        </p:txBody>
      </p:sp>
    </p:spTree>
    <p:extLst>
      <p:ext uri="{BB962C8B-B14F-4D97-AF65-F5344CB8AC3E}">
        <p14:creationId xmlns:p14="http://schemas.microsoft.com/office/powerpoint/2010/main" val="347198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401DC-126F-494F-8920-C25F93D5B492}"/>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EF932FFE-B696-794D-9E17-1BA8B352CCBB}"/>
              </a:ext>
            </a:extLst>
          </p:cNvPr>
          <p:cNvSpPr>
            <a:spLocks noGrp="1"/>
          </p:cNvSpPr>
          <p:nvPr>
            <p:ph idx="1"/>
          </p:nvPr>
        </p:nvSpPr>
        <p:spPr/>
        <p:txBody>
          <a:bodyPr/>
          <a:lstStyle/>
          <a:p>
            <a:r>
              <a:rPr lang="en-US" dirty="0"/>
              <a:t>A </a:t>
            </a:r>
            <a:r>
              <a:rPr lang="en-US" b="1" dirty="0"/>
              <a:t>bump allocator</a:t>
            </a:r>
            <a:r>
              <a:rPr lang="en-US" dirty="0"/>
              <a:t> is a heap allocator design that simply allocates the next available memory address upon an allocate request and does </a:t>
            </a:r>
            <a:r>
              <a:rPr lang="en-US" b="1" dirty="0"/>
              <a:t>nothing</a:t>
            </a:r>
            <a:r>
              <a:rPr lang="en-US" dirty="0"/>
              <a:t> on a free request.</a:t>
            </a:r>
          </a:p>
          <a:p>
            <a:r>
              <a:rPr lang="en-US" dirty="0"/>
              <a:t>Throughput: each </a:t>
            </a:r>
            <a:r>
              <a:rPr lang="en-US" b="1" dirty="0"/>
              <a:t>malloc </a:t>
            </a:r>
            <a:r>
              <a:rPr lang="en-US" dirty="0"/>
              <a:t>and </a:t>
            </a:r>
            <a:r>
              <a:rPr lang="en-US" b="1" dirty="0"/>
              <a:t>free </a:t>
            </a:r>
            <a:r>
              <a:rPr lang="en-US" dirty="0"/>
              <a:t>executes only a handful of instructions:</a:t>
            </a:r>
          </a:p>
          <a:p>
            <a:pPr lvl="1"/>
            <a:r>
              <a:rPr lang="en-US" dirty="0"/>
              <a:t>It is easy to find the next location to use</a:t>
            </a:r>
          </a:p>
          <a:p>
            <a:pPr lvl="1"/>
            <a:r>
              <a:rPr lang="en-US" dirty="0"/>
              <a:t>free does nothing!</a:t>
            </a:r>
          </a:p>
          <a:p>
            <a:r>
              <a:rPr lang="en-US" dirty="0"/>
              <a:t>Utilization: we use each memory block at most once.  No freeing at all, so no memory is ever reused. </a:t>
            </a:r>
            <a:r>
              <a:rPr lang="en-US" dirty="0">
                <a:sym typeface="Wingdings" pitchFamily="2" charset="2"/>
              </a:rPr>
              <a:t> </a:t>
            </a:r>
          </a:p>
          <a:p>
            <a:r>
              <a:rPr lang="en-US" dirty="0">
                <a:sym typeface="Wingdings" pitchFamily="2" charset="2"/>
              </a:rPr>
              <a:t>We provide a bump allocator implementation as part of the final assignment as a code reading exercise.</a:t>
            </a:r>
            <a:endParaRPr lang="en-US" dirty="0"/>
          </a:p>
        </p:txBody>
      </p:sp>
    </p:spTree>
    <p:extLst>
      <p:ext uri="{BB962C8B-B14F-4D97-AF65-F5344CB8AC3E}">
        <p14:creationId xmlns:p14="http://schemas.microsoft.com/office/powerpoint/2010/main" val="88755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4" name="Table 3">
            <a:extLst>
              <a:ext uri="{FF2B5EF4-FFF2-40B4-BE49-F238E27FC236}">
                <a16:creationId xmlns:a16="http://schemas.microsoft.com/office/drawing/2014/main" id="{355C071E-B741-D34D-A0F4-95D5DC2CCFB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4319853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4" name="Table 3">
            <a:extLst>
              <a:ext uri="{FF2B5EF4-FFF2-40B4-BE49-F238E27FC236}">
                <a16:creationId xmlns:a16="http://schemas.microsoft.com/office/drawing/2014/main" id="{355C071E-B741-D34D-A0F4-95D5DC2CCFB7}"/>
              </a:ext>
            </a:extLst>
          </p:cNvPr>
          <p:cNvGraphicFramePr>
            <a:graphicFrameLocks noGrp="1"/>
          </p:cNvGraphicFramePr>
          <p:nvPr>
            <p:extLst>
              <p:ext uri="{D42A27DB-BD31-4B8C-83A1-F6EECF244321}">
                <p14:modId xmlns:p14="http://schemas.microsoft.com/office/powerpoint/2010/main" val="479087171"/>
              </p:ext>
            </p:extLst>
          </p:nvPr>
        </p:nvGraphicFramePr>
        <p:xfrm>
          <a:off x="152400" y="5257800"/>
          <a:ext cx="1175113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1165861">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12124">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graphicFrame>
        <p:nvGraphicFramePr>
          <p:cNvPr id="6" name="Table 5">
            <a:extLst>
              <a:ext uri="{FF2B5EF4-FFF2-40B4-BE49-F238E27FC236}">
                <a16:creationId xmlns:a16="http://schemas.microsoft.com/office/drawing/2014/main" id="{7898C4EF-371F-BC42-B262-72CEFD31522D}"/>
              </a:ext>
            </a:extLst>
          </p:cNvPr>
          <p:cNvGraphicFramePr>
            <a:graphicFrameLocks noGrp="1"/>
          </p:cNvGraphicFramePr>
          <p:nvPr/>
        </p:nvGraphicFramePr>
        <p:xfrm>
          <a:off x="7747000" y="1371600"/>
          <a:ext cx="4216400" cy="1179883"/>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4564290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2004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b="1" dirty="0">
                <a:solidFill>
                  <a:srgbClr val="C00000"/>
                </a:solidFill>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7" name="Table 6">
            <a:extLst>
              <a:ext uri="{FF2B5EF4-FFF2-40B4-BE49-F238E27FC236}">
                <a16:creationId xmlns:a16="http://schemas.microsoft.com/office/drawing/2014/main" id="{457AB172-D2BC-4143-9667-0506F52ED38F}"/>
              </a:ext>
            </a:extLst>
          </p:cNvPr>
          <p:cNvGraphicFramePr>
            <a:graphicFrameLocks noGrp="1"/>
          </p:cNvGraphicFramePr>
          <p:nvPr/>
        </p:nvGraphicFramePr>
        <p:xfrm>
          <a:off x="7747000" y="1371600"/>
          <a:ext cx="4216400" cy="190256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bl>
          </a:graphicData>
        </a:graphic>
      </p:graphicFrame>
      <p:graphicFrame>
        <p:nvGraphicFramePr>
          <p:cNvPr id="8" name="Table 7">
            <a:extLst>
              <a:ext uri="{FF2B5EF4-FFF2-40B4-BE49-F238E27FC236}">
                <a16:creationId xmlns:a16="http://schemas.microsoft.com/office/drawing/2014/main" id="{DF6E5DA6-3173-A142-A1F6-B82527FA0B95}"/>
              </a:ext>
            </a:extLst>
          </p:cNvPr>
          <p:cNvGraphicFramePr>
            <a:graphicFrameLocks noGrp="1"/>
          </p:cNvGraphicFramePr>
          <p:nvPr>
            <p:extLst>
              <p:ext uri="{D42A27DB-BD31-4B8C-83A1-F6EECF244321}">
                <p14:modId xmlns:p14="http://schemas.microsoft.com/office/powerpoint/2010/main" val="1124675941"/>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9212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b="1" dirty="0">
                <a:solidFill>
                  <a:srgbClr val="C00000"/>
                </a:solidFill>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C4547F98-78AD-9C41-B460-E1AF1DABFBB2}"/>
              </a:ext>
            </a:extLst>
          </p:cNvPr>
          <p:cNvGraphicFramePr>
            <a:graphicFrameLocks noGrp="1"/>
          </p:cNvGraphicFramePr>
          <p:nvPr/>
        </p:nvGraphicFramePr>
        <p:xfrm>
          <a:off x="7747000" y="1371600"/>
          <a:ext cx="4216400" cy="2625249"/>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bl>
          </a:graphicData>
        </a:graphic>
      </p:graphicFrame>
      <p:graphicFrame>
        <p:nvGraphicFramePr>
          <p:cNvPr id="7" name="Table 6">
            <a:extLst>
              <a:ext uri="{FF2B5EF4-FFF2-40B4-BE49-F238E27FC236}">
                <a16:creationId xmlns:a16="http://schemas.microsoft.com/office/drawing/2014/main" id="{6EF4CBA3-6C14-954C-95AD-2D82F1775BE7}"/>
              </a:ext>
            </a:extLst>
          </p:cNvPr>
          <p:cNvGraphicFramePr>
            <a:graphicFrameLocks noGrp="1"/>
          </p:cNvGraphicFramePr>
          <p:nvPr>
            <p:extLst>
              <p:ext uri="{D42A27DB-BD31-4B8C-83A1-F6EECF244321}">
                <p14:modId xmlns:p14="http://schemas.microsoft.com/office/powerpoint/2010/main" val="755790752"/>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8035772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FB10A2B8-C062-E340-8E72-302B72E6BC8F}"/>
              </a:ext>
            </a:extLst>
          </p:cNvPr>
          <p:cNvGraphicFramePr>
            <a:graphicFrameLocks noGrp="1"/>
          </p:cNvGraphicFramePr>
          <p:nvPr/>
        </p:nvGraphicFramePr>
        <p:xfrm>
          <a:off x="7747000" y="1371600"/>
          <a:ext cx="4216400" cy="2625249"/>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bl>
          </a:graphicData>
        </a:graphic>
      </p:graphicFrame>
      <p:graphicFrame>
        <p:nvGraphicFramePr>
          <p:cNvPr id="7" name="Table 6">
            <a:extLst>
              <a:ext uri="{FF2B5EF4-FFF2-40B4-BE49-F238E27FC236}">
                <a16:creationId xmlns:a16="http://schemas.microsoft.com/office/drawing/2014/main" id="{C2DEF300-C6AB-A84C-9B71-4B18E9C72E76}"/>
              </a:ext>
            </a:extLst>
          </p:cNvPr>
          <p:cNvGraphicFramePr>
            <a:graphicFrameLocks noGrp="1"/>
          </p:cNvGraphicFramePr>
          <p:nvPr>
            <p:extLst>
              <p:ext uri="{D42A27DB-BD31-4B8C-83A1-F6EECF244321}">
                <p14:modId xmlns:p14="http://schemas.microsoft.com/office/powerpoint/2010/main" val="2077793257"/>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7368227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F91A692E-A69B-0348-BE55-05B754D63FF2}"/>
              </a:ext>
            </a:extLst>
          </p:cNvPr>
          <p:cNvGraphicFramePr>
            <a:graphicFrameLocks noGrp="1"/>
          </p:cNvGraphicFramePr>
          <p:nvPr/>
        </p:nvGraphicFramePr>
        <p:xfrm>
          <a:off x="7747000" y="1371600"/>
          <a:ext cx="4216400" cy="334793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r h="722683">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NULL</a:t>
                      </a:r>
                    </a:p>
                  </a:txBody>
                  <a:tcPr anchor="ctr"/>
                </a:tc>
                <a:extLst>
                  <a:ext uri="{0D108BD9-81ED-4DB2-BD59-A6C34878D82A}">
                    <a16:rowId xmlns:a16="http://schemas.microsoft.com/office/drawing/2014/main" val="3532735161"/>
                  </a:ext>
                </a:extLst>
              </a:tr>
            </a:tbl>
          </a:graphicData>
        </a:graphic>
      </p:graphicFrame>
      <p:graphicFrame>
        <p:nvGraphicFramePr>
          <p:cNvPr id="7" name="Table 6">
            <a:extLst>
              <a:ext uri="{FF2B5EF4-FFF2-40B4-BE49-F238E27FC236}">
                <a16:creationId xmlns:a16="http://schemas.microsoft.com/office/drawing/2014/main" id="{4FA60EFE-A5F8-1746-9124-1C715505EA36}"/>
              </a:ext>
            </a:extLst>
          </p:cNvPr>
          <p:cNvGraphicFramePr>
            <a:graphicFrameLocks noGrp="1"/>
          </p:cNvGraphicFramePr>
          <p:nvPr>
            <p:extLst>
              <p:ext uri="{D42A27DB-BD31-4B8C-83A1-F6EECF244321}">
                <p14:modId xmlns:p14="http://schemas.microsoft.com/office/powerpoint/2010/main" val="2674805375"/>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632229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55D9-3B0E-814A-874D-4ADBAB3A11E4}"/>
              </a:ext>
            </a:extLst>
          </p:cNvPr>
          <p:cNvSpPr>
            <a:spLocks noGrp="1"/>
          </p:cNvSpPr>
          <p:nvPr>
            <p:ph type="title"/>
          </p:nvPr>
        </p:nvSpPr>
        <p:spPr/>
        <p:txBody>
          <a:bodyPr/>
          <a:lstStyle/>
          <a:p>
            <a:r>
              <a:rPr lang="en-US" dirty="0"/>
              <a:t>Summary: Bump Allocator</a:t>
            </a:r>
          </a:p>
        </p:txBody>
      </p:sp>
      <p:sp>
        <p:nvSpPr>
          <p:cNvPr id="3" name="Content Placeholder 2">
            <a:extLst>
              <a:ext uri="{FF2B5EF4-FFF2-40B4-BE49-F238E27FC236}">
                <a16:creationId xmlns:a16="http://schemas.microsoft.com/office/drawing/2014/main" id="{30026350-95B9-E345-A012-F41763C08714}"/>
              </a:ext>
            </a:extLst>
          </p:cNvPr>
          <p:cNvSpPr>
            <a:spLocks noGrp="1"/>
          </p:cNvSpPr>
          <p:nvPr>
            <p:ph idx="1"/>
          </p:nvPr>
        </p:nvSpPr>
        <p:spPr/>
        <p:txBody>
          <a:bodyPr/>
          <a:lstStyle/>
          <a:p>
            <a:r>
              <a:rPr lang="en-US" dirty="0"/>
              <a:t>A bump allocator is extreme– it optimizes only for </a:t>
            </a:r>
            <a:r>
              <a:rPr lang="en-US" b="1" dirty="0"/>
              <a:t>throughput</a:t>
            </a:r>
            <a:r>
              <a:rPr lang="en-US" dirty="0"/>
              <a:t>, not </a:t>
            </a:r>
            <a:r>
              <a:rPr lang="en-US" b="1" dirty="0"/>
              <a:t>utilization</a:t>
            </a:r>
            <a:r>
              <a:rPr lang="en-US" dirty="0"/>
              <a:t>.  </a:t>
            </a:r>
          </a:p>
          <a:p>
            <a:r>
              <a:rPr lang="en-US" dirty="0"/>
              <a:t>Better allocators strike a more reasonable balance to achieve admirable levels for both.  But how?</a:t>
            </a:r>
          </a:p>
          <a:p>
            <a:endParaRPr lang="en-US" dirty="0"/>
          </a:p>
          <a:p>
            <a:pPr marL="0" indent="0">
              <a:buNone/>
            </a:pPr>
            <a:r>
              <a:rPr lang="en-US" dirty="0"/>
              <a:t>Questions to consider:</a:t>
            </a:r>
          </a:p>
          <a:p>
            <a:pPr marL="514350" indent="-514350">
              <a:buFont typeface="+mj-lt"/>
              <a:buAutoNum type="arabicPeriod"/>
            </a:pPr>
            <a:r>
              <a:rPr lang="en-US" dirty="0"/>
              <a:t>How do we keep track of free blocks?</a:t>
            </a:r>
          </a:p>
          <a:p>
            <a:pPr marL="514350" indent="-514350">
              <a:buFont typeface="+mj-lt"/>
              <a:buAutoNum type="arabicPeriod"/>
            </a:pPr>
            <a:r>
              <a:rPr lang="en-US" dirty="0"/>
              <a:t>How do we choose an appropriate free block in which to place a newly allocated block?</a:t>
            </a:r>
          </a:p>
          <a:p>
            <a:pPr marL="514350" indent="-514350">
              <a:buFont typeface="+mj-lt"/>
              <a:buAutoNum type="arabicPeriod"/>
            </a:pPr>
            <a:r>
              <a:rPr lang="en-US" dirty="0"/>
              <a:t>After we place a newly allocated block in some free block, what do we do with the remainder of the free block?</a:t>
            </a:r>
          </a:p>
          <a:p>
            <a:pPr marL="514350" indent="-514350">
              <a:buFont typeface="+mj-lt"/>
              <a:buAutoNum type="arabicPeriod"/>
            </a:pPr>
            <a:r>
              <a:rPr lang="en-US" dirty="0"/>
              <a:t>What do we do with a block that has just been freed?</a:t>
            </a:r>
          </a:p>
        </p:txBody>
      </p:sp>
    </p:spTree>
    <p:extLst>
      <p:ext uri="{BB962C8B-B14F-4D97-AF65-F5344CB8AC3E}">
        <p14:creationId xmlns:p14="http://schemas.microsoft.com/office/powerpoint/2010/main" val="194220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59910-D835-8A4A-99C3-48AA7D74F3A0}"/>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D1EA8E33-C46B-E945-A265-96E6CAC02EE8}"/>
              </a:ext>
            </a:extLst>
          </p:cNvPr>
          <p:cNvSpPr>
            <a:spLocks noGrp="1"/>
          </p:cNvSpPr>
          <p:nvPr>
            <p:ph idx="1"/>
          </p:nvPr>
        </p:nvSpPr>
        <p:spPr/>
        <p:txBody>
          <a:bodyPr/>
          <a:lstStyle/>
          <a:p>
            <a:r>
              <a:rPr lang="en-US" b="1" dirty="0"/>
              <a:t>Key idea:</a:t>
            </a:r>
            <a:r>
              <a:rPr lang="en-US" dirty="0"/>
              <a:t> in order to reuse blocks, we need a way to track which blocks are allocated and which are free.</a:t>
            </a:r>
          </a:p>
          <a:p>
            <a:r>
              <a:rPr lang="en-US" dirty="0"/>
              <a:t>We could store this information in a separate global data structure, but this is inefficient and requires additional overhead.</a:t>
            </a:r>
          </a:p>
          <a:p>
            <a:r>
              <a:rPr lang="en-US" dirty="0"/>
              <a:t>Instead: let’s allocate extra space before each block for a </a:t>
            </a:r>
            <a:r>
              <a:rPr lang="en-US" b="1" dirty="0"/>
              <a:t>header</a:t>
            </a:r>
            <a:r>
              <a:rPr lang="en-US" dirty="0"/>
              <a:t> storing its payload size and whether it’s free or in use.</a:t>
            </a:r>
          </a:p>
          <a:p>
            <a:r>
              <a:rPr lang="en-US" dirty="0"/>
              <a:t>When we allocate a block, we look through all blocks to find a free one and update its header to reflect its allocation size and status.</a:t>
            </a:r>
          </a:p>
          <a:p>
            <a:r>
              <a:rPr lang="en-US" dirty="0"/>
              <a:t>When we free a block, we update its header to reflect it is now free.</a:t>
            </a:r>
          </a:p>
          <a:p>
            <a:r>
              <a:rPr lang="en-US" dirty="0"/>
              <a:t>The header should be 8 bytes (or larger).</a:t>
            </a:r>
          </a:p>
          <a:p>
            <a:r>
              <a:rPr lang="en-US" dirty="0"/>
              <a:t>By storing header information, we’re </a:t>
            </a:r>
            <a:r>
              <a:rPr lang="en-US" b="1" dirty="0"/>
              <a:t>implicitly</a:t>
            </a:r>
            <a:r>
              <a:rPr lang="en-US" dirty="0"/>
              <a:t> maintaining a </a:t>
            </a:r>
            <a:r>
              <a:rPr lang="en-US" b="1" dirty="0"/>
              <a:t>list</a:t>
            </a:r>
            <a:r>
              <a:rPr lang="en-US" dirty="0"/>
              <a:t> of free blocks.</a:t>
            </a:r>
          </a:p>
        </p:txBody>
      </p:sp>
    </p:spTree>
    <p:extLst>
      <p:ext uri="{BB962C8B-B14F-4D97-AF65-F5344CB8AC3E}">
        <p14:creationId xmlns:p14="http://schemas.microsoft.com/office/powerpoint/2010/main" val="235796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0878336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56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69B875B1-1A7F-6641-8927-2B25A02733F5}"/>
              </a:ext>
            </a:extLst>
          </p:cNvPr>
          <p:cNvGraphicFramePr>
            <a:graphicFrameLocks noGrp="1"/>
          </p:cNvGraphicFramePr>
          <p:nvPr/>
        </p:nvGraphicFramePr>
        <p:xfrm>
          <a:off x="7747000" y="1371601"/>
          <a:ext cx="4216400" cy="1133614"/>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511797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b="1" dirty="0">
                <a:solidFill>
                  <a:srgbClr val="C00000"/>
                </a:solidFill>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1C0D8A33-1962-3845-9440-B89363FB5B23}"/>
              </a:ext>
            </a:extLst>
          </p:cNvPr>
          <p:cNvGraphicFramePr>
            <a:graphicFrameLocks noGrp="1"/>
          </p:cNvGraphicFramePr>
          <p:nvPr/>
        </p:nvGraphicFramePr>
        <p:xfrm>
          <a:off x="7747000" y="1371601"/>
          <a:ext cx="4216400" cy="1810028"/>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bl>
          </a:graphicData>
        </a:graphic>
      </p:graphicFrame>
    </p:spTree>
    <p:extLst>
      <p:ext uri="{BB962C8B-B14F-4D97-AF65-F5344CB8AC3E}">
        <p14:creationId xmlns:p14="http://schemas.microsoft.com/office/powerpoint/2010/main" val="29003690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b="1" dirty="0">
                <a:solidFill>
                  <a:srgbClr val="C00000"/>
                </a:solidFill>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B42A79ED-B6C7-3F4A-AFF0-DD5A60F9A6C2}"/>
              </a:ext>
            </a:extLst>
          </p:cNvPr>
          <p:cNvGraphicFramePr>
            <a:graphicFrameLocks noGrp="1"/>
          </p:cNvGraphicFramePr>
          <p:nvPr/>
        </p:nvGraphicFramePr>
        <p:xfrm>
          <a:off x="7747000" y="1371601"/>
          <a:ext cx="4216400" cy="248644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bl>
          </a:graphicData>
        </a:graphic>
      </p:graphicFrame>
    </p:spTree>
    <p:extLst>
      <p:ext uri="{BB962C8B-B14F-4D97-AF65-F5344CB8AC3E}">
        <p14:creationId xmlns:p14="http://schemas.microsoft.com/office/powerpoint/2010/main" val="25274162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F54D2D54-53A9-C242-887B-9DD2DD2BE0AC}"/>
              </a:ext>
            </a:extLst>
          </p:cNvPr>
          <p:cNvGraphicFramePr>
            <a:graphicFrameLocks noGrp="1"/>
          </p:cNvGraphicFramePr>
          <p:nvPr/>
        </p:nvGraphicFramePr>
        <p:xfrm>
          <a:off x="7747000" y="1371601"/>
          <a:ext cx="4216400" cy="248644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bl>
          </a:graphicData>
        </a:graphic>
      </p:graphicFrame>
    </p:spTree>
    <p:extLst>
      <p:ext uri="{BB962C8B-B14F-4D97-AF65-F5344CB8AC3E}">
        <p14:creationId xmlns:p14="http://schemas.microsoft.com/office/powerpoint/2010/main" val="36046502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98EF9E3B-1F04-6B41-84ED-91E0A16A1C25}"/>
              </a:ext>
            </a:extLst>
          </p:cNvPr>
          <p:cNvGraphicFramePr>
            <a:graphicFrameLocks noGrp="1"/>
          </p:cNvGraphicFramePr>
          <p:nvPr/>
        </p:nvGraphicFramePr>
        <p:xfrm>
          <a:off x="7747000" y="1371601"/>
          <a:ext cx="4216400" cy="316285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bl>
          </a:graphicData>
        </a:graphic>
      </p:graphicFrame>
    </p:spTree>
    <p:extLst>
      <p:ext uri="{BB962C8B-B14F-4D97-AF65-F5344CB8AC3E}">
        <p14:creationId xmlns:p14="http://schemas.microsoft.com/office/powerpoint/2010/main" val="22006476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b="1" dirty="0">
                <a:solidFill>
                  <a:srgbClr val="C00000"/>
                </a:solidFill>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26708070-3208-3845-82FD-A042B78694D8}"/>
              </a:ext>
            </a:extLst>
          </p:cNvPr>
          <p:cNvGraphicFramePr>
            <a:graphicFrameLocks noGrp="1"/>
          </p:cNvGraphicFramePr>
          <p:nvPr/>
        </p:nvGraphicFramePr>
        <p:xfrm>
          <a:off x="7747000" y="1371601"/>
          <a:ext cx="4216400" cy="316285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bl>
          </a:graphicData>
        </a:graphic>
      </p:graphicFrame>
    </p:spTree>
    <p:extLst>
      <p:ext uri="{BB962C8B-B14F-4D97-AF65-F5344CB8AC3E}">
        <p14:creationId xmlns:p14="http://schemas.microsoft.com/office/powerpoint/2010/main" val="28884817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b="1" dirty="0">
                <a:solidFill>
                  <a:srgbClr val="C00000"/>
                </a:solidFill>
                <a:latin typeface="Consolas" panose="020B0609020204030204" pitchFamily="49" charset="0"/>
                <a:cs typeface="Consolas" panose="020B0609020204030204" pitchFamily="49" charset="0"/>
              </a:rPr>
              <a:t>void *e = malloc(24);</a:t>
            </a:r>
          </a:p>
        </p:txBody>
      </p:sp>
      <p:graphicFrame>
        <p:nvGraphicFramePr>
          <p:cNvPr id="5" name="Table 4">
            <a:extLst>
              <a:ext uri="{FF2B5EF4-FFF2-40B4-BE49-F238E27FC236}">
                <a16:creationId xmlns:a16="http://schemas.microsoft.com/office/drawing/2014/main" id="{9D3912E4-C386-004C-8D4C-F2FA186078BE}"/>
              </a:ext>
            </a:extLst>
          </p:cNvPr>
          <p:cNvGraphicFramePr>
            <a:graphicFrameLocks noGrp="1"/>
          </p:cNvGraphicFramePr>
          <p:nvPr/>
        </p:nvGraphicFramePr>
        <p:xfrm>
          <a:off x="7747000" y="1371601"/>
          <a:ext cx="4216400" cy="3839270"/>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r h="676414">
                <a:tc>
                  <a:txBody>
                    <a:bodyPr/>
                    <a:lstStyle/>
                    <a:p>
                      <a:pPr algn="ctr"/>
                      <a:r>
                        <a:rPr lang="en-US" sz="2400" dirty="0">
                          <a:latin typeface="Consolas" panose="020B0609020204030204" pitchFamily="49" charset="0"/>
                          <a:cs typeface="Consolas" panose="020B0609020204030204" pitchFamily="49" charset="0"/>
                        </a:rPr>
                        <a:t>e</a:t>
                      </a:r>
                    </a:p>
                  </a:txBody>
                  <a:tcPr anchor="ctr"/>
                </a:tc>
                <a:tc>
                  <a:txBody>
                    <a:bodyPr/>
                    <a:lstStyle/>
                    <a:p>
                      <a:pPr algn="ctr"/>
                      <a:r>
                        <a:rPr lang="en-US" sz="2400" dirty="0">
                          <a:latin typeface="Consolas" panose="020B0609020204030204" pitchFamily="49" charset="0"/>
                          <a:cs typeface="Consolas" panose="020B0609020204030204" pitchFamily="49" charset="0"/>
                        </a:rPr>
                        <a:t>0x48</a:t>
                      </a:r>
                    </a:p>
                  </a:txBody>
                  <a:tcPr anchor="ctr"/>
                </a:tc>
                <a:extLst>
                  <a:ext uri="{0D108BD9-81ED-4DB2-BD59-A6C34878D82A}">
                    <a16:rowId xmlns:a16="http://schemas.microsoft.com/office/drawing/2014/main" val="1829965649"/>
                  </a:ext>
                </a:extLst>
              </a:tr>
            </a:tbl>
          </a:graphicData>
        </a:graphic>
      </p:graphicFrame>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425429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5" name="Table 4">
            <a:extLst>
              <a:ext uri="{FF2B5EF4-FFF2-40B4-BE49-F238E27FC236}">
                <a16:creationId xmlns:a16="http://schemas.microsoft.com/office/drawing/2014/main" id="{9D3912E4-C386-004C-8D4C-F2FA186078BE}"/>
              </a:ext>
            </a:extLst>
          </p:cNvPr>
          <p:cNvGraphicFramePr>
            <a:graphicFrameLocks noGrp="1"/>
          </p:cNvGraphicFramePr>
          <p:nvPr/>
        </p:nvGraphicFramePr>
        <p:xfrm>
          <a:off x="7747000" y="1371601"/>
          <a:ext cx="4216400" cy="3839270"/>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r h="676414">
                <a:tc>
                  <a:txBody>
                    <a:bodyPr/>
                    <a:lstStyle/>
                    <a:p>
                      <a:pPr algn="ctr"/>
                      <a:r>
                        <a:rPr lang="en-US" sz="2400" dirty="0">
                          <a:latin typeface="Consolas" panose="020B0609020204030204" pitchFamily="49" charset="0"/>
                          <a:cs typeface="Consolas" panose="020B0609020204030204" pitchFamily="49" charset="0"/>
                        </a:rPr>
                        <a:t>e</a:t>
                      </a:r>
                    </a:p>
                  </a:txBody>
                  <a:tcPr anchor="ctr"/>
                </a:tc>
                <a:tc>
                  <a:txBody>
                    <a:bodyPr/>
                    <a:lstStyle/>
                    <a:p>
                      <a:pPr algn="ctr"/>
                      <a:r>
                        <a:rPr lang="en-US" sz="2400" dirty="0">
                          <a:latin typeface="Consolas" panose="020B0609020204030204" pitchFamily="49" charset="0"/>
                          <a:cs typeface="Consolas" panose="020B0609020204030204" pitchFamily="49" charset="0"/>
                        </a:rPr>
                        <a:t>0x48</a:t>
                      </a:r>
                    </a:p>
                  </a:txBody>
                  <a:tcPr anchor="ctr"/>
                </a:tc>
                <a:extLst>
                  <a:ext uri="{0D108BD9-81ED-4DB2-BD59-A6C34878D82A}">
                    <a16:rowId xmlns:a16="http://schemas.microsoft.com/office/drawing/2014/main" val="1829965649"/>
                  </a:ext>
                </a:extLst>
              </a:tr>
            </a:tbl>
          </a:graphicData>
        </a:graphic>
      </p:graphicFrame>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765494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6BE7A-66D5-864F-85FF-98594BA37C25}"/>
              </a:ext>
            </a:extLst>
          </p:cNvPr>
          <p:cNvSpPr>
            <a:spLocks noGrp="1"/>
          </p:cNvSpPr>
          <p:nvPr>
            <p:ph type="title"/>
          </p:nvPr>
        </p:nvSpPr>
        <p:spPr/>
        <p:txBody>
          <a:bodyPr/>
          <a:lstStyle/>
          <a:p>
            <a:r>
              <a:rPr lang="en-US" dirty="0"/>
              <a:t>Representing Headers</a:t>
            </a:r>
          </a:p>
        </p:txBody>
      </p:sp>
      <p:sp>
        <p:nvSpPr>
          <p:cNvPr id="3" name="Content Placeholder 2">
            <a:extLst>
              <a:ext uri="{FF2B5EF4-FFF2-40B4-BE49-F238E27FC236}">
                <a16:creationId xmlns:a16="http://schemas.microsoft.com/office/drawing/2014/main" id="{9F956E0E-7042-744F-A13A-A5DE87FE7DBA}"/>
              </a:ext>
            </a:extLst>
          </p:cNvPr>
          <p:cNvSpPr>
            <a:spLocks noGrp="1"/>
          </p:cNvSpPr>
          <p:nvPr>
            <p:ph idx="1"/>
          </p:nvPr>
        </p:nvSpPr>
        <p:spPr>
          <a:xfrm>
            <a:off x="152400" y="1295400"/>
            <a:ext cx="11811000" cy="5334000"/>
          </a:xfrm>
        </p:spPr>
        <p:txBody>
          <a:bodyPr/>
          <a:lstStyle/>
          <a:p>
            <a:pPr marL="0" indent="0">
              <a:buNone/>
            </a:pPr>
            <a:r>
              <a:rPr lang="en-US" dirty="0"/>
              <a:t>How can we store both a size and a status (free versus allocated) in 8 bytes?</a:t>
            </a:r>
          </a:p>
          <a:p>
            <a:pPr marL="0" indent="0">
              <a:buNone/>
            </a:pPr>
            <a:endParaRPr lang="en-US" dirty="0"/>
          </a:p>
          <a:p>
            <a:pPr marL="0" indent="0">
              <a:buNone/>
            </a:pPr>
            <a:r>
              <a:rPr lang="en-US" b="1" dirty="0"/>
              <a:t>int</a:t>
            </a:r>
            <a:r>
              <a:rPr lang="en-US" dirty="0"/>
              <a:t> for size, </a:t>
            </a:r>
            <a:r>
              <a:rPr lang="en-US" b="1" dirty="0"/>
              <a:t>int</a:t>
            </a:r>
            <a:r>
              <a:rPr lang="en-US" dirty="0"/>
              <a:t> for status?  </a:t>
            </a:r>
            <a:endParaRPr lang="en-US" b="1" dirty="0"/>
          </a:p>
          <a:p>
            <a:pPr marL="0" indent="0">
              <a:buNone/>
            </a:pPr>
            <a:endParaRPr lang="en-US" b="1" dirty="0"/>
          </a:p>
          <a:p>
            <a:pPr marL="0" indent="0">
              <a:buNone/>
            </a:pPr>
            <a:r>
              <a:rPr lang="en-US" b="1" dirty="0"/>
              <a:t>Key idea:</a:t>
            </a:r>
            <a:r>
              <a:rPr lang="en-US" dirty="0"/>
              <a:t> block sizes will </a:t>
            </a:r>
            <a:r>
              <a:rPr lang="en-US" i="1" dirty="0"/>
              <a:t>always be multiples of 8</a:t>
            </a:r>
            <a:r>
              <a:rPr lang="en-US" dirty="0"/>
              <a:t>.</a:t>
            </a:r>
          </a:p>
          <a:p>
            <a:r>
              <a:rPr lang="en-US" dirty="0"/>
              <a:t>Least-significant 3 bits will be unused!</a:t>
            </a:r>
          </a:p>
          <a:p>
            <a:r>
              <a:rPr lang="en-US" i="1" dirty="0"/>
              <a:t>Solution:</a:t>
            </a:r>
            <a:r>
              <a:rPr lang="en-US" dirty="0"/>
              <a:t> use one of the 3 least-significant bits to store free/allocated status</a:t>
            </a:r>
            <a:r>
              <a:rPr lang="en-US" b="1" dirty="0"/>
              <a:t>	</a:t>
            </a:r>
          </a:p>
          <a:p>
            <a:endParaRPr lang="en-US" dirty="0"/>
          </a:p>
        </p:txBody>
      </p:sp>
      <p:sp>
        <p:nvSpPr>
          <p:cNvPr id="4" name="Rectangle 3">
            <a:extLst>
              <a:ext uri="{FF2B5EF4-FFF2-40B4-BE49-F238E27FC236}">
                <a16:creationId xmlns:a16="http://schemas.microsoft.com/office/drawing/2014/main" id="{699F6DD7-8B0A-054C-9419-4D0BBCF53E89}"/>
              </a:ext>
            </a:extLst>
          </p:cNvPr>
          <p:cNvSpPr/>
          <p:nvPr/>
        </p:nvSpPr>
        <p:spPr>
          <a:xfrm>
            <a:off x="3962400" y="2296180"/>
            <a:ext cx="5927841" cy="523220"/>
          </a:xfrm>
          <a:prstGeom prst="rect">
            <a:avLst/>
          </a:prstGeom>
        </p:spPr>
        <p:txBody>
          <a:bodyPr wrap="none">
            <a:spAutoFit/>
          </a:bodyPr>
          <a:lstStyle/>
          <a:p>
            <a:pPr marL="0" indent="0">
              <a:buNone/>
            </a:pPr>
            <a:r>
              <a:rPr lang="en-US" sz="2800" b="1" dirty="0">
                <a:latin typeface="Calibri" panose="020F0502020204030204" pitchFamily="34" charset="0"/>
                <a:cs typeface="Calibri" panose="020F0502020204030204" pitchFamily="34" charset="0"/>
              </a:rPr>
              <a:t>no!  malloc/</a:t>
            </a:r>
            <a:r>
              <a:rPr lang="en-US" sz="2800" b="1" dirty="0" err="1">
                <a:latin typeface="Calibri" panose="020F0502020204030204" pitchFamily="34" charset="0"/>
                <a:cs typeface="Calibri" panose="020F0502020204030204" pitchFamily="34" charset="0"/>
              </a:rPr>
              <a:t>realloc</a:t>
            </a:r>
            <a:r>
              <a:rPr lang="en-US" sz="2800" b="1" dirty="0">
                <a:latin typeface="Calibri" panose="020F0502020204030204" pitchFamily="34" charset="0"/>
                <a:cs typeface="Calibri" panose="020F0502020204030204" pitchFamily="34" charset="0"/>
              </a:rPr>
              <a:t> use </a:t>
            </a:r>
            <a:r>
              <a:rPr lang="en-US" sz="2800" b="1" dirty="0" err="1">
                <a:latin typeface="Calibri" panose="020F0502020204030204" pitchFamily="34" charset="0"/>
                <a:cs typeface="Calibri" panose="020F0502020204030204" pitchFamily="34" charset="0"/>
              </a:rPr>
              <a:t>size_t</a:t>
            </a:r>
            <a:r>
              <a:rPr lang="en-US" sz="2800" b="1" dirty="0">
                <a:latin typeface="Calibri" panose="020F0502020204030204" pitchFamily="34" charset="0"/>
                <a:cs typeface="Calibri" panose="020F0502020204030204" pitchFamily="34" charset="0"/>
              </a:rPr>
              <a:t> for sizes!</a:t>
            </a:r>
          </a:p>
        </p:txBody>
      </p:sp>
    </p:spTree>
    <p:extLst>
      <p:ext uri="{BB962C8B-B14F-4D97-AF65-F5344CB8AC3E}">
        <p14:creationId xmlns:p14="http://schemas.microsoft.com/office/powerpoint/2010/main" val="236269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A79B2-2166-BF42-9BAD-D2AE07ECDFFA}"/>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EDD4EB8D-3A58-1643-8207-E06B9F89919B}"/>
              </a:ext>
            </a:extLst>
          </p:cNvPr>
          <p:cNvSpPr>
            <a:spLocks noGrp="1"/>
          </p:cNvSpPr>
          <p:nvPr>
            <p:ph idx="1"/>
          </p:nvPr>
        </p:nvSpPr>
        <p:spPr/>
        <p:txBody>
          <a:bodyPr/>
          <a:lstStyle/>
          <a:p>
            <a:r>
              <a:rPr lang="en-US" dirty="0"/>
              <a:t>How can we choose a free block to use for an allocation request?</a:t>
            </a:r>
          </a:p>
          <a:p>
            <a:pPr lvl="1"/>
            <a:r>
              <a:rPr lang="en-US" b="1" dirty="0"/>
              <a:t>First fit: </a:t>
            </a:r>
            <a:r>
              <a:rPr lang="en-US" dirty="0"/>
              <a:t>search the list from beginning each time and choose first free block that fits.</a:t>
            </a:r>
          </a:p>
          <a:p>
            <a:pPr lvl="1"/>
            <a:r>
              <a:rPr lang="en-US" b="1" dirty="0"/>
              <a:t>Next fit:</a:t>
            </a:r>
            <a:r>
              <a:rPr lang="en-US" dirty="0"/>
              <a:t> instead of starting at the beginning, continue where previous search left off.</a:t>
            </a:r>
          </a:p>
          <a:p>
            <a:pPr lvl="1"/>
            <a:r>
              <a:rPr lang="en-US" b="1" dirty="0"/>
              <a:t>Best fit:</a:t>
            </a:r>
            <a:r>
              <a:rPr lang="en-US" dirty="0"/>
              <a:t> examine every free block and choose the one with the smallest size that fits.</a:t>
            </a:r>
          </a:p>
          <a:p>
            <a:pPr lvl="1"/>
            <a:endParaRPr lang="en-US" dirty="0"/>
          </a:p>
          <a:p>
            <a:r>
              <a:rPr lang="en-US" dirty="0"/>
              <a:t>First fit/next fit easier to implement</a:t>
            </a:r>
          </a:p>
          <a:p>
            <a:r>
              <a:rPr lang="en-US" dirty="0"/>
              <a:t>What are the pros/cons of each approach?</a:t>
            </a:r>
          </a:p>
          <a:p>
            <a:pPr lvl="1"/>
            <a:endParaRPr lang="en-US" b="1" dirty="0"/>
          </a:p>
          <a:p>
            <a:endParaRPr lang="en-US" b="1" dirty="0"/>
          </a:p>
        </p:txBody>
      </p:sp>
    </p:spTree>
    <p:extLst>
      <p:ext uri="{BB962C8B-B14F-4D97-AF65-F5344CB8AC3E}">
        <p14:creationId xmlns:p14="http://schemas.microsoft.com/office/powerpoint/2010/main" val="16280394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631D5-8963-5048-9E9E-215244712408}"/>
              </a:ext>
            </a:extLst>
          </p:cNvPr>
          <p:cNvSpPr>
            <a:spLocks noGrp="1"/>
          </p:cNvSpPr>
          <p:nvPr>
            <p:ph type="title"/>
          </p:nvPr>
        </p:nvSpPr>
        <p:spPr/>
        <p:txBody>
          <a:bodyPr/>
          <a:lstStyle/>
          <a:p>
            <a:r>
              <a:rPr lang="en-US" dirty="0"/>
              <a:t>Implicit Free List Summary</a:t>
            </a:r>
          </a:p>
        </p:txBody>
      </p:sp>
      <p:sp>
        <p:nvSpPr>
          <p:cNvPr id="3" name="Content Placeholder 2">
            <a:extLst>
              <a:ext uri="{FF2B5EF4-FFF2-40B4-BE49-F238E27FC236}">
                <a16:creationId xmlns:a16="http://schemas.microsoft.com/office/drawing/2014/main" id="{CEC99B53-DCE4-614B-A52A-3E0D458B3A65}"/>
              </a:ext>
            </a:extLst>
          </p:cNvPr>
          <p:cNvSpPr>
            <a:spLocks noGrp="1"/>
          </p:cNvSpPr>
          <p:nvPr>
            <p:ph idx="1"/>
          </p:nvPr>
        </p:nvSpPr>
        <p:spPr>
          <a:xfrm>
            <a:off x="152400" y="1295400"/>
            <a:ext cx="11811000" cy="5181600"/>
          </a:xfrm>
        </p:spPr>
        <p:txBody>
          <a:bodyPr/>
          <a:lstStyle/>
          <a:p>
            <a:pPr marL="0" indent="0">
              <a:buNone/>
            </a:pPr>
            <a:r>
              <a:rPr lang="en-US" dirty="0"/>
              <a:t>For </a:t>
            </a:r>
            <a:r>
              <a:rPr lang="en-US" b="1" dirty="0"/>
              <a:t>all blocks</a:t>
            </a:r>
            <a:r>
              <a:rPr lang="en-US" dirty="0"/>
              <a:t>,</a:t>
            </a:r>
          </a:p>
          <a:p>
            <a:r>
              <a:rPr lang="en-US" dirty="0"/>
              <a:t>Have a header that</a:t>
            </a:r>
            <a:br>
              <a:rPr lang="en-US" dirty="0"/>
            </a:br>
            <a:r>
              <a:rPr lang="en-US" dirty="0"/>
              <a:t>stores size and status.</a:t>
            </a:r>
          </a:p>
          <a:p>
            <a:r>
              <a:rPr lang="en-US" dirty="0"/>
              <a:t>Our list links </a:t>
            </a:r>
            <a:r>
              <a:rPr lang="en-US" i="1" dirty="0"/>
              <a:t>all</a:t>
            </a:r>
            <a:r>
              <a:rPr lang="en-US" dirty="0"/>
              <a:t> blocks,</a:t>
            </a:r>
            <a:br>
              <a:rPr lang="en-US" dirty="0"/>
            </a:br>
            <a:r>
              <a:rPr lang="en-US" dirty="0"/>
              <a:t>allocated (A) and free (F).</a:t>
            </a:r>
          </a:p>
          <a:p>
            <a:pPr marL="0" indent="0">
              <a:spcBef>
                <a:spcPts val="2200"/>
              </a:spcBef>
              <a:buNone/>
            </a:pPr>
            <a:r>
              <a:rPr lang="en-US" dirty="0"/>
              <a:t>Keeping track of free blocks:</a:t>
            </a:r>
          </a:p>
          <a:p>
            <a:r>
              <a:rPr lang="en-US" b="1" dirty="0">
                <a:solidFill>
                  <a:srgbClr val="00B050"/>
                </a:solidFill>
              </a:rPr>
              <a:t>Improves memory utilization</a:t>
            </a:r>
            <a:r>
              <a:rPr lang="en-US" dirty="0">
                <a:solidFill>
                  <a:srgbClr val="00B050"/>
                </a:solidFill>
              </a:rPr>
              <a:t> </a:t>
            </a:r>
            <a:r>
              <a:rPr lang="en-US" dirty="0"/>
              <a:t>(vs bump allocator)</a:t>
            </a:r>
            <a:endParaRPr lang="en-US" b="1" dirty="0"/>
          </a:p>
          <a:p>
            <a:r>
              <a:rPr lang="en-US" b="1" dirty="0">
                <a:solidFill>
                  <a:srgbClr val="C00000"/>
                </a:solidFill>
              </a:rPr>
              <a:t>Decreases throughput </a:t>
            </a:r>
            <a:r>
              <a:rPr lang="en-US" dirty="0"/>
              <a:t>(worst case allocation request has O(A + F) time)</a:t>
            </a:r>
          </a:p>
          <a:p>
            <a:r>
              <a:rPr lang="en-US" dirty="0"/>
              <a:t>Increases design complexity </a:t>
            </a:r>
            <a:r>
              <a:rPr lang="en-US" dirty="0">
                <a:sym typeface="Wingdings" pitchFamily="2" charset="2"/>
              </a:rPr>
              <a:t></a:t>
            </a:r>
            <a:endParaRPr lang="en-US" dirty="0"/>
          </a:p>
        </p:txBody>
      </p:sp>
      <p:sp>
        <p:nvSpPr>
          <p:cNvPr id="4" name="Rectangle 3">
            <a:extLst>
              <a:ext uri="{FF2B5EF4-FFF2-40B4-BE49-F238E27FC236}">
                <a16:creationId xmlns:a16="http://schemas.microsoft.com/office/drawing/2014/main" id="{36184957-A190-2C4A-9569-6F5802F4B52D}"/>
              </a:ext>
            </a:extLst>
          </p:cNvPr>
          <p:cNvSpPr/>
          <p:nvPr/>
        </p:nvSpPr>
        <p:spPr>
          <a:xfrm>
            <a:off x="5839334" y="1295400"/>
            <a:ext cx="5721626" cy="685800"/>
          </a:xfrm>
          <a:prstGeom prst="rect">
            <a:avLst/>
          </a:prstGeom>
          <a:solidFill>
            <a:schemeClr val="bg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Header</a:t>
            </a:r>
            <a:r>
              <a:rPr lang="en-US" sz="2800" dirty="0">
                <a:solidFill>
                  <a:schemeClr val="tx1"/>
                </a:solidFill>
              </a:rPr>
              <a:t> (8B)</a:t>
            </a:r>
          </a:p>
        </p:txBody>
      </p:sp>
      <p:sp>
        <p:nvSpPr>
          <p:cNvPr id="6" name="Rectangle 5">
            <a:extLst>
              <a:ext uri="{FF2B5EF4-FFF2-40B4-BE49-F238E27FC236}">
                <a16:creationId xmlns:a16="http://schemas.microsoft.com/office/drawing/2014/main" id="{2A40BAEB-B9F0-7243-A5F3-7491FF1DF44D}"/>
              </a:ext>
            </a:extLst>
          </p:cNvPr>
          <p:cNvSpPr/>
          <p:nvPr/>
        </p:nvSpPr>
        <p:spPr>
          <a:xfrm>
            <a:off x="5839333" y="2442865"/>
            <a:ext cx="5721626" cy="6924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EEAE895-2089-8E44-B48F-2D5746EF350E}"/>
              </a:ext>
            </a:extLst>
          </p:cNvPr>
          <p:cNvSpPr/>
          <p:nvPr/>
        </p:nvSpPr>
        <p:spPr>
          <a:xfrm>
            <a:off x="5853786" y="2460408"/>
            <a:ext cx="4834185" cy="692498"/>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solas" panose="020B0609020204030204" pitchFamily="49" charset="0"/>
                <a:cs typeface="Consolas" panose="020B0609020204030204" pitchFamily="49" charset="0"/>
              </a:rPr>
              <a:t>Block size</a:t>
            </a:r>
          </a:p>
        </p:txBody>
      </p:sp>
      <p:sp>
        <p:nvSpPr>
          <p:cNvPr id="8" name="Rectangle 7">
            <a:extLst>
              <a:ext uri="{FF2B5EF4-FFF2-40B4-BE49-F238E27FC236}">
                <a16:creationId xmlns:a16="http://schemas.microsoft.com/office/drawing/2014/main" id="{04F2F792-440D-AB4F-BFCE-DDCF5BC2515B}"/>
              </a:ext>
            </a:extLst>
          </p:cNvPr>
          <p:cNvSpPr/>
          <p:nvPr/>
        </p:nvSpPr>
        <p:spPr>
          <a:xfrm>
            <a:off x="10696438" y="2460408"/>
            <a:ext cx="864521" cy="692498"/>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solas" panose="020B0609020204030204" pitchFamily="49" charset="0"/>
                <a:cs typeface="Consolas" panose="020B0609020204030204" pitchFamily="49" charset="0"/>
              </a:rPr>
              <a:t>00X</a:t>
            </a:r>
          </a:p>
        </p:txBody>
      </p:sp>
      <p:sp>
        <p:nvSpPr>
          <p:cNvPr id="9" name="TextBox 8">
            <a:extLst>
              <a:ext uri="{FF2B5EF4-FFF2-40B4-BE49-F238E27FC236}">
                <a16:creationId xmlns:a16="http://schemas.microsoft.com/office/drawing/2014/main" id="{4E1D77BD-DF6E-5D4D-82FC-4149D6D2A8E8}"/>
              </a:ext>
            </a:extLst>
          </p:cNvPr>
          <p:cNvSpPr txBox="1"/>
          <p:nvPr/>
        </p:nvSpPr>
        <p:spPr>
          <a:xfrm>
            <a:off x="10556826" y="3357265"/>
            <a:ext cx="1389291" cy="461665"/>
          </a:xfrm>
          <a:prstGeom prst="rect">
            <a:avLst/>
          </a:prstGeom>
          <a:noFill/>
        </p:spPr>
        <p:txBody>
          <a:bodyPr wrap="none" rtlCol="0">
            <a:spAutoFit/>
          </a:bodyPr>
          <a:lstStyle/>
          <a:p>
            <a:pPr algn="ctr"/>
            <a:r>
              <a:rPr lang="en-US" sz="2400" dirty="0" err="1">
                <a:latin typeface="Calibri" panose="020F0502020204030204" pitchFamily="34" charset="0"/>
                <a:cs typeface="Calibri" panose="020F0502020204030204" pitchFamily="34" charset="0"/>
              </a:rPr>
              <a:t>alloc</a:t>
            </a:r>
            <a:r>
              <a:rPr lang="en-US" sz="2400" dirty="0">
                <a:latin typeface="Calibri" panose="020F0502020204030204" pitchFamily="34" charset="0"/>
                <a:cs typeface="Calibri" panose="020F0502020204030204" pitchFamily="34" charset="0"/>
              </a:rPr>
              <a:t>/free</a:t>
            </a:r>
          </a:p>
        </p:txBody>
      </p:sp>
      <p:cxnSp>
        <p:nvCxnSpPr>
          <p:cNvPr id="10" name="Straight Arrow Connector 9">
            <a:extLst>
              <a:ext uri="{FF2B5EF4-FFF2-40B4-BE49-F238E27FC236}">
                <a16:creationId xmlns:a16="http://schemas.microsoft.com/office/drawing/2014/main" id="{38E93A58-6EF7-D143-B389-BE188029C390}"/>
              </a:ext>
            </a:extLst>
          </p:cNvPr>
          <p:cNvCxnSpPr>
            <a:cxnSpLocks/>
          </p:cNvCxnSpPr>
          <p:nvPr/>
        </p:nvCxnSpPr>
        <p:spPr>
          <a:xfrm flipV="1">
            <a:off x="11221371" y="2960987"/>
            <a:ext cx="0" cy="365760"/>
          </a:xfrm>
          <a:prstGeom prst="straightConnector1">
            <a:avLst/>
          </a:prstGeom>
          <a:ln w="3175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0727444-3035-BC45-953C-F7630B30DE5A}"/>
              </a:ext>
            </a:extLst>
          </p:cNvPr>
          <p:cNvSpPr txBox="1"/>
          <p:nvPr/>
        </p:nvSpPr>
        <p:spPr>
          <a:xfrm>
            <a:off x="11432294" y="2057400"/>
            <a:ext cx="340158" cy="461665"/>
          </a:xfrm>
          <a:prstGeom prst="rect">
            <a:avLst/>
          </a:prstGeom>
          <a:noFill/>
        </p:spPr>
        <p:txBody>
          <a:bodyPr wrap="none" rtlCol="0">
            <a:spAutoFit/>
          </a:bodyPr>
          <a:lstStyle/>
          <a:p>
            <a:pPr algn="l"/>
            <a:r>
              <a:rPr lang="en-US" sz="2400" dirty="0">
                <a:latin typeface="+mn-lt"/>
                <a:cs typeface="Consolas" panose="020B0609020204030204" pitchFamily="49" charset="0"/>
              </a:rPr>
              <a:t>0</a:t>
            </a:r>
          </a:p>
        </p:txBody>
      </p:sp>
      <p:sp>
        <p:nvSpPr>
          <p:cNvPr id="12" name="TextBox 11">
            <a:extLst>
              <a:ext uri="{FF2B5EF4-FFF2-40B4-BE49-F238E27FC236}">
                <a16:creationId xmlns:a16="http://schemas.microsoft.com/office/drawing/2014/main" id="{9E5A5E44-052A-0E43-A45C-12DD701C6414}"/>
              </a:ext>
            </a:extLst>
          </p:cNvPr>
          <p:cNvSpPr txBox="1"/>
          <p:nvPr/>
        </p:nvSpPr>
        <p:spPr>
          <a:xfrm>
            <a:off x="10533711" y="2057400"/>
            <a:ext cx="340158" cy="461665"/>
          </a:xfrm>
          <a:prstGeom prst="rect">
            <a:avLst/>
          </a:prstGeom>
          <a:noFill/>
        </p:spPr>
        <p:txBody>
          <a:bodyPr wrap="none" rtlCol="0">
            <a:spAutoFit/>
          </a:bodyPr>
          <a:lstStyle/>
          <a:p>
            <a:pPr algn="l"/>
            <a:r>
              <a:rPr lang="en-US" sz="2400" dirty="0">
                <a:latin typeface="+mn-lt"/>
                <a:cs typeface="Consolas" panose="020B0609020204030204" pitchFamily="49" charset="0"/>
              </a:rPr>
              <a:t>3</a:t>
            </a:r>
          </a:p>
        </p:txBody>
      </p:sp>
      <p:sp>
        <p:nvSpPr>
          <p:cNvPr id="13" name="TextBox 12">
            <a:extLst>
              <a:ext uri="{FF2B5EF4-FFF2-40B4-BE49-F238E27FC236}">
                <a16:creationId xmlns:a16="http://schemas.microsoft.com/office/drawing/2014/main" id="{7BF2EC45-972D-5141-A9ED-C73367BB50A6}"/>
              </a:ext>
            </a:extLst>
          </p:cNvPr>
          <p:cNvSpPr txBox="1"/>
          <p:nvPr/>
        </p:nvSpPr>
        <p:spPr>
          <a:xfrm>
            <a:off x="5752751" y="2057400"/>
            <a:ext cx="495649" cy="461665"/>
          </a:xfrm>
          <a:prstGeom prst="rect">
            <a:avLst/>
          </a:prstGeom>
          <a:noFill/>
        </p:spPr>
        <p:txBody>
          <a:bodyPr wrap="none" rtlCol="0">
            <a:spAutoFit/>
          </a:bodyPr>
          <a:lstStyle/>
          <a:p>
            <a:pPr algn="l"/>
            <a:r>
              <a:rPr lang="en-US" sz="2400" dirty="0">
                <a:latin typeface="+mn-lt"/>
                <a:cs typeface="Consolas" panose="020B0609020204030204" pitchFamily="49" charset="0"/>
              </a:rPr>
              <a:t>63</a:t>
            </a:r>
          </a:p>
        </p:txBody>
      </p:sp>
    </p:spTree>
    <p:extLst>
      <p:ext uri="{BB962C8B-B14F-4D97-AF65-F5344CB8AC3E}">
        <p14:creationId xmlns:p14="http://schemas.microsoft.com/office/powerpoint/2010/main" val="168966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8F8E8-1AB2-1C4F-B792-3206FF9F56DE}"/>
              </a:ext>
            </a:extLst>
          </p:cNvPr>
          <p:cNvSpPr>
            <a:spLocks noGrp="1"/>
          </p:cNvSpPr>
          <p:nvPr>
            <p:ph type="title"/>
          </p:nvPr>
        </p:nvSpPr>
        <p:spPr/>
        <p:txBody>
          <a:bodyPr/>
          <a:lstStyle/>
          <a:p>
            <a:r>
              <a:rPr lang="en-US" dirty="0"/>
              <a:t>Implicit free list header design</a:t>
            </a:r>
          </a:p>
        </p:txBody>
      </p:sp>
      <p:sp>
        <p:nvSpPr>
          <p:cNvPr id="21" name="Content Placeholder 7">
            <a:extLst>
              <a:ext uri="{FF2B5EF4-FFF2-40B4-BE49-F238E27FC236}">
                <a16:creationId xmlns:a16="http://schemas.microsoft.com/office/drawing/2014/main" id="{568F0F90-7E65-B943-9C4A-3B7715934490}"/>
              </a:ext>
            </a:extLst>
          </p:cNvPr>
          <p:cNvSpPr>
            <a:spLocks noGrp="1"/>
          </p:cNvSpPr>
          <p:nvPr>
            <p:ph idx="1"/>
          </p:nvPr>
        </p:nvSpPr>
        <p:spPr>
          <a:xfrm>
            <a:off x="152399" y="1295400"/>
            <a:ext cx="9220201" cy="5181600"/>
          </a:xfrm>
        </p:spPr>
        <p:txBody>
          <a:bodyPr/>
          <a:lstStyle/>
          <a:p>
            <a:pPr marL="0" lvl="0" indent="0">
              <a:buClr>
                <a:schemeClr val="accent2"/>
              </a:buClr>
              <a:buNone/>
            </a:pPr>
            <a:r>
              <a:rPr lang="en-US" sz="3200" dirty="0"/>
              <a:t>Should we store the </a:t>
            </a:r>
            <a:r>
              <a:rPr lang="en-US" sz="3200" b="1" dirty="0">
                <a:solidFill>
                  <a:srgbClr val="0070C0"/>
                </a:solidFill>
              </a:rPr>
              <a:t>block size </a:t>
            </a:r>
            <a:r>
              <a:rPr lang="en-US" sz="3200" dirty="0"/>
              <a:t>as</a:t>
            </a:r>
            <a:br>
              <a:rPr lang="en-US" sz="3200" dirty="0"/>
            </a:br>
            <a:r>
              <a:rPr lang="en-US" sz="3200" dirty="0">
                <a:solidFill>
                  <a:schemeClr val="accent2">
                    <a:lumMod val="75000"/>
                  </a:schemeClr>
                </a:solidFill>
              </a:rPr>
              <a:t>(A)</a:t>
            </a:r>
            <a:r>
              <a:rPr lang="en-US" sz="3200" dirty="0"/>
              <a:t> payload size, or</a:t>
            </a:r>
            <a:br>
              <a:rPr lang="en-US" sz="3200" dirty="0"/>
            </a:br>
            <a:r>
              <a:rPr lang="en-US" sz="3200" dirty="0">
                <a:solidFill>
                  <a:schemeClr val="accent2">
                    <a:lumMod val="75000"/>
                  </a:schemeClr>
                </a:solidFill>
              </a:rPr>
              <a:t>(B)</a:t>
            </a:r>
            <a:r>
              <a:rPr lang="en-US" sz="3200" dirty="0"/>
              <a:t> header + payload size?</a:t>
            </a:r>
          </a:p>
          <a:p>
            <a:pPr marL="514350" lvl="0" indent="-514350">
              <a:buClr>
                <a:schemeClr val="accent2"/>
              </a:buClr>
              <a:buFont typeface="+mj-lt"/>
              <a:buAutoNum type="arabicPeriod"/>
            </a:pPr>
            <a:endParaRPr lang="en-US" sz="3200" dirty="0"/>
          </a:p>
          <a:p>
            <a:pPr marL="514350" lvl="0" indent="-514350">
              <a:buClr>
                <a:schemeClr val="accent2"/>
              </a:buClr>
              <a:buFont typeface="+mj-lt"/>
              <a:buAutoNum type="arabicPeriod"/>
            </a:pPr>
            <a:endParaRPr lang="en-US" sz="3200" dirty="0"/>
          </a:p>
        </p:txBody>
      </p:sp>
      <p:sp>
        <p:nvSpPr>
          <p:cNvPr id="3" name="TextBox 2">
            <a:extLst>
              <a:ext uri="{FF2B5EF4-FFF2-40B4-BE49-F238E27FC236}">
                <a16:creationId xmlns:a16="http://schemas.microsoft.com/office/drawing/2014/main" id="{35FCED7B-1122-924F-8A70-0CF7A0424D50}"/>
              </a:ext>
            </a:extLst>
          </p:cNvPr>
          <p:cNvSpPr txBox="1"/>
          <p:nvPr/>
        </p:nvSpPr>
        <p:spPr>
          <a:xfrm>
            <a:off x="6317975" y="1600200"/>
            <a:ext cx="5721626" cy="830997"/>
          </a:xfrm>
          <a:prstGeom prst="rect">
            <a:avLst/>
          </a:prstGeom>
          <a:noFill/>
        </p:spPr>
        <p:txBody>
          <a:bodyPr wrap="square" rtlCol="0">
            <a:spAutoFit/>
          </a:bodyPr>
          <a:lstStyle/>
          <a:p>
            <a:pPr algn="l"/>
            <a:r>
              <a:rPr lang="en-US" sz="2400" b="1" dirty="0">
                <a:solidFill>
                  <a:srgbClr val="0432FF"/>
                </a:solidFill>
                <a:latin typeface="Calibri" panose="020F0502020204030204" pitchFamily="34" charset="0"/>
                <a:cs typeface="Calibri" panose="020F0502020204030204" pitchFamily="34" charset="0"/>
              </a:rPr>
              <a:t>	       </a:t>
            </a:r>
            <a:r>
              <a:rPr lang="en-US" sz="2400" dirty="0">
                <a:solidFill>
                  <a:srgbClr val="0432FF"/>
                </a:solidFill>
                <a:latin typeface="Calibri" panose="020F0502020204030204" pitchFamily="34" charset="0"/>
                <a:cs typeface="Calibri" panose="020F0502020204030204" pitchFamily="34" charset="0"/>
              </a:rPr>
              <a:t>Your decision affects how you traverse the list (be careful of off-by-one)</a:t>
            </a:r>
          </a:p>
        </p:txBody>
      </p:sp>
      <p:sp>
        <p:nvSpPr>
          <p:cNvPr id="43" name="TextBox 42">
            <a:extLst>
              <a:ext uri="{FF2B5EF4-FFF2-40B4-BE49-F238E27FC236}">
                <a16:creationId xmlns:a16="http://schemas.microsoft.com/office/drawing/2014/main" id="{DF199970-1755-484E-9A4C-47A048FCC46A}"/>
              </a:ext>
            </a:extLst>
          </p:cNvPr>
          <p:cNvSpPr txBox="1"/>
          <p:nvPr/>
        </p:nvSpPr>
        <p:spPr>
          <a:xfrm>
            <a:off x="6418835" y="1624990"/>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
        <p:nvSpPr>
          <p:cNvPr id="29" name="TextBox 28">
            <a:extLst>
              <a:ext uri="{FF2B5EF4-FFF2-40B4-BE49-F238E27FC236}">
                <a16:creationId xmlns:a16="http://schemas.microsoft.com/office/drawing/2014/main" id="{61CAAFB4-69E8-F0D9-1CCF-7977BE7F29A2}"/>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1377277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4217660263"/>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9" name="TextBox 8">
            <a:extLst>
              <a:ext uri="{FF2B5EF4-FFF2-40B4-BE49-F238E27FC236}">
                <a16:creationId xmlns:a16="http://schemas.microsoft.com/office/drawing/2014/main" id="{D65A9BD5-829B-514D-AED6-6F76D4B0BE70}"/>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22093431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1665930797"/>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9" name="TextBox 8">
            <a:extLst>
              <a:ext uri="{FF2B5EF4-FFF2-40B4-BE49-F238E27FC236}">
                <a16:creationId xmlns:a16="http://schemas.microsoft.com/office/drawing/2014/main" id="{CE188505-2B8A-FA4B-AFBE-60E54014A0E2}"/>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29877901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3772267973"/>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7" name="Content Placeholder 7">
            <a:extLst>
              <a:ext uri="{FF2B5EF4-FFF2-40B4-BE49-F238E27FC236}">
                <a16:creationId xmlns:a16="http://schemas.microsoft.com/office/drawing/2014/main" id="{DCC62724-3A49-9349-872E-487199F484AE}"/>
              </a:ext>
            </a:extLst>
          </p:cNvPr>
          <p:cNvSpPr txBox="1">
            <a:spLocks/>
          </p:cNvSpPr>
          <p:nvPr/>
        </p:nvSpPr>
        <p:spPr bwMode="auto">
          <a:xfrm>
            <a:off x="152400" y="3730264"/>
            <a:ext cx="11582400" cy="1596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cs typeface="Consolas" panose="020B0609020204030204" pitchFamily="49" charset="0"/>
              </a:rPr>
              <a:t>A. Throw into allocation for e as extra padding?  </a:t>
            </a:r>
            <a:r>
              <a:rPr lang="en-US" i="1" dirty="0">
                <a:cs typeface="Consolas" panose="020B0609020204030204" pitchFamily="49" charset="0"/>
              </a:rPr>
              <a:t>Internal fragmentation – unused bytes because of padding</a:t>
            </a:r>
            <a:r>
              <a:rPr lang="en-US" b="1" dirty="0">
                <a:cs typeface="Consolas" panose="020B0609020204030204" pitchFamily="49" charset="0"/>
              </a:rPr>
              <a:t> </a:t>
            </a:r>
          </a:p>
        </p:txBody>
      </p:sp>
      <p:sp>
        <p:nvSpPr>
          <p:cNvPr id="9" name="TextBox 8">
            <a:extLst>
              <a:ext uri="{FF2B5EF4-FFF2-40B4-BE49-F238E27FC236}">
                <a16:creationId xmlns:a16="http://schemas.microsoft.com/office/drawing/2014/main" id="{68B8F0FD-1C3F-7E4E-8886-B2193FEB7DBC}"/>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16438176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3649279832"/>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7" name="Content Placeholder 7">
            <a:extLst>
              <a:ext uri="{FF2B5EF4-FFF2-40B4-BE49-F238E27FC236}">
                <a16:creationId xmlns:a16="http://schemas.microsoft.com/office/drawing/2014/main" id="{CEEE47FF-9308-C249-A75A-F6A8D95A8614}"/>
              </a:ext>
            </a:extLst>
          </p:cNvPr>
          <p:cNvSpPr txBox="1">
            <a:spLocks/>
          </p:cNvSpPr>
          <p:nvPr/>
        </p:nvSpPr>
        <p:spPr bwMode="auto">
          <a:xfrm>
            <a:off x="152400" y="3730264"/>
            <a:ext cx="11582400" cy="1596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cs typeface="Consolas" panose="020B0609020204030204" pitchFamily="49" charset="0"/>
              </a:rPr>
              <a:t>A. Throw into allocation for e as extra padding?</a:t>
            </a:r>
            <a:br>
              <a:rPr lang="en-US" dirty="0">
                <a:cs typeface="Consolas" panose="020B0609020204030204" pitchFamily="49" charset="0"/>
              </a:rPr>
            </a:br>
            <a:r>
              <a:rPr lang="en-US" b="1" dirty="0">
                <a:cs typeface="Consolas" panose="020B0609020204030204" pitchFamily="49" charset="0"/>
              </a:rPr>
              <a:t>B. Make a "zero-byte free block"?  </a:t>
            </a:r>
            <a:r>
              <a:rPr lang="en-US" i="1" dirty="0">
                <a:cs typeface="Consolas" panose="020B0609020204030204" pitchFamily="49" charset="0"/>
              </a:rPr>
              <a:t>External fragmentation – unused free blocks</a:t>
            </a:r>
            <a:r>
              <a:rPr lang="en-US" dirty="0">
                <a:cs typeface="Consolas" panose="020B0609020204030204" pitchFamily="49" charset="0"/>
              </a:rPr>
              <a:t> </a:t>
            </a:r>
          </a:p>
        </p:txBody>
      </p:sp>
      <p:sp>
        <p:nvSpPr>
          <p:cNvPr id="9" name="TextBox 8">
            <a:extLst>
              <a:ext uri="{FF2B5EF4-FFF2-40B4-BE49-F238E27FC236}">
                <a16:creationId xmlns:a16="http://schemas.microsoft.com/office/drawing/2014/main" id="{B89F6D12-8635-1A4A-98E0-E456B0E74869}"/>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18056867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5B5F0-056E-A94B-A50B-A813012289A2}"/>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10601285-4B35-4D46-9736-15CFB9BECA35}"/>
              </a:ext>
            </a:extLst>
          </p:cNvPr>
          <p:cNvSpPr>
            <a:spLocks noGrp="1"/>
          </p:cNvSpPr>
          <p:nvPr>
            <p:ph idx="1"/>
          </p:nvPr>
        </p:nvSpPr>
        <p:spPr/>
        <p:txBody>
          <a:bodyPr/>
          <a:lstStyle/>
          <a:p>
            <a:pPr marL="0" indent="0">
              <a:buNone/>
            </a:pPr>
            <a:r>
              <a:rPr lang="en-US" dirty="0"/>
              <a:t>Questions we considered:</a:t>
            </a:r>
          </a:p>
          <a:p>
            <a:pPr marL="514350" indent="-514350">
              <a:buFont typeface="+mj-lt"/>
              <a:buAutoNum type="arabicPeriod"/>
            </a:pPr>
            <a:r>
              <a:rPr lang="en-US" dirty="0"/>
              <a:t>How do we keep track of free blocks?  </a:t>
            </a:r>
            <a:r>
              <a:rPr lang="en-US" b="1" dirty="0"/>
              <a:t>Using headers!</a:t>
            </a:r>
            <a:endParaRPr lang="en-US" dirty="0"/>
          </a:p>
          <a:p>
            <a:pPr marL="514350" indent="-514350">
              <a:buFont typeface="+mj-lt"/>
              <a:buAutoNum type="arabicPeriod"/>
            </a:pPr>
            <a:r>
              <a:rPr lang="en-US" dirty="0"/>
              <a:t>How do we choose an appropriate free block in which to place a newly allocated block?  </a:t>
            </a:r>
            <a:r>
              <a:rPr lang="en-US" b="1" dirty="0"/>
              <a:t>Iterate through all blocks.</a:t>
            </a:r>
            <a:endParaRPr lang="en-US" dirty="0"/>
          </a:p>
          <a:p>
            <a:pPr marL="514350" indent="-514350">
              <a:buFont typeface="+mj-lt"/>
              <a:buAutoNum type="arabicPeriod"/>
            </a:pPr>
            <a:r>
              <a:rPr lang="en-US" dirty="0"/>
              <a:t>After we place a newly allocated block in some free block, what do we do with the remainder of the free block?  </a:t>
            </a:r>
            <a:r>
              <a:rPr lang="en-US" b="1" dirty="0"/>
              <a:t>Try to make the most of it!</a:t>
            </a:r>
            <a:endParaRPr lang="en-US" dirty="0"/>
          </a:p>
          <a:p>
            <a:pPr marL="514350" indent="-514350">
              <a:buFont typeface="+mj-lt"/>
              <a:buAutoNum type="arabicPeriod"/>
            </a:pPr>
            <a:r>
              <a:rPr lang="en-US" dirty="0"/>
              <a:t>What do we do with a block that has just been freed?  </a:t>
            </a:r>
            <a:r>
              <a:rPr lang="en-US" b="1" dirty="0"/>
              <a:t>Update its header!</a:t>
            </a:r>
          </a:p>
          <a:p>
            <a:pPr marL="514350" indent="-514350">
              <a:buFont typeface="+mj-lt"/>
              <a:buAutoNum type="arabicPeriod"/>
            </a:pPr>
            <a:endParaRPr lang="en-US" b="1" dirty="0"/>
          </a:p>
          <a:p>
            <a:pPr marL="0" indent="0">
              <a:buNone/>
            </a:pPr>
            <a:endParaRPr lang="en-US" dirty="0"/>
          </a:p>
          <a:p>
            <a:endParaRPr lang="en-US" dirty="0"/>
          </a:p>
        </p:txBody>
      </p:sp>
    </p:spTree>
    <p:extLst>
      <p:ext uri="{BB962C8B-B14F-4D97-AF65-F5344CB8AC3E}">
        <p14:creationId xmlns:p14="http://schemas.microsoft.com/office/powerpoint/2010/main" val="278583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1: Implicit (first-fit)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br>
              <a:rPr lang="en-US" dirty="0"/>
            </a:br>
            <a:r>
              <a:rPr lang="en-US" b="1" dirty="0">
                <a:solidFill>
                  <a:schemeClr val="accent2">
                    <a:lumMod val="75000"/>
                  </a:schemeClr>
                </a:solidFill>
              </a:rPr>
              <a:t>first-fit</a:t>
            </a:r>
            <a:r>
              <a:rPr lang="en-US" dirty="0"/>
              <a:t> approach?</a:t>
            </a:r>
          </a:p>
          <a:p>
            <a:pPr marL="0" indent="0">
              <a:buNone/>
            </a:pPr>
            <a:endParaRPr lang="en-US" dirty="0"/>
          </a:p>
          <a:p>
            <a:pPr marL="0" indent="0">
              <a:buNone/>
            </a:pPr>
            <a:endParaRPr lang="en-US" dirty="0"/>
          </a:p>
          <a:p>
            <a:pPr marL="0" indent="0">
              <a:buNone/>
            </a:pP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void *b = malloc(8);</a:t>
            </a:r>
          </a:p>
          <a:p>
            <a:pPr marL="0" indent="0">
              <a:buNone/>
            </a:pPr>
            <a:endParaRPr lang="en-US" dirty="0"/>
          </a:p>
        </p:txBody>
      </p:sp>
      <p:graphicFrame>
        <p:nvGraphicFramePr>
          <p:cNvPr id="6" name="Table 5">
            <a:extLst>
              <a:ext uri="{FF2B5EF4-FFF2-40B4-BE49-F238E27FC236}">
                <a16:creationId xmlns:a16="http://schemas.microsoft.com/office/drawing/2014/main" id="{FC948FA2-74B3-3243-B7B3-69CC262A576C}"/>
              </a:ext>
            </a:extLst>
          </p:cNvPr>
          <p:cNvGraphicFramePr>
            <a:graphicFrameLocks noGrp="1"/>
          </p:cNvGraphicFramePr>
          <p:nvPr/>
        </p:nvGraphicFramePr>
        <p:xfrm>
          <a:off x="1031805" y="2290170"/>
          <a:ext cx="10052189"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975522">
                  <a:extLst>
                    <a:ext uri="{9D8B030D-6E8A-4147-A177-3AD203B41FA5}">
                      <a16:colId xmlns:a16="http://schemas.microsoft.com/office/drawing/2014/main" val="1841696702"/>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gridCol w="1224419">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pic>
        <p:nvPicPr>
          <p:cNvPr id="2" name="Picture 1">
            <a:extLst>
              <a:ext uri="{FF2B5EF4-FFF2-40B4-BE49-F238E27FC236}">
                <a16:creationId xmlns:a16="http://schemas.microsoft.com/office/drawing/2014/main" id="{C0432AC2-7045-CFAA-EB6A-D67C2D9F9D68}"/>
              </a:ext>
            </a:extLst>
          </p:cNvPr>
          <p:cNvPicPr>
            <a:picLocks noChangeAspect="1"/>
          </p:cNvPicPr>
          <p:nvPr/>
        </p:nvPicPr>
        <p:blipFill>
          <a:blip r:embed="rId3"/>
          <a:stretch>
            <a:fillRect/>
          </a:stretch>
        </p:blipFill>
        <p:spPr>
          <a:xfrm>
            <a:off x="11074473" y="5562598"/>
            <a:ext cx="958502" cy="833329"/>
          </a:xfrm>
          <a:prstGeom prst="rect">
            <a:avLst/>
          </a:prstGeom>
        </p:spPr>
      </p:pic>
    </p:spTree>
    <p:extLst>
      <p:ext uri="{BB962C8B-B14F-4D97-AF65-F5344CB8AC3E}">
        <p14:creationId xmlns:p14="http://schemas.microsoft.com/office/powerpoint/2010/main" val="34744562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1: Implicit (first-fit)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br>
              <a:rPr lang="en-US" dirty="0"/>
            </a:br>
            <a:r>
              <a:rPr lang="en-US" b="1" dirty="0">
                <a:solidFill>
                  <a:schemeClr val="accent2">
                    <a:lumMod val="75000"/>
                  </a:schemeClr>
                </a:solidFill>
              </a:rPr>
              <a:t>first-fit</a:t>
            </a:r>
            <a:r>
              <a:rPr lang="en-US" dirty="0"/>
              <a:t> approach?</a:t>
            </a:r>
          </a:p>
          <a:p>
            <a:pPr marL="0" indent="0">
              <a:buNone/>
            </a:pPr>
            <a:endParaRPr lang="en-US" dirty="0"/>
          </a:p>
          <a:p>
            <a:pPr marL="0" indent="0">
              <a:buNone/>
            </a:pPr>
            <a:endParaRPr lang="en-US" dirty="0"/>
          </a:p>
          <a:p>
            <a:pPr marL="0" indent="0">
              <a:buNone/>
            </a:pP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void *b = malloc(8);</a:t>
            </a:r>
          </a:p>
          <a:p>
            <a:pPr marL="0" indent="0">
              <a:buNone/>
            </a:pPr>
            <a:endParaRPr lang="en-US" dirty="0"/>
          </a:p>
        </p:txBody>
      </p:sp>
      <p:graphicFrame>
        <p:nvGraphicFramePr>
          <p:cNvPr id="6" name="Table 5">
            <a:extLst>
              <a:ext uri="{FF2B5EF4-FFF2-40B4-BE49-F238E27FC236}">
                <a16:creationId xmlns:a16="http://schemas.microsoft.com/office/drawing/2014/main" id="{FC948FA2-74B3-3243-B7B3-69CC262A576C}"/>
              </a:ext>
            </a:extLst>
          </p:cNvPr>
          <p:cNvGraphicFramePr>
            <a:graphicFrameLocks noGrp="1"/>
          </p:cNvGraphicFramePr>
          <p:nvPr/>
        </p:nvGraphicFramePr>
        <p:xfrm>
          <a:off x="1031805" y="2290170"/>
          <a:ext cx="10052189"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975522">
                  <a:extLst>
                    <a:ext uri="{9D8B030D-6E8A-4147-A177-3AD203B41FA5}">
                      <a16:colId xmlns:a16="http://schemas.microsoft.com/office/drawing/2014/main" val="1841696702"/>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gridCol w="1224419">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E794B771-8474-AD43-8F2E-725665E42F88}"/>
              </a:ext>
            </a:extLst>
          </p:cNvPr>
          <p:cNvGraphicFramePr>
            <a:graphicFrameLocks noGrp="1"/>
          </p:cNvGraphicFramePr>
          <p:nvPr/>
        </p:nvGraphicFramePr>
        <p:xfrm>
          <a:off x="1031805" y="4509354"/>
          <a:ext cx="10052189"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853582">
                  <a:extLst>
                    <a:ext uri="{9D8B030D-6E8A-4147-A177-3AD203B41FA5}">
                      <a16:colId xmlns:a16="http://schemas.microsoft.com/office/drawing/2014/main" val="2020127947"/>
                    </a:ext>
                  </a:extLst>
                </a:gridCol>
                <a:gridCol w="243881">
                  <a:extLst>
                    <a:ext uri="{9D8B030D-6E8A-4147-A177-3AD203B41FA5}">
                      <a16:colId xmlns:a16="http://schemas.microsoft.com/office/drawing/2014/main" val="552219943"/>
                    </a:ext>
                  </a:extLst>
                </a:gridCol>
                <a:gridCol w="731643">
                  <a:extLst>
                    <a:ext uri="{9D8B030D-6E8A-4147-A177-3AD203B41FA5}">
                      <a16:colId xmlns:a16="http://schemas.microsoft.com/office/drawing/2014/main" val="2984511332"/>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975522">
                  <a:extLst>
                    <a:ext uri="{9D8B030D-6E8A-4147-A177-3AD203B41FA5}">
                      <a16:colId xmlns:a16="http://schemas.microsoft.com/office/drawing/2014/main" val="1841696702"/>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gridCol w="1224419">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pic>
        <p:nvPicPr>
          <p:cNvPr id="2" name="Picture 1">
            <a:extLst>
              <a:ext uri="{FF2B5EF4-FFF2-40B4-BE49-F238E27FC236}">
                <a16:creationId xmlns:a16="http://schemas.microsoft.com/office/drawing/2014/main" id="{AC527E03-4787-2DA9-E403-6725508F0F17}"/>
              </a:ext>
            </a:extLst>
          </p:cNvPr>
          <p:cNvPicPr>
            <a:picLocks noChangeAspect="1"/>
          </p:cNvPicPr>
          <p:nvPr/>
        </p:nvPicPr>
        <p:blipFill>
          <a:blip r:embed="rId3"/>
          <a:stretch>
            <a:fillRect/>
          </a:stretch>
        </p:blipFill>
        <p:spPr>
          <a:xfrm>
            <a:off x="11074473" y="5562598"/>
            <a:ext cx="958502" cy="833329"/>
          </a:xfrm>
          <a:prstGeom prst="rect">
            <a:avLst/>
          </a:prstGeom>
        </p:spPr>
      </p:pic>
    </p:spTree>
    <p:extLst>
      <p:ext uri="{BB962C8B-B14F-4D97-AF65-F5344CB8AC3E}">
        <p14:creationId xmlns:p14="http://schemas.microsoft.com/office/powerpoint/2010/main" val="3964245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2: Implicit (best-fit)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r>
              <a:rPr lang="en-US" b="1" dirty="0">
                <a:solidFill>
                  <a:schemeClr val="accent2">
                    <a:lumMod val="75000"/>
                  </a:schemeClr>
                </a:solidFill>
              </a:rPr>
              <a:t>best-fit</a:t>
            </a:r>
            <a:r>
              <a:rPr lang="en-US" dirty="0"/>
              <a:t> approach?</a:t>
            </a:r>
          </a:p>
          <a:p>
            <a:pPr marL="0" indent="0">
              <a:buNone/>
            </a:pPr>
            <a:endParaRPr lang="en-US" dirty="0"/>
          </a:p>
          <a:p>
            <a:pPr marL="0" indent="0">
              <a:buNone/>
            </a:pPr>
            <a:endParaRPr lang="en-US" dirty="0"/>
          </a:p>
          <a:p>
            <a:pPr marL="0" indent="0">
              <a:buNone/>
            </a:pPr>
            <a:endParaRPr lang="en-US" dirty="0"/>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void *b = malloc(8);</a:t>
            </a:r>
          </a:p>
        </p:txBody>
      </p:sp>
      <p:graphicFrame>
        <p:nvGraphicFramePr>
          <p:cNvPr id="13" name="Table 12">
            <a:extLst>
              <a:ext uri="{FF2B5EF4-FFF2-40B4-BE49-F238E27FC236}">
                <a16:creationId xmlns:a16="http://schemas.microsoft.com/office/drawing/2014/main" id="{8DD7C322-7EBA-224F-93FC-45F7A45EC62B}"/>
              </a:ext>
            </a:extLst>
          </p:cNvPr>
          <p:cNvGraphicFramePr>
            <a:graphicFrameLocks noGrp="1"/>
          </p:cNvGraphicFramePr>
          <p:nvPr/>
        </p:nvGraphicFramePr>
        <p:xfrm>
          <a:off x="1682114" y="2743200"/>
          <a:ext cx="8827771"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609702">
                  <a:extLst>
                    <a:ext uri="{9D8B030D-6E8A-4147-A177-3AD203B41FA5}">
                      <a16:colId xmlns:a16="http://schemas.microsoft.com/office/drawing/2014/main" val="1841696702"/>
                    </a:ext>
                  </a:extLst>
                </a:gridCol>
                <a:gridCol w="365821">
                  <a:extLst>
                    <a:ext uri="{9D8B030D-6E8A-4147-A177-3AD203B41FA5}">
                      <a16:colId xmlns:a16="http://schemas.microsoft.com/office/drawing/2014/main" val="2621054090"/>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pic>
        <p:nvPicPr>
          <p:cNvPr id="2" name="Picture 1">
            <a:extLst>
              <a:ext uri="{FF2B5EF4-FFF2-40B4-BE49-F238E27FC236}">
                <a16:creationId xmlns:a16="http://schemas.microsoft.com/office/drawing/2014/main" id="{CE834284-B746-4D0B-9326-D17698882837}"/>
              </a:ext>
            </a:extLst>
          </p:cNvPr>
          <p:cNvPicPr>
            <a:picLocks noChangeAspect="1"/>
          </p:cNvPicPr>
          <p:nvPr/>
        </p:nvPicPr>
        <p:blipFill>
          <a:blip r:embed="rId3"/>
          <a:stretch>
            <a:fillRect/>
          </a:stretch>
        </p:blipFill>
        <p:spPr>
          <a:xfrm>
            <a:off x="11074473" y="5562598"/>
            <a:ext cx="958502" cy="833329"/>
          </a:xfrm>
          <a:prstGeom prst="rect">
            <a:avLst/>
          </a:prstGeom>
        </p:spPr>
      </p:pic>
    </p:spTree>
    <p:extLst>
      <p:ext uri="{BB962C8B-B14F-4D97-AF65-F5344CB8AC3E}">
        <p14:creationId xmlns:p14="http://schemas.microsoft.com/office/powerpoint/2010/main" val="4144471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2: Implicit (best-fit)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r>
              <a:rPr lang="en-US" b="1" dirty="0">
                <a:solidFill>
                  <a:schemeClr val="accent2">
                    <a:lumMod val="75000"/>
                  </a:schemeClr>
                </a:solidFill>
              </a:rPr>
              <a:t>best-fit</a:t>
            </a:r>
            <a:r>
              <a:rPr lang="en-US" dirty="0"/>
              <a:t> approach?</a:t>
            </a:r>
          </a:p>
          <a:p>
            <a:pPr marL="0" indent="0">
              <a:buNone/>
            </a:pPr>
            <a:endParaRPr lang="en-US" dirty="0"/>
          </a:p>
          <a:p>
            <a:pPr marL="0" indent="0">
              <a:buNone/>
            </a:pPr>
            <a:endParaRPr lang="en-US" dirty="0"/>
          </a:p>
          <a:p>
            <a:pPr marL="0" indent="0">
              <a:buNone/>
            </a:pPr>
            <a:endParaRPr lang="en-US" dirty="0"/>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void *b = malloc(8);</a:t>
            </a:r>
          </a:p>
        </p:txBody>
      </p:sp>
      <p:graphicFrame>
        <p:nvGraphicFramePr>
          <p:cNvPr id="13" name="Table 12">
            <a:extLst>
              <a:ext uri="{FF2B5EF4-FFF2-40B4-BE49-F238E27FC236}">
                <a16:creationId xmlns:a16="http://schemas.microsoft.com/office/drawing/2014/main" id="{8DD7C322-7EBA-224F-93FC-45F7A45EC62B}"/>
              </a:ext>
            </a:extLst>
          </p:cNvPr>
          <p:cNvGraphicFramePr>
            <a:graphicFrameLocks noGrp="1"/>
          </p:cNvGraphicFramePr>
          <p:nvPr/>
        </p:nvGraphicFramePr>
        <p:xfrm>
          <a:off x="1682114" y="2743200"/>
          <a:ext cx="8827771"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609702">
                  <a:extLst>
                    <a:ext uri="{9D8B030D-6E8A-4147-A177-3AD203B41FA5}">
                      <a16:colId xmlns:a16="http://schemas.microsoft.com/office/drawing/2014/main" val="1841696702"/>
                    </a:ext>
                  </a:extLst>
                </a:gridCol>
                <a:gridCol w="365821">
                  <a:extLst>
                    <a:ext uri="{9D8B030D-6E8A-4147-A177-3AD203B41FA5}">
                      <a16:colId xmlns:a16="http://schemas.microsoft.com/office/drawing/2014/main" val="2621054090"/>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14" name="Table 13">
            <a:extLst>
              <a:ext uri="{FF2B5EF4-FFF2-40B4-BE49-F238E27FC236}">
                <a16:creationId xmlns:a16="http://schemas.microsoft.com/office/drawing/2014/main" id="{096BC9B1-6253-CC43-BBC6-27F22A019E76}"/>
              </a:ext>
            </a:extLst>
          </p:cNvPr>
          <p:cNvGraphicFramePr>
            <a:graphicFrameLocks noGrp="1"/>
          </p:cNvGraphicFramePr>
          <p:nvPr/>
        </p:nvGraphicFramePr>
        <p:xfrm>
          <a:off x="1682114" y="4860489"/>
          <a:ext cx="8827771"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609702">
                  <a:extLst>
                    <a:ext uri="{9D8B030D-6E8A-4147-A177-3AD203B41FA5}">
                      <a16:colId xmlns:a16="http://schemas.microsoft.com/office/drawing/2014/main" val="1841696702"/>
                    </a:ext>
                  </a:extLst>
                </a:gridCol>
                <a:gridCol w="365821">
                  <a:extLst>
                    <a:ext uri="{9D8B030D-6E8A-4147-A177-3AD203B41FA5}">
                      <a16:colId xmlns:a16="http://schemas.microsoft.com/office/drawing/2014/main" val="2621054090"/>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pic>
        <p:nvPicPr>
          <p:cNvPr id="2" name="Picture 1">
            <a:extLst>
              <a:ext uri="{FF2B5EF4-FFF2-40B4-BE49-F238E27FC236}">
                <a16:creationId xmlns:a16="http://schemas.microsoft.com/office/drawing/2014/main" id="{8D5D7F85-2DC7-86C2-8432-170C1B07F2B7}"/>
              </a:ext>
            </a:extLst>
          </p:cNvPr>
          <p:cNvPicPr>
            <a:picLocks noChangeAspect="1"/>
          </p:cNvPicPr>
          <p:nvPr/>
        </p:nvPicPr>
        <p:blipFill>
          <a:blip r:embed="rId3"/>
          <a:stretch>
            <a:fillRect/>
          </a:stretch>
        </p:blipFill>
        <p:spPr>
          <a:xfrm>
            <a:off x="11074473" y="5562598"/>
            <a:ext cx="958502" cy="833329"/>
          </a:xfrm>
          <a:prstGeom prst="rect">
            <a:avLst/>
          </a:prstGeom>
        </p:spPr>
      </p:pic>
    </p:spTree>
    <p:extLst>
      <p:ext uri="{BB962C8B-B14F-4D97-AF65-F5344CB8AC3E}">
        <p14:creationId xmlns:p14="http://schemas.microsoft.com/office/powerpoint/2010/main" val="21893450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98E9-1795-F947-BB07-68867095AFBC}"/>
              </a:ext>
            </a:extLst>
          </p:cNvPr>
          <p:cNvSpPr>
            <a:spLocks noGrp="1"/>
          </p:cNvSpPr>
          <p:nvPr>
            <p:ph type="title"/>
          </p:nvPr>
        </p:nvSpPr>
        <p:spPr/>
        <p:txBody>
          <a:bodyPr/>
          <a:lstStyle/>
          <a:p>
            <a:r>
              <a:rPr lang="en-US" dirty="0"/>
              <a:t>Final Assignment: Implicit Allocator</a:t>
            </a:r>
          </a:p>
        </p:txBody>
      </p:sp>
      <p:sp>
        <p:nvSpPr>
          <p:cNvPr id="3" name="Content Placeholder 2">
            <a:extLst>
              <a:ext uri="{FF2B5EF4-FFF2-40B4-BE49-F238E27FC236}">
                <a16:creationId xmlns:a16="http://schemas.microsoft.com/office/drawing/2014/main" id="{22ADF6CE-A687-E541-87FE-BC87443A58AD}"/>
              </a:ext>
            </a:extLst>
          </p:cNvPr>
          <p:cNvSpPr>
            <a:spLocks noGrp="1"/>
          </p:cNvSpPr>
          <p:nvPr>
            <p:ph idx="1"/>
          </p:nvPr>
        </p:nvSpPr>
        <p:spPr/>
        <p:txBody>
          <a:bodyPr/>
          <a:lstStyle/>
          <a:p>
            <a:r>
              <a:rPr lang="en-US" b="1" dirty="0"/>
              <a:t>Must have </a:t>
            </a:r>
            <a:r>
              <a:rPr lang="en-US" dirty="0"/>
              <a:t>headers that track block information (size, status in-use or free) –you must use the 8 byte header size, storing the status using the free bits (this is larger than the 4 byte headers specified in the book, as this makes it easier to satisfy the alignment constraint and store information).</a:t>
            </a:r>
          </a:p>
          <a:p>
            <a:r>
              <a:rPr lang="en-US" b="1" dirty="0"/>
              <a:t>Must have </a:t>
            </a:r>
            <a:r>
              <a:rPr lang="en-US" dirty="0"/>
              <a:t>free blocks that are recycled and reused for subsequent malloc requests if possible</a:t>
            </a:r>
          </a:p>
          <a:p>
            <a:r>
              <a:rPr lang="en-US" b="1" dirty="0"/>
              <a:t>Must have </a:t>
            </a:r>
            <a:r>
              <a:rPr lang="en-US" dirty="0"/>
              <a:t>a malloc implementation that searches the heap for free blocks via an implicit list (i.e. traverses block-by-block).</a:t>
            </a:r>
          </a:p>
          <a:p>
            <a:endParaRPr lang="en-US" dirty="0"/>
          </a:p>
          <a:p>
            <a:r>
              <a:rPr lang="en-US" b="1" dirty="0"/>
              <a:t>Does not need to </a:t>
            </a:r>
            <a:r>
              <a:rPr lang="en-US" dirty="0"/>
              <a:t>have</a:t>
            </a:r>
            <a:r>
              <a:rPr lang="en-US" b="1" dirty="0"/>
              <a:t> </a:t>
            </a:r>
            <a:r>
              <a:rPr lang="en-US" dirty="0"/>
              <a:t>coalescing of free blocks</a:t>
            </a:r>
          </a:p>
          <a:p>
            <a:r>
              <a:rPr lang="en-US" b="1" dirty="0"/>
              <a:t>Does not need to </a:t>
            </a:r>
            <a:r>
              <a:rPr lang="en-US" dirty="0"/>
              <a:t>support in-place </a:t>
            </a:r>
            <a:r>
              <a:rPr lang="en-US" dirty="0" err="1"/>
              <a:t>realloc</a:t>
            </a:r>
            <a:endParaRPr lang="en-US" dirty="0"/>
          </a:p>
        </p:txBody>
      </p:sp>
    </p:spTree>
    <p:extLst>
      <p:ext uri="{BB962C8B-B14F-4D97-AF65-F5344CB8AC3E}">
        <p14:creationId xmlns:p14="http://schemas.microsoft.com/office/powerpoint/2010/main" val="143869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*e = malloc(24);	</a:t>
            </a:r>
            <a:r>
              <a:rPr lang="en-US" b="1" dirty="0">
                <a:solidFill>
                  <a:srgbClr val="00B050"/>
                </a:solidFill>
                <a:latin typeface="Consolas" panose="020B0609020204030204" pitchFamily="49" charset="0"/>
                <a:cs typeface="Consolas" panose="020B0609020204030204" pitchFamily="49" charset="0"/>
              </a:rPr>
              <a:t>// returns NULL!</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10CAA498-8E3C-4340-801C-767F5FEF7801}"/>
              </a:ext>
            </a:extLst>
          </p:cNvPr>
          <p:cNvSpPr/>
          <p:nvPr/>
        </p:nvSpPr>
        <p:spPr bwMode="auto">
          <a:xfrm>
            <a:off x="2914650" y="2630984"/>
            <a:ext cx="6362700" cy="186481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You do not need to worry about this problem for the implicit allocator, but this is a requirement for the </a:t>
            </a:r>
            <a:r>
              <a:rPr lang="en-US" sz="2800" i="1" dirty="0">
                <a:latin typeface="+mn-lt"/>
                <a:cs typeface="Courier New" panose="02070309020205020404" pitchFamily="49" charset="0"/>
              </a:rPr>
              <a:t>explicit</a:t>
            </a:r>
            <a:r>
              <a:rPr lang="en-US" sz="2800" dirty="0">
                <a:latin typeface="+mn-lt"/>
                <a:cs typeface="Courier New" panose="02070309020205020404" pitchFamily="49" charset="0"/>
              </a:rPr>
              <a:t> allocator! (More about this later).</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25633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868809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56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8" name="Table 7">
            <a:extLst>
              <a:ext uri="{FF2B5EF4-FFF2-40B4-BE49-F238E27FC236}">
                <a16:creationId xmlns:a16="http://schemas.microsoft.com/office/drawing/2014/main" id="{2F83CEA9-94A1-584B-999D-907806C3D02E}"/>
              </a:ext>
            </a:extLst>
          </p:cNvPr>
          <p:cNvGraphicFramePr>
            <a:graphicFrameLocks noGrp="1"/>
          </p:cNvGraphicFramePr>
          <p:nvPr/>
        </p:nvGraphicFramePr>
        <p:xfrm>
          <a:off x="7747000" y="1371600"/>
          <a:ext cx="4216400" cy="1179883"/>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6370720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8" name="Table 7">
            <a:extLst>
              <a:ext uri="{FF2B5EF4-FFF2-40B4-BE49-F238E27FC236}">
                <a16:creationId xmlns:a16="http://schemas.microsoft.com/office/drawing/2014/main" id="{2F83CEA9-94A1-584B-999D-907806C3D02E}"/>
              </a:ext>
            </a:extLst>
          </p:cNvPr>
          <p:cNvGraphicFramePr>
            <a:graphicFrameLocks noGrp="1"/>
          </p:cNvGraphicFramePr>
          <p:nvPr/>
        </p:nvGraphicFramePr>
        <p:xfrm>
          <a:off x="7747000" y="1371600"/>
          <a:ext cx="4216400" cy="190256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bl>
          </a:graphicData>
        </a:graphic>
      </p:graphicFrame>
      <p:sp>
        <p:nvSpPr>
          <p:cNvPr id="7" name="Rectangle 6">
            <a:extLst>
              <a:ext uri="{FF2B5EF4-FFF2-40B4-BE49-F238E27FC236}">
                <a16:creationId xmlns:a16="http://schemas.microsoft.com/office/drawing/2014/main" id="{E6B86324-F8F5-1C40-90EA-B8664C873DAF}"/>
              </a:ext>
            </a:extLst>
          </p:cNvPr>
          <p:cNvSpPr/>
          <p:nvPr/>
        </p:nvSpPr>
        <p:spPr bwMode="auto">
          <a:xfrm>
            <a:off x="1790700" y="3583835"/>
            <a:ext cx="8534400" cy="149027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The implicit allocator can always move memory to a new location for a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request.  The </a:t>
            </a:r>
            <a:r>
              <a:rPr lang="en-US" sz="2800" i="1" dirty="0">
                <a:latin typeface="+mn-lt"/>
                <a:cs typeface="Courier New" panose="02070309020205020404" pitchFamily="49" charset="0"/>
              </a:rPr>
              <a:t>explicit</a:t>
            </a:r>
            <a:r>
              <a:rPr lang="en-US" sz="2800" dirty="0">
                <a:latin typeface="+mn-lt"/>
                <a:cs typeface="Courier New" panose="02070309020205020404" pitchFamily="49" charset="0"/>
              </a:rPr>
              <a:t> allocator must support in-place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(more on this later).</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67448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55D9-3B0E-814A-874D-4ADBAB3A11E4}"/>
              </a:ext>
            </a:extLst>
          </p:cNvPr>
          <p:cNvSpPr>
            <a:spLocks noGrp="1"/>
          </p:cNvSpPr>
          <p:nvPr>
            <p:ph type="title"/>
          </p:nvPr>
        </p:nvSpPr>
        <p:spPr/>
        <p:txBody>
          <a:bodyPr/>
          <a:lstStyle/>
          <a:p>
            <a:r>
              <a:rPr lang="en-US" dirty="0"/>
              <a:t>Summary: Implicit Allocator</a:t>
            </a:r>
          </a:p>
        </p:txBody>
      </p:sp>
      <p:sp>
        <p:nvSpPr>
          <p:cNvPr id="3" name="Content Placeholder 2">
            <a:extLst>
              <a:ext uri="{FF2B5EF4-FFF2-40B4-BE49-F238E27FC236}">
                <a16:creationId xmlns:a16="http://schemas.microsoft.com/office/drawing/2014/main" id="{30026350-95B9-E345-A012-F41763C08714}"/>
              </a:ext>
            </a:extLst>
          </p:cNvPr>
          <p:cNvSpPr>
            <a:spLocks noGrp="1"/>
          </p:cNvSpPr>
          <p:nvPr>
            <p:ph idx="1"/>
          </p:nvPr>
        </p:nvSpPr>
        <p:spPr/>
        <p:txBody>
          <a:bodyPr/>
          <a:lstStyle/>
          <a:p>
            <a:pPr marL="0" indent="0">
              <a:buNone/>
            </a:pPr>
            <a:r>
              <a:rPr lang="en-US" dirty="0"/>
              <a:t>An implicit allocator is a more efficient implementation that has reasonable </a:t>
            </a:r>
            <a:r>
              <a:rPr lang="en-US" b="1" dirty="0"/>
              <a:t>throughput</a:t>
            </a:r>
            <a:r>
              <a:rPr lang="en-US" dirty="0"/>
              <a:t> and </a:t>
            </a:r>
            <a:r>
              <a:rPr lang="en-US" b="1" dirty="0"/>
              <a:t>utilization</a:t>
            </a:r>
            <a:r>
              <a:rPr lang="en-US" dirty="0"/>
              <a:t> due to its recycling of blocks.</a:t>
            </a:r>
          </a:p>
          <a:p>
            <a:endParaRPr lang="en-US" dirty="0"/>
          </a:p>
          <a:p>
            <a:pPr marL="0" indent="0">
              <a:buNone/>
            </a:pPr>
            <a:r>
              <a:rPr lang="en-US" dirty="0"/>
              <a:t>Can we do better?</a:t>
            </a:r>
          </a:p>
          <a:p>
            <a:pPr marL="514350" indent="-514350">
              <a:buFont typeface="+mj-lt"/>
              <a:buAutoNum type="arabicPeriod"/>
            </a:pPr>
            <a:r>
              <a:rPr lang="en-US" dirty="0"/>
              <a:t>Can we avoid searching all blocks for free blocks to reuse?</a:t>
            </a:r>
          </a:p>
          <a:p>
            <a:pPr marL="514350" indent="-514350">
              <a:buFont typeface="+mj-lt"/>
              <a:buAutoNum type="arabicPeriod"/>
            </a:pPr>
            <a:r>
              <a:rPr lang="en-US" dirty="0"/>
              <a:t>Can we merge adjacent free blocks to keep large spaces available?</a:t>
            </a:r>
          </a:p>
          <a:p>
            <a:pPr marL="514350" indent="-514350">
              <a:buFont typeface="+mj-lt"/>
              <a:buAutoNum type="arabicPeriod"/>
            </a:pPr>
            <a:r>
              <a:rPr lang="en-US" dirty="0"/>
              <a:t>Can we avoid always copying/moving data during </a:t>
            </a:r>
            <a:r>
              <a:rPr lang="en-US" dirty="0" err="1"/>
              <a:t>realloc</a:t>
            </a:r>
            <a:r>
              <a:rPr lang="en-US" dirty="0"/>
              <a:t>?</a:t>
            </a:r>
          </a:p>
        </p:txBody>
      </p:sp>
    </p:spTree>
    <p:extLst>
      <p:ext uri="{BB962C8B-B14F-4D97-AF65-F5344CB8AC3E}">
        <p14:creationId xmlns:p14="http://schemas.microsoft.com/office/powerpoint/2010/main" val="355426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16640</TotalTime>
  <Words>5622</Words>
  <Application>Microsoft Macintosh PowerPoint</Application>
  <PresentationFormat>Widescreen</PresentationFormat>
  <Paragraphs>1317</Paragraphs>
  <Slides>71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71</vt:i4>
      </vt:variant>
    </vt:vector>
  </HeadingPairs>
  <TitlesOfParts>
    <vt:vector size="78" baseType="lpstr">
      <vt:lpstr>Andale Mono</vt:lpstr>
      <vt:lpstr>Arial</vt:lpstr>
      <vt:lpstr>Calibri</vt:lpstr>
      <vt:lpstr>Consolas</vt:lpstr>
      <vt:lpstr>Tahoma</vt:lpstr>
      <vt:lpstr>Verdana</vt:lpstr>
      <vt:lpstr>Default Design</vt:lpstr>
      <vt:lpstr>CS107, Lecture 22 Managing The Heap, Take I</vt:lpstr>
      <vt:lpstr>CS107 Topic 6: How do the core malloc/realloc/free memory-allocation operations work?</vt:lpstr>
      <vt:lpstr>How do malloc/realloc/free work?</vt:lpstr>
      <vt:lpstr>Learning Goals</vt:lpstr>
      <vt:lpstr>Running a program</vt:lpstr>
      <vt:lpstr>The Stack</vt:lpstr>
      <vt:lpstr>Today: The Heap</vt:lpstr>
      <vt:lpstr>Your role so far: Client</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Heap Allocator Requirements</vt:lpstr>
      <vt:lpstr>Heap Allocator Requirements</vt:lpstr>
      <vt:lpstr>Heap Allocator Requirements</vt:lpstr>
      <vt:lpstr>Heap Allocator Requirements</vt:lpstr>
      <vt:lpstr>Heap Allocator Requirements</vt:lpstr>
      <vt:lpstr>Heap Allocator Requirements</vt:lpstr>
      <vt:lpstr>Heap Allocator Goals</vt:lpstr>
      <vt:lpstr>Utilization</vt:lpstr>
      <vt:lpstr>Utilization</vt:lpstr>
      <vt:lpstr>Utilization</vt:lpstr>
      <vt:lpstr>Fragmentation</vt:lpstr>
      <vt:lpstr>Heap Allocator Goals</vt:lpstr>
      <vt:lpstr>Heap Allocator Goals</vt:lpstr>
      <vt:lpstr>Bump Allocator</vt:lpstr>
      <vt:lpstr>Bump Allocator Performance</vt:lpstr>
      <vt:lpstr>Bump Allocator</vt:lpstr>
      <vt:lpstr>Bump Allocator</vt:lpstr>
      <vt:lpstr>Bump Allocator</vt:lpstr>
      <vt:lpstr>Bump Allocator</vt:lpstr>
      <vt:lpstr>Bump Allocator</vt:lpstr>
      <vt:lpstr>Bump Allocator</vt:lpstr>
      <vt:lpstr>Bump Allocator</vt:lpstr>
      <vt:lpstr>Summary: Bump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Representing Headers</vt:lpstr>
      <vt:lpstr>Implicit Free List Allocator</vt:lpstr>
      <vt:lpstr>Implicit Free List Summary</vt:lpstr>
      <vt:lpstr>Implicit free list header design</vt:lpstr>
      <vt:lpstr>Splitting Policy</vt:lpstr>
      <vt:lpstr>Splitting Policy</vt:lpstr>
      <vt:lpstr>Splitting Policy</vt:lpstr>
      <vt:lpstr>Splitting Policy</vt:lpstr>
      <vt:lpstr>Revisiting Our Goals</vt:lpstr>
      <vt:lpstr>Practice 1: Implicit (first-fit)</vt:lpstr>
      <vt:lpstr>Practice 1: Implicit (first-fit)</vt:lpstr>
      <vt:lpstr>Practice 2: Implicit (best-fit)</vt:lpstr>
      <vt:lpstr>Practice 2: Implicit (best-fit)</vt:lpstr>
      <vt:lpstr>Final Assignment: Implicit Allocator</vt:lpstr>
      <vt:lpstr>Coalescing</vt:lpstr>
      <vt:lpstr>In-Place Realloc</vt:lpstr>
      <vt:lpstr>In-Place Realloc</vt:lpstr>
      <vt:lpstr>In-Place Realloc</vt:lpstr>
      <vt:lpstr>Summary: Implicit Allocator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1946</cp:revision>
  <cp:lastPrinted>2019-05-24T19:16:11Z</cp:lastPrinted>
  <dcterms:created xsi:type="dcterms:W3CDTF">2008-06-28T20:57:21Z</dcterms:created>
  <dcterms:modified xsi:type="dcterms:W3CDTF">2022-11-16T02:02:26Z</dcterms:modified>
</cp:coreProperties>
</file>