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1"/>
  </p:notesMasterIdLst>
  <p:handoutMasterIdLst>
    <p:handoutMasterId r:id="rId52"/>
  </p:handoutMasterIdLst>
  <p:sldIdLst>
    <p:sldId id="256" r:id="rId2"/>
    <p:sldId id="1006" r:id="rId3"/>
    <p:sldId id="1007" r:id="rId4"/>
    <p:sldId id="1075" r:id="rId5"/>
    <p:sldId id="1010" r:id="rId6"/>
    <p:sldId id="1011" r:id="rId7"/>
    <p:sldId id="1013" r:id="rId8"/>
    <p:sldId id="1014" r:id="rId9"/>
    <p:sldId id="1015" r:id="rId10"/>
    <p:sldId id="1016" r:id="rId11"/>
    <p:sldId id="1198" r:id="rId12"/>
    <p:sldId id="1231" r:id="rId13"/>
    <p:sldId id="1140" r:id="rId14"/>
    <p:sldId id="1040" r:id="rId15"/>
    <p:sldId id="1041" r:id="rId16"/>
    <p:sldId id="1020" r:id="rId17"/>
    <p:sldId id="1023" r:id="rId18"/>
    <p:sldId id="1024" r:id="rId19"/>
    <p:sldId id="1025" r:id="rId20"/>
    <p:sldId id="1026" r:id="rId21"/>
    <p:sldId id="1027" r:id="rId22"/>
    <p:sldId id="1022" r:id="rId23"/>
    <p:sldId id="1028" r:id="rId24"/>
    <p:sldId id="1029" r:id="rId25"/>
    <p:sldId id="1030" r:id="rId26"/>
    <p:sldId id="1240" r:id="rId27"/>
    <p:sldId id="1250" r:id="rId28"/>
    <p:sldId id="1043" r:id="rId29"/>
    <p:sldId id="1044" r:id="rId30"/>
    <p:sldId id="1050" r:id="rId31"/>
    <p:sldId id="1051" r:id="rId32"/>
    <p:sldId id="1052" r:id="rId33"/>
    <p:sldId id="1053" r:id="rId34"/>
    <p:sldId id="1054" r:id="rId35"/>
    <p:sldId id="1055" r:id="rId36"/>
    <p:sldId id="1056" r:id="rId37"/>
    <p:sldId id="1057" r:id="rId38"/>
    <p:sldId id="1058" r:id="rId39"/>
    <p:sldId id="1247" r:id="rId40"/>
    <p:sldId id="1253" r:id="rId41"/>
    <p:sldId id="1244" r:id="rId42"/>
    <p:sldId id="1251" r:id="rId43"/>
    <p:sldId id="1245" r:id="rId44"/>
    <p:sldId id="1252" r:id="rId45"/>
    <p:sldId id="1254" r:id="rId46"/>
    <p:sldId id="1183" r:id="rId47"/>
    <p:sldId id="1233" r:id="rId48"/>
    <p:sldId id="1060" r:id="rId49"/>
    <p:sldId id="1111" r:id="rId50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Explicit" id="{13BECB0B-258C-1D4D-A42A-BD59A3F6DA19}">
          <p14:sldIdLst>
            <p14:sldId id="1006"/>
            <p14:sldId id="1007"/>
            <p14:sldId id="1075"/>
            <p14:sldId id="1010"/>
            <p14:sldId id="1011"/>
            <p14:sldId id="1013"/>
            <p14:sldId id="1014"/>
            <p14:sldId id="1015"/>
            <p14:sldId id="1016"/>
            <p14:sldId id="1198"/>
            <p14:sldId id="1231"/>
            <p14:sldId id="1140"/>
            <p14:sldId id="1040"/>
            <p14:sldId id="1041"/>
            <p14:sldId id="1020"/>
            <p14:sldId id="1023"/>
            <p14:sldId id="1024"/>
            <p14:sldId id="1025"/>
            <p14:sldId id="1026"/>
            <p14:sldId id="1027"/>
            <p14:sldId id="1022"/>
            <p14:sldId id="1028"/>
            <p14:sldId id="1029"/>
            <p14:sldId id="1030"/>
            <p14:sldId id="1240"/>
            <p14:sldId id="1250"/>
            <p14:sldId id="1043"/>
            <p14:sldId id="1044"/>
            <p14:sldId id="1050"/>
            <p14:sldId id="1051"/>
            <p14:sldId id="1052"/>
            <p14:sldId id="1053"/>
            <p14:sldId id="1054"/>
            <p14:sldId id="1055"/>
            <p14:sldId id="1056"/>
            <p14:sldId id="1057"/>
            <p14:sldId id="1058"/>
            <p14:sldId id="1247"/>
            <p14:sldId id="1253"/>
            <p14:sldId id="1244"/>
            <p14:sldId id="1251"/>
            <p14:sldId id="1245"/>
            <p14:sldId id="1252"/>
            <p14:sldId id="1254"/>
            <p14:sldId id="1183"/>
            <p14:sldId id="1233"/>
            <p14:sldId id="1060"/>
            <p14:sldId id="1111"/>
          </p14:sldIdLst>
        </p14:section>
        <p14:section name="Recap" id="{745DA939-E44A-0C40-BECC-2C5C1C4E8C9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EC101"/>
    <a:srgbClr val="008000"/>
    <a:srgbClr val="4472C4"/>
    <a:srgbClr val="F8F8F8"/>
    <a:srgbClr val="D27BD6"/>
    <a:srgbClr val="D62ED6"/>
    <a:srgbClr val="942092"/>
    <a:srgbClr val="FF9999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54" autoAdjust="0"/>
    <p:restoredTop sz="87007" autoAdjust="0"/>
  </p:normalViewPr>
  <p:slideViewPr>
    <p:cSldViewPr>
      <p:cViewPr varScale="1">
        <p:scale>
          <a:sx n="110" d="100"/>
          <a:sy n="110" d="100"/>
        </p:scale>
        <p:origin x="816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21T19:37:56.266"/>
    </inkml:context>
    <inkml:brush xml:id="br0">
      <inkml:brushProperty name="width" value="0.05292" units="cm"/>
      <inkml:brushProperty name="height" value="0.05292" units="cm"/>
      <inkml:brushProperty name="color" value="#3165BB"/>
    </inkml:brush>
  </inkml:definitions>
  <inkml:trace contextRef="#ctx0" brushRef="#br0">21583 9497 8563,'8'6'-204,"5"-5"206,-12 6-286,12-1 234,-12-4 0,7 4 169,-3-6-68,-3 0 164,4 0 0,-6 6-341,0-4 328,0 4-142,0 1 114,0-6-118,0 5-14,0 1-358,-6-6 298,-2 6 0,-7-7-82,1 0 0,5 0 72,-1 0 0,5 0-11,-4 0 1,4 0-16,-4 0 129,-1 0 0,1-5 39,-1 0 55,7-6 40,-3 3-136,0-6-41,4 0 1,-4 0 64,6-1-107,6 7 1,2-3 4,6 7 1,0-6-25,1 5 0,-1 1 90,0 4 1,-5 1-53,1 4 1,-1-2 192,6 7 0,-7-1-104,-4 5 0,3 1 122,-3-1 1,3-2-143,-3-2 1,-2 3-121,3-4 97,-4 4 0,-2-1-15,-4-2 0,2 1-44,-7-6 1,6 1-408,-6-1 261,1-4 1,-6 6 63,1-7 1,5 0-51,-1 0 89,1-7 0,-5 1 121,-1-4 1,6-1 10,-1 7 33,7-7-98,-3 3 21,6 0 167,0-5-144,0 12-75,6-6 39,2 7 1,6 0-164,1 0 1,-6 0 90,0 0 0,-4 2-929,5 3 507,-7-4 466,10 12 0,-6-12 0,8 6 0</inkml:trace>
  <inkml:trace contextRef="#ctx0" brushRef="#br0" timeOffset="1">21611 10193 8563,'15'0'-2256,"-7"0"3161,4 0-478,-4 0 0,2 2 697,-1 2-782,-6-2-413,3 11 0,-6-10-15,0 6 0,0-4 180,0 5 1,0-6-166,0 6 1,-4-5 95,-1 4 0,-6-6-165,1 2 1,-2 1 51,-2-1 1,4 0 82,1-5 0,-1 0 1,-4 0 0,0 0-7,0 0 1,4-5 156,1 0 1,4-4-145,-5 4 1,7-6 186,-2 1 0,4 3-70,1-3 0,0 5 76,0-4-105,0-1 0,6-2-1,4 2 1,2 2-46,3 4 0,-1 2 32,0-3 1,0 4-159,0 1 0,1 4 94,-1 1 209,0 6 0,-1-3-119,-4 6 1,-3-4 689,-6-1-501,0 1 1,0 4 60,0 0 0,0-4-58,0-1 1,-1-4-63,-4 4 1,2-4-382,-6 5 288,-1-7 0,-4 3-332,0-6 1,4 0-36,1 0-1049,-1 0-498,-4 0-668,0 0 2443,6-6 0,-5-2 0,5-6 0</inkml:trace>
  <inkml:trace contextRef="#ctx0" brushRef="#br0" timeOffset="2">21668 10762 7732,'8'0'896,"5"0"-336,-12 0 1,7 0 300,-3 0-857,-3 0 103,4 0 202,0 0-414,-4 0 437,10 6-174,-10-4-23,4 4 0,-6-4-3,0 2 189,0-2-570,0 11 212,-6-12 0,-2 10-402,-6-6 275,0 0 1,-1-5-40,1 0 0,0 0 66,0 0 1,4 0 36,1 0 1,4 0 83,-4 0 0,4-2 3,-5-3 202,7 4-238,-3-12 277,6 5 0,2-6-126,2 0 0,3 4 104,2 1 0,4 6-92,-4-2 1,4-1 119,1 1 1,-4 0 6,-1 5 1,-4 0-81,4 0 0,-4 6-14,4 4 1,-5 4-18,0 5 1,-2-1-15,-2 5 1,0-5 22,0 1 0,0-4-143,0 0 1,0-1 269,0 0-104,-6 0 0,2-6-14,-5-3 0,4-2 159,-4 2-482,-1-4 1,-4 6 111,0-7 0,0-5-256,-1 0 0,1 0 112,0 5 1,4-4-1958,1-1 2164,6 0 0,-3-1 0,6-2 0</inkml:trace>
  <inkml:trace contextRef="#ctx0" brushRef="#br0" timeOffset="3">21725 11444 8563,'8'-9'1657,"-3"-1"-1578,3 7 1,-5-8 485,6 6 1,-6 1-389,10 4 0,-10 0 295,7 0-186,-7 0 351,3 0-622,1 0-140,-6 6 1,5 2 1,-6 6 0,-1-5-283,-4 1 0,2-2 238,-7 1 1,6 2-94,-6-6 0,6 5 162,-6-6 0,5 1-179,-4-5-26,6 0 177,-10 0 129,11-6 0,-4-2-156,6-6 521,0-1-256,0 1-133,6 0 0,2 5 11,7-1 0,-6 7 37,1-2 46,-1 4 293,5 7-143,0 2 1,-6 6 92,-3 0 0,1-4 130,-1-1 1,0-4-1096,-5 4 1,-2-4 502,-2 5 0,0-6 762,-5 6 1,-1-5 379,-4 4 1,0-6-1068,0 2 1,0 1-647,-1-1 0,1 0 133,0-5 0,4 0-1099,1 0 1684,6 0 0,-10 0 0,5 0 0</inkml:trace>
  <inkml:trace contextRef="#ctx0" brushRef="#br0" timeOffset="4">21313 14728 8563,'6'-8'355,"-3"-3"-286,7 7 0,-5-6 136,4 5 1,-4-1 209,4 1 1,1 2-181,4-6 0,-5 5-62,1 0 43,-1 2 0,6 2-174,-1 0 1,-6 2-32,-4 2 1,3 0 106,-3 5 1,3-4-114,-2 4 0,-4-4 137,4 5 0,-4-6-252,-1 6 1,-6-1 20,-3 5 0,1-1-87,-2-3 1,1 1 14,-5-7 1,-1 7-82,1-1 1,-2-4 77,-3-1 0,4-3 110,-4-2 1,1 0 16,-1 0 1,5-2-24,0-3 1,0 2 55,4-6 0,-1-1 50,2-4 0,-2 0 20,6-1 0,0 6 107,5-1 1,0 1-97,0-5 0,5 4 108,0 1 0,6 1-72,-2-2 0,4-1-133,1 7 1,0-1 90,0 5 0,1-5-112,-1 0 0,0 1 61,0 4 1,0 1-18,1 4 1,-1-2-27,0 7 0,0-2-11,1 1 1,-1 4-64,0-4 1,-5 4 91,1 1 0,-2 0-162,1 0 1,-2 1 146,-7-1 0,0 0-160,0 0 0,-5 5 122,0 0 1,-6 0-4,2-5 1,-9 1-39,-1-1 0,0-5 0,5 1 1,0-7-104,0 2 121,-1-4 1,1-7 143,0-4 0,0-7-121,0-2 1,4-5 137,1 5 1,6-6-33,-2 1 0,3 4 193,2 1 1,2-2-120,3 3 1,-2 0-81,6 9 0,1-2 136,4 6 1,2 0-97,3 5 1,-4-5-194,4 1 180,-3-1 0,-2 5-102,1 0 0,-3 1 104,-2 4-41,2-3 0,-10 10 75,3-2 1,-4-2-85,-1 1 0,-1 1 199,-4 4 1,2 0-84,-7 0 0,1 1-17,-5-1 0,1 0-22,3 0 1,-2 1-140,2-1 0,-2-5-19,-3 1 0,6-6-244,0 6 0,-1-7-194,-4 2 0,0 1 498,-1-1 0,-5 0 0,-2-5 0</inkml:trace>
  <inkml:trace contextRef="#ctx0" brushRef="#br0" timeOffset="5">27682 7364 8563,'0'14'0,"-4"-4"0,-1-1-1110,0-6 380,5 10 886,0-5-120,0 6 18,0-6-57,0 5 1,0-10 57,0 6-185,0-5 148,0 2 1,0-5 24,0 4-147,0-3 131,0 4-141,0-6 111,0 0-21,0-6 0,0 3 18,0-7 0,-1 1-6,-4-6 1,3 1-14,-2 0 0,0 0-9,0 0 0,2-1-26,-3 1 1,-1 5-34,1-1 0,1 5 269,4-4 1,-5 4 231,0-4-120,0 6-175,5-4 32,0 7-81,0-6-26,0 4 29,0-4 1,2 1 23,3 1-12,3-1 0,6 5-37,0 0 0,2-2 76,3-3 0,-3 4-37,2-4-61,5 4 36,-1 1 1,6-5-28,1 0 0,-1 0-8,0 5 0,2 0 4,4 0 1,-4 0-19,3 0 1,-3 0-8,-2 0 1,-1 0 28,-3 0 0,1 0 10,-6 0 0,0 0-4,-5 0 1,0 5 6,1 0 1,-6 0 4,1-5-23,-7 0 1,5 4 52,-4 1-11,-2 0 102,4 1-133,-6 2-5,0 0 1,-4 5 159,-1-4 0,-1 4-119,1 1 0,3 0 16,-3 0 1,-1-4 8,1-1-279,1 1 231,-3 4 0,6-5-143,-4 1 1,3-5-285,2 4 0,0-4-1507,0 4 1886,0-5 0,0 8 0,0-4 0</inkml:trace>
  <inkml:trace contextRef="#ctx0" brushRef="#br0" timeOffset="6">31208 8729 9773,'15'0'-753,"-1"0"0,-5 0 802,1 0 40,-1 0 0,5 0 63,1 0 0,-1 0-301,0 0 201,-6 0-2,5 0 0,-5 0-394,6 0 116,-6 0 150,4 0-7,-10 0 125,11 0-203,-12 0 153,5 0 0,-7 0-24,-4 0-203,4 0 219,-12 0 1,5 0-192,-6 0 175,6 0 9,-5 0 1,5 0-16,-6 0 1,0 0-12,0 0 211,-1 0-187,1 0 0,-5 0 72,0 0 1,-4 0 189,4 0 1,0 0-240,5 0 335,-7 0-138,5 0 1,-4 0 125,5 0 1,3 1 48,2 4 61,-2-3-49,10 4-176,-4-6 1,7 0-14,4 0 1,3 0-30,6 0 1,2 0-80,3 0 0,-3 0-167,3 0 1,1 0-226,-1 0 290,0 0 1,-5 0-84,1 0 1,-6 0 162,1 0-180,-7 0 8,3 0 1,-6-1-134,0-4 1,-2 3 3,-2-3 0,1 4-220,-7 1 1,5-5-1262,-4 0 1721,6 1 0,-10 4 0,5 0 0</inkml:trace>
  <inkml:trace contextRef="#ctx0" brushRef="#br0" timeOffset="7">31948 9411 8211,'9'0'-751,"1"0"390,-7 0 486,9 0 175,-4 0 477,0 0-716,5 0 44,-12 0-223,6 0 142,-7 0 1,-2 0-51,-3 0 1,2 0 26,-6 0 0,-1 0-158,-4 0 0,5 0 74,-1 0 0,1 0 29,-6 0 0,1 0 20,0 0 0,0 0 11,0 0 0,4 0 107,1 0-118,-1 0 206,-4 0 0,4 0 121,1 0-76,6 0 318,-3 0-206,6 0-6,6 0 1,2 0 117,6 0-166,0 0 0,0 0 76,1 0 77,-7 0-157,4 0-291,-10 0 0,6 0 229,-4 0-189,-2 0-572,4 0 418,-6-6 1,-1 4-1237,-4-2 990,3 2 0,-6 2 380,4 0 0,2 0 0,-4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095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55861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69540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86731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09224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29780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75912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48008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45353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614495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007854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761748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580864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039263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604703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Could do other ways – delayed coalescing, </a:t>
            </a:r>
            <a:r>
              <a:rPr lang="en-US" dirty="0" err="1"/>
              <a:t>coalese</a:t>
            </a:r>
            <a:r>
              <a:rPr lang="en-US" dirty="0"/>
              <a:t> to left, but for us we just do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084005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215671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512168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353010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479180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62341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79452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53826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781982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45879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267917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173254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180897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285618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213883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665396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27354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734255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fit + segregated free list = best-fit!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32089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Jerry Cain, Lisa Yan,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28214/discussion/216625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sourceware.org/glibc/wiki/MallocInternal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customXml" Target="../ink/ink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CS107, Lecture 23</a:t>
            </a:r>
            <a:br>
              <a:rPr lang="en-US" dirty="0"/>
            </a:br>
            <a:r>
              <a:rPr lang="en-US" sz="3400" dirty="0"/>
              <a:t>Managing The Heap, Take II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FD75A26-B2B4-FA24-E953-F1E174D26589}"/>
              </a:ext>
            </a:extLst>
          </p:cNvPr>
          <p:cNvSpPr txBox="1">
            <a:spLocks/>
          </p:cNvSpPr>
          <p:nvPr/>
        </p:nvSpPr>
        <p:spPr bwMode="auto">
          <a:xfrm>
            <a:off x="1676400" y="4114800"/>
            <a:ext cx="8839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Reading: B&amp;O 9.9 and 9.11</a:t>
            </a:r>
          </a:p>
          <a:p>
            <a:pPr fontAlgn="auto">
              <a:spcBef>
                <a:spcPts val="360"/>
              </a:spcBef>
              <a:spcAft>
                <a:spcPts val="0"/>
              </a:spcAft>
            </a:pPr>
            <a:r>
              <a:rPr lang="en-US" sz="2000" dirty="0"/>
              <a:t>Ed Discussion: </a:t>
            </a:r>
            <a:r>
              <a:rPr lang="en-US" sz="2000" dirty="0">
                <a:hlinkClick r:id="rId3"/>
              </a:rPr>
              <a:t>https://</a:t>
            </a:r>
            <a:r>
              <a:rPr lang="en-US" sz="2000" dirty="0" err="1">
                <a:hlinkClick r:id="rId3"/>
              </a:rPr>
              <a:t>edstem.org</a:t>
            </a:r>
            <a:r>
              <a:rPr lang="en-US" sz="2000" dirty="0">
                <a:hlinkClick r:id="rId3"/>
              </a:rPr>
              <a:t>/us/courses/28214/discussion/2166253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previous free block and a pointer to the next free block.</a:t>
            </a:r>
            <a:endParaRPr lang="en-US" b="1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EFA79-AD89-C844-B875-67C5340F90A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56 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6086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</a:t>
            </a:r>
            <a:r>
              <a:rPr lang="en-US" b="1" dirty="0">
                <a:solidFill>
                  <a:srgbClr val="C00000"/>
                </a:solidFill>
              </a:rPr>
              <a:t>previous</a:t>
            </a:r>
            <a:r>
              <a:rPr lang="en-US" dirty="0"/>
              <a:t> free block and a pointer to the </a:t>
            </a:r>
            <a:r>
              <a:rPr lang="en-US" b="1" dirty="0">
                <a:solidFill>
                  <a:srgbClr val="0070C0"/>
                </a:solidFill>
              </a:rPr>
              <a:t>next</a:t>
            </a:r>
            <a:r>
              <a:rPr lang="en-US" dirty="0"/>
              <a:t> free block.</a:t>
            </a:r>
            <a:endParaRPr lang="en-US" b="1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FD7071-C6C1-8D46-9803-30DDA6D05A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096117"/>
              </p:ext>
            </p:extLst>
          </p:nvPr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6" name="Freeform 5">
            <a:extLst>
              <a:ext uri="{FF2B5EF4-FFF2-40B4-BE49-F238E27FC236}">
                <a16:creationId xmlns:a16="http://schemas.microsoft.com/office/drawing/2014/main" id="{DBFF0D09-D472-1247-A25A-7AD7B80F8307}"/>
              </a:ext>
            </a:extLst>
          </p:cNvPr>
          <p:cNvSpPr/>
          <p:nvPr/>
        </p:nvSpPr>
        <p:spPr>
          <a:xfrm>
            <a:off x="2743200" y="4872847"/>
            <a:ext cx="5273801" cy="1109312"/>
          </a:xfrm>
          <a:custGeom>
            <a:avLst/>
            <a:gdLst>
              <a:gd name="connsiteX0" fmla="*/ 0 w 5273801"/>
              <a:gd name="connsiteY0" fmla="*/ 1109312 h 1109312"/>
              <a:gd name="connsiteX1" fmla="*/ 374573 w 5273801"/>
              <a:gd name="connsiteY1" fmla="*/ 305081 h 1109312"/>
              <a:gd name="connsiteX2" fmla="*/ 1498294 w 5273801"/>
              <a:gd name="connsiteY2" fmla="*/ 40676 h 1109312"/>
              <a:gd name="connsiteX3" fmla="*/ 4792337 w 5273801"/>
              <a:gd name="connsiteY3" fmla="*/ 73726 h 1109312"/>
              <a:gd name="connsiteX4" fmla="*/ 5188945 w 5273801"/>
              <a:gd name="connsiteY4" fmla="*/ 723722 h 110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801" h="1109312">
                <a:moveTo>
                  <a:pt x="0" y="1109312"/>
                </a:moveTo>
                <a:cubicBezTo>
                  <a:pt x="62428" y="796249"/>
                  <a:pt x="124857" y="483187"/>
                  <a:pt x="374573" y="305081"/>
                </a:cubicBezTo>
                <a:cubicBezTo>
                  <a:pt x="624289" y="126975"/>
                  <a:pt x="762000" y="79235"/>
                  <a:pt x="1498294" y="40676"/>
                </a:cubicBezTo>
                <a:cubicBezTo>
                  <a:pt x="2234588" y="2117"/>
                  <a:pt x="4177229" y="-40115"/>
                  <a:pt x="4792337" y="73726"/>
                </a:cubicBezTo>
                <a:cubicBezTo>
                  <a:pt x="5407445" y="187567"/>
                  <a:pt x="5298195" y="455644"/>
                  <a:pt x="5188945" y="723722"/>
                </a:cubicBezTo>
              </a:path>
            </a:pathLst>
          </a:custGeom>
          <a:noFill/>
          <a:ln w="762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D4B9740-A94B-FE42-B4A9-EDE7D6C966A2}"/>
              </a:ext>
            </a:extLst>
          </p:cNvPr>
          <p:cNvSpPr/>
          <p:nvPr/>
        </p:nvSpPr>
        <p:spPr>
          <a:xfrm>
            <a:off x="203544" y="4455280"/>
            <a:ext cx="4974384" cy="1548913"/>
          </a:xfrm>
          <a:custGeom>
            <a:avLst/>
            <a:gdLst>
              <a:gd name="connsiteX0" fmla="*/ 4974384 w 4974384"/>
              <a:gd name="connsiteY0" fmla="*/ 1548913 h 1548913"/>
              <a:gd name="connsiteX1" fmla="*/ 4522692 w 4974384"/>
              <a:gd name="connsiteY1" fmla="*/ 204855 h 1548913"/>
              <a:gd name="connsiteX2" fmla="*/ 3718461 w 4974384"/>
              <a:gd name="connsiteY2" fmla="*/ 39602 h 1548913"/>
              <a:gd name="connsiteX3" fmla="*/ 589670 w 4974384"/>
              <a:gd name="connsiteY3" fmla="*/ 105703 h 1548913"/>
              <a:gd name="connsiteX4" fmla="*/ 5776 w 4974384"/>
              <a:gd name="connsiteY4" fmla="*/ 1097221 h 1548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4384" h="1548913">
                <a:moveTo>
                  <a:pt x="4974384" y="1548913"/>
                </a:moveTo>
                <a:cubicBezTo>
                  <a:pt x="4853198" y="1002660"/>
                  <a:pt x="4732012" y="456407"/>
                  <a:pt x="4522692" y="204855"/>
                </a:cubicBezTo>
                <a:cubicBezTo>
                  <a:pt x="4313372" y="-46697"/>
                  <a:pt x="3718461" y="39602"/>
                  <a:pt x="3718461" y="39602"/>
                </a:cubicBezTo>
                <a:cubicBezTo>
                  <a:pt x="3062957" y="23077"/>
                  <a:pt x="1208451" y="-70567"/>
                  <a:pt x="589670" y="105703"/>
                </a:cubicBezTo>
                <a:cubicBezTo>
                  <a:pt x="-29111" y="281973"/>
                  <a:pt x="-11668" y="689597"/>
                  <a:pt x="5776" y="1097221"/>
                </a:cubicBezTo>
              </a:path>
            </a:pathLst>
          </a:custGeom>
          <a:noFill/>
          <a:ln w="762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DF0CE863-004D-DE44-9A55-23C3429A1EC6}"/>
              </a:ext>
            </a:extLst>
          </p:cNvPr>
          <p:cNvSpPr/>
          <p:nvPr/>
        </p:nvSpPr>
        <p:spPr>
          <a:xfrm>
            <a:off x="4373696" y="4412383"/>
            <a:ext cx="4704203" cy="1547742"/>
          </a:xfrm>
          <a:custGeom>
            <a:avLst/>
            <a:gdLst>
              <a:gd name="connsiteX0" fmla="*/ 4704203 w 4704203"/>
              <a:gd name="connsiteY0" fmla="*/ 1547742 h 1547742"/>
              <a:gd name="connsiteX1" fmla="*/ 4384714 w 4704203"/>
              <a:gd name="connsiteY1" fmla="*/ 523174 h 1547742"/>
              <a:gd name="connsiteX2" fmla="*/ 3899971 w 4704203"/>
              <a:gd name="connsiteY2" fmla="*/ 214701 h 1547742"/>
              <a:gd name="connsiteX3" fmla="*/ 2038121 w 4704203"/>
              <a:gd name="connsiteY3" fmla="*/ 5381 h 1547742"/>
              <a:gd name="connsiteX4" fmla="*/ 0 w 4704203"/>
              <a:gd name="connsiteY4" fmla="*/ 82499 h 154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4203" h="1547742">
                <a:moveTo>
                  <a:pt x="4704203" y="1547742"/>
                </a:moveTo>
                <a:cubicBezTo>
                  <a:pt x="4611478" y="1146544"/>
                  <a:pt x="4518753" y="745347"/>
                  <a:pt x="4384714" y="523174"/>
                </a:cubicBezTo>
                <a:cubicBezTo>
                  <a:pt x="4250675" y="301001"/>
                  <a:pt x="4291070" y="301000"/>
                  <a:pt x="3899971" y="214701"/>
                </a:cubicBezTo>
                <a:cubicBezTo>
                  <a:pt x="3508872" y="128402"/>
                  <a:pt x="2688116" y="27415"/>
                  <a:pt x="2038121" y="5381"/>
                </a:cubicBezTo>
                <a:cubicBezTo>
                  <a:pt x="1388126" y="-16653"/>
                  <a:pt x="694063" y="32923"/>
                  <a:pt x="0" y="82499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C2397D1-3B70-B848-8C8E-D3D05C2D03BF}"/>
              </a:ext>
            </a:extLst>
          </p:cNvPr>
          <p:cNvSpPr/>
          <p:nvPr/>
        </p:nvSpPr>
        <p:spPr>
          <a:xfrm>
            <a:off x="6764357" y="4953000"/>
            <a:ext cx="804231" cy="940463"/>
          </a:xfrm>
          <a:custGeom>
            <a:avLst/>
            <a:gdLst>
              <a:gd name="connsiteX0" fmla="*/ 0 w 804231"/>
              <a:gd name="connsiteY0" fmla="*/ 1016663 h 1016663"/>
              <a:gd name="connsiteX1" fmla="*/ 198303 w 804231"/>
              <a:gd name="connsiteY1" fmla="*/ 245482 h 1016663"/>
              <a:gd name="connsiteX2" fmla="*/ 506776 w 804231"/>
              <a:gd name="connsiteY2" fmla="*/ 25145 h 1016663"/>
              <a:gd name="connsiteX3" fmla="*/ 804231 w 804231"/>
              <a:gd name="connsiteY3" fmla="*/ 14128 h 101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231" h="1016663">
                <a:moveTo>
                  <a:pt x="0" y="1016663"/>
                </a:moveTo>
                <a:cubicBezTo>
                  <a:pt x="56920" y="713699"/>
                  <a:pt x="113840" y="410735"/>
                  <a:pt x="198303" y="245482"/>
                </a:cubicBezTo>
                <a:cubicBezTo>
                  <a:pt x="282766" y="80229"/>
                  <a:pt x="405788" y="63704"/>
                  <a:pt x="506776" y="25145"/>
                </a:cubicBezTo>
                <a:cubicBezTo>
                  <a:pt x="607764" y="-13414"/>
                  <a:pt x="705997" y="357"/>
                  <a:pt x="804231" y="14128"/>
                </a:cubicBez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575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</a:t>
            </a:r>
            <a:r>
              <a:rPr lang="en-US" b="1" dirty="0">
                <a:solidFill>
                  <a:srgbClr val="C00000"/>
                </a:solidFill>
              </a:rPr>
              <a:t>previous</a:t>
            </a:r>
            <a:r>
              <a:rPr lang="en-US" dirty="0"/>
              <a:t> free block and a pointer to the </a:t>
            </a:r>
            <a:r>
              <a:rPr lang="en-US" b="1" dirty="0">
                <a:solidFill>
                  <a:srgbClr val="0070C0"/>
                </a:solidFill>
              </a:rPr>
              <a:t>next</a:t>
            </a:r>
            <a:r>
              <a:rPr lang="en-US" dirty="0"/>
              <a:t> free block.</a:t>
            </a:r>
            <a:endParaRPr lang="en-US" b="1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FD7071-C6C1-8D46-9803-30DDA6D05A21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0x50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6" name="Freeform 5">
            <a:extLst>
              <a:ext uri="{FF2B5EF4-FFF2-40B4-BE49-F238E27FC236}">
                <a16:creationId xmlns:a16="http://schemas.microsoft.com/office/drawing/2014/main" id="{DBFF0D09-D472-1247-A25A-7AD7B80F8307}"/>
              </a:ext>
            </a:extLst>
          </p:cNvPr>
          <p:cNvSpPr/>
          <p:nvPr/>
        </p:nvSpPr>
        <p:spPr>
          <a:xfrm>
            <a:off x="2743200" y="4872847"/>
            <a:ext cx="5273801" cy="1109312"/>
          </a:xfrm>
          <a:custGeom>
            <a:avLst/>
            <a:gdLst>
              <a:gd name="connsiteX0" fmla="*/ 0 w 5273801"/>
              <a:gd name="connsiteY0" fmla="*/ 1109312 h 1109312"/>
              <a:gd name="connsiteX1" fmla="*/ 374573 w 5273801"/>
              <a:gd name="connsiteY1" fmla="*/ 305081 h 1109312"/>
              <a:gd name="connsiteX2" fmla="*/ 1498294 w 5273801"/>
              <a:gd name="connsiteY2" fmla="*/ 40676 h 1109312"/>
              <a:gd name="connsiteX3" fmla="*/ 4792337 w 5273801"/>
              <a:gd name="connsiteY3" fmla="*/ 73726 h 1109312"/>
              <a:gd name="connsiteX4" fmla="*/ 5188945 w 5273801"/>
              <a:gd name="connsiteY4" fmla="*/ 723722 h 110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801" h="1109312">
                <a:moveTo>
                  <a:pt x="0" y="1109312"/>
                </a:moveTo>
                <a:cubicBezTo>
                  <a:pt x="62428" y="796249"/>
                  <a:pt x="124857" y="483187"/>
                  <a:pt x="374573" y="305081"/>
                </a:cubicBezTo>
                <a:cubicBezTo>
                  <a:pt x="624289" y="126975"/>
                  <a:pt x="762000" y="79235"/>
                  <a:pt x="1498294" y="40676"/>
                </a:cubicBezTo>
                <a:cubicBezTo>
                  <a:pt x="2234588" y="2117"/>
                  <a:pt x="4177229" y="-40115"/>
                  <a:pt x="4792337" y="73726"/>
                </a:cubicBezTo>
                <a:cubicBezTo>
                  <a:pt x="5407445" y="187567"/>
                  <a:pt x="5298195" y="455644"/>
                  <a:pt x="5188945" y="723722"/>
                </a:cubicBezTo>
              </a:path>
            </a:pathLst>
          </a:custGeom>
          <a:noFill/>
          <a:ln w="762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D4B9740-A94B-FE42-B4A9-EDE7D6C966A2}"/>
              </a:ext>
            </a:extLst>
          </p:cNvPr>
          <p:cNvSpPr/>
          <p:nvPr/>
        </p:nvSpPr>
        <p:spPr>
          <a:xfrm>
            <a:off x="203544" y="4455280"/>
            <a:ext cx="4974384" cy="1548913"/>
          </a:xfrm>
          <a:custGeom>
            <a:avLst/>
            <a:gdLst>
              <a:gd name="connsiteX0" fmla="*/ 4974384 w 4974384"/>
              <a:gd name="connsiteY0" fmla="*/ 1548913 h 1548913"/>
              <a:gd name="connsiteX1" fmla="*/ 4522692 w 4974384"/>
              <a:gd name="connsiteY1" fmla="*/ 204855 h 1548913"/>
              <a:gd name="connsiteX2" fmla="*/ 3718461 w 4974384"/>
              <a:gd name="connsiteY2" fmla="*/ 39602 h 1548913"/>
              <a:gd name="connsiteX3" fmla="*/ 589670 w 4974384"/>
              <a:gd name="connsiteY3" fmla="*/ 105703 h 1548913"/>
              <a:gd name="connsiteX4" fmla="*/ 5776 w 4974384"/>
              <a:gd name="connsiteY4" fmla="*/ 1097221 h 1548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4384" h="1548913">
                <a:moveTo>
                  <a:pt x="4974384" y="1548913"/>
                </a:moveTo>
                <a:cubicBezTo>
                  <a:pt x="4853198" y="1002660"/>
                  <a:pt x="4732012" y="456407"/>
                  <a:pt x="4522692" y="204855"/>
                </a:cubicBezTo>
                <a:cubicBezTo>
                  <a:pt x="4313372" y="-46697"/>
                  <a:pt x="3718461" y="39602"/>
                  <a:pt x="3718461" y="39602"/>
                </a:cubicBezTo>
                <a:cubicBezTo>
                  <a:pt x="3062957" y="23077"/>
                  <a:pt x="1208451" y="-70567"/>
                  <a:pt x="589670" y="105703"/>
                </a:cubicBezTo>
                <a:cubicBezTo>
                  <a:pt x="-29111" y="281973"/>
                  <a:pt x="-11668" y="689597"/>
                  <a:pt x="5776" y="1097221"/>
                </a:cubicBezTo>
              </a:path>
            </a:pathLst>
          </a:custGeom>
          <a:noFill/>
          <a:ln w="762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DF0CE863-004D-DE44-9A55-23C3429A1EC6}"/>
              </a:ext>
            </a:extLst>
          </p:cNvPr>
          <p:cNvSpPr/>
          <p:nvPr/>
        </p:nvSpPr>
        <p:spPr>
          <a:xfrm>
            <a:off x="4373696" y="4412383"/>
            <a:ext cx="4704203" cy="1547742"/>
          </a:xfrm>
          <a:custGeom>
            <a:avLst/>
            <a:gdLst>
              <a:gd name="connsiteX0" fmla="*/ 4704203 w 4704203"/>
              <a:gd name="connsiteY0" fmla="*/ 1547742 h 1547742"/>
              <a:gd name="connsiteX1" fmla="*/ 4384714 w 4704203"/>
              <a:gd name="connsiteY1" fmla="*/ 523174 h 1547742"/>
              <a:gd name="connsiteX2" fmla="*/ 3899971 w 4704203"/>
              <a:gd name="connsiteY2" fmla="*/ 214701 h 1547742"/>
              <a:gd name="connsiteX3" fmla="*/ 2038121 w 4704203"/>
              <a:gd name="connsiteY3" fmla="*/ 5381 h 1547742"/>
              <a:gd name="connsiteX4" fmla="*/ 0 w 4704203"/>
              <a:gd name="connsiteY4" fmla="*/ 82499 h 154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4203" h="1547742">
                <a:moveTo>
                  <a:pt x="4704203" y="1547742"/>
                </a:moveTo>
                <a:cubicBezTo>
                  <a:pt x="4611478" y="1146544"/>
                  <a:pt x="4518753" y="745347"/>
                  <a:pt x="4384714" y="523174"/>
                </a:cubicBezTo>
                <a:cubicBezTo>
                  <a:pt x="4250675" y="301001"/>
                  <a:pt x="4291070" y="301000"/>
                  <a:pt x="3899971" y="214701"/>
                </a:cubicBezTo>
                <a:cubicBezTo>
                  <a:pt x="3508872" y="128402"/>
                  <a:pt x="2688116" y="27415"/>
                  <a:pt x="2038121" y="5381"/>
                </a:cubicBezTo>
                <a:cubicBezTo>
                  <a:pt x="1388126" y="-16653"/>
                  <a:pt x="694063" y="32923"/>
                  <a:pt x="0" y="82499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C2397D1-3B70-B848-8C8E-D3D05C2D03BF}"/>
              </a:ext>
            </a:extLst>
          </p:cNvPr>
          <p:cNvSpPr/>
          <p:nvPr/>
        </p:nvSpPr>
        <p:spPr>
          <a:xfrm>
            <a:off x="6764357" y="4953000"/>
            <a:ext cx="804231" cy="940463"/>
          </a:xfrm>
          <a:custGeom>
            <a:avLst/>
            <a:gdLst>
              <a:gd name="connsiteX0" fmla="*/ 0 w 804231"/>
              <a:gd name="connsiteY0" fmla="*/ 1016663 h 1016663"/>
              <a:gd name="connsiteX1" fmla="*/ 198303 w 804231"/>
              <a:gd name="connsiteY1" fmla="*/ 245482 h 1016663"/>
              <a:gd name="connsiteX2" fmla="*/ 506776 w 804231"/>
              <a:gd name="connsiteY2" fmla="*/ 25145 h 1016663"/>
              <a:gd name="connsiteX3" fmla="*/ 804231 w 804231"/>
              <a:gd name="connsiteY3" fmla="*/ 14128 h 101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231" h="1016663">
                <a:moveTo>
                  <a:pt x="0" y="1016663"/>
                </a:moveTo>
                <a:cubicBezTo>
                  <a:pt x="56920" y="713699"/>
                  <a:pt x="113840" y="410735"/>
                  <a:pt x="198303" y="245482"/>
                </a:cubicBezTo>
                <a:cubicBezTo>
                  <a:pt x="282766" y="80229"/>
                  <a:pt x="405788" y="63704"/>
                  <a:pt x="506776" y="25145"/>
                </a:cubicBezTo>
                <a:cubicBezTo>
                  <a:pt x="607764" y="-13414"/>
                  <a:pt x="705997" y="357"/>
                  <a:pt x="804231" y="14128"/>
                </a:cubicBez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A3C3B7-EDED-A045-9B15-EDAB6FAEF43F}"/>
              </a:ext>
            </a:extLst>
          </p:cNvPr>
          <p:cNvSpPr/>
          <p:nvPr/>
        </p:nvSpPr>
        <p:spPr bwMode="auto">
          <a:xfrm>
            <a:off x="1714500" y="3159309"/>
            <a:ext cx="8534400" cy="18698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is inefficient – it triples the size of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every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header, when we just need to jump from one </a:t>
            </a:r>
            <a:r>
              <a:rPr lang="en-US" sz="2800" u="sng" dirty="0">
                <a:latin typeface="+mn-lt"/>
                <a:cs typeface="Courier New" panose="02070309020205020404" pitchFamily="49" charset="0"/>
              </a:rPr>
              <a:t>free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block to another.  And even if we just made free headers bigger, it’s complicated to have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two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different header sizes.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3086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previous free block and a pointer to the next free block.  </a:t>
            </a:r>
            <a:r>
              <a:rPr lang="en-US" i="1" dirty="0"/>
              <a:t>This is inefficient / complicated.</a:t>
            </a:r>
          </a:p>
          <a:p>
            <a:r>
              <a:rPr lang="en-US" b="1" dirty="0"/>
              <a:t>Where can we put these pointers to the next/previous free block?</a:t>
            </a:r>
            <a:endParaRPr lang="en-US" dirty="0"/>
          </a:p>
          <a:p>
            <a:r>
              <a:rPr lang="en-US" b="1" dirty="0"/>
              <a:t>Idea: </a:t>
            </a:r>
            <a:r>
              <a:rPr lang="en-US" dirty="0"/>
              <a:t>In a separate data structure?  </a:t>
            </a:r>
          </a:p>
        </p:txBody>
      </p:sp>
    </p:spTree>
    <p:extLst>
      <p:ext uri="{BB962C8B-B14F-4D97-AF65-F5344CB8AC3E}">
        <p14:creationId xmlns:p14="http://schemas.microsoft.com/office/powerpoint/2010/main" val="259959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would be nice if we could jump </a:t>
            </a:r>
            <a:r>
              <a:rPr lang="en-US" i="1" dirty="0"/>
              <a:t>just between free blocks</a:t>
            </a:r>
            <a:r>
              <a:rPr lang="en-US" dirty="0"/>
              <a:t>, rather than all blocks, to find a block to reuse.</a:t>
            </a:r>
          </a:p>
          <a:p>
            <a:r>
              <a:rPr lang="en-US" b="1" dirty="0"/>
              <a:t>Idea: </a:t>
            </a:r>
            <a:r>
              <a:rPr lang="en-US" dirty="0"/>
              <a:t>let’s modify each header to add a pointer to the previous free block and a pointer to the next free block.  </a:t>
            </a:r>
            <a:r>
              <a:rPr lang="en-US" i="1" dirty="0"/>
              <a:t>This is inefficient / complicated.</a:t>
            </a:r>
          </a:p>
          <a:p>
            <a:r>
              <a:rPr lang="en-US" b="1" dirty="0"/>
              <a:t>Where can we put these pointers to the next/previous free block?</a:t>
            </a:r>
            <a:endParaRPr lang="en-US" dirty="0"/>
          </a:p>
          <a:p>
            <a:r>
              <a:rPr lang="en-US" b="1" dirty="0"/>
              <a:t>Idea: </a:t>
            </a:r>
            <a:r>
              <a:rPr lang="en-US" dirty="0"/>
              <a:t>In a separate data structure?  </a:t>
            </a:r>
            <a:r>
              <a:rPr lang="en-US" i="1" dirty="0"/>
              <a:t>More difficult to access in a separate place – prefer storing near blocks on the heap itself.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55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r>
              <a:rPr lang="en-US" b="1" dirty="0"/>
              <a:t>Key Insight:</a:t>
            </a:r>
            <a:r>
              <a:rPr lang="en-US" dirty="0"/>
              <a:t> the payloads of the free blocks aren’t being used, because they’re free.  </a:t>
            </a:r>
          </a:p>
          <a:p>
            <a:r>
              <a:rPr lang="en-US" b="1" dirty="0"/>
              <a:t>Idea: </a:t>
            </a:r>
            <a:r>
              <a:rPr lang="en-US" dirty="0"/>
              <a:t>since we only need to store these pointers for free blocks, let’s store them in the </a:t>
            </a:r>
            <a:r>
              <a:rPr lang="en-US" u="sng" dirty="0"/>
              <a:t>first 16 bytes of each free block’s payload!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EFA79-AD89-C844-B875-67C5340F90A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086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r>
              <a:rPr lang="en-US" b="1" dirty="0"/>
              <a:t>Key Insight:</a:t>
            </a:r>
            <a:r>
              <a:rPr lang="en-US" dirty="0"/>
              <a:t> the payloads of the free blocks aren’t being used, because they’re free.  </a:t>
            </a:r>
          </a:p>
          <a:p>
            <a:r>
              <a:rPr lang="en-US" b="1" dirty="0"/>
              <a:t>Idea: </a:t>
            </a:r>
            <a:r>
              <a:rPr lang="en-US" dirty="0"/>
              <a:t>since we only need to store these pointers for free blocks, let’s store them in the </a:t>
            </a:r>
            <a:r>
              <a:rPr lang="en-US" u="sng" dirty="0"/>
              <a:t>first 16 bytes of each free block’s payload!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EFA79-AD89-C844-B875-67C5340F90A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0x48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4" name="Freeform 3">
            <a:extLst>
              <a:ext uri="{FF2B5EF4-FFF2-40B4-BE49-F238E27FC236}">
                <a16:creationId xmlns:a16="http://schemas.microsoft.com/office/drawing/2014/main" id="{80517187-5596-B74B-BD3C-29B9804BC6E9}"/>
              </a:ext>
            </a:extLst>
          </p:cNvPr>
          <p:cNvSpPr/>
          <p:nvPr/>
        </p:nvSpPr>
        <p:spPr>
          <a:xfrm>
            <a:off x="2820318" y="4644102"/>
            <a:ext cx="4126011" cy="1338057"/>
          </a:xfrm>
          <a:custGeom>
            <a:avLst/>
            <a:gdLst>
              <a:gd name="connsiteX0" fmla="*/ 0 w 4126011"/>
              <a:gd name="connsiteY0" fmla="*/ 1338057 h 1338057"/>
              <a:gd name="connsiteX1" fmla="*/ 209321 w 4126011"/>
              <a:gd name="connsiteY1" fmla="*/ 621961 h 1338057"/>
              <a:gd name="connsiteX2" fmla="*/ 826265 w 4126011"/>
              <a:gd name="connsiteY2" fmla="*/ 159252 h 1338057"/>
              <a:gd name="connsiteX3" fmla="*/ 1685581 w 4126011"/>
              <a:gd name="connsiteY3" fmla="*/ 71117 h 1338057"/>
              <a:gd name="connsiteX4" fmla="*/ 3767769 w 4126011"/>
              <a:gd name="connsiteY4" fmla="*/ 71117 h 1338057"/>
              <a:gd name="connsiteX5" fmla="*/ 4109292 w 4126011"/>
              <a:gd name="connsiteY5" fmla="*/ 985517 h 13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26011" h="1338057">
                <a:moveTo>
                  <a:pt x="0" y="1338057"/>
                </a:moveTo>
                <a:cubicBezTo>
                  <a:pt x="35805" y="1078242"/>
                  <a:pt x="71610" y="818428"/>
                  <a:pt x="209321" y="621961"/>
                </a:cubicBezTo>
                <a:cubicBezTo>
                  <a:pt x="347032" y="425494"/>
                  <a:pt x="580222" y="251059"/>
                  <a:pt x="826265" y="159252"/>
                </a:cubicBezTo>
                <a:cubicBezTo>
                  <a:pt x="1072308" y="67445"/>
                  <a:pt x="1195330" y="85806"/>
                  <a:pt x="1685581" y="71117"/>
                </a:cubicBezTo>
                <a:cubicBezTo>
                  <a:pt x="2175832" y="56428"/>
                  <a:pt x="3363817" y="-81283"/>
                  <a:pt x="3767769" y="71117"/>
                </a:cubicBezTo>
                <a:cubicBezTo>
                  <a:pt x="4171721" y="223517"/>
                  <a:pt x="4140506" y="604517"/>
                  <a:pt x="4109292" y="985517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9A4B84D-4044-1343-A84F-83FB291FF552}"/>
              </a:ext>
            </a:extLst>
          </p:cNvPr>
          <p:cNvSpPr/>
          <p:nvPr/>
        </p:nvSpPr>
        <p:spPr>
          <a:xfrm>
            <a:off x="137678" y="4151028"/>
            <a:ext cx="7981753" cy="1809097"/>
          </a:xfrm>
          <a:custGeom>
            <a:avLst/>
            <a:gdLst>
              <a:gd name="connsiteX0" fmla="*/ 7981753 w 7981753"/>
              <a:gd name="connsiteY0" fmla="*/ 1809097 h 1809097"/>
              <a:gd name="connsiteX1" fmla="*/ 7441927 w 7981753"/>
              <a:gd name="connsiteY1" fmla="*/ 531141 h 1809097"/>
              <a:gd name="connsiteX2" fmla="*/ 6219055 w 7981753"/>
              <a:gd name="connsiteY2" fmla="*/ 2331 h 1809097"/>
              <a:gd name="connsiteX3" fmla="*/ 919941 w 7981753"/>
              <a:gd name="connsiteY3" fmla="*/ 387921 h 1809097"/>
              <a:gd name="connsiteX4" fmla="*/ 38592 w 7981753"/>
              <a:gd name="connsiteY4" fmla="*/ 1489608 h 180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1753" h="1809097">
                <a:moveTo>
                  <a:pt x="7981753" y="1809097"/>
                </a:moveTo>
                <a:cubicBezTo>
                  <a:pt x="7858731" y="1320683"/>
                  <a:pt x="7735710" y="832269"/>
                  <a:pt x="7441927" y="531141"/>
                </a:cubicBezTo>
                <a:cubicBezTo>
                  <a:pt x="7148144" y="230013"/>
                  <a:pt x="7306053" y="26201"/>
                  <a:pt x="6219055" y="2331"/>
                </a:cubicBezTo>
                <a:cubicBezTo>
                  <a:pt x="5132057" y="-21539"/>
                  <a:pt x="1950018" y="140041"/>
                  <a:pt x="919941" y="387921"/>
                </a:cubicBezTo>
                <a:cubicBezTo>
                  <a:pt x="-110136" y="635800"/>
                  <a:pt x="-35772" y="1062704"/>
                  <a:pt x="38592" y="1489608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3F4D69-11A0-BC49-83D4-01BBE52167CA}"/>
              </a:ext>
            </a:extLst>
          </p:cNvPr>
          <p:cNvSpPr txBox="1"/>
          <p:nvPr/>
        </p:nvSpPr>
        <p:spPr>
          <a:xfrm>
            <a:off x="457200" y="3429000"/>
            <a:ext cx="9906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0x10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1C691AC-E40E-C34B-B0DA-BEF7B20C9104}"/>
              </a:ext>
            </a:extLst>
          </p:cNvPr>
          <p:cNvSpPr/>
          <p:nvPr/>
        </p:nvSpPr>
        <p:spPr>
          <a:xfrm>
            <a:off x="228600" y="3829702"/>
            <a:ext cx="838200" cy="1809098"/>
          </a:xfrm>
          <a:custGeom>
            <a:avLst/>
            <a:gdLst>
              <a:gd name="connsiteX0" fmla="*/ 936434 w 936434"/>
              <a:gd name="connsiteY0" fmla="*/ 0 h 1806766"/>
              <a:gd name="connsiteX1" fmla="*/ 0 w 936434"/>
              <a:gd name="connsiteY1" fmla="*/ 1806766 h 1806766"/>
              <a:gd name="connsiteX2" fmla="*/ 0 w 936434"/>
              <a:gd name="connsiteY2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434" h="1806766">
                <a:moveTo>
                  <a:pt x="936434" y="0"/>
                </a:moveTo>
                <a:lnTo>
                  <a:pt x="0" y="1806766"/>
                </a:lnTo>
                <a:lnTo>
                  <a:pt x="0" y="1806766"/>
                </a:lnTo>
              </a:path>
            </a:pathLst>
          </a:custGeom>
          <a:noFill/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234F5E-4590-6249-BA81-833A35AE5334}"/>
              </a:ext>
            </a:extLst>
          </p:cNvPr>
          <p:cNvSpPr txBox="1"/>
          <p:nvPr/>
        </p:nvSpPr>
        <p:spPr>
          <a:xfrm>
            <a:off x="101873" y="3083382"/>
            <a:ext cx="1697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free block</a:t>
            </a:r>
          </a:p>
        </p:txBody>
      </p:sp>
    </p:spTree>
    <p:extLst>
      <p:ext uri="{BB962C8B-B14F-4D97-AF65-F5344CB8AC3E}">
        <p14:creationId xmlns:p14="http://schemas.microsoft.com/office/powerpoint/2010/main" val="1508816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5BE0-D7EA-DA48-93F8-9B0BE225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81C-17F9-634E-9DAF-16633AA2F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r>
              <a:rPr lang="en-US" b="1" dirty="0"/>
              <a:t>Key Insight:</a:t>
            </a:r>
            <a:r>
              <a:rPr lang="en-US" dirty="0"/>
              <a:t> the payloads of the free blocks aren’t being used, because they’re free.  </a:t>
            </a:r>
          </a:p>
          <a:p>
            <a:r>
              <a:rPr lang="en-US" b="1" dirty="0"/>
              <a:t>Idea: </a:t>
            </a:r>
            <a:r>
              <a:rPr lang="en-US" dirty="0"/>
              <a:t>since we only need to store these pointers for free blocks, let’s store them in the </a:t>
            </a:r>
            <a:r>
              <a:rPr lang="en-US" u="sng" dirty="0"/>
              <a:t>first 16 bytes of each free block’s payload!</a:t>
            </a:r>
          </a:p>
          <a:p>
            <a:r>
              <a:rPr lang="en-US" dirty="0"/>
              <a:t>This means each payload must be big enough to store 2 pointers (16 bytes).  So, we must require that for every free block and every allocated one as well.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3EFA79-AD89-C844-B875-67C5340F90A9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105400"/>
          <a:ext cx="1165860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155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0x48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4" name="Freeform 3">
            <a:extLst>
              <a:ext uri="{FF2B5EF4-FFF2-40B4-BE49-F238E27FC236}">
                <a16:creationId xmlns:a16="http://schemas.microsoft.com/office/drawing/2014/main" id="{80517187-5596-B74B-BD3C-29B9804BC6E9}"/>
              </a:ext>
            </a:extLst>
          </p:cNvPr>
          <p:cNvSpPr/>
          <p:nvPr/>
        </p:nvSpPr>
        <p:spPr>
          <a:xfrm>
            <a:off x="2820318" y="4644102"/>
            <a:ext cx="4126011" cy="1338057"/>
          </a:xfrm>
          <a:custGeom>
            <a:avLst/>
            <a:gdLst>
              <a:gd name="connsiteX0" fmla="*/ 0 w 4126011"/>
              <a:gd name="connsiteY0" fmla="*/ 1338057 h 1338057"/>
              <a:gd name="connsiteX1" fmla="*/ 209321 w 4126011"/>
              <a:gd name="connsiteY1" fmla="*/ 621961 h 1338057"/>
              <a:gd name="connsiteX2" fmla="*/ 826265 w 4126011"/>
              <a:gd name="connsiteY2" fmla="*/ 159252 h 1338057"/>
              <a:gd name="connsiteX3" fmla="*/ 1685581 w 4126011"/>
              <a:gd name="connsiteY3" fmla="*/ 71117 h 1338057"/>
              <a:gd name="connsiteX4" fmla="*/ 3767769 w 4126011"/>
              <a:gd name="connsiteY4" fmla="*/ 71117 h 1338057"/>
              <a:gd name="connsiteX5" fmla="*/ 4109292 w 4126011"/>
              <a:gd name="connsiteY5" fmla="*/ 985517 h 13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26011" h="1338057">
                <a:moveTo>
                  <a:pt x="0" y="1338057"/>
                </a:moveTo>
                <a:cubicBezTo>
                  <a:pt x="35805" y="1078242"/>
                  <a:pt x="71610" y="818428"/>
                  <a:pt x="209321" y="621961"/>
                </a:cubicBezTo>
                <a:cubicBezTo>
                  <a:pt x="347032" y="425494"/>
                  <a:pt x="580222" y="251059"/>
                  <a:pt x="826265" y="159252"/>
                </a:cubicBezTo>
                <a:cubicBezTo>
                  <a:pt x="1072308" y="67445"/>
                  <a:pt x="1195330" y="85806"/>
                  <a:pt x="1685581" y="71117"/>
                </a:cubicBezTo>
                <a:cubicBezTo>
                  <a:pt x="2175832" y="56428"/>
                  <a:pt x="3363817" y="-81283"/>
                  <a:pt x="3767769" y="71117"/>
                </a:cubicBezTo>
                <a:cubicBezTo>
                  <a:pt x="4171721" y="223517"/>
                  <a:pt x="4140506" y="604517"/>
                  <a:pt x="4109292" y="985517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9A4B84D-4044-1343-A84F-83FB291FF552}"/>
              </a:ext>
            </a:extLst>
          </p:cNvPr>
          <p:cNvSpPr/>
          <p:nvPr/>
        </p:nvSpPr>
        <p:spPr>
          <a:xfrm>
            <a:off x="137678" y="4151028"/>
            <a:ext cx="7981753" cy="1809097"/>
          </a:xfrm>
          <a:custGeom>
            <a:avLst/>
            <a:gdLst>
              <a:gd name="connsiteX0" fmla="*/ 7981753 w 7981753"/>
              <a:gd name="connsiteY0" fmla="*/ 1809097 h 1809097"/>
              <a:gd name="connsiteX1" fmla="*/ 7441927 w 7981753"/>
              <a:gd name="connsiteY1" fmla="*/ 531141 h 1809097"/>
              <a:gd name="connsiteX2" fmla="*/ 6219055 w 7981753"/>
              <a:gd name="connsiteY2" fmla="*/ 2331 h 1809097"/>
              <a:gd name="connsiteX3" fmla="*/ 919941 w 7981753"/>
              <a:gd name="connsiteY3" fmla="*/ 387921 h 1809097"/>
              <a:gd name="connsiteX4" fmla="*/ 38592 w 7981753"/>
              <a:gd name="connsiteY4" fmla="*/ 1489608 h 180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1753" h="1809097">
                <a:moveTo>
                  <a:pt x="7981753" y="1809097"/>
                </a:moveTo>
                <a:cubicBezTo>
                  <a:pt x="7858731" y="1320683"/>
                  <a:pt x="7735710" y="832269"/>
                  <a:pt x="7441927" y="531141"/>
                </a:cubicBezTo>
                <a:cubicBezTo>
                  <a:pt x="7148144" y="230013"/>
                  <a:pt x="7306053" y="26201"/>
                  <a:pt x="6219055" y="2331"/>
                </a:cubicBezTo>
                <a:cubicBezTo>
                  <a:pt x="5132057" y="-21539"/>
                  <a:pt x="1950018" y="140041"/>
                  <a:pt x="919941" y="387921"/>
                </a:cubicBezTo>
                <a:cubicBezTo>
                  <a:pt x="-110136" y="635800"/>
                  <a:pt x="-35772" y="1062704"/>
                  <a:pt x="38592" y="1489608"/>
                </a:cubicBezTo>
              </a:path>
            </a:pathLst>
          </a:custGeom>
          <a:noFill/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6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59910-D835-8A4A-99C3-48AA7D74F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Free List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A8E33-C46B-E945-A265-96E6CAC02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design builds on the implicit allocator, but also stores pointers to the next and previous free block inside each free block’s payload.</a:t>
            </a:r>
          </a:p>
          <a:p>
            <a:r>
              <a:rPr lang="en-US" dirty="0"/>
              <a:t>When we allocate a block, we look through </a:t>
            </a:r>
            <a:r>
              <a:rPr lang="en-US" u="sng" dirty="0"/>
              <a:t>just the free blocks</a:t>
            </a:r>
            <a:r>
              <a:rPr lang="en-US" dirty="0"/>
              <a:t> using our linked list to find a free one, and we update its header </a:t>
            </a:r>
            <a:r>
              <a:rPr lang="en-US" u="sng" dirty="0"/>
              <a:t>and the linked list</a:t>
            </a:r>
            <a:r>
              <a:rPr lang="en-US" dirty="0"/>
              <a:t> to reflect its allocated size and that it is now allocated.</a:t>
            </a:r>
          </a:p>
          <a:p>
            <a:r>
              <a:rPr lang="en-US" dirty="0"/>
              <a:t>When we free a block, we update its header to reflect it is now free and</a:t>
            </a:r>
            <a:r>
              <a:rPr lang="en-US" u="sng" dirty="0"/>
              <a:t> update the linked list</a:t>
            </a:r>
            <a:r>
              <a:rPr lang="en-US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32DBF6-BDE7-8341-8F6B-75938DDB4F9D}"/>
              </a:ext>
            </a:extLst>
          </p:cNvPr>
          <p:cNvSpPr/>
          <p:nvPr/>
        </p:nvSpPr>
        <p:spPr bwMode="auto">
          <a:xfrm>
            <a:off x="228600" y="5088076"/>
            <a:ext cx="5867400" cy="13889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This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explicit 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list of free blocks increases request throughput, with some costs (design and internal fragmentation)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38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5CF7F-1E4B-2D46-8880-80BD8D687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Free List: List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F5100-1DF1-B845-82FB-52FECF7F9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accent2"/>
              </a:buClr>
              <a:buNone/>
            </a:pPr>
            <a:r>
              <a:rPr lang="en-US" dirty="0"/>
              <a:t>How do you want to organize your explicit free list?</a:t>
            </a:r>
            <a:br>
              <a:rPr lang="en-US" dirty="0"/>
            </a:br>
            <a:r>
              <a:rPr lang="en-US" dirty="0"/>
              <a:t>(compare utilization/throughput)</a:t>
            </a:r>
          </a:p>
          <a:p>
            <a:pPr marL="803275" indent="-508000">
              <a:buClr>
                <a:schemeClr val="accent2"/>
              </a:buClr>
              <a:buFont typeface="+mj-lt"/>
              <a:buAutoNum type="alphaUcPeriod"/>
            </a:pPr>
            <a:r>
              <a:rPr lang="en-US" dirty="0"/>
              <a:t>Address-order (each block’s address</a:t>
            </a:r>
            <a:br>
              <a:rPr lang="en-US" dirty="0"/>
            </a:br>
            <a:r>
              <a:rPr lang="en-US" dirty="0"/>
              <a:t>is less than successor block’s address)</a:t>
            </a:r>
          </a:p>
          <a:p>
            <a:pPr marL="803275" indent="-508000">
              <a:buClr>
                <a:schemeClr val="accent2"/>
              </a:buClr>
              <a:buFont typeface="+mj-lt"/>
              <a:buAutoNum type="alphaUcPeriod"/>
            </a:pPr>
            <a:r>
              <a:rPr lang="en-US" dirty="0"/>
              <a:t>Last-in first-out (LIFO)/like a stack, where </a:t>
            </a:r>
            <a:br>
              <a:rPr lang="en-US" dirty="0"/>
            </a:br>
            <a:r>
              <a:rPr lang="en-US" dirty="0"/>
              <a:t>newly freed blocks are at the beginning of the list</a:t>
            </a:r>
          </a:p>
          <a:p>
            <a:pPr marL="803275" indent="-508000">
              <a:buClr>
                <a:schemeClr val="accent2"/>
              </a:buClr>
              <a:buFont typeface="+mj-lt"/>
              <a:buAutoNum type="alphaUcPeriod"/>
            </a:pPr>
            <a:r>
              <a:rPr lang="en-US" dirty="0"/>
              <a:t>Other (e.g., by size, etc.)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4BE32D-1FBD-5C41-9AFC-8A74B1C610FA}"/>
              </a:ext>
            </a:extLst>
          </p:cNvPr>
          <p:cNvSpPr txBox="1"/>
          <p:nvPr/>
        </p:nvSpPr>
        <p:spPr>
          <a:xfrm>
            <a:off x="8493966" y="2106249"/>
            <a:ext cx="3774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432FF"/>
                </a:solidFill>
              </a:rPr>
              <a:t>Better memory utilization, </a:t>
            </a:r>
          </a:p>
          <a:p>
            <a:pPr algn="l"/>
            <a:r>
              <a:rPr lang="en-US" sz="2400" dirty="0">
                <a:solidFill>
                  <a:srgbClr val="0432FF"/>
                </a:solidFill>
              </a:rPr>
              <a:t>Linear-time free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2D1887-8DEF-7248-BF2E-10F7C4FBEA81}"/>
              </a:ext>
            </a:extLst>
          </p:cNvPr>
          <p:cNvSpPr txBox="1"/>
          <p:nvPr/>
        </p:nvSpPr>
        <p:spPr>
          <a:xfrm>
            <a:off x="8493966" y="3038420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432FF"/>
                </a:solidFill>
              </a:rPr>
              <a:t>Constant free (push recent block onto stack)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3AC145-FADD-F246-9F89-F2C936649285}"/>
              </a:ext>
            </a:extLst>
          </p:cNvPr>
          <p:cNvSpPr txBox="1"/>
          <p:nvPr/>
        </p:nvSpPr>
        <p:spPr>
          <a:xfrm>
            <a:off x="8493966" y="4038600"/>
            <a:ext cx="3350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(more at end of lecture)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32DBAD-DEF4-1A42-83CE-7C6E8062C4CB}"/>
              </a:ext>
            </a:extLst>
          </p:cNvPr>
          <p:cNvSpPr txBox="1"/>
          <p:nvPr/>
        </p:nvSpPr>
        <p:spPr>
          <a:xfrm>
            <a:off x="9825789" y="1635743"/>
            <a:ext cx="12362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Up to you!</a:t>
            </a:r>
          </a:p>
        </p:txBody>
      </p:sp>
    </p:spTree>
    <p:extLst>
      <p:ext uri="{BB962C8B-B14F-4D97-AF65-F5344CB8AC3E}">
        <p14:creationId xmlns:p14="http://schemas.microsoft.com/office/powerpoint/2010/main" val="279742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F5100-1DF1-B845-82FB-52FECF7F9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accent2"/>
              </a:buClr>
              <a:buNone/>
            </a:pPr>
            <a:r>
              <a:rPr lang="en-US" dirty="0"/>
              <a:t>How do you want to organize your explicit free list?(utilization/throughput)</a:t>
            </a:r>
          </a:p>
          <a:p>
            <a:pPr marL="514350" indent="-514350">
              <a:buClr>
                <a:schemeClr val="accent2"/>
              </a:buClr>
              <a:buAutoNum type="alphaUcPeriod"/>
            </a:pPr>
            <a:r>
              <a:rPr lang="en-US" dirty="0"/>
              <a:t>Address-order </a:t>
            </a:r>
          </a:p>
          <a:p>
            <a:pPr marL="514350" indent="-514350">
              <a:buClr>
                <a:schemeClr val="accent2"/>
              </a:buClr>
              <a:buAutoNum type="alphaUcPeriod"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r>
              <a:rPr lang="en-US" dirty="0">
                <a:solidFill>
                  <a:schemeClr val="accent2"/>
                </a:solidFill>
              </a:rPr>
              <a:t>B.</a:t>
            </a:r>
            <a:r>
              <a:rPr lang="en-US" dirty="0"/>
              <a:t> Last-in first-out (LIFO)</a:t>
            </a:r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br>
              <a:rPr lang="en-US" dirty="0"/>
            </a:br>
            <a:endParaRPr lang="en-US" dirty="0"/>
          </a:p>
          <a:p>
            <a:pPr marL="0" indent="0">
              <a:buClr>
                <a:schemeClr val="accent2"/>
              </a:buClr>
              <a:buNone/>
            </a:pPr>
            <a:r>
              <a:rPr lang="en-US" dirty="0">
                <a:solidFill>
                  <a:schemeClr val="accent2"/>
                </a:solidFill>
              </a:rPr>
              <a:t>C.</a:t>
            </a:r>
            <a:r>
              <a:rPr lang="en-US" dirty="0"/>
              <a:t> Other (e.g., by size, etc.)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FF1E3F6-40CE-3C45-87C9-F431FCB11710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4754568"/>
          <a:ext cx="12115800" cy="11256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772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913020986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1431975377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2393477422"/>
                    </a:ext>
                  </a:extLst>
                </a:gridCol>
              </a:tblGrid>
              <a:tr h="40887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0x80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41902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16</a:t>
                      </a:r>
                    </a:p>
                    <a:p>
                      <a:pPr algn="ctr"/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0x70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0x40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285CF7F-1E4B-2D46-8880-80BD8D687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free list design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4BE32D-1FBD-5C41-9AFC-8A74B1C610FA}"/>
              </a:ext>
            </a:extLst>
          </p:cNvPr>
          <p:cNvSpPr txBox="1"/>
          <p:nvPr/>
        </p:nvSpPr>
        <p:spPr>
          <a:xfrm>
            <a:off x="2935997" y="1828800"/>
            <a:ext cx="3518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Better memory util, linear free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2D1887-8DEF-7248-BF2E-10F7C4FBEA81}"/>
              </a:ext>
            </a:extLst>
          </p:cNvPr>
          <p:cNvSpPr txBox="1"/>
          <p:nvPr/>
        </p:nvSpPr>
        <p:spPr>
          <a:xfrm>
            <a:off x="3775616" y="3913806"/>
            <a:ext cx="5357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Constant free (push recent block onto stack)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3AC145-FADD-F246-9F89-F2C936649285}"/>
              </a:ext>
            </a:extLst>
          </p:cNvPr>
          <p:cNvSpPr txBox="1"/>
          <p:nvPr/>
        </p:nvSpPr>
        <p:spPr>
          <a:xfrm>
            <a:off x="4168368" y="6305490"/>
            <a:ext cx="3350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</a:rPr>
              <a:t>(see textbook)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32DBAD-DEF4-1A42-83CE-7C6E8062C4CB}"/>
              </a:ext>
            </a:extLst>
          </p:cNvPr>
          <p:cNvSpPr txBox="1"/>
          <p:nvPr/>
        </p:nvSpPr>
        <p:spPr>
          <a:xfrm>
            <a:off x="10783311" y="416731"/>
            <a:ext cx="12362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Up to you!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58EFCB5-A785-B847-869D-183BD41E0033}"/>
              </a:ext>
            </a:extLst>
          </p:cNvPr>
          <p:cNvGraphicFramePr>
            <a:graphicFrameLocks noGrp="1"/>
          </p:cNvGraphicFramePr>
          <p:nvPr/>
        </p:nvGraphicFramePr>
        <p:xfrm>
          <a:off x="896148" y="2392798"/>
          <a:ext cx="11219652" cy="12293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4971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653897468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344363867"/>
                    </a:ext>
                  </a:extLst>
                </a:gridCol>
                <a:gridCol w="934971">
                  <a:extLst>
                    <a:ext uri="{9D8B030D-6E8A-4147-A177-3AD203B41FA5}">
                      <a16:colId xmlns:a16="http://schemas.microsoft.com/office/drawing/2014/main" val="1163495489"/>
                    </a:ext>
                  </a:extLst>
                </a:gridCol>
              </a:tblGrid>
              <a:tr h="514092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6156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16</a:t>
                      </a:r>
                    </a:p>
                    <a:p>
                      <a:pPr algn="ctr"/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0x48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24 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0x10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null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3" name="Freeform 12">
            <a:extLst>
              <a:ext uri="{FF2B5EF4-FFF2-40B4-BE49-F238E27FC236}">
                <a16:creationId xmlns:a16="http://schemas.microsoft.com/office/drawing/2014/main" id="{DA6B04F7-064E-8E40-AF3E-2F6965A507C6}"/>
              </a:ext>
            </a:extLst>
          </p:cNvPr>
          <p:cNvSpPr/>
          <p:nvPr/>
        </p:nvSpPr>
        <p:spPr>
          <a:xfrm>
            <a:off x="3429000" y="2491473"/>
            <a:ext cx="4477645" cy="529834"/>
          </a:xfrm>
          <a:custGeom>
            <a:avLst/>
            <a:gdLst>
              <a:gd name="connsiteX0" fmla="*/ 0 w 4126011"/>
              <a:gd name="connsiteY0" fmla="*/ 1338057 h 1338057"/>
              <a:gd name="connsiteX1" fmla="*/ 209321 w 4126011"/>
              <a:gd name="connsiteY1" fmla="*/ 621961 h 1338057"/>
              <a:gd name="connsiteX2" fmla="*/ 826265 w 4126011"/>
              <a:gd name="connsiteY2" fmla="*/ 159252 h 1338057"/>
              <a:gd name="connsiteX3" fmla="*/ 1685581 w 4126011"/>
              <a:gd name="connsiteY3" fmla="*/ 71117 h 1338057"/>
              <a:gd name="connsiteX4" fmla="*/ 3767769 w 4126011"/>
              <a:gd name="connsiteY4" fmla="*/ 71117 h 1338057"/>
              <a:gd name="connsiteX5" fmla="*/ 4109292 w 4126011"/>
              <a:gd name="connsiteY5" fmla="*/ 985517 h 13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26011" h="1338057">
                <a:moveTo>
                  <a:pt x="0" y="1338057"/>
                </a:moveTo>
                <a:cubicBezTo>
                  <a:pt x="35805" y="1078242"/>
                  <a:pt x="71610" y="818428"/>
                  <a:pt x="209321" y="621961"/>
                </a:cubicBezTo>
                <a:cubicBezTo>
                  <a:pt x="347032" y="425494"/>
                  <a:pt x="580222" y="251059"/>
                  <a:pt x="826265" y="159252"/>
                </a:cubicBezTo>
                <a:cubicBezTo>
                  <a:pt x="1072308" y="67445"/>
                  <a:pt x="1195330" y="85806"/>
                  <a:pt x="1685581" y="71117"/>
                </a:cubicBezTo>
                <a:cubicBezTo>
                  <a:pt x="2175832" y="56428"/>
                  <a:pt x="3363817" y="-81283"/>
                  <a:pt x="3767769" y="71117"/>
                </a:cubicBezTo>
                <a:cubicBezTo>
                  <a:pt x="4171721" y="223517"/>
                  <a:pt x="4140506" y="604517"/>
                  <a:pt x="4109292" y="985517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A64C3F4-0453-2C4E-911D-0858342CE740}"/>
              </a:ext>
            </a:extLst>
          </p:cNvPr>
          <p:cNvSpPr/>
          <p:nvPr/>
        </p:nvSpPr>
        <p:spPr>
          <a:xfrm>
            <a:off x="1097994" y="2286000"/>
            <a:ext cx="7981753" cy="704525"/>
          </a:xfrm>
          <a:custGeom>
            <a:avLst/>
            <a:gdLst>
              <a:gd name="connsiteX0" fmla="*/ 7981753 w 7981753"/>
              <a:gd name="connsiteY0" fmla="*/ 1809097 h 1809097"/>
              <a:gd name="connsiteX1" fmla="*/ 7441927 w 7981753"/>
              <a:gd name="connsiteY1" fmla="*/ 531141 h 1809097"/>
              <a:gd name="connsiteX2" fmla="*/ 6219055 w 7981753"/>
              <a:gd name="connsiteY2" fmla="*/ 2331 h 1809097"/>
              <a:gd name="connsiteX3" fmla="*/ 919941 w 7981753"/>
              <a:gd name="connsiteY3" fmla="*/ 387921 h 1809097"/>
              <a:gd name="connsiteX4" fmla="*/ 38592 w 7981753"/>
              <a:gd name="connsiteY4" fmla="*/ 1489608 h 180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1753" h="1809097">
                <a:moveTo>
                  <a:pt x="7981753" y="1809097"/>
                </a:moveTo>
                <a:cubicBezTo>
                  <a:pt x="7858731" y="1320683"/>
                  <a:pt x="7735710" y="832269"/>
                  <a:pt x="7441927" y="531141"/>
                </a:cubicBezTo>
                <a:cubicBezTo>
                  <a:pt x="7148144" y="230013"/>
                  <a:pt x="7306053" y="26201"/>
                  <a:pt x="6219055" y="2331"/>
                </a:cubicBezTo>
                <a:cubicBezTo>
                  <a:pt x="5132057" y="-21539"/>
                  <a:pt x="1950018" y="140041"/>
                  <a:pt x="919941" y="387921"/>
                </a:cubicBezTo>
                <a:cubicBezTo>
                  <a:pt x="-110136" y="635800"/>
                  <a:pt x="-35772" y="1062704"/>
                  <a:pt x="38592" y="1489608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266000-8FF2-304B-9C41-512BBBE03DA8}"/>
              </a:ext>
            </a:extLst>
          </p:cNvPr>
          <p:cNvSpPr txBox="1"/>
          <p:nvPr/>
        </p:nvSpPr>
        <p:spPr>
          <a:xfrm>
            <a:off x="48873" y="2726515"/>
            <a:ext cx="8098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0x10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13BC891D-569E-6D46-95A1-1AFB49C10FC6}"/>
              </a:ext>
            </a:extLst>
          </p:cNvPr>
          <p:cNvSpPr/>
          <p:nvPr/>
        </p:nvSpPr>
        <p:spPr>
          <a:xfrm flipH="1">
            <a:off x="544173" y="2990524"/>
            <a:ext cx="314534" cy="614611"/>
          </a:xfrm>
          <a:custGeom>
            <a:avLst/>
            <a:gdLst>
              <a:gd name="connsiteX0" fmla="*/ 936434 w 936434"/>
              <a:gd name="connsiteY0" fmla="*/ 0 h 1806766"/>
              <a:gd name="connsiteX1" fmla="*/ 0 w 936434"/>
              <a:gd name="connsiteY1" fmla="*/ 1806766 h 1806766"/>
              <a:gd name="connsiteX2" fmla="*/ 0 w 936434"/>
              <a:gd name="connsiteY2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434" h="1806766">
                <a:moveTo>
                  <a:pt x="936434" y="0"/>
                </a:moveTo>
                <a:lnTo>
                  <a:pt x="0" y="1806766"/>
                </a:lnTo>
                <a:lnTo>
                  <a:pt x="0" y="1806766"/>
                </a:lnTo>
              </a:path>
            </a:pathLst>
          </a:custGeom>
          <a:noFill/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3003EB-B078-164B-8E8D-9735592DFB40}"/>
              </a:ext>
            </a:extLst>
          </p:cNvPr>
          <p:cNvSpPr txBox="1"/>
          <p:nvPr/>
        </p:nvSpPr>
        <p:spPr>
          <a:xfrm>
            <a:off x="48710" y="2265597"/>
            <a:ext cx="89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First free block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3865873B-639A-634F-BE4C-3B5D33D8A501}"/>
              </a:ext>
            </a:extLst>
          </p:cNvPr>
          <p:cNvSpPr/>
          <p:nvPr/>
        </p:nvSpPr>
        <p:spPr>
          <a:xfrm>
            <a:off x="1571835" y="4336579"/>
            <a:ext cx="8443023" cy="926717"/>
          </a:xfrm>
          <a:custGeom>
            <a:avLst/>
            <a:gdLst>
              <a:gd name="connsiteX0" fmla="*/ 0 w 8443023"/>
              <a:gd name="connsiteY0" fmla="*/ 2279116 h 2279116"/>
              <a:gd name="connsiteX1" fmla="*/ 3558448 w 8443023"/>
              <a:gd name="connsiteY1" fmla="*/ 252012 h 2279116"/>
              <a:gd name="connsiteX2" fmla="*/ 7777908 w 8443023"/>
              <a:gd name="connsiteY2" fmla="*/ 252012 h 2279116"/>
              <a:gd name="connsiteX3" fmla="*/ 8372819 w 8443023"/>
              <a:gd name="connsiteY3" fmla="*/ 2257082 h 227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43023" h="2279116">
                <a:moveTo>
                  <a:pt x="0" y="2279116"/>
                </a:moveTo>
                <a:cubicBezTo>
                  <a:pt x="1131065" y="1434489"/>
                  <a:pt x="2262130" y="589863"/>
                  <a:pt x="3558448" y="252012"/>
                </a:cubicBezTo>
                <a:cubicBezTo>
                  <a:pt x="4854766" y="-85839"/>
                  <a:pt x="6975513" y="-82166"/>
                  <a:pt x="7777908" y="252012"/>
                </a:cubicBezTo>
                <a:cubicBezTo>
                  <a:pt x="8580303" y="586190"/>
                  <a:pt x="8476561" y="1421636"/>
                  <a:pt x="8372819" y="225708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25F4B3FD-6FDA-D741-B8A8-2EE9A12C2325}"/>
              </a:ext>
            </a:extLst>
          </p:cNvPr>
          <p:cNvSpPr/>
          <p:nvPr/>
        </p:nvSpPr>
        <p:spPr>
          <a:xfrm>
            <a:off x="2464499" y="4785350"/>
            <a:ext cx="2717101" cy="466929"/>
          </a:xfrm>
          <a:custGeom>
            <a:avLst/>
            <a:gdLst>
              <a:gd name="connsiteX0" fmla="*/ 16247 w 2717101"/>
              <a:gd name="connsiteY0" fmla="*/ 797014 h 797014"/>
              <a:gd name="connsiteX1" fmla="*/ 346753 w 2717101"/>
              <a:gd name="connsiteY1" fmla="*/ 235153 h 797014"/>
              <a:gd name="connsiteX2" fmla="*/ 2362840 w 2717101"/>
              <a:gd name="connsiteY2" fmla="*/ 25833 h 797014"/>
              <a:gd name="connsiteX3" fmla="*/ 2704362 w 2717101"/>
              <a:gd name="connsiteY3" fmla="*/ 785997 h 79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7101" h="797014">
                <a:moveTo>
                  <a:pt x="16247" y="797014"/>
                </a:moveTo>
                <a:cubicBezTo>
                  <a:pt x="-14050" y="580348"/>
                  <a:pt x="-44346" y="363683"/>
                  <a:pt x="346753" y="235153"/>
                </a:cubicBezTo>
                <a:cubicBezTo>
                  <a:pt x="737852" y="106623"/>
                  <a:pt x="1969905" y="-65974"/>
                  <a:pt x="2362840" y="25833"/>
                </a:cubicBezTo>
                <a:cubicBezTo>
                  <a:pt x="2755775" y="117640"/>
                  <a:pt x="2730068" y="451818"/>
                  <a:pt x="2704362" y="785997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92F92214-F0A2-BA4E-B7CF-B33831AD249D}"/>
              </a:ext>
            </a:extLst>
          </p:cNvPr>
          <p:cNvSpPr/>
          <p:nvPr/>
        </p:nvSpPr>
        <p:spPr>
          <a:xfrm>
            <a:off x="210021" y="4497864"/>
            <a:ext cx="5825386" cy="765432"/>
          </a:xfrm>
          <a:custGeom>
            <a:avLst/>
            <a:gdLst>
              <a:gd name="connsiteX0" fmla="*/ 5825386 w 5825386"/>
              <a:gd name="connsiteY0" fmla="*/ 1306538 h 1306538"/>
              <a:gd name="connsiteX1" fmla="*/ 4525396 w 5825386"/>
              <a:gd name="connsiteY1" fmla="*/ 193835 h 1306538"/>
              <a:gd name="connsiteX2" fmla="*/ 1352538 w 5825386"/>
              <a:gd name="connsiteY2" fmla="*/ 39599 h 1306538"/>
              <a:gd name="connsiteX3" fmla="*/ 162716 w 5825386"/>
              <a:gd name="connsiteY3" fmla="*/ 634510 h 1306538"/>
              <a:gd name="connsiteX4" fmla="*/ 41531 w 5825386"/>
              <a:gd name="connsiteY4" fmla="*/ 1284505 h 130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5386" h="1306538">
                <a:moveTo>
                  <a:pt x="5825386" y="1306538"/>
                </a:moveTo>
                <a:cubicBezTo>
                  <a:pt x="5548128" y="855764"/>
                  <a:pt x="5270870" y="404991"/>
                  <a:pt x="4525396" y="193835"/>
                </a:cubicBezTo>
                <a:cubicBezTo>
                  <a:pt x="3779922" y="-17321"/>
                  <a:pt x="2079651" y="-33847"/>
                  <a:pt x="1352538" y="39599"/>
                </a:cubicBezTo>
                <a:cubicBezTo>
                  <a:pt x="625425" y="113045"/>
                  <a:pt x="381217" y="427026"/>
                  <a:pt x="162716" y="634510"/>
                </a:cubicBezTo>
                <a:cubicBezTo>
                  <a:pt x="-55785" y="841994"/>
                  <a:pt x="-7127" y="1063249"/>
                  <a:pt x="41531" y="128450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E14FC4F5-445B-FA44-A14D-0CFB6CC7F08E}"/>
              </a:ext>
            </a:extLst>
          </p:cNvPr>
          <p:cNvSpPr/>
          <p:nvPr/>
        </p:nvSpPr>
        <p:spPr>
          <a:xfrm>
            <a:off x="306636" y="5770072"/>
            <a:ext cx="11521789" cy="390487"/>
          </a:xfrm>
          <a:custGeom>
            <a:avLst/>
            <a:gdLst>
              <a:gd name="connsiteX0" fmla="*/ 11424492 w 11521789"/>
              <a:gd name="connsiteY0" fmla="*/ 0 h 390487"/>
              <a:gd name="connsiteX1" fmla="*/ 11292289 w 11521789"/>
              <a:gd name="connsiteY1" fmla="*/ 363557 h 390487"/>
              <a:gd name="connsiteX2" fmla="*/ 9419422 w 11521789"/>
              <a:gd name="connsiteY2" fmla="*/ 363557 h 390487"/>
              <a:gd name="connsiteX3" fmla="*/ 1707615 w 11521789"/>
              <a:gd name="connsiteY3" fmla="*/ 374574 h 390487"/>
              <a:gd name="connsiteX4" fmla="*/ 0 w 11521789"/>
              <a:gd name="connsiteY4" fmla="*/ 55085 h 390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21789" h="390487">
                <a:moveTo>
                  <a:pt x="11424492" y="0"/>
                </a:moveTo>
                <a:cubicBezTo>
                  <a:pt x="11525479" y="151482"/>
                  <a:pt x="11626467" y="302964"/>
                  <a:pt x="11292289" y="363557"/>
                </a:cubicBezTo>
                <a:cubicBezTo>
                  <a:pt x="10958111" y="424150"/>
                  <a:pt x="9419422" y="363557"/>
                  <a:pt x="9419422" y="363557"/>
                </a:cubicBezTo>
                <a:lnTo>
                  <a:pt x="1707615" y="374574"/>
                </a:lnTo>
                <a:cubicBezTo>
                  <a:pt x="137711" y="323162"/>
                  <a:pt x="68855" y="189123"/>
                  <a:pt x="0" y="5508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9C9654B-04BB-1843-9283-CDA3090D0C2A}"/>
              </a:ext>
            </a:extLst>
          </p:cNvPr>
          <p:cNvSpPr/>
          <p:nvPr/>
        </p:nvSpPr>
        <p:spPr>
          <a:xfrm>
            <a:off x="10014858" y="4601362"/>
            <a:ext cx="348342" cy="490254"/>
          </a:xfrm>
          <a:custGeom>
            <a:avLst/>
            <a:gdLst>
              <a:gd name="connsiteX0" fmla="*/ 936434 w 936434"/>
              <a:gd name="connsiteY0" fmla="*/ 0 h 1806766"/>
              <a:gd name="connsiteX1" fmla="*/ 0 w 936434"/>
              <a:gd name="connsiteY1" fmla="*/ 1806766 h 1806766"/>
              <a:gd name="connsiteX2" fmla="*/ 0 w 936434"/>
              <a:gd name="connsiteY2" fmla="*/ 1806766 h 180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434" h="1806766">
                <a:moveTo>
                  <a:pt x="936434" y="0"/>
                </a:moveTo>
                <a:lnTo>
                  <a:pt x="0" y="1806766"/>
                </a:lnTo>
                <a:lnTo>
                  <a:pt x="0" y="1806766"/>
                </a:lnTo>
              </a:path>
            </a:pathLst>
          </a:custGeom>
          <a:noFill/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FE0EF8-B919-3C4A-8BFF-2A5B94C66612}"/>
              </a:ext>
            </a:extLst>
          </p:cNvPr>
          <p:cNvSpPr txBox="1"/>
          <p:nvPr/>
        </p:nvSpPr>
        <p:spPr>
          <a:xfrm>
            <a:off x="10092408" y="4270918"/>
            <a:ext cx="8098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0x70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6BB46E8-166C-D84C-B774-478A157A7BCD}"/>
              </a:ext>
            </a:extLst>
          </p:cNvPr>
          <p:cNvSpPr txBox="1"/>
          <p:nvPr/>
        </p:nvSpPr>
        <p:spPr>
          <a:xfrm>
            <a:off x="10092245" y="3810000"/>
            <a:ext cx="89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First free block</a:t>
            </a:r>
          </a:p>
        </p:txBody>
      </p:sp>
    </p:spTree>
    <p:extLst>
      <p:ext uri="{BB962C8B-B14F-4D97-AF65-F5344CB8AC3E}">
        <p14:creationId xmlns:p14="http://schemas.microsoft.com/office/powerpoint/2010/main" val="190586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 animBg="1"/>
      <p:bldP spid="14" grpId="0" animBg="1"/>
      <p:bldP spid="15" grpId="0" animBg="1"/>
      <p:bldP spid="16" grpId="0" animBg="1"/>
      <p:bldP spid="17" grpId="0"/>
      <p:bldP spid="19" grpId="0" animBg="1"/>
      <p:bldP spid="20" grpId="0" animBg="1"/>
      <p:bldP spid="21" grpId="0" animBg="1"/>
      <p:bldP spid="22" grpId="0" animBg="1"/>
      <p:bldP spid="24" grpId="0" animBg="1"/>
      <p:bldP spid="26" grpId="0" animBg="1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99FFF-F7A6-F741-90E1-D19E2C287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vs. Explicit: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5FF51-F12B-BC4A-8BFB-91E8AE520F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Implicit Free List</a:t>
            </a:r>
          </a:p>
          <a:p>
            <a:r>
              <a:rPr lang="en-US" dirty="0"/>
              <a:t>8B header for size + </a:t>
            </a:r>
            <a:r>
              <a:rPr lang="en-US" dirty="0" err="1"/>
              <a:t>alloc</a:t>
            </a:r>
            <a:r>
              <a:rPr lang="en-US" dirty="0"/>
              <a:t>/free status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>
              <a:spcBef>
                <a:spcPts val="2200"/>
              </a:spcBef>
            </a:pPr>
            <a:r>
              <a:rPr lang="en-US" dirty="0"/>
              <a:t>Allocation requests are worst-case linear in total number of blocks</a:t>
            </a:r>
          </a:p>
          <a:p>
            <a:r>
              <a:rPr lang="en-US" dirty="0"/>
              <a:t>Implicitly address-order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926878-3CC1-224C-8053-C02ACFF103A3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Explicit Free List</a:t>
            </a:r>
          </a:p>
          <a:p>
            <a:r>
              <a:rPr lang="en-US" dirty="0"/>
              <a:t>8B header for size + </a:t>
            </a:r>
            <a:r>
              <a:rPr lang="en-US" dirty="0" err="1"/>
              <a:t>alloc</a:t>
            </a:r>
            <a:r>
              <a:rPr lang="en-US" dirty="0"/>
              <a:t>/free status</a:t>
            </a:r>
          </a:p>
          <a:p>
            <a:r>
              <a:rPr lang="en-US" dirty="0"/>
              <a:t>Free block payloads store </a:t>
            </a:r>
            <a:r>
              <a:rPr lang="en-US" dirty="0" err="1"/>
              <a:t>prev</a:t>
            </a:r>
            <a:r>
              <a:rPr lang="en-US" dirty="0"/>
              <a:t>/next free block pointers</a:t>
            </a:r>
          </a:p>
          <a:p>
            <a:pPr>
              <a:spcBef>
                <a:spcPts val="2200"/>
              </a:spcBef>
            </a:pPr>
            <a:r>
              <a:rPr lang="en-US" dirty="0"/>
              <a:t>Allocation requests are worst-case linear in number of free blocks</a:t>
            </a:r>
          </a:p>
          <a:p>
            <a:r>
              <a:rPr lang="en-US" dirty="0"/>
              <a:t>Can choose block ordering</a:t>
            </a:r>
          </a:p>
        </p:txBody>
      </p:sp>
    </p:spTree>
    <p:extLst>
      <p:ext uri="{BB962C8B-B14F-4D97-AF65-F5344CB8AC3E}">
        <p14:creationId xmlns:p14="http://schemas.microsoft.com/office/powerpoint/2010/main" val="363096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merge adjacent free blocks to keep large spaces available?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always copying/moving data during </a:t>
            </a:r>
            <a:r>
              <a:rPr lang="en-US" dirty="0" err="1"/>
              <a:t>realloc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01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Can we merge adjacent free blocks to keep large spaces available?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always copying/moving data during </a:t>
            </a:r>
            <a:r>
              <a:rPr lang="en-US" dirty="0" err="1"/>
              <a:t>realloc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125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64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0635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40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690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4270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0382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3426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2331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99B6700-0CA6-6343-88E0-82C36C8713EB}"/>
              </a:ext>
            </a:extLst>
          </p:cNvPr>
          <p:cNvSpPr/>
          <p:nvPr/>
        </p:nvSpPr>
        <p:spPr bwMode="auto">
          <a:xfrm>
            <a:off x="6476999" y="1447800"/>
            <a:ext cx="5478137" cy="14902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 have enough memory space, but it is fragmented into free blocks sized from earlier requests!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BA436B-6E54-7F49-9940-FDBBB10EA936}"/>
              </a:ext>
            </a:extLst>
          </p:cNvPr>
          <p:cNvSpPr/>
          <p:nvPr/>
        </p:nvSpPr>
        <p:spPr bwMode="auto">
          <a:xfrm>
            <a:off x="6476998" y="3260315"/>
            <a:ext cx="5478137" cy="13878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We’d like to be able to merge adjacent free blocks back together.</a:t>
            </a:r>
          </a:p>
          <a:p>
            <a:pPr algn="l" eaLnBrk="1" hangingPunct="1"/>
            <a:r>
              <a:rPr kumimoji="0" lang="en-US" sz="2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Courier New" panose="02070309020205020404" pitchFamily="49" charset="0"/>
              </a:rPr>
              <a:t>How can we do this?</a:t>
            </a:r>
          </a:p>
        </p:txBody>
      </p:sp>
    </p:spTree>
    <p:extLst>
      <p:ext uri="{BB962C8B-B14F-4D97-AF65-F5344CB8AC3E}">
        <p14:creationId xmlns:p14="http://schemas.microsoft.com/office/powerpoint/2010/main" val="129519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0305896B-CB89-5B45-8EB7-C16498424181}"/>
              </a:ext>
            </a:extLst>
          </p:cNvPr>
          <p:cNvSpPr/>
          <p:nvPr/>
        </p:nvSpPr>
        <p:spPr>
          <a:xfrm>
            <a:off x="1219200" y="4267200"/>
            <a:ext cx="3276600" cy="1143000"/>
          </a:xfrm>
          <a:prstGeom prst="wedgeRoundRectCallout">
            <a:avLst>
              <a:gd name="adj1" fmla="val -36972"/>
              <a:gd name="adj2" fmla="val 9912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Hey, look!  I have a free neighbor.  Let’s be friends! </a:t>
            </a:r>
            <a:r>
              <a:rPr lang="en-US" sz="2400" b="1" dirty="0">
                <a:sym typeface="Wingdings" pitchFamily="2" charset="2"/>
              </a:rPr>
              <a:t>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253046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0305896B-CB89-5B45-8EB7-C16498424181}"/>
              </a:ext>
            </a:extLst>
          </p:cNvPr>
          <p:cNvSpPr/>
          <p:nvPr/>
        </p:nvSpPr>
        <p:spPr>
          <a:xfrm>
            <a:off x="1219200" y="4267200"/>
            <a:ext cx="3276600" cy="1143000"/>
          </a:xfrm>
          <a:prstGeom prst="wedgeRoundRectCallout">
            <a:avLst>
              <a:gd name="adj1" fmla="val -36972"/>
              <a:gd name="adj2" fmla="val 9912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Hey, look!  I have a free neighbor.  Let’s be friends! </a:t>
            </a:r>
            <a:r>
              <a:rPr lang="en-US" sz="2400" b="1" dirty="0">
                <a:sym typeface="Wingdings" pitchFamily="2" charset="2"/>
              </a:rPr>
              <a:t>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65227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*b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*c = malloc(16);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free(a);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*d = malloc(32);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B6700-0CA6-6343-88E0-82C36C8713EB}"/>
              </a:ext>
            </a:extLst>
          </p:cNvPr>
          <p:cNvSpPr/>
          <p:nvPr/>
        </p:nvSpPr>
        <p:spPr bwMode="auto">
          <a:xfrm>
            <a:off x="6476999" y="1219200"/>
            <a:ext cx="5478137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The process of combining adjacent free blocks is called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coalescing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BA436B-6E54-7F49-9940-FDBBB10EA936}"/>
              </a:ext>
            </a:extLst>
          </p:cNvPr>
          <p:cNvSpPr/>
          <p:nvPr/>
        </p:nvSpPr>
        <p:spPr bwMode="auto">
          <a:xfrm>
            <a:off x="6476998" y="2590800"/>
            <a:ext cx="5478137" cy="2286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explicit heap allocator, you should coalesce, if possible, when a block is freed.  </a:t>
            </a:r>
            <a:r>
              <a:rPr lang="en-US" sz="2800" b="1" dirty="0">
                <a:latin typeface="+mn-lt"/>
                <a:cs typeface="Courier New" panose="02070309020205020404" pitchFamily="49" charset="0"/>
              </a:rPr>
              <a:t>You only need to coalesce the most immediate right neighbor.</a:t>
            </a:r>
            <a:endParaRPr kumimoji="0" lang="en-US" sz="28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AEF7E1C-1A9C-0540-9688-760FA4BE0A33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860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49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(coalesce)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coalesce on free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BF208F7-4A63-1145-AADE-1E203D625FD2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2579640"/>
          <a:ext cx="10494380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43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B408C365-4F28-A54C-9F85-B7EB85CEE879}"/>
              </a:ext>
            </a:extLst>
          </p:cNvPr>
          <p:cNvSpPr/>
          <p:nvPr/>
        </p:nvSpPr>
        <p:spPr>
          <a:xfrm>
            <a:off x="304802" y="3040560"/>
            <a:ext cx="4190997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016B67-FE64-0D48-8090-1955B6893175}"/>
              </a:ext>
            </a:extLst>
          </p:cNvPr>
          <p:cNvSpPr/>
          <p:nvPr/>
        </p:nvSpPr>
        <p:spPr>
          <a:xfrm>
            <a:off x="4495800" y="3040560"/>
            <a:ext cx="3127246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E0F724-7C04-324C-B28D-EFDA0D7A4B24}"/>
              </a:ext>
            </a:extLst>
          </p:cNvPr>
          <p:cNvSpPr/>
          <p:nvPr/>
        </p:nvSpPr>
        <p:spPr>
          <a:xfrm>
            <a:off x="7649496" y="3040560"/>
            <a:ext cx="3127246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62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(coalesce)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coalesce on free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free(b);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D467528-48B8-FA4C-8C7A-0FC20AA30180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2579640"/>
          <a:ext cx="10494380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43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7E9DE37F-5933-CF4A-8168-9DC7C9BFBEB3}"/>
              </a:ext>
            </a:extLst>
          </p:cNvPr>
          <p:cNvSpPr/>
          <p:nvPr/>
        </p:nvSpPr>
        <p:spPr>
          <a:xfrm>
            <a:off x="304802" y="3040560"/>
            <a:ext cx="4190997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8F0CDA-09F1-704F-8B09-B9E0190D1252}"/>
              </a:ext>
            </a:extLst>
          </p:cNvPr>
          <p:cNvSpPr/>
          <p:nvPr/>
        </p:nvSpPr>
        <p:spPr>
          <a:xfrm>
            <a:off x="4495800" y="3040560"/>
            <a:ext cx="3127246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BCA951-ADAC-164C-98BC-44DC44EB8206}"/>
              </a:ext>
            </a:extLst>
          </p:cNvPr>
          <p:cNvSpPr/>
          <p:nvPr/>
        </p:nvSpPr>
        <p:spPr>
          <a:xfrm>
            <a:off x="7649496" y="3040560"/>
            <a:ext cx="3127246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CB79D40-7AEC-A345-A88A-67B669778F32}"/>
              </a:ext>
            </a:extLst>
          </p:cNvPr>
          <p:cNvGraphicFramePr>
            <a:graphicFrameLocks noGrp="1"/>
          </p:cNvGraphicFramePr>
          <p:nvPr/>
        </p:nvGraphicFramePr>
        <p:xfrm>
          <a:off x="308520" y="4987380"/>
          <a:ext cx="10494380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438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438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</a:tblGrid>
              <a:tr h="378816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716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 F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DCE2AFEC-507D-F84E-BD41-5CD00F43F300}"/>
              </a:ext>
            </a:extLst>
          </p:cNvPr>
          <p:cNvSpPr/>
          <p:nvPr/>
        </p:nvSpPr>
        <p:spPr>
          <a:xfrm>
            <a:off x="308520" y="5448300"/>
            <a:ext cx="7340976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531002-1BF9-1A46-A69A-A923B038E7B7}"/>
              </a:ext>
            </a:extLst>
          </p:cNvPr>
          <p:cNvSpPr/>
          <p:nvPr/>
        </p:nvSpPr>
        <p:spPr>
          <a:xfrm>
            <a:off x="7653214" y="5448300"/>
            <a:ext cx="3127249" cy="87811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1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merge adjacent free blocks to keep large spaces available?  </a:t>
            </a:r>
            <a:r>
              <a:rPr lang="en-US" b="1" dirty="0"/>
              <a:t>Yes!  We can coalesce on free().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always copying/moving data during </a:t>
            </a:r>
            <a:r>
              <a:rPr lang="en-US" dirty="0" err="1"/>
              <a:t>realloc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53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560E-7B7B-8F44-A10F-D26A4BD0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Our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3EAD5-A8FF-4247-ABE6-3E4CA425B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we do better?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avoid searching all blocks for free blocks to reuse?  </a:t>
            </a:r>
            <a:r>
              <a:rPr lang="en-US" b="1" dirty="0"/>
              <a:t>Yes!  We can use a doubly-linked list.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we merge adjacent free blocks to keep large spaces available?  </a:t>
            </a:r>
            <a:r>
              <a:rPr lang="en-US" b="1" dirty="0"/>
              <a:t>Yes!  We can coalesce on free().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Can we avoid always copying/moving data during </a:t>
            </a:r>
            <a:r>
              <a:rPr lang="en-US" b="1" dirty="0" err="1">
                <a:solidFill>
                  <a:srgbClr val="C00000"/>
                </a:solidFill>
              </a:rPr>
              <a:t>realloc</a:t>
            </a:r>
            <a:r>
              <a:rPr lang="en-US" b="1" dirty="0">
                <a:solidFill>
                  <a:srgbClr val="C00000"/>
                </a:solidFill>
              </a:rPr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2152F-CD74-8A4E-912B-D0E2165CB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E7B9D-160E-E84A-9D07-21A496652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the implicit allocator, we didn’t worry too much about </a:t>
            </a:r>
            <a:r>
              <a:rPr lang="en-US" dirty="0" err="1"/>
              <a:t>realloc</a:t>
            </a:r>
            <a:r>
              <a:rPr lang="en-US" dirty="0"/>
              <a:t>.  We always moved data when they requested a different amount of space.</a:t>
            </a:r>
          </a:p>
          <a:p>
            <a:pPr lvl="1"/>
            <a:r>
              <a:rPr lang="en-US" dirty="0"/>
              <a:t>Note: </a:t>
            </a:r>
            <a:r>
              <a:rPr lang="en-US" dirty="0" err="1"/>
              <a:t>realloc</a:t>
            </a:r>
            <a:r>
              <a:rPr lang="en-US" dirty="0"/>
              <a:t> can grow </a:t>
            </a:r>
            <a:r>
              <a:rPr lang="en-US" i="1" dirty="0"/>
              <a:t>or</a:t>
            </a:r>
            <a:r>
              <a:rPr lang="en-US" dirty="0"/>
              <a:t> shrink the data size.</a:t>
            </a:r>
          </a:p>
          <a:p>
            <a:r>
              <a:rPr lang="en-US" dirty="0"/>
              <a:t>But sometimes we may be able to keep the data in the same place.  How?</a:t>
            </a:r>
          </a:p>
          <a:p>
            <a:pPr lvl="1"/>
            <a:r>
              <a:rPr lang="en-US" b="1" dirty="0"/>
              <a:t>Case 1: </a:t>
            </a:r>
            <a:r>
              <a:rPr lang="en-US" dirty="0"/>
              <a:t>size is growing, but we added padding to the block and can use that</a:t>
            </a:r>
          </a:p>
          <a:p>
            <a:pPr lvl="1"/>
            <a:r>
              <a:rPr lang="en-US" b="1" dirty="0"/>
              <a:t>Case 2:</a:t>
            </a:r>
            <a:r>
              <a:rPr lang="en-US" dirty="0"/>
              <a:t> size is shrinking, so we can use the existing block</a:t>
            </a:r>
          </a:p>
          <a:p>
            <a:pPr lvl="1"/>
            <a:r>
              <a:rPr lang="en-US" b="1" dirty="0"/>
              <a:t>Case 3: </a:t>
            </a:r>
            <a:r>
              <a:rPr lang="en-US" dirty="0"/>
              <a:t>size is growing, and current block isn’t big enough, but adjacent blocks are free.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5114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48);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2362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a’s earlier request was too small, so we added padding.  Now they are requesting a larger size we can satisfy with that padding!  So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can return the same address.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92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16);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BE3C623-0306-564D-A67E-1B2611BED8A4}"/>
              </a:ext>
            </a:extLst>
          </p:cNvPr>
          <p:cNvSpPr/>
          <p:nvPr/>
        </p:nvSpPr>
        <p:spPr bwMode="auto">
          <a:xfrm>
            <a:off x="6483427" y="1307335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a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requesting to shrink, we can still use the same starting address.  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8F4B50-0D87-7049-B46B-71C565887B9B}"/>
              </a:ext>
            </a:extLst>
          </p:cNvPr>
          <p:cNvSpPr/>
          <p:nvPr/>
        </p:nvSpPr>
        <p:spPr bwMode="auto">
          <a:xfrm>
            <a:off x="6483426" y="3048000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we can, we should try to recycle the now-freed memory into another freed block.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24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16);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BE3C623-0306-564D-A67E-1B2611BED8A4}"/>
              </a:ext>
            </a:extLst>
          </p:cNvPr>
          <p:cNvSpPr/>
          <p:nvPr/>
        </p:nvSpPr>
        <p:spPr bwMode="auto">
          <a:xfrm>
            <a:off x="6483427" y="1307335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a </a:t>
            </a:r>
            <a:r>
              <a:rPr lang="en-US" sz="2800" dirty="0" err="1">
                <a:latin typeface="+mn-lt"/>
                <a:cs typeface="Courier New" panose="02070309020205020404" pitchFamily="49" charset="0"/>
              </a:rPr>
              <a:t>realloc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is requesting to shrink, we can still use the same starting address.  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8F4B50-0D87-7049-B46B-71C565887B9B}"/>
              </a:ext>
            </a:extLst>
          </p:cNvPr>
          <p:cNvSpPr/>
          <p:nvPr/>
        </p:nvSpPr>
        <p:spPr bwMode="auto">
          <a:xfrm>
            <a:off x="6483426" y="3048000"/>
            <a:ext cx="5478137" cy="1435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If we can, we should try to recycle the now-freed memory into another freed block.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9792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48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18930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Even with the padding, we don’t have enough space to satisfy the larger size.  But we have an adjacent neighbor that is free – let’s team up!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malloc(42);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72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18930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Even with the padding, we don’t have enough space to satisfy the larger size.  But we have an adjacent neighbor that is free – let’s team up!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2F15EC-42B6-EB46-9368-654E8545F0EB}"/>
              </a:ext>
            </a:extLst>
          </p:cNvPr>
          <p:cNvSpPr/>
          <p:nvPr/>
        </p:nvSpPr>
        <p:spPr bwMode="auto">
          <a:xfrm>
            <a:off x="6495362" y="3429000"/>
            <a:ext cx="5466202" cy="1066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Now we can still return the same address.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5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 + pad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070020D-B75B-B243-BA49-40B52DEA59E0}"/>
              </a:ext>
            </a:extLst>
          </p:cNvPr>
          <p:cNvSpPr/>
          <p:nvPr/>
        </p:nvSpPr>
        <p:spPr bwMode="auto">
          <a:xfrm>
            <a:off x="6483427" y="1307335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project, you should combine with your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right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neighbors as much as possible until we get enough space, or until we know we cannot get enough space.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09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CA6ECBDC-9AB2-7C45-8CC1-31C191417BD4}"/>
              </a:ext>
            </a:extLst>
          </p:cNvPr>
          <p:cNvSpPr/>
          <p:nvPr/>
        </p:nvSpPr>
        <p:spPr bwMode="auto">
          <a:xfrm>
            <a:off x="6483427" y="1307335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project, you should combine with your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right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neighbors as much as possible until we get enough space, or until we know we cannot get enough space.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5748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7D8F-F2CA-1D41-9D78-9832014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Realloc</a:t>
            </a:r>
            <a:r>
              <a:rPr lang="en-US" dirty="0"/>
              <a:t>: Growing In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D2D7C-918D-6147-A08E-CFCC2208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*a = malloc(8);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*b =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(a, 72);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FDEEAE-C986-D04E-ABBB-AAE252505287}"/>
              </a:ext>
            </a:extLst>
          </p:cNvPr>
          <p:cNvGraphicFramePr>
            <a:graphicFrameLocks noGrp="1"/>
          </p:cNvGraphicFramePr>
          <p:nvPr/>
        </p:nvGraphicFramePr>
        <p:xfrm>
          <a:off x="849630" y="5105400"/>
          <a:ext cx="10492740" cy="159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7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74">
                  <a:extLst>
                    <a:ext uri="{9D8B030D-6E8A-4147-A177-3AD203B41FA5}">
                      <a16:colId xmlns:a16="http://schemas.microsoft.com/office/drawing/2014/main" val="2208393670"/>
                    </a:ext>
                  </a:extLst>
                </a:gridCol>
              </a:tblGrid>
              <a:tr h="69791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6979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72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B960F521-D802-D140-9B74-22B8222DDAAA}"/>
              </a:ext>
            </a:extLst>
          </p:cNvPr>
          <p:cNvSpPr/>
          <p:nvPr/>
        </p:nvSpPr>
        <p:spPr bwMode="auto">
          <a:xfrm>
            <a:off x="6483427" y="1307335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your project, you should combine with your </a:t>
            </a:r>
            <a:r>
              <a:rPr lang="en-US" sz="2800" i="1" dirty="0">
                <a:latin typeface="+mn-lt"/>
                <a:cs typeface="Courier New" panose="02070309020205020404" pitchFamily="49" charset="0"/>
              </a:rPr>
              <a:t>right</a:t>
            </a:r>
            <a:r>
              <a:rPr lang="en-US" sz="2800" dirty="0">
                <a:latin typeface="+mn-lt"/>
                <a:cs typeface="Courier New" panose="02070309020205020404" pitchFamily="49" charset="0"/>
              </a:rPr>
              <a:t> neighbors as much as possible until we get enough space, or until we know we cannot get enough space.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4015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24);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2F9ACB8-DC03-9B4B-9AF7-5A921E576C39}"/>
              </a:ext>
            </a:extLst>
          </p:cNvPr>
          <p:cNvSpPr/>
          <p:nvPr/>
        </p:nvSpPr>
        <p:spPr>
          <a:xfrm>
            <a:off x="308810" y="3352800"/>
            <a:ext cx="313069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CE89B9-0D67-F449-8B33-C8B9EC680B30}"/>
              </a:ext>
            </a:extLst>
          </p:cNvPr>
          <p:cNvSpPr/>
          <p:nvPr/>
        </p:nvSpPr>
        <p:spPr>
          <a:xfrm>
            <a:off x="8723026" y="3352800"/>
            <a:ext cx="313069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502DB-47AF-7B4E-A035-AEB94F715FA5}"/>
              </a:ext>
            </a:extLst>
          </p:cNvPr>
          <p:cNvSpPr/>
          <p:nvPr/>
        </p:nvSpPr>
        <p:spPr>
          <a:xfrm>
            <a:off x="3468974" y="3352800"/>
            <a:ext cx="521782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762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1: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24);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956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2F9ACB8-DC03-9B4B-9AF7-5A921E576C39}"/>
              </a:ext>
            </a:extLst>
          </p:cNvPr>
          <p:cNvSpPr/>
          <p:nvPr/>
        </p:nvSpPr>
        <p:spPr>
          <a:xfrm>
            <a:off x="308810" y="3352800"/>
            <a:ext cx="313069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CE89B9-0D67-F449-8B33-C8B9EC680B30}"/>
              </a:ext>
            </a:extLst>
          </p:cNvPr>
          <p:cNvSpPr/>
          <p:nvPr/>
        </p:nvSpPr>
        <p:spPr>
          <a:xfrm>
            <a:off x="8723026" y="3352800"/>
            <a:ext cx="313069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502DB-47AF-7B4E-A035-AEB94F715FA5}"/>
              </a:ext>
            </a:extLst>
          </p:cNvPr>
          <p:cNvSpPr/>
          <p:nvPr/>
        </p:nvSpPr>
        <p:spPr>
          <a:xfrm>
            <a:off x="3468974" y="3352800"/>
            <a:ext cx="521782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7D15DF4-16D1-FB46-9AC8-7458672CCA26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51653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74BFE1D9-C7E0-4C44-919C-E3D569BE2EA4}"/>
              </a:ext>
            </a:extLst>
          </p:cNvPr>
          <p:cNvSpPr/>
          <p:nvPr/>
        </p:nvSpPr>
        <p:spPr>
          <a:xfrm>
            <a:off x="308810" y="5622516"/>
            <a:ext cx="4191000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AC1E1E-2D79-3541-940E-C20ABCE483C1}"/>
              </a:ext>
            </a:extLst>
          </p:cNvPr>
          <p:cNvSpPr/>
          <p:nvPr/>
        </p:nvSpPr>
        <p:spPr>
          <a:xfrm>
            <a:off x="8723026" y="5622516"/>
            <a:ext cx="313069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F0C318-72D0-3149-8B1F-FE6FA0F8A808}"/>
              </a:ext>
            </a:extLst>
          </p:cNvPr>
          <p:cNvSpPr/>
          <p:nvPr/>
        </p:nvSpPr>
        <p:spPr>
          <a:xfrm>
            <a:off x="4495800" y="5622516"/>
            <a:ext cx="4191000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0463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2: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56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194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2F9ACB8-DC03-9B4B-9AF7-5A921E576C39}"/>
              </a:ext>
            </a:extLst>
          </p:cNvPr>
          <p:cNvSpPr/>
          <p:nvPr/>
        </p:nvSpPr>
        <p:spPr>
          <a:xfrm>
            <a:off x="308810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CE89B9-0D67-F449-8B33-C8B9EC680B30}"/>
              </a:ext>
            </a:extLst>
          </p:cNvPr>
          <p:cNvSpPr/>
          <p:nvPr/>
        </p:nvSpPr>
        <p:spPr>
          <a:xfrm>
            <a:off x="8723026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502DB-47AF-7B4E-A035-AEB94F715FA5}"/>
              </a:ext>
            </a:extLst>
          </p:cNvPr>
          <p:cNvSpPr/>
          <p:nvPr/>
        </p:nvSpPr>
        <p:spPr>
          <a:xfrm>
            <a:off x="3468974" y="3276600"/>
            <a:ext cx="5212080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669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2: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56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194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2F9ACB8-DC03-9B4B-9AF7-5A921E576C39}"/>
              </a:ext>
            </a:extLst>
          </p:cNvPr>
          <p:cNvSpPr/>
          <p:nvPr/>
        </p:nvSpPr>
        <p:spPr>
          <a:xfrm>
            <a:off x="308810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CE89B9-0D67-F449-8B33-C8B9EC680B30}"/>
              </a:ext>
            </a:extLst>
          </p:cNvPr>
          <p:cNvSpPr/>
          <p:nvPr/>
        </p:nvSpPr>
        <p:spPr>
          <a:xfrm>
            <a:off x="8723026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502DB-47AF-7B4E-A035-AEB94F715FA5}"/>
              </a:ext>
            </a:extLst>
          </p:cNvPr>
          <p:cNvSpPr/>
          <p:nvPr/>
        </p:nvSpPr>
        <p:spPr>
          <a:xfrm>
            <a:off x="3468974" y="3276600"/>
            <a:ext cx="5212080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08EE6F0-DB6E-114D-92B6-F32DFC946101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50815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071F3866-1E0D-B642-ABD6-57B0F535F3FD}"/>
              </a:ext>
            </a:extLst>
          </p:cNvPr>
          <p:cNvSpPr/>
          <p:nvPr/>
        </p:nvSpPr>
        <p:spPr>
          <a:xfrm>
            <a:off x="308810" y="5538716"/>
            <a:ext cx="841421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5965B7-8808-A440-AAC5-172C817CA702}"/>
              </a:ext>
            </a:extLst>
          </p:cNvPr>
          <p:cNvSpPr/>
          <p:nvPr/>
        </p:nvSpPr>
        <p:spPr>
          <a:xfrm>
            <a:off x="8723026" y="5538716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3424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3: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194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2F9ACB8-DC03-9B4B-9AF7-5A921E576C39}"/>
              </a:ext>
            </a:extLst>
          </p:cNvPr>
          <p:cNvSpPr/>
          <p:nvPr/>
        </p:nvSpPr>
        <p:spPr>
          <a:xfrm>
            <a:off x="308810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CE89B9-0D67-F449-8B33-C8B9EC680B30}"/>
              </a:ext>
            </a:extLst>
          </p:cNvPr>
          <p:cNvSpPr/>
          <p:nvPr/>
        </p:nvSpPr>
        <p:spPr>
          <a:xfrm>
            <a:off x="8723026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502DB-47AF-7B4E-A035-AEB94F715FA5}"/>
              </a:ext>
            </a:extLst>
          </p:cNvPr>
          <p:cNvSpPr/>
          <p:nvPr/>
        </p:nvSpPr>
        <p:spPr>
          <a:xfrm>
            <a:off x="3468974" y="3276600"/>
            <a:ext cx="5212080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5628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3: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194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2F9ACB8-DC03-9B4B-9AF7-5A921E576C39}"/>
              </a:ext>
            </a:extLst>
          </p:cNvPr>
          <p:cNvSpPr/>
          <p:nvPr/>
        </p:nvSpPr>
        <p:spPr>
          <a:xfrm>
            <a:off x="308810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CE89B9-0D67-F449-8B33-C8B9EC680B30}"/>
              </a:ext>
            </a:extLst>
          </p:cNvPr>
          <p:cNvSpPr/>
          <p:nvPr/>
        </p:nvSpPr>
        <p:spPr>
          <a:xfrm>
            <a:off x="8723026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502DB-47AF-7B4E-A035-AEB94F715FA5}"/>
              </a:ext>
            </a:extLst>
          </p:cNvPr>
          <p:cNvSpPr/>
          <p:nvPr/>
        </p:nvSpPr>
        <p:spPr>
          <a:xfrm>
            <a:off x="3468974" y="3276600"/>
            <a:ext cx="5212080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79E7DA0-B28E-EA4B-8FC3-50E84D2BBED8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50815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ABFE11EB-208B-6A4F-87B3-7FFD785F8E68}"/>
              </a:ext>
            </a:extLst>
          </p:cNvPr>
          <p:cNvSpPr/>
          <p:nvPr/>
        </p:nvSpPr>
        <p:spPr>
          <a:xfrm>
            <a:off x="308810" y="5538716"/>
            <a:ext cx="841421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ED4ADC-1452-5344-94C4-A521A834E74F}"/>
              </a:ext>
            </a:extLst>
          </p:cNvPr>
          <p:cNvSpPr/>
          <p:nvPr/>
        </p:nvSpPr>
        <p:spPr>
          <a:xfrm>
            <a:off x="8723026" y="5538716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835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6B19BF-3A80-7C4B-ACA9-F7C4A55C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3: Explicit (</a:t>
            </a:r>
            <a:r>
              <a:rPr lang="en-US" dirty="0" err="1"/>
              <a:t>realloc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CB1165-8E66-3449-A1E1-F3DEC39AE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following heap layout, what would the heap look like after the following request is made, assuming we are using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explicit</a:t>
            </a:r>
            <a:r>
              <a:rPr lang="en-US" dirty="0"/>
              <a:t> free list allocator with a </a:t>
            </a:r>
            <a:r>
              <a:rPr lang="en-US" b="1" dirty="0"/>
              <a:t>first-fit</a:t>
            </a:r>
            <a:r>
              <a:rPr lang="en-US" dirty="0"/>
              <a:t> approach and </a:t>
            </a:r>
            <a:r>
              <a:rPr lang="en-US" b="1" dirty="0"/>
              <a:t>coalesce on free +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realloc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in-place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realloc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(A,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48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E40C21-1F2F-2645-A600-6B92B49EC363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2819400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2F9ACB8-DC03-9B4B-9AF7-5A921E576C39}"/>
              </a:ext>
            </a:extLst>
          </p:cNvPr>
          <p:cNvSpPr/>
          <p:nvPr/>
        </p:nvSpPr>
        <p:spPr>
          <a:xfrm>
            <a:off x="308810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CE89B9-0D67-F449-8B33-C8B9EC680B30}"/>
              </a:ext>
            </a:extLst>
          </p:cNvPr>
          <p:cNvSpPr/>
          <p:nvPr/>
        </p:nvSpPr>
        <p:spPr>
          <a:xfrm>
            <a:off x="8723026" y="3276600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502DB-47AF-7B4E-A035-AEB94F715FA5}"/>
              </a:ext>
            </a:extLst>
          </p:cNvPr>
          <p:cNvSpPr/>
          <p:nvPr/>
        </p:nvSpPr>
        <p:spPr>
          <a:xfrm>
            <a:off x="3468974" y="3276600"/>
            <a:ext cx="5212080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79E7DA0-B28E-EA4B-8FC3-50E84D2BBED8}"/>
              </a:ext>
            </a:extLst>
          </p:cNvPr>
          <p:cNvGraphicFramePr>
            <a:graphicFrameLocks noGrp="1"/>
          </p:cNvGraphicFramePr>
          <p:nvPr/>
        </p:nvGraphicFramePr>
        <p:xfrm>
          <a:off x="308810" y="5081516"/>
          <a:ext cx="11541464" cy="1339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224">
                  <a:extLst>
                    <a:ext uri="{9D8B030D-6E8A-4147-A177-3AD203B41FA5}">
                      <a16:colId xmlns:a16="http://schemas.microsoft.com/office/drawing/2014/main" val="26045529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091910980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511525729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5522199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702535043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60844890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84169670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3701989782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758963084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2813659595"/>
                    </a:ext>
                  </a:extLst>
                </a:gridCol>
                <a:gridCol w="1049224">
                  <a:extLst>
                    <a:ext uri="{9D8B030D-6E8A-4147-A177-3AD203B41FA5}">
                      <a16:colId xmlns:a16="http://schemas.microsoft.com/office/drawing/2014/main" val="1076076440"/>
                    </a:ext>
                  </a:extLst>
                </a:gridCol>
              </a:tblGrid>
              <a:tr h="43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0x28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0x38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0x58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0x60</a:t>
                      </a:r>
                    </a:p>
                  </a:txBody>
                  <a:tcPr marL="166596" marR="166596" marT="83298" marB="8329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387185"/>
                  </a:ext>
                </a:extLst>
              </a:tr>
              <a:tr h="70952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56</a:t>
                      </a:r>
                    </a:p>
                    <a:p>
                      <a:pPr algn="ctr"/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Free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Used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</a:t>
                      </a:r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166596" marR="166596" marT="83298" marB="8329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8740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ABFE11EB-208B-6A4F-87B3-7FFD785F8E68}"/>
              </a:ext>
            </a:extLst>
          </p:cNvPr>
          <p:cNvSpPr/>
          <p:nvPr/>
        </p:nvSpPr>
        <p:spPr>
          <a:xfrm>
            <a:off x="308810" y="5538716"/>
            <a:ext cx="8414216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ED4ADC-1452-5344-94C4-A521A834E74F}"/>
              </a:ext>
            </a:extLst>
          </p:cNvPr>
          <p:cNvSpPr/>
          <p:nvPr/>
        </p:nvSpPr>
        <p:spPr>
          <a:xfrm>
            <a:off x="8723026" y="5538716"/>
            <a:ext cx="3127248" cy="88183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F9AB99-5B04-0641-B61D-D12DB8D2035E}"/>
              </a:ext>
            </a:extLst>
          </p:cNvPr>
          <p:cNvSpPr/>
          <p:nvPr/>
        </p:nvSpPr>
        <p:spPr bwMode="auto">
          <a:xfrm>
            <a:off x="6256663" y="2768221"/>
            <a:ext cx="5478137" cy="2197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366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latin typeface="+mn-lt"/>
                <a:cs typeface="Courier New" panose="02070309020205020404" pitchFamily="49" charset="0"/>
              </a:rPr>
              <a:t>For the explicit allocator, note that we can’t have payload less than 16 bytes, so here the only option for the leftover 8 bytes is to use it as padding for the existing block.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0382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85A3758-7137-7146-818D-5AF2886E2044}"/>
              </a:ext>
            </a:extLst>
          </p:cNvPr>
          <p:cNvSpPr/>
          <p:nvPr/>
        </p:nvSpPr>
        <p:spPr>
          <a:xfrm>
            <a:off x="457200" y="3657600"/>
            <a:ext cx="2971800" cy="25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Heap metadata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29F6E6-6FE6-5143-A657-87329D097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0"/>
            <a:ext cx="11963400" cy="1143000"/>
          </a:xfrm>
        </p:spPr>
        <p:txBody>
          <a:bodyPr/>
          <a:lstStyle/>
          <a:p>
            <a:r>
              <a:rPr lang="en-US" dirty="0"/>
              <a:t>Going beyond: Explicit list w/size buckets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46509-FDAD-624C-9F5F-0B3CAC551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1524000"/>
          </a:xfrm>
        </p:spPr>
        <p:txBody>
          <a:bodyPr/>
          <a:lstStyle/>
          <a:p>
            <a:r>
              <a:rPr lang="en-US" dirty="0"/>
              <a:t>Explicit lists are much faster than implicit lists.</a:t>
            </a:r>
          </a:p>
          <a:p>
            <a:r>
              <a:rPr lang="en-US" dirty="0"/>
              <a:t>However, a first-fit placement policy is still linear in total # of free blocks.</a:t>
            </a:r>
          </a:p>
          <a:p>
            <a:r>
              <a:rPr lang="en-US" dirty="0"/>
              <a:t>What about an explicit free list </a:t>
            </a:r>
            <a:r>
              <a:rPr lang="en-US" b="1" dirty="0"/>
              <a:t>sorted by size</a:t>
            </a:r>
            <a:r>
              <a:rPr lang="en-US" dirty="0"/>
              <a:t> (e.g., as a tree)?</a:t>
            </a:r>
          </a:p>
          <a:p>
            <a:r>
              <a:rPr lang="en-US" dirty="0"/>
              <a:t>What about several explicit free lists </a:t>
            </a:r>
            <a:r>
              <a:rPr lang="en-US" b="1" dirty="0"/>
              <a:t>bucketed by size</a:t>
            </a:r>
            <a:r>
              <a:rPr lang="en-US" dirty="0"/>
              <a:t>? (below)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5ADC0BB-35C9-8C46-8FFD-70EAA8A25B2C}"/>
              </a:ext>
            </a:extLst>
          </p:cNvPr>
          <p:cNvGraphicFramePr>
            <a:graphicFrameLocks noGrp="1"/>
          </p:cNvGraphicFramePr>
          <p:nvPr/>
        </p:nvGraphicFramePr>
        <p:xfrm>
          <a:off x="1791753" y="4218623"/>
          <a:ext cx="1447800" cy="148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3042604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26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25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888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93505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846C5EA-6C0C-9844-A2AF-FBF81F9B5D11}"/>
              </a:ext>
            </a:extLst>
          </p:cNvPr>
          <p:cNvSpPr txBox="1"/>
          <p:nvPr/>
        </p:nvSpPr>
        <p:spPr>
          <a:xfrm>
            <a:off x="953062" y="4143688"/>
            <a:ext cx="838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small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190B8C-562D-6A47-8E63-B30A988E8E60}"/>
              </a:ext>
            </a:extLst>
          </p:cNvPr>
          <p:cNvSpPr txBox="1"/>
          <p:nvPr/>
        </p:nvSpPr>
        <p:spPr>
          <a:xfrm>
            <a:off x="571255" y="4530418"/>
            <a:ext cx="1223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medium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1BB91-FC5E-134F-9358-92119ECD8DF6}"/>
              </a:ext>
            </a:extLst>
          </p:cNvPr>
          <p:cNvSpPr txBox="1"/>
          <p:nvPr/>
        </p:nvSpPr>
        <p:spPr>
          <a:xfrm>
            <a:off x="953061" y="4960303"/>
            <a:ext cx="801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large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8E0041-8B50-E045-B0CE-A60C362B5EFB}"/>
              </a:ext>
            </a:extLst>
          </p:cNvPr>
          <p:cNvSpPr txBox="1"/>
          <p:nvPr/>
        </p:nvSpPr>
        <p:spPr>
          <a:xfrm>
            <a:off x="783753" y="5335418"/>
            <a:ext cx="98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jumbo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90D6DF-217B-8348-A938-909762BABFB0}"/>
              </a:ext>
            </a:extLst>
          </p:cNvPr>
          <p:cNvSpPr/>
          <p:nvPr/>
        </p:nvSpPr>
        <p:spPr>
          <a:xfrm>
            <a:off x="4030000" y="3417035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3861B0-E2C0-7146-9A07-845B075ABF60}"/>
              </a:ext>
            </a:extLst>
          </p:cNvPr>
          <p:cNvSpPr/>
          <p:nvPr/>
        </p:nvSpPr>
        <p:spPr>
          <a:xfrm>
            <a:off x="5261697" y="3395212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968D96-2E6E-DB4C-B75C-7FA4F27C59C1}"/>
              </a:ext>
            </a:extLst>
          </p:cNvPr>
          <p:cNvSpPr/>
          <p:nvPr/>
        </p:nvSpPr>
        <p:spPr>
          <a:xfrm>
            <a:off x="7368766" y="3370888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E2EEDF-B6C2-A345-953C-2F86095B1252}"/>
              </a:ext>
            </a:extLst>
          </p:cNvPr>
          <p:cNvSpPr/>
          <p:nvPr/>
        </p:nvSpPr>
        <p:spPr>
          <a:xfrm>
            <a:off x="9680373" y="3385655"/>
            <a:ext cx="347662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0C3963-E671-BA4C-8F73-2D7E04778941}"/>
              </a:ext>
            </a:extLst>
          </p:cNvPr>
          <p:cNvSpPr/>
          <p:nvPr/>
        </p:nvSpPr>
        <p:spPr>
          <a:xfrm>
            <a:off x="4377663" y="3945118"/>
            <a:ext cx="884034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F475DE-186C-DB49-B139-26ECA623AA37}"/>
              </a:ext>
            </a:extLst>
          </p:cNvPr>
          <p:cNvSpPr/>
          <p:nvPr/>
        </p:nvSpPr>
        <p:spPr>
          <a:xfrm>
            <a:off x="7747006" y="3993520"/>
            <a:ext cx="884034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7A0617-837E-C249-AE6A-0AEA7E4F83C3}"/>
              </a:ext>
            </a:extLst>
          </p:cNvPr>
          <p:cNvSpPr/>
          <p:nvPr/>
        </p:nvSpPr>
        <p:spPr>
          <a:xfrm>
            <a:off x="8796339" y="3985275"/>
            <a:ext cx="884034" cy="49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F3F3B4-7403-4149-B2BA-FB12CA73BAB8}"/>
              </a:ext>
            </a:extLst>
          </p:cNvPr>
          <p:cNvSpPr/>
          <p:nvPr/>
        </p:nvSpPr>
        <p:spPr>
          <a:xfrm>
            <a:off x="5609359" y="4441796"/>
            <a:ext cx="1759407" cy="10297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3288A4-ED90-7F46-80A5-71A78F84463F}"/>
              </a:ext>
            </a:extLst>
          </p:cNvPr>
          <p:cNvSpPr/>
          <p:nvPr/>
        </p:nvSpPr>
        <p:spPr>
          <a:xfrm>
            <a:off x="10248409" y="4446054"/>
            <a:ext cx="1759407" cy="10297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1024FD-4138-1943-9AF1-E00B8932DB04}"/>
              </a:ext>
            </a:extLst>
          </p:cNvPr>
          <p:cNvSpPr/>
          <p:nvPr/>
        </p:nvSpPr>
        <p:spPr>
          <a:xfrm>
            <a:off x="3681905" y="5616827"/>
            <a:ext cx="3854907" cy="10297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D9687D7-26E5-5842-B79E-C5E950E5B858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2978639" y="4191027"/>
            <a:ext cx="1399024" cy="609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99FA3CA-4307-7E47-97B8-876E39FC21DA}"/>
              </a:ext>
            </a:extLst>
          </p:cNvPr>
          <p:cNvSpPr txBox="1"/>
          <p:nvPr/>
        </p:nvSpPr>
        <p:spPr>
          <a:xfrm>
            <a:off x="10570134" y="3048000"/>
            <a:ext cx="1393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Heap memory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0DFDEE1-E2D1-CE46-A393-901639190D3D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5261697" y="4239429"/>
            <a:ext cx="24853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F077A1A-8869-604F-86AC-8B9E907F3EFE}"/>
              </a:ext>
            </a:extLst>
          </p:cNvPr>
          <p:cNvCxnSpPr>
            <a:cxnSpLocks/>
          </p:cNvCxnSpPr>
          <p:nvPr/>
        </p:nvCxnSpPr>
        <p:spPr>
          <a:xfrm flipV="1">
            <a:off x="5271165" y="4078308"/>
            <a:ext cx="2485309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0328AA1-4D22-7C4F-845D-C8C27985C943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8631040" y="4231184"/>
            <a:ext cx="1652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7470BD0-BCEC-A744-8CFE-8FA92C7A81EA}"/>
              </a:ext>
            </a:extLst>
          </p:cNvPr>
          <p:cNvCxnSpPr>
            <a:cxnSpLocks/>
          </p:cNvCxnSpPr>
          <p:nvPr/>
        </p:nvCxnSpPr>
        <p:spPr>
          <a:xfrm flipH="1">
            <a:off x="8631040" y="4100408"/>
            <a:ext cx="1652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ED12646-D4D4-0C40-944B-79BD333931B8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>
            <a:off x="7716428" y="3616796"/>
            <a:ext cx="19639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68F2181-77F5-074C-BB91-5816A6396B9F}"/>
              </a:ext>
            </a:extLst>
          </p:cNvPr>
          <p:cNvCxnSpPr>
            <a:cxnSpLocks/>
          </p:cNvCxnSpPr>
          <p:nvPr/>
        </p:nvCxnSpPr>
        <p:spPr>
          <a:xfrm flipH="1" flipV="1">
            <a:off x="7716428" y="3477462"/>
            <a:ext cx="19828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3F226F9-1508-534C-AF87-6F263B3BDA02}"/>
              </a:ext>
            </a:extLst>
          </p:cNvPr>
          <p:cNvCxnSpPr>
            <a:cxnSpLocks/>
          </p:cNvCxnSpPr>
          <p:nvPr/>
        </p:nvCxnSpPr>
        <p:spPr>
          <a:xfrm>
            <a:off x="5609359" y="3668318"/>
            <a:ext cx="1737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5335D31-95F6-074A-8CAC-7B412ACF7C3D}"/>
              </a:ext>
            </a:extLst>
          </p:cNvPr>
          <p:cNvCxnSpPr>
            <a:cxnSpLocks/>
          </p:cNvCxnSpPr>
          <p:nvPr/>
        </p:nvCxnSpPr>
        <p:spPr>
          <a:xfrm flipH="1" flipV="1">
            <a:off x="5609359" y="3528983"/>
            <a:ext cx="1737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2545D32-B5F9-DD4A-AA06-BEF116CF193C}"/>
              </a:ext>
            </a:extLst>
          </p:cNvPr>
          <p:cNvCxnSpPr>
            <a:cxnSpLocks/>
          </p:cNvCxnSpPr>
          <p:nvPr/>
        </p:nvCxnSpPr>
        <p:spPr>
          <a:xfrm>
            <a:off x="4377662" y="3705422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5CEDA6D-7E01-B442-82B8-0BC09ED131C3}"/>
              </a:ext>
            </a:extLst>
          </p:cNvPr>
          <p:cNvCxnSpPr>
            <a:cxnSpLocks/>
          </p:cNvCxnSpPr>
          <p:nvPr/>
        </p:nvCxnSpPr>
        <p:spPr>
          <a:xfrm flipH="1" flipV="1">
            <a:off x="4377662" y="3566088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DE532D3-74DB-A642-81D8-BA4D73171B35}"/>
              </a:ext>
            </a:extLst>
          </p:cNvPr>
          <p:cNvCxnSpPr>
            <a:cxnSpLocks/>
          </p:cNvCxnSpPr>
          <p:nvPr/>
        </p:nvCxnSpPr>
        <p:spPr>
          <a:xfrm>
            <a:off x="7368766" y="5059502"/>
            <a:ext cx="2880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D3B405B-4BFE-EB47-B082-41A12CCE6C2D}"/>
              </a:ext>
            </a:extLst>
          </p:cNvPr>
          <p:cNvCxnSpPr>
            <a:cxnSpLocks/>
          </p:cNvCxnSpPr>
          <p:nvPr/>
        </p:nvCxnSpPr>
        <p:spPr>
          <a:xfrm flipH="1" flipV="1">
            <a:off x="7368766" y="4920168"/>
            <a:ext cx="2880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B7AF164-C50B-3649-BFEE-CDD65DCCB88C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978639" y="3662944"/>
            <a:ext cx="1051361" cy="680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DF07433-AA5A-8D49-91C4-C3AB20AC879D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2971800" y="4956650"/>
            <a:ext cx="2637559" cy="102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6276C21-BB90-0141-984F-FB27822E114C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2978639" y="5471504"/>
            <a:ext cx="703266" cy="660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9DDE8A2D-D500-C44B-9607-C83D27A0CFF0}"/>
              </a:ext>
            </a:extLst>
          </p:cNvPr>
          <p:cNvSpPr txBox="1"/>
          <p:nvPr/>
        </p:nvSpPr>
        <p:spPr>
          <a:xfrm>
            <a:off x="8817519" y="6042819"/>
            <a:ext cx="3190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432FF"/>
                </a:solidFill>
              </a:rPr>
              <a:t>Read B&amp;O Section 9.9.14!</a:t>
            </a:r>
          </a:p>
        </p:txBody>
      </p:sp>
    </p:spTree>
    <p:extLst>
      <p:ext uri="{BB962C8B-B14F-4D97-AF65-F5344CB8AC3E}">
        <p14:creationId xmlns:p14="http://schemas.microsoft.com/office/powerpoint/2010/main" val="310605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3" grpId="0"/>
      <p:bldP spid="5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F6773-CDDB-8C47-B862-0070C5D81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wild: </a:t>
            </a:r>
            <a:r>
              <a:rPr lang="en-US" dirty="0" err="1"/>
              <a:t>glibc</a:t>
            </a:r>
            <a:r>
              <a:rPr lang="en-US" dirty="0"/>
              <a:t>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33E65-CBC1-0943-AB38-D5BA15322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125200" cy="114300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https://sourceware.org/glibc/wiki/MallocInternals</a:t>
            </a:r>
            <a:r>
              <a:rPr lang="en-US" dirty="0"/>
              <a:t> 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1E4267B-AF8A-4047-AAF7-D6F32C453F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0" r="-118"/>
          <a:stretch/>
        </p:blipFill>
        <p:spPr>
          <a:xfrm>
            <a:off x="95918" y="1886953"/>
            <a:ext cx="12084050" cy="4330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3EA12A-321C-DC4C-9262-4AD9F8625512}"/>
              </a:ext>
            </a:extLst>
          </p:cNvPr>
          <p:cNvSpPr txBox="1"/>
          <p:nvPr/>
        </p:nvSpPr>
        <p:spPr>
          <a:xfrm>
            <a:off x="3386958" y="6227011"/>
            <a:ext cx="4656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Footer/Boundary tag (see textbook)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6DBDAC2-17E7-9D41-AF28-AB311845797F}"/>
              </a:ext>
            </a:extLst>
          </p:cNvPr>
          <p:cNvCxnSpPr/>
          <p:nvPr/>
        </p:nvCxnSpPr>
        <p:spPr>
          <a:xfrm flipV="1">
            <a:off x="7315200" y="5562600"/>
            <a:ext cx="685800" cy="655053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4340317-7B22-F843-89AE-62E931755794}"/>
                  </a:ext>
                </a:extLst>
              </p14:cNvPr>
              <p14:cNvContentPartPr/>
              <p14:nvPr/>
            </p14:nvContentPartPr>
            <p14:xfrm>
              <a:off x="7631640" y="2610000"/>
              <a:ext cx="3895560" cy="2764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4340317-7B22-F843-89AE-62E93175579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22280" y="2600640"/>
                <a:ext cx="3914280" cy="278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304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898E9-1795-F947-BB07-68867095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Assignment: Explicit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DF6CE-A687-E541-87FE-BC87443A5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Must have </a:t>
            </a:r>
            <a:r>
              <a:rPr lang="en-US" dirty="0"/>
              <a:t>headers that track block information like in implicit (size, status in-use or free) – you can copy from your implicit version</a:t>
            </a:r>
          </a:p>
          <a:p>
            <a:r>
              <a:rPr lang="en-US" b="1" dirty="0"/>
              <a:t>Must have </a:t>
            </a:r>
            <a:r>
              <a:rPr lang="en-US" dirty="0"/>
              <a:t>an explicit free list managed as a doubly-linked list, using the first 16 bytes of each free block’s payload for next/</a:t>
            </a:r>
            <a:r>
              <a:rPr lang="en-US" dirty="0" err="1"/>
              <a:t>prev</a:t>
            </a:r>
            <a:r>
              <a:rPr lang="en-US" dirty="0"/>
              <a:t> pointers.</a:t>
            </a:r>
          </a:p>
          <a:p>
            <a:r>
              <a:rPr lang="en-US" b="1" dirty="0"/>
              <a:t>Must have </a:t>
            </a:r>
            <a:r>
              <a:rPr lang="en-US" dirty="0"/>
              <a:t>a malloc implementation that searches the explicit list of free blocks.</a:t>
            </a:r>
          </a:p>
          <a:p>
            <a:r>
              <a:rPr lang="en-US" b="1" dirty="0"/>
              <a:t>Must </a:t>
            </a:r>
            <a:r>
              <a:rPr lang="en-US" dirty="0"/>
              <a:t>coalesce a free block in free() whenever possible with its immediate right neighbor.</a:t>
            </a:r>
          </a:p>
          <a:p>
            <a:r>
              <a:rPr lang="en-US" b="1" dirty="0"/>
              <a:t>Must</a:t>
            </a:r>
            <a:r>
              <a:rPr lang="en-US" dirty="0"/>
              <a:t> do in-place </a:t>
            </a:r>
            <a:r>
              <a:rPr lang="en-US" dirty="0" err="1"/>
              <a:t>realloc</a:t>
            </a:r>
            <a:r>
              <a:rPr lang="en-US" dirty="0"/>
              <a:t> when possible.  Even if an in-place </a:t>
            </a:r>
            <a:r>
              <a:rPr lang="en-US" dirty="0" err="1"/>
              <a:t>realloc</a:t>
            </a:r>
            <a:r>
              <a:rPr lang="en-US" dirty="0"/>
              <a:t> is not possible, you should still absorb adjacent right free blocks as much as possible until you either can </a:t>
            </a:r>
            <a:r>
              <a:rPr lang="en-US" dirty="0" err="1"/>
              <a:t>realloc</a:t>
            </a:r>
            <a:r>
              <a:rPr lang="en-US" dirty="0"/>
              <a:t> in place or can no longer absorb and must </a:t>
            </a:r>
            <a:r>
              <a:rPr lang="en-US" dirty="0" err="1"/>
              <a:t>realloc</a:t>
            </a:r>
            <a:r>
              <a:rPr lang="en-US" dirty="0"/>
              <a:t> elsewhere.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1762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DEC2-4908-1140-8010-8DF23E760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A9D09-4284-AA4F-A994-8E4F38B20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10515600" cy="5181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Read B&amp;O textbook.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Offers some starting tips for implementing your heap allocators.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Make sure to cite any design ideas you discover.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Honor Code/collaboration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All non-textbook code is off-limits.</a:t>
            </a:r>
          </a:p>
          <a:p>
            <a:r>
              <a:rPr lang="en-US" dirty="0"/>
              <a:t>Please do not discuss discuss code-level specifics with others.</a:t>
            </a:r>
          </a:p>
          <a:p>
            <a:r>
              <a:rPr lang="en-US" dirty="0"/>
              <a:t>Your code should be designed, written, and debugged by you independently.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Helper Hours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 will provide good debugging techniques and strategies!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Come and discuss design tradeoffs!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D69164-1521-5B49-85BE-B2DCA270FC67}"/>
              </a:ext>
            </a:extLst>
          </p:cNvPr>
          <p:cNvSpPr txBox="1"/>
          <p:nvPr/>
        </p:nvSpPr>
        <p:spPr>
          <a:xfrm>
            <a:off x="9895975" y="185803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5400" dirty="0"/>
              <a:t>⭐️⭐️⭐️</a:t>
            </a:r>
          </a:p>
        </p:txBody>
      </p:sp>
    </p:spTree>
    <p:extLst>
      <p:ext uri="{BB962C8B-B14F-4D97-AF65-F5344CB8AC3E}">
        <p14:creationId xmlns:p14="http://schemas.microsoft.com/office/powerpoint/2010/main" val="290663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16627</TotalTime>
  <Words>3902</Words>
  <Application>Microsoft Macintosh PowerPoint</Application>
  <PresentationFormat>Widescreen</PresentationFormat>
  <Paragraphs>1065</Paragraphs>
  <Slides>49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Andale Mono</vt:lpstr>
      <vt:lpstr>Arial</vt:lpstr>
      <vt:lpstr>Calibri</vt:lpstr>
      <vt:lpstr>Consolas</vt:lpstr>
      <vt:lpstr>Tahoma</vt:lpstr>
      <vt:lpstr>Verdana</vt:lpstr>
      <vt:lpstr>Default Design</vt:lpstr>
      <vt:lpstr>CS107, Lecture 23 Managing The Heap, Take II</vt:lpstr>
      <vt:lpstr>Can We Do Better?</vt:lpstr>
      <vt:lpstr>Can We Do Better?</vt:lpstr>
      <vt:lpstr>Can We Do Better?</vt:lpstr>
      <vt:lpstr>Can We Do Better?</vt:lpstr>
      <vt:lpstr>Can We Do Better?</vt:lpstr>
      <vt:lpstr>Can We Do Better?</vt:lpstr>
      <vt:lpstr>Can We Do Better?</vt:lpstr>
      <vt:lpstr>Can We Do Better?</vt:lpstr>
      <vt:lpstr>Explicit Free List Allocator</vt:lpstr>
      <vt:lpstr>Explicit Free List: List Design</vt:lpstr>
      <vt:lpstr>Explicit free list design</vt:lpstr>
      <vt:lpstr>Implicit vs. Explicit: So Far</vt:lpstr>
      <vt:lpstr>Revisiting Our Goals</vt:lpstr>
      <vt:lpstr>Revisiting Our Goals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Coalescing</vt:lpstr>
      <vt:lpstr>Practice 1: Explicit (coalesce)</vt:lpstr>
      <vt:lpstr>Practice 1: Explicit (coalesce)</vt:lpstr>
      <vt:lpstr>Revisiting Our Goals</vt:lpstr>
      <vt:lpstr>Revisiting Our Goals</vt:lpstr>
      <vt:lpstr>Realloc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Realloc: Growing In Place</vt:lpstr>
      <vt:lpstr>Practice 1: Explicit (realloc)</vt:lpstr>
      <vt:lpstr>Practice 1: Explicit (realloc)</vt:lpstr>
      <vt:lpstr>Practice 2: Explicit (realloc)</vt:lpstr>
      <vt:lpstr>Practice 2: Explicit (realloc)</vt:lpstr>
      <vt:lpstr>Practice 3: Explicit (realloc)</vt:lpstr>
      <vt:lpstr>Practice 3: Explicit (realloc)</vt:lpstr>
      <vt:lpstr>Practice 3: Explicit (realloc)</vt:lpstr>
      <vt:lpstr>Going beyond: Explicit list w/size buckets</vt:lpstr>
      <vt:lpstr>In the wild: glibc allocator</vt:lpstr>
      <vt:lpstr>Final Assignment: Explicit Allocator</vt:lpstr>
      <vt:lpstr>Final Project Tips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1942</cp:revision>
  <cp:lastPrinted>2019-05-24T19:16:11Z</cp:lastPrinted>
  <dcterms:created xsi:type="dcterms:W3CDTF">2008-06-28T20:57:21Z</dcterms:created>
  <dcterms:modified xsi:type="dcterms:W3CDTF">2022-11-16T01:54:50Z</dcterms:modified>
</cp:coreProperties>
</file>