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541" r:id="rId3"/>
    <p:sldId id="1062" r:id="rId4"/>
    <p:sldId id="1063" r:id="rId5"/>
    <p:sldId id="1064" r:id="rId6"/>
    <p:sldId id="1124" r:id="rId7"/>
    <p:sldId id="1065" r:id="rId8"/>
    <p:sldId id="1066" r:id="rId9"/>
    <p:sldId id="1091" r:id="rId10"/>
    <p:sldId id="1084" r:id="rId11"/>
    <p:sldId id="1068" r:id="rId12"/>
    <p:sldId id="1069" r:id="rId13"/>
    <p:sldId id="1070" r:id="rId14"/>
    <p:sldId id="1071" r:id="rId15"/>
    <p:sldId id="1085" r:id="rId16"/>
    <p:sldId id="1072" r:id="rId17"/>
    <p:sldId id="1083" r:id="rId18"/>
    <p:sldId id="1131" r:id="rId19"/>
    <p:sldId id="1086" r:id="rId20"/>
    <p:sldId id="1118" r:id="rId21"/>
    <p:sldId id="1117" r:id="rId22"/>
    <p:sldId id="1089" r:id="rId23"/>
    <p:sldId id="1090" r:id="rId24"/>
    <p:sldId id="1073" r:id="rId25"/>
    <p:sldId id="1093" r:id="rId26"/>
    <p:sldId id="1094" r:id="rId27"/>
    <p:sldId id="1095" r:id="rId28"/>
    <p:sldId id="1096" r:id="rId29"/>
    <p:sldId id="1129" r:id="rId30"/>
    <p:sldId id="1130" r:id="rId31"/>
    <p:sldId id="1097" r:id="rId32"/>
    <p:sldId id="1098" r:id="rId33"/>
    <p:sldId id="1099" r:id="rId34"/>
    <p:sldId id="1102" r:id="rId35"/>
    <p:sldId id="1132" r:id="rId36"/>
    <p:sldId id="1116" r:id="rId37"/>
    <p:sldId id="1119" r:id="rId3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541"/>
          </p14:sldIdLst>
        </p14:section>
        <p14:section name="Optimization" id="{FBD55031-DED5-9445-8340-34E75A703C74}">
          <p14:sldIdLst>
            <p14:sldId id="1062"/>
            <p14:sldId id="1063"/>
            <p14:sldId id="1064"/>
            <p14:sldId id="1124"/>
            <p14:sldId id="1065"/>
            <p14:sldId id="1066"/>
            <p14:sldId id="1091"/>
            <p14:sldId id="1084"/>
            <p14:sldId id="1068"/>
            <p14:sldId id="1069"/>
            <p14:sldId id="1070"/>
            <p14:sldId id="1071"/>
            <p14:sldId id="1085"/>
            <p14:sldId id="1072"/>
            <p14:sldId id="1083"/>
            <p14:sldId id="1131"/>
            <p14:sldId id="1086"/>
            <p14:sldId id="1118"/>
            <p14:sldId id="1117"/>
            <p14:sldId id="1089"/>
            <p14:sldId id="1090"/>
            <p14:sldId id="1073"/>
            <p14:sldId id="1093"/>
            <p14:sldId id="1094"/>
            <p14:sldId id="1095"/>
            <p14:sldId id="1096"/>
            <p14:sldId id="1129"/>
            <p14:sldId id="1130"/>
            <p14:sldId id="1097"/>
            <p14:sldId id="1098"/>
            <p14:sldId id="1099"/>
            <p14:sldId id="1102"/>
            <p14:sldId id="1132"/>
            <p14:sldId id="1116"/>
            <p14:sldId id="1119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6803" autoAdjust="0"/>
  </p:normalViewPr>
  <p:slideViewPr>
    <p:cSldViewPr>
      <p:cViewPr varScale="1">
        <p:scale>
          <a:sx n="109" d="100"/>
          <a:sy n="109" d="100"/>
        </p:scale>
        <p:origin x="216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803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74788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67223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378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23358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cc.gnu.org/onlinedocs/gcc/Optimize-Option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tackoverflow.com/questions/1778538/how-many-gcc-optimization-levels-are-ther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cs107/lab6/extra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24</a:t>
            </a:r>
            <a:br>
              <a:rPr lang="en-US" dirty="0"/>
            </a:br>
            <a:r>
              <a:rPr lang="en-US" sz="3400" dirty="0"/>
              <a:t>Optimization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/>
              <a:t>Reading: B&amp;O 5</a:t>
            </a:r>
          </a:p>
          <a:p>
            <a:r>
              <a:rPr lang="en-US" sz="2400" dirty="0"/>
              <a:t>Ed Discussion: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err="1">
                <a:hlinkClick r:id="rId3"/>
              </a:rPr>
              <a:t>edstem.org</a:t>
            </a:r>
            <a:r>
              <a:rPr lang="en-US" sz="2400" dirty="0">
                <a:hlinkClick r:id="rId3"/>
              </a:rPr>
              <a:t>/us/courses/28214/discussion/2233584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dirty="0"/>
              <a:t>What is optimization?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GCC Optimization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Limitations of GCC Optimization	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63749-6E10-C241-B5DD-C61DAEBEF866}"/>
              </a:ext>
            </a:extLst>
          </p:cNvPr>
          <p:cNvSpPr txBox="1"/>
          <p:nvPr/>
        </p:nvSpPr>
        <p:spPr>
          <a:xfrm>
            <a:off x="3027692" y="62484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/class/cs107/lecture-code/lect24 .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A366D-A4A6-1B46-BA88-AD6CBE62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9B36C-E5D1-2147-B1CD-D6D4C2E17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Optimization is the task of making your program faster or more efficient with space or time.  You’ve seen explorations of efficiency with Big-O notation!</a:t>
            </a:r>
          </a:p>
          <a:p>
            <a:r>
              <a:rPr lang="en-US" i="1" dirty="0"/>
              <a:t>Targeted, intentional</a:t>
            </a:r>
            <a:r>
              <a:rPr lang="en-US" dirty="0"/>
              <a:t> optimizations to alleviate bottlenecks can result in big gains.  But it’s important to only work to optimize where necessary.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2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E2723-29DC-1C47-8D8B-7B691504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7559-A195-2441-B951-A255F4F78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605" lvl="1" indent="0">
              <a:buNone/>
            </a:pPr>
            <a:r>
              <a:rPr lang="en-US" sz="2800" dirty="0"/>
              <a:t>Most of what </a:t>
            </a:r>
            <a:r>
              <a:rPr lang="en-US" sz="2800" u="sng" dirty="0"/>
              <a:t>you</a:t>
            </a:r>
            <a:r>
              <a:rPr lang="en-US" sz="2800" dirty="0"/>
              <a:t> need to do with optimization can be summarized by:</a:t>
            </a:r>
          </a:p>
          <a:p>
            <a:pPr marL="14605" lvl="1" indent="0">
              <a:buNone/>
            </a:pPr>
            <a:endParaRPr lang="en-US" sz="2800" dirty="0"/>
          </a:p>
          <a:p>
            <a:pPr marL="471805" lvl="1" indent="-457200">
              <a:buAutoNum type="arabicParenR"/>
            </a:pPr>
            <a:r>
              <a:rPr lang="en-US" sz="2800" dirty="0"/>
              <a:t>If you’re doing something infrequently, and only on small inputs, do whatever is simplest to code, understand, read, and debug.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If you’re doing something very often, and/or on big inputs, make the primary algorithm’s Big-O cost reasonable </a:t>
            </a:r>
          </a:p>
          <a:p>
            <a:pPr marL="471805" lvl="1" indent="-457200">
              <a:buAutoNum type="arabicParenR"/>
            </a:pPr>
            <a:r>
              <a:rPr lang="en-US" sz="2800" b="1" dirty="0"/>
              <a:t>Let </a:t>
            </a:r>
            <a:r>
              <a:rPr lang="en-US" sz="2800" b="1" dirty="0" err="1"/>
              <a:t>gcc</a:t>
            </a:r>
            <a:r>
              <a:rPr lang="en-US" sz="2800" b="1" dirty="0"/>
              <a:t> do its magic from there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Optimize explicitly as a last resort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1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7505" lvl="1"/>
            <a:r>
              <a:rPr lang="en-US" dirty="0"/>
              <a:t>Today, we’ll be comparing two levels of optimization in the </a:t>
            </a:r>
            <a:r>
              <a:rPr lang="en-US" dirty="0" err="1"/>
              <a:t>gcc</a:t>
            </a:r>
            <a:r>
              <a:rPr lang="en-US" dirty="0"/>
              <a:t> compiler:</a:t>
            </a:r>
          </a:p>
          <a:p>
            <a:pPr marL="638493" lvl="2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gcc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–O0  // mostly just literal translation of C</a:t>
            </a:r>
          </a:p>
          <a:p>
            <a:pPr marL="638493" lvl="2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gcc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–O2  // enable nearly all reasonable optimizations </a:t>
            </a:r>
          </a:p>
          <a:p>
            <a:pPr marL="638493" lvl="2"/>
            <a:r>
              <a:rPr lang="en-US" dirty="0"/>
              <a:t>(we also use –</a:t>
            </a:r>
            <a:r>
              <a:rPr lang="en-US" dirty="0" err="1"/>
              <a:t>Og</a:t>
            </a:r>
            <a:r>
              <a:rPr lang="en-US" dirty="0"/>
              <a:t>, like –O0 but more debugging friendly)</a:t>
            </a:r>
          </a:p>
          <a:p>
            <a:pPr marL="357505" lvl="1"/>
            <a:endParaRPr lang="en-US" dirty="0"/>
          </a:p>
          <a:p>
            <a:pPr marL="357505" lvl="1"/>
            <a:r>
              <a:rPr lang="en-US" dirty="0"/>
              <a:t>There are other custom and more aggressive levels of optimization, e.g.:</a:t>
            </a:r>
          </a:p>
          <a:p>
            <a:pPr marL="638493"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-O3     //more aggressive than O2, trade size for speed</a:t>
            </a:r>
          </a:p>
          <a:p>
            <a:pPr marL="638493"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//optimize for size</a:t>
            </a:r>
          </a:p>
          <a:p>
            <a:pPr marL="638493"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Ofast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//disregard standards compliance (!!)</a:t>
            </a:r>
          </a:p>
          <a:p>
            <a:pPr marL="638493" lvl="2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7505" lvl="1"/>
            <a:r>
              <a:rPr lang="en-US" dirty="0">
                <a:latin typeface="Source Sans Pro "/>
                <a:cs typeface="Consolas" panose="020B0609020204030204" pitchFamily="49" charset="0"/>
              </a:rPr>
              <a:t>Exhaustive list of </a:t>
            </a:r>
            <a:r>
              <a:rPr lang="en-US" dirty="0" err="1">
                <a:latin typeface="Source Sans Pro "/>
                <a:cs typeface="Consolas" panose="020B0609020204030204" pitchFamily="49" charset="0"/>
              </a:rPr>
              <a:t>gcc</a:t>
            </a:r>
            <a:r>
              <a:rPr lang="en-US" dirty="0">
                <a:latin typeface="Source Sans Pro "/>
                <a:cs typeface="Consolas" panose="020B0609020204030204" pitchFamily="49" charset="0"/>
              </a:rPr>
              <a:t> optimization-related flags:</a:t>
            </a:r>
          </a:p>
          <a:p>
            <a:pPr marL="638493" lvl="2"/>
            <a:r>
              <a:rPr lang="en-US" dirty="0">
                <a:cs typeface="Consolas" panose="020B0609020204030204" pitchFamily="49" charset="0"/>
                <a:hlinkClick r:id="rId2"/>
              </a:rPr>
              <a:t>https://gcc.gnu.org/onlinedocs/gcc/Optimize-Options.html</a:t>
            </a:r>
            <a:endParaRPr lang="en-US" dirty="0">
              <a:cs typeface="Consolas" panose="020B0609020204030204" pitchFamily="49" charset="0"/>
            </a:endParaRPr>
          </a:p>
          <a:p>
            <a:pPr marL="357505"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0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A17D-6D35-C84E-973E-D4EC45EB0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Compiler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DA26E-2A47-2940-9750-31F65B0C7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0" y="4648200"/>
            <a:ext cx="3962400" cy="1828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https://stackoverflow.com/questions/1778538/how-many-gcc-optimization-levels-are-there</a:t>
            </a:r>
            <a:r>
              <a:rPr lang="en-US" dirty="0"/>
              <a:t> </a:t>
            </a:r>
          </a:p>
        </p:txBody>
      </p:sp>
      <p:pic>
        <p:nvPicPr>
          <p:cNvPr id="5" name="Picture 4" descr="A screenshot of a StackOverflow post titled &quot;How many GCC optimization levels are there?&quot;  The content of the question is: &quot;How many GCC optimization levels are there? I tried gcc -O1, gcc -O2, gcc -O3, and gcc -O4.  If I use a really large number, it won't work.  However, I have tried gcc -O100 and it compiled.  How many optimization levels are there?">
            <a:extLst>
              <a:ext uri="{FF2B5EF4-FFF2-40B4-BE49-F238E27FC236}">
                <a16:creationId xmlns:a16="http://schemas.microsoft.com/office/drawing/2014/main" id="{129C4A70-26FF-204A-95F3-D4CBEEE23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1391968"/>
            <a:ext cx="7315200" cy="5118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DF9EC3-0327-F340-B68F-30A5BB7ED404}"/>
              </a:ext>
            </a:extLst>
          </p:cNvPr>
          <p:cNvSpPr txBox="1"/>
          <p:nvPr/>
        </p:nvSpPr>
        <p:spPr>
          <a:xfrm>
            <a:off x="8009626" y="1634727"/>
            <a:ext cx="3725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supports numbers up to 3. Anything above is interpreted as 3</a:t>
            </a:r>
          </a:p>
        </p:txBody>
      </p:sp>
    </p:spTree>
    <p:extLst>
      <p:ext uri="{BB962C8B-B14F-4D97-AF65-F5344CB8AC3E}">
        <p14:creationId xmlns:p14="http://schemas.microsoft.com/office/powerpoint/2010/main" val="78041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875A-0A5F-154A-8B30-ADBFC635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Matrix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ECCC4-8EA5-D64B-A391-F5E594CA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-44132">
              <a:buNone/>
            </a:pPr>
            <a:r>
              <a:rPr lang="en-US" dirty="0">
                <a:cs typeface="Consolas" panose="020B0609020204030204" pitchFamily="49" charset="0"/>
              </a:rPr>
              <a:t>Here’s a standard matrix multiply, a triply-nested for loop:</a:t>
            </a:r>
          </a:p>
          <a:p>
            <a:pPr marL="413068" lvl="2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mmm(double a[][DIM], double b[][DIM], double c[][DIM],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j = 0; j &lt; n;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j++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k = 0; k &lt; n; k++)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c[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][j] += a[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][k] * b[k][j];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6C5B5F-901A-1E4D-998A-BE4B5E3B6640}"/>
              </a:ext>
            </a:extLst>
          </p:cNvPr>
          <p:cNvSpPr/>
          <p:nvPr/>
        </p:nvSpPr>
        <p:spPr bwMode="auto">
          <a:xfrm>
            <a:off x="304800" y="5429071"/>
            <a:ext cx="5478137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		// -O0 (no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optimization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1.32M 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50^2: cycles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10.64M 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16.55M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F466A-12C9-4446-BF51-D6F4FEB06BF2}"/>
              </a:ext>
            </a:extLst>
          </p:cNvPr>
          <p:cNvSpPr/>
          <p:nvPr/>
        </p:nvSpPr>
        <p:spPr bwMode="auto">
          <a:xfrm>
            <a:off x="6019800" y="5429070"/>
            <a:ext cx="5715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mult_opt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	// -O2 (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optimization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0.33M (</a:t>
            </a:r>
            <a:r>
              <a:rPr lang="fr-FR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50^2: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2.04M (</a:t>
            </a:r>
            <a:r>
              <a:rPr lang="fr-FR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13.60M (</a:t>
            </a:r>
            <a:r>
              <a:rPr lang="fr-FR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389469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Optimizations may target one or more of:</a:t>
            </a:r>
          </a:p>
          <a:p>
            <a:r>
              <a:rPr lang="en-US" dirty="0"/>
              <a:t>Static instruction count</a:t>
            </a:r>
          </a:p>
          <a:p>
            <a:r>
              <a:rPr lang="en-US" dirty="0"/>
              <a:t>Dynamic instruction count</a:t>
            </a:r>
          </a:p>
          <a:p>
            <a:r>
              <a:rPr lang="en-US" dirty="0"/>
              <a:t>Cycle count / execution time</a:t>
            </a:r>
          </a:p>
        </p:txBody>
      </p:sp>
    </p:spTree>
    <p:extLst>
      <p:ext uri="{BB962C8B-B14F-4D97-AF65-F5344CB8AC3E}">
        <p14:creationId xmlns:p14="http://schemas.microsoft.com/office/powerpoint/2010/main" val="2568317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214359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Constant Folding</a:t>
            </a:r>
            <a:r>
              <a:rPr lang="en-US" dirty="0"/>
              <a:t> pre-calculates constants at compile-time where possible.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seconds = 60 * 60 * 24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n_days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75261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C3B4-D3C7-814B-8252-354CD38B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2DD3B-BDD4-9B4C-93A4-D36440102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int fold(int param)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char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int a = 0x107;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int b = a *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int c = sqrt(2.0);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return a * param + (a + 0x15 / c +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* b - 0x37) /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61500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8305800" cy="548345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00000000000011b9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11b9:   55                      push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11ba:   48 89 e5                mov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11bd:   41 54                   push   %r12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11bf:   53                      push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11c0:   48 83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30             sub    $0x30,%rsp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11c4:   89 7d cc                mov    %edi,-0x34(%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11c7:   c7 45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07 01 00 00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$0x107,-0x14(%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11ce:   8b 45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mov    -0x14(%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11d1:   48 98   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cltq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11d3:   89 c2                   mov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11d5:   89 d0                   mov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11d7:   c1 e0 02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shl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$0x2,%eax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11da:   01 d0                   add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11dc:   89 45 e8                mov    %eax,-0x18(%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11df:   48 8b 05 2a 0e 00 00    mov    0xe2a(%rip),%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# 2010 &lt;_IO_stdin_used+0x10&gt;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11e6:   66 48 0f 6e c0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%rax,%xmm0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11eb:   e8 b0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ff ff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10a0 &lt;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sqrt@plt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11f0:   f2 0f 2c c0             cvttsd2si %xmm0,%eax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11f4:   89 45 e4                mov    %eax,-0x1c(%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11f7:   8b 45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mov    -0x14(%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11fa:   0f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af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45 cc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-0x34(%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11fe:   41 89 c4                mov    %eax,%r12d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1201:   b8 15 00 00 00          mov    $0x15,%eax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1206:   99      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cltd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1207:   f7 7d e4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idivl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-0x1c(%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120a:   89 c2                   mov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120c:   8b 45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mov    -0x14(%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120f:   01 d0                   add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1211:   48 63 d8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1214:   48 8d 3d ed 0d 00 00    lea    0xded(%rip),%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    # 2008 &lt;_IO_stdin_used+0x8&gt;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121b:   e8 20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ff ff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1040 &lt;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strlen@plt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1220:   8b 55 e8                mov    -0x18(%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1223:   48 63 d2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1226:   48 0f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af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c2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122a:   48 01 d8                add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122d:   48 83 e8 37             sub    $0x37,%rax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1231:   48 c1 e8 02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shr</a:t>
            </a: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$0x2,%rax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1235:   44 01 e0                add    %r12d,%eax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1238:   48 83 c4 30             add    $0x30,%rsp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123c:   5b                      pop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123d:   41 5c                   pop    %r12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123f:   5d                      pop    %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Consolas" panose="020B0609020204030204" pitchFamily="49" charset="0"/>
                <a:cs typeface="Consolas" panose="020B0609020204030204" pitchFamily="49" charset="0"/>
              </a:rPr>
              <a:t>    1240:   c3                      </a:t>
            </a:r>
            <a:r>
              <a:rPr lang="en-US" sz="105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83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7700963" cy="5483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00000000000011b0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11b0:   69 c7 07 01 00 00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$0x107,%edi,%eax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11b6:   05 a5 06 00 00          add    $0x6a5,%eax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11bb:   c3               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3F542-1D3E-154B-BDBE-3525D74B4BA9}"/>
              </a:ext>
            </a:extLst>
          </p:cNvPr>
          <p:cNvSpPr txBox="1"/>
          <p:nvPr/>
        </p:nvSpPr>
        <p:spPr>
          <a:xfrm>
            <a:off x="152400" y="5715000"/>
            <a:ext cx="1158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2400" dirty="0"/>
              <a:t>What is the consequence of this for you as a programmer?  What should you do differently or the same knowing that compilers can do this for you?</a:t>
            </a:r>
          </a:p>
        </p:txBody>
      </p:sp>
    </p:spTree>
    <p:extLst>
      <p:ext uri="{BB962C8B-B14F-4D97-AF65-F5344CB8AC3E}">
        <p14:creationId xmlns:p14="http://schemas.microsoft.com/office/powerpoint/2010/main" val="1534539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b="1" u="sng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2375145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sz="2000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17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sz="2000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= </a:t>
            </a:r>
            <a:r>
              <a:rPr lang="en-US" dirty="0">
                <a:solidFill>
                  <a:srgbClr val="00B050"/>
                </a:solidFill>
              </a:rPr>
              <a:t>2 * a * a + param1 * a * a</a:t>
            </a: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00000000000011b0 &lt;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subexp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&gt;: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param1 in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param2 in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11b0:	lea    0x107(%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stores a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11b6: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param1 * a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11b9:	lea    (%rdi,%rax,2),%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 * a + param1 * a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11bc: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 * (2 * a + param1 * a)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11bf: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5924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0D1F-67E0-A848-AD8B-7702AA28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4E0A-EBD7-0C42-943B-F62A11E6F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Why should we bother saving repeated calculations in variables if the compiler has common subexpression elimination?</a:t>
            </a:r>
            <a:endParaRPr lang="en-US" dirty="0"/>
          </a:p>
          <a:p>
            <a:r>
              <a:rPr lang="en-US" dirty="0"/>
              <a:t>The compiler may not always be able to optimize every instance.  Plus, it can help reduce redundancy!</a:t>
            </a:r>
          </a:p>
          <a:p>
            <a:r>
              <a:rPr lang="en-US" dirty="0"/>
              <a:t>Makes code more readable!</a:t>
            </a:r>
          </a:p>
        </p:txBody>
      </p:sp>
    </p:spTree>
    <p:extLst>
      <p:ext uri="{BB962C8B-B14F-4D97-AF65-F5344CB8AC3E}">
        <p14:creationId xmlns:p14="http://schemas.microsoft.com/office/powerpoint/2010/main" val="1608685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b="1" u="sng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1372154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Dead code elimination </a:t>
            </a:r>
            <a:r>
              <a:rPr lang="en-US" dirty="0"/>
              <a:t>removes code that doesn’t serve a purpose: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(param1 &lt; param2 &amp;&amp; param1 &gt; param2)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printf(</a:t>
            </a:r>
            <a:r>
              <a:rPr lang="en-US" sz="1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"This test can never be true!\n"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Empty for loop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1000;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If/else that does the same operation in both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(param1 == param2)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param1++;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param1++;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If/else that more trickily does the same operation in both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(param1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return param1;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4808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11582400" cy="548345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00000000000011a9 &lt;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dead_code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11a9:	55                   	push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11aa:	48 89 e5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11ad:	48 83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20          	sub    $0x20,%rsp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11b1:	89 7d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	mov    %edi,-0x14(%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11b4:	89 75 e8             	mov    %esi,-0x18(%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11b7:	8b 45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	mov    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11ba:	3b 45 e8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-0x18(%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11bd:	7d 19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11d8 &lt;dead_code+0x2f&gt;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11bf:	8b 45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	mov    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11c2:	3b 45 e8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-0x18(%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11c5:	7e 11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11d8 &lt;dead_code+0x2f&gt;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11c7:	48 8d 3d 36 0e 00 00 	lea    0xe36(%rip),%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# 2004 &lt;_IO_stdin_used+0x4&gt;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11ce: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11d3:	e8 68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ff ff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1040 &lt;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printf@plt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11d8:	c7 45 fc 00 00 00 00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$0x0,-0x4(%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11df:	eb 04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11e5 &lt;dead_code+0x3c&gt;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11e1:	83 45 fc 01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$0x1,-0x4(%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11e5:	81 7d fc e7 03 00 00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$0x3e7,-0x4(%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11ec:	7e f3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11e1 &lt;dead_code+0x38&gt;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11ee:	8b 45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	mov    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11f1:	3b 45 e8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-0x18(%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11f4:	75 06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11fc &lt;dead_code+0x53&gt;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11f6:	83 45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01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$0x1,-0x14(%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11fa:	eb 04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1200 &lt;dead_code+0x57&gt;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11fc:	83 45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01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$0x1,-0x14(%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1200:	83 7d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$0x0,-0x14(%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1204:	75 07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120d &lt;dead_code+0x64&gt;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1206: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120b:	eb 03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1210 &lt;dead_code+0x67&gt;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120d:	8b 45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	mov    -0x14(%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1210:	c9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leaveq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1211: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23781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10668000" cy="5483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00000000000011b0 &lt;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dead_code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11b0:   8d 47 01                lea    0x1(%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11b3:   c3              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6015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b="1" u="sng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2785892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B0BD-E6EE-8242-817B-8E1A826F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F3ED9-3E71-E04D-9572-BCC4151B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Strength reduction</a:t>
            </a:r>
            <a:r>
              <a:rPr lang="en-US" dirty="0"/>
              <a:t> changes divide to multiply, multiply to add/shift, and mod to AND to avoid using instructions that cost many cycles (multiply and divide).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a = param2 * 32;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b = a * 7;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c = b / 3;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d = param2 % 2;</a:t>
            </a:r>
          </a:p>
          <a:p>
            <a:pPr marL="0" indent="0">
              <a:spcBef>
                <a:spcPts val="50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&lt;= param2;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c += param1[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+ 0x107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return c + d;</a:t>
            </a:r>
          </a:p>
        </p:txBody>
      </p:sp>
    </p:spTree>
    <p:extLst>
      <p:ext uri="{BB962C8B-B14F-4D97-AF65-F5344CB8AC3E}">
        <p14:creationId xmlns:p14="http://schemas.microsoft.com/office/powerpoint/2010/main" val="3845110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b="1" u="sng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586384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Code motion </a:t>
            </a:r>
            <a:r>
              <a:rPr lang="en-US" dirty="0"/>
              <a:t>moves code outside of a loop if possible.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sum +=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] + </a:t>
            </a:r>
            <a:r>
              <a:rPr lang="pt-BR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pt-BR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(bar + 3)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Common subexpression elimination deals with expressions that appear multiple times in the code.  Here, the expression appears once, but is calculated each loop iteration.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18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b="1" u="sng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1176565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Tail recursion </a:t>
            </a:r>
            <a:r>
              <a:rPr lang="en-US" dirty="0"/>
              <a:t>is an example of where GCC can identify recursive patterns that can be more efficiently implemented iteratively.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&lt;= 1) {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1;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- 1);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00733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A5C6-D2B5-354C-89CD-D0C05FAD2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recursion example: Lab6 bonus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0F25-CA29-214D-BE58-D34E9793A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Recall the factorial problem from an earlier lecture: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int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factorial(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D62ED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(n &lt;= 1)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    return 1;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}  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D62ED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 * factorial(n - 1);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happens with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factorial(-1)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F9BBD2-EB2C-4447-8E75-9EF9F1C6BA11}"/>
              </a:ext>
            </a:extLst>
          </p:cNvPr>
          <p:cNvSpPr/>
          <p:nvPr/>
        </p:nvSpPr>
        <p:spPr bwMode="auto">
          <a:xfrm>
            <a:off x="7010400" y="5029200"/>
            <a:ext cx="4495800" cy="16045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61963" indent="-342900" algn="l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Infinite recursion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Literal stack overflow!</a:t>
            </a:r>
          </a:p>
          <a:p>
            <a:pPr marL="461963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Compiled with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-0g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C3D5F-E338-8C4F-AF20-17558D19104D}"/>
              </a:ext>
            </a:extLst>
          </p:cNvPr>
          <p:cNvSpPr/>
          <p:nvPr/>
        </p:nvSpPr>
        <p:spPr>
          <a:xfrm>
            <a:off x="152400" y="6276945"/>
            <a:ext cx="5884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https://web.stanford.edu/class/cs107/lab6/extra.html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344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AC5A-3263-8F48-BC7D-0AE6C7779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9372600" cy="1143000"/>
          </a:xfrm>
        </p:spPr>
        <p:txBody>
          <a:bodyPr/>
          <a:lstStyle/>
          <a:p>
            <a:r>
              <a:rPr lang="en-US" dirty="0"/>
              <a:t>Factorial: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CCDC-6EF3-A148-8048-C20147E84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7086600" cy="3505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401146 &lt;+0&gt;: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401149 &lt;+3&gt;: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jbe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0x40115b &lt;factorial+21&gt;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40114b &lt;+5&gt;:	push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40114c &lt;+6&gt;: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ebx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40114e &lt;+8&gt;:	lea    -0x1(%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401151 &lt;+11&gt;:	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0x401146 &lt;factorial&gt;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401156 &lt;+16&gt;: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ebx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401159 &lt;+19&gt;:	pop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40115a &lt;+20&gt;: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40115b &lt;+21&gt;:	mov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401160 &lt;+26&gt;: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C5653D-E393-C249-A53C-8140B8943EA3}"/>
              </a:ext>
            </a:extLst>
          </p:cNvPr>
          <p:cNvSpPr txBox="1">
            <a:spLocks/>
          </p:cNvSpPr>
          <p:nvPr/>
        </p:nvSpPr>
        <p:spPr bwMode="auto">
          <a:xfrm>
            <a:off x="5124091" y="3962400"/>
            <a:ext cx="6915509" cy="2895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4011e0 &lt;+0&gt;:	mov    $0x1,%eax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4011e5 &lt;+5&gt;: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4011e8 &lt;+8&gt;: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jbe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0x4011fd &lt;factorial+29&gt;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4011ea &lt;+10&gt;: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nopw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0x0(%rax,%rax,1)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4011f0 &lt;+16&gt;: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4011f2 &lt;+18&gt;:	sub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4011f5 &lt;+21&gt;: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4011f8 &lt;+24&gt;: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4011fb &lt;+27&gt;: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0x4011f0 &lt;factorial+16&gt;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4011fd &lt;+29&gt;: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721B6-6CE7-6140-B15B-B8B13A7A8AF3}"/>
              </a:ext>
            </a:extLst>
          </p:cNvPr>
          <p:cNvSpPr txBox="1"/>
          <p:nvPr/>
        </p:nvSpPr>
        <p:spPr>
          <a:xfrm>
            <a:off x="7543800" y="2138690"/>
            <a:ext cx="4495800" cy="181862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-02:</a:t>
            </a:r>
          </a:p>
          <a:p>
            <a:pPr marL="457200" indent="-338138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happened?</a:t>
            </a:r>
          </a:p>
          <a:p>
            <a:pPr marL="457200" indent="-338138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Did the compiler “fix” the infinite recursion?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C838C-BF0C-0142-9F37-5D8CDBA7FCD0}"/>
              </a:ext>
            </a:extLst>
          </p:cNvPr>
          <p:cNvSpPr/>
          <p:nvPr/>
        </p:nvSpPr>
        <p:spPr>
          <a:xfrm>
            <a:off x="7091720" y="154509"/>
            <a:ext cx="18998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 </a:t>
            </a:r>
            <a:r>
              <a:rPr lang="en-US" sz="4400" b="1" dirty="0">
                <a:solidFill>
                  <a:prstClr val="white"/>
                </a:solidFill>
                <a:latin typeface="Consolas" panose="020B0609020204030204" pitchFamily="49" charset="0"/>
                <a:ea typeface="Tahoma" panose="020B0604030504040204" pitchFamily="34" charset="0"/>
                <a:cs typeface="Consolas" panose="020B0609020204030204" pitchFamily="49" charset="0"/>
              </a:rPr>
              <a:t>–O2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4AA4AA-E78D-2652-7589-9D5F98C54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1098" y="1241766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8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b="1" u="sng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482864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Unrolling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Loop Unrolling: </a:t>
            </a:r>
            <a:r>
              <a:rPr lang="en-US" dirty="0"/>
              <a:t>Do </a:t>
            </a:r>
            <a:r>
              <a:rPr lang="en-US" b="1" dirty="0"/>
              <a:t>n</a:t>
            </a:r>
            <a:r>
              <a:rPr lang="en-US" dirty="0"/>
              <a:t> loop iterations’ worth of work per actual loop iteration, so we save ourselves from doing the loop overhead (test and jump) every time, and instead incur overhead only every n-</a:t>
            </a:r>
            <a:r>
              <a:rPr lang="en-US" dirty="0" err="1"/>
              <a:t>th</a:t>
            </a:r>
            <a:r>
              <a:rPr lang="en-US" dirty="0"/>
              <a:t>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 - 4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 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+ 2];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after the loop handle any leftovers</a:t>
            </a:r>
          </a:p>
        </p:txBody>
      </p:sp>
    </p:spTree>
    <p:extLst>
      <p:ext uri="{BB962C8B-B14F-4D97-AF65-F5344CB8AC3E}">
        <p14:creationId xmlns:p14="http://schemas.microsoft.com/office/powerpoint/2010/main" val="4171481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char_sum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int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sum +=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B3643D-1FA2-CD40-AD6B-B50DD3563973}"/>
              </a:ext>
            </a:extLst>
          </p:cNvPr>
          <p:cNvSpPr/>
          <p:nvPr/>
        </p:nvSpPr>
        <p:spPr>
          <a:xfrm>
            <a:off x="3810000" y="5592618"/>
            <a:ext cx="4897431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called for every character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91663-0597-1D42-9DC4-7FAEC9B6A749}"/>
              </a:ext>
            </a:extLst>
          </p:cNvPr>
          <p:cNvSpPr/>
          <p:nvPr/>
        </p:nvSpPr>
        <p:spPr>
          <a:xfrm>
            <a:off x="3810000" y="5953780"/>
            <a:ext cx="5629105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code motion – pull 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out of loop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lower1(char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if (s[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&gt;= 'A' &amp;&amp;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&lt;= 'Z')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-= ('A' - 'a');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759A43-9029-4C4F-9635-A5F5F2C0C9E5}"/>
              </a:ext>
            </a:extLst>
          </p:cNvPr>
          <p:cNvSpPr/>
          <p:nvPr/>
        </p:nvSpPr>
        <p:spPr>
          <a:xfrm>
            <a:off x="3890211" y="5216485"/>
            <a:ext cx="4897431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called for every character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213F25-0172-854A-8A47-7EA2A4E56B72}"/>
              </a:ext>
            </a:extLst>
          </p:cNvPr>
          <p:cNvSpPr/>
          <p:nvPr/>
        </p:nvSpPr>
        <p:spPr>
          <a:xfrm>
            <a:off x="3890211" y="5636187"/>
            <a:ext cx="8686800" cy="92333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nothing!  s is changing, so </a:t>
            </a:r>
            <a:r>
              <a:rPr lang="en-US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doesn’t know if length is constant across iterations. We, however, do!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09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51C65-F593-3664-1C1D-130A51A4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Callgrind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90AFC-5BF5-A695-2641-0B52B10DB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callgrind</a:t>
            </a:r>
            <a:r>
              <a:rPr lang="en-US" dirty="0"/>
              <a:t> is another tool in the </a:t>
            </a:r>
            <a:r>
              <a:rPr lang="en-US" dirty="0" err="1"/>
              <a:t>valgrind</a:t>
            </a:r>
            <a:r>
              <a:rPr lang="en-US" dirty="0"/>
              <a:t> suite of tools</a:t>
            </a:r>
          </a:p>
          <a:p>
            <a:r>
              <a:rPr lang="en-US" dirty="0" err="1"/>
              <a:t>callgrind</a:t>
            </a:r>
            <a:r>
              <a:rPr lang="en-US" dirty="0"/>
              <a:t> is a </a:t>
            </a:r>
            <a:r>
              <a:rPr lang="en-US" b="1" dirty="0"/>
              <a:t>profiler</a:t>
            </a:r>
            <a:r>
              <a:rPr lang="en-US" dirty="0"/>
              <a:t> that measures instruction counts – another way to measure efficiency</a:t>
            </a:r>
          </a:p>
          <a:p>
            <a:r>
              <a:rPr lang="en-US" dirty="0"/>
              <a:t>can measure the number of instructions executed in a given run of our program, and where they came from</a:t>
            </a:r>
          </a:p>
          <a:p>
            <a:r>
              <a:rPr lang="en-US" dirty="0"/>
              <a:t>useful for optimizing – we can see where large #s of instruction executions come from</a:t>
            </a:r>
          </a:p>
        </p:txBody>
      </p:sp>
    </p:spTree>
    <p:extLst>
      <p:ext uri="{BB962C8B-B14F-4D97-AF65-F5344CB8AC3E}">
        <p14:creationId xmlns:p14="http://schemas.microsoft.com/office/powerpoint/2010/main" val="10067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limitations.c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/>
              <a:t>and </a:t>
            </a:r>
            <a:r>
              <a:rPr lang="en-US" dirty="0" err="1"/>
              <a:t>callgrind</a:t>
            </a:r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622789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0317E-12AC-4E4F-8522-67DBB73CC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always optimize?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C92035-F1BC-F848-9D8A-9C281515F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Why not always just compile with –O2?</a:t>
            </a:r>
          </a:p>
          <a:p>
            <a:r>
              <a:rPr lang="en-US" dirty="0"/>
              <a:t>Difficult to debug optimized executables – only optimize when complete</a:t>
            </a:r>
          </a:p>
          <a:p>
            <a:r>
              <a:rPr lang="en-US" dirty="0"/>
              <a:t>Optimizations may not </a:t>
            </a:r>
            <a:r>
              <a:rPr lang="en-US" i="1" dirty="0"/>
              <a:t>always</a:t>
            </a:r>
            <a:r>
              <a:rPr lang="en-US" dirty="0"/>
              <a:t> improve your program.  The compiler does its best, but may not work, or slow things down, etc.  Experiment to see what works best!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3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16235</TotalTime>
  <Words>3255</Words>
  <Application>Microsoft Macintosh PowerPoint</Application>
  <PresentationFormat>Widescreen</PresentationFormat>
  <Paragraphs>399</Paragraphs>
  <Slides>37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Andale Mono</vt:lpstr>
      <vt:lpstr>Arial</vt:lpstr>
      <vt:lpstr>Calibri</vt:lpstr>
      <vt:lpstr>Consolas</vt:lpstr>
      <vt:lpstr>Source Sans Pro </vt:lpstr>
      <vt:lpstr>Tahoma</vt:lpstr>
      <vt:lpstr>Verdana</vt:lpstr>
      <vt:lpstr>Default Design</vt:lpstr>
      <vt:lpstr>CS107, Lecture 24 Optimization</vt:lpstr>
      <vt:lpstr>Lecture Plan</vt:lpstr>
      <vt:lpstr>Optimization</vt:lpstr>
      <vt:lpstr>Optimization</vt:lpstr>
      <vt:lpstr>GCC Optimization</vt:lpstr>
      <vt:lpstr>Compiler optimizations</vt:lpstr>
      <vt:lpstr>Example: Matrix Multiplication</vt:lpstr>
      <vt:lpstr>GCC Optimizations</vt:lpstr>
      <vt:lpstr>GCC Optimizations</vt:lpstr>
      <vt:lpstr>GCC Optimizations</vt:lpstr>
      <vt:lpstr>Constant Folding</vt:lpstr>
      <vt:lpstr>Constant Folding</vt:lpstr>
      <vt:lpstr>Constant Folding: Before (-O0)</vt:lpstr>
      <vt:lpstr>Constant Folding: After (-O2)</vt:lpstr>
      <vt:lpstr>GCC Optimizations</vt:lpstr>
      <vt:lpstr>Common Sub-Expression Elimination</vt:lpstr>
      <vt:lpstr>Common Sub-Expression Elimination</vt:lpstr>
      <vt:lpstr>Common Sub-Expression Elimination</vt:lpstr>
      <vt:lpstr>GCC Optimizations</vt:lpstr>
      <vt:lpstr>Dead Code</vt:lpstr>
      <vt:lpstr>Dead Code: Before (-O0)</vt:lpstr>
      <vt:lpstr>Dead Code: After (-O2)</vt:lpstr>
      <vt:lpstr>GCC Optimizations</vt:lpstr>
      <vt:lpstr>Strength Reduction</vt:lpstr>
      <vt:lpstr>GCC Optimizations</vt:lpstr>
      <vt:lpstr>Code Motion</vt:lpstr>
      <vt:lpstr>GCC Optimizations</vt:lpstr>
      <vt:lpstr>Tail Recursion</vt:lpstr>
      <vt:lpstr>Tail recursion example: Lab6 bonus</vt:lpstr>
      <vt:lpstr>Factorial: -Og</vt:lpstr>
      <vt:lpstr>GCC Optimizations</vt:lpstr>
      <vt:lpstr>Loop Unrolling</vt:lpstr>
      <vt:lpstr>Limitations of GCC Optimization</vt:lpstr>
      <vt:lpstr>Limitations of GCC Optimization</vt:lpstr>
      <vt:lpstr>Callgrind</vt:lpstr>
      <vt:lpstr>Demo: limitations.c and callgrind</vt:lpstr>
      <vt:lpstr>Why not always optimize?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1867</cp:revision>
  <cp:lastPrinted>2022-11-30T04:40:50Z</cp:lastPrinted>
  <dcterms:created xsi:type="dcterms:W3CDTF">2008-06-28T20:57:21Z</dcterms:created>
  <dcterms:modified xsi:type="dcterms:W3CDTF">2022-11-30T04:46:32Z</dcterms:modified>
</cp:coreProperties>
</file>