
<file path=[Content_Types].xml><?xml version="1.0" encoding="utf-8"?>
<Types xmlns="http://schemas.openxmlformats.org/package/2006/content-types">
  <Default Extension="emf" ContentType="image/x-emf"/>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3"/>
  </p:notesMasterIdLst>
  <p:handoutMasterIdLst>
    <p:handoutMasterId r:id="rId44"/>
  </p:handoutMasterIdLst>
  <p:sldIdLst>
    <p:sldId id="256" r:id="rId2"/>
    <p:sldId id="738" r:id="rId3"/>
    <p:sldId id="752" r:id="rId4"/>
    <p:sldId id="260" r:id="rId5"/>
    <p:sldId id="294" r:id="rId6"/>
    <p:sldId id="780" r:id="rId7"/>
    <p:sldId id="739" r:id="rId8"/>
    <p:sldId id="740" r:id="rId9"/>
    <p:sldId id="741" r:id="rId10"/>
    <p:sldId id="742" r:id="rId11"/>
    <p:sldId id="743" r:id="rId12"/>
    <p:sldId id="744" r:id="rId13"/>
    <p:sldId id="746" r:id="rId14"/>
    <p:sldId id="749" r:id="rId15"/>
    <p:sldId id="750" r:id="rId16"/>
    <p:sldId id="751" r:id="rId17"/>
    <p:sldId id="790" r:id="rId18"/>
    <p:sldId id="781" r:id="rId19"/>
    <p:sldId id="259" r:id="rId20"/>
    <p:sldId id="788" r:id="rId21"/>
    <p:sldId id="756" r:id="rId22"/>
    <p:sldId id="760" r:id="rId23"/>
    <p:sldId id="770" r:id="rId24"/>
    <p:sldId id="761" r:id="rId25"/>
    <p:sldId id="762" r:id="rId26"/>
    <p:sldId id="763" r:id="rId27"/>
    <p:sldId id="764" r:id="rId28"/>
    <p:sldId id="758" r:id="rId29"/>
    <p:sldId id="759" r:id="rId30"/>
    <p:sldId id="775" r:id="rId31"/>
    <p:sldId id="766" r:id="rId32"/>
    <p:sldId id="767" r:id="rId33"/>
    <p:sldId id="768" r:id="rId34"/>
    <p:sldId id="769" r:id="rId35"/>
    <p:sldId id="773" r:id="rId36"/>
    <p:sldId id="789" r:id="rId37"/>
    <p:sldId id="774" r:id="rId38"/>
    <p:sldId id="263" r:id="rId39"/>
    <p:sldId id="623" r:id="rId40"/>
    <p:sldId id="776" r:id="rId41"/>
    <p:sldId id="779" r:id="rId42"/>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Recap" id="{B34DF485-F020-BD41-A75E-21BB8A49DA00}">
          <p14:sldIdLst>
            <p14:sldId id="738"/>
            <p14:sldId id="752"/>
            <p14:sldId id="260"/>
            <p14:sldId id="294"/>
            <p14:sldId id="780"/>
            <p14:sldId id="739"/>
            <p14:sldId id="740"/>
            <p14:sldId id="741"/>
            <p14:sldId id="742"/>
            <p14:sldId id="743"/>
            <p14:sldId id="744"/>
            <p14:sldId id="746"/>
            <p14:sldId id="749"/>
            <p14:sldId id="750"/>
            <p14:sldId id="751"/>
            <p14:sldId id="790"/>
            <p14:sldId id="781"/>
            <p14:sldId id="259"/>
            <p14:sldId id="788"/>
          </p14:sldIdLst>
        </p14:section>
        <p14:section name="Larger Applications" id="{ED5222CB-81F8-3644-A3F3-AC8B5D2C20B1}">
          <p14:sldIdLst>
            <p14:sldId id="756"/>
            <p14:sldId id="760"/>
            <p14:sldId id="770"/>
            <p14:sldId id="761"/>
            <p14:sldId id="762"/>
            <p14:sldId id="763"/>
            <p14:sldId id="764"/>
            <p14:sldId id="758"/>
            <p14:sldId id="759"/>
            <p14:sldId id="775"/>
            <p14:sldId id="766"/>
            <p14:sldId id="767"/>
            <p14:sldId id="768"/>
            <p14:sldId id="769"/>
            <p14:sldId id="773"/>
            <p14:sldId id="789"/>
          </p14:sldIdLst>
        </p14:section>
        <p14:section name="What's next" id="{01C8A42B-4134-6048-B725-FFBEA6617A02}">
          <p14:sldIdLst>
            <p14:sldId id="774"/>
            <p14:sldId id="263"/>
            <p14:sldId id="623"/>
            <p14:sldId id="776"/>
            <p14:sldId id="77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4472C4"/>
    <a:srgbClr val="F8F8F8"/>
    <a:srgbClr val="D27BD6"/>
    <a:srgbClr val="D62E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06" autoAdjust="0"/>
    <p:restoredTop sz="86939" autoAdjust="0"/>
  </p:normalViewPr>
  <p:slideViewPr>
    <p:cSldViewPr>
      <p:cViewPr varScale="1">
        <p:scale>
          <a:sx n="89" d="100"/>
          <a:sy n="89" d="100"/>
        </p:scale>
        <p:origin x="176" y="63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4396D2BC-E751-E84E-8641-3F163CC97E36}" type="pres">
      <dgm:prSet presAssocID="{421459FF-B0A8-4E46-9C51-666EC9F62598}" presName="compositeB" presStyleCnt="0"/>
      <dgm:spPr/>
    </dgm:pt>
    <dgm:pt modelId="{C5328240-0504-3248-BAEE-C55893B641F3}" type="pres">
      <dgm:prSet presAssocID="{421459FF-B0A8-4E46-9C51-666EC9F62598}" presName="textB" presStyleLbl="revTx" presStyleIdx="5" presStyleCnt="7">
        <dgm:presLayoutVars>
          <dgm:bulletEnabled val="1"/>
        </dgm:presLayoutVars>
      </dgm:prSet>
      <dgm:spPr/>
    </dgm:pt>
    <dgm:pt modelId="{B3B480B0-025A-3A43-9789-CF53250B7AB2}" type="pres">
      <dgm:prSet presAssocID="{421459FF-B0A8-4E46-9C51-666EC9F62598}" presName="circleB" presStyleLbl="node1" presStyleIdx="5" presStyleCnt="7"/>
      <dgm:spPr/>
    </dgm:pt>
    <dgm:pt modelId="{B73F8948-252F-C747-8930-02F15D1DC7D2}" type="pres">
      <dgm:prSet presAssocID="{421459FF-B0A8-4E46-9C51-666EC9F62598}" presName="spaceB" presStyleCnt="0"/>
      <dgm:spPr/>
    </dgm:pt>
    <dgm:pt modelId="{516192E1-3648-8B4C-8274-DBF6B1D189C5}" type="pres">
      <dgm:prSet presAssocID="{1290CD6F-3C70-7347-BCEE-6CC968F6AE0E}" presName="space" presStyleCnt="0"/>
      <dgm:spPr/>
    </dgm:pt>
    <dgm:pt modelId="{2D1872DD-887C-A442-85B6-320CDD8D2A10}" type="pres">
      <dgm:prSet presAssocID="{718595AD-9A01-DB4A-BADB-C3B3732BAE61}" presName="compositeA" presStyleCnt="0"/>
      <dgm:spPr/>
    </dgm:pt>
    <dgm:pt modelId="{E45CB089-761D-E640-B359-AD2AF3E984B2}" type="pres">
      <dgm:prSet presAssocID="{718595AD-9A01-DB4A-BADB-C3B3732BAE61}" presName="textA" presStyleLbl="revTx" presStyleIdx="6" presStyleCnt="7">
        <dgm:presLayoutVars>
          <dgm:bulletEnabled val="1"/>
        </dgm:presLayoutVars>
      </dgm:prSet>
      <dgm:spPr/>
    </dgm:pt>
    <dgm:pt modelId="{E94341AA-0BD0-564C-B42E-536A249D4078}" type="pres">
      <dgm:prSet presAssocID="{718595AD-9A01-DB4A-BADB-C3B3732BAE61}" presName="circleA" presStyleLbl="node1" presStyleIdx="6" presStyleCnt="7"/>
      <dgm:spPr/>
    </dgm:pt>
    <dgm:pt modelId="{5DCC7A6B-747A-D94C-95A8-1A57F2FA3782}"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C17F2789-384A-EA4B-8E48-72D50E7FBE2D}" type="presOf" srcId="{48C6310D-CE74-5847-BB5D-3773B7F8ACB3}" destId="{A1759BDC-112C-C144-ACA0-1719DEFB07D3}"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8DD07FD2-2BB9-E441-8EA7-E10192857B5A}" type="presOf" srcId="{421459FF-B0A8-4E46-9C51-666EC9F62598}" destId="{C5328240-0504-3248-BAEE-C55893B641F3}" srcOrd="0" destOrd="0" presId="urn:microsoft.com/office/officeart/2005/8/layout/hProcess11"/>
    <dgm:cxn modelId="{0D409AD5-8567-3B45-9AEA-6689BE8184C0}" type="presOf" srcId="{718595AD-9A01-DB4A-BADB-C3B3732BAE61}" destId="{E45CB089-761D-E640-B359-AD2AF3E984B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FE8900E6-60EE-1E43-96A6-0B94E7C58994}" type="presParOf" srcId="{396C8D44-9119-5340-9324-AB8FBB7EB98D}" destId="{4396D2BC-E751-E84E-8641-3F163CC97E36}" srcOrd="10" destOrd="0" presId="urn:microsoft.com/office/officeart/2005/8/layout/hProcess11"/>
    <dgm:cxn modelId="{90D455CA-94AF-754D-AFF0-ECC9B0CC64D7}" type="presParOf" srcId="{4396D2BC-E751-E84E-8641-3F163CC97E36}" destId="{C5328240-0504-3248-BAEE-C55893B641F3}" srcOrd="0" destOrd="0" presId="urn:microsoft.com/office/officeart/2005/8/layout/hProcess11"/>
    <dgm:cxn modelId="{7E78E305-EEE6-4F4E-A1E0-279C591F8397}" type="presParOf" srcId="{4396D2BC-E751-E84E-8641-3F163CC97E36}" destId="{B3B480B0-025A-3A43-9789-CF53250B7AB2}" srcOrd="1" destOrd="0" presId="urn:microsoft.com/office/officeart/2005/8/layout/hProcess11"/>
    <dgm:cxn modelId="{E28052ED-C970-2543-BE18-6F714B7F5CC6}" type="presParOf" srcId="{4396D2BC-E751-E84E-8641-3F163CC97E36}" destId="{B73F8948-252F-C747-8930-02F15D1DC7D2}"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546A695A-2A42-B14C-8672-5672CC96DB9B}" type="presParOf" srcId="{396C8D44-9119-5340-9324-AB8FBB7EB98D}" destId="{2D1872DD-887C-A442-85B6-320CDD8D2A10}" srcOrd="12" destOrd="0" presId="urn:microsoft.com/office/officeart/2005/8/layout/hProcess11"/>
    <dgm:cxn modelId="{93B38B48-A2DA-814B-A036-4EBF0BEACC1B}" type="presParOf" srcId="{2D1872DD-887C-A442-85B6-320CDD8D2A10}" destId="{E45CB089-761D-E640-B359-AD2AF3E984B2}" srcOrd="0" destOrd="0" presId="urn:microsoft.com/office/officeart/2005/8/layout/hProcess11"/>
    <dgm:cxn modelId="{6F695BF2-B8FD-7A4F-BC94-22D1769E4CE2}" type="presParOf" srcId="{2D1872DD-887C-A442-85B6-320CDD8D2A10}" destId="{E94341AA-0BD0-564C-B42E-536A249D4078}" srcOrd="1" destOrd="0" presId="urn:microsoft.com/office/officeart/2005/8/layout/hProcess11"/>
    <dgm:cxn modelId="{D6809896-12C0-6647-8F44-CFA2DCFA7DB4}" type="presParOf" srcId="{2D1872DD-887C-A442-85B6-320CDD8D2A10}" destId="{5DCC7A6B-747A-D94C-95A8-1A57F2FA3782}"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2DF43EAD-24FD-794B-9D10-DB413F52A9C0}" type="pres">
      <dgm:prSet presAssocID="{421459FF-B0A8-4E46-9C51-666EC9F62598}" presName="compositeB" presStyleCnt="0"/>
      <dgm:spPr/>
    </dgm:pt>
    <dgm:pt modelId="{A77C135B-3878-0248-BDB4-1E235231208B}" type="pres">
      <dgm:prSet presAssocID="{421459FF-B0A8-4E46-9C51-666EC9F62598}" presName="textB" presStyleLbl="revTx" presStyleIdx="5" presStyleCnt="7">
        <dgm:presLayoutVars>
          <dgm:bulletEnabled val="1"/>
        </dgm:presLayoutVars>
      </dgm:prSet>
      <dgm:spPr/>
    </dgm:pt>
    <dgm:pt modelId="{9323F4F4-F017-5842-9C9D-5D09CA83D808}" type="pres">
      <dgm:prSet presAssocID="{421459FF-B0A8-4E46-9C51-666EC9F62598}" presName="circleB" presStyleLbl="node1" presStyleIdx="5" presStyleCnt="7"/>
      <dgm:spPr/>
    </dgm:pt>
    <dgm:pt modelId="{8D0BE98F-8E20-8B44-BFD4-26633A66DC9E}" type="pres">
      <dgm:prSet presAssocID="{421459FF-B0A8-4E46-9C51-666EC9F62598}" presName="spaceB" presStyleCnt="0"/>
      <dgm:spPr/>
    </dgm:pt>
    <dgm:pt modelId="{516192E1-3648-8B4C-8274-DBF6B1D189C5}" type="pres">
      <dgm:prSet presAssocID="{1290CD6F-3C70-7347-BCEE-6CC968F6AE0E}" presName="space" presStyleCnt="0"/>
      <dgm:spPr/>
    </dgm:pt>
    <dgm:pt modelId="{7576CE36-6C50-9644-B230-3A19E012B4D2}" type="pres">
      <dgm:prSet presAssocID="{718595AD-9A01-DB4A-BADB-C3B3732BAE61}" presName="compositeA" presStyleCnt="0"/>
      <dgm:spPr/>
    </dgm:pt>
    <dgm:pt modelId="{5B1C9621-1AD8-0642-A821-0B5EA02BB0FB}" type="pres">
      <dgm:prSet presAssocID="{718595AD-9A01-DB4A-BADB-C3B3732BAE61}" presName="textA" presStyleLbl="revTx" presStyleIdx="6" presStyleCnt="7">
        <dgm:presLayoutVars>
          <dgm:bulletEnabled val="1"/>
        </dgm:presLayoutVars>
      </dgm:prSet>
      <dgm:spPr/>
    </dgm:pt>
    <dgm:pt modelId="{9E6B9070-1802-384D-96EE-112165DE9E32}" type="pres">
      <dgm:prSet presAssocID="{718595AD-9A01-DB4A-BADB-C3B3732BAE61}" presName="circleA" presStyleLbl="node1" presStyleIdx="6" presStyleCnt="7"/>
      <dgm:spPr/>
    </dgm:pt>
    <dgm:pt modelId="{8F2CC18B-CA0B-134B-99D8-C0378188FEEA}"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180FF27D-EE20-274F-89D4-7F88EFE107DD}" type="presOf" srcId="{718595AD-9A01-DB4A-BADB-C3B3732BAE61}" destId="{5B1C9621-1AD8-0642-A821-0B5EA02BB0FB}" srcOrd="0" destOrd="0" presId="urn:microsoft.com/office/officeart/2005/8/layout/hProcess11"/>
    <dgm:cxn modelId="{C17F2789-384A-EA4B-8E48-72D50E7FBE2D}" type="presOf" srcId="{48C6310D-CE74-5847-BB5D-3773B7F8ACB3}" destId="{A1759BDC-112C-C144-ACA0-1719DEFB07D3}" srcOrd="0" destOrd="0" presId="urn:microsoft.com/office/officeart/2005/8/layout/hProcess11"/>
    <dgm:cxn modelId="{D7357E91-24C4-D845-BAC4-BEC8FD01F33E}" type="presOf" srcId="{421459FF-B0A8-4E46-9C51-666EC9F62598}" destId="{A77C135B-3878-0248-BDB4-1E235231208B}"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A2A8330E-03BB-DB4C-9141-DF150C621A99}" type="presParOf" srcId="{396C8D44-9119-5340-9324-AB8FBB7EB98D}" destId="{2DF43EAD-24FD-794B-9D10-DB413F52A9C0}" srcOrd="10" destOrd="0" presId="urn:microsoft.com/office/officeart/2005/8/layout/hProcess11"/>
    <dgm:cxn modelId="{AD71750F-6600-3F44-99CD-BA50B62B5CA0}" type="presParOf" srcId="{2DF43EAD-24FD-794B-9D10-DB413F52A9C0}" destId="{A77C135B-3878-0248-BDB4-1E235231208B}" srcOrd="0" destOrd="0" presId="urn:microsoft.com/office/officeart/2005/8/layout/hProcess11"/>
    <dgm:cxn modelId="{EEDDA0B4-6A4F-F64F-97BA-F4958FE55ABA}" type="presParOf" srcId="{2DF43EAD-24FD-794B-9D10-DB413F52A9C0}" destId="{9323F4F4-F017-5842-9C9D-5D09CA83D808}" srcOrd="1" destOrd="0" presId="urn:microsoft.com/office/officeart/2005/8/layout/hProcess11"/>
    <dgm:cxn modelId="{3221E9FA-E3C0-BB47-B3DC-886E7204583B}" type="presParOf" srcId="{2DF43EAD-24FD-794B-9D10-DB413F52A9C0}" destId="{8D0BE98F-8E20-8B44-BFD4-26633A66DC9E}"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C0677A59-8E41-214D-AFA9-F7B3769AC620}" type="presParOf" srcId="{396C8D44-9119-5340-9324-AB8FBB7EB98D}" destId="{7576CE36-6C50-9644-B230-3A19E012B4D2}" srcOrd="12" destOrd="0" presId="urn:microsoft.com/office/officeart/2005/8/layout/hProcess11"/>
    <dgm:cxn modelId="{EC40D536-6685-6F49-8EC4-ACE78DB0950D}" type="presParOf" srcId="{7576CE36-6C50-9644-B230-3A19E012B4D2}" destId="{5B1C9621-1AD8-0642-A821-0B5EA02BB0FB}" srcOrd="0" destOrd="0" presId="urn:microsoft.com/office/officeart/2005/8/layout/hProcess11"/>
    <dgm:cxn modelId="{3DA4E815-32F2-4644-8D78-FB666184DA64}" type="presParOf" srcId="{7576CE36-6C50-9644-B230-3A19E012B4D2}" destId="{9E6B9070-1802-384D-96EE-112165DE9E32}" srcOrd="1" destOrd="0" presId="urn:microsoft.com/office/officeart/2005/8/layout/hProcess11"/>
    <dgm:cxn modelId="{19D6A472-09B3-1349-9DBE-ED8718B0BCAD}" type="presParOf" srcId="{7576CE36-6C50-9644-B230-3A19E012B4D2}" destId="{8F2CC18B-CA0B-134B-99D8-C0378188FEE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328240-0504-3248-BAEE-C55893B641F3}">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B3B480B0-025A-3A43-9789-CF53250B7AB2}">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5CB089-761D-E640-B359-AD2AF3E984B2}">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E94341AA-0BD0-564C-B42E-536A249D4078}">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7C135B-3878-0248-BDB4-1E235231208B}">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9323F4F4-F017-5842-9C9D-5D09CA83D808}">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1C9621-1AD8-0642-A821-0B5EA02BB0FB}">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9E6B9070-1802-384D-96EE-112165DE9E32}">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234222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Leaks + profiling time + zombies (accessing freed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291051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3011040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CS107 is a challenging class</a:t>
            </a:r>
          </a:p>
          <a:p>
            <a:r>
              <a:rPr lang="en-US" dirty="0"/>
              <a:t>We strive to help you learn the most per unit time</a:t>
            </a:r>
          </a:p>
          <a:p>
            <a:r>
              <a:rPr lang="en-US" dirty="0"/>
              <a:t>We hope you learned a lot, enjoyed the class, and that we were able to exceed your expectations</a:t>
            </a:r>
          </a:p>
          <a:p>
            <a:r>
              <a:rPr lang="en-US" dirty="0"/>
              <a:t>Visit anytime!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336205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aurentluce.com/posts/python-string-objects-implementation/" TargetMode="External"/><Relationship Id="rId2" Type="http://schemas.openxmlformats.org/officeDocument/2006/relationships/hyperlink" Target="https://www.quora.com/How-does-C++-implement-a-stri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G7LJC9vJluU" TargetMode="Externa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devblogs.nvidia.com/mixed-precision-training-deep-neural-networks/" TargetMode="External"/><Relationship Id="rId2" Type="http://schemas.openxmlformats.org/officeDocument/2006/relationships/hyperlink" Target="https://www.top500.org/news/ibm-takes-aim-at-reduced-precision-for-new-generation-of-ai-chips/" TargetMode="External"/><Relationship Id="rId1" Type="http://schemas.openxmlformats.org/officeDocument/2006/relationships/slideLayout" Target="../slideLayouts/slideLayout2.xml"/><Relationship Id="rId5" Type="http://schemas.openxmlformats.org/officeDocument/2006/relationships/hyperlink" Target="https://www.tensorflow.org/guide/extend/architecture" TargetMode="External"/><Relationship Id="rId4" Type="http://schemas.openxmlformats.org/officeDocument/2006/relationships/hyperlink" Target="https://pytorch.org/blog/a-tour-of-pytorch-internals-1/"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ebassembly.org/" TargetMode="External"/><Relationship Id="rId2" Type="http://schemas.openxmlformats.org/officeDocument/2006/relationships/hyperlink" Target="https://medium.freecodecamp.org/understanding-the-core-of-nodejs-the-powerful-chrome-v8-engine-79e7eb8af964" TargetMode="External"/><Relationship Id="rId1" Type="http://schemas.openxmlformats.org/officeDocument/2006/relationships/slideLayout" Target="../slideLayouts/slideLayout2.xml"/><Relationship Id="rId4" Type="http://schemas.openxmlformats.org/officeDocument/2006/relationships/hyperlink" Target="https://blog.chromium.org/2019/06/webassembly-brings-google-earth-to-more.html"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s://en.wikipedia.org/wiki/Java_bytecod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objective-see.com/blog/blog_0x24.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tiff"/><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26</a:t>
            </a:r>
            <a:br>
              <a:rPr lang="en-US" dirty="0"/>
            </a:br>
            <a:r>
              <a:rPr lang="en-US" sz="3400" dirty="0"/>
              <a:t>Wrap-Up / What’s Next?</a:t>
            </a:r>
          </a:p>
        </p:txBody>
      </p:sp>
      <p:grpSp>
        <p:nvGrpSpPr>
          <p:cNvPr id="6" name="Group 5" descr="An image of a computer terminal icon with a graduation cap on top.">
            <a:extLst>
              <a:ext uri="{FF2B5EF4-FFF2-40B4-BE49-F238E27FC236}">
                <a16:creationId xmlns:a16="http://schemas.microsoft.com/office/drawing/2014/main" id="{3C69747B-ED8B-D848-9672-298BB052B4E9}"/>
              </a:ext>
            </a:extLst>
          </p:cNvPr>
          <p:cNvGrpSpPr/>
          <p:nvPr/>
        </p:nvGrpSpPr>
        <p:grpSpPr>
          <a:xfrm>
            <a:off x="5103295" y="3758488"/>
            <a:ext cx="1985409" cy="2070975"/>
            <a:chOff x="5103295" y="3758488"/>
            <a:chExt cx="1985409" cy="2070975"/>
          </a:xfrm>
        </p:grpSpPr>
        <p:pic>
          <p:nvPicPr>
            <p:cNvPr id="4" name="Image">
              <a:extLst>
                <a:ext uri="{FF2B5EF4-FFF2-40B4-BE49-F238E27FC236}">
                  <a16:creationId xmlns:a16="http://schemas.microsoft.com/office/drawing/2014/main" id="{9059E360-2388-1E41-BE49-9261269A326B}"/>
                </a:ext>
              </a:extLst>
            </p:cNvPr>
            <p:cNvPicPr>
              <a:picLocks noChangeAspect="1"/>
            </p:cNvPicPr>
            <p:nvPr/>
          </p:nvPicPr>
          <p:blipFill>
            <a:blip r:embed="rId3"/>
            <a:stretch>
              <a:fillRect/>
            </a:stretch>
          </p:blipFill>
          <p:spPr>
            <a:xfrm>
              <a:off x="5342861" y="4323186"/>
              <a:ext cx="1506277" cy="1506277"/>
            </a:xfrm>
            <a:prstGeom prst="rect">
              <a:avLst/>
            </a:prstGeom>
            <a:ln w="12700">
              <a:miter lim="400000"/>
            </a:ln>
          </p:spPr>
        </p:pic>
        <p:pic>
          <p:nvPicPr>
            <p:cNvPr id="3" name="Picture 2">
              <a:extLst>
                <a:ext uri="{FF2B5EF4-FFF2-40B4-BE49-F238E27FC236}">
                  <a16:creationId xmlns:a16="http://schemas.microsoft.com/office/drawing/2014/main" id="{C36A3AFE-5B36-3D47-84D8-55165ED47C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114688">
              <a:off x="5103295" y="3758488"/>
              <a:ext cx="1985409" cy="834865"/>
            </a:xfrm>
            <a:prstGeom prst="rect">
              <a:avLst/>
            </a:prstGeom>
          </p:spPr>
        </p:pic>
      </p:gr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32CA88-8593-0646-801D-83913FE803A1}"/>
              </a:ext>
            </a:extLst>
          </p:cNvPr>
          <p:cNvSpPr>
            <a:spLocks noGrp="1"/>
          </p:cNvSpPr>
          <p:nvPr>
            <p:ph type="title"/>
          </p:nvPr>
        </p:nvSpPr>
        <p:spPr>
          <a:xfrm>
            <a:off x="616744" y="2002631"/>
            <a:ext cx="10958512" cy="2852737"/>
          </a:xfrm>
        </p:spPr>
        <p:txBody>
          <a:bodyPr/>
          <a:lstStyle/>
          <a:p>
            <a:r>
              <a:rPr lang="en-US" dirty="0"/>
              <a:t>We’ve covered a lot in just 10 weeks!  Let’s take a look back.</a:t>
            </a:r>
          </a:p>
        </p:txBody>
      </p:sp>
    </p:spTree>
    <p:extLst>
      <p:ext uri="{BB962C8B-B14F-4D97-AF65-F5344CB8AC3E}">
        <p14:creationId xmlns:p14="http://schemas.microsoft.com/office/powerpoint/2010/main" val="523097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950062627"/>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108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b="1" dirty="0"/>
              <a:t>Bits and Bytes - </a:t>
            </a:r>
            <a:r>
              <a:rPr lang="en-US" i="1" dirty="0"/>
              <a:t>How can a computer represent integer numbers?</a:t>
            </a:r>
          </a:p>
          <a:p>
            <a:pPr marL="514350" indent="-514350">
              <a:buFont typeface="+mj-lt"/>
              <a:buAutoNum type="arabicPeriod"/>
            </a:pPr>
            <a:r>
              <a:rPr lang="en-US" b="1" dirty="0"/>
              <a:t>Characters and C Strings - </a:t>
            </a:r>
            <a:r>
              <a:rPr lang="en-US" i="1" dirty="0"/>
              <a:t>How can a computer represent and manipulate more complex data types like text?</a:t>
            </a:r>
          </a:p>
          <a:p>
            <a:pPr marL="514350" indent="-514350">
              <a:buFont typeface="+mj-lt"/>
              <a:buAutoNum type="arabicPeriod"/>
            </a:pPr>
            <a:r>
              <a:rPr lang="en-US" b="1" dirty="0"/>
              <a:t>Pointers, Stack Memory and Heap Memory – </a:t>
            </a:r>
            <a:r>
              <a:rPr lang="en-US" i="1" dirty="0"/>
              <a:t>How can we effectively manage all forms of memory in our programs?</a:t>
            </a:r>
          </a:p>
          <a:p>
            <a:pPr marL="514350" indent="-514350">
              <a:buFont typeface="+mj-lt"/>
              <a:buAutoNum type="arabicPeriod"/>
            </a:pPr>
            <a:r>
              <a:rPr lang="en-US" b="1" dirty="0"/>
              <a:t>Generics - </a:t>
            </a:r>
            <a:r>
              <a:rPr lang="en-US" i="1" dirty="0"/>
              <a:t>How can we tap our knowledge of computer memory and data representation to write code that works with any data type?</a:t>
            </a:r>
            <a:r>
              <a:rPr lang="en-US" dirty="0"/>
              <a:t> </a:t>
            </a:r>
          </a:p>
          <a:p>
            <a:pPr marL="514350" indent="-514350">
              <a:buFont typeface="+mj-lt"/>
              <a:buAutoNum type="arabicPeriod"/>
            </a:pPr>
            <a:r>
              <a:rPr lang="en-US" b="1" dirty="0"/>
              <a:t>Assembly - </a:t>
            </a:r>
            <a:r>
              <a:rPr lang="en-US" i="1" dirty="0"/>
              <a:t>How does a computer compile, interpret, and execute C programs? And what does assembly code look like?</a:t>
            </a:r>
          </a:p>
          <a:p>
            <a:pPr marL="514350" indent="-514350">
              <a:buFont typeface="+mj-lt"/>
              <a:buAutoNum type="arabicPeriod"/>
            </a:pPr>
            <a:r>
              <a:rPr lang="en-US" b="1" dirty="0"/>
              <a:t>Heap Allocators - </a:t>
            </a:r>
            <a:r>
              <a:rPr lang="en-US" i="1" dirty="0"/>
              <a:t>How do core memory-allocation operations like </a:t>
            </a:r>
            <a:r>
              <a:rPr lang="en-US" b="1" dirty="0">
                <a:latin typeface="Courier" pitchFamily="2" charset="0"/>
              </a:rPr>
              <a:t>malloc</a:t>
            </a:r>
            <a:r>
              <a:rPr lang="en-US" i="1" dirty="0"/>
              <a:t> and </a:t>
            </a:r>
            <a:r>
              <a:rPr lang="en-US" b="1" dirty="0"/>
              <a:t>free</a:t>
            </a:r>
            <a:r>
              <a:rPr lang="en-US" i="1" dirty="0"/>
              <a:t> work? Are the built-in versions always good enough?</a:t>
            </a:r>
            <a:endParaRPr lang="en-US" b="1" i="1" dirty="0"/>
          </a:p>
        </p:txBody>
      </p:sp>
    </p:spTree>
    <p:extLst>
      <p:ext uri="{BB962C8B-B14F-4D97-AF65-F5344CB8AC3E}">
        <p14:creationId xmlns:p14="http://schemas.microsoft.com/office/powerpoint/2010/main" val="2315168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First Day</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eaLnBrk="1" hangingPunct="1">
              <a:lnSpc>
                <a:spcPct val="80000"/>
              </a:lnSpc>
              <a:buFontTx/>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Tree>
    <p:extLst>
      <p:ext uri="{BB962C8B-B14F-4D97-AF65-F5344CB8AC3E}">
        <p14:creationId xmlns:p14="http://schemas.microsoft.com/office/powerpoint/2010/main" val="2860994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First Day</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pPr marL="0" indent="0">
              <a:buNone/>
            </a:pPr>
            <a:r>
              <a:rPr lang="en-US" dirty="0"/>
              <a:t>The </a:t>
            </a:r>
            <a:r>
              <a:rPr lang="en-US" b="1" dirty="0"/>
              <a:t>command-line</a:t>
            </a:r>
            <a:r>
              <a:rPr lang="en-US" dirty="0"/>
              <a:t> is a text-based interface to navigate a computer, instead of a Graphical User Interface (GUI).</a:t>
            </a:r>
          </a:p>
        </p:txBody>
      </p:sp>
      <p:sp>
        <p:nvSpPr>
          <p:cNvPr id="10" name="TextBox 9">
            <a:extLst>
              <a:ext uri="{FF2B5EF4-FFF2-40B4-BE49-F238E27FC236}">
                <a16:creationId xmlns:a16="http://schemas.microsoft.com/office/drawing/2014/main" id="{8C694469-A301-3841-9D82-12A7ADE12091}"/>
              </a:ext>
            </a:extLst>
          </p:cNvPr>
          <p:cNvSpPr txBox="1"/>
          <p:nvPr/>
        </p:nvSpPr>
        <p:spPr>
          <a:xfrm>
            <a:off x="2227851"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pic>
        <p:nvPicPr>
          <p:cNvPr id="4" name="Picture 3">
            <a:extLst>
              <a:ext uri="{FF2B5EF4-FFF2-40B4-BE49-F238E27FC236}">
                <a16:creationId xmlns:a16="http://schemas.microsoft.com/office/drawing/2014/main" id="{17DB0425-6E40-4477-15DC-37211B148700}"/>
              </a:ext>
            </a:extLst>
          </p:cNvPr>
          <p:cNvPicPr>
            <a:picLocks noChangeAspect="1"/>
          </p:cNvPicPr>
          <p:nvPr/>
        </p:nvPicPr>
        <p:blipFill>
          <a:blip r:embed="rId2"/>
          <a:stretch>
            <a:fillRect/>
          </a:stretch>
        </p:blipFill>
        <p:spPr>
          <a:xfrm>
            <a:off x="6000542" y="2305774"/>
            <a:ext cx="6134516" cy="3967337"/>
          </a:xfrm>
          <a:prstGeom prst="rect">
            <a:avLst/>
          </a:prstGeom>
        </p:spPr>
      </p:pic>
      <p:pic>
        <p:nvPicPr>
          <p:cNvPr id="6" name="Picture 5">
            <a:extLst>
              <a:ext uri="{FF2B5EF4-FFF2-40B4-BE49-F238E27FC236}">
                <a16:creationId xmlns:a16="http://schemas.microsoft.com/office/drawing/2014/main" id="{6D45D1EF-1532-53E8-90DE-C7B00023DBBC}"/>
              </a:ext>
            </a:extLst>
          </p:cNvPr>
          <p:cNvPicPr>
            <a:picLocks noChangeAspect="1"/>
          </p:cNvPicPr>
          <p:nvPr/>
        </p:nvPicPr>
        <p:blipFill>
          <a:blip r:embed="rId3"/>
          <a:stretch>
            <a:fillRect/>
          </a:stretch>
        </p:blipFill>
        <p:spPr>
          <a:xfrm>
            <a:off x="457200" y="2336254"/>
            <a:ext cx="6226654" cy="3866426"/>
          </a:xfrm>
          <a:prstGeom prst="rect">
            <a:avLst/>
          </a:prstGeom>
        </p:spPr>
      </p:pic>
    </p:spTree>
    <p:extLst>
      <p:ext uri="{BB962C8B-B14F-4D97-AF65-F5344CB8AC3E}">
        <p14:creationId xmlns:p14="http://schemas.microsoft.com/office/powerpoint/2010/main" val="1926344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FF90-CD8B-BA46-A8BE-56110B48DD2E}"/>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54DE9FFB-BADF-A246-9700-1A8E86FACEC6}"/>
              </a:ext>
            </a:extLst>
          </p:cNvPr>
          <p:cNvSpPr>
            <a:spLocks noGrp="1"/>
          </p:cNvSpPr>
          <p:nvPr>
            <p:ph idx="1"/>
          </p:nvPr>
        </p:nvSpPr>
        <p:spPr/>
        <p:txBody>
          <a:bodyPr/>
          <a:lstStyle/>
          <a:p>
            <a:pPr marL="0" indent="0">
              <a:buNone/>
            </a:pPr>
            <a:r>
              <a:rPr lang="en-US" b="1" dirty="0"/>
              <a:t>Key Question:</a:t>
            </a:r>
            <a:r>
              <a:rPr lang="en-US" dirty="0"/>
              <a:t> </a:t>
            </a:r>
            <a:r>
              <a:rPr lang="en-US" i="1" dirty="0"/>
              <a:t>How can a computer represent integer numbers?</a:t>
            </a:r>
          </a:p>
          <a:p>
            <a:pPr marL="0" indent="0">
              <a:buNone/>
            </a:pPr>
            <a:endParaRPr lang="en-US" b="1" dirty="0"/>
          </a:p>
        </p:txBody>
      </p:sp>
      <p:pic>
        <p:nvPicPr>
          <p:cNvPr id="5"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3A4675C-BB89-654B-8F90-EDE6E3E6D619}"/>
              </a:ext>
            </a:extLst>
          </p:cNvPr>
          <p:cNvPicPr>
            <a:picLocks noChangeAspect="1"/>
          </p:cNvPicPr>
          <p:nvPr/>
        </p:nvPicPr>
        <p:blipFill>
          <a:blip r:embed="rId2"/>
          <a:stretch>
            <a:fillRect/>
          </a:stretch>
        </p:blipFill>
        <p:spPr>
          <a:xfrm>
            <a:off x="3862987" y="1988035"/>
            <a:ext cx="4466026" cy="4503381"/>
          </a:xfrm>
          <a:prstGeom prst="rect">
            <a:avLst/>
          </a:prstGeom>
          <a:ln w="12700">
            <a:miter lim="400000"/>
          </a:ln>
        </p:spPr>
      </p:pic>
    </p:spTree>
    <p:extLst>
      <p:ext uri="{BB962C8B-B14F-4D97-AF65-F5344CB8AC3E}">
        <p14:creationId xmlns:p14="http://schemas.microsoft.com/office/powerpoint/2010/main" val="932290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2389-7A00-B148-B551-69B15C8409EF}"/>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E757BEB5-2D82-5F4F-B372-C9E6CAB683E9}"/>
              </a:ext>
            </a:extLst>
          </p:cNvPr>
          <p:cNvSpPr>
            <a:spLocks noGrp="1"/>
          </p:cNvSpPr>
          <p:nvPr>
            <p:ph idx="1"/>
          </p:nvPr>
        </p:nvSpPr>
        <p:spPr/>
        <p:txBody>
          <a:bodyPr/>
          <a:lstStyle/>
          <a:p>
            <a:pPr marL="0" indent="0">
              <a:buNone/>
            </a:pPr>
            <a:r>
              <a:rPr lang="en-US" dirty="0"/>
              <a:t>Why does this matter?  </a:t>
            </a:r>
          </a:p>
          <a:p>
            <a:r>
              <a:rPr lang="en-US" dirty="0"/>
              <a:t>Limitations of representation and arithmetic impact programs!  </a:t>
            </a:r>
          </a:p>
          <a:p>
            <a:r>
              <a:rPr lang="en-US" dirty="0"/>
              <a:t>We can also efficiently manipulate data using bits.</a:t>
            </a:r>
          </a:p>
        </p:txBody>
      </p:sp>
      <p:pic>
        <p:nvPicPr>
          <p:cNvPr id="9" name="Picture 2" descr="This picture is a screenshot from the Gangnam style video webpage on YouTube showing a negative number of views recorded for the video.">
            <a:extLst>
              <a:ext uri="{FF2B5EF4-FFF2-40B4-BE49-F238E27FC236}">
                <a16:creationId xmlns:a16="http://schemas.microsoft.com/office/drawing/2014/main" id="{9FB2753D-67C1-CA4E-99A1-F82B15357DE9}"/>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52400" y="4993463"/>
            <a:ext cx="6736491" cy="12474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5933BCF-4875-81C9-9BC6-E2D8EBB03C5C}"/>
              </a:ext>
            </a:extLst>
          </p:cNvPr>
          <p:cNvPicPr>
            <a:picLocks noChangeAspect="1"/>
          </p:cNvPicPr>
          <p:nvPr/>
        </p:nvPicPr>
        <p:blipFill>
          <a:blip r:embed="rId4"/>
          <a:stretch>
            <a:fillRect/>
          </a:stretch>
        </p:blipFill>
        <p:spPr>
          <a:xfrm>
            <a:off x="6934200" y="2667000"/>
            <a:ext cx="5027228" cy="3573961"/>
          </a:xfrm>
          <a:prstGeom prst="rect">
            <a:avLst/>
          </a:prstGeom>
        </p:spPr>
      </p:pic>
    </p:spTree>
    <p:extLst>
      <p:ext uri="{BB962C8B-B14F-4D97-AF65-F5344CB8AC3E}">
        <p14:creationId xmlns:p14="http://schemas.microsoft.com/office/powerpoint/2010/main" val="589173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E9CF-F63E-1A4C-A7A4-F39E9C6F082F}"/>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67B93D76-0004-9E4C-BF97-AE4D96B3188D}"/>
              </a:ext>
            </a:extLst>
          </p:cNvPr>
          <p:cNvSpPr>
            <a:spLocks noGrp="1"/>
          </p:cNvSpPr>
          <p:nvPr>
            <p:ph idx="1"/>
          </p:nvPr>
        </p:nvSpPr>
        <p:spPr>
          <a:xfrm>
            <a:off x="152400" y="1295400"/>
            <a:ext cx="11811000" cy="5181600"/>
          </a:xfrm>
        </p:spPr>
        <p:txBody>
          <a:bodyPr/>
          <a:lstStyle/>
          <a:p>
            <a:pPr marL="0" indent="0">
              <a:buNone/>
            </a:pPr>
            <a:r>
              <a:rPr lang="en-US" b="1" dirty="0"/>
              <a:t>Key Question:</a:t>
            </a:r>
            <a:r>
              <a:rPr lang="en-US" dirty="0"/>
              <a:t> </a:t>
            </a:r>
            <a:r>
              <a:rPr lang="en-US" i="1" dirty="0"/>
              <a:t>How can a computer represent and manipulate more complex data like text?</a:t>
            </a:r>
          </a:p>
          <a:p>
            <a:r>
              <a:rPr lang="en-US" dirty="0"/>
              <a:t>Strings in C are arrays of characters ending with a null terminator!</a:t>
            </a:r>
          </a:p>
          <a:p>
            <a:r>
              <a:rPr lang="en-US" dirty="0"/>
              <a:t>We can manipulate them using pointers and C library functions (many of which you could probably implement).</a:t>
            </a:r>
          </a:p>
        </p:txBody>
      </p:sp>
      <p:graphicFrame>
        <p:nvGraphicFramePr>
          <p:cNvPr id="6" name="Group 63">
            <a:extLst>
              <a:ext uri="{FF2B5EF4-FFF2-40B4-BE49-F238E27FC236}">
                <a16:creationId xmlns:a16="http://schemas.microsoft.com/office/drawing/2014/main" id="{2F2EE09E-F4E0-7E4B-A60B-E212B750D591}"/>
              </a:ext>
            </a:extLst>
          </p:cNvPr>
          <p:cNvGraphicFramePr>
            <a:graphicFrameLocks noGrp="1"/>
          </p:cNvGraphicFramePr>
          <p:nvPr>
            <p:extLst>
              <p:ext uri="{D42A27DB-BD31-4B8C-83A1-F6EECF244321}">
                <p14:modId xmlns:p14="http://schemas.microsoft.com/office/powerpoint/2010/main" val="3318278584"/>
              </p:ext>
            </p:extLst>
          </p:nvPr>
        </p:nvGraphicFramePr>
        <p:xfrm>
          <a:off x="419100" y="41148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0478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53CF-8E69-CF45-ACD5-8139B44EDB0C}"/>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E7E3D8B9-C547-924A-B27D-2D147EB78617}"/>
              </a:ext>
            </a:extLst>
          </p:cNvPr>
          <p:cNvSpPr>
            <a:spLocks noGrp="1"/>
          </p:cNvSpPr>
          <p:nvPr>
            <p:ph idx="1"/>
          </p:nvPr>
        </p:nvSpPr>
        <p:spPr/>
        <p:txBody>
          <a:bodyPr/>
          <a:lstStyle/>
          <a:p>
            <a:pPr marL="0" indent="0">
              <a:buNone/>
            </a:pPr>
            <a:r>
              <a:rPr lang="en-US" dirty="0"/>
              <a:t>Why does this matter?</a:t>
            </a:r>
          </a:p>
          <a:p>
            <a:r>
              <a:rPr lang="en-US" dirty="0"/>
              <a:t>Understanding this representation is key to efficient string manipulation.</a:t>
            </a:r>
          </a:p>
          <a:p>
            <a:r>
              <a:rPr lang="en-US" dirty="0"/>
              <a:t>This is how strings are represented in both low- and high-level languages!</a:t>
            </a:r>
          </a:p>
          <a:p>
            <a:pPr lvl="1"/>
            <a:r>
              <a:rPr lang="en-US" dirty="0"/>
              <a:t>C++: </a:t>
            </a:r>
            <a:r>
              <a:rPr lang="en-US" dirty="0">
                <a:hlinkClick r:id="rId2"/>
              </a:rPr>
              <a:t>https://www.quora.com/How-does-C++-implement-a-string</a:t>
            </a:r>
            <a:endParaRPr lang="en-US" dirty="0"/>
          </a:p>
          <a:p>
            <a:pPr lvl="1"/>
            <a:r>
              <a:rPr lang="en-US" dirty="0"/>
              <a:t>Python: </a:t>
            </a:r>
            <a:r>
              <a:rPr lang="en-US" dirty="0">
                <a:hlinkClick r:id="rId3"/>
              </a:rPr>
              <a:t>https://www.laurentluce.com/posts/python-string-objects-implementation/</a:t>
            </a:r>
            <a:endParaRPr lang="en-US" dirty="0"/>
          </a:p>
        </p:txBody>
      </p:sp>
    </p:spTree>
    <p:extLst>
      <p:ext uri="{BB962C8B-B14F-4D97-AF65-F5344CB8AC3E}">
        <p14:creationId xmlns:p14="http://schemas.microsoft.com/office/powerpoint/2010/main" val="23813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963D6-A569-5843-9904-50E9CBF4D742}"/>
              </a:ext>
            </a:extLst>
          </p:cNvPr>
          <p:cNvSpPr>
            <a:spLocks noGrp="1"/>
          </p:cNvSpPr>
          <p:nvPr>
            <p:ph type="title"/>
          </p:nvPr>
        </p:nvSpPr>
        <p:spPr/>
        <p:txBody>
          <a:bodyPr/>
          <a:lstStyle/>
          <a:p>
            <a:r>
              <a:rPr lang="en-US" dirty="0"/>
              <a:t>Pointers, Stack and Heap</a:t>
            </a:r>
          </a:p>
        </p:txBody>
      </p:sp>
      <p:sp>
        <p:nvSpPr>
          <p:cNvPr id="3" name="Content Placeholder 2">
            <a:extLst>
              <a:ext uri="{FF2B5EF4-FFF2-40B4-BE49-F238E27FC236}">
                <a16:creationId xmlns:a16="http://schemas.microsoft.com/office/drawing/2014/main" id="{1EF51BC2-5AF4-744B-BF99-240956AEBBB2}"/>
              </a:ext>
            </a:extLst>
          </p:cNvPr>
          <p:cNvSpPr>
            <a:spLocks noGrp="1"/>
          </p:cNvSpPr>
          <p:nvPr>
            <p:ph idx="1"/>
          </p:nvPr>
        </p:nvSpPr>
        <p:spPr/>
        <p:txBody>
          <a:bodyPr/>
          <a:lstStyle/>
          <a:p>
            <a:pPr marL="0" indent="0">
              <a:buNone/>
            </a:pPr>
            <a:r>
              <a:rPr lang="en-US" b="1" dirty="0"/>
              <a:t>Key Question: </a:t>
            </a:r>
            <a:r>
              <a:rPr lang="en-US" i="1" dirty="0"/>
              <a:t>How can we effectively manage all types of memory in our programs?</a:t>
            </a:r>
            <a:endParaRPr lang="en-US" dirty="0"/>
          </a:p>
          <a:p>
            <a:r>
              <a:rPr lang="en-US" dirty="0"/>
              <a:t>Arrays let us store ordered lists of information.</a:t>
            </a:r>
          </a:p>
          <a:p>
            <a:r>
              <a:rPr lang="en-US" dirty="0"/>
              <a:t>Pointers let us pass addresses of data instead of the data itself.</a:t>
            </a:r>
          </a:p>
          <a:p>
            <a:r>
              <a:rPr lang="en-US" dirty="0"/>
              <a:t>We can use the stack, which cleans up memory for us, or the heap, which we must manually manage.</a:t>
            </a:r>
          </a:p>
        </p:txBody>
      </p:sp>
      <p:graphicFrame>
        <p:nvGraphicFramePr>
          <p:cNvPr id="4" name="Content Placeholder 3">
            <a:extLst>
              <a:ext uri="{FF2B5EF4-FFF2-40B4-BE49-F238E27FC236}">
                <a16:creationId xmlns:a16="http://schemas.microsoft.com/office/drawing/2014/main" id="{8150D177-22ED-5040-9A46-9A6CAC42F498}"/>
              </a:ext>
            </a:extLst>
          </p:cNvPr>
          <p:cNvGraphicFramePr>
            <a:graphicFrameLocks/>
          </p:cNvGraphicFramePr>
          <p:nvPr>
            <p:extLst>
              <p:ext uri="{D42A27DB-BD31-4B8C-83A1-F6EECF244321}">
                <p14:modId xmlns:p14="http://schemas.microsoft.com/office/powerpoint/2010/main" val="3439478723"/>
              </p:ext>
            </p:extLst>
          </p:nvPr>
        </p:nvGraphicFramePr>
        <p:xfrm>
          <a:off x="4953000" y="4231641"/>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5" name="TextBox 4">
            <a:extLst>
              <a:ext uri="{FF2B5EF4-FFF2-40B4-BE49-F238E27FC236}">
                <a16:creationId xmlns:a16="http://schemas.microsoft.com/office/drawing/2014/main" id="{393BA420-AFFB-C142-AE61-FF9939A57EB4}"/>
              </a:ext>
            </a:extLst>
          </p:cNvPr>
          <p:cNvSpPr txBox="1"/>
          <p:nvPr/>
        </p:nvSpPr>
        <p:spPr>
          <a:xfrm>
            <a:off x="5081169" y="5217776"/>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6" name="TextBox 5">
            <a:extLst>
              <a:ext uri="{FF2B5EF4-FFF2-40B4-BE49-F238E27FC236}">
                <a16:creationId xmlns:a16="http://schemas.microsoft.com/office/drawing/2014/main" id="{EE69FCD4-20D6-004E-B262-28324BF18745}"/>
              </a:ext>
            </a:extLst>
          </p:cNvPr>
          <p:cNvSpPr txBox="1"/>
          <p:nvPr/>
        </p:nvSpPr>
        <p:spPr>
          <a:xfrm>
            <a:off x="4510824" y="6060441"/>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3013296-CED6-7C4F-9A3D-F362976C30F0}"/>
              </a:ext>
            </a:extLst>
          </p:cNvPr>
          <p:cNvSpPr txBox="1"/>
          <p:nvPr/>
        </p:nvSpPr>
        <p:spPr>
          <a:xfrm>
            <a:off x="2872170" y="5374641"/>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8" name="TextBox 7">
            <a:extLst>
              <a:ext uri="{FF2B5EF4-FFF2-40B4-BE49-F238E27FC236}">
                <a16:creationId xmlns:a16="http://schemas.microsoft.com/office/drawing/2014/main" id="{F1E29A50-01FB-9642-8C48-43E46F75FFB4}"/>
              </a:ext>
            </a:extLst>
          </p:cNvPr>
          <p:cNvSpPr txBox="1"/>
          <p:nvPr/>
        </p:nvSpPr>
        <p:spPr>
          <a:xfrm>
            <a:off x="2532334" y="5984241"/>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9" name="Left Bracket 8">
            <a:extLst>
              <a:ext uri="{FF2B5EF4-FFF2-40B4-BE49-F238E27FC236}">
                <a16:creationId xmlns:a16="http://schemas.microsoft.com/office/drawing/2014/main" id="{E4D81B81-2DD4-D046-8F3C-1591D5A2D255}"/>
              </a:ext>
            </a:extLst>
          </p:cNvPr>
          <p:cNvSpPr/>
          <p:nvPr/>
        </p:nvSpPr>
        <p:spPr>
          <a:xfrm>
            <a:off x="4288013" y="5069840"/>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BD809985-0EB3-8D4C-B775-953FF318A3A1}"/>
              </a:ext>
            </a:extLst>
          </p:cNvPr>
          <p:cNvSpPr/>
          <p:nvPr/>
        </p:nvSpPr>
        <p:spPr>
          <a:xfrm>
            <a:off x="4288013" y="5912505"/>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D87B4798-8B77-F94B-9734-0678AD1ABB8F}"/>
              </a:ext>
            </a:extLst>
          </p:cNvPr>
          <p:cNvSpPr txBox="1"/>
          <p:nvPr/>
        </p:nvSpPr>
        <p:spPr>
          <a:xfrm>
            <a:off x="5856106" y="4113108"/>
            <a:ext cx="936988" cy="369332"/>
          </a:xfrm>
          <a:prstGeom prst="rect">
            <a:avLst/>
          </a:prstGeom>
          <a:noFill/>
        </p:spPr>
        <p:txBody>
          <a:bodyPr wrap="none" rtlCol="0">
            <a:spAutoFit/>
          </a:bodyPr>
          <a:lstStyle/>
          <a:p>
            <a:r>
              <a:rPr lang="en-US" dirty="0"/>
              <a:t>STACK</a:t>
            </a:r>
          </a:p>
        </p:txBody>
      </p:sp>
      <p:sp>
        <p:nvSpPr>
          <p:cNvPr id="12" name="Freeform 11">
            <a:extLst>
              <a:ext uri="{FF2B5EF4-FFF2-40B4-BE49-F238E27FC236}">
                <a16:creationId xmlns:a16="http://schemas.microsoft.com/office/drawing/2014/main" id="{A2145963-7D2C-3B41-A4BE-A9CF719BF66A}"/>
              </a:ext>
            </a:extLst>
          </p:cNvPr>
          <p:cNvSpPr/>
          <p:nvPr/>
        </p:nvSpPr>
        <p:spPr>
          <a:xfrm>
            <a:off x="6418747" y="5374642"/>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872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CFD4-9380-2E4B-8B33-D22D7C96132E}"/>
              </a:ext>
            </a:extLst>
          </p:cNvPr>
          <p:cNvSpPr>
            <a:spLocks noGrp="1"/>
          </p:cNvSpPr>
          <p:nvPr>
            <p:ph type="title"/>
          </p:nvPr>
        </p:nvSpPr>
        <p:spPr/>
        <p:txBody>
          <a:bodyPr/>
          <a:lstStyle/>
          <a:p>
            <a:r>
              <a:rPr lang="en-US" dirty="0"/>
              <a:t>Stack And Heap</a:t>
            </a:r>
          </a:p>
        </p:txBody>
      </p:sp>
      <p:sp>
        <p:nvSpPr>
          <p:cNvPr id="3" name="Content Placeholder 2">
            <a:extLst>
              <a:ext uri="{FF2B5EF4-FFF2-40B4-BE49-F238E27FC236}">
                <a16:creationId xmlns:a16="http://schemas.microsoft.com/office/drawing/2014/main" id="{917D1E37-07FF-B744-8F70-9E5C4483FB4E}"/>
              </a:ext>
            </a:extLst>
          </p:cNvPr>
          <p:cNvSpPr>
            <a:spLocks noGrp="1"/>
          </p:cNvSpPr>
          <p:nvPr>
            <p:ph idx="1"/>
          </p:nvPr>
        </p:nvSpPr>
        <p:spPr>
          <a:xfrm>
            <a:off x="152400" y="1295400"/>
            <a:ext cx="8610600" cy="5181600"/>
          </a:xfrm>
        </p:spPr>
        <p:txBody>
          <a:bodyPr/>
          <a:lstStyle/>
          <a:p>
            <a:pPr marL="0" indent="0">
              <a:buNone/>
            </a:pPr>
            <a:r>
              <a:rPr lang="en-US" dirty="0"/>
              <a:t>Why does this matter?</a:t>
            </a:r>
          </a:p>
          <a:p>
            <a:r>
              <a:rPr lang="en-US" dirty="0"/>
              <a:t>The stack and heap allow for two ways to store data in our programs, each with their own tradeoffs, and it’s crucial to understand the nuances of managing memory in any program you write!</a:t>
            </a:r>
          </a:p>
          <a:p>
            <a:r>
              <a:rPr lang="en-US" dirty="0"/>
              <a:t>Pointers let us pass around references to data efficiency</a:t>
            </a:r>
          </a:p>
          <a:p>
            <a:endParaRPr lang="en-US" b="1" dirty="0"/>
          </a:p>
        </p:txBody>
      </p:sp>
      <p:pic>
        <p:nvPicPr>
          <p:cNvPr id="5" name="Content Placeholder 30" descr="This diagram shows the memory layout on the computer.  The space in memory for the stack is near the top (higher addresses) and grows downwards.  The area for the heap is near the bottom (lower addresses) and grows upwards.  Other areas of memory such has &quot;Global Data&quot; and &quot;Text Segment&quot; have their own space, but we will not worry about these for now.">
            <a:extLst>
              <a:ext uri="{FF2B5EF4-FFF2-40B4-BE49-F238E27FC236}">
                <a16:creationId xmlns:a16="http://schemas.microsoft.com/office/drawing/2014/main" id="{699EE93B-9B4C-B44C-A645-3285C24F4C69}"/>
              </a:ext>
            </a:extLst>
          </p:cNvPr>
          <p:cNvPicPr>
            <a:picLocks noChangeAspect="1"/>
          </p:cNvPicPr>
          <p:nvPr/>
        </p:nvPicPr>
        <p:blipFill>
          <a:blip r:embed="rId2"/>
          <a:stretch>
            <a:fillRect/>
          </a:stretch>
        </p:blipFill>
        <p:spPr bwMode="auto">
          <a:xfrm>
            <a:off x="8991600" y="1371600"/>
            <a:ext cx="2631664"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29514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3AA-2947-6F42-BA3C-31A389E89230}"/>
              </a:ext>
            </a:extLst>
          </p:cNvPr>
          <p:cNvSpPr>
            <a:spLocks noGrp="1"/>
          </p:cNvSpPr>
          <p:nvPr>
            <p:ph type="title"/>
          </p:nvPr>
        </p:nvSpPr>
        <p:spPr/>
        <p:txBody>
          <a:bodyPr/>
          <a:lstStyle/>
          <a:p>
            <a:r>
              <a:rPr lang="en-US" dirty="0"/>
              <a:t>Generics</a:t>
            </a:r>
          </a:p>
        </p:txBody>
      </p:sp>
      <p:sp>
        <p:nvSpPr>
          <p:cNvPr id="3" name="Content Placeholder 2">
            <a:extLst>
              <a:ext uri="{FF2B5EF4-FFF2-40B4-BE49-F238E27FC236}">
                <a16:creationId xmlns:a16="http://schemas.microsoft.com/office/drawing/2014/main" id="{4BF94EDF-41D9-F945-AC32-AE3C1DB82483}"/>
              </a:ext>
            </a:extLst>
          </p:cNvPr>
          <p:cNvSpPr>
            <a:spLocks noGrp="1"/>
          </p:cNvSpPr>
          <p:nvPr>
            <p:ph idx="1"/>
          </p:nvPr>
        </p:nvSpPr>
        <p:spPr/>
        <p:txBody>
          <a:bodyPr/>
          <a:lstStyle/>
          <a:p>
            <a:pPr marL="0" indent="0">
              <a:buNone/>
            </a:pPr>
            <a:r>
              <a:rPr lang="en-US" b="1" dirty="0"/>
              <a:t>Key Question:</a:t>
            </a:r>
            <a:r>
              <a:rPr lang="en-US" dirty="0"/>
              <a:t> </a:t>
            </a:r>
            <a:r>
              <a:rPr lang="en-US" i="1" dirty="0"/>
              <a:t>How can we use our knowledge of memory and data representation to write code that works with any data type?</a:t>
            </a:r>
            <a:r>
              <a:rPr lang="en-US" dirty="0"/>
              <a:t> </a:t>
            </a:r>
          </a:p>
          <a:p>
            <a:r>
              <a:rPr lang="en-US" dirty="0"/>
              <a:t>We can use </a:t>
            </a:r>
            <a:r>
              <a:rPr lang="en-US" b="1" dirty="0"/>
              <a:t>void *</a:t>
            </a:r>
            <a:r>
              <a:rPr lang="en-US" dirty="0"/>
              <a:t> to circumvent the type system, </a:t>
            </a:r>
            <a:r>
              <a:rPr lang="en-US" b="1" dirty="0" err="1"/>
              <a:t>memcpy</a:t>
            </a:r>
            <a:r>
              <a:rPr lang="en-US" dirty="0"/>
              <a:t>, etc. to copy generic data, and function pointers to pass logic around.</a:t>
            </a:r>
          </a:p>
          <a:p>
            <a:endParaRPr lang="en-US" dirty="0"/>
          </a:p>
          <a:p>
            <a:endParaRPr lang="en-US" dirty="0"/>
          </a:p>
          <a:p>
            <a:pPr marL="0" indent="0">
              <a:buNone/>
            </a:pPr>
            <a:r>
              <a:rPr lang="en-US" dirty="0"/>
              <a:t>Why does this matter?</a:t>
            </a:r>
          </a:p>
          <a:p>
            <a:r>
              <a:rPr lang="en-US" dirty="0"/>
              <a:t>Working with any data type lets us write more generic, reusable code.</a:t>
            </a:r>
          </a:p>
          <a:p>
            <a:r>
              <a:rPr lang="en-US" dirty="0"/>
              <a:t>Using generics helps us better understand the type system in C and other languages, and where it can help and hinder our program.</a:t>
            </a:r>
          </a:p>
        </p:txBody>
      </p:sp>
    </p:spTree>
    <p:extLst>
      <p:ext uri="{BB962C8B-B14F-4D97-AF65-F5344CB8AC3E}">
        <p14:creationId xmlns:p14="http://schemas.microsoft.com/office/powerpoint/2010/main" val="94507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67033-06E6-8B41-B4FC-E8B2B78B9F5F}"/>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2648D0EF-AEFC-414C-BD7D-7724DF09F21B}"/>
              </a:ext>
            </a:extLst>
          </p:cNvPr>
          <p:cNvSpPr>
            <a:spLocks noGrp="1"/>
          </p:cNvSpPr>
          <p:nvPr>
            <p:ph idx="1"/>
          </p:nvPr>
        </p:nvSpPr>
        <p:spPr/>
        <p:txBody>
          <a:bodyPr/>
          <a:lstStyle/>
          <a:p>
            <a:pPr marL="0" indent="0">
              <a:buNone/>
            </a:pPr>
            <a:r>
              <a:rPr lang="en-US" b="1" dirty="0"/>
              <a:t>Key Question: </a:t>
            </a:r>
            <a:r>
              <a:rPr lang="en-US" i="1" dirty="0"/>
              <a:t>How does a computer interpret and execute C programs? </a:t>
            </a:r>
          </a:p>
          <a:p>
            <a:r>
              <a:rPr lang="en-US" dirty="0"/>
              <a:t>GCC compiles our code into </a:t>
            </a:r>
            <a:r>
              <a:rPr lang="en-US" i="1" dirty="0"/>
              <a:t>machine code instructions</a:t>
            </a:r>
            <a:r>
              <a:rPr lang="en-US" dirty="0"/>
              <a:t> executable by our processor.</a:t>
            </a:r>
          </a:p>
          <a:p>
            <a:r>
              <a:rPr lang="en-US" dirty="0"/>
              <a:t>Our processor uses registers and instructions like </a:t>
            </a:r>
            <a:r>
              <a:rPr lang="en-US" b="1" dirty="0" err="1"/>
              <a:t>mov</a:t>
            </a:r>
            <a:r>
              <a:rPr lang="en-US" dirty="0"/>
              <a:t> to manipulate data.</a:t>
            </a:r>
          </a:p>
        </p:txBody>
      </p:sp>
    </p:spTree>
    <p:extLst>
      <p:ext uri="{BB962C8B-B14F-4D97-AF65-F5344CB8AC3E}">
        <p14:creationId xmlns:p14="http://schemas.microsoft.com/office/powerpoint/2010/main" val="22975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0F43-40C3-EF4A-8EFA-E8002471A543}"/>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FE7157F6-FBEE-414D-AEC4-E4EABFE35B3B}"/>
              </a:ext>
            </a:extLst>
          </p:cNvPr>
          <p:cNvSpPr>
            <a:spLocks noGrp="1"/>
          </p:cNvSpPr>
          <p:nvPr>
            <p:ph idx="1"/>
          </p:nvPr>
        </p:nvSpPr>
        <p:spPr>
          <a:xfrm>
            <a:off x="152400" y="1295400"/>
            <a:ext cx="5791200" cy="5181600"/>
          </a:xfrm>
        </p:spPr>
        <p:txBody>
          <a:bodyPr/>
          <a:lstStyle/>
          <a:p>
            <a:pPr marL="0" indent="0">
              <a:buNone/>
            </a:pPr>
            <a:r>
              <a:rPr lang="en-US" dirty="0"/>
              <a:t>Why does this matter?</a:t>
            </a:r>
          </a:p>
          <a:p>
            <a:r>
              <a:rPr lang="en-US" sz="2400" dirty="0"/>
              <a:t>We write C code because it is higher level and transferrable across machines.  But it is not the representation executed by the computer!</a:t>
            </a:r>
          </a:p>
          <a:p>
            <a:r>
              <a:rPr lang="en-US" sz="2400" dirty="0"/>
              <a:t>Understanding how programs are compiled and executed, as well as computer architecture, is key to writing performant programs (e.g. fewer lines of code is not necessarily better).</a:t>
            </a:r>
          </a:p>
          <a:p>
            <a:r>
              <a:rPr lang="en-US" sz="2400" dirty="0"/>
              <a:t>We can reverse engineer and exploit programs at the assembly level!</a:t>
            </a:r>
          </a:p>
        </p:txBody>
      </p:sp>
      <p:pic>
        <p:nvPicPr>
          <p:cNvPr id="6" name="Picture 5" descr="A diagram showing the layout of a computer's architecture.  The CPU consists of registers, an &quot;Arithmetic Logic Unit&quot;, and communicates with the rest of the computer, for instance main memory (where the stack/heap/program code live), interfaces to other devices such as USB and Graphics devices and storage disks.">
            <a:extLst>
              <a:ext uri="{FF2B5EF4-FFF2-40B4-BE49-F238E27FC236}">
                <a16:creationId xmlns:a16="http://schemas.microsoft.com/office/drawing/2014/main" id="{32FDEE2D-2E2B-B942-A5AC-A4175F0905E7}"/>
              </a:ext>
            </a:extLst>
          </p:cNvPr>
          <p:cNvPicPr>
            <a:picLocks noChangeAspect="1"/>
          </p:cNvPicPr>
          <p:nvPr>
            <p:custDataLst>
              <p:tags r:id="rId1"/>
            </p:custDataLst>
          </p:nvPr>
        </p:nvPicPr>
        <p:blipFill>
          <a:blip r:embed="rId3"/>
          <a:stretch>
            <a:fillRect/>
          </a:stretch>
        </p:blipFill>
        <p:spPr>
          <a:xfrm>
            <a:off x="6033647" y="1811532"/>
            <a:ext cx="6005953" cy="4149336"/>
          </a:xfrm>
          <a:prstGeom prst="rect">
            <a:avLst/>
          </a:prstGeom>
        </p:spPr>
      </p:pic>
    </p:spTree>
    <p:extLst>
      <p:ext uri="{BB962C8B-B14F-4D97-AF65-F5344CB8AC3E}">
        <p14:creationId xmlns:p14="http://schemas.microsoft.com/office/powerpoint/2010/main" val="420437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2380-77AE-7A49-A11C-5A18026141A1}"/>
              </a:ext>
            </a:extLst>
          </p:cNvPr>
          <p:cNvSpPr>
            <a:spLocks noGrp="1"/>
          </p:cNvSpPr>
          <p:nvPr>
            <p:ph type="title"/>
          </p:nvPr>
        </p:nvSpPr>
        <p:spPr/>
        <p:txBody>
          <a:bodyPr/>
          <a:lstStyle/>
          <a:p>
            <a:r>
              <a:rPr lang="en-US" dirty="0"/>
              <a:t>Heap Allocators</a:t>
            </a:r>
          </a:p>
        </p:txBody>
      </p:sp>
      <p:sp>
        <p:nvSpPr>
          <p:cNvPr id="3" name="Content Placeholder 2">
            <a:extLst>
              <a:ext uri="{FF2B5EF4-FFF2-40B4-BE49-F238E27FC236}">
                <a16:creationId xmlns:a16="http://schemas.microsoft.com/office/drawing/2014/main" id="{FEB57AB3-0936-E14E-8A50-C52C08087581}"/>
              </a:ext>
            </a:extLst>
          </p:cNvPr>
          <p:cNvSpPr>
            <a:spLocks noGrp="1"/>
          </p:cNvSpPr>
          <p:nvPr>
            <p:ph idx="1"/>
          </p:nvPr>
        </p:nvSpPr>
        <p:spPr/>
        <p:txBody>
          <a:bodyPr/>
          <a:lstStyle/>
          <a:p>
            <a:pPr marL="0" indent="0">
              <a:buNone/>
            </a:pPr>
            <a:r>
              <a:rPr lang="en-US" b="1" dirty="0"/>
              <a:t>Key Question: </a:t>
            </a:r>
            <a:r>
              <a:rPr lang="en-US" i="1" dirty="0"/>
              <a:t>How do core memory-allocation operations like </a:t>
            </a:r>
            <a:r>
              <a:rPr lang="en-US" b="1" dirty="0"/>
              <a:t>malloc</a:t>
            </a:r>
            <a:r>
              <a:rPr lang="en-US" i="1" dirty="0"/>
              <a:t> and </a:t>
            </a:r>
            <a:r>
              <a:rPr lang="en-US" b="1" dirty="0"/>
              <a:t>free</a:t>
            </a:r>
            <a:r>
              <a:rPr lang="en-US" i="1" dirty="0"/>
              <a:t> work? </a:t>
            </a:r>
          </a:p>
          <a:p>
            <a:r>
              <a:rPr lang="en-US" dirty="0"/>
              <a:t>A </a:t>
            </a:r>
            <a:r>
              <a:rPr lang="en-US" i="1" dirty="0"/>
              <a:t>heap allocator</a:t>
            </a:r>
            <a:r>
              <a:rPr lang="en-US" dirty="0"/>
              <a:t> manages a block of memory for the heap and completes requests to use or give up memory space.</a:t>
            </a:r>
          </a:p>
          <a:p>
            <a:r>
              <a:rPr lang="en-US" dirty="0"/>
              <a:t>We can manage the data in a heap allocator using headers, pointers to free blocks, or other designs</a:t>
            </a:r>
          </a:p>
          <a:p>
            <a:endParaRPr lang="en-US" dirty="0"/>
          </a:p>
          <a:p>
            <a:pPr marL="0" indent="0">
              <a:buNone/>
            </a:pPr>
            <a:r>
              <a:rPr lang="en-US" dirty="0"/>
              <a:t>Why does this matter?</a:t>
            </a:r>
          </a:p>
          <a:p>
            <a:r>
              <a:rPr lang="en-US" dirty="0"/>
              <a:t>Designing a heap allocator requires making many design decisions to optimize it as much as possible.  There is no perfect design!</a:t>
            </a:r>
          </a:p>
          <a:p>
            <a:r>
              <a:rPr lang="en-US" dirty="0"/>
              <a:t>All languages have a "heap" but manipulate it in different ways.</a:t>
            </a:r>
          </a:p>
        </p:txBody>
      </p:sp>
    </p:spTree>
    <p:extLst>
      <p:ext uri="{BB962C8B-B14F-4D97-AF65-F5344CB8AC3E}">
        <p14:creationId xmlns:p14="http://schemas.microsoft.com/office/powerpoint/2010/main" val="199093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56528-1DE6-A043-A777-73D0DCF947D5}"/>
              </a:ext>
            </a:extLst>
          </p:cNvPr>
          <p:cNvSpPr>
            <a:spLocks noGrp="1"/>
          </p:cNvSpPr>
          <p:nvPr>
            <p:ph type="title"/>
          </p:nvPr>
        </p:nvSpPr>
        <p:spPr/>
        <p:txBody>
          <a:bodyPr/>
          <a:lstStyle/>
          <a:p>
            <a:r>
              <a:rPr lang="en-US" dirty="0"/>
              <a:t>Ethics, Privacy, Partiality and Trust</a:t>
            </a:r>
          </a:p>
        </p:txBody>
      </p:sp>
      <p:sp>
        <p:nvSpPr>
          <p:cNvPr id="3" name="Content Placeholder 2">
            <a:extLst>
              <a:ext uri="{FF2B5EF4-FFF2-40B4-BE49-F238E27FC236}">
                <a16:creationId xmlns:a16="http://schemas.microsoft.com/office/drawing/2014/main" id="{69477109-FC80-464B-B3BE-96337832D854}"/>
              </a:ext>
            </a:extLst>
          </p:cNvPr>
          <p:cNvSpPr>
            <a:spLocks noGrp="1"/>
          </p:cNvSpPr>
          <p:nvPr>
            <p:ph idx="1"/>
          </p:nvPr>
        </p:nvSpPr>
        <p:spPr/>
        <p:txBody>
          <a:bodyPr/>
          <a:lstStyle/>
          <a:p>
            <a:pPr marL="0" indent="0">
              <a:buNone/>
            </a:pPr>
            <a:r>
              <a:rPr lang="en-US" b="1" dirty="0"/>
              <a:t>Key Question: </a:t>
            </a:r>
            <a:r>
              <a:rPr lang="en-US" i="1" dirty="0"/>
              <a:t>How do we act responsibly in maintaining security, protecting privacy, and ensuring warranted trust in the systems we build and maintain?</a:t>
            </a:r>
          </a:p>
          <a:p>
            <a:pPr marL="0" indent="0">
              <a:buNone/>
            </a:pPr>
            <a:endParaRPr lang="en-US" dirty="0"/>
          </a:p>
          <a:p>
            <a:pPr marL="0" indent="0">
              <a:buNone/>
            </a:pPr>
            <a:endParaRPr lang="en-US" dirty="0"/>
          </a:p>
          <a:p>
            <a:pPr marL="0" indent="0">
              <a:buNone/>
            </a:pPr>
            <a:r>
              <a:rPr lang="en-US" dirty="0"/>
              <a:t>Why does this matter?</a:t>
            </a:r>
          </a:p>
          <a:p>
            <a:r>
              <a:rPr lang="en-US" dirty="0"/>
              <a:t>Responsible programming involves documentation—including informative error messages!—that allows others to evaluate the reliability of your code.</a:t>
            </a:r>
          </a:p>
          <a:p>
            <a:r>
              <a:rPr lang="en-US" dirty="0"/>
              <a:t>Responsible system and program design requires choosing a trust model and considering data privacy.  This might also require deciding to whom to be partial.</a:t>
            </a:r>
          </a:p>
        </p:txBody>
      </p:sp>
    </p:spTree>
    <p:extLst>
      <p:ext uri="{BB962C8B-B14F-4D97-AF65-F5344CB8AC3E}">
        <p14:creationId xmlns:p14="http://schemas.microsoft.com/office/powerpoint/2010/main" val="769746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4072899231"/>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6107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t>The goals for CS107 are for students </a:t>
            </a:r>
            <a:br>
              <a:rPr lang="en-US" dirty="0"/>
            </a:br>
            <a:br>
              <a:rPr lang="en-US" dirty="0"/>
            </a:br>
            <a:r>
              <a:rPr lang="en-US" dirty="0"/>
              <a:t>  to acquire a </a:t>
            </a:r>
            <a:r>
              <a:rPr lang="en-US" b="1" dirty="0">
                <a:solidFill>
                  <a:schemeClr val="accent2">
                    <a:lumMod val="75000"/>
                  </a:schemeClr>
                </a:solidFill>
              </a:rPr>
              <a:t>fluency</a:t>
            </a:r>
            <a:r>
              <a:rPr lang="en-US" dirty="0"/>
              <a:t> with</a:t>
            </a:r>
          </a:p>
          <a:p>
            <a:pPr lvl="1"/>
            <a:r>
              <a:rPr lang="en-US" dirty="0"/>
              <a:t>pointers and memory and how to make use of them when writing C code</a:t>
            </a:r>
          </a:p>
          <a:p>
            <a:pPr lvl="1"/>
            <a:r>
              <a:rPr lang="en-US" dirty="0"/>
              <a:t>an executable’s address space and runtime behavior</a:t>
            </a:r>
          </a:p>
          <a:p>
            <a:pPr marL="0" indent="0">
              <a:spcBef>
                <a:spcPts val="500"/>
              </a:spcBef>
              <a:buNone/>
            </a:pPr>
            <a:r>
              <a:rPr lang="en-US" dirty="0"/>
              <a:t>  to acquire </a:t>
            </a:r>
            <a:r>
              <a:rPr lang="en-US" b="1" dirty="0">
                <a:solidFill>
                  <a:schemeClr val="accent2">
                    <a:lumMod val="75000"/>
                  </a:schemeClr>
                </a:solidFill>
              </a:rPr>
              <a:t>competency</a:t>
            </a:r>
            <a:r>
              <a:rPr lang="en-US" dirty="0"/>
              <a:t> with</a:t>
            </a:r>
          </a:p>
          <a:p>
            <a:pPr lvl="1"/>
            <a:r>
              <a:rPr lang="en-US" dirty="0"/>
              <a:t>the translation of C to and from assembly code</a:t>
            </a:r>
          </a:p>
          <a:p>
            <a:pPr lvl="1"/>
            <a:r>
              <a:rPr lang="en-US" dirty="0"/>
              <a:t>the implementation of programs that respect the limits of computer arithmetic</a:t>
            </a:r>
          </a:p>
          <a:p>
            <a:pPr lvl="1"/>
            <a:r>
              <a:rPr lang="en-US" dirty="0"/>
              <a:t>the ability to identify bottlenecks and improve runtime performance</a:t>
            </a:r>
          </a:p>
          <a:p>
            <a:pPr lvl="1"/>
            <a:r>
              <a:rPr lang="en-US" dirty="0"/>
              <a:t>the ability to navigate your own Unix development environment</a:t>
            </a:r>
          </a:p>
          <a:p>
            <a:pPr lvl="1"/>
            <a:r>
              <a:rPr lang="en-US" dirty="0"/>
              <a:t>the ethical frameworks you need to better design and implement software</a:t>
            </a:r>
          </a:p>
          <a:p>
            <a:pPr marL="0" indent="0">
              <a:spcBef>
                <a:spcPts val="500"/>
              </a:spcBef>
              <a:buNone/>
            </a:pPr>
            <a:r>
              <a:rPr lang="en-US" dirty="0"/>
              <a:t>  and to have some </a:t>
            </a:r>
            <a:r>
              <a:rPr lang="en-US" b="1" dirty="0">
                <a:solidFill>
                  <a:schemeClr val="accent2">
                    <a:lumMod val="75000"/>
                  </a:schemeClr>
                </a:solidFill>
              </a:rPr>
              <a:t>exposure</a:t>
            </a:r>
            <a:r>
              <a:rPr lang="en-US" dirty="0"/>
              <a:t> to</a:t>
            </a:r>
          </a:p>
          <a:p>
            <a:pPr lvl="1"/>
            <a:r>
              <a:rPr lang="en-US" dirty="0"/>
              <a:t>the basics of computer architecture</a:t>
            </a:r>
          </a:p>
          <a:p>
            <a:pPr marL="0" indent="0">
              <a:spcBef>
                <a:spcPts val="500"/>
              </a:spcBef>
              <a:buNone/>
            </a:pPr>
            <a:endParaRPr lang="en-US" dirty="0"/>
          </a:p>
        </p:txBody>
      </p:sp>
    </p:spTree>
    <p:extLst>
      <p:ext uri="{BB962C8B-B14F-4D97-AF65-F5344CB8AC3E}">
        <p14:creationId xmlns:p14="http://schemas.microsoft.com/office/powerpoint/2010/main" val="143234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88E8-2505-8C40-8697-683441053EF1}"/>
              </a:ext>
            </a:extLst>
          </p:cNvPr>
          <p:cNvSpPr>
            <a:spLocks noGrp="1"/>
          </p:cNvSpPr>
          <p:nvPr>
            <p:ph type="title"/>
          </p:nvPr>
        </p:nvSpPr>
        <p:spPr/>
        <p:txBody>
          <a:bodyPr/>
          <a:lstStyle/>
          <a:p>
            <a:r>
              <a:rPr lang="en-US" dirty="0"/>
              <a:t>The C Coding Experience </a:t>
            </a:r>
          </a:p>
        </p:txBody>
      </p:sp>
      <p:pic>
        <p:nvPicPr>
          <p:cNvPr id="4" name="program_in_c_video" descr="program_in_c_video">
            <a:hlinkClick r:id="" action="ppaction://media"/>
            <a:extLst>
              <a:ext uri="{FF2B5EF4-FFF2-40B4-BE49-F238E27FC236}">
                <a16:creationId xmlns:a16="http://schemas.microsoft.com/office/drawing/2014/main" id="{656233E1-273A-B942-9563-9C71ECA9EB5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9450" y="1447800"/>
            <a:ext cx="8293100" cy="4597262"/>
          </a:xfrm>
        </p:spPr>
      </p:pic>
      <p:sp>
        <p:nvSpPr>
          <p:cNvPr id="3" name="TextBox 2">
            <a:extLst>
              <a:ext uri="{FF2B5EF4-FFF2-40B4-BE49-F238E27FC236}">
                <a16:creationId xmlns:a16="http://schemas.microsoft.com/office/drawing/2014/main" id="{B0C8F1CD-608D-2344-B298-18BA8EE2BB24}"/>
              </a:ext>
            </a:extLst>
          </p:cNvPr>
          <p:cNvSpPr txBox="1"/>
          <p:nvPr/>
        </p:nvSpPr>
        <p:spPr>
          <a:xfrm>
            <a:off x="3676395" y="6251299"/>
            <a:ext cx="4839210" cy="369332"/>
          </a:xfrm>
          <a:prstGeom prst="rect">
            <a:avLst/>
          </a:prstGeom>
          <a:noFill/>
        </p:spPr>
        <p:txBody>
          <a:bodyPr wrap="none" rtlCol="0">
            <a:spAutoFit/>
          </a:bodyPr>
          <a:lstStyle/>
          <a:p>
            <a:pPr algn="ctr"/>
            <a:r>
              <a:rPr lang="en-US" dirty="0">
                <a:latin typeface="+mn-lt"/>
                <a:hlinkClick r:id="rId5"/>
              </a:rPr>
              <a:t>https://www.youtube.com/watch?v=G7LJC9vJluU</a:t>
            </a:r>
            <a:endParaRPr lang="en-US" dirty="0">
              <a:latin typeface="+mn-lt"/>
            </a:endParaRPr>
          </a:p>
        </p:txBody>
      </p:sp>
    </p:spTree>
    <p:extLst>
      <p:ext uri="{BB962C8B-B14F-4D97-AF65-F5344CB8AC3E}">
        <p14:creationId xmlns:p14="http://schemas.microsoft.com/office/powerpoint/2010/main" val="50486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06F9-226C-C74E-9665-C99290E845D9}"/>
              </a:ext>
            </a:extLst>
          </p:cNvPr>
          <p:cNvSpPr>
            <a:spLocks noGrp="1"/>
          </p:cNvSpPr>
          <p:nvPr>
            <p:ph type="title"/>
          </p:nvPr>
        </p:nvSpPr>
        <p:spPr/>
        <p:txBody>
          <a:bodyPr/>
          <a:lstStyle/>
          <a:p>
            <a:r>
              <a:rPr lang="en-US" dirty="0"/>
              <a:t>Tools and Techniques</a:t>
            </a:r>
          </a:p>
        </p:txBody>
      </p:sp>
      <p:sp>
        <p:nvSpPr>
          <p:cNvPr id="3" name="Content Placeholder 2">
            <a:extLst>
              <a:ext uri="{FF2B5EF4-FFF2-40B4-BE49-F238E27FC236}">
                <a16:creationId xmlns:a16="http://schemas.microsoft.com/office/drawing/2014/main" id="{56E876FE-5596-2D45-91FF-3DFB0633B8DF}"/>
              </a:ext>
            </a:extLst>
          </p:cNvPr>
          <p:cNvSpPr>
            <a:spLocks noGrp="1"/>
          </p:cNvSpPr>
          <p:nvPr>
            <p:ph idx="1"/>
          </p:nvPr>
        </p:nvSpPr>
        <p:spPr/>
        <p:txBody>
          <a:bodyPr/>
          <a:lstStyle/>
          <a:p>
            <a:r>
              <a:rPr lang="en-US" dirty="0"/>
              <a:t>Unix and the command line</a:t>
            </a:r>
          </a:p>
          <a:p>
            <a:r>
              <a:rPr lang="en-US" dirty="0"/>
              <a:t>Coding Style</a:t>
            </a:r>
          </a:p>
          <a:p>
            <a:r>
              <a:rPr lang="en-US" dirty="0"/>
              <a:t>Debugging (</a:t>
            </a:r>
            <a:r>
              <a:rPr lang="en-US" b="1" dirty="0" err="1"/>
              <a:t>gdb</a:t>
            </a:r>
            <a:r>
              <a:rPr lang="en-US" dirty="0"/>
              <a:t>)</a:t>
            </a:r>
          </a:p>
          <a:p>
            <a:r>
              <a:rPr lang="en-US" dirty="0"/>
              <a:t>Testing (</a:t>
            </a:r>
            <a:r>
              <a:rPr lang="en-US" b="1" dirty="0" err="1"/>
              <a:t>sanitycheck</a:t>
            </a:r>
            <a:r>
              <a:rPr lang="en-US" dirty="0"/>
              <a:t>)</a:t>
            </a:r>
          </a:p>
          <a:p>
            <a:r>
              <a:rPr lang="en-US" dirty="0"/>
              <a:t>Memory Checking (</a:t>
            </a:r>
            <a:r>
              <a:rPr lang="en-US" b="1" dirty="0" err="1"/>
              <a:t>valgrind</a:t>
            </a:r>
            <a:r>
              <a:rPr lang="en-US" dirty="0"/>
              <a:t>)</a:t>
            </a:r>
          </a:p>
          <a:p>
            <a:r>
              <a:rPr lang="en-US" dirty="0"/>
              <a:t>Profiling (</a:t>
            </a:r>
            <a:r>
              <a:rPr lang="en-US" b="1" dirty="0" err="1"/>
              <a:t>callgrind</a:t>
            </a:r>
            <a:r>
              <a:rPr lang="en-US" dirty="0"/>
              <a:t>)</a:t>
            </a:r>
          </a:p>
        </p:txBody>
      </p:sp>
    </p:spTree>
    <p:extLst>
      <p:ext uri="{BB962C8B-B14F-4D97-AF65-F5344CB8AC3E}">
        <p14:creationId xmlns:p14="http://schemas.microsoft.com/office/powerpoint/2010/main" val="1489562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73E7-FB70-3B4A-AAC6-1380F821608C}"/>
              </a:ext>
            </a:extLst>
          </p:cNvPr>
          <p:cNvSpPr>
            <a:spLocks noGrp="1"/>
          </p:cNvSpPr>
          <p:nvPr>
            <p:ph type="title"/>
          </p:nvPr>
        </p:nvSpPr>
        <p:spPr/>
        <p:txBody>
          <a:bodyPr/>
          <a:lstStyle/>
          <a:p>
            <a:r>
              <a:rPr lang="en-US" dirty="0"/>
              <a:t>Unix And The Command Line</a:t>
            </a:r>
          </a:p>
        </p:txBody>
      </p:sp>
      <p:sp>
        <p:nvSpPr>
          <p:cNvPr id="3" name="Content Placeholder 2">
            <a:extLst>
              <a:ext uri="{FF2B5EF4-FFF2-40B4-BE49-F238E27FC236}">
                <a16:creationId xmlns:a16="http://schemas.microsoft.com/office/drawing/2014/main" id="{978F9822-DD63-E94C-A1C4-3C4AC6B9865A}"/>
              </a:ext>
            </a:extLst>
          </p:cNvPr>
          <p:cNvSpPr>
            <a:spLocks noGrp="1"/>
          </p:cNvSpPr>
          <p:nvPr>
            <p:ph idx="1"/>
          </p:nvPr>
        </p:nvSpPr>
        <p:spPr/>
        <p:txBody>
          <a:bodyPr/>
          <a:lstStyle/>
          <a:p>
            <a:pPr marL="0" indent="0">
              <a:buNone/>
            </a:pPr>
            <a:r>
              <a:rPr lang="en-US" dirty="0"/>
              <a:t>Unix and command line tools are extremely popular tools outside of CS107 for:</a:t>
            </a:r>
          </a:p>
          <a:p>
            <a:r>
              <a:rPr lang="en-US" dirty="0"/>
              <a:t>Running programs (web servers, python programs, remote programs…)</a:t>
            </a:r>
          </a:p>
          <a:p>
            <a:r>
              <a:rPr lang="en-US" dirty="0"/>
              <a:t>Accessing remote servers (Amazon Web Services, Microsoft Azure, Heroku…)</a:t>
            </a:r>
          </a:p>
          <a:p>
            <a:r>
              <a:rPr lang="en-US" dirty="0"/>
              <a:t>Programming embedded devices (Raspberry Pi, etc.)</a:t>
            </a:r>
          </a:p>
          <a:p>
            <a:endParaRPr lang="en-US" dirty="0"/>
          </a:p>
          <a:p>
            <a:pPr marL="0" indent="0">
              <a:buNone/>
            </a:pPr>
            <a:r>
              <a:rPr lang="en-US" u="sng" dirty="0"/>
              <a:t>Our goal for CS107 was to help you become proficient in navigating Unix</a:t>
            </a:r>
            <a:endParaRPr lang="en-US" dirty="0"/>
          </a:p>
          <a:p>
            <a:endParaRPr lang="en-US" dirty="0"/>
          </a:p>
        </p:txBody>
      </p:sp>
    </p:spTree>
    <p:extLst>
      <p:ext uri="{BB962C8B-B14F-4D97-AF65-F5344CB8AC3E}">
        <p14:creationId xmlns:p14="http://schemas.microsoft.com/office/powerpoint/2010/main" val="34158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CC4F-744D-5645-A3B5-B8EFBFB02D9A}"/>
              </a:ext>
            </a:extLst>
          </p:cNvPr>
          <p:cNvSpPr>
            <a:spLocks noGrp="1"/>
          </p:cNvSpPr>
          <p:nvPr>
            <p:ph type="title"/>
          </p:nvPr>
        </p:nvSpPr>
        <p:spPr/>
        <p:txBody>
          <a:bodyPr/>
          <a:lstStyle/>
          <a:p>
            <a:r>
              <a:rPr lang="en-US" dirty="0"/>
              <a:t>Coding Style</a:t>
            </a:r>
          </a:p>
        </p:txBody>
      </p:sp>
      <p:sp>
        <p:nvSpPr>
          <p:cNvPr id="3" name="Content Placeholder 2">
            <a:extLst>
              <a:ext uri="{FF2B5EF4-FFF2-40B4-BE49-F238E27FC236}">
                <a16:creationId xmlns:a16="http://schemas.microsoft.com/office/drawing/2014/main" id="{850BB581-2A1C-8040-95D6-68869CBD9005}"/>
              </a:ext>
            </a:extLst>
          </p:cNvPr>
          <p:cNvSpPr>
            <a:spLocks noGrp="1"/>
          </p:cNvSpPr>
          <p:nvPr>
            <p:ph idx="1"/>
          </p:nvPr>
        </p:nvSpPr>
        <p:spPr/>
        <p:txBody>
          <a:bodyPr/>
          <a:lstStyle/>
          <a:p>
            <a:r>
              <a:rPr lang="en-US" dirty="0"/>
              <a:t>Writing clean, readable code is crucial for any computer science project</a:t>
            </a:r>
          </a:p>
          <a:p>
            <a:r>
              <a:rPr lang="en-US" dirty="0"/>
              <a:t>Unfortunately, a fair amount of existing code is poorly-designed/documented</a:t>
            </a:r>
          </a:p>
          <a:p>
            <a:endParaRPr lang="en-US" dirty="0"/>
          </a:p>
          <a:p>
            <a:pPr marL="0" indent="0" algn="ctr">
              <a:buNone/>
            </a:pPr>
            <a:r>
              <a:rPr lang="en-US" dirty="0"/>
              <a:t>Our goal for CS107 was to help you write with good coding style and read/understand/comment provided code.</a:t>
            </a:r>
          </a:p>
        </p:txBody>
      </p:sp>
    </p:spTree>
    <p:extLst>
      <p:ext uri="{BB962C8B-B14F-4D97-AF65-F5344CB8AC3E}">
        <p14:creationId xmlns:p14="http://schemas.microsoft.com/office/powerpoint/2010/main" val="22744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08D53-C1F1-3045-860D-F18636B8C8E5}"/>
              </a:ext>
            </a:extLst>
          </p:cNvPr>
          <p:cNvSpPr>
            <a:spLocks noGrp="1"/>
          </p:cNvSpPr>
          <p:nvPr>
            <p:ph type="title"/>
          </p:nvPr>
        </p:nvSpPr>
        <p:spPr/>
        <p:txBody>
          <a:bodyPr/>
          <a:lstStyle/>
          <a:p>
            <a:r>
              <a:rPr lang="en-US" dirty="0"/>
              <a:t>Debugging (GDB)</a:t>
            </a:r>
          </a:p>
        </p:txBody>
      </p:sp>
      <p:sp>
        <p:nvSpPr>
          <p:cNvPr id="3" name="Content Placeholder 2">
            <a:extLst>
              <a:ext uri="{FF2B5EF4-FFF2-40B4-BE49-F238E27FC236}">
                <a16:creationId xmlns:a16="http://schemas.microsoft.com/office/drawing/2014/main" id="{958A5F47-75B1-DE4C-8306-6F91173B5AD1}"/>
              </a:ext>
            </a:extLst>
          </p:cNvPr>
          <p:cNvSpPr>
            <a:spLocks noGrp="1"/>
          </p:cNvSpPr>
          <p:nvPr>
            <p:ph idx="1"/>
          </p:nvPr>
        </p:nvSpPr>
        <p:spPr/>
        <p:txBody>
          <a:bodyPr/>
          <a:lstStyle/>
          <a:p>
            <a:r>
              <a:rPr lang="en-US" dirty="0"/>
              <a:t>Debugging is a crucial skill for any computer scientist</a:t>
            </a:r>
          </a:p>
          <a:p>
            <a:r>
              <a:rPr lang="en-US" u="sng" dirty="0"/>
              <a:t>Our goal for CS107 was to help you become a better debugger</a:t>
            </a:r>
          </a:p>
          <a:p>
            <a:pPr lvl="1"/>
            <a:r>
              <a:rPr lang="en-US" dirty="0"/>
              <a:t>narrow in on bugs</a:t>
            </a:r>
          </a:p>
          <a:p>
            <a:pPr lvl="1"/>
            <a:r>
              <a:rPr lang="en-US" dirty="0"/>
              <a:t>diagnose the issue</a:t>
            </a:r>
          </a:p>
          <a:p>
            <a:pPr lvl="1"/>
            <a:r>
              <a:rPr lang="en-US" dirty="0"/>
              <a:t>implement a fix</a:t>
            </a:r>
          </a:p>
          <a:p>
            <a:r>
              <a:rPr lang="en-US" dirty="0"/>
              <a:t>Practically every project you work on will have debugging facilities</a:t>
            </a:r>
          </a:p>
          <a:p>
            <a:pPr lvl="1"/>
            <a:r>
              <a:rPr lang="en-US" dirty="0"/>
              <a:t>Python: </a:t>
            </a:r>
            <a:r>
              <a:rPr lang="en-US" b="1" dirty="0" err="1"/>
              <a:t>pdb</a:t>
            </a:r>
            <a:endParaRPr lang="en-US" b="1" dirty="0"/>
          </a:p>
          <a:p>
            <a:pPr lvl="1"/>
            <a:r>
              <a:rPr lang="en-US" dirty="0"/>
              <a:t>IDEs: built-in debuggers (e.g., QT Creator, Eclipse, XCode, Visual Studio)</a:t>
            </a:r>
          </a:p>
          <a:p>
            <a:pPr lvl="1"/>
            <a:r>
              <a:rPr lang="en-US" dirty="0"/>
              <a:t>Web development: in-browser debugger</a:t>
            </a:r>
          </a:p>
          <a:p>
            <a:endParaRPr lang="en-US" u="sng" dirty="0"/>
          </a:p>
        </p:txBody>
      </p:sp>
    </p:spTree>
    <p:extLst>
      <p:ext uri="{BB962C8B-B14F-4D97-AF65-F5344CB8AC3E}">
        <p14:creationId xmlns:p14="http://schemas.microsoft.com/office/powerpoint/2010/main" val="308308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2A52-A0AC-4D4D-912F-0E20F0BDADD0}"/>
              </a:ext>
            </a:extLst>
          </p:cNvPr>
          <p:cNvSpPr>
            <a:spLocks noGrp="1"/>
          </p:cNvSpPr>
          <p:nvPr>
            <p:ph type="title"/>
          </p:nvPr>
        </p:nvSpPr>
        <p:spPr/>
        <p:txBody>
          <a:bodyPr/>
          <a:lstStyle/>
          <a:p>
            <a:r>
              <a:rPr lang="en-US" dirty="0"/>
              <a:t>Testing (</a:t>
            </a:r>
            <a:r>
              <a:rPr lang="en-US" dirty="0" err="1"/>
              <a:t>sanitycheck</a:t>
            </a:r>
            <a:r>
              <a:rPr lang="en-US" dirty="0"/>
              <a:t>)</a:t>
            </a:r>
          </a:p>
        </p:txBody>
      </p:sp>
      <p:sp>
        <p:nvSpPr>
          <p:cNvPr id="3" name="Content Placeholder 2">
            <a:extLst>
              <a:ext uri="{FF2B5EF4-FFF2-40B4-BE49-F238E27FC236}">
                <a16:creationId xmlns:a16="http://schemas.microsoft.com/office/drawing/2014/main" id="{47573D74-2EBE-DB42-A0D4-0F1BAB050CBE}"/>
              </a:ext>
            </a:extLst>
          </p:cNvPr>
          <p:cNvSpPr>
            <a:spLocks noGrp="1"/>
          </p:cNvSpPr>
          <p:nvPr>
            <p:ph idx="1"/>
          </p:nvPr>
        </p:nvSpPr>
        <p:spPr/>
        <p:txBody>
          <a:bodyPr/>
          <a:lstStyle/>
          <a:p>
            <a:r>
              <a:rPr lang="en-US" dirty="0"/>
              <a:t>Testing is a crucial skill for any computer scientist</a:t>
            </a:r>
          </a:p>
          <a:p>
            <a:r>
              <a:rPr lang="en-US" u="sng" dirty="0"/>
              <a:t>Our goal for CS107 was to help you become a better tester</a:t>
            </a:r>
          </a:p>
          <a:p>
            <a:pPr lvl="1"/>
            <a:r>
              <a:rPr lang="en-US" dirty="0"/>
              <a:t>Writing targeted tests to validate correctness</a:t>
            </a:r>
          </a:p>
          <a:p>
            <a:pPr lvl="1"/>
            <a:r>
              <a:rPr lang="en-US" dirty="0"/>
              <a:t>Use tests to prevent regressions</a:t>
            </a:r>
          </a:p>
          <a:p>
            <a:pPr lvl="1"/>
            <a:r>
              <a:rPr lang="en-US" dirty="0"/>
              <a:t>Use tests to develop incrementally</a:t>
            </a:r>
          </a:p>
          <a:p>
            <a:pPr lvl="1"/>
            <a:endParaRPr lang="en-US" dirty="0"/>
          </a:p>
        </p:txBody>
      </p:sp>
    </p:spTree>
    <p:extLst>
      <p:ext uri="{BB962C8B-B14F-4D97-AF65-F5344CB8AC3E}">
        <p14:creationId xmlns:p14="http://schemas.microsoft.com/office/powerpoint/2010/main" val="344193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55B7D-D290-494E-AAC4-A3D1E541FF05}"/>
              </a:ext>
            </a:extLst>
          </p:cNvPr>
          <p:cNvSpPr>
            <a:spLocks noGrp="1"/>
          </p:cNvSpPr>
          <p:nvPr>
            <p:ph type="title"/>
          </p:nvPr>
        </p:nvSpPr>
        <p:spPr/>
        <p:txBody>
          <a:bodyPr/>
          <a:lstStyle/>
          <a:p>
            <a:r>
              <a:rPr lang="en-US" dirty="0"/>
              <a:t>Memory Validation and Profiling</a:t>
            </a:r>
          </a:p>
        </p:txBody>
      </p:sp>
      <p:sp>
        <p:nvSpPr>
          <p:cNvPr id="3" name="Content Placeholder 2">
            <a:extLst>
              <a:ext uri="{FF2B5EF4-FFF2-40B4-BE49-F238E27FC236}">
                <a16:creationId xmlns:a16="http://schemas.microsoft.com/office/drawing/2014/main" id="{C8C2DFCC-3EA1-774A-B638-228F8E1A2499}"/>
              </a:ext>
            </a:extLst>
          </p:cNvPr>
          <p:cNvSpPr>
            <a:spLocks noGrp="1"/>
          </p:cNvSpPr>
          <p:nvPr>
            <p:ph idx="1"/>
          </p:nvPr>
        </p:nvSpPr>
        <p:spPr/>
        <p:txBody>
          <a:bodyPr/>
          <a:lstStyle/>
          <a:p>
            <a:r>
              <a:rPr lang="en-US" dirty="0"/>
              <a:t>Memory checking and profiling are crucial for any computer scientist to analyze program performance and increase efficiency.</a:t>
            </a:r>
          </a:p>
          <a:p>
            <a:r>
              <a:rPr lang="en-US" dirty="0"/>
              <a:t>Many projects you work on will have profiling and memory analysis facilities:</a:t>
            </a:r>
          </a:p>
          <a:p>
            <a:pPr lvl="1"/>
            <a:r>
              <a:rPr lang="en-US" dirty="0"/>
              <a:t>Mobile development: integrated tools (XCode Instruments, Android Profiler, etc.)</a:t>
            </a:r>
          </a:p>
          <a:p>
            <a:pPr lvl="1"/>
            <a:r>
              <a:rPr lang="en-US" dirty="0"/>
              <a:t>Web development: in-browser tools</a:t>
            </a:r>
          </a:p>
          <a:p>
            <a:endParaRPr lang="en-US" dirty="0"/>
          </a:p>
        </p:txBody>
      </p:sp>
    </p:spTree>
    <p:extLst>
      <p:ext uri="{BB962C8B-B14F-4D97-AF65-F5344CB8AC3E}">
        <p14:creationId xmlns:p14="http://schemas.microsoft.com/office/powerpoint/2010/main" val="285123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5C79-5014-A441-BFD4-29F594225E2C}"/>
              </a:ext>
            </a:extLst>
          </p:cNvPr>
          <p:cNvSpPr>
            <a:spLocks noGrp="1"/>
          </p:cNvSpPr>
          <p:nvPr>
            <p:ph type="title"/>
          </p:nvPr>
        </p:nvSpPr>
        <p:spPr/>
        <p:txBody>
          <a:bodyPr/>
          <a:lstStyle/>
          <a:p>
            <a:r>
              <a:rPr lang="en-US" dirty="0"/>
              <a:t>Tools</a:t>
            </a:r>
          </a:p>
        </p:txBody>
      </p:sp>
      <p:sp>
        <p:nvSpPr>
          <p:cNvPr id="3" name="Content Placeholder 2">
            <a:extLst>
              <a:ext uri="{FF2B5EF4-FFF2-40B4-BE49-F238E27FC236}">
                <a16:creationId xmlns:a16="http://schemas.microsoft.com/office/drawing/2014/main" id="{AD6C3A87-9B89-854B-9FF2-508E1D2C4C9C}"/>
              </a:ext>
            </a:extLst>
          </p:cNvPr>
          <p:cNvSpPr>
            <a:spLocks noGrp="1"/>
          </p:cNvSpPr>
          <p:nvPr>
            <p:ph idx="1"/>
          </p:nvPr>
        </p:nvSpPr>
        <p:spPr/>
        <p:txBody>
          <a:bodyPr/>
          <a:lstStyle/>
          <a:p>
            <a:pPr marL="0" indent="0">
              <a:buNone/>
            </a:pPr>
            <a:r>
              <a:rPr lang="en-US" dirty="0"/>
              <a:t>You’ll see manifestations of these tools throughout projects you work on.  We hope you can use your CS107 knowledge to take advantage of them!</a:t>
            </a:r>
          </a:p>
        </p:txBody>
      </p:sp>
      <p:pic>
        <p:nvPicPr>
          <p:cNvPr id="5" name="Picture 4" descr="A configuration window when profiling iOS applications that run on iPhones, iPads, and iPod Touches.  It asks you to select what profiling template you would like to use.  The options are: Blank, Activity Monitor, Allocations, Core Animation, Core Data, Counters, Energy Log, File Activity, Game Performance, Leaks, Metal System Trace, Network, SceneKit, System Trace, System Usage, Time Profiler, and Zombies.  The specifics of these options is not important, but these different ways to &quot;profile&quot;, or &quot;measure&quot;, applications, are similar to what we have used in Valgrind, such as measuring memory allocations with &quot;Allocations&quot;, measuring memory leaks with &quot;Leaks&quot;, measuring execution time with &quot;Time Profiler&quot;, or looking for where we access freed memory with &quot;Zombies&quot;.">
            <a:extLst>
              <a:ext uri="{FF2B5EF4-FFF2-40B4-BE49-F238E27FC236}">
                <a16:creationId xmlns:a16="http://schemas.microsoft.com/office/drawing/2014/main" id="{A332B793-7A50-2B4C-A2FD-002427FF7D97}"/>
              </a:ext>
            </a:extLst>
          </p:cNvPr>
          <p:cNvPicPr>
            <a:picLocks noChangeAspect="1"/>
          </p:cNvPicPr>
          <p:nvPr/>
        </p:nvPicPr>
        <p:blipFill>
          <a:blip r:embed="rId3"/>
          <a:stretch>
            <a:fillRect/>
          </a:stretch>
        </p:blipFill>
        <p:spPr>
          <a:xfrm>
            <a:off x="2667000" y="2286000"/>
            <a:ext cx="6858000" cy="4412316"/>
          </a:xfrm>
          <a:prstGeom prst="rect">
            <a:avLst/>
          </a:prstGeom>
        </p:spPr>
      </p:pic>
    </p:spTree>
    <p:extLst>
      <p:ext uri="{BB962C8B-B14F-4D97-AF65-F5344CB8AC3E}">
        <p14:creationId xmlns:p14="http://schemas.microsoft.com/office/powerpoint/2010/main" val="452396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3E7E-FDD8-CB40-BAC6-C5409D8958C4}"/>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66ECC1A0-CB32-ED49-B4D4-E37ACCCBEA0B}"/>
              </a:ext>
            </a:extLst>
          </p:cNvPr>
          <p:cNvSpPr>
            <a:spLocks noGrp="1"/>
          </p:cNvSpPr>
          <p:nvPr>
            <p:ph idx="1"/>
          </p:nvPr>
        </p:nvSpPr>
        <p:spPr/>
        <p:txBody>
          <a:bodyPr/>
          <a:lstStyle/>
          <a:p>
            <a:r>
              <a:rPr lang="en-US" dirty="0"/>
              <a:t>C Language</a:t>
            </a:r>
          </a:p>
          <a:p>
            <a:r>
              <a:rPr lang="en-US" dirty="0"/>
              <a:t>Bit-Level Representations</a:t>
            </a:r>
          </a:p>
          <a:p>
            <a:r>
              <a:rPr lang="en-US" dirty="0"/>
              <a:t>Arrays and Pointers</a:t>
            </a:r>
          </a:p>
          <a:p>
            <a:r>
              <a:rPr lang="en-US" dirty="0"/>
              <a:t>Memory Management</a:t>
            </a:r>
          </a:p>
          <a:p>
            <a:r>
              <a:rPr lang="en-US" dirty="0"/>
              <a:t>Generics</a:t>
            </a:r>
          </a:p>
          <a:p>
            <a:r>
              <a:rPr lang="en-US" dirty="0"/>
              <a:t>Assembly</a:t>
            </a:r>
          </a:p>
          <a:p>
            <a:r>
              <a:rPr lang="en-US" dirty="0"/>
              <a:t>Allocators</a:t>
            </a:r>
          </a:p>
        </p:txBody>
      </p:sp>
    </p:spTree>
    <p:extLst>
      <p:ext uri="{BB962C8B-B14F-4D97-AF65-F5344CB8AC3E}">
        <p14:creationId xmlns:p14="http://schemas.microsoft.com/office/powerpoint/2010/main" val="202979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sz="2700" b="1" dirty="0"/>
              <a:t>How can we write programs that execute multiple tasks simultaneously? (take CS111!)</a:t>
            </a:r>
            <a:endParaRPr lang="en-US" sz="2700" dirty="0"/>
          </a:p>
          <a:p>
            <a:pPr>
              <a:spcBef>
                <a:spcPts val="0"/>
              </a:spcBef>
            </a:pPr>
            <a:r>
              <a:rPr lang="en-US" sz="2700" dirty="0"/>
              <a:t>Threads of execution</a:t>
            </a:r>
          </a:p>
          <a:p>
            <a:pPr>
              <a:spcBef>
                <a:spcPts val="0"/>
              </a:spcBef>
            </a:pPr>
            <a:r>
              <a:rPr lang="en-US" sz="2700" dirty="0"/>
              <a:t>Locks to prevent simultaneous access</a:t>
            </a:r>
            <a:endParaRPr lang="en-US" sz="2700" b="1" dirty="0"/>
          </a:p>
          <a:p>
            <a:pPr marL="0" indent="0">
              <a:buNone/>
            </a:pPr>
            <a:r>
              <a:rPr lang="en-US" sz="2700" b="1" dirty="0"/>
              <a:t>How is a compiler implemented? (take CS143!)</a:t>
            </a:r>
            <a:endParaRPr lang="en-US" sz="2700" dirty="0"/>
          </a:p>
          <a:p>
            <a:pPr marL="0">
              <a:spcBef>
                <a:spcPts val="0"/>
              </a:spcBef>
            </a:pPr>
            <a:r>
              <a:rPr lang="en-US" sz="2700" dirty="0"/>
              <a:t>Lexical analysis</a:t>
            </a:r>
          </a:p>
          <a:p>
            <a:pPr marL="0">
              <a:spcBef>
                <a:spcPts val="0"/>
              </a:spcBef>
            </a:pPr>
            <a:r>
              <a:rPr lang="en-US" sz="2700" dirty="0"/>
              <a:t>Parsing</a:t>
            </a:r>
          </a:p>
          <a:p>
            <a:pPr marL="0">
              <a:spcBef>
                <a:spcPts val="0"/>
              </a:spcBef>
            </a:pPr>
            <a:r>
              <a:rPr lang="en-US" sz="2700" dirty="0"/>
              <a:t>Semantic Analysis</a:t>
            </a:r>
          </a:p>
          <a:p>
            <a:pPr marL="0">
              <a:spcBef>
                <a:spcPts val="0"/>
              </a:spcBef>
            </a:pPr>
            <a:r>
              <a:rPr lang="en-US" sz="2700" dirty="0"/>
              <a:t>Code Generation</a:t>
            </a:r>
          </a:p>
          <a:p>
            <a:pPr marL="0" indent="0">
              <a:buNone/>
            </a:pPr>
            <a:r>
              <a:rPr lang="en-US" sz="2700" b="1" dirty="0"/>
              <a:t>How can applications communicate over a network? (take CS144!)</a:t>
            </a:r>
            <a:endParaRPr lang="en-US" sz="2700" dirty="0"/>
          </a:p>
          <a:p>
            <a:pPr>
              <a:spcBef>
                <a:spcPts val="0"/>
              </a:spcBef>
            </a:pPr>
            <a:r>
              <a:rPr lang="en-US" sz="2700" dirty="0"/>
              <a:t>How can we weigh different tradeoffs of network architecture design?</a:t>
            </a:r>
          </a:p>
          <a:p>
            <a:pPr>
              <a:spcBef>
                <a:spcPts val="0"/>
              </a:spcBef>
            </a:pPr>
            <a:r>
              <a:rPr lang="en-US" sz="2700" dirty="0"/>
              <a:t>How can we effectively transmit bits across a network?</a:t>
            </a:r>
          </a:p>
        </p:txBody>
      </p:sp>
    </p:spTree>
    <p:extLst>
      <p:ext uri="{BB962C8B-B14F-4D97-AF65-F5344CB8AC3E}">
        <p14:creationId xmlns:p14="http://schemas.microsoft.com/office/powerpoint/2010/main" val="228415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b="1" dirty="0"/>
              <a:t>How is an operating system implemented? (take CS111/CS112/CS212!)</a:t>
            </a:r>
            <a:endParaRPr lang="en-US" dirty="0"/>
          </a:p>
          <a:p>
            <a:pPr>
              <a:spcBef>
                <a:spcPts val="0"/>
              </a:spcBef>
            </a:pPr>
            <a:r>
              <a:rPr lang="en-US" dirty="0"/>
              <a:t>Threads</a:t>
            </a:r>
          </a:p>
          <a:p>
            <a:pPr>
              <a:spcBef>
                <a:spcPts val="0"/>
              </a:spcBef>
            </a:pPr>
            <a:r>
              <a:rPr lang="en-US" dirty="0"/>
              <a:t>User Programs</a:t>
            </a:r>
          </a:p>
          <a:p>
            <a:pPr>
              <a:spcBef>
                <a:spcPts val="0"/>
              </a:spcBef>
            </a:pPr>
            <a:r>
              <a:rPr lang="en-US" dirty="0"/>
              <a:t>Virtual Memory</a:t>
            </a:r>
          </a:p>
          <a:p>
            <a:pPr>
              <a:spcBef>
                <a:spcPts val="0"/>
              </a:spcBef>
            </a:pPr>
            <a:r>
              <a:rPr lang="en-US" dirty="0"/>
              <a:t>Filesystem</a:t>
            </a:r>
          </a:p>
        </p:txBody>
      </p:sp>
    </p:spTree>
    <p:extLst>
      <p:ext uri="{BB962C8B-B14F-4D97-AF65-F5344CB8AC3E}">
        <p14:creationId xmlns:p14="http://schemas.microsoft.com/office/powerpoint/2010/main" val="32451751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CFFF-460F-7D48-8096-EB84675D30C4}"/>
              </a:ext>
            </a:extLst>
          </p:cNvPr>
          <p:cNvSpPr>
            <a:spLocks noGrp="1"/>
          </p:cNvSpPr>
          <p:nvPr>
            <p:ph type="title"/>
          </p:nvPr>
        </p:nvSpPr>
        <p:spPr/>
        <p:txBody>
          <a:bodyPr/>
          <a:lstStyle/>
          <a:p>
            <a:r>
              <a:rPr lang="en-US" dirty="0"/>
              <a:t>Machine Learning</a:t>
            </a:r>
          </a:p>
        </p:txBody>
      </p:sp>
      <p:sp>
        <p:nvSpPr>
          <p:cNvPr id="3" name="Content Placeholder 2">
            <a:extLst>
              <a:ext uri="{FF2B5EF4-FFF2-40B4-BE49-F238E27FC236}">
                <a16:creationId xmlns:a16="http://schemas.microsoft.com/office/drawing/2014/main" id="{484138C2-DD52-3041-82EB-6D12D6FD6D16}"/>
              </a:ext>
            </a:extLst>
          </p:cNvPr>
          <p:cNvSpPr>
            <a:spLocks noGrp="1"/>
          </p:cNvSpPr>
          <p:nvPr>
            <p:ph idx="1"/>
          </p:nvPr>
        </p:nvSpPr>
        <p:spPr/>
        <p:txBody>
          <a:bodyPr/>
          <a:lstStyle/>
          <a:p>
            <a:pPr marL="0" indent="0">
              <a:buNone/>
            </a:pPr>
            <a:r>
              <a:rPr lang="en-US" b="1" dirty="0"/>
              <a:t>Can we speed up machine learning training with reduced precision computation?</a:t>
            </a:r>
            <a:endParaRPr lang="en-US" dirty="0"/>
          </a:p>
          <a:p>
            <a:r>
              <a:rPr lang="en-US" dirty="0">
                <a:hlinkClick r:id="rId2"/>
              </a:rPr>
              <a:t>https://www.top500.org/news/ibm-takes-aim-at-reduced-precision-for-new-generation-of-ai-chips/</a:t>
            </a:r>
            <a:endParaRPr lang="en-US" dirty="0"/>
          </a:p>
          <a:p>
            <a:r>
              <a:rPr lang="en-US" dirty="0">
                <a:hlinkClick r:id="rId3"/>
              </a:rPr>
              <a:t>https://devblogs.nvidia.com/mixed-precision-training-deep-neural-networks/</a:t>
            </a:r>
            <a:endParaRPr lang="en-US" dirty="0"/>
          </a:p>
          <a:p>
            <a:pPr marL="0" indent="0">
              <a:buNone/>
            </a:pPr>
            <a:endParaRPr lang="en-US" dirty="0"/>
          </a:p>
          <a:p>
            <a:pPr marL="0" indent="0">
              <a:buNone/>
            </a:pPr>
            <a:r>
              <a:rPr lang="en-US" b="1" dirty="0"/>
              <a:t>How can we implement performant machine learning libraries?</a:t>
            </a:r>
          </a:p>
          <a:p>
            <a:r>
              <a:rPr lang="en-US" dirty="0"/>
              <a:t>Popular tools such as TensorFlow and </a:t>
            </a:r>
            <a:r>
              <a:rPr lang="en-US" dirty="0" err="1"/>
              <a:t>PyTorch</a:t>
            </a:r>
            <a:r>
              <a:rPr lang="en-US" dirty="0"/>
              <a:t> are implemented using C!</a:t>
            </a:r>
          </a:p>
          <a:p>
            <a:r>
              <a:rPr lang="en-US" dirty="0">
                <a:hlinkClick r:id="rId4"/>
              </a:rPr>
              <a:t>https://pytorch.org/blog/a-tour-of-pytorch-internals-1/</a:t>
            </a:r>
            <a:endParaRPr lang="en-US" dirty="0"/>
          </a:p>
          <a:p>
            <a:r>
              <a:rPr lang="en-US" dirty="0">
                <a:hlinkClick r:id="rId5"/>
              </a:rPr>
              <a:t>https://www.tensorflow.org/guide/extend/architecture</a:t>
            </a:r>
            <a:endParaRPr lang="en-US" dirty="0"/>
          </a:p>
        </p:txBody>
      </p:sp>
    </p:spTree>
    <p:extLst>
      <p:ext uri="{BB962C8B-B14F-4D97-AF65-F5344CB8AC3E}">
        <p14:creationId xmlns:p14="http://schemas.microsoft.com/office/powerpoint/2010/main" val="383261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7C05-1C81-D546-9F15-2E9027845887}"/>
              </a:ext>
            </a:extLst>
          </p:cNvPr>
          <p:cNvSpPr>
            <a:spLocks noGrp="1"/>
          </p:cNvSpPr>
          <p:nvPr>
            <p:ph type="title"/>
          </p:nvPr>
        </p:nvSpPr>
        <p:spPr/>
        <p:txBody>
          <a:bodyPr/>
          <a:lstStyle/>
          <a:p>
            <a:r>
              <a:rPr lang="en-US" dirty="0"/>
              <a:t>Web Development</a:t>
            </a:r>
          </a:p>
        </p:txBody>
      </p:sp>
      <p:sp>
        <p:nvSpPr>
          <p:cNvPr id="3" name="Content Placeholder 2">
            <a:extLst>
              <a:ext uri="{FF2B5EF4-FFF2-40B4-BE49-F238E27FC236}">
                <a16:creationId xmlns:a16="http://schemas.microsoft.com/office/drawing/2014/main" id="{3CD426AC-4361-174C-A973-9A03EF72E006}"/>
              </a:ext>
            </a:extLst>
          </p:cNvPr>
          <p:cNvSpPr>
            <a:spLocks noGrp="1"/>
          </p:cNvSpPr>
          <p:nvPr>
            <p:ph idx="1"/>
          </p:nvPr>
        </p:nvSpPr>
        <p:spPr/>
        <p:txBody>
          <a:bodyPr/>
          <a:lstStyle/>
          <a:p>
            <a:pPr marL="0" indent="0">
              <a:buNone/>
            </a:pPr>
            <a:r>
              <a:rPr lang="en-US" b="1" dirty="0"/>
              <a:t>How can we efficiently translate JavaScript code to machine code?</a:t>
            </a:r>
          </a:p>
          <a:p>
            <a:r>
              <a:rPr lang="en-US" dirty="0"/>
              <a:t>The Chrome V8 JavaScript engine converts JavaScript into machine code for computers to execute: </a:t>
            </a:r>
            <a:r>
              <a:rPr lang="en-US" dirty="0">
                <a:hlinkClick r:id="rId2"/>
              </a:rPr>
              <a:t>https://medium.freecodecamp.org/understanding-the-core-of-nodejs-the-powerful-chrome-v8-engine-79e7eb8af964</a:t>
            </a:r>
            <a:endParaRPr lang="en-US" dirty="0"/>
          </a:p>
          <a:p>
            <a:r>
              <a:rPr lang="en-US" dirty="0"/>
              <a:t>The popular </a:t>
            </a:r>
            <a:r>
              <a:rPr lang="en-US" dirty="0" err="1"/>
              <a:t>nodejs</a:t>
            </a:r>
            <a:r>
              <a:rPr lang="en-US" dirty="0"/>
              <a:t> web server tool is built on Chrome V8</a:t>
            </a:r>
          </a:p>
          <a:p>
            <a:endParaRPr lang="en-US" dirty="0"/>
          </a:p>
          <a:p>
            <a:pPr marL="0" indent="0">
              <a:buNone/>
            </a:pPr>
            <a:r>
              <a:rPr lang="en-US" b="1" dirty="0"/>
              <a:t>How can we compile programs into an efficient binary instruction format that runs in a web browser?</a:t>
            </a:r>
          </a:p>
          <a:p>
            <a:r>
              <a:rPr lang="en-US" dirty="0" err="1"/>
              <a:t>WebAssembly</a:t>
            </a:r>
            <a:r>
              <a:rPr lang="en-US" dirty="0"/>
              <a:t> is an emerging standard instruction format that runs in browsers: </a:t>
            </a:r>
            <a:r>
              <a:rPr lang="en-US" dirty="0">
                <a:hlinkClick r:id="rId3"/>
              </a:rPr>
              <a:t>https://webassembly.org</a:t>
            </a:r>
            <a:r>
              <a:rPr lang="en-US" dirty="0"/>
              <a:t> </a:t>
            </a:r>
          </a:p>
          <a:p>
            <a:r>
              <a:rPr lang="en-US" dirty="0"/>
              <a:t>You can compile C/C++/other languages into </a:t>
            </a:r>
            <a:r>
              <a:rPr lang="en-US" dirty="0" err="1"/>
              <a:t>WebAssembly</a:t>
            </a:r>
            <a:r>
              <a:rPr lang="en-US" dirty="0"/>
              <a:t> for </a:t>
            </a:r>
            <a:r>
              <a:rPr lang="en-US" dirty="0">
                <a:hlinkClick r:id="rId4"/>
              </a:rPr>
              <a:t>web execution</a:t>
            </a:r>
            <a:endParaRPr lang="en-US" dirty="0"/>
          </a:p>
        </p:txBody>
      </p:sp>
      <p:sp>
        <p:nvSpPr>
          <p:cNvPr id="4" name="TextBox 3">
            <a:extLst>
              <a:ext uri="{FF2B5EF4-FFF2-40B4-BE49-F238E27FC236}">
                <a16:creationId xmlns:a16="http://schemas.microsoft.com/office/drawing/2014/main" id="{6036000E-22B5-D70F-F602-1F7BF5AFD094}"/>
              </a:ext>
            </a:extLst>
          </p:cNvPr>
          <p:cNvSpPr txBox="1"/>
          <p:nvPr/>
        </p:nvSpPr>
        <p:spPr>
          <a:xfrm>
            <a:off x="12132775" y="5822576"/>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88048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0831-4BCF-8846-B147-607A5AD1E614}"/>
              </a:ext>
            </a:extLst>
          </p:cNvPr>
          <p:cNvSpPr>
            <a:spLocks noGrp="1"/>
          </p:cNvSpPr>
          <p:nvPr>
            <p:ph type="title"/>
          </p:nvPr>
        </p:nvSpPr>
        <p:spPr/>
        <p:txBody>
          <a:bodyPr/>
          <a:lstStyle/>
          <a:p>
            <a:r>
              <a:rPr lang="en-US" dirty="0"/>
              <a:t>Programming Languages / Runtimes</a:t>
            </a:r>
          </a:p>
        </p:txBody>
      </p:sp>
      <p:sp>
        <p:nvSpPr>
          <p:cNvPr id="3" name="Content Placeholder 2">
            <a:extLst>
              <a:ext uri="{FF2B5EF4-FFF2-40B4-BE49-F238E27FC236}">
                <a16:creationId xmlns:a16="http://schemas.microsoft.com/office/drawing/2014/main" id="{F907B4B1-2C11-7544-980B-049D86A55BBF}"/>
              </a:ext>
            </a:extLst>
          </p:cNvPr>
          <p:cNvSpPr>
            <a:spLocks noGrp="1"/>
          </p:cNvSpPr>
          <p:nvPr>
            <p:ph idx="1"/>
          </p:nvPr>
        </p:nvSpPr>
        <p:spPr/>
        <p:txBody>
          <a:bodyPr/>
          <a:lstStyle/>
          <a:p>
            <a:pPr marL="0" indent="0">
              <a:buNone/>
            </a:pPr>
            <a:r>
              <a:rPr lang="en-US" b="1" dirty="0"/>
              <a:t>How can programming languages and runtimes efficiently manage memory?</a:t>
            </a:r>
            <a:endParaRPr lang="en-US" dirty="0"/>
          </a:p>
          <a:p>
            <a:r>
              <a:rPr lang="en-US" dirty="0"/>
              <a:t>Manual memory management (C/C++)</a:t>
            </a:r>
          </a:p>
          <a:p>
            <a:r>
              <a:rPr lang="en-US" dirty="0"/>
              <a:t>Reference Counting (Swift)</a:t>
            </a:r>
          </a:p>
          <a:p>
            <a:r>
              <a:rPr lang="en-US" dirty="0"/>
              <a:t>Garbage Collection (Java)</a:t>
            </a:r>
          </a:p>
          <a:p>
            <a:endParaRPr lang="en-US" dirty="0"/>
          </a:p>
          <a:p>
            <a:pPr marL="0" indent="0">
              <a:buNone/>
            </a:pPr>
            <a:r>
              <a:rPr lang="en-US" b="1" dirty="0"/>
              <a:t>How can we design programming languages to reduce the potential for programmer error? (take CS242!)</a:t>
            </a:r>
          </a:p>
          <a:p>
            <a:r>
              <a:rPr lang="en-US" dirty="0"/>
              <a:t>Haskell/Swift '</a:t>
            </a:r>
            <a:r>
              <a:rPr lang="en-US" dirty="0" err="1"/>
              <a:t>optionals</a:t>
            </a:r>
            <a:r>
              <a:rPr lang="en-US" dirty="0"/>
              <a:t>'</a:t>
            </a:r>
          </a:p>
          <a:p>
            <a:endParaRPr lang="en-US" dirty="0"/>
          </a:p>
          <a:p>
            <a:pPr marL="0" indent="0">
              <a:buNone/>
            </a:pPr>
            <a:r>
              <a:rPr lang="en-US" b="1" dirty="0"/>
              <a:t>How can we design portable programming languages?</a:t>
            </a:r>
          </a:p>
          <a:p>
            <a:r>
              <a:rPr lang="en-US" dirty="0"/>
              <a:t>Java Bytecode: </a:t>
            </a:r>
            <a:r>
              <a:rPr lang="en-US" dirty="0">
                <a:hlinkClick r:id="rId2"/>
              </a:rPr>
              <a:t>https://en.wikipedia.org/wiki/Java_bytecode</a:t>
            </a:r>
            <a:endParaRPr lang="en-US" dirty="0"/>
          </a:p>
        </p:txBody>
      </p:sp>
    </p:spTree>
    <p:extLst>
      <p:ext uri="{BB962C8B-B14F-4D97-AF65-F5344CB8AC3E}">
        <p14:creationId xmlns:p14="http://schemas.microsoft.com/office/powerpoint/2010/main" val="390134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FA194-2043-CB42-9D07-BEBD9B3FDB84}"/>
              </a:ext>
            </a:extLst>
          </p:cNvPr>
          <p:cNvSpPr>
            <a:spLocks noGrp="1"/>
          </p:cNvSpPr>
          <p:nvPr>
            <p:ph type="title"/>
          </p:nvPr>
        </p:nvSpPr>
        <p:spPr/>
        <p:txBody>
          <a:bodyPr/>
          <a:lstStyle/>
          <a:p>
            <a:r>
              <a:rPr lang="en-US" dirty="0"/>
              <a:t>Theory</a:t>
            </a:r>
          </a:p>
        </p:txBody>
      </p:sp>
      <p:sp>
        <p:nvSpPr>
          <p:cNvPr id="3" name="Content Placeholder 2">
            <a:extLst>
              <a:ext uri="{FF2B5EF4-FFF2-40B4-BE49-F238E27FC236}">
                <a16:creationId xmlns:a16="http://schemas.microsoft.com/office/drawing/2014/main" id="{912D07A3-E52B-7F43-935D-F4B3AFB37931}"/>
              </a:ext>
            </a:extLst>
          </p:cNvPr>
          <p:cNvSpPr>
            <a:spLocks noGrp="1"/>
          </p:cNvSpPr>
          <p:nvPr>
            <p:ph idx="1"/>
          </p:nvPr>
        </p:nvSpPr>
        <p:spPr>
          <a:xfrm>
            <a:off x="152400" y="1295400"/>
            <a:ext cx="5943600" cy="4876800"/>
          </a:xfrm>
        </p:spPr>
        <p:txBody>
          <a:bodyPr/>
          <a:lstStyle/>
          <a:p>
            <a:pPr marL="0" indent="0">
              <a:buNone/>
            </a:pPr>
            <a:r>
              <a:rPr lang="en-US" b="1" dirty="0"/>
              <a:t>How can compilers output efficient machine code instructions for programs? (take CS143!)</a:t>
            </a:r>
            <a:endParaRPr lang="en-US" dirty="0"/>
          </a:p>
          <a:p>
            <a:r>
              <a:rPr lang="en-US" dirty="0"/>
              <a:t>Languages can be represented as regular expressions and context-free grammars, and programs can be represented as tree structures.</a:t>
            </a:r>
          </a:p>
          <a:p>
            <a:r>
              <a:rPr lang="en-US" dirty="0"/>
              <a:t>We can model programs as control-flow graphs for additional optimization</a:t>
            </a:r>
          </a:p>
        </p:txBody>
      </p:sp>
      <p:pic>
        <p:nvPicPr>
          <p:cNvPr id="1026" name="Picture 2" descr="Abstract syntax tree - Wikipedia">
            <a:extLst>
              <a:ext uri="{FF2B5EF4-FFF2-40B4-BE49-F238E27FC236}">
                <a16:creationId xmlns:a16="http://schemas.microsoft.com/office/drawing/2014/main" id="{122BD10F-6AA7-0AB9-A48A-217B0B4267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362078"/>
            <a:ext cx="4419600" cy="4986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710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Security</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How can we find / fix vulnerabilities at various levels in our programs? (take CS155!)</a:t>
            </a:r>
          </a:p>
          <a:p>
            <a:r>
              <a:rPr lang="en-US" dirty="0"/>
              <a:t>Understand machine-level representation and data manipulation</a:t>
            </a:r>
          </a:p>
          <a:p>
            <a:r>
              <a:rPr lang="en-US" dirty="0"/>
              <a:t>Understand how a computer executes programs</a:t>
            </a:r>
          </a:p>
          <a:p>
            <a:r>
              <a:rPr lang="en-US" dirty="0"/>
              <a:t>macOS High Sierra Root Login Bug: </a:t>
            </a:r>
            <a:r>
              <a:rPr lang="en-US" dirty="0">
                <a:hlinkClick r:id="rId2"/>
              </a:rPr>
              <a:t>https://objective-see.com/blog/blog_0x24.html</a:t>
            </a:r>
            <a:endParaRPr lang="en-US" dirty="0"/>
          </a:p>
          <a:p>
            <a:endParaRPr lang="en-US" dirty="0"/>
          </a:p>
          <a:p>
            <a:pPr marL="0" indent="0">
              <a:buNone/>
            </a:pPr>
            <a:r>
              <a:rPr lang="en-US" b="1" dirty="0"/>
              <a:t>How can we ensure that our systems and networks are secure? (take CS155!)</a:t>
            </a:r>
          </a:p>
          <a:p>
            <a:pPr marL="0" indent="0">
              <a:buNone/>
            </a:pPr>
            <a:r>
              <a:rPr lang="en-US" b="1" dirty="0"/>
              <a:t>How can we design internet services worthy of our trust? (take CS152!)</a:t>
            </a:r>
          </a:p>
        </p:txBody>
      </p:sp>
    </p:spTree>
    <p:extLst>
      <p:ext uri="{BB962C8B-B14F-4D97-AF65-F5344CB8AC3E}">
        <p14:creationId xmlns:p14="http://schemas.microsoft.com/office/powerpoint/2010/main" val="2889050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Ethics, Privacy, Partiality and Trust</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How can we recognize ethically important decisions as they arise? What policies ought we to adopt to address these issues? (take CS 181!)</a:t>
            </a:r>
            <a:br>
              <a:rPr lang="en-US" b="1" dirty="0"/>
            </a:br>
            <a:br>
              <a:rPr lang="en-US" b="1" dirty="0"/>
            </a:br>
            <a:r>
              <a:rPr lang="en-US" b="1" dirty="0"/>
              <a:t>Why is privacy important? What technical and policy standards should we strive for to protect privacy? (take CS 182!)</a:t>
            </a:r>
          </a:p>
        </p:txBody>
      </p:sp>
    </p:spTree>
    <p:extLst>
      <p:ext uri="{BB962C8B-B14F-4D97-AF65-F5344CB8AC3E}">
        <p14:creationId xmlns:p14="http://schemas.microsoft.com/office/powerpoint/2010/main" val="533415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94F6-8E2D-954A-915E-1880F179B98C}"/>
              </a:ext>
            </a:extLst>
          </p:cNvPr>
          <p:cNvSpPr>
            <a:spLocks noGrp="1"/>
          </p:cNvSpPr>
          <p:nvPr>
            <p:ph type="title"/>
          </p:nvPr>
        </p:nvSpPr>
        <p:spPr>
          <a:xfrm>
            <a:off x="623888" y="1736730"/>
            <a:ext cx="10958512" cy="4206870"/>
          </a:xfrm>
        </p:spPr>
        <p:txBody>
          <a:bodyPr/>
          <a:lstStyle/>
          <a:p>
            <a:r>
              <a:rPr lang="en-US" dirty="0"/>
              <a:t>After CS107, you are prepared to take a variety of classes in various areas.  What are some options?</a:t>
            </a:r>
          </a:p>
        </p:txBody>
      </p:sp>
    </p:spTree>
    <p:extLst>
      <p:ext uri="{BB962C8B-B14F-4D97-AF65-F5344CB8AC3E}">
        <p14:creationId xmlns:p14="http://schemas.microsoft.com/office/powerpoint/2010/main" val="2738504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a:extLst>
              <a:ext uri="{FF2B5EF4-FFF2-40B4-BE49-F238E27FC236}">
                <a16:creationId xmlns:a16="http://schemas.microsoft.com/office/drawing/2014/main" id="{56695E7F-22E7-F442-A315-8C3BDDD80BD5}"/>
              </a:ext>
            </a:extLst>
          </p:cNvPr>
          <p:cNvSpPr>
            <a:spLocks noGrp="1" noChangeArrowheads="1"/>
          </p:cNvSpPr>
          <p:nvPr>
            <p:ph type="title"/>
          </p:nvPr>
        </p:nvSpPr>
        <p:spPr/>
        <p:txBody>
          <a:bodyPr/>
          <a:lstStyle/>
          <a:p>
            <a:r>
              <a:rPr lang="en-US" altLang="en-US" dirty="0"/>
              <a:t>Where Are We?</a:t>
            </a:r>
          </a:p>
        </p:txBody>
      </p:sp>
      <p:sp>
        <p:nvSpPr>
          <p:cNvPr id="786436" name="Rectangle 4">
            <a:extLst>
              <a:ext uri="{FF2B5EF4-FFF2-40B4-BE49-F238E27FC236}">
                <a16:creationId xmlns:a16="http://schemas.microsoft.com/office/drawing/2014/main" id="{E61E2E2D-CAAF-154E-A002-E7C5D59A6FA0}"/>
              </a:ext>
            </a:extLst>
          </p:cNvPr>
          <p:cNvSpPr>
            <a:spLocks noChangeArrowheads="1"/>
          </p:cNvSpPr>
          <p:nvPr/>
        </p:nvSpPr>
        <p:spPr bwMode="auto">
          <a:xfrm>
            <a:off x="2779817" y="1828800"/>
            <a:ext cx="2225963" cy="407714"/>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106B/X</a:t>
            </a:r>
          </a:p>
        </p:txBody>
      </p:sp>
      <p:sp>
        <p:nvSpPr>
          <p:cNvPr id="786437" name="Rectangle 5">
            <a:extLst>
              <a:ext uri="{FF2B5EF4-FFF2-40B4-BE49-F238E27FC236}">
                <a16:creationId xmlns:a16="http://schemas.microsoft.com/office/drawing/2014/main" id="{939A540A-D39C-4740-AD3F-6CC333715E94}"/>
              </a:ext>
            </a:extLst>
          </p:cNvPr>
          <p:cNvSpPr>
            <a:spLocks noChangeArrowheads="1"/>
          </p:cNvSpPr>
          <p:nvPr/>
        </p:nvSpPr>
        <p:spPr bwMode="auto">
          <a:xfrm>
            <a:off x="2779817" y="2236514"/>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7932"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Programming</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Abstractions</a:t>
            </a:r>
          </a:p>
        </p:txBody>
      </p:sp>
      <p:sp>
        <p:nvSpPr>
          <p:cNvPr id="786438" name="Rectangle 6">
            <a:extLst>
              <a:ext uri="{FF2B5EF4-FFF2-40B4-BE49-F238E27FC236}">
                <a16:creationId xmlns:a16="http://schemas.microsoft.com/office/drawing/2014/main" id="{E865A3FB-F159-E540-AC10-7369CC290864}"/>
              </a:ext>
            </a:extLst>
          </p:cNvPr>
          <p:cNvSpPr>
            <a:spLocks noChangeArrowheads="1"/>
          </p:cNvSpPr>
          <p:nvPr/>
        </p:nvSpPr>
        <p:spPr bwMode="auto">
          <a:xfrm>
            <a:off x="2779817" y="3620631"/>
            <a:ext cx="2225963" cy="406395"/>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107/E</a:t>
            </a:r>
          </a:p>
        </p:txBody>
      </p:sp>
      <p:sp>
        <p:nvSpPr>
          <p:cNvPr id="786439" name="Rectangle 7">
            <a:extLst>
              <a:ext uri="{FF2B5EF4-FFF2-40B4-BE49-F238E27FC236}">
                <a16:creationId xmlns:a16="http://schemas.microsoft.com/office/drawing/2014/main" id="{7FF140D5-06A5-0A4E-940D-543707B9152D}"/>
              </a:ext>
            </a:extLst>
          </p:cNvPr>
          <p:cNvSpPr>
            <a:spLocks noChangeArrowheads="1"/>
          </p:cNvSpPr>
          <p:nvPr/>
        </p:nvSpPr>
        <p:spPr bwMode="auto">
          <a:xfrm>
            <a:off x="2779817" y="4028346"/>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Computer</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Organization and</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Systems</a:t>
            </a:r>
          </a:p>
        </p:txBody>
      </p:sp>
      <p:sp>
        <p:nvSpPr>
          <p:cNvPr id="786442" name="Rectangle 10">
            <a:extLst>
              <a:ext uri="{FF2B5EF4-FFF2-40B4-BE49-F238E27FC236}">
                <a16:creationId xmlns:a16="http://schemas.microsoft.com/office/drawing/2014/main" id="{4BFDBD25-472E-FC49-A091-F8F1D4B8FADC}"/>
              </a:ext>
            </a:extLst>
          </p:cNvPr>
          <p:cNvSpPr>
            <a:spLocks noChangeArrowheads="1"/>
          </p:cNvSpPr>
          <p:nvPr/>
        </p:nvSpPr>
        <p:spPr bwMode="auto">
          <a:xfrm>
            <a:off x="7094517" y="1856509"/>
            <a:ext cx="2225963" cy="407714"/>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103</a:t>
            </a:r>
          </a:p>
        </p:txBody>
      </p:sp>
      <p:sp>
        <p:nvSpPr>
          <p:cNvPr id="786443" name="Rectangle 11">
            <a:extLst>
              <a:ext uri="{FF2B5EF4-FFF2-40B4-BE49-F238E27FC236}">
                <a16:creationId xmlns:a16="http://schemas.microsoft.com/office/drawing/2014/main" id="{79034630-6567-B848-BC57-E4CD2F0E4C4C}"/>
              </a:ext>
            </a:extLst>
          </p:cNvPr>
          <p:cNvSpPr>
            <a:spLocks noChangeArrowheads="1"/>
          </p:cNvSpPr>
          <p:nvPr/>
        </p:nvSpPr>
        <p:spPr bwMode="auto">
          <a:xfrm>
            <a:off x="7094517" y="2262903"/>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Mathematical</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Foundations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Computing</a:t>
            </a:r>
          </a:p>
        </p:txBody>
      </p:sp>
      <p:sp>
        <p:nvSpPr>
          <p:cNvPr id="786444" name="Rectangle 12">
            <a:extLst>
              <a:ext uri="{FF2B5EF4-FFF2-40B4-BE49-F238E27FC236}">
                <a16:creationId xmlns:a16="http://schemas.microsoft.com/office/drawing/2014/main" id="{936B2794-0187-AC44-AC43-90AF1244FAC6}"/>
              </a:ext>
            </a:extLst>
          </p:cNvPr>
          <p:cNvSpPr>
            <a:spLocks noChangeArrowheads="1"/>
          </p:cNvSpPr>
          <p:nvPr/>
        </p:nvSpPr>
        <p:spPr bwMode="auto">
          <a:xfrm>
            <a:off x="7094517" y="3648340"/>
            <a:ext cx="2225963" cy="406395"/>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109</a:t>
            </a:r>
          </a:p>
        </p:txBody>
      </p:sp>
      <p:sp>
        <p:nvSpPr>
          <p:cNvPr id="786445" name="Rectangle 13">
            <a:extLst>
              <a:ext uri="{FF2B5EF4-FFF2-40B4-BE49-F238E27FC236}">
                <a16:creationId xmlns:a16="http://schemas.microsoft.com/office/drawing/2014/main" id="{464F78DB-CAE9-8A4A-9943-8DDB7300E8CE}"/>
              </a:ext>
            </a:extLst>
          </p:cNvPr>
          <p:cNvSpPr>
            <a:spLocks noChangeArrowheads="1"/>
          </p:cNvSpPr>
          <p:nvPr/>
        </p:nvSpPr>
        <p:spPr bwMode="auto">
          <a:xfrm>
            <a:off x="7094517" y="4054735"/>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Intro to Probability</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for Computer</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Scientists</a:t>
            </a:r>
          </a:p>
        </p:txBody>
      </p:sp>
      <p:sp>
        <p:nvSpPr>
          <p:cNvPr id="786446" name="Rectangle 14">
            <a:extLst>
              <a:ext uri="{FF2B5EF4-FFF2-40B4-BE49-F238E27FC236}">
                <a16:creationId xmlns:a16="http://schemas.microsoft.com/office/drawing/2014/main" id="{D7E21516-872C-8F4A-BF4E-6486A875AEBD}"/>
              </a:ext>
            </a:extLst>
          </p:cNvPr>
          <p:cNvSpPr>
            <a:spLocks noChangeArrowheads="1"/>
          </p:cNvSpPr>
          <p:nvPr/>
        </p:nvSpPr>
        <p:spPr bwMode="auto">
          <a:xfrm>
            <a:off x="7094517" y="5358365"/>
            <a:ext cx="2225963" cy="407714"/>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161</a:t>
            </a:r>
          </a:p>
        </p:txBody>
      </p:sp>
      <p:sp>
        <p:nvSpPr>
          <p:cNvPr id="786447" name="Rectangle 15">
            <a:extLst>
              <a:ext uri="{FF2B5EF4-FFF2-40B4-BE49-F238E27FC236}">
                <a16:creationId xmlns:a16="http://schemas.microsoft.com/office/drawing/2014/main" id="{43766993-DF64-654B-B6F0-8196BDAA8F8E}"/>
              </a:ext>
            </a:extLst>
          </p:cNvPr>
          <p:cNvSpPr>
            <a:spLocks noChangeArrowheads="1"/>
          </p:cNvSpPr>
          <p:nvPr/>
        </p:nvSpPr>
        <p:spPr bwMode="auto">
          <a:xfrm>
            <a:off x="7094517" y="5766079"/>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Design and Analysis</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of Algorithms</a:t>
            </a:r>
          </a:p>
        </p:txBody>
      </p:sp>
      <p:cxnSp>
        <p:nvCxnSpPr>
          <p:cNvPr id="786448" name="AutoShape 16">
            <a:extLst>
              <a:ext uri="{FF2B5EF4-FFF2-40B4-BE49-F238E27FC236}">
                <a16:creationId xmlns:a16="http://schemas.microsoft.com/office/drawing/2014/main" id="{159C9963-1E4C-A04A-B65B-D8E779093678}"/>
              </a:ext>
            </a:extLst>
          </p:cNvPr>
          <p:cNvCxnSpPr>
            <a:cxnSpLocks noChangeShapeType="1"/>
            <a:stCxn id="786437" idx="2"/>
            <a:endCxn id="786438" idx="0"/>
          </p:cNvCxnSpPr>
          <p:nvPr/>
        </p:nvCxnSpPr>
        <p:spPr bwMode="auto">
          <a:xfrm>
            <a:off x="3892139" y="3050623"/>
            <a:ext cx="1319" cy="570008"/>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49" name="AutoShape 17">
            <a:extLst>
              <a:ext uri="{FF2B5EF4-FFF2-40B4-BE49-F238E27FC236}">
                <a16:creationId xmlns:a16="http://schemas.microsoft.com/office/drawing/2014/main" id="{C9F720BA-4F09-FA47-9046-82F4AD9B480E}"/>
              </a:ext>
            </a:extLst>
          </p:cNvPr>
          <p:cNvCxnSpPr>
            <a:cxnSpLocks noChangeShapeType="1"/>
            <a:stCxn id="786443" idx="2"/>
            <a:endCxn id="786444" idx="0"/>
          </p:cNvCxnSpPr>
          <p:nvPr/>
        </p:nvCxnSpPr>
        <p:spPr bwMode="auto">
          <a:xfrm>
            <a:off x="8206839" y="3078332"/>
            <a:ext cx="1319" cy="570008"/>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0" name="AutoShape 18">
            <a:extLst>
              <a:ext uri="{FF2B5EF4-FFF2-40B4-BE49-F238E27FC236}">
                <a16:creationId xmlns:a16="http://schemas.microsoft.com/office/drawing/2014/main" id="{E0986929-0E10-A243-BC69-83D270309763}"/>
              </a:ext>
            </a:extLst>
          </p:cNvPr>
          <p:cNvCxnSpPr>
            <a:cxnSpLocks noChangeShapeType="1"/>
            <a:stCxn id="786445" idx="2"/>
            <a:endCxn id="786446" idx="0"/>
          </p:cNvCxnSpPr>
          <p:nvPr/>
        </p:nvCxnSpPr>
        <p:spPr bwMode="auto">
          <a:xfrm>
            <a:off x="8206839" y="4870163"/>
            <a:ext cx="1319" cy="48952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2" name="AutoShape 20">
            <a:extLst>
              <a:ext uri="{FF2B5EF4-FFF2-40B4-BE49-F238E27FC236}">
                <a16:creationId xmlns:a16="http://schemas.microsoft.com/office/drawing/2014/main" id="{4E2B91E5-4B0F-D64D-A63E-8B9C7F9AFD8D}"/>
              </a:ext>
            </a:extLst>
          </p:cNvPr>
          <p:cNvCxnSpPr>
            <a:cxnSpLocks noChangeShapeType="1"/>
            <a:stCxn id="786437" idx="3"/>
            <a:endCxn id="786444" idx="0"/>
          </p:cNvCxnSpPr>
          <p:nvPr/>
        </p:nvCxnSpPr>
        <p:spPr bwMode="auto">
          <a:xfrm>
            <a:off x="5004460" y="2642909"/>
            <a:ext cx="3202379" cy="100411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86453" name="Text Box 21">
            <a:extLst>
              <a:ext uri="{FF2B5EF4-FFF2-40B4-BE49-F238E27FC236}">
                <a16:creationId xmlns:a16="http://schemas.microsoft.com/office/drawing/2014/main" id="{A8C09FAE-2A6E-464F-9169-6112512F3F80}"/>
              </a:ext>
            </a:extLst>
          </p:cNvPr>
          <p:cNvSpPr txBox="1">
            <a:spLocks noChangeArrowheads="1"/>
          </p:cNvSpPr>
          <p:nvPr/>
        </p:nvSpPr>
        <p:spPr bwMode="auto">
          <a:xfrm rot="5400000">
            <a:off x="7255524" y="4004593"/>
            <a:ext cx="4750069" cy="398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Theory</a:t>
            </a:r>
          </a:p>
        </p:txBody>
      </p:sp>
      <p:sp>
        <p:nvSpPr>
          <p:cNvPr id="786454" name="Text Box 22">
            <a:extLst>
              <a:ext uri="{FF2B5EF4-FFF2-40B4-BE49-F238E27FC236}">
                <a16:creationId xmlns:a16="http://schemas.microsoft.com/office/drawing/2014/main" id="{DD1D5A61-A7A6-0940-B223-75222AB3C2C2}"/>
              </a:ext>
            </a:extLst>
          </p:cNvPr>
          <p:cNvSpPr txBox="1">
            <a:spLocks noChangeArrowheads="1"/>
          </p:cNvSpPr>
          <p:nvPr/>
        </p:nvSpPr>
        <p:spPr bwMode="auto">
          <a:xfrm rot="16200000">
            <a:off x="34008" y="4004593"/>
            <a:ext cx="4750069" cy="398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Systems</a:t>
            </a:r>
          </a:p>
        </p:txBody>
      </p:sp>
      <p:pic>
        <p:nvPicPr>
          <p:cNvPr id="3" name="Graphic 2" descr="Marker">
            <a:extLst>
              <a:ext uri="{FF2B5EF4-FFF2-40B4-BE49-F238E27FC236}">
                <a16:creationId xmlns:a16="http://schemas.microsoft.com/office/drawing/2014/main" id="{F21AD768-4CB0-FA41-A7E6-AA72AB22AE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90060" y="3048000"/>
            <a:ext cx="914400" cy="914400"/>
          </a:xfrm>
          <a:prstGeom prst="rect">
            <a:avLst/>
          </a:prstGeom>
        </p:spPr>
      </p:pic>
      <p:sp>
        <p:nvSpPr>
          <p:cNvPr id="4" name="TextBox 3">
            <a:extLst>
              <a:ext uri="{FF2B5EF4-FFF2-40B4-BE49-F238E27FC236}">
                <a16:creationId xmlns:a16="http://schemas.microsoft.com/office/drawing/2014/main" id="{B4824AD7-405B-1D4D-ADF9-5F9994713C2A}"/>
              </a:ext>
            </a:extLst>
          </p:cNvPr>
          <p:cNvSpPr txBox="1"/>
          <p:nvPr/>
        </p:nvSpPr>
        <p:spPr>
          <a:xfrm>
            <a:off x="4645923" y="3162101"/>
            <a:ext cx="1450077" cy="369332"/>
          </a:xfrm>
          <a:prstGeom prst="rect">
            <a:avLst/>
          </a:prstGeom>
          <a:noFill/>
        </p:spPr>
        <p:txBody>
          <a:bodyPr wrap="none" rtlCol="0">
            <a:spAutoFit/>
          </a:bodyPr>
          <a:lstStyle/>
          <a:p>
            <a:r>
              <a:rPr lang="en-US" dirty="0"/>
              <a:t>We are here</a:t>
            </a:r>
          </a:p>
        </p:txBody>
      </p:sp>
      <p:sp>
        <p:nvSpPr>
          <p:cNvPr id="26" name="Rectangle 8">
            <a:extLst>
              <a:ext uri="{FF2B5EF4-FFF2-40B4-BE49-F238E27FC236}">
                <a16:creationId xmlns:a16="http://schemas.microsoft.com/office/drawing/2014/main" id="{D19BEF37-9314-9843-B2C2-E67232DB2F4E}"/>
              </a:ext>
            </a:extLst>
          </p:cNvPr>
          <p:cNvSpPr>
            <a:spLocks noChangeArrowheads="1"/>
          </p:cNvSpPr>
          <p:nvPr/>
        </p:nvSpPr>
        <p:spPr bwMode="auto">
          <a:xfrm>
            <a:off x="2781136" y="5359685"/>
            <a:ext cx="2225963" cy="407714"/>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111</a:t>
            </a:r>
          </a:p>
        </p:txBody>
      </p:sp>
      <p:sp>
        <p:nvSpPr>
          <p:cNvPr id="27" name="Rectangle 9">
            <a:extLst>
              <a:ext uri="{FF2B5EF4-FFF2-40B4-BE49-F238E27FC236}">
                <a16:creationId xmlns:a16="http://schemas.microsoft.com/office/drawing/2014/main" id="{230307D0-9312-794F-87B9-F00698857E06}"/>
              </a:ext>
            </a:extLst>
          </p:cNvPr>
          <p:cNvSpPr>
            <a:spLocks noChangeArrowheads="1"/>
          </p:cNvSpPr>
          <p:nvPr/>
        </p:nvSpPr>
        <p:spPr bwMode="auto">
          <a:xfrm>
            <a:off x="2779817" y="5766079"/>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Operating Systems</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Principles</a:t>
            </a:r>
          </a:p>
        </p:txBody>
      </p:sp>
      <p:cxnSp>
        <p:nvCxnSpPr>
          <p:cNvPr id="28" name="AutoShape 19">
            <a:extLst>
              <a:ext uri="{FF2B5EF4-FFF2-40B4-BE49-F238E27FC236}">
                <a16:creationId xmlns:a16="http://schemas.microsoft.com/office/drawing/2014/main" id="{1D5F939D-1765-F849-94ED-0225D558010B}"/>
              </a:ext>
            </a:extLst>
          </p:cNvPr>
          <p:cNvCxnSpPr>
            <a:cxnSpLocks noChangeShapeType="1"/>
            <a:stCxn id="786439" idx="2"/>
            <a:endCxn id="26" idx="0"/>
          </p:cNvCxnSpPr>
          <p:nvPr/>
        </p:nvCxnSpPr>
        <p:spPr bwMode="auto">
          <a:xfrm>
            <a:off x="3892799" y="4842455"/>
            <a:ext cx="1319" cy="517230"/>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4124932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3CCAD-0A68-EE42-B75B-810550AA9DFC}"/>
              </a:ext>
            </a:extLst>
          </p:cNvPr>
          <p:cNvSpPr>
            <a:spLocks noGrp="1"/>
          </p:cNvSpPr>
          <p:nvPr>
            <p:ph type="title"/>
          </p:nvPr>
        </p:nvSpPr>
        <p:spPr/>
        <p:txBody>
          <a:bodyPr/>
          <a:lstStyle/>
          <a:p>
            <a:r>
              <a:rPr lang="en-US" dirty="0"/>
              <a:t>CS 111</a:t>
            </a:r>
          </a:p>
        </p:txBody>
      </p:sp>
      <p:sp>
        <p:nvSpPr>
          <p:cNvPr id="3" name="Content Placeholder 2">
            <a:extLst>
              <a:ext uri="{FF2B5EF4-FFF2-40B4-BE49-F238E27FC236}">
                <a16:creationId xmlns:a16="http://schemas.microsoft.com/office/drawing/2014/main" id="{CB162BA0-8871-3D46-BEA3-49463BC1FADC}"/>
              </a:ext>
            </a:extLst>
          </p:cNvPr>
          <p:cNvSpPr>
            <a:spLocks noGrp="1"/>
          </p:cNvSpPr>
          <p:nvPr>
            <p:ph idx="1"/>
          </p:nvPr>
        </p:nvSpPr>
        <p:spPr>
          <a:xfrm>
            <a:off x="228600" y="1295400"/>
            <a:ext cx="8183562" cy="5181600"/>
          </a:xfrm>
        </p:spPr>
        <p:txBody>
          <a:bodyPr/>
          <a:lstStyle/>
          <a:p>
            <a:r>
              <a:rPr lang="en-US" dirty="0"/>
              <a:t>How can programs perform multiple tasks concurrently and share resources between those tasks? </a:t>
            </a:r>
          </a:p>
          <a:p>
            <a:r>
              <a:rPr lang="en-US" dirty="0"/>
              <a:t>How does every program think it has access to all memory addresses if it needs them?</a:t>
            </a:r>
          </a:p>
          <a:p>
            <a:r>
              <a:rPr lang="en-US" dirty="0"/>
              <a:t>How can we implement a filesystem to store persistent data?</a:t>
            </a:r>
          </a:p>
        </p:txBody>
      </p:sp>
      <p:pic>
        <p:nvPicPr>
          <p:cNvPr id="5" name="Picture 4" descr="A picture of Jerry Cain, one of the instructors of CS110.">
            <a:extLst>
              <a:ext uri="{FF2B5EF4-FFF2-40B4-BE49-F238E27FC236}">
                <a16:creationId xmlns:a16="http://schemas.microsoft.com/office/drawing/2014/main" id="{854DD4DA-038C-8B4B-AE47-DBC1ED250583}"/>
              </a:ext>
            </a:extLst>
          </p:cNvPr>
          <p:cNvPicPr>
            <a:picLocks noChangeAspect="1"/>
          </p:cNvPicPr>
          <p:nvPr/>
        </p:nvPicPr>
        <p:blipFill>
          <a:blip r:embed="rId2"/>
          <a:stretch>
            <a:fillRect/>
          </a:stretch>
        </p:blipFill>
        <p:spPr>
          <a:xfrm>
            <a:off x="9797256" y="1400175"/>
            <a:ext cx="704850" cy="704850"/>
          </a:xfrm>
          <a:prstGeom prst="rect">
            <a:avLst/>
          </a:prstGeom>
        </p:spPr>
      </p:pic>
      <p:sp>
        <p:nvSpPr>
          <p:cNvPr id="7" name="Text Box 12">
            <a:extLst>
              <a:ext uri="{FF2B5EF4-FFF2-40B4-BE49-F238E27FC236}">
                <a16:creationId xmlns:a16="http://schemas.microsoft.com/office/drawing/2014/main" id="{52DE2DD3-9271-CF4A-B5D9-67848022707B}"/>
              </a:ext>
            </a:extLst>
          </p:cNvPr>
          <p:cNvSpPr txBox="1">
            <a:spLocks noChangeArrowheads="1"/>
          </p:cNvSpPr>
          <p:nvPr/>
        </p:nvSpPr>
        <p:spPr bwMode="auto">
          <a:xfrm>
            <a:off x="9700231" y="2103439"/>
            <a:ext cx="8989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Jerry Cain</a:t>
            </a:r>
          </a:p>
        </p:txBody>
      </p:sp>
      <p:pic>
        <p:nvPicPr>
          <p:cNvPr id="8" name="Picture 19">
            <a:extLst>
              <a:ext uri="{FF2B5EF4-FFF2-40B4-BE49-F238E27FC236}">
                <a16:creationId xmlns:a16="http://schemas.microsoft.com/office/drawing/2014/main" id="{14BE5D17-A8BA-4E49-BBF2-5D9A0E03AD28}"/>
              </a:ext>
            </a:extLst>
          </p:cNvPr>
          <p:cNvPicPr>
            <a:picLocks noChangeAspect="1" noChangeArrowheads="1"/>
          </p:cNvPicPr>
          <p:nvPr/>
        </p:nvPicPr>
        <p:blipFill>
          <a:blip r:embed="rId3"/>
          <a:srcRect/>
          <a:stretch/>
        </p:blipFill>
        <p:spPr bwMode="auto">
          <a:xfrm>
            <a:off x="11090908" y="1400175"/>
            <a:ext cx="704849" cy="704849"/>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20">
            <a:extLst>
              <a:ext uri="{FF2B5EF4-FFF2-40B4-BE49-F238E27FC236}">
                <a16:creationId xmlns:a16="http://schemas.microsoft.com/office/drawing/2014/main" id="{6855EEA3-D11E-3D4C-945C-001996DC71A4}"/>
              </a:ext>
            </a:extLst>
          </p:cNvPr>
          <p:cNvSpPr txBox="1">
            <a:spLocks noChangeArrowheads="1"/>
          </p:cNvSpPr>
          <p:nvPr/>
        </p:nvSpPr>
        <p:spPr bwMode="auto">
          <a:xfrm>
            <a:off x="10793412" y="2103438"/>
            <a:ext cx="129984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David </a:t>
            </a:r>
            <a:r>
              <a:rPr lang="en-US" altLang="en-US" sz="1400" dirty="0" err="1">
                <a:latin typeface="Calibri" panose="020F0502020204030204" pitchFamily="34" charset="0"/>
              </a:rPr>
              <a:t>Mazieres</a:t>
            </a:r>
            <a:endParaRPr lang="en-US" altLang="en-US" sz="1400" dirty="0">
              <a:latin typeface="Calibri" panose="020F0502020204030204" pitchFamily="34" charset="0"/>
            </a:endParaRPr>
          </a:p>
        </p:txBody>
      </p:sp>
      <p:pic>
        <p:nvPicPr>
          <p:cNvPr id="11" name="Picture 10" descr="A circle representing a process, with an arrow denoting the progression of time pointing downards.  WIthin the process circle, over time (i.e. going from top to bottom) different threads (represented as squiggly lines) alternate execution.  Specifically, there are columns labeled &quot;thread #1&quot; and &quot;thread #2&quot; in the circle, and as we go from top to bottom, one of these columns has a squiggly line drawn at any point in time.">
            <a:extLst>
              <a:ext uri="{FF2B5EF4-FFF2-40B4-BE49-F238E27FC236}">
                <a16:creationId xmlns:a16="http://schemas.microsoft.com/office/drawing/2014/main" id="{76B98C35-FCF5-A548-8664-725530FA4FA0}"/>
              </a:ext>
            </a:extLst>
          </p:cNvPr>
          <p:cNvPicPr>
            <a:picLocks noChangeAspect="1"/>
          </p:cNvPicPr>
          <p:nvPr/>
        </p:nvPicPr>
        <p:blipFill>
          <a:blip r:embed="rId4"/>
          <a:stretch>
            <a:fillRect/>
          </a:stretch>
        </p:blipFill>
        <p:spPr>
          <a:xfrm>
            <a:off x="9412094" y="3962401"/>
            <a:ext cx="2180025" cy="2057399"/>
          </a:xfrm>
          <a:prstGeom prst="rect">
            <a:avLst/>
          </a:prstGeom>
        </p:spPr>
      </p:pic>
      <p:sp>
        <p:nvSpPr>
          <p:cNvPr id="12" name="Rectangle 11">
            <a:extLst>
              <a:ext uri="{FF2B5EF4-FFF2-40B4-BE49-F238E27FC236}">
                <a16:creationId xmlns:a16="http://schemas.microsoft.com/office/drawing/2014/main" id="{7E8E6469-A0F9-E44B-AFF1-31C8459A582C}"/>
              </a:ext>
            </a:extLst>
          </p:cNvPr>
          <p:cNvSpPr/>
          <p:nvPr/>
        </p:nvSpPr>
        <p:spPr>
          <a:xfrm>
            <a:off x="7120936" y="6339291"/>
            <a:ext cx="4572000" cy="400110"/>
          </a:xfrm>
          <a:prstGeom prst="rect">
            <a:avLst/>
          </a:prstGeom>
        </p:spPr>
        <p:txBody>
          <a:bodyPr>
            <a:spAutoFit/>
          </a:bodyPr>
          <a:lstStyle/>
          <a:p>
            <a:pPr algn="l"/>
            <a:r>
              <a:rPr lang="en-US" sz="1000" dirty="0"/>
              <a:t>https://</a:t>
            </a:r>
            <a:r>
              <a:rPr lang="en-US" sz="1000" dirty="0" err="1"/>
              <a:t>en.wikipedia.org</a:t>
            </a:r>
            <a:r>
              <a:rPr lang="en-US" sz="1000" dirty="0"/>
              <a:t>/wiki/Multithreading_(</a:t>
            </a:r>
            <a:r>
              <a:rPr lang="en-US" sz="1000" dirty="0" err="1"/>
              <a:t>computer_architecture</a:t>
            </a:r>
            <a:r>
              <a:rPr lang="en-US" sz="1000" dirty="0"/>
              <a:t>)#/media/</a:t>
            </a:r>
            <a:r>
              <a:rPr lang="en-US" sz="1000" dirty="0" err="1"/>
              <a:t>File:Multithreaded_process.svg</a:t>
            </a:r>
            <a:endParaRPr lang="en-US" sz="1000" dirty="0"/>
          </a:p>
        </p:txBody>
      </p:sp>
      <p:pic>
        <p:nvPicPr>
          <p:cNvPr id="10" name="Picture 9" descr="A picture of Nick Troccoli, one of the instructors of CS110.">
            <a:extLst>
              <a:ext uri="{FF2B5EF4-FFF2-40B4-BE49-F238E27FC236}">
                <a16:creationId xmlns:a16="http://schemas.microsoft.com/office/drawing/2014/main" id="{4828A4D5-74BF-9B48-87BD-C519FC40F29E}"/>
              </a:ext>
            </a:extLst>
          </p:cNvPr>
          <p:cNvPicPr>
            <a:picLocks noChangeAspect="1"/>
          </p:cNvPicPr>
          <p:nvPr/>
        </p:nvPicPr>
        <p:blipFill>
          <a:blip r:embed="rId5"/>
          <a:srcRect/>
          <a:stretch/>
        </p:blipFill>
        <p:spPr>
          <a:xfrm>
            <a:off x="9797256" y="2492458"/>
            <a:ext cx="704850" cy="704850"/>
          </a:xfrm>
          <a:prstGeom prst="rect">
            <a:avLst/>
          </a:prstGeom>
        </p:spPr>
      </p:pic>
      <p:sp>
        <p:nvSpPr>
          <p:cNvPr id="13" name="Text Box 12">
            <a:extLst>
              <a:ext uri="{FF2B5EF4-FFF2-40B4-BE49-F238E27FC236}">
                <a16:creationId xmlns:a16="http://schemas.microsoft.com/office/drawing/2014/main" id="{944D8F36-33F3-B74D-9846-C96A742B77FB}"/>
              </a:ext>
            </a:extLst>
          </p:cNvPr>
          <p:cNvSpPr txBox="1">
            <a:spLocks noChangeArrowheads="1"/>
          </p:cNvSpPr>
          <p:nvPr/>
        </p:nvSpPr>
        <p:spPr bwMode="auto">
          <a:xfrm>
            <a:off x="9601037" y="3181282"/>
            <a:ext cx="10972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Nick Troccoli</a:t>
            </a:r>
          </a:p>
        </p:txBody>
      </p:sp>
      <p:pic>
        <p:nvPicPr>
          <p:cNvPr id="14" name="Picture 19">
            <a:extLst>
              <a:ext uri="{FF2B5EF4-FFF2-40B4-BE49-F238E27FC236}">
                <a16:creationId xmlns:a16="http://schemas.microsoft.com/office/drawing/2014/main" id="{A5A28224-946C-F0A8-9CBF-EF22FE69019A}"/>
              </a:ext>
            </a:extLst>
          </p:cNvPr>
          <p:cNvPicPr>
            <a:picLocks noChangeAspect="1" noChangeArrowheads="1"/>
          </p:cNvPicPr>
          <p:nvPr/>
        </p:nvPicPr>
        <p:blipFill>
          <a:blip r:embed="rId6"/>
          <a:srcRect/>
          <a:stretch/>
        </p:blipFill>
        <p:spPr bwMode="auto">
          <a:xfrm>
            <a:off x="11161393" y="2478019"/>
            <a:ext cx="563879" cy="704849"/>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20">
            <a:extLst>
              <a:ext uri="{FF2B5EF4-FFF2-40B4-BE49-F238E27FC236}">
                <a16:creationId xmlns:a16="http://schemas.microsoft.com/office/drawing/2014/main" id="{9BD502CC-B505-0DB6-65E7-C01360D70192}"/>
              </a:ext>
            </a:extLst>
          </p:cNvPr>
          <p:cNvSpPr txBox="1">
            <a:spLocks noChangeArrowheads="1"/>
          </p:cNvSpPr>
          <p:nvPr/>
        </p:nvSpPr>
        <p:spPr bwMode="auto">
          <a:xfrm>
            <a:off x="10687564" y="3181282"/>
            <a:ext cx="14038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dirty="0">
                <a:latin typeface="Calibri" panose="020F0502020204030204" pitchFamily="34" charset="0"/>
              </a:rPr>
              <a:t>John </a:t>
            </a:r>
            <a:r>
              <a:rPr lang="en-US" altLang="en-US" sz="1400" dirty="0" err="1">
                <a:latin typeface="Calibri" panose="020F0502020204030204" pitchFamily="34" charset="0"/>
              </a:rPr>
              <a:t>Ousterhout</a:t>
            </a:r>
            <a:endParaRPr lang="en-US" altLang="en-US" sz="1400" dirty="0">
              <a:latin typeface="Calibri" panose="020F0502020204030204" pitchFamily="34" charset="0"/>
            </a:endParaRPr>
          </a:p>
        </p:txBody>
      </p:sp>
    </p:spTree>
    <p:extLst>
      <p:ext uri="{BB962C8B-B14F-4D97-AF65-F5344CB8AC3E}">
        <p14:creationId xmlns:p14="http://schemas.microsoft.com/office/powerpoint/2010/main" val="4103188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A0B5-6CB2-194F-BC75-C9AEF73108EC}"/>
              </a:ext>
            </a:extLst>
          </p:cNvPr>
          <p:cNvSpPr>
            <a:spLocks noGrp="1"/>
          </p:cNvSpPr>
          <p:nvPr>
            <p:ph type="title"/>
          </p:nvPr>
        </p:nvSpPr>
        <p:spPr/>
        <p:txBody>
          <a:bodyPr/>
          <a:lstStyle/>
          <a:p>
            <a:r>
              <a:rPr lang="en-US" dirty="0"/>
              <a:t>Other Courses</a:t>
            </a:r>
          </a:p>
        </p:txBody>
      </p:sp>
      <p:sp>
        <p:nvSpPr>
          <p:cNvPr id="3" name="Content Placeholder 2">
            <a:extLst>
              <a:ext uri="{FF2B5EF4-FFF2-40B4-BE49-F238E27FC236}">
                <a16:creationId xmlns:a16="http://schemas.microsoft.com/office/drawing/2014/main" id="{8590F590-8B08-1144-8BC1-43D1AAF8D177}"/>
              </a:ext>
            </a:extLst>
          </p:cNvPr>
          <p:cNvSpPr>
            <a:spLocks noGrp="1"/>
          </p:cNvSpPr>
          <p:nvPr>
            <p:ph idx="1"/>
          </p:nvPr>
        </p:nvSpPr>
        <p:spPr>
          <a:xfrm>
            <a:off x="152400" y="1295400"/>
            <a:ext cx="8229600" cy="5181600"/>
          </a:xfrm>
        </p:spPr>
        <p:txBody>
          <a:bodyPr/>
          <a:lstStyle/>
          <a:p>
            <a:r>
              <a:rPr lang="en-US" b="1" dirty="0"/>
              <a:t>CS112</a:t>
            </a:r>
            <a:r>
              <a:rPr lang="en-US" dirty="0"/>
              <a:t>: Operating Systems Project</a:t>
            </a:r>
            <a:endParaRPr lang="en-US" b="1" dirty="0"/>
          </a:p>
          <a:p>
            <a:r>
              <a:rPr lang="en-US" b="1" dirty="0"/>
              <a:t>CS140/CS212</a:t>
            </a:r>
            <a:r>
              <a:rPr lang="en-US" dirty="0"/>
              <a:t>: Operating Systems</a:t>
            </a:r>
          </a:p>
          <a:p>
            <a:r>
              <a:rPr lang="en-US" b="1" dirty="0"/>
              <a:t>CS143:</a:t>
            </a:r>
            <a:r>
              <a:rPr lang="en-US" dirty="0"/>
              <a:t> Compilers</a:t>
            </a:r>
          </a:p>
          <a:p>
            <a:r>
              <a:rPr lang="en-US" b="1" dirty="0"/>
              <a:t>CS144:</a:t>
            </a:r>
            <a:r>
              <a:rPr lang="en-US" dirty="0"/>
              <a:t> Networking</a:t>
            </a:r>
          </a:p>
          <a:p>
            <a:r>
              <a:rPr lang="en-US" b="1" dirty="0"/>
              <a:t>CS145: </a:t>
            </a:r>
            <a:r>
              <a:rPr lang="en-US" dirty="0"/>
              <a:t>Databases</a:t>
            </a:r>
          </a:p>
          <a:p>
            <a:r>
              <a:rPr lang="en-US" b="1" dirty="0"/>
              <a:t>CS152</a:t>
            </a:r>
            <a:r>
              <a:rPr lang="en-US" dirty="0"/>
              <a:t>: Trust and Safety Engineering</a:t>
            </a:r>
            <a:endParaRPr lang="en-US" b="1" dirty="0"/>
          </a:p>
          <a:p>
            <a:r>
              <a:rPr lang="en-US" b="1" dirty="0"/>
              <a:t>CS155:</a:t>
            </a:r>
            <a:r>
              <a:rPr lang="en-US" dirty="0"/>
              <a:t> Computer and Network Security</a:t>
            </a:r>
            <a:endParaRPr lang="en-US" b="1" dirty="0"/>
          </a:p>
          <a:p>
            <a:r>
              <a:rPr lang="en-US" b="1" dirty="0"/>
              <a:t>CS166: </a:t>
            </a:r>
            <a:r>
              <a:rPr lang="en-US" dirty="0"/>
              <a:t>Data Structures</a:t>
            </a:r>
          </a:p>
          <a:p>
            <a:r>
              <a:rPr lang="en-US" b="1" dirty="0"/>
              <a:t>CS181: </a:t>
            </a:r>
            <a:r>
              <a:rPr lang="en-US" dirty="0"/>
              <a:t>Computers, Ethics, and Public Policy</a:t>
            </a:r>
          </a:p>
          <a:p>
            <a:r>
              <a:rPr lang="en-US" b="1" dirty="0"/>
              <a:t>CS182:</a:t>
            </a:r>
            <a:r>
              <a:rPr lang="en-US" dirty="0"/>
              <a:t> Ethics, Public Policy, and Technological Change</a:t>
            </a:r>
            <a:endParaRPr lang="en-US" b="1" dirty="0"/>
          </a:p>
        </p:txBody>
      </p:sp>
      <p:sp>
        <p:nvSpPr>
          <p:cNvPr id="4" name="Content Placeholder 2">
            <a:extLst>
              <a:ext uri="{FF2B5EF4-FFF2-40B4-BE49-F238E27FC236}">
                <a16:creationId xmlns:a16="http://schemas.microsoft.com/office/drawing/2014/main" id="{979E1DE0-CE57-ED47-99AB-0B8E194F0C00}"/>
              </a:ext>
            </a:extLst>
          </p:cNvPr>
          <p:cNvSpPr txBox="1">
            <a:spLocks/>
          </p:cNvSpPr>
          <p:nvPr/>
        </p:nvSpPr>
        <p:spPr bwMode="auto">
          <a:xfrm>
            <a:off x="6629400" y="1292942"/>
            <a:ext cx="623856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t>CS221:</a:t>
            </a:r>
            <a:r>
              <a:rPr lang="en-US" dirty="0"/>
              <a:t> Artificial Intelligence</a:t>
            </a:r>
            <a:endParaRPr lang="en-US" b="1" dirty="0"/>
          </a:p>
          <a:p>
            <a:pPr fontAlgn="auto">
              <a:spcAft>
                <a:spcPts val="0"/>
              </a:spcAft>
            </a:pPr>
            <a:r>
              <a:rPr lang="en-US" b="1" dirty="0"/>
              <a:t>CS246</a:t>
            </a:r>
            <a:r>
              <a:rPr lang="en-US" dirty="0"/>
              <a:t>: Mining Massive Datasets</a:t>
            </a:r>
          </a:p>
          <a:p>
            <a:pPr fontAlgn="auto">
              <a:spcAft>
                <a:spcPts val="0"/>
              </a:spcAft>
            </a:pPr>
            <a:r>
              <a:rPr lang="en-US" b="1" dirty="0"/>
              <a:t>EE108</a:t>
            </a:r>
            <a:r>
              <a:rPr lang="en-US" dirty="0"/>
              <a:t>: Digital Systems Design</a:t>
            </a:r>
          </a:p>
          <a:p>
            <a:pPr fontAlgn="auto">
              <a:spcAft>
                <a:spcPts val="0"/>
              </a:spcAft>
            </a:pPr>
            <a:r>
              <a:rPr lang="en-US" b="1" dirty="0"/>
              <a:t>EE180:</a:t>
            </a:r>
            <a:r>
              <a:rPr lang="en-US" dirty="0"/>
              <a:t> Digital Systems Architecture</a:t>
            </a:r>
            <a:endParaRPr lang="en-US" b="1" dirty="0"/>
          </a:p>
          <a:p>
            <a:pPr fontAlgn="auto">
              <a:spcAft>
                <a:spcPts val="0"/>
              </a:spcAft>
            </a:pPr>
            <a:endParaRPr lang="en-US" b="1" dirty="0"/>
          </a:p>
        </p:txBody>
      </p:sp>
    </p:spTree>
    <p:extLst>
      <p:ext uri="{BB962C8B-B14F-4D97-AF65-F5344CB8AC3E}">
        <p14:creationId xmlns:p14="http://schemas.microsoft.com/office/powerpoint/2010/main" val="3057190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7F1E30-DB4C-F34B-ABEB-3F6E4E51C424}"/>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A3D94C49-AE17-4E44-9675-BC00AB7A3E5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59281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18689</TotalTime>
  <Words>2288</Words>
  <Application>Microsoft Macintosh PowerPoint</Application>
  <PresentationFormat>Widescreen</PresentationFormat>
  <Paragraphs>327</Paragraphs>
  <Slides>41</Slides>
  <Notes>5</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Andale Mono</vt:lpstr>
      <vt:lpstr>Arial</vt:lpstr>
      <vt:lpstr>Calibri</vt:lpstr>
      <vt:lpstr>Consolas</vt:lpstr>
      <vt:lpstr>Courier</vt:lpstr>
      <vt:lpstr>Tahoma</vt:lpstr>
      <vt:lpstr>Times New Roman</vt:lpstr>
      <vt:lpstr>Verdana</vt:lpstr>
      <vt:lpstr>Default Design</vt:lpstr>
      <vt:lpstr>CS107, Lecture 26 Wrap-Up / What’s Next?</vt:lpstr>
      <vt:lpstr>We’ve covered a lot in just 10 weeks!  Let’s take a look back.</vt:lpstr>
      <vt:lpstr>Our CS107 Journey</vt:lpstr>
      <vt:lpstr>Course Overview</vt:lpstr>
      <vt:lpstr>First Day</vt:lpstr>
      <vt:lpstr>First Day</vt:lpstr>
      <vt:lpstr>Bits And Bytes</vt:lpstr>
      <vt:lpstr>Bits And Bytes</vt:lpstr>
      <vt:lpstr>C Strings</vt:lpstr>
      <vt:lpstr>C Strings</vt:lpstr>
      <vt:lpstr>Pointers, Stack and Heap</vt:lpstr>
      <vt:lpstr>Stack And Heap</vt:lpstr>
      <vt:lpstr>Generics</vt:lpstr>
      <vt:lpstr>Assembly Language</vt:lpstr>
      <vt:lpstr>Assembly Language</vt:lpstr>
      <vt:lpstr>Heap Allocators</vt:lpstr>
      <vt:lpstr>Ethics, Privacy, Partiality and Trust</vt:lpstr>
      <vt:lpstr>Our CS107 Journey</vt:lpstr>
      <vt:lpstr>CS107 Learning Goals</vt:lpstr>
      <vt:lpstr>The C Coding Experience </vt:lpstr>
      <vt:lpstr>Tools and Techniques</vt:lpstr>
      <vt:lpstr>Unix And The Command Line</vt:lpstr>
      <vt:lpstr>Coding Style</vt:lpstr>
      <vt:lpstr>Debugging (GDB)</vt:lpstr>
      <vt:lpstr>Testing (sanitycheck)</vt:lpstr>
      <vt:lpstr>Memory Validation and Profiling</vt:lpstr>
      <vt:lpstr>Tools</vt:lpstr>
      <vt:lpstr>Concepts</vt:lpstr>
      <vt:lpstr>Systems</vt:lpstr>
      <vt:lpstr>Systems</vt:lpstr>
      <vt:lpstr>Machine Learning</vt:lpstr>
      <vt:lpstr>Web Development</vt:lpstr>
      <vt:lpstr>Programming Languages / Runtimes</vt:lpstr>
      <vt:lpstr>Theory</vt:lpstr>
      <vt:lpstr>Security</vt:lpstr>
      <vt:lpstr>Ethics, Privacy, Partiality and Trust</vt:lpstr>
      <vt:lpstr>After CS107, you are prepared to take a variety of classes in various areas.  What are some options?</vt:lpstr>
      <vt:lpstr>Where Are We?</vt:lpstr>
      <vt:lpstr>CS 111</vt:lpstr>
      <vt:lpstr>Other Courses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1869</cp:revision>
  <cp:lastPrinted>2019-03-11T19:22:52Z</cp:lastPrinted>
  <dcterms:created xsi:type="dcterms:W3CDTF">2008-06-28T20:57:21Z</dcterms:created>
  <dcterms:modified xsi:type="dcterms:W3CDTF">2022-12-05T17:03:16Z</dcterms:modified>
</cp:coreProperties>
</file>