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 ContentType="image/tif"/>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70.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notesSlides/notesSlide71.xml" ContentType="application/vnd.openxmlformats-officedocument.presentationml.notesSlide+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notesSlides/notesSlide72.xml" ContentType="application/vnd.openxmlformats-officedocument.presentationml.notesSlide+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notesSlides/notesSlide73.xml" ContentType="application/vnd.openxmlformats-officedocument.presentationml.notesSlide+xml"/>
  <Override PartName="/ppt/tags/tag108.xml" ContentType="application/vnd.openxmlformats-officedocument.presentationml.tags+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96"/>
  </p:notesMasterIdLst>
  <p:handoutMasterIdLst>
    <p:handoutMasterId r:id="rId97"/>
  </p:handoutMasterIdLst>
  <p:sldIdLst>
    <p:sldId id="256" r:id="rId2"/>
    <p:sldId id="363" r:id="rId3"/>
    <p:sldId id="451" r:id="rId4"/>
    <p:sldId id="453" r:id="rId5"/>
    <p:sldId id="262" r:id="rId6"/>
    <p:sldId id="257" r:id="rId7"/>
    <p:sldId id="407" r:id="rId8"/>
    <p:sldId id="258" r:id="rId9"/>
    <p:sldId id="259" r:id="rId10"/>
    <p:sldId id="260" r:id="rId11"/>
    <p:sldId id="261" r:id="rId12"/>
    <p:sldId id="266" r:id="rId13"/>
    <p:sldId id="274" r:id="rId14"/>
    <p:sldId id="268" r:id="rId15"/>
    <p:sldId id="269" r:id="rId16"/>
    <p:sldId id="271" r:id="rId17"/>
    <p:sldId id="272" r:id="rId18"/>
    <p:sldId id="306" r:id="rId19"/>
    <p:sldId id="282" r:id="rId20"/>
    <p:sldId id="264" r:id="rId21"/>
    <p:sldId id="263" r:id="rId22"/>
    <p:sldId id="287" r:id="rId23"/>
    <p:sldId id="283" r:id="rId24"/>
    <p:sldId id="381" r:id="rId25"/>
    <p:sldId id="408" r:id="rId26"/>
    <p:sldId id="284" r:id="rId27"/>
    <p:sldId id="285" r:id="rId28"/>
    <p:sldId id="286" r:id="rId29"/>
    <p:sldId id="292" r:id="rId30"/>
    <p:sldId id="293" r:id="rId31"/>
    <p:sldId id="295" r:id="rId32"/>
    <p:sldId id="296" r:id="rId33"/>
    <p:sldId id="467" r:id="rId34"/>
    <p:sldId id="409" r:id="rId35"/>
    <p:sldId id="298" r:id="rId36"/>
    <p:sldId id="299" r:id="rId37"/>
    <p:sldId id="375" r:id="rId38"/>
    <p:sldId id="376" r:id="rId39"/>
    <p:sldId id="302" r:id="rId40"/>
    <p:sldId id="410" r:id="rId41"/>
    <p:sldId id="303" r:id="rId42"/>
    <p:sldId id="305" r:id="rId43"/>
    <p:sldId id="372" r:id="rId44"/>
    <p:sldId id="411" r:id="rId45"/>
    <p:sldId id="307" r:id="rId46"/>
    <p:sldId id="308" r:id="rId47"/>
    <p:sldId id="309" r:id="rId48"/>
    <p:sldId id="311" r:id="rId49"/>
    <p:sldId id="310" r:id="rId50"/>
    <p:sldId id="312" r:id="rId51"/>
    <p:sldId id="313" r:id="rId52"/>
    <p:sldId id="317" r:id="rId53"/>
    <p:sldId id="318" r:id="rId54"/>
    <p:sldId id="315" r:id="rId55"/>
    <p:sldId id="316" r:id="rId56"/>
    <p:sldId id="314" r:id="rId57"/>
    <p:sldId id="321" r:id="rId58"/>
    <p:sldId id="322" r:id="rId59"/>
    <p:sldId id="324" r:id="rId60"/>
    <p:sldId id="325" r:id="rId61"/>
    <p:sldId id="326" r:id="rId62"/>
    <p:sldId id="319" r:id="rId63"/>
    <p:sldId id="320" r:id="rId64"/>
    <p:sldId id="466" r:id="rId65"/>
    <p:sldId id="323" r:id="rId66"/>
    <p:sldId id="327" r:id="rId67"/>
    <p:sldId id="328" r:id="rId68"/>
    <p:sldId id="331" r:id="rId69"/>
    <p:sldId id="452" r:id="rId70"/>
    <p:sldId id="412" r:id="rId71"/>
    <p:sldId id="336" r:id="rId72"/>
    <p:sldId id="349" r:id="rId73"/>
    <p:sldId id="377" r:id="rId74"/>
    <p:sldId id="343" r:id="rId75"/>
    <p:sldId id="344" r:id="rId76"/>
    <p:sldId id="345" r:id="rId77"/>
    <p:sldId id="346" r:id="rId78"/>
    <p:sldId id="337" r:id="rId79"/>
    <p:sldId id="339" r:id="rId80"/>
    <p:sldId id="338" r:id="rId81"/>
    <p:sldId id="380" r:id="rId82"/>
    <p:sldId id="394" r:id="rId83"/>
    <p:sldId id="362" r:id="rId84"/>
    <p:sldId id="469" r:id="rId85"/>
    <p:sldId id="417" r:id="rId86"/>
    <p:sldId id="419" r:id="rId87"/>
    <p:sldId id="450" r:id="rId88"/>
    <p:sldId id="437" r:id="rId89"/>
    <p:sldId id="442" r:id="rId90"/>
    <p:sldId id="445" r:id="rId91"/>
    <p:sldId id="441" r:id="rId92"/>
    <p:sldId id="446" r:id="rId93"/>
    <p:sldId id="440" r:id="rId94"/>
    <p:sldId id="429" r:id="rId95"/>
  </p:sldIdLst>
  <p:sldSz cx="12192000" cy="6858000"/>
  <p:notesSz cx="7315200" cy="9601200"/>
  <p:defaultTextStyle>
    <a:defPPr>
      <a:defRPr lang="en-US"/>
    </a:defPPr>
    <a:lvl1pPr algn="r" rtl="0" fontAlgn="base">
      <a:spcBef>
        <a:spcPct val="0"/>
      </a:spcBef>
      <a:spcAft>
        <a:spcPct val="0"/>
      </a:spcAft>
      <a:defRPr kern="1200">
        <a:solidFill>
          <a:schemeClr val="tx1"/>
        </a:solidFill>
        <a:latin typeface="Arial" charset="0"/>
        <a:ea typeface="+mn-ea"/>
        <a:cs typeface="+mn-cs"/>
      </a:defRPr>
    </a:lvl1pPr>
    <a:lvl2pPr marL="457200" algn="r" rtl="0" fontAlgn="base">
      <a:spcBef>
        <a:spcPct val="0"/>
      </a:spcBef>
      <a:spcAft>
        <a:spcPct val="0"/>
      </a:spcAft>
      <a:defRPr kern="1200">
        <a:solidFill>
          <a:schemeClr val="tx1"/>
        </a:solidFill>
        <a:latin typeface="Arial" charset="0"/>
        <a:ea typeface="+mn-ea"/>
        <a:cs typeface="+mn-cs"/>
      </a:defRPr>
    </a:lvl2pPr>
    <a:lvl3pPr marL="914400" algn="r" rtl="0" fontAlgn="base">
      <a:spcBef>
        <a:spcPct val="0"/>
      </a:spcBef>
      <a:spcAft>
        <a:spcPct val="0"/>
      </a:spcAft>
      <a:defRPr kern="1200">
        <a:solidFill>
          <a:schemeClr val="tx1"/>
        </a:solidFill>
        <a:latin typeface="Arial" charset="0"/>
        <a:ea typeface="+mn-ea"/>
        <a:cs typeface="+mn-cs"/>
      </a:defRPr>
    </a:lvl3pPr>
    <a:lvl4pPr marL="1371600" algn="r" rtl="0" fontAlgn="base">
      <a:spcBef>
        <a:spcPct val="0"/>
      </a:spcBef>
      <a:spcAft>
        <a:spcPct val="0"/>
      </a:spcAft>
      <a:defRPr kern="1200">
        <a:solidFill>
          <a:schemeClr val="tx1"/>
        </a:solidFill>
        <a:latin typeface="Arial" charset="0"/>
        <a:ea typeface="+mn-ea"/>
        <a:cs typeface="+mn-cs"/>
      </a:defRPr>
    </a:lvl4pPr>
    <a:lvl5pPr marL="1828800" algn="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592FAF66-3620-A943-86AF-4D54BAB3C1D0}">
          <p14:sldIdLst>
            <p14:sldId id="256"/>
            <p14:sldId id="363"/>
            <p14:sldId id="451"/>
            <p14:sldId id="453"/>
            <p14:sldId id="262"/>
            <p14:sldId id="257"/>
          </p14:sldIdLst>
        </p14:section>
        <p14:section name="Bits and Bytes" id="{907A444B-6BCE-ED46-AC7C-C0890DED029F}">
          <p14:sldIdLst>
            <p14:sldId id="407"/>
            <p14:sldId id="258"/>
            <p14:sldId id="259"/>
            <p14:sldId id="260"/>
            <p14:sldId id="261"/>
            <p14:sldId id="266"/>
            <p14:sldId id="274"/>
            <p14:sldId id="268"/>
            <p14:sldId id="269"/>
            <p14:sldId id="271"/>
            <p14:sldId id="272"/>
            <p14:sldId id="306"/>
            <p14:sldId id="282"/>
            <p14:sldId id="264"/>
            <p14:sldId id="263"/>
            <p14:sldId id="287"/>
            <p14:sldId id="283"/>
            <p14:sldId id="381"/>
          </p14:sldIdLst>
        </p14:section>
        <p14:section name="Hexadecimal" id="{03BC742D-8E31-0E46-B06C-F3A303946AE5}">
          <p14:sldIdLst>
            <p14:sldId id="408"/>
            <p14:sldId id="284"/>
            <p14:sldId id="285"/>
            <p14:sldId id="286"/>
            <p14:sldId id="292"/>
            <p14:sldId id="293"/>
            <p14:sldId id="295"/>
            <p14:sldId id="296"/>
            <p14:sldId id="467"/>
          </p14:sldIdLst>
        </p14:section>
        <p14:section name="Integer Representations" id="{97C5E884-2B1A-D04E-818D-4FC439AEDFC2}">
          <p14:sldIdLst>
            <p14:sldId id="409"/>
            <p14:sldId id="298"/>
            <p14:sldId id="299"/>
            <p14:sldId id="375"/>
            <p14:sldId id="376"/>
            <p14:sldId id="302"/>
          </p14:sldIdLst>
        </p14:section>
        <p14:section name="Unsigned" id="{66CF0640-949A-2A4B-AB29-5C44D68AC791}">
          <p14:sldIdLst>
            <p14:sldId id="410"/>
            <p14:sldId id="303"/>
            <p14:sldId id="305"/>
            <p14:sldId id="372"/>
          </p14:sldIdLst>
        </p14:section>
        <p14:section name="Signed" id="{C3A2131D-9778-3843-9106-BF52844B75D8}">
          <p14:sldIdLst>
            <p14:sldId id="411"/>
            <p14:sldId id="307"/>
            <p14:sldId id="308"/>
            <p14:sldId id="309"/>
            <p14:sldId id="311"/>
            <p14:sldId id="310"/>
            <p14:sldId id="312"/>
            <p14:sldId id="313"/>
            <p14:sldId id="317"/>
            <p14:sldId id="318"/>
            <p14:sldId id="315"/>
            <p14:sldId id="316"/>
            <p14:sldId id="314"/>
            <p14:sldId id="321"/>
            <p14:sldId id="322"/>
            <p14:sldId id="324"/>
            <p14:sldId id="325"/>
            <p14:sldId id="326"/>
            <p14:sldId id="319"/>
            <p14:sldId id="320"/>
            <p14:sldId id="466"/>
            <p14:sldId id="323"/>
            <p14:sldId id="327"/>
            <p14:sldId id="328"/>
            <p14:sldId id="331"/>
            <p14:sldId id="452"/>
          </p14:sldIdLst>
        </p14:section>
        <p14:section name="Overflow" id="{29500337-F98C-A045-B51F-B2F7DFAB6C77}">
          <p14:sldIdLst>
            <p14:sldId id="412"/>
            <p14:sldId id="336"/>
            <p14:sldId id="349"/>
            <p14:sldId id="377"/>
            <p14:sldId id="343"/>
            <p14:sldId id="344"/>
            <p14:sldId id="345"/>
            <p14:sldId id="346"/>
            <p14:sldId id="337"/>
            <p14:sldId id="339"/>
            <p14:sldId id="338"/>
            <p14:sldId id="380"/>
            <p14:sldId id="394"/>
          </p14:sldIdLst>
        </p14:section>
        <p14:section name="Casting" id="{26F2D7CD-D54F-B941-BADA-7B6419F0FB22}">
          <p14:sldIdLst>
            <p14:sldId id="362"/>
          </p14:sldIdLst>
        </p14:section>
        <p14:section name="Extra Practice" id="{F96DAD3F-58F2-DF43-B603-34A51FEB5D7B}">
          <p14:sldIdLst>
            <p14:sldId id="469"/>
            <p14:sldId id="417"/>
            <p14:sldId id="419"/>
            <p14:sldId id="450"/>
            <p14:sldId id="437"/>
            <p14:sldId id="442"/>
            <p14:sldId id="445"/>
            <p14:sldId id="441"/>
            <p14:sldId id="446"/>
            <p14:sldId id="440"/>
            <p14:sldId id="429"/>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432FF"/>
    <a:srgbClr val="008000"/>
    <a:srgbClr val="FF9300"/>
    <a:srgbClr val="DDDDDD"/>
    <a:srgbClr val="F8F8F8"/>
    <a:srgbClr val="FF9999"/>
    <a:srgbClr val="8C1515"/>
    <a:srgbClr val="FFFFC0"/>
    <a:srgbClr val="FFFF80"/>
    <a:srgbClr val="CCCC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59" autoAdjust="0"/>
    <p:restoredTop sz="82187" autoAdjust="0"/>
  </p:normalViewPr>
  <p:slideViewPr>
    <p:cSldViewPr>
      <p:cViewPr varScale="1">
        <p:scale>
          <a:sx n="83" d="100"/>
          <a:sy n="83" d="100"/>
        </p:scale>
        <p:origin x="240" y="336"/>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109" d="100"/>
          <a:sy n="109" d="100"/>
        </p:scale>
        <p:origin x="-2742" y="-7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presProps" Target="presProps.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314"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141316" name="Rectangle 4"/>
          <p:cNvSpPr>
            <a:spLocks noGrp="1" noChangeArrowheads="1"/>
          </p:cNvSpPr>
          <p:nvPr>
            <p:ph type="ftr" sz="quarter" idx="2"/>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141317" name="Rectangle 5"/>
          <p:cNvSpPr>
            <a:spLocks noGrp="1" noChangeArrowheads="1"/>
          </p:cNvSpPr>
          <p:nvPr>
            <p:ph type="sldNum" sz="quarter" idx="3"/>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defTabSz="966788">
              <a:defRPr sz="1300"/>
            </a:lvl1pPr>
          </a:lstStyle>
          <a:p>
            <a:fld id="{AC6EEC9E-87D7-B849-9C36-242A317D52C0}" type="slidenum">
              <a:rPr lang="en-US" altLang="x-none"/>
              <a:pPr/>
              <a:t>‹#›</a:t>
            </a:fld>
            <a:endParaRPr lang="en-US" altLang="x-non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5123" name="Rectangle 3"/>
          <p:cNvSpPr>
            <a:spLocks noGrp="1" noChangeArrowheads="1"/>
          </p:cNvSpPr>
          <p:nvPr>
            <p:ph type="dt" idx="1"/>
          </p:nvPr>
        </p:nvSpPr>
        <p:spPr bwMode="auto">
          <a:xfrm>
            <a:off x="4143375"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defTabSz="966788">
              <a:defRPr sz="1300"/>
            </a:lvl1pPr>
          </a:lstStyle>
          <a:p>
            <a:endParaRPr lang="en-US" altLang="x-none"/>
          </a:p>
        </p:txBody>
      </p:sp>
      <p:sp>
        <p:nvSpPr>
          <p:cNvPr id="5124" name="Rectangle 4"/>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731838" y="4560888"/>
            <a:ext cx="5851525"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5126" name="Rectangle 6"/>
          <p:cNvSpPr>
            <a:spLocks noGrp="1" noChangeArrowheads="1"/>
          </p:cNvSpPr>
          <p:nvPr>
            <p:ph type="ftr" sz="quarter" idx="4"/>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5127" name="Rectangle 7"/>
          <p:cNvSpPr>
            <a:spLocks noGrp="1" noChangeArrowheads="1"/>
          </p:cNvSpPr>
          <p:nvPr>
            <p:ph type="sldNum" sz="quarter" idx="5"/>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defTabSz="966788">
              <a:defRPr sz="1300"/>
            </a:lvl1pPr>
          </a:lstStyle>
          <a:p>
            <a:fld id="{AA742258-FB98-3F4C-92C7-D00F89B753B5}" type="slidenum">
              <a:rPr lang="en-US" altLang="x-none"/>
              <a:pPr/>
              <a:t>‹#›</a:t>
            </a:fld>
            <a:endParaRPr lang="en-US" altLang="x-non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a:t>
            </a:fld>
            <a:endParaRPr lang="en-US" altLang="x-none"/>
          </a:p>
        </p:txBody>
      </p:sp>
    </p:spTree>
    <p:extLst>
      <p:ext uri="{BB962C8B-B14F-4D97-AF65-F5344CB8AC3E}">
        <p14:creationId xmlns:p14="http://schemas.microsoft.com/office/powerpoint/2010/main" val="31510245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a:t>
            </a:fld>
            <a:endParaRPr lang="en-US" altLang="x-none"/>
          </a:p>
        </p:txBody>
      </p:sp>
    </p:spTree>
    <p:extLst>
      <p:ext uri="{BB962C8B-B14F-4D97-AF65-F5344CB8AC3E}">
        <p14:creationId xmlns:p14="http://schemas.microsoft.com/office/powerpoint/2010/main" val="33134628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Demo overflow</a:t>
            </a:r>
          </a:p>
          <a:p>
            <a:r>
              <a:rPr lang="en-US" dirty="0"/>
              <a:t>Change numbers, consistently incorrect!</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a:t>
            </a:fld>
            <a:endParaRPr lang="en-US" altLang="x-none"/>
          </a:p>
        </p:txBody>
      </p:sp>
    </p:spTree>
    <p:extLst>
      <p:ext uri="{BB962C8B-B14F-4D97-AF65-F5344CB8AC3E}">
        <p14:creationId xmlns:p14="http://schemas.microsoft.com/office/powerpoint/2010/main" val="5451553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a:t>
            </a:fld>
            <a:endParaRPr lang="en-US" altLang="x-none"/>
          </a:p>
        </p:txBody>
      </p:sp>
    </p:spTree>
    <p:extLst>
      <p:ext uri="{BB962C8B-B14F-4D97-AF65-F5344CB8AC3E}">
        <p14:creationId xmlns:p14="http://schemas.microsoft.com/office/powerpoint/2010/main" val="27280953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a:t>
            </a:fld>
            <a:endParaRPr lang="en-US" altLang="x-none"/>
          </a:p>
        </p:txBody>
      </p:sp>
    </p:spTree>
    <p:extLst>
      <p:ext uri="{BB962C8B-B14F-4D97-AF65-F5344CB8AC3E}">
        <p14:creationId xmlns:p14="http://schemas.microsoft.com/office/powerpoint/2010/main" val="7892623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a:t>
            </a:fld>
            <a:endParaRPr lang="en-US" altLang="x-none"/>
          </a:p>
        </p:txBody>
      </p:sp>
    </p:spTree>
    <p:extLst>
      <p:ext uri="{BB962C8B-B14F-4D97-AF65-F5344CB8AC3E}">
        <p14:creationId xmlns:p14="http://schemas.microsoft.com/office/powerpoint/2010/main" val="42917640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a:t>
            </a:fld>
            <a:endParaRPr lang="en-US" altLang="x-none"/>
          </a:p>
        </p:txBody>
      </p:sp>
    </p:spTree>
    <p:extLst>
      <p:ext uri="{BB962C8B-B14F-4D97-AF65-F5344CB8AC3E}">
        <p14:creationId xmlns:p14="http://schemas.microsoft.com/office/powerpoint/2010/main" val="27272280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Bit = Binary-digit</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10</a:t>
            </a:fld>
            <a:endParaRPr lang="en-US" altLang="x-none"/>
          </a:p>
        </p:txBody>
      </p:sp>
    </p:spTree>
    <p:extLst>
      <p:ext uri="{BB962C8B-B14F-4D97-AF65-F5344CB8AC3E}">
        <p14:creationId xmlns:p14="http://schemas.microsoft.com/office/powerpoint/2010/main" val="33485478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Nibble!</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11</a:t>
            </a:fld>
            <a:endParaRPr lang="en-US" altLang="x-none"/>
          </a:p>
        </p:txBody>
      </p:sp>
    </p:spTree>
    <p:extLst>
      <p:ext uri="{BB962C8B-B14F-4D97-AF65-F5344CB8AC3E}">
        <p14:creationId xmlns:p14="http://schemas.microsoft.com/office/powerpoint/2010/main" val="39615104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12</a:t>
            </a:fld>
            <a:endParaRPr lang="en-US" altLang="x-none"/>
          </a:p>
        </p:txBody>
      </p:sp>
    </p:spTree>
    <p:extLst>
      <p:ext uri="{BB962C8B-B14F-4D97-AF65-F5344CB8AC3E}">
        <p14:creationId xmlns:p14="http://schemas.microsoft.com/office/powerpoint/2010/main" val="17829801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13</a:t>
            </a:fld>
            <a:endParaRPr lang="en-US" altLang="x-none"/>
          </a:p>
        </p:txBody>
      </p:sp>
    </p:spTree>
    <p:extLst>
      <p:ext uri="{BB962C8B-B14F-4D97-AF65-F5344CB8AC3E}">
        <p14:creationId xmlns:p14="http://schemas.microsoft.com/office/powerpoint/2010/main" val="38669113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14</a:t>
            </a:fld>
            <a:endParaRPr lang="en-US" altLang="x-none"/>
          </a:p>
        </p:txBody>
      </p:sp>
    </p:spTree>
    <p:extLst>
      <p:ext uri="{BB962C8B-B14F-4D97-AF65-F5344CB8AC3E}">
        <p14:creationId xmlns:p14="http://schemas.microsoft.com/office/powerpoint/2010/main" val="42441776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15</a:t>
            </a:fld>
            <a:endParaRPr lang="en-US" altLang="x-none"/>
          </a:p>
        </p:txBody>
      </p:sp>
    </p:spTree>
    <p:extLst>
      <p:ext uri="{BB962C8B-B14F-4D97-AF65-F5344CB8AC3E}">
        <p14:creationId xmlns:p14="http://schemas.microsoft.com/office/powerpoint/2010/main" val="8803529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16</a:t>
            </a:fld>
            <a:endParaRPr lang="en-US" altLang="x-none"/>
          </a:p>
        </p:txBody>
      </p:sp>
    </p:spTree>
    <p:extLst>
      <p:ext uri="{BB962C8B-B14F-4D97-AF65-F5344CB8AC3E}">
        <p14:creationId xmlns:p14="http://schemas.microsoft.com/office/powerpoint/2010/main" val="35689667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17</a:t>
            </a:fld>
            <a:endParaRPr lang="en-US" altLang="x-none"/>
          </a:p>
        </p:txBody>
      </p:sp>
    </p:spTree>
    <p:extLst>
      <p:ext uri="{BB962C8B-B14F-4D97-AF65-F5344CB8AC3E}">
        <p14:creationId xmlns:p14="http://schemas.microsoft.com/office/powerpoint/2010/main" val="20454392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18</a:t>
            </a:fld>
            <a:endParaRPr lang="en-US" altLang="x-none"/>
          </a:p>
        </p:txBody>
      </p:sp>
    </p:spTree>
    <p:extLst>
      <p:ext uri="{BB962C8B-B14F-4D97-AF65-F5344CB8AC3E}">
        <p14:creationId xmlns:p14="http://schemas.microsoft.com/office/powerpoint/2010/main" val="18835515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19</a:t>
            </a:fld>
            <a:endParaRPr lang="en-US" altLang="x-none"/>
          </a:p>
        </p:txBody>
      </p:sp>
    </p:spTree>
    <p:extLst>
      <p:ext uri="{BB962C8B-B14F-4D97-AF65-F5344CB8AC3E}">
        <p14:creationId xmlns:p14="http://schemas.microsoft.com/office/powerpoint/2010/main" val="2921672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your own</a:t>
            </a:r>
          </a:p>
          <a:p>
            <a:endParaRPr lang="en-US" dirty="0"/>
          </a:p>
          <a:p>
            <a:r>
              <a:rPr lang="en-US" dirty="0"/>
              <a:t>c</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20</a:t>
            </a:fld>
            <a:endParaRPr lang="en-US" altLang="x-none"/>
          </a:p>
        </p:txBody>
      </p:sp>
    </p:spTree>
    <p:extLst>
      <p:ext uri="{BB962C8B-B14F-4D97-AF65-F5344CB8AC3E}">
        <p14:creationId xmlns:p14="http://schemas.microsoft.com/office/powerpoint/2010/main" val="35715313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your own</a:t>
            </a:r>
          </a:p>
          <a:p>
            <a:endParaRPr lang="en-US" dirty="0"/>
          </a:p>
          <a:p>
            <a:r>
              <a:rPr lang="en-US" dirty="0"/>
              <a:t>b</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21</a:t>
            </a:fld>
            <a:endParaRPr lang="en-US" altLang="x-none"/>
          </a:p>
        </p:txBody>
      </p:sp>
    </p:spTree>
    <p:extLst>
      <p:ext uri="{BB962C8B-B14F-4D97-AF65-F5344CB8AC3E}">
        <p14:creationId xmlns:p14="http://schemas.microsoft.com/office/powerpoint/2010/main" val="18172480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22</a:t>
            </a:fld>
            <a:endParaRPr lang="en-US" altLang="x-none"/>
          </a:p>
        </p:txBody>
      </p:sp>
    </p:spTree>
    <p:extLst>
      <p:ext uri="{BB962C8B-B14F-4D97-AF65-F5344CB8AC3E}">
        <p14:creationId xmlns:p14="http://schemas.microsoft.com/office/powerpoint/2010/main" val="23178995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Whiteboard work</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23</a:t>
            </a:fld>
            <a:endParaRPr lang="en-US" altLang="x-none"/>
          </a:p>
        </p:txBody>
      </p:sp>
    </p:spTree>
    <p:extLst>
      <p:ext uri="{BB962C8B-B14F-4D97-AF65-F5344CB8AC3E}">
        <p14:creationId xmlns:p14="http://schemas.microsoft.com/office/powerpoint/2010/main" val="6355477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Whiteboard work</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24</a:t>
            </a:fld>
            <a:endParaRPr lang="en-US" altLang="x-none"/>
          </a:p>
        </p:txBody>
      </p:sp>
    </p:spTree>
    <p:extLst>
      <p:ext uri="{BB962C8B-B14F-4D97-AF65-F5344CB8AC3E}">
        <p14:creationId xmlns:p14="http://schemas.microsoft.com/office/powerpoint/2010/main" val="36554929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25</a:t>
            </a:fld>
            <a:endParaRPr lang="en-US" altLang="x-none"/>
          </a:p>
        </p:txBody>
      </p:sp>
    </p:spTree>
    <p:extLst>
      <p:ext uri="{BB962C8B-B14F-4D97-AF65-F5344CB8AC3E}">
        <p14:creationId xmlns:p14="http://schemas.microsoft.com/office/powerpoint/2010/main" val="22005929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26</a:t>
            </a:fld>
            <a:endParaRPr lang="en-US" altLang="x-none"/>
          </a:p>
        </p:txBody>
      </p:sp>
    </p:spTree>
    <p:extLst>
      <p:ext uri="{BB962C8B-B14F-4D97-AF65-F5344CB8AC3E}">
        <p14:creationId xmlns:p14="http://schemas.microsoft.com/office/powerpoint/2010/main" val="42381490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27</a:t>
            </a:fld>
            <a:endParaRPr lang="en-US" altLang="x-none"/>
          </a:p>
        </p:txBody>
      </p:sp>
    </p:spTree>
    <p:extLst>
      <p:ext uri="{BB962C8B-B14F-4D97-AF65-F5344CB8AC3E}">
        <p14:creationId xmlns:p14="http://schemas.microsoft.com/office/powerpoint/2010/main" val="13680652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28</a:t>
            </a:fld>
            <a:endParaRPr lang="en-US" altLang="x-none"/>
          </a:p>
        </p:txBody>
      </p:sp>
    </p:spTree>
    <p:extLst>
      <p:ext uri="{BB962C8B-B14F-4D97-AF65-F5344CB8AC3E}">
        <p14:creationId xmlns:p14="http://schemas.microsoft.com/office/powerpoint/2010/main" val="30047165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29</a:t>
            </a:fld>
            <a:endParaRPr lang="en-US" altLang="x-none"/>
          </a:p>
        </p:txBody>
      </p:sp>
    </p:spTree>
    <p:extLst>
      <p:ext uri="{BB962C8B-B14F-4D97-AF65-F5344CB8AC3E}">
        <p14:creationId xmlns:p14="http://schemas.microsoft.com/office/powerpoint/2010/main" val="340394374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30</a:t>
            </a:fld>
            <a:endParaRPr lang="en-US" altLang="x-none"/>
          </a:p>
        </p:txBody>
      </p:sp>
    </p:spTree>
    <p:extLst>
      <p:ext uri="{BB962C8B-B14F-4D97-AF65-F5344CB8AC3E}">
        <p14:creationId xmlns:p14="http://schemas.microsoft.com/office/powerpoint/2010/main" val="105323086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31</a:t>
            </a:fld>
            <a:endParaRPr lang="en-US" altLang="x-none"/>
          </a:p>
        </p:txBody>
      </p:sp>
    </p:spTree>
    <p:extLst>
      <p:ext uri="{BB962C8B-B14F-4D97-AF65-F5344CB8AC3E}">
        <p14:creationId xmlns:p14="http://schemas.microsoft.com/office/powerpoint/2010/main" val="39211886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32</a:t>
            </a:fld>
            <a:endParaRPr lang="en-US" altLang="x-none"/>
          </a:p>
        </p:txBody>
      </p:sp>
    </p:spTree>
    <p:extLst>
      <p:ext uri="{BB962C8B-B14F-4D97-AF65-F5344CB8AC3E}">
        <p14:creationId xmlns:p14="http://schemas.microsoft.com/office/powerpoint/2010/main" val="135061625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a:t>Each hexadecimal digit represents four bits (binary digits), also known as a nibble (or </a:t>
            </a:r>
            <a:r>
              <a:rPr lang="en-US" dirty="0" err="1"/>
              <a:t>nybble</a:t>
            </a:r>
            <a:r>
              <a:rPr lang="en-US" dirty="0"/>
              <a:t>), which is half a byte.</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33</a:t>
            </a:fld>
            <a:endParaRPr lang="en-US" altLang="x-none"/>
          </a:p>
        </p:txBody>
      </p:sp>
    </p:spTree>
    <p:extLst>
      <p:ext uri="{BB962C8B-B14F-4D97-AF65-F5344CB8AC3E}">
        <p14:creationId xmlns:p14="http://schemas.microsoft.com/office/powerpoint/2010/main" val="80628338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34</a:t>
            </a:fld>
            <a:endParaRPr lang="en-US" altLang="x-none"/>
          </a:p>
        </p:txBody>
      </p:sp>
    </p:spTree>
    <p:extLst>
      <p:ext uri="{BB962C8B-B14F-4D97-AF65-F5344CB8AC3E}">
        <p14:creationId xmlns:p14="http://schemas.microsoft.com/office/powerpoint/2010/main" val="164094620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35</a:t>
            </a:fld>
            <a:endParaRPr lang="en-US" altLang="x-none"/>
          </a:p>
        </p:txBody>
      </p:sp>
    </p:spTree>
    <p:extLst>
      <p:ext uri="{BB962C8B-B14F-4D97-AF65-F5344CB8AC3E}">
        <p14:creationId xmlns:p14="http://schemas.microsoft.com/office/powerpoint/2010/main" val="244919668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36</a:t>
            </a:fld>
            <a:endParaRPr lang="en-US" altLang="x-none"/>
          </a:p>
        </p:txBody>
      </p:sp>
    </p:spTree>
    <p:extLst>
      <p:ext uri="{BB962C8B-B14F-4D97-AF65-F5344CB8AC3E}">
        <p14:creationId xmlns:p14="http://schemas.microsoft.com/office/powerpoint/2010/main" val="67231474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37</a:t>
            </a:fld>
            <a:endParaRPr lang="en-US" altLang="x-none"/>
          </a:p>
        </p:txBody>
      </p:sp>
    </p:spTree>
    <p:extLst>
      <p:ext uri="{BB962C8B-B14F-4D97-AF65-F5344CB8AC3E}">
        <p14:creationId xmlns:p14="http://schemas.microsoft.com/office/powerpoint/2010/main" val="12132926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38</a:t>
            </a:fld>
            <a:endParaRPr lang="en-US" altLang="x-none"/>
          </a:p>
        </p:txBody>
      </p:sp>
    </p:spTree>
    <p:extLst>
      <p:ext uri="{BB962C8B-B14F-4D97-AF65-F5344CB8AC3E}">
        <p14:creationId xmlns:p14="http://schemas.microsoft.com/office/powerpoint/2010/main" val="131742201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Fun fact: mobile devices still transitioning</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39</a:t>
            </a:fld>
            <a:endParaRPr lang="en-US" altLang="x-none"/>
          </a:p>
        </p:txBody>
      </p:sp>
    </p:spTree>
    <p:extLst>
      <p:ext uri="{BB962C8B-B14F-4D97-AF65-F5344CB8AC3E}">
        <p14:creationId xmlns:p14="http://schemas.microsoft.com/office/powerpoint/2010/main" val="125189338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40</a:t>
            </a:fld>
            <a:endParaRPr lang="en-US" altLang="x-none"/>
          </a:p>
        </p:txBody>
      </p:sp>
    </p:spTree>
    <p:extLst>
      <p:ext uri="{BB962C8B-B14F-4D97-AF65-F5344CB8AC3E}">
        <p14:creationId xmlns:p14="http://schemas.microsoft.com/office/powerpoint/2010/main" val="165198909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41</a:t>
            </a:fld>
            <a:endParaRPr lang="en-US" altLang="x-none"/>
          </a:p>
        </p:txBody>
      </p:sp>
    </p:spTree>
    <p:extLst>
      <p:ext uri="{BB962C8B-B14F-4D97-AF65-F5344CB8AC3E}">
        <p14:creationId xmlns:p14="http://schemas.microsoft.com/office/powerpoint/2010/main" val="162724142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42</a:t>
            </a:fld>
            <a:endParaRPr lang="en-US" altLang="x-none"/>
          </a:p>
        </p:txBody>
      </p:sp>
    </p:spTree>
    <p:extLst>
      <p:ext uri="{BB962C8B-B14F-4D97-AF65-F5344CB8AC3E}">
        <p14:creationId xmlns:p14="http://schemas.microsoft.com/office/powerpoint/2010/main" val="365926206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43</a:t>
            </a:fld>
            <a:endParaRPr lang="en-US" altLang="x-none"/>
          </a:p>
        </p:txBody>
      </p:sp>
    </p:spTree>
    <p:extLst>
      <p:ext uri="{BB962C8B-B14F-4D97-AF65-F5344CB8AC3E}">
        <p14:creationId xmlns:p14="http://schemas.microsoft.com/office/powerpoint/2010/main" val="263163310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44</a:t>
            </a:fld>
            <a:endParaRPr lang="en-US" altLang="x-none"/>
          </a:p>
        </p:txBody>
      </p:sp>
    </p:spTree>
    <p:extLst>
      <p:ext uri="{BB962C8B-B14F-4D97-AF65-F5344CB8AC3E}">
        <p14:creationId xmlns:p14="http://schemas.microsoft.com/office/powerpoint/2010/main" val="384496340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45</a:t>
            </a:fld>
            <a:endParaRPr lang="en-US" altLang="x-none"/>
          </a:p>
        </p:txBody>
      </p:sp>
    </p:spTree>
    <p:extLst>
      <p:ext uri="{BB962C8B-B14F-4D97-AF65-F5344CB8AC3E}">
        <p14:creationId xmlns:p14="http://schemas.microsoft.com/office/powerpoint/2010/main" val="308267597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46</a:t>
            </a:fld>
            <a:endParaRPr lang="en-US" altLang="x-none"/>
          </a:p>
        </p:txBody>
      </p:sp>
    </p:spTree>
    <p:extLst>
      <p:ext uri="{BB962C8B-B14F-4D97-AF65-F5344CB8AC3E}">
        <p14:creationId xmlns:p14="http://schemas.microsoft.com/office/powerpoint/2010/main" val="404018411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47</a:t>
            </a:fld>
            <a:endParaRPr lang="en-US" altLang="x-none"/>
          </a:p>
        </p:txBody>
      </p:sp>
    </p:spTree>
    <p:extLst>
      <p:ext uri="{BB962C8B-B14F-4D97-AF65-F5344CB8AC3E}">
        <p14:creationId xmlns:p14="http://schemas.microsoft.com/office/powerpoint/2010/main" val="178742771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48</a:t>
            </a:fld>
            <a:endParaRPr lang="en-US" altLang="x-none"/>
          </a:p>
        </p:txBody>
      </p:sp>
    </p:spTree>
    <p:extLst>
      <p:ext uri="{BB962C8B-B14F-4D97-AF65-F5344CB8AC3E}">
        <p14:creationId xmlns:p14="http://schemas.microsoft.com/office/powerpoint/2010/main" val="175479861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49</a:t>
            </a:fld>
            <a:endParaRPr lang="en-US" altLang="x-none"/>
          </a:p>
        </p:txBody>
      </p:sp>
    </p:spTree>
    <p:extLst>
      <p:ext uri="{BB962C8B-B14F-4D97-AF65-F5344CB8AC3E}">
        <p14:creationId xmlns:p14="http://schemas.microsoft.com/office/powerpoint/2010/main" val="157419932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Extra digits just fall off</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50</a:t>
            </a:fld>
            <a:endParaRPr lang="en-US" altLang="x-none"/>
          </a:p>
        </p:txBody>
      </p:sp>
    </p:spTree>
    <p:extLst>
      <p:ext uri="{BB962C8B-B14F-4D97-AF65-F5344CB8AC3E}">
        <p14:creationId xmlns:p14="http://schemas.microsoft.com/office/powerpoint/2010/main" val="188155594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51</a:t>
            </a:fld>
            <a:endParaRPr lang="en-US" altLang="x-none"/>
          </a:p>
        </p:txBody>
      </p:sp>
    </p:spTree>
    <p:extLst>
      <p:ext uri="{BB962C8B-B14F-4D97-AF65-F5344CB8AC3E}">
        <p14:creationId xmlns:p14="http://schemas.microsoft.com/office/powerpoint/2010/main" val="39088103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52</a:t>
            </a:fld>
            <a:endParaRPr lang="en-US" altLang="x-none"/>
          </a:p>
        </p:txBody>
      </p:sp>
    </p:spTree>
    <p:extLst>
      <p:ext uri="{BB962C8B-B14F-4D97-AF65-F5344CB8AC3E}">
        <p14:creationId xmlns:p14="http://schemas.microsoft.com/office/powerpoint/2010/main" val="16118099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53</a:t>
            </a:fld>
            <a:endParaRPr lang="en-US" altLang="x-none"/>
          </a:p>
        </p:txBody>
      </p:sp>
    </p:spTree>
    <p:extLst>
      <p:ext uri="{BB962C8B-B14F-4D97-AF65-F5344CB8AC3E}">
        <p14:creationId xmlns:p14="http://schemas.microsoft.com/office/powerpoint/2010/main" val="310974075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54</a:t>
            </a:fld>
            <a:endParaRPr lang="en-US" altLang="x-none"/>
          </a:p>
        </p:txBody>
      </p:sp>
    </p:spTree>
    <p:extLst>
      <p:ext uri="{BB962C8B-B14F-4D97-AF65-F5344CB8AC3E}">
        <p14:creationId xmlns:p14="http://schemas.microsoft.com/office/powerpoint/2010/main" val="38426015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55</a:t>
            </a:fld>
            <a:endParaRPr lang="en-US" altLang="x-none"/>
          </a:p>
        </p:txBody>
      </p:sp>
    </p:spTree>
    <p:extLst>
      <p:ext uri="{BB962C8B-B14F-4D97-AF65-F5344CB8AC3E}">
        <p14:creationId xmlns:p14="http://schemas.microsoft.com/office/powerpoint/2010/main" val="343106430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56</a:t>
            </a:fld>
            <a:endParaRPr lang="en-US" altLang="x-none"/>
          </a:p>
        </p:txBody>
      </p:sp>
    </p:spTree>
    <p:extLst>
      <p:ext uri="{BB962C8B-B14F-4D97-AF65-F5344CB8AC3E}">
        <p14:creationId xmlns:p14="http://schemas.microsoft.com/office/powerpoint/2010/main" val="3030000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57</a:t>
            </a:fld>
            <a:endParaRPr lang="en-US" altLang="x-none"/>
          </a:p>
        </p:txBody>
      </p:sp>
    </p:spTree>
    <p:extLst>
      <p:ext uri="{BB962C8B-B14F-4D97-AF65-F5344CB8AC3E}">
        <p14:creationId xmlns:p14="http://schemas.microsoft.com/office/powerpoint/2010/main" val="140473857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58</a:t>
            </a:fld>
            <a:endParaRPr lang="en-US" altLang="x-none"/>
          </a:p>
        </p:txBody>
      </p:sp>
    </p:spTree>
    <p:extLst>
      <p:ext uri="{BB962C8B-B14F-4D97-AF65-F5344CB8AC3E}">
        <p14:creationId xmlns:p14="http://schemas.microsoft.com/office/powerpoint/2010/main" val="355123612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59</a:t>
            </a:fld>
            <a:endParaRPr lang="en-US" altLang="x-none"/>
          </a:p>
        </p:txBody>
      </p:sp>
    </p:spTree>
    <p:extLst>
      <p:ext uri="{BB962C8B-B14F-4D97-AF65-F5344CB8AC3E}">
        <p14:creationId xmlns:p14="http://schemas.microsoft.com/office/powerpoint/2010/main" val="222328803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60</a:t>
            </a:fld>
            <a:endParaRPr lang="en-US" altLang="x-none"/>
          </a:p>
        </p:txBody>
      </p:sp>
    </p:spTree>
    <p:extLst>
      <p:ext uri="{BB962C8B-B14F-4D97-AF65-F5344CB8AC3E}">
        <p14:creationId xmlns:p14="http://schemas.microsoft.com/office/powerpoint/2010/main" val="128306368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61</a:t>
            </a:fld>
            <a:endParaRPr lang="en-US" altLang="x-none"/>
          </a:p>
        </p:txBody>
      </p:sp>
    </p:spTree>
    <p:extLst>
      <p:ext uri="{BB962C8B-B14F-4D97-AF65-F5344CB8AC3E}">
        <p14:creationId xmlns:p14="http://schemas.microsoft.com/office/powerpoint/2010/main" val="377913667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62</a:t>
            </a:fld>
            <a:endParaRPr lang="en-US" altLang="x-none"/>
          </a:p>
        </p:txBody>
      </p:sp>
    </p:spTree>
    <p:extLst>
      <p:ext uri="{BB962C8B-B14F-4D97-AF65-F5344CB8AC3E}">
        <p14:creationId xmlns:p14="http://schemas.microsoft.com/office/powerpoint/2010/main" val="998730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63</a:t>
            </a:fld>
            <a:endParaRPr lang="en-US" altLang="x-none"/>
          </a:p>
        </p:txBody>
      </p:sp>
    </p:spTree>
    <p:extLst>
      <p:ext uri="{BB962C8B-B14F-4D97-AF65-F5344CB8AC3E}">
        <p14:creationId xmlns:p14="http://schemas.microsoft.com/office/powerpoint/2010/main" val="120631608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65</a:t>
            </a:fld>
            <a:endParaRPr lang="en-US" altLang="x-none"/>
          </a:p>
        </p:txBody>
      </p:sp>
    </p:spTree>
    <p:extLst>
      <p:ext uri="{BB962C8B-B14F-4D97-AF65-F5344CB8AC3E}">
        <p14:creationId xmlns:p14="http://schemas.microsoft.com/office/powerpoint/2010/main" val="32328674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66</a:t>
            </a:fld>
            <a:endParaRPr lang="en-US" altLang="x-none"/>
          </a:p>
        </p:txBody>
      </p:sp>
    </p:spTree>
    <p:extLst>
      <p:ext uri="{BB962C8B-B14F-4D97-AF65-F5344CB8AC3E}">
        <p14:creationId xmlns:p14="http://schemas.microsoft.com/office/powerpoint/2010/main" val="177179764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67</a:t>
            </a:fld>
            <a:endParaRPr lang="en-US" altLang="x-none"/>
          </a:p>
        </p:txBody>
      </p:sp>
    </p:spTree>
    <p:extLst>
      <p:ext uri="{BB962C8B-B14F-4D97-AF65-F5344CB8AC3E}">
        <p14:creationId xmlns:p14="http://schemas.microsoft.com/office/powerpoint/2010/main" val="104584071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lphaLcParenR"/>
            </a:pPr>
            <a:r>
              <a:rPr lang="en-US" dirty="0"/>
              <a:t>0100</a:t>
            </a:r>
          </a:p>
          <a:p>
            <a:pPr marL="228600" indent="-228600">
              <a:buAutoNum type="alphaLcParenR"/>
            </a:pPr>
            <a:r>
              <a:rPr lang="en-US" dirty="0"/>
              <a:t>1001</a:t>
            </a:r>
          </a:p>
          <a:p>
            <a:pPr marL="228600" indent="-228600">
              <a:buAutoNum type="alphaLcParenR"/>
            </a:pPr>
            <a:r>
              <a:rPr lang="en-US" dirty="0"/>
              <a:t>1101</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68</a:t>
            </a:fld>
            <a:endParaRPr lang="en-US" altLang="x-none"/>
          </a:p>
        </p:txBody>
      </p:sp>
    </p:spTree>
    <p:extLst>
      <p:ext uri="{BB962C8B-B14F-4D97-AF65-F5344CB8AC3E}">
        <p14:creationId xmlns:p14="http://schemas.microsoft.com/office/powerpoint/2010/main" val="2223408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70</a:t>
            </a:fld>
            <a:endParaRPr lang="en-US" altLang="x-none"/>
          </a:p>
        </p:txBody>
      </p:sp>
    </p:spTree>
    <p:extLst>
      <p:ext uri="{BB962C8B-B14F-4D97-AF65-F5344CB8AC3E}">
        <p14:creationId xmlns:p14="http://schemas.microsoft.com/office/powerpoint/2010/main" val="290304186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Technically overflowing with signed integers in C is undefined.  But it is predictable</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71</a:t>
            </a:fld>
            <a:endParaRPr lang="en-US" altLang="x-none"/>
          </a:p>
        </p:txBody>
      </p:sp>
    </p:spTree>
    <p:extLst>
      <p:ext uri="{BB962C8B-B14F-4D97-AF65-F5344CB8AC3E}">
        <p14:creationId xmlns:p14="http://schemas.microsoft.com/office/powerpoint/2010/main" val="319747292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72</a:t>
            </a:fld>
            <a:endParaRPr lang="en-US" altLang="x-none"/>
          </a:p>
        </p:txBody>
      </p:sp>
    </p:spTree>
    <p:extLst>
      <p:ext uri="{BB962C8B-B14F-4D97-AF65-F5344CB8AC3E}">
        <p14:creationId xmlns:p14="http://schemas.microsoft.com/office/powerpoint/2010/main" val="354773470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73</a:t>
            </a:fld>
            <a:endParaRPr lang="en-US" altLang="x-none"/>
          </a:p>
        </p:txBody>
      </p:sp>
    </p:spTree>
    <p:extLst>
      <p:ext uri="{BB962C8B-B14F-4D97-AF65-F5344CB8AC3E}">
        <p14:creationId xmlns:p14="http://schemas.microsoft.com/office/powerpoint/2010/main" val="276532061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74</a:t>
            </a:fld>
            <a:endParaRPr lang="en-US" altLang="x-none"/>
          </a:p>
        </p:txBody>
      </p:sp>
    </p:spTree>
    <p:extLst>
      <p:ext uri="{BB962C8B-B14F-4D97-AF65-F5344CB8AC3E}">
        <p14:creationId xmlns:p14="http://schemas.microsoft.com/office/powerpoint/2010/main" val="334137591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Think-Pair-Share</a:t>
            </a:r>
          </a:p>
          <a:p>
            <a:endParaRPr lang="en-US" dirty="0"/>
          </a:p>
          <a:p>
            <a:r>
              <a:rPr lang="en-US" dirty="0"/>
              <a:t>C</a:t>
            </a:r>
          </a:p>
          <a:p>
            <a:endParaRPr lang="en-US" dirty="0"/>
          </a:p>
          <a:p>
            <a:r>
              <a:rPr lang="en-US" dirty="0"/>
              <a:t>DISCONTINUITY = overflow</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75</a:t>
            </a:fld>
            <a:endParaRPr lang="en-US" altLang="x-none"/>
          </a:p>
        </p:txBody>
      </p:sp>
    </p:spTree>
    <p:extLst>
      <p:ext uri="{BB962C8B-B14F-4D97-AF65-F5344CB8AC3E}">
        <p14:creationId xmlns:p14="http://schemas.microsoft.com/office/powerpoint/2010/main" val="85438287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76</a:t>
            </a:fld>
            <a:endParaRPr lang="en-US" altLang="x-none"/>
          </a:p>
        </p:txBody>
      </p:sp>
    </p:spTree>
    <p:extLst>
      <p:ext uri="{BB962C8B-B14F-4D97-AF65-F5344CB8AC3E}">
        <p14:creationId xmlns:p14="http://schemas.microsoft.com/office/powerpoint/2010/main" val="249190134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77</a:t>
            </a:fld>
            <a:endParaRPr lang="en-US" altLang="x-none"/>
          </a:p>
        </p:txBody>
      </p:sp>
    </p:spTree>
    <p:extLst>
      <p:ext uri="{BB962C8B-B14F-4D97-AF65-F5344CB8AC3E}">
        <p14:creationId xmlns:p14="http://schemas.microsoft.com/office/powerpoint/2010/main" val="141719928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78</a:t>
            </a:fld>
            <a:endParaRPr lang="en-US" altLang="x-none"/>
          </a:p>
        </p:txBody>
      </p:sp>
    </p:spTree>
    <p:extLst>
      <p:ext uri="{BB962C8B-B14F-4D97-AF65-F5344CB8AC3E}">
        <p14:creationId xmlns:p14="http://schemas.microsoft.com/office/powerpoint/2010/main" val="224516623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79</a:t>
            </a:fld>
            <a:endParaRPr lang="en-US" altLang="x-none"/>
          </a:p>
        </p:txBody>
      </p:sp>
    </p:spTree>
    <p:extLst>
      <p:ext uri="{BB962C8B-B14F-4D97-AF65-F5344CB8AC3E}">
        <p14:creationId xmlns:p14="http://schemas.microsoft.com/office/powerpoint/2010/main" val="161676900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80</a:t>
            </a:fld>
            <a:endParaRPr lang="en-US" altLang="x-none"/>
          </a:p>
        </p:txBody>
      </p:sp>
    </p:spTree>
    <p:extLst>
      <p:ext uri="{BB962C8B-B14F-4D97-AF65-F5344CB8AC3E}">
        <p14:creationId xmlns:p14="http://schemas.microsoft.com/office/powerpoint/2010/main" val="105486649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Boeing hundredths of a second</a:t>
            </a:r>
          </a:p>
          <a:p>
            <a:endParaRPr lang="en-US" dirty="0"/>
          </a:p>
          <a:p>
            <a:r>
              <a:rPr lang="en-US" dirty="0"/>
              <a:t>How to fix?  </a:t>
            </a:r>
            <a:r>
              <a:rPr lang="en-US" dirty="0" err="1"/>
              <a:t>Sat_add</a:t>
            </a:r>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81</a:t>
            </a:fld>
            <a:endParaRPr lang="en-US" altLang="x-none"/>
          </a:p>
        </p:txBody>
      </p:sp>
    </p:spTree>
    <p:extLst>
      <p:ext uri="{BB962C8B-B14F-4D97-AF65-F5344CB8AC3E}">
        <p14:creationId xmlns:p14="http://schemas.microsoft.com/office/powerpoint/2010/main" val="330237322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Short max: 32767</a:t>
            </a:r>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82</a:t>
            </a:fld>
            <a:endParaRPr lang="en-US" altLang="x-none"/>
          </a:p>
        </p:txBody>
      </p:sp>
    </p:spTree>
    <p:extLst>
      <p:ext uri="{BB962C8B-B14F-4D97-AF65-F5344CB8AC3E}">
        <p14:creationId xmlns:p14="http://schemas.microsoft.com/office/powerpoint/2010/main" val="57155164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83</a:t>
            </a:fld>
            <a:endParaRPr lang="en-US" altLang="x-none"/>
          </a:p>
        </p:txBody>
      </p:sp>
    </p:spTree>
    <p:extLst>
      <p:ext uri="{BB962C8B-B14F-4D97-AF65-F5344CB8AC3E}">
        <p14:creationId xmlns:p14="http://schemas.microsoft.com/office/powerpoint/2010/main" val="80172925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86</a:t>
            </a:fld>
            <a:endParaRPr lang="en-US" altLang="x-none"/>
          </a:p>
        </p:txBody>
      </p:sp>
    </p:spTree>
    <p:extLst>
      <p:ext uri="{BB962C8B-B14F-4D97-AF65-F5344CB8AC3E}">
        <p14:creationId xmlns:p14="http://schemas.microsoft.com/office/powerpoint/2010/main" val="362564769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87</a:t>
            </a:fld>
            <a:endParaRPr lang="en-US" altLang="x-none"/>
          </a:p>
        </p:txBody>
      </p:sp>
    </p:spTree>
    <p:extLst>
      <p:ext uri="{BB962C8B-B14F-4D97-AF65-F5344CB8AC3E}">
        <p14:creationId xmlns:p14="http://schemas.microsoft.com/office/powerpoint/2010/main" val="312135191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overflow at x for signed numbers</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88</a:t>
            </a:fld>
            <a:endParaRPr lang="en-US" altLang="x-none"/>
          </a:p>
        </p:txBody>
      </p:sp>
    </p:spTree>
    <p:extLst>
      <p:ext uri="{BB962C8B-B14F-4D97-AF65-F5344CB8AC3E}">
        <p14:creationId xmlns:p14="http://schemas.microsoft.com/office/powerpoint/2010/main" val="231620749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overflow at x for signed numbers</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89</a:t>
            </a:fld>
            <a:endParaRPr lang="en-US" altLang="x-none"/>
          </a:p>
        </p:txBody>
      </p:sp>
    </p:spTree>
    <p:extLst>
      <p:ext uri="{BB962C8B-B14F-4D97-AF65-F5344CB8AC3E}">
        <p14:creationId xmlns:p14="http://schemas.microsoft.com/office/powerpoint/2010/main" val="318537231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overflow at x for signed numbers</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90</a:t>
            </a:fld>
            <a:endParaRPr lang="en-US" altLang="x-none"/>
          </a:p>
        </p:txBody>
      </p:sp>
    </p:spTree>
    <p:extLst>
      <p:ext uri="{BB962C8B-B14F-4D97-AF65-F5344CB8AC3E}">
        <p14:creationId xmlns:p14="http://schemas.microsoft.com/office/powerpoint/2010/main" val="97685869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overflow at x for signed numbers</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91</a:t>
            </a:fld>
            <a:endParaRPr lang="en-US" altLang="x-none"/>
          </a:p>
        </p:txBody>
      </p:sp>
    </p:spTree>
    <p:extLst>
      <p:ext uri="{BB962C8B-B14F-4D97-AF65-F5344CB8AC3E}">
        <p14:creationId xmlns:p14="http://schemas.microsoft.com/office/powerpoint/2010/main" val="351802554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overflow at x for signed numbers</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92</a:t>
            </a:fld>
            <a:endParaRPr lang="en-US" altLang="x-none"/>
          </a:p>
        </p:txBody>
      </p:sp>
    </p:spTree>
    <p:extLst>
      <p:ext uri="{BB962C8B-B14F-4D97-AF65-F5344CB8AC3E}">
        <p14:creationId xmlns:p14="http://schemas.microsoft.com/office/powerpoint/2010/main" val="24849492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and Nick Troccoli,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Jerry Cain and others.</a:t>
            </a:r>
          </a:p>
        </p:txBody>
      </p:sp>
    </p:spTree>
    <p:extLst>
      <p:ext uri="{BB962C8B-B14F-4D97-AF65-F5344CB8AC3E}">
        <p14:creationId xmlns:p14="http://schemas.microsoft.com/office/powerpoint/2010/main" val="2113104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6779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1215408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539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0499823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58803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58478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501040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36752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73252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3F1E6D-072B-0148-BCDC-3DE6F33713FD}"/>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D8D94C7-C9F7-7A4B-B692-F85098C10D6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0904969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1BAC2715-7B69-034F-ADD4-FCB4F1C9EE1C}"/>
              </a:ext>
            </a:extLst>
          </p:cNvPr>
          <p:cNvSpPr txBox="1">
            <a:spLocks noGrp="1"/>
          </p:cNvSpPr>
          <p:nvPr userDrawn="1"/>
        </p:nvSpPr>
        <p:spPr>
          <a:xfrm>
            <a:off x="10972800" y="6356355"/>
            <a:ext cx="1016000" cy="365125"/>
          </a:xfrm>
          <a:prstGeom prst="rect">
            <a:avLst/>
          </a:prstGeom>
          <a:noFill/>
        </p:spPr>
        <p:txBody>
          <a:bodyPr lIns="0" tIns="0" rIns="0" bIns="0" anchor="b"/>
          <a:lstStyle/>
          <a:p>
            <a:pPr>
              <a:spcBef>
                <a:spcPts val="500"/>
              </a:spcBef>
            </a:pPr>
            <a:fld id="{6B0F97DD-C0E0-384C-93CD-7A62F824A3DE}" type="slidenum">
              <a:rPr lang="en-US" altLang="x-none" sz="1200">
                <a:solidFill>
                  <a:srgbClr val="424242"/>
                </a:solidFill>
                <a:latin typeface="Verdana" charset="0"/>
              </a:rPr>
              <a:pPr>
                <a:spcBef>
                  <a:spcPts val="500"/>
                </a:spcBef>
              </a:pPr>
              <a:t>‹#›</a:t>
            </a:fld>
            <a:endParaRPr lang="en-US" altLang="x-none"/>
          </a:p>
        </p:txBody>
      </p:sp>
      <p:sp>
        <p:nvSpPr>
          <p:cNvPr id="8" name="AutoShape 3">
            <a:extLst>
              <a:ext uri="{FF2B5EF4-FFF2-40B4-BE49-F238E27FC236}">
                <a16:creationId xmlns:a16="http://schemas.microsoft.com/office/drawing/2014/main" id="{85DF6712-59E7-BE4D-938E-10F7141D2A47}"/>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Tahoma" charset="0"/>
              <a:ea typeface="Arial" charset="0"/>
              <a:cs typeface="Arial" charset="0"/>
            </a:endParaRPr>
          </a:p>
        </p:txBody>
      </p:sp>
      <p:sp>
        <p:nvSpPr>
          <p:cNvPr id="9" name="Rectangle 3">
            <a:extLst>
              <a:ext uri="{FF2B5EF4-FFF2-40B4-BE49-F238E27FC236}">
                <a16:creationId xmlns:a16="http://schemas.microsoft.com/office/drawing/2014/main" id="{6DCD2242-3A48-6A44-9897-F959BCA692CF}"/>
              </a:ext>
            </a:extLst>
          </p:cNvPr>
          <p:cNvSpPr>
            <a:spLocks noGrp="1" noChangeArrowheads="1"/>
          </p:cNvSpPr>
          <p:nvPr>
            <p:ph type="body" idx="1"/>
          </p:nvPr>
        </p:nvSpPr>
        <p:spPr bwMode="auto">
          <a:xfrm>
            <a:off x="152400" y="1295400"/>
            <a:ext cx="118364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Tree>
    <p:extLst>
      <p:ext uri="{BB962C8B-B14F-4D97-AF65-F5344CB8AC3E}">
        <p14:creationId xmlns:p14="http://schemas.microsoft.com/office/powerpoint/2010/main" val="19088880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ti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tif"/><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5.tif"/><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5.tif"/><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5.tif"/><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5.tif"/><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18" Type="http://schemas.openxmlformats.org/officeDocument/2006/relationships/tags" Target="../tags/tag18.xml"/><Relationship Id="rId26" Type="http://schemas.openxmlformats.org/officeDocument/2006/relationships/tags" Target="../tags/tag26.xml"/><Relationship Id="rId3" Type="http://schemas.openxmlformats.org/officeDocument/2006/relationships/tags" Target="../tags/tag3.xml"/><Relationship Id="rId21" Type="http://schemas.openxmlformats.org/officeDocument/2006/relationships/tags" Target="../tags/tag21.xml"/><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tags" Target="../tags/tag17.xml"/><Relationship Id="rId25" Type="http://schemas.openxmlformats.org/officeDocument/2006/relationships/tags" Target="../tags/tag25.xml"/><Relationship Id="rId2" Type="http://schemas.openxmlformats.org/officeDocument/2006/relationships/tags" Target="../tags/tag2.xml"/><Relationship Id="rId16" Type="http://schemas.openxmlformats.org/officeDocument/2006/relationships/tags" Target="../tags/tag16.xml"/><Relationship Id="rId20" Type="http://schemas.openxmlformats.org/officeDocument/2006/relationships/tags" Target="../tags/tag20.xml"/><Relationship Id="rId29" Type="http://schemas.openxmlformats.org/officeDocument/2006/relationships/notesSlide" Target="../notesSlides/notesSlide70.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24" Type="http://schemas.openxmlformats.org/officeDocument/2006/relationships/tags" Target="../tags/tag24.xml"/><Relationship Id="rId5" Type="http://schemas.openxmlformats.org/officeDocument/2006/relationships/tags" Target="../tags/tag5.xml"/><Relationship Id="rId15" Type="http://schemas.openxmlformats.org/officeDocument/2006/relationships/tags" Target="../tags/tag15.xml"/><Relationship Id="rId23" Type="http://schemas.openxmlformats.org/officeDocument/2006/relationships/tags" Target="../tags/tag23.xml"/><Relationship Id="rId28" Type="http://schemas.openxmlformats.org/officeDocument/2006/relationships/slideLayout" Target="../slideLayouts/slideLayout2.xml"/><Relationship Id="rId10" Type="http://schemas.openxmlformats.org/officeDocument/2006/relationships/tags" Target="../tags/tag10.xml"/><Relationship Id="rId19" Type="http://schemas.openxmlformats.org/officeDocument/2006/relationships/tags" Target="../tags/tag19.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tags" Target="../tags/tag14.xml"/><Relationship Id="rId22" Type="http://schemas.openxmlformats.org/officeDocument/2006/relationships/tags" Target="../tags/tag22.xml"/><Relationship Id="rId27" Type="http://schemas.openxmlformats.org/officeDocument/2006/relationships/tags" Target="../tags/tag27.xml"/></Relationships>
</file>

<file path=ppt/slides/_rels/slide75.xml.rels><?xml version="1.0" encoding="UTF-8" standalone="yes"?>
<Relationships xmlns="http://schemas.openxmlformats.org/package/2006/relationships"><Relationship Id="rId8" Type="http://schemas.openxmlformats.org/officeDocument/2006/relationships/tags" Target="../tags/tag35.xml"/><Relationship Id="rId13" Type="http://schemas.openxmlformats.org/officeDocument/2006/relationships/tags" Target="../tags/tag40.xml"/><Relationship Id="rId18" Type="http://schemas.openxmlformats.org/officeDocument/2006/relationships/tags" Target="../tags/tag45.xml"/><Relationship Id="rId26" Type="http://schemas.openxmlformats.org/officeDocument/2006/relationships/notesSlide" Target="../notesSlides/notesSlide71.xml"/><Relationship Id="rId3" Type="http://schemas.openxmlformats.org/officeDocument/2006/relationships/tags" Target="../tags/tag30.xml"/><Relationship Id="rId21" Type="http://schemas.openxmlformats.org/officeDocument/2006/relationships/tags" Target="../tags/tag48.xml"/><Relationship Id="rId7" Type="http://schemas.openxmlformats.org/officeDocument/2006/relationships/tags" Target="../tags/tag34.xml"/><Relationship Id="rId12" Type="http://schemas.openxmlformats.org/officeDocument/2006/relationships/tags" Target="../tags/tag39.xml"/><Relationship Id="rId17" Type="http://schemas.openxmlformats.org/officeDocument/2006/relationships/tags" Target="../tags/tag44.xml"/><Relationship Id="rId25" Type="http://schemas.openxmlformats.org/officeDocument/2006/relationships/slideLayout" Target="../slideLayouts/slideLayout2.xml"/><Relationship Id="rId2" Type="http://schemas.openxmlformats.org/officeDocument/2006/relationships/tags" Target="../tags/tag29.xml"/><Relationship Id="rId16" Type="http://schemas.openxmlformats.org/officeDocument/2006/relationships/tags" Target="../tags/tag43.xml"/><Relationship Id="rId20" Type="http://schemas.openxmlformats.org/officeDocument/2006/relationships/tags" Target="../tags/tag47.xml"/><Relationship Id="rId1" Type="http://schemas.openxmlformats.org/officeDocument/2006/relationships/tags" Target="../tags/tag28.xml"/><Relationship Id="rId6" Type="http://schemas.openxmlformats.org/officeDocument/2006/relationships/tags" Target="../tags/tag33.xml"/><Relationship Id="rId11" Type="http://schemas.openxmlformats.org/officeDocument/2006/relationships/tags" Target="../tags/tag38.xml"/><Relationship Id="rId24" Type="http://schemas.openxmlformats.org/officeDocument/2006/relationships/tags" Target="../tags/tag51.xml"/><Relationship Id="rId5" Type="http://schemas.openxmlformats.org/officeDocument/2006/relationships/tags" Target="../tags/tag32.xml"/><Relationship Id="rId15" Type="http://schemas.openxmlformats.org/officeDocument/2006/relationships/tags" Target="../tags/tag42.xml"/><Relationship Id="rId23" Type="http://schemas.openxmlformats.org/officeDocument/2006/relationships/tags" Target="../tags/tag50.xml"/><Relationship Id="rId10" Type="http://schemas.openxmlformats.org/officeDocument/2006/relationships/tags" Target="../tags/tag37.xml"/><Relationship Id="rId19" Type="http://schemas.openxmlformats.org/officeDocument/2006/relationships/tags" Target="../tags/tag46.xml"/><Relationship Id="rId4" Type="http://schemas.openxmlformats.org/officeDocument/2006/relationships/tags" Target="../tags/tag31.xml"/><Relationship Id="rId9" Type="http://schemas.openxmlformats.org/officeDocument/2006/relationships/tags" Target="../tags/tag36.xml"/><Relationship Id="rId14" Type="http://schemas.openxmlformats.org/officeDocument/2006/relationships/tags" Target="../tags/tag41.xml"/><Relationship Id="rId22" Type="http://schemas.openxmlformats.org/officeDocument/2006/relationships/tags" Target="../tags/tag49.xml"/></Relationships>
</file>

<file path=ppt/slides/_rels/slide76.xml.rels><?xml version="1.0" encoding="UTF-8" standalone="yes"?>
<Relationships xmlns="http://schemas.openxmlformats.org/package/2006/relationships"><Relationship Id="rId8" Type="http://schemas.openxmlformats.org/officeDocument/2006/relationships/tags" Target="../tags/tag59.xml"/><Relationship Id="rId13" Type="http://schemas.openxmlformats.org/officeDocument/2006/relationships/tags" Target="../tags/tag64.xml"/><Relationship Id="rId18" Type="http://schemas.openxmlformats.org/officeDocument/2006/relationships/tags" Target="../tags/tag69.xml"/><Relationship Id="rId26" Type="http://schemas.openxmlformats.org/officeDocument/2006/relationships/tags" Target="../tags/tag77.xml"/><Relationship Id="rId3" Type="http://schemas.openxmlformats.org/officeDocument/2006/relationships/tags" Target="../tags/tag54.xml"/><Relationship Id="rId21" Type="http://schemas.openxmlformats.org/officeDocument/2006/relationships/tags" Target="../tags/tag72.xml"/><Relationship Id="rId7" Type="http://schemas.openxmlformats.org/officeDocument/2006/relationships/tags" Target="../tags/tag58.xml"/><Relationship Id="rId12" Type="http://schemas.openxmlformats.org/officeDocument/2006/relationships/tags" Target="../tags/tag63.xml"/><Relationship Id="rId17" Type="http://schemas.openxmlformats.org/officeDocument/2006/relationships/tags" Target="../tags/tag68.xml"/><Relationship Id="rId25" Type="http://schemas.openxmlformats.org/officeDocument/2006/relationships/tags" Target="../tags/tag76.xml"/><Relationship Id="rId2" Type="http://schemas.openxmlformats.org/officeDocument/2006/relationships/tags" Target="../tags/tag53.xml"/><Relationship Id="rId16" Type="http://schemas.openxmlformats.org/officeDocument/2006/relationships/tags" Target="../tags/tag67.xml"/><Relationship Id="rId20" Type="http://schemas.openxmlformats.org/officeDocument/2006/relationships/tags" Target="../tags/tag71.xml"/><Relationship Id="rId1" Type="http://schemas.openxmlformats.org/officeDocument/2006/relationships/tags" Target="../tags/tag52.xml"/><Relationship Id="rId6" Type="http://schemas.openxmlformats.org/officeDocument/2006/relationships/tags" Target="../tags/tag57.xml"/><Relationship Id="rId11" Type="http://schemas.openxmlformats.org/officeDocument/2006/relationships/tags" Target="../tags/tag62.xml"/><Relationship Id="rId24" Type="http://schemas.openxmlformats.org/officeDocument/2006/relationships/tags" Target="../tags/tag75.xml"/><Relationship Id="rId5" Type="http://schemas.openxmlformats.org/officeDocument/2006/relationships/tags" Target="../tags/tag56.xml"/><Relationship Id="rId15" Type="http://schemas.openxmlformats.org/officeDocument/2006/relationships/tags" Target="../tags/tag66.xml"/><Relationship Id="rId23" Type="http://schemas.openxmlformats.org/officeDocument/2006/relationships/tags" Target="../tags/tag74.xml"/><Relationship Id="rId28" Type="http://schemas.openxmlformats.org/officeDocument/2006/relationships/notesSlide" Target="../notesSlides/notesSlide72.xml"/><Relationship Id="rId10" Type="http://schemas.openxmlformats.org/officeDocument/2006/relationships/tags" Target="../tags/tag61.xml"/><Relationship Id="rId19" Type="http://schemas.openxmlformats.org/officeDocument/2006/relationships/tags" Target="../tags/tag70.xml"/><Relationship Id="rId4" Type="http://schemas.openxmlformats.org/officeDocument/2006/relationships/tags" Target="../tags/tag55.xml"/><Relationship Id="rId9" Type="http://schemas.openxmlformats.org/officeDocument/2006/relationships/tags" Target="../tags/tag60.xml"/><Relationship Id="rId14" Type="http://schemas.openxmlformats.org/officeDocument/2006/relationships/tags" Target="../tags/tag65.xml"/><Relationship Id="rId22" Type="http://schemas.openxmlformats.org/officeDocument/2006/relationships/tags" Target="../tags/tag73.xml"/><Relationship Id="rId27"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3" Type="http://schemas.openxmlformats.org/officeDocument/2006/relationships/tags" Target="../tags/tag90.xml"/><Relationship Id="rId18" Type="http://schemas.openxmlformats.org/officeDocument/2006/relationships/tags" Target="../tags/tag95.xml"/><Relationship Id="rId26" Type="http://schemas.openxmlformats.org/officeDocument/2006/relationships/tags" Target="../tags/tag103.xml"/><Relationship Id="rId3" Type="http://schemas.openxmlformats.org/officeDocument/2006/relationships/tags" Target="../tags/tag80.xml"/><Relationship Id="rId21" Type="http://schemas.openxmlformats.org/officeDocument/2006/relationships/tags" Target="../tags/tag98.xml"/><Relationship Id="rId7" Type="http://schemas.openxmlformats.org/officeDocument/2006/relationships/tags" Target="../tags/tag84.xml"/><Relationship Id="rId12" Type="http://schemas.openxmlformats.org/officeDocument/2006/relationships/tags" Target="../tags/tag89.xml"/><Relationship Id="rId17" Type="http://schemas.openxmlformats.org/officeDocument/2006/relationships/tags" Target="../tags/tag94.xml"/><Relationship Id="rId25" Type="http://schemas.openxmlformats.org/officeDocument/2006/relationships/tags" Target="../tags/tag102.xml"/><Relationship Id="rId33" Type="http://schemas.openxmlformats.org/officeDocument/2006/relationships/image" Target="../media/image8.jpeg"/><Relationship Id="rId2" Type="http://schemas.openxmlformats.org/officeDocument/2006/relationships/tags" Target="../tags/tag79.xml"/><Relationship Id="rId16" Type="http://schemas.openxmlformats.org/officeDocument/2006/relationships/tags" Target="../tags/tag93.xml"/><Relationship Id="rId20" Type="http://schemas.openxmlformats.org/officeDocument/2006/relationships/tags" Target="../tags/tag97.xml"/><Relationship Id="rId29" Type="http://schemas.openxmlformats.org/officeDocument/2006/relationships/tags" Target="../tags/tag106.xml"/><Relationship Id="rId1" Type="http://schemas.openxmlformats.org/officeDocument/2006/relationships/tags" Target="../tags/tag78.xml"/><Relationship Id="rId6" Type="http://schemas.openxmlformats.org/officeDocument/2006/relationships/tags" Target="../tags/tag83.xml"/><Relationship Id="rId11" Type="http://schemas.openxmlformats.org/officeDocument/2006/relationships/tags" Target="../tags/tag88.xml"/><Relationship Id="rId24" Type="http://schemas.openxmlformats.org/officeDocument/2006/relationships/tags" Target="../tags/tag101.xml"/><Relationship Id="rId32" Type="http://schemas.openxmlformats.org/officeDocument/2006/relationships/notesSlide" Target="../notesSlides/notesSlide73.xml"/><Relationship Id="rId5" Type="http://schemas.openxmlformats.org/officeDocument/2006/relationships/tags" Target="../tags/tag82.xml"/><Relationship Id="rId15" Type="http://schemas.openxmlformats.org/officeDocument/2006/relationships/tags" Target="../tags/tag92.xml"/><Relationship Id="rId23" Type="http://schemas.openxmlformats.org/officeDocument/2006/relationships/tags" Target="../tags/tag100.xml"/><Relationship Id="rId28" Type="http://schemas.openxmlformats.org/officeDocument/2006/relationships/tags" Target="../tags/tag105.xml"/><Relationship Id="rId10" Type="http://schemas.openxmlformats.org/officeDocument/2006/relationships/tags" Target="../tags/tag87.xml"/><Relationship Id="rId19" Type="http://schemas.openxmlformats.org/officeDocument/2006/relationships/tags" Target="../tags/tag96.xml"/><Relationship Id="rId31" Type="http://schemas.openxmlformats.org/officeDocument/2006/relationships/slideLayout" Target="../slideLayouts/slideLayout2.xml"/><Relationship Id="rId4" Type="http://schemas.openxmlformats.org/officeDocument/2006/relationships/tags" Target="../tags/tag81.xml"/><Relationship Id="rId9" Type="http://schemas.openxmlformats.org/officeDocument/2006/relationships/tags" Target="../tags/tag86.xml"/><Relationship Id="rId14" Type="http://schemas.openxmlformats.org/officeDocument/2006/relationships/tags" Target="../tags/tag91.xml"/><Relationship Id="rId22" Type="http://schemas.openxmlformats.org/officeDocument/2006/relationships/tags" Target="../tags/tag99.xml"/><Relationship Id="rId27" Type="http://schemas.openxmlformats.org/officeDocument/2006/relationships/tags" Target="../tags/tag104.xml"/><Relationship Id="rId30" Type="http://schemas.openxmlformats.org/officeDocument/2006/relationships/tags" Target="../tags/tag107.xml"/><Relationship Id="rId8" Type="http://schemas.openxmlformats.org/officeDocument/2006/relationships/tags" Target="../tags/tag85.xml"/></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74.xml"/><Relationship Id="rId2" Type="http://schemas.openxmlformats.org/officeDocument/2006/relationships/slideLayout" Target="../slideLayouts/slideLayout2.xml"/><Relationship Id="rId1" Type="http://schemas.openxmlformats.org/officeDocument/2006/relationships/tags" Target="../tags/tag108.xml"/><Relationship Id="rId6" Type="http://schemas.openxmlformats.org/officeDocument/2006/relationships/hyperlink" Target="https://www.theverge.com/2014/12/3/7325819/gangnam-style-broke-youtube-view-counter" TargetMode="External"/><Relationship Id="rId5" Type="http://schemas.openxmlformats.org/officeDocument/2006/relationships/hyperlink" Target="https://www.bbc.com/news/world-asia-30288542" TargetMode="External"/><Relationship Id="rId4" Type="http://schemas.openxmlformats.org/officeDocument/2006/relationships/image" Target="../media/image9.png"/></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hyperlink" Target="https://pacman.fandom.com/wiki/Map_256_Glitch" TargetMode="External"/><Relationship Id="rId7" Type="http://schemas.openxmlformats.org/officeDocument/2006/relationships/hyperlink" Target="http://www.donhodges.com/how_high_can_you_get.htm" TargetMode="External"/><Relationship Id="rId2" Type="http://schemas.openxmlformats.org/officeDocument/2006/relationships/notesSlide" Target="../notesSlides/notesSlide77.xml"/><Relationship Id="rId1" Type="http://schemas.openxmlformats.org/officeDocument/2006/relationships/slideLayout" Target="../slideLayouts/slideLayout2.xml"/><Relationship Id="rId6" Type="http://schemas.openxmlformats.org/officeDocument/2006/relationships/hyperlink" Target="https://nvd.nist.gov/vuln/detail/CVE-2019-3857" TargetMode="External"/><Relationship Id="rId5" Type="http://schemas.openxmlformats.org/officeDocument/2006/relationships/hyperlink" Target="https://arstechnica.com/uncategorized/2004/12/4490-2/" TargetMode="External"/><Relationship Id="rId4" Type="http://schemas.openxmlformats.org/officeDocument/2006/relationships/hyperlink" Target="https://www.engadget.com/2015/05/01/boeing-787-dreamliner-software-bug/" TargetMode="External"/></Relationships>
</file>

<file path=ppt/slides/_rels/slide82.xml.rels><?xml version="1.0" encoding="UTF-8" standalone="yes"?>
<Relationships xmlns="http://schemas.openxmlformats.org/package/2006/relationships"><Relationship Id="rId3" Type="http://schemas.openxmlformats.org/officeDocument/2006/relationships/image" Target="../media/image1.tif"/><Relationship Id="rId2" Type="http://schemas.openxmlformats.org/officeDocument/2006/relationships/notesSlide" Target="../notesSlides/notesSlide78.xml"/><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5.tif"/><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5.tif"/><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5.tif"/><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5.tif"/><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5.tif"/><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4E12E-CDB2-DA48-B93C-F340374AA4AA}"/>
              </a:ext>
            </a:extLst>
          </p:cNvPr>
          <p:cNvSpPr>
            <a:spLocks noGrp="1"/>
          </p:cNvSpPr>
          <p:nvPr>
            <p:ph type="ctrTitle"/>
          </p:nvPr>
        </p:nvSpPr>
        <p:spPr/>
        <p:txBody>
          <a:bodyPr/>
          <a:lstStyle/>
          <a:p>
            <a:r>
              <a:rPr lang="en-US" dirty="0"/>
              <a:t>CS107 Lecture 2</a:t>
            </a:r>
            <a:br>
              <a:rPr lang="en-US" dirty="0"/>
            </a:br>
            <a:r>
              <a:rPr lang="en-US" sz="3400" dirty="0"/>
              <a:t>Bits and Bytes; Integer Representations</a:t>
            </a:r>
          </a:p>
        </p:txBody>
      </p:sp>
      <p:sp>
        <p:nvSpPr>
          <p:cNvPr id="3" name="Subtitle 2">
            <a:extLst>
              <a:ext uri="{FF2B5EF4-FFF2-40B4-BE49-F238E27FC236}">
                <a16:creationId xmlns:a16="http://schemas.microsoft.com/office/drawing/2014/main" id="{07EAA89F-6B9D-BB4F-9609-8D56C72B9E0F}"/>
              </a:ext>
            </a:extLst>
          </p:cNvPr>
          <p:cNvSpPr>
            <a:spLocks noGrp="1"/>
          </p:cNvSpPr>
          <p:nvPr>
            <p:ph type="subTitle" idx="1"/>
          </p:nvPr>
        </p:nvSpPr>
        <p:spPr/>
        <p:txBody>
          <a:bodyPr/>
          <a:lstStyle/>
          <a:p>
            <a:pPr>
              <a:spcBef>
                <a:spcPts val="360"/>
              </a:spcBef>
            </a:pPr>
            <a:r>
              <a:rPr lang="en-US" sz="2000" dirty="0"/>
              <a:t>reading:</a:t>
            </a:r>
          </a:p>
          <a:p>
            <a:pPr>
              <a:spcBef>
                <a:spcPts val="360"/>
              </a:spcBef>
            </a:pPr>
            <a:r>
              <a:rPr lang="en-US" sz="2000" i="1" dirty="0"/>
              <a:t>Bryant &amp; </a:t>
            </a:r>
            <a:r>
              <a:rPr lang="en-US" sz="2000" i="1" dirty="0" err="1"/>
              <a:t>O’Hallaron</a:t>
            </a:r>
            <a:r>
              <a:rPr lang="en-US" sz="2000" i="1" dirty="0"/>
              <a:t>, Ch. 2.2-2.3</a:t>
            </a:r>
          </a:p>
          <a:p>
            <a:pPr>
              <a:spcBef>
                <a:spcPts val="360"/>
              </a:spcBef>
            </a:pPr>
            <a:endParaRPr lang="en-US" sz="2000" dirty="0"/>
          </a:p>
        </p:txBody>
      </p:sp>
    </p:spTree>
    <p:extLst>
      <p:ext uri="{BB962C8B-B14F-4D97-AF65-F5344CB8AC3E}">
        <p14:creationId xmlns:p14="http://schemas.microsoft.com/office/powerpoint/2010/main" val="305782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91CD580-B2C6-7244-909F-1578D0A93FDE}"/>
              </a:ext>
            </a:extLst>
          </p:cNvPr>
          <p:cNvSpPr>
            <a:spLocks noGrp="1"/>
          </p:cNvSpPr>
          <p:nvPr>
            <p:ph type="title"/>
          </p:nvPr>
        </p:nvSpPr>
        <p:spPr>
          <a:xfrm>
            <a:off x="616744" y="2362200"/>
            <a:ext cx="10958512" cy="2852737"/>
          </a:xfrm>
        </p:spPr>
        <p:txBody>
          <a:bodyPr/>
          <a:lstStyle/>
          <a:p>
            <a:r>
              <a:rPr lang="en-US" sz="5400" u="sng" dirty="0"/>
              <a:t>CS107 Topic 1</a:t>
            </a:r>
            <a:r>
              <a:rPr lang="en-US" sz="5400" dirty="0"/>
              <a:t>: How can a computer represent integer numbers? </a:t>
            </a:r>
          </a:p>
        </p:txBody>
      </p:sp>
    </p:spTree>
    <p:extLst>
      <p:ext uri="{BB962C8B-B14F-4D97-AF65-F5344CB8AC3E}">
        <p14:creationId xmlns:p14="http://schemas.microsoft.com/office/powerpoint/2010/main" val="5080865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73017C6-F1CB-F841-AEB5-52C17FC5C695}"/>
              </a:ext>
            </a:extLst>
          </p:cNvPr>
          <p:cNvSpPr>
            <a:spLocks noGrp="1"/>
          </p:cNvSpPr>
          <p:nvPr>
            <p:ph type="title"/>
          </p:nvPr>
        </p:nvSpPr>
        <p:spPr/>
        <p:txBody>
          <a:bodyPr/>
          <a:lstStyle/>
          <a:p>
            <a:r>
              <a:rPr lang="en-US" dirty="0"/>
              <a:t>CS107 Topic 1</a:t>
            </a:r>
          </a:p>
        </p:txBody>
      </p:sp>
      <p:sp>
        <p:nvSpPr>
          <p:cNvPr id="5" name="Content Placeholder 4">
            <a:extLst>
              <a:ext uri="{FF2B5EF4-FFF2-40B4-BE49-F238E27FC236}">
                <a16:creationId xmlns:a16="http://schemas.microsoft.com/office/drawing/2014/main" id="{B4F1271C-0DF2-5F4F-A405-38443489F6B3}"/>
              </a:ext>
            </a:extLst>
          </p:cNvPr>
          <p:cNvSpPr>
            <a:spLocks noGrp="1"/>
          </p:cNvSpPr>
          <p:nvPr>
            <p:ph idx="1"/>
          </p:nvPr>
        </p:nvSpPr>
        <p:spPr/>
        <p:txBody>
          <a:bodyPr/>
          <a:lstStyle/>
          <a:p>
            <a:pPr marL="0" indent="0">
              <a:buNone/>
            </a:pPr>
            <a:r>
              <a:rPr lang="en-US" b="1" u="sng" dirty="0"/>
              <a:t>How can a computer represent integer numbers? </a:t>
            </a:r>
          </a:p>
          <a:p>
            <a:pPr marL="0" indent="0">
              <a:buNone/>
            </a:pPr>
            <a:endParaRPr lang="en-US" b="1" u="sng" dirty="0"/>
          </a:p>
          <a:p>
            <a:pPr marL="0" indent="0">
              <a:buNone/>
            </a:pPr>
            <a:r>
              <a:rPr lang="en-US" dirty="0"/>
              <a:t>Why is answering this question important?</a:t>
            </a:r>
          </a:p>
          <a:p>
            <a:r>
              <a:rPr lang="en-US" dirty="0"/>
              <a:t>Helps us understand the limitations of computer arithmetic (today)</a:t>
            </a:r>
          </a:p>
          <a:p>
            <a:r>
              <a:rPr lang="en-US" dirty="0"/>
              <a:t>Shows us how to more efficiently perform arithmetic (next time)</a:t>
            </a:r>
          </a:p>
          <a:p>
            <a:r>
              <a:rPr lang="en-US" dirty="0"/>
              <a:t>Shows us how we can encode data more compactly and efficiently (next time)</a:t>
            </a:r>
          </a:p>
        </p:txBody>
      </p:sp>
      <p:sp>
        <p:nvSpPr>
          <p:cNvPr id="6" name="TextBox 5">
            <a:extLst>
              <a:ext uri="{FF2B5EF4-FFF2-40B4-BE49-F238E27FC236}">
                <a16:creationId xmlns:a16="http://schemas.microsoft.com/office/drawing/2014/main" id="{B590E81E-6DF3-4D42-93E6-F30DB072684E}"/>
              </a:ext>
            </a:extLst>
          </p:cNvPr>
          <p:cNvSpPr txBox="1"/>
          <p:nvPr/>
        </p:nvSpPr>
        <p:spPr>
          <a:xfrm>
            <a:off x="190500" y="5387471"/>
            <a:ext cx="11811000" cy="1089529"/>
          </a:xfrm>
          <a:prstGeom prst="rect">
            <a:avLst/>
          </a:prstGeom>
          <a:noFill/>
          <a:ln>
            <a:solidFill>
              <a:schemeClr val="tx1"/>
            </a:solidFill>
          </a:ln>
        </p:spPr>
        <p:txBody>
          <a:bodyPr wrap="square" rtlCol="0">
            <a:spAutoFit/>
          </a:bodyPr>
          <a:lstStyle/>
          <a:p>
            <a:pPr marL="15875" algn="l" fontAlgn="auto">
              <a:lnSpc>
                <a:spcPct val="90000"/>
              </a:lnSpc>
              <a:spcBef>
                <a:spcPts val="500"/>
              </a:spcBef>
              <a:spcAft>
                <a:spcPts val="0"/>
              </a:spcAft>
            </a:pPr>
            <a:r>
              <a:rPr lang="en-US" sz="2400" b="1" dirty="0"/>
              <a:t>assign1:</a:t>
            </a:r>
            <a:r>
              <a:rPr lang="en-US" sz="2400" dirty="0"/>
              <a:t> implement 3 programs that manipulate binary representations to (1) work around the limitations of arithmetic with addition, (2) simulate an evolving colony of cells, and (3) print Unicode text to the terminal.</a:t>
            </a:r>
            <a:endParaRPr lang="en-US" sz="2400" dirty="0">
              <a:solidFill>
                <a:prstClr val="black"/>
              </a:solidFill>
              <a:latin typeface="Calibri" panose="020F0502020204030204"/>
            </a:endParaRPr>
          </a:p>
        </p:txBody>
      </p:sp>
    </p:spTree>
    <p:extLst>
      <p:ext uri="{BB962C8B-B14F-4D97-AF65-F5344CB8AC3E}">
        <p14:creationId xmlns:p14="http://schemas.microsoft.com/office/powerpoint/2010/main" val="2135358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73017C6-F1CB-F841-AEB5-52C17FC5C695}"/>
              </a:ext>
            </a:extLst>
          </p:cNvPr>
          <p:cNvSpPr>
            <a:spLocks noGrp="1"/>
          </p:cNvSpPr>
          <p:nvPr>
            <p:ph type="title"/>
          </p:nvPr>
        </p:nvSpPr>
        <p:spPr/>
        <p:txBody>
          <a:bodyPr/>
          <a:lstStyle/>
          <a:p>
            <a:r>
              <a:rPr lang="en-US" dirty="0"/>
              <a:t>Learning Goals</a:t>
            </a:r>
          </a:p>
        </p:txBody>
      </p:sp>
      <p:sp>
        <p:nvSpPr>
          <p:cNvPr id="5" name="Content Placeholder 4">
            <a:extLst>
              <a:ext uri="{FF2B5EF4-FFF2-40B4-BE49-F238E27FC236}">
                <a16:creationId xmlns:a16="http://schemas.microsoft.com/office/drawing/2014/main" id="{B4F1271C-0DF2-5F4F-A405-38443489F6B3}"/>
              </a:ext>
            </a:extLst>
          </p:cNvPr>
          <p:cNvSpPr>
            <a:spLocks noGrp="1"/>
          </p:cNvSpPr>
          <p:nvPr>
            <p:ph idx="1"/>
          </p:nvPr>
        </p:nvSpPr>
        <p:spPr/>
        <p:txBody>
          <a:bodyPr/>
          <a:lstStyle/>
          <a:p>
            <a:r>
              <a:rPr lang="en-US" dirty="0"/>
              <a:t>Learn about the binary and hexadecimal number systems and how to convert between number systems</a:t>
            </a:r>
          </a:p>
          <a:p>
            <a:r>
              <a:rPr lang="en-US" dirty="0"/>
              <a:t>Understand how positive and negative numbers are represented in binary</a:t>
            </a:r>
          </a:p>
          <a:p>
            <a:r>
              <a:rPr lang="en-US" dirty="0"/>
              <a:t>Learn about overflow, why it occurs, and its impacts</a:t>
            </a:r>
          </a:p>
          <a:p>
            <a:endParaRPr lang="en-US" dirty="0"/>
          </a:p>
        </p:txBody>
      </p:sp>
    </p:spTree>
    <p:extLst>
      <p:ext uri="{BB962C8B-B14F-4D97-AF65-F5344CB8AC3E}">
        <p14:creationId xmlns:p14="http://schemas.microsoft.com/office/powerpoint/2010/main" val="26326273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2546BFB-AF33-574D-BD03-E122E7F8F262}"/>
              </a:ext>
            </a:extLst>
          </p:cNvPr>
          <p:cNvSpPr>
            <a:spLocks noGrp="1"/>
          </p:cNvSpPr>
          <p:nvPr>
            <p:ph type="title"/>
          </p:nvPr>
        </p:nvSpPr>
        <p:spPr/>
        <p:txBody>
          <a:bodyPr/>
          <a:lstStyle/>
          <a:p>
            <a:r>
              <a:rPr lang="en-US" dirty="0"/>
              <a:t>Demo: Unexpected Behavior</a:t>
            </a:r>
          </a:p>
        </p:txBody>
      </p:sp>
      <p:pic>
        <p:nvPicPr>
          <p:cNvPr id="4" name="Image">
            <a:extLst>
              <a:ext uri="{FF2B5EF4-FFF2-40B4-BE49-F238E27FC236}">
                <a16:creationId xmlns:a16="http://schemas.microsoft.com/office/drawing/2014/main" id="{A7B04C4C-B20E-B241-ACBE-DE7B19342D7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342861" y="4586422"/>
            <a:ext cx="1506277" cy="1506277"/>
          </a:xfrm>
          <a:prstGeom prst="rect">
            <a:avLst/>
          </a:prstGeom>
          <a:ln w="12700">
            <a:miter lim="400000"/>
          </a:ln>
        </p:spPr>
      </p:pic>
      <p:sp>
        <p:nvSpPr>
          <p:cNvPr id="2" name="TextBox 1">
            <a:extLst>
              <a:ext uri="{FF2B5EF4-FFF2-40B4-BE49-F238E27FC236}">
                <a16:creationId xmlns:a16="http://schemas.microsoft.com/office/drawing/2014/main" id="{BDBB8BEC-6266-F741-BC89-D55F8C158AC4}"/>
              </a:ext>
            </a:extLst>
          </p:cNvPr>
          <p:cNvSpPr txBox="1"/>
          <p:nvPr/>
        </p:nvSpPr>
        <p:spPr>
          <a:xfrm>
            <a:off x="3344284" y="6324600"/>
            <a:ext cx="6009979"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/class/cs107/lecture-code/lect2 .</a:t>
            </a:r>
          </a:p>
        </p:txBody>
      </p:sp>
    </p:spTree>
    <p:extLst>
      <p:ext uri="{BB962C8B-B14F-4D97-AF65-F5344CB8AC3E}">
        <p14:creationId xmlns:p14="http://schemas.microsoft.com/office/powerpoint/2010/main" val="12974323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p:txBody>
          <a:bodyPr/>
          <a:lstStyle/>
          <a:p>
            <a:pPr>
              <a:tabLst>
                <a:tab pos="11588750" algn="r"/>
              </a:tabLst>
            </a:pPr>
            <a:r>
              <a:rPr lang="en-US" dirty="0"/>
              <a:t>Bits and Bytes	</a:t>
            </a:r>
          </a:p>
          <a:p>
            <a:pPr>
              <a:tabLst>
                <a:tab pos="11588750" algn="r"/>
              </a:tabLst>
            </a:pPr>
            <a:r>
              <a:rPr lang="en-US" dirty="0"/>
              <a:t>Hexadecimal	</a:t>
            </a:r>
          </a:p>
          <a:p>
            <a:pPr>
              <a:tabLst>
                <a:tab pos="11588750" algn="r"/>
              </a:tabLst>
            </a:pPr>
            <a:r>
              <a:rPr lang="en-US" dirty="0"/>
              <a:t>Integer Representations	</a:t>
            </a:r>
          </a:p>
          <a:p>
            <a:pPr>
              <a:tabLst>
                <a:tab pos="11588750" algn="r"/>
              </a:tabLst>
            </a:pPr>
            <a:r>
              <a:rPr lang="en-US" dirty="0"/>
              <a:t>Unsigned Integers	</a:t>
            </a:r>
          </a:p>
          <a:p>
            <a:pPr>
              <a:tabLst>
                <a:tab pos="11588750" algn="r"/>
              </a:tabLst>
            </a:pPr>
            <a:r>
              <a:rPr lang="en-US" dirty="0"/>
              <a:t>Signed Integers	</a:t>
            </a:r>
          </a:p>
          <a:p>
            <a:pPr>
              <a:tabLst>
                <a:tab pos="11588750" algn="r"/>
              </a:tabLst>
            </a:pPr>
            <a:r>
              <a:rPr lang="en-US" dirty="0"/>
              <a:t>Overflow</a:t>
            </a:r>
          </a:p>
        </p:txBody>
      </p:sp>
    </p:spTree>
    <p:extLst>
      <p:ext uri="{BB962C8B-B14F-4D97-AF65-F5344CB8AC3E}">
        <p14:creationId xmlns:p14="http://schemas.microsoft.com/office/powerpoint/2010/main" val="27429745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p:txBody>
          <a:bodyPr/>
          <a:lstStyle/>
          <a:p>
            <a:pPr>
              <a:tabLst>
                <a:tab pos="11588750" algn="r"/>
              </a:tabLst>
            </a:pPr>
            <a:r>
              <a:rPr lang="en-US" b="1" dirty="0">
                <a:solidFill>
                  <a:srgbClr val="C00000"/>
                </a:solidFill>
              </a:rPr>
              <a:t>Bits and Bytes</a:t>
            </a:r>
            <a:r>
              <a:rPr lang="en-US" dirty="0"/>
              <a:t>	</a:t>
            </a:r>
          </a:p>
          <a:p>
            <a:pPr>
              <a:tabLst>
                <a:tab pos="11588750" algn="r"/>
              </a:tabLst>
            </a:pPr>
            <a:r>
              <a:rPr lang="en-US" dirty="0"/>
              <a:t>Hexadecimal	</a:t>
            </a:r>
          </a:p>
          <a:p>
            <a:pPr>
              <a:tabLst>
                <a:tab pos="11588750" algn="r"/>
              </a:tabLst>
            </a:pPr>
            <a:r>
              <a:rPr lang="en-US" dirty="0"/>
              <a:t>Integer Representations	</a:t>
            </a:r>
          </a:p>
          <a:p>
            <a:pPr>
              <a:tabLst>
                <a:tab pos="11588750" algn="r"/>
              </a:tabLst>
            </a:pPr>
            <a:r>
              <a:rPr lang="en-US" dirty="0"/>
              <a:t>Unsigned Integers	</a:t>
            </a:r>
          </a:p>
          <a:p>
            <a:pPr>
              <a:tabLst>
                <a:tab pos="11588750" algn="r"/>
              </a:tabLst>
            </a:pPr>
            <a:r>
              <a:rPr lang="en-US" dirty="0"/>
              <a:t>Signed Integers	</a:t>
            </a:r>
          </a:p>
          <a:p>
            <a:pPr>
              <a:tabLst>
                <a:tab pos="11588750" algn="r"/>
              </a:tabLst>
            </a:pPr>
            <a:r>
              <a:rPr lang="en-US" dirty="0"/>
              <a:t>Overflow	</a:t>
            </a:r>
          </a:p>
        </p:txBody>
      </p:sp>
    </p:spTree>
    <p:extLst>
      <p:ext uri="{BB962C8B-B14F-4D97-AF65-F5344CB8AC3E}">
        <p14:creationId xmlns:p14="http://schemas.microsoft.com/office/powerpoint/2010/main" val="37360359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8542A-61A3-0140-A054-EE2462C7D300}"/>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046BECD0-7F1A-2F47-BF46-7546BBD255C9}"/>
              </a:ext>
            </a:extLst>
          </p:cNvPr>
          <p:cNvSpPr>
            <a:spLocks noGrp="1"/>
          </p:cNvSpPr>
          <p:nvPr>
            <p:ph idx="1"/>
          </p:nvPr>
        </p:nvSpPr>
        <p:spPr/>
        <p:txBody>
          <a:bodyPr anchor="ctr"/>
          <a:lstStyle/>
          <a:p>
            <a:pPr marL="0" indent="0" algn="ctr">
              <a:buNone/>
            </a:pPr>
            <a:r>
              <a:rPr lang="en-US" sz="20000" dirty="0"/>
              <a:t>0</a:t>
            </a:r>
          </a:p>
        </p:txBody>
      </p:sp>
    </p:spTree>
    <p:extLst>
      <p:ext uri="{BB962C8B-B14F-4D97-AF65-F5344CB8AC3E}">
        <p14:creationId xmlns:p14="http://schemas.microsoft.com/office/powerpoint/2010/main" val="15562474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8542A-61A3-0140-A054-EE2462C7D300}"/>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046BECD0-7F1A-2F47-BF46-7546BBD255C9}"/>
              </a:ext>
            </a:extLst>
          </p:cNvPr>
          <p:cNvSpPr>
            <a:spLocks noGrp="1"/>
          </p:cNvSpPr>
          <p:nvPr>
            <p:ph idx="1"/>
          </p:nvPr>
        </p:nvSpPr>
        <p:spPr/>
        <p:txBody>
          <a:bodyPr anchor="ctr"/>
          <a:lstStyle/>
          <a:p>
            <a:pPr marL="0" indent="0" algn="ctr">
              <a:buNone/>
            </a:pPr>
            <a:r>
              <a:rPr lang="en-US" sz="20000" dirty="0"/>
              <a:t>1</a:t>
            </a:r>
          </a:p>
        </p:txBody>
      </p:sp>
    </p:spTree>
    <p:extLst>
      <p:ext uri="{BB962C8B-B14F-4D97-AF65-F5344CB8AC3E}">
        <p14:creationId xmlns:p14="http://schemas.microsoft.com/office/powerpoint/2010/main" val="20961850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0806C-946B-2E4A-8F3E-2E1B79B7C464}"/>
              </a:ext>
            </a:extLst>
          </p:cNvPr>
          <p:cNvSpPr>
            <a:spLocks noGrp="1"/>
          </p:cNvSpPr>
          <p:nvPr>
            <p:ph type="title"/>
          </p:nvPr>
        </p:nvSpPr>
        <p:spPr/>
        <p:txBody>
          <a:bodyPr/>
          <a:lstStyle/>
          <a:p>
            <a:r>
              <a:rPr lang="en-US" dirty="0"/>
              <a:t>Bits</a:t>
            </a:r>
          </a:p>
        </p:txBody>
      </p:sp>
      <p:sp>
        <p:nvSpPr>
          <p:cNvPr id="3" name="Content Placeholder 2">
            <a:extLst>
              <a:ext uri="{FF2B5EF4-FFF2-40B4-BE49-F238E27FC236}">
                <a16:creationId xmlns:a16="http://schemas.microsoft.com/office/drawing/2014/main" id="{5BB89E85-E53B-6049-8B0E-EB4382D28311}"/>
              </a:ext>
            </a:extLst>
          </p:cNvPr>
          <p:cNvSpPr>
            <a:spLocks noGrp="1"/>
          </p:cNvSpPr>
          <p:nvPr>
            <p:ph idx="1"/>
          </p:nvPr>
        </p:nvSpPr>
        <p:spPr/>
        <p:txBody>
          <a:bodyPr/>
          <a:lstStyle/>
          <a:p>
            <a:pPr marL="0" indent="0">
              <a:buNone/>
            </a:pPr>
            <a:r>
              <a:rPr lang="en-US" dirty="0"/>
              <a:t>Computers are built around the idea of two states: “on” and “off”.  Transistors represent this in hardware, and bits represent this in software!</a:t>
            </a:r>
          </a:p>
          <a:p>
            <a:endParaRPr lang="en-US" dirty="0"/>
          </a:p>
        </p:txBody>
      </p:sp>
      <p:pic>
        <p:nvPicPr>
          <p:cNvPr id="4" name="Image" descr="A picture of a transistor.  The specifics of the diagram are unimportant.">
            <a:extLst>
              <a:ext uri="{FF2B5EF4-FFF2-40B4-BE49-F238E27FC236}">
                <a16:creationId xmlns:a16="http://schemas.microsoft.com/office/drawing/2014/main" id="{39FF9A40-5DED-2C4A-82A3-E956EEE472DB}"/>
              </a:ext>
            </a:extLst>
          </p:cNvPr>
          <p:cNvPicPr>
            <a:picLocks noChangeAspect="1"/>
          </p:cNvPicPr>
          <p:nvPr/>
        </p:nvPicPr>
        <p:blipFill>
          <a:blip r:embed="rId3"/>
          <a:stretch>
            <a:fillRect/>
          </a:stretch>
        </p:blipFill>
        <p:spPr>
          <a:xfrm>
            <a:off x="3830204" y="2597739"/>
            <a:ext cx="4455392" cy="2964861"/>
          </a:xfrm>
          <a:prstGeom prst="rect">
            <a:avLst/>
          </a:prstGeom>
          <a:ln w="12700">
            <a:miter lim="400000"/>
          </a:ln>
        </p:spPr>
      </p:pic>
    </p:spTree>
    <p:extLst>
      <p:ext uri="{BB962C8B-B14F-4D97-AF65-F5344CB8AC3E}">
        <p14:creationId xmlns:p14="http://schemas.microsoft.com/office/powerpoint/2010/main" val="3637227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D1DC0-6694-3045-9EF1-ED307367555D}"/>
              </a:ext>
            </a:extLst>
          </p:cNvPr>
          <p:cNvSpPr>
            <a:spLocks noGrp="1"/>
          </p:cNvSpPr>
          <p:nvPr>
            <p:ph type="title"/>
          </p:nvPr>
        </p:nvSpPr>
        <p:spPr/>
        <p:txBody>
          <a:bodyPr/>
          <a:lstStyle/>
          <a:p>
            <a:r>
              <a:rPr lang="en-US" dirty="0"/>
              <a:t>One Bit At A Time</a:t>
            </a:r>
          </a:p>
        </p:txBody>
      </p:sp>
      <p:sp>
        <p:nvSpPr>
          <p:cNvPr id="3" name="Content Placeholder 2">
            <a:extLst>
              <a:ext uri="{FF2B5EF4-FFF2-40B4-BE49-F238E27FC236}">
                <a16:creationId xmlns:a16="http://schemas.microsoft.com/office/drawing/2014/main" id="{1C5CA9BF-F6C6-2746-94C9-6E81248270C2}"/>
              </a:ext>
            </a:extLst>
          </p:cNvPr>
          <p:cNvSpPr>
            <a:spLocks noGrp="1"/>
          </p:cNvSpPr>
          <p:nvPr>
            <p:ph idx="1"/>
          </p:nvPr>
        </p:nvSpPr>
        <p:spPr/>
        <p:txBody>
          <a:bodyPr/>
          <a:lstStyle/>
          <a:p>
            <a:r>
              <a:rPr lang="en-US" dirty="0"/>
              <a:t>We can combine bits, like with base-10 numbers, to represent more data.  </a:t>
            </a:r>
            <a:r>
              <a:rPr lang="en-US" b="1" dirty="0"/>
              <a:t>8 bits = 1 byte</a:t>
            </a:r>
            <a:r>
              <a:rPr lang="en-US" dirty="0"/>
              <a:t>.</a:t>
            </a:r>
          </a:p>
          <a:p>
            <a:r>
              <a:rPr lang="en-US" dirty="0"/>
              <a:t>Computer memory is just a large array of bytes!  It is </a:t>
            </a:r>
            <a:r>
              <a:rPr lang="en-US" i="1" dirty="0"/>
              <a:t>byte-addressable</a:t>
            </a:r>
            <a:r>
              <a:rPr lang="en-US" dirty="0"/>
              <a:t>; you can’t address (store location of) a bit; only a byte.</a:t>
            </a:r>
          </a:p>
          <a:p>
            <a:r>
              <a:rPr lang="en-US" dirty="0"/>
              <a:t>Computers still fundamentally operate on bits; we have just gotten more creative about how to represent different data as bits!</a:t>
            </a:r>
          </a:p>
          <a:p>
            <a:pPr lvl="1"/>
            <a:r>
              <a:rPr lang="en-US" dirty="0"/>
              <a:t>Images</a:t>
            </a:r>
          </a:p>
          <a:p>
            <a:pPr lvl="1"/>
            <a:r>
              <a:rPr lang="en-US" dirty="0"/>
              <a:t>Audio</a:t>
            </a:r>
          </a:p>
          <a:p>
            <a:pPr lvl="1"/>
            <a:r>
              <a:rPr lang="en-US" dirty="0"/>
              <a:t>Video</a:t>
            </a:r>
          </a:p>
          <a:p>
            <a:pPr lvl="1"/>
            <a:r>
              <a:rPr lang="en-US" dirty="0"/>
              <a:t>Text</a:t>
            </a:r>
          </a:p>
          <a:p>
            <a:pPr lvl="1"/>
            <a:r>
              <a:rPr lang="en-US" dirty="0"/>
              <a:t>And more…</a:t>
            </a:r>
          </a:p>
        </p:txBody>
      </p:sp>
    </p:spTree>
    <p:extLst>
      <p:ext uri="{BB962C8B-B14F-4D97-AF65-F5344CB8AC3E}">
        <p14:creationId xmlns:p14="http://schemas.microsoft.com/office/powerpoint/2010/main" val="856839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FE13-52A2-5947-9EDD-689C72970BF6}"/>
              </a:ext>
            </a:extLst>
          </p:cNvPr>
          <p:cNvSpPr>
            <a:spLocks noGrp="1"/>
          </p:cNvSpPr>
          <p:nvPr>
            <p:ph type="title"/>
          </p:nvPr>
        </p:nvSpPr>
        <p:spPr/>
        <p:txBody>
          <a:bodyPr/>
          <a:lstStyle/>
          <a:p>
            <a:r>
              <a:rPr lang="en-US" dirty="0"/>
              <a:t>Base 10</a:t>
            </a:r>
          </a:p>
        </p:txBody>
      </p:sp>
      <p:sp>
        <p:nvSpPr>
          <p:cNvPr id="4" name="TextBox 3">
            <a:extLst>
              <a:ext uri="{FF2B5EF4-FFF2-40B4-BE49-F238E27FC236}">
                <a16:creationId xmlns:a16="http://schemas.microsoft.com/office/drawing/2014/main" id="{5754C48E-0BB6-404E-912A-32AF7D888CFF}"/>
              </a:ext>
            </a:extLst>
          </p:cNvPr>
          <p:cNvSpPr txBox="1"/>
          <p:nvPr/>
        </p:nvSpPr>
        <p:spPr>
          <a:xfrm>
            <a:off x="3771900" y="2819400"/>
            <a:ext cx="4648200" cy="1415772"/>
          </a:xfrm>
          <a:prstGeom prst="rect">
            <a:avLst/>
          </a:prstGeom>
          <a:noFill/>
        </p:spPr>
        <p:txBody>
          <a:bodyPr wrap="square" rtlCol="0">
            <a:spAutoFit/>
          </a:bodyPr>
          <a:lstStyle/>
          <a:p>
            <a:pPr algn="ctr"/>
            <a:r>
              <a:rPr lang="en-US" sz="8600" dirty="0"/>
              <a:t>5 9 3 4</a:t>
            </a:r>
          </a:p>
        </p:txBody>
      </p:sp>
      <p:sp>
        <p:nvSpPr>
          <p:cNvPr id="5" name="TextBox 4">
            <a:extLst>
              <a:ext uri="{FF2B5EF4-FFF2-40B4-BE49-F238E27FC236}">
                <a16:creationId xmlns:a16="http://schemas.microsoft.com/office/drawing/2014/main" id="{DBB95A86-0EB9-E342-8CA6-1E280E063DB5}"/>
              </a:ext>
            </a:extLst>
          </p:cNvPr>
          <p:cNvSpPr txBox="1"/>
          <p:nvPr/>
        </p:nvSpPr>
        <p:spPr>
          <a:xfrm>
            <a:off x="4437532" y="4235172"/>
            <a:ext cx="3316935" cy="461665"/>
          </a:xfrm>
          <a:prstGeom prst="rect">
            <a:avLst/>
          </a:prstGeom>
          <a:noFill/>
        </p:spPr>
        <p:txBody>
          <a:bodyPr wrap="none" rtlCol="0">
            <a:spAutoFit/>
          </a:bodyPr>
          <a:lstStyle/>
          <a:p>
            <a:r>
              <a:rPr lang="en-US" sz="2400" dirty="0"/>
              <a:t>Digits 0-9 (</a:t>
            </a:r>
            <a:r>
              <a:rPr lang="en-US" sz="2400" i="1" dirty="0"/>
              <a:t>0</a:t>
            </a:r>
            <a:r>
              <a:rPr lang="en-US" sz="2400" dirty="0"/>
              <a:t> to </a:t>
            </a:r>
            <a:r>
              <a:rPr lang="en-US" sz="2400" i="1" dirty="0"/>
              <a:t>base-1</a:t>
            </a:r>
            <a:r>
              <a:rPr lang="en-US" sz="2400" dirty="0"/>
              <a:t>)</a:t>
            </a:r>
          </a:p>
        </p:txBody>
      </p:sp>
    </p:spTree>
    <p:extLst>
      <p:ext uri="{BB962C8B-B14F-4D97-AF65-F5344CB8AC3E}">
        <p14:creationId xmlns:p14="http://schemas.microsoft.com/office/powerpoint/2010/main" val="23699262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FE13-52A2-5947-9EDD-689C72970BF6}"/>
              </a:ext>
            </a:extLst>
          </p:cNvPr>
          <p:cNvSpPr>
            <a:spLocks noGrp="1"/>
          </p:cNvSpPr>
          <p:nvPr>
            <p:ph type="title"/>
          </p:nvPr>
        </p:nvSpPr>
        <p:spPr/>
        <p:txBody>
          <a:bodyPr/>
          <a:lstStyle/>
          <a:p>
            <a:r>
              <a:rPr lang="en-US" dirty="0"/>
              <a:t>Base 10</a:t>
            </a:r>
          </a:p>
        </p:txBody>
      </p:sp>
      <p:sp>
        <p:nvSpPr>
          <p:cNvPr id="4" name="TextBox 3">
            <a:extLst>
              <a:ext uri="{FF2B5EF4-FFF2-40B4-BE49-F238E27FC236}">
                <a16:creationId xmlns:a16="http://schemas.microsoft.com/office/drawing/2014/main" id="{5754C48E-0BB6-404E-912A-32AF7D888CFF}"/>
              </a:ext>
            </a:extLst>
          </p:cNvPr>
          <p:cNvSpPr txBox="1"/>
          <p:nvPr/>
        </p:nvSpPr>
        <p:spPr>
          <a:xfrm>
            <a:off x="3771900" y="2819400"/>
            <a:ext cx="4648200" cy="1415772"/>
          </a:xfrm>
          <a:prstGeom prst="rect">
            <a:avLst/>
          </a:prstGeom>
          <a:noFill/>
        </p:spPr>
        <p:txBody>
          <a:bodyPr wrap="square" rtlCol="0">
            <a:spAutoFit/>
          </a:bodyPr>
          <a:lstStyle/>
          <a:p>
            <a:pPr algn="ctr"/>
            <a:r>
              <a:rPr lang="en-US" sz="8600" dirty="0"/>
              <a:t>5 9 3 4</a:t>
            </a:r>
          </a:p>
        </p:txBody>
      </p:sp>
      <p:sp>
        <p:nvSpPr>
          <p:cNvPr id="6" name="TextBox 5">
            <a:extLst>
              <a:ext uri="{FF2B5EF4-FFF2-40B4-BE49-F238E27FC236}">
                <a16:creationId xmlns:a16="http://schemas.microsoft.com/office/drawing/2014/main" id="{89F4E822-B753-B144-952D-55B38B5B08EB}"/>
              </a:ext>
            </a:extLst>
          </p:cNvPr>
          <p:cNvSpPr txBox="1"/>
          <p:nvPr/>
        </p:nvSpPr>
        <p:spPr>
          <a:xfrm>
            <a:off x="7024180" y="4361217"/>
            <a:ext cx="962043" cy="492443"/>
          </a:xfrm>
          <a:prstGeom prst="rect">
            <a:avLst/>
          </a:prstGeom>
          <a:noFill/>
        </p:spPr>
        <p:txBody>
          <a:bodyPr wrap="square" rtlCol="0">
            <a:spAutoFit/>
          </a:bodyPr>
          <a:lstStyle/>
          <a:p>
            <a:pPr algn="ctr"/>
            <a:r>
              <a:rPr lang="en-US" sz="2600" dirty="0">
                <a:solidFill>
                  <a:srgbClr val="C00000"/>
                </a:solidFill>
              </a:rPr>
              <a:t>ones</a:t>
            </a:r>
          </a:p>
        </p:txBody>
      </p:sp>
      <p:sp>
        <p:nvSpPr>
          <p:cNvPr id="8" name="TextBox 7">
            <a:extLst>
              <a:ext uri="{FF2B5EF4-FFF2-40B4-BE49-F238E27FC236}">
                <a16:creationId xmlns:a16="http://schemas.microsoft.com/office/drawing/2014/main" id="{538903A5-8148-4B46-893A-7FE3B890F64B}"/>
              </a:ext>
            </a:extLst>
          </p:cNvPr>
          <p:cNvSpPr txBox="1"/>
          <p:nvPr/>
        </p:nvSpPr>
        <p:spPr>
          <a:xfrm>
            <a:off x="6150617" y="4361217"/>
            <a:ext cx="816250" cy="492443"/>
          </a:xfrm>
          <a:prstGeom prst="rect">
            <a:avLst/>
          </a:prstGeom>
          <a:noFill/>
        </p:spPr>
        <p:txBody>
          <a:bodyPr wrap="none" rtlCol="0">
            <a:spAutoFit/>
          </a:bodyPr>
          <a:lstStyle/>
          <a:p>
            <a:r>
              <a:rPr lang="en-US" sz="2600" dirty="0">
                <a:solidFill>
                  <a:srgbClr val="C00000"/>
                </a:solidFill>
              </a:rPr>
              <a:t>tens</a:t>
            </a:r>
          </a:p>
        </p:txBody>
      </p:sp>
      <p:sp>
        <p:nvSpPr>
          <p:cNvPr id="9" name="TextBox 8">
            <a:extLst>
              <a:ext uri="{FF2B5EF4-FFF2-40B4-BE49-F238E27FC236}">
                <a16:creationId xmlns:a16="http://schemas.microsoft.com/office/drawing/2014/main" id="{627725A4-EA02-7E46-95CA-5FFD05AB51D9}"/>
              </a:ext>
            </a:extLst>
          </p:cNvPr>
          <p:cNvSpPr txBox="1"/>
          <p:nvPr/>
        </p:nvSpPr>
        <p:spPr>
          <a:xfrm rot="19800000">
            <a:off x="4238182" y="4665025"/>
            <a:ext cx="1577676" cy="492443"/>
          </a:xfrm>
          <a:prstGeom prst="rect">
            <a:avLst/>
          </a:prstGeom>
          <a:noFill/>
        </p:spPr>
        <p:txBody>
          <a:bodyPr wrap="none" rtlCol="0">
            <a:spAutoFit/>
          </a:bodyPr>
          <a:lstStyle/>
          <a:p>
            <a:r>
              <a:rPr lang="en-US" sz="2600" dirty="0">
                <a:solidFill>
                  <a:srgbClr val="C00000"/>
                </a:solidFill>
              </a:rPr>
              <a:t>hundreds</a:t>
            </a:r>
          </a:p>
        </p:txBody>
      </p:sp>
      <p:sp>
        <p:nvSpPr>
          <p:cNvPr id="10" name="TextBox 9">
            <a:extLst>
              <a:ext uri="{FF2B5EF4-FFF2-40B4-BE49-F238E27FC236}">
                <a16:creationId xmlns:a16="http://schemas.microsoft.com/office/drawing/2014/main" id="{C2E03A28-79ED-7B46-9D02-788976019E61}"/>
              </a:ext>
            </a:extLst>
          </p:cNvPr>
          <p:cNvSpPr txBox="1"/>
          <p:nvPr/>
        </p:nvSpPr>
        <p:spPr>
          <a:xfrm rot="19800000">
            <a:off x="3152629" y="4627754"/>
            <a:ext cx="1726756" cy="492443"/>
          </a:xfrm>
          <a:prstGeom prst="rect">
            <a:avLst/>
          </a:prstGeom>
          <a:noFill/>
        </p:spPr>
        <p:txBody>
          <a:bodyPr wrap="none" rtlCol="0">
            <a:spAutoFit/>
          </a:bodyPr>
          <a:lstStyle/>
          <a:p>
            <a:r>
              <a:rPr lang="en-US" sz="2600" dirty="0">
                <a:solidFill>
                  <a:srgbClr val="C00000"/>
                </a:solidFill>
              </a:rPr>
              <a:t>thousands</a:t>
            </a:r>
          </a:p>
        </p:txBody>
      </p:sp>
      <p:cxnSp>
        <p:nvCxnSpPr>
          <p:cNvPr id="12" name="Straight Arrow Connector 11">
            <a:extLst>
              <a:ext uri="{FF2B5EF4-FFF2-40B4-BE49-F238E27FC236}">
                <a16:creationId xmlns:a16="http://schemas.microsoft.com/office/drawing/2014/main" id="{2A783F50-4836-A441-B973-47D2C4868C78}"/>
              </a:ext>
            </a:extLst>
          </p:cNvPr>
          <p:cNvCxnSpPr>
            <a:cxnSpLocks/>
          </p:cNvCxnSpPr>
          <p:nvPr/>
        </p:nvCxnSpPr>
        <p:spPr>
          <a:xfrm flipV="1">
            <a:off x="7505202" y="3995179"/>
            <a:ext cx="0" cy="386834"/>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00668B9C-330F-E847-A882-8A84B51E5C07}"/>
              </a:ext>
            </a:extLst>
          </p:cNvPr>
          <p:cNvCxnSpPr>
            <a:cxnSpLocks/>
          </p:cNvCxnSpPr>
          <p:nvPr/>
        </p:nvCxnSpPr>
        <p:spPr>
          <a:xfrm flipV="1">
            <a:off x="6558742" y="3995179"/>
            <a:ext cx="0" cy="386834"/>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F6FF3772-D137-434B-890A-C07874D88926}"/>
              </a:ext>
            </a:extLst>
          </p:cNvPr>
          <p:cNvCxnSpPr>
            <a:cxnSpLocks/>
          </p:cNvCxnSpPr>
          <p:nvPr/>
        </p:nvCxnSpPr>
        <p:spPr>
          <a:xfrm flipV="1">
            <a:off x="5666928" y="3995179"/>
            <a:ext cx="0" cy="386834"/>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7A49EF61-C781-A041-8E3C-ABF063EB12B4}"/>
              </a:ext>
            </a:extLst>
          </p:cNvPr>
          <p:cNvCxnSpPr>
            <a:cxnSpLocks/>
          </p:cNvCxnSpPr>
          <p:nvPr/>
        </p:nvCxnSpPr>
        <p:spPr>
          <a:xfrm flipV="1">
            <a:off x="4724400" y="4000394"/>
            <a:ext cx="0" cy="386834"/>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CA3F3010-021D-B547-B0EC-67E1647C75E7}"/>
              </a:ext>
            </a:extLst>
          </p:cNvPr>
          <p:cNvSpPr txBox="1"/>
          <p:nvPr/>
        </p:nvSpPr>
        <p:spPr>
          <a:xfrm>
            <a:off x="3906137" y="5899540"/>
            <a:ext cx="4379725" cy="461665"/>
          </a:xfrm>
          <a:prstGeom prst="rect">
            <a:avLst/>
          </a:prstGeom>
          <a:noFill/>
        </p:spPr>
        <p:txBody>
          <a:bodyPr wrap="none" rtlCol="0">
            <a:spAutoFit/>
          </a:bodyPr>
          <a:lstStyle/>
          <a:p>
            <a:pPr algn="ctr"/>
            <a:r>
              <a:rPr lang="en-US" sz="2400" dirty="0">
                <a:solidFill>
                  <a:schemeClr val="accent1"/>
                </a:solidFill>
              </a:rPr>
              <a:t>= </a:t>
            </a:r>
            <a:r>
              <a:rPr lang="en-US" sz="2400" b="1" dirty="0">
                <a:solidFill>
                  <a:schemeClr val="accent1"/>
                </a:solidFill>
              </a:rPr>
              <a:t>5</a:t>
            </a:r>
            <a:r>
              <a:rPr lang="en-US" sz="2400" dirty="0">
                <a:solidFill>
                  <a:schemeClr val="accent1"/>
                </a:solidFill>
              </a:rPr>
              <a:t>*1000 + </a:t>
            </a:r>
            <a:r>
              <a:rPr lang="en-US" sz="2400" b="1" dirty="0">
                <a:solidFill>
                  <a:schemeClr val="accent1"/>
                </a:solidFill>
              </a:rPr>
              <a:t>9</a:t>
            </a:r>
            <a:r>
              <a:rPr lang="en-US" sz="2400" dirty="0">
                <a:solidFill>
                  <a:schemeClr val="accent1"/>
                </a:solidFill>
              </a:rPr>
              <a:t>*100 + </a:t>
            </a:r>
            <a:r>
              <a:rPr lang="en-US" sz="2400" b="1" dirty="0">
                <a:solidFill>
                  <a:schemeClr val="accent1"/>
                </a:solidFill>
              </a:rPr>
              <a:t>3</a:t>
            </a:r>
            <a:r>
              <a:rPr lang="en-US" sz="2400" dirty="0">
                <a:solidFill>
                  <a:schemeClr val="accent1"/>
                </a:solidFill>
              </a:rPr>
              <a:t>*10 + </a:t>
            </a:r>
            <a:r>
              <a:rPr lang="en-US" sz="2400" b="1" dirty="0">
                <a:solidFill>
                  <a:schemeClr val="accent1"/>
                </a:solidFill>
              </a:rPr>
              <a:t>4</a:t>
            </a:r>
            <a:r>
              <a:rPr lang="en-US" sz="2400" dirty="0">
                <a:solidFill>
                  <a:schemeClr val="accent1"/>
                </a:solidFill>
              </a:rPr>
              <a:t>*1</a:t>
            </a:r>
          </a:p>
        </p:txBody>
      </p:sp>
    </p:spTree>
    <p:extLst>
      <p:ext uri="{BB962C8B-B14F-4D97-AF65-F5344CB8AC3E}">
        <p14:creationId xmlns:p14="http://schemas.microsoft.com/office/powerpoint/2010/main" val="3417392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FE13-52A2-5947-9EDD-689C72970BF6}"/>
              </a:ext>
            </a:extLst>
          </p:cNvPr>
          <p:cNvSpPr>
            <a:spLocks noGrp="1"/>
          </p:cNvSpPr>
          <p:nvPr>
            <p:ph type="title"/>
          </p:nvPr>
        </p:nvSpPr>
        <p:spPr/>
        <p:txBody>
          <a:bodyPr/>
          <a:lstStyle/>
          <a:p>
            <a:r>
              <a:rPr lang="en-US" dirty="0"/>
              <a:t>Base 10</a:t>
            </a:r>
          </a:p>
        </p:txBody>
      </p:sp>
      <p:sp>
        <p:nvSpPr>
          <p:cNvPr id="4" name="TextBox 3">
            <a:extLst>
              <a:ext uri="{FF2B5EF4-FFF2-40B4-BE49-F238E27FC236}">
                <a16:creationId xmlns:a16="http://schemas.microsoft.com/office/drawing/2014/main" id="{5754C48E-0BB6-404E-912A-32AF7D888CFF}"/>
              </a:ext>
            </a:extLst>
          </p:cNvPr>
          <p:cNvSpPr txBox="1"/>
          <p:nvPr/>
        </p:nvSpPr>
        <p:spPr>
          <a:xfrm>
            <a:off x="3771900" y="2819400"/>
            <a:ext cx="4648200" cy="1415772"/>
          </a:xfrm>
          <a:prstGeom prst="rect">
            <a:avLst/>
          </a:prstGeom>
          <a:noFill/>
        </p:spPr>
        <p:txBody>
          <a:bodyPr wrap="square" rtlCol="0">
            <a:spAutoFit/>
          </a:bodyPr>
          <a:lstStyle/>
          <a:p>
            <a:pPr algn="ctr"/>
            <a:r>
              <a:rPr lang="en-US" sz="8600" dirty="0"/>
              <a:t>5 9 3 4</a:t>
            </a:r>
          </a:p>
        </p:txBody>
      </p:sp>
      <p:sp>
        <p:nvSpPr>
          <p:cNvPr id="6" name="TextBox 5">
            <a:extLst>
              <a:ext uri="{FF2B5EF4-FFF2-40B4-BE49-F238E27FC236}">
                <a16:creationId xmlns:a16="http://schemas.microsoft.com/office/drawing/2014/main" id="{89F4E822-B753-B144-952D-55B38B5B08EB}"/>
              </a:ext>
            </a:extLst>
          </p:cNvPr>
          <p:cNvSpPr txBox="1"/>
          <p:nvPr/>
        </p:nvSpPr>
        <p:spPr>
          <a:xfrm>
            <a:off x="7024180" y="4361217"/>
            <a:ext cx="962043" cy="492443"/>
          </a:xfrm>
          <a:prstGeom prst="rect">
            <a:avLst/>
          </a:prstGeom>
          <a:noFill/>
        </p:spPr>
        <p:txBody>
          <a:bodyPr wrap="square" rtlCol="0">
            <a:spAutoFit/>
          </a:bodyPr>
          <a:lstStyle/>
          <a:p>
            <a:pPr algn="ctr"/>
            <a:r>
              <a:rPr lang="en-US" sz="2600" dirty="0">
                <a:solidFill>
                  <a:srgbClr val="C00000"/>
                </a:solidFill>
              </a:rPr>
              <a:t>10</a:t>
            </a:r>
            <a:r>
              <a:rPr lang="en-US" sz="2600" baseline="30000" dirty="0">
                <a:solidFill>
                  <a:srgbClr val="C00000"/>
                </a:solidFill>
              </a:rPr>
              <a:t>0</a:t>
            </a:r>
            <a:endParaRPr lang="en-US" sz="2600" dirty="0">
              <a:solidFill>
                <a:srgbClr val="C00000"/>
              </a:solidFill>
            </a:endParaRPr>
          </a:p>
        </p:txBody>
      </p:sp>
      <p:sp>
        <p:nvSpPr>
          <p:cNvPr id="8" name="TextBox 7">
            <a:extLst>
              <a:ext uri="{FF2B5EF4-FFF2-40B4-BE49-F238E27FC236}">
                <a16:creationId xmlns:a16="http://schemas.microsoft.com/office/drawing/2014/main" id="{538903A5-8148-4B46-893A-7FE3B890F64B}"/>
              </a:ext>
            </a:extLst>
          </p:cNvPr>
          <p:cNvSpPr txBox="1"/>
          <p:nvPr/>
        </p:nvSpPr>
        <p:spPr>
          <a:xfrm>
            <a:off x="6286873" y="4361217"/>
            <a:ext cx="679994" cy="492443"/>
          </a:xfrm>
          <a:prstGeom prst="rect">
            <a:avLst/>
          </a:prstGeom>
          <a:noFill/>
        </p:spPr>
        <p:txBody>
          <a:bodyPr wrap="none" rtlCol="0">
            <a:spAutoFit/>
          </a:bodyPr>
          <a:lstStyle/>
          <a:p>
            <a:r>
              <a:rPr lang="en-US" sz="2600" dirty="0">
                <a:solidFill>
                  <a:srgbClr val="C00000"/>
                </a:solidFill>
              </a:rPr>
              <a:t>10</a:t>
            </a:r>
            <a:r>
              <a:rPr lang="en-US" sz="2600" baseline="30000" dirty="0">
                <a:solidFill>
                  <a:srgbClr val="C00000"/>
                </a:solidFill>
              </a:rPr>
              <a:t>1</a:t>
            </a:r>
            <a:endParaRPr lang="en-US" sz="2600" dirty="0">
              <a:solidFill>
                <a:srgbClr val="C00000"/>
              </a:solidFill>
            </a:endParaRPr>
          </a:p>
        </p:txBody>
      </p:sp>
      <p:sp>
        <p:nvSpPr>
          <p:cNvPr id="9" name="TextBox 8">
            <a:extLst>
              <a:ext uri="{FF2B5EF4-FFF2-40B4-BE49-F238E27FC236}">
                <a16:creationId xmlns:a16="http://schemas.microsoft.com/office/drawing/2014/main" id="{627725A4-EA02-7E46-95CA-5FFD05AB51D9}"/>
              </a:ext>
            </a:extLst>
          </p:cNvPr>
          <p:cNvSpPr txBox="1"/>
          <p:nvPr/>
        </p:nvSpPr>
        <p:spPr>
          <a:xfrm>
            <a:off x="5326931" y="4361217"/>
            <a:ext cx="679994" cy="492443"/>
          </a:xfrm>
          <a:prstGeom prst="rect">
            <a:avLst/>
          </a:prstGeom>
          <a:noFill/>
        </p:spPr>
        <p:txBody>
          <a:bodyPr wrap="none" rtlCol="0">
            <a:spAutoFit/>
          </a:bodyPr>
          <a:lstStyle/>
          <a:p>
            <a:r>
              <a:rPr lang="en-US" sz="2600" dirty="0">
                <a:solidFill>
                  <a:srgbClr val="C00000"/>
                </a:solidFill>
              </a:rPr>
              <a:t>10</a:t>
            </a:r>
            <a:r>
              <a:rPr lang="en-US" sz="2600" baseline="30000" dirty="0">
                <a:solidFill>
                  <a:srgbClr val="C00000"/>
                </a:solidFill>
              </a:rPr>
              <a:t>2</a:t>
            </a:r>
            <a:endParaRPr lang="en-US" sz="2600" dirty="0">
              <a:solidFill>
                <a:srgbClr val="C00000"/>
              </a:solidFill>
            </a:endParaRPr>
          </a:p>
        </p:txBody>
      </p:sp>
      <p:sp>
        <p:nvSpPr>
          <p:cNvPr id="10" name="TextBox 9">
            <a:extLst>
              <a:ext uri="{FF2B5EF4-FFF2-40B4-BE49-F238E27FC236}">
                <a16:creationId xmlns:a16="http://schemas.microsoft.com/office/drawing/2014/main" id="{C2E03A28-79ED-7B46-9D02-788976019E61}"/>
              </a:ext>
            </a:extLst>
          </p:cNvPr>
          <p:cNvSpPr txBox="1"/>
          <p:nvPr/>
        </p:nvSpPr>
        <p:spPr>
          <a:xfrm>
            <a:off x="4384403" y="4361217"/>
            <a:ext cx="679994" cy="492443"/>
          </a:xfrm>
          <a:prstGeom prst="rect">
            <a:avLst/>
          </a:prstGeom>
          <a:noFill/>
        </p:spPr>
        <p:txBody>
          <a:bodyPr wrap="none" rtlCol="0">
            <a:spAutoFit/>
          </a:bodyPr>
          <a:lstStyle/>
          <a:p>
            <a:r>
              <a:rPr lang="en-US" sz="2600" dirty="0">
                <a:solidFill>
                  <a:srgbClr val="C00000"/>
                </a:solidFill>
              </a:rPr>
              <a:t>10</a:t>
            </a:r>
            <a:r>
              <a:rPr lang="en-US" sz="2600" baseline="30000" dirty="0">
                <a:solidFill>
                  <a:srgbClr val="C00000"/>
                </a:solidFill>
              </a:rPr>
              <a:t>3</a:t>
            </a:r>
            <a:endParaRPr lang="en-US" sz="2600" dirty="0">
              <a:solidFill>
                <a:srgbClr val="C00000"/>
              </a:solidFill>
            </a:endParaRPr>
          </a:p>
        </p:txBody>
      </p:sp>
      <p:cxnSp>
        <p:nvCxnSpPr>
          <p:cNvPr id="12" name="Straight Arrow Connector 11">
            <a:extLst>
              <a:ext uri="{FF2B5EF4-FFF2-40B4-BE49-F238E27FC236}">
                <a16:creationId xmlns:a16="http://schemas.microsoft.com/office/drawing/2014/main" id="{2A783F50-4836-A441-B973-47D2C4868C78}"/>
              </a:ext>
            </a:extLst>
          </p:cNvPr>
          <p:cNvCxnSpPr>
            <a:cxnSpLocks/>
          </p:cNvCxnSpPr>
          <p:nvPr/>
        </p:nvCxnSpPr>
        <p:spPr>
          <a:xfrm flipV="1">
            <a:off x="7505202" y="3995179"/>
            <a:ext cx="0" cy="386834"/>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00668B9C-330F-E847-A882-8A84B51E5C07}"/>
              </a:ext>
            </a:extLst>
          </p:cNvPr>
          <p:cNvCxnSpPr>
            <a:cxnSpLocks/>
          </p:cNvCxnSpPr>
          <p:nvPr/>
        </p:nvCxnSpPr>
        <p:spPr>
          <a:xfrm flipV="1">
            <a:off x="6558742" y="3995179"/>
            <a:ext cx="0" cy="386834"/>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F6FF3772-D137-434B-890A-C07874D88926}"/>
              </a:ext>
            </a:extLst>
          </p:cNvPr>
          <p:cNvCxnSpPr>
            <a:cxnSpLocks/>
          </p:cNvCxnSpPr>
          <p:nvPr/>
        </p:nvCxnSpPr>
        <p:spPr>
          <a:xfrm flipV="1">
            <a:off x="5666928" y="3995179"/>
            <a:ext cx="0" cy="386834"/>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7A49EF61-C781-A041-8E3C-ABF063EB12B4}"/>
              </a:ext>
            </a:extLst>
          </p:cNvPr>
          <p:cNvCxnSpPr>
            <a:cxnSpLocks/>
          </p:cNvCxnSpPr>
          <p:nvPr/>
        </p:nvCxnSpPr>
        <p:spPr>
          <a:xfrm flipV="1">
            <a:off x="4724400" y="4000394"/>
            <a:ext cx="0" cy="386834"/>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03856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FE13-52A2-5947-9EDD-689C72970BF6}"/>
              </a:ext>
            </a:extLst>
          </p:cNvPr>
          <p:cNvSpPr>
            <a:spLocks noGrp="1"/>
          </p:cNvSpPr>
          <p:nvPr>
            <p:ph type="title"/>
          </p:nvPr>
        </p:nvSpPr>
        <p:spPr/>
        <p:txBody>
          <a:bodyPr/>
          <a:lstStyle/>
          <a:p>
            <a:r>
              <a:rPr lang="en-US" dirty="0"/>
              <a:t>Base 10</a:t>
            </a:r>
          </a:p>
        </p:txBody>
      </p:sp>
      <p:sp>
        <p:nvSpPr>
          <p:cNvPr id="4" name="TextBox 3">
            <a:extLst>
              <a:ext uri="{FF2B5EF4-FFF2-40B4-BE49-F238E27FC236}">
                <a16:creationId xmlns:a16="http://schemas.microsoft.com/office/drawing/2014/main" id="{5754C48E-0BB6-404E-912A-32AF7D888CFF}"/>
              </a:ext>
            </a:extLst>
          </p:cNvPr>
          <p:cNvSpPr txBox="1"/>
          <p:nvPr/>
        </p:nvSpPr>
        <p:spPr>
          <a:xfrm>
            <a:off x="3771900" y="2819400"/>
            <a:ext cx="4648200" cy="1415772"/>
          </a:xfrm>
          <a:prstGeom prst="rect">
            <a:avLst/>
          </a:prstGeom>
          <a:noFill/>
        </p:spPr>
        <p:txBody>
          <a:bodyPr wrap="square" rtlCol="0">
            <a:spAutoFit/>
          </a:bodyPr>
          <a:lstStyle/>
          <a:p>
            <a:pPr algn="ctr"/>
            <a:r>
              <a:rPr lang="en-US" sz="8600" dirty="0"/>
              <a:t>5 9 3 4</a:t>
            </a:r>
          </a:p>
        </p:txBody>
      </p:sp>
      <p:sp>
        <p:nvSpPr>
          <p:cNvPr id="6" name="TextBox 5">
            <a:extLst>
              <a:ext uri="{FF2B5EF4-FFF2-40B4-BE49-F238E27FC236}">
                <a16:creationId xmlns:a16="http://schemas.microsoft.com/office/drawing/2014/main" id="{89F4E822-B753-B144-952D-55B38B5B08EB}"/>
              </a:ext>
            </a:extLst>
          </p:cNvPr>
          <p:cNvSpPr txBox="1"/>
          <p:nvPr/>
        </p:nvSpPr>
        <p:spPr>
          <a:xfrm>
            <a:off x="7075173" y="4051973"/>
            <a:ext cx="962043" cy="492443"/>
          </a:xfrm>
          <a:prstGeom prst="rect">
            <a:avLst/>
          </a:prstGeom>
          <a:noFill/>
        </p:spPr>
        <p:txBody>
          <a:bodyPr wrap="square" rtlCol="0">
            <a:spAutoFit/>
          </a:bodyPr>
          <a:lstStyle/>
          <a:p>
            <a:pPr algn="ctr"/>
            <a:r>
              <a:rPr lang="en-US" sz="2600" dirty="0">
                <a:solidFill>
                  <a:srgbClr val="C00000"/>
                </a:solidFill>
              </a:rPr>
              <a:t>0</a:t>
            </a:r>
          </a:p>
        </p:txBody>
      </p:sp>
      <p:sp>
        <p:nvSpPr>
          <p:cNvPr id="8" name="TextBox 7">
            <a:extLst>
              <a:ext uri="{FF2B5EF4-FFF2-40B4-BE49-F238E27FC236}">
                <a16:creationId xmlns:a16="http://schemas.microsoft.com/office/drawing/2014/main" id="{538903A5-8148-4B46-893A-7FE3B890F64B}"/>
              </a:ext>
            </a:extLst>
          </p:cNvPr>
          <p:cNvSpPr txBox="1"/>
          <p:nvPr/>
        </p:nvSpPr>
        <p:spPr>
          <a:xfrm>
            <a:off x="6393532" y="4051972"/>
            <a:ext cx="370614" cy="492443"/>
          </a:xfrm>
          <a:prstGeom prst="rect">
            <a:avLst/>
          </a:prstGeom>
          <a:noFill/>
        </p:spPr>
        <p:txBody>
          <a:bodyPr wrap="none" rtlCol="0">
            <a:spAutoFit/>
          </a:bodyPr>
          <a:lstStyle/>
          <a:p>
            <a:r>
              <a:rPr lang="en-US" sz="2600" dirty="0">
                <a:solidFill>
                  <a:srgbClr val="C00000"/>
                </a:solidFill>
              </a:rPr>
              <a:t>1</a:t>
            </a:r>
          </a:p>
        </p:txBody>
      </p:sp>
      <p:sp>
        <p:nvSpPr>
          <p:cNvPr id="9" name="TextBox 8">
            <a:extLst>
              <a:ext uri="{FF2B5EF4-FFF2-40B4-BE49-F238E27FC236}">
                <a16:creationId xmlns:a16="http://schemas.microsoft.com/office/drawing/2014/main" id="{627725A4-EA02-7E46-95CA-5FFD05AB51D9}"/>
              </a:ext>
            </a:extLst>
          </p:cNvPr>
          <p:cNvSpPr txBox="1"/>
          <p:nvPr/>
        </p:nvSpPr>
        <p:spPr>
          <a:xfrm>
            <a:off x="5447405" y="4051971"/>
            <a:ext cx="370614" cy="492443"/>
          </a:xfrm>
          <a:prstGeom prst="rect">
            <a:avLst/>
          </a:prstGeom>
          <a:noFill/>
        </p:spPr>
        <p:txBody>
          <a:bodyPr wrap="none" rtlCol="0">
            <a:spAutoFit/>
          </a:bodyPr>
          <a:lstStyle/>
          <a:p>
            <a:r>
              <a:rPr lang="en-US" sz="2600" dirty="0">
                <a:solidFill>
                  <a:srgbClr val="C00000"/>
                </a:solidFill>
              </a:rPr>
              <a:t>2</a:t>
            </a:r>
          </a:p>
        </p:txBody>
      </p:sp>
      <p:sp>
        <p:nvSpPr>
          <p:cNvPr id="10" name="TextBox 9">
            <a:extLst>
              <a:ext uri="{FF2B5EF4-FFF2-40B4-BE49-F238E27FC236}">
                <a16:creationId xmlns:a16="http://schemas.microsoft.com/office/drawing/2014/main" id="{C2E03A28-79ED-7B46-9D02-788976019E61}"/>
              </a:ext>
            </a:extLst>
          </p:cNvPr>
          <p:cNvSpPr txBox="1"/>
          <p:nvPr/>
        </p:nvSpPr>
        <p:spPr>
          <a:xfrm>
            <a:off x="4564769" y="4051970"/>
            <a:ext cx="370614" cy="492443"/>
          </a:xfrm>
          <a:prstGeom prst="rect">
            <a:avLst/>
          </a:prstGeom>
          <a:noFill/>
        </p:spPr>
        <p:txBody>
          <a:bodyPr wrap="none" rtlCol="0">
            <a:spAutoFit/>
          </a:bodyPr>
          <a:lstStyle/>
          <a:p>
            <a:r>
              <a:rPr lang="en-US" sz="2600" dirty="0">
                <a:solidFill>
                  <a:srgbClr val="C00000"/>
                </a:solidFill>
              </a:rPr>
              <a:t>3</a:t>
            </a:r>
          </a:p>
        </p:txBody>
      </p:sp>
      <p:sp>
        <p:nvSpPr>
          <p:cNvPr id="14" name="TextBox 13">
            <a:extLst>
              <a:ext uri="{FF2B5EF4-FFF2-40B4-BE49-F238E27FC236}">
                <a16:creationId xmlns:a16="http://schemas.microsoft.com/office/drawing/2014/main" id="{F031E095-697B-BE48-B071-3AB0EBF76113}"/>
              </a:ext>
            </a:extLst>
          </p:cNvPr>
          <p:cNvSpPr txBox="1"/>
          <p:nvPr/>
        </p:nvSpPr>
        <p:spPr>
          <a:xfrm>
            <a:off x="3083267" y="4051969"/>
            <a:ext cx="797013" cy="492443"/>
          </a:xfrm>
          <a:prstGeom prst="rect">
            <a:avLst/>
          </a:prstGeom>
          <a:noFill/>
        </p:spPr>
        <p:txBody>
          <a:bodyPr wrap="none" rtlCol="0">
            <a:spAutoFit/>
          </a:bodyPr>
          <a:lstStyle/>
          <a:p>
            <a:r>
              <a:rPr lang="en-US" sz="2600" dirty="0">
                <a:solidFill>
                  <a:srgbClr val="C00000"/>
                </a:solidFill>
              </a:rPr>
              <a:t>10</a:t>
            </a:r>
            <a:r>
              <a:rPr lang="en-US" sz="2600" baseline="30000" dirty="0">
                <a:solidFill>
                  <a:srgbClr val="C00000"/>
                </a:solidFill>
              </a:rPr>
              <a:t>X</a:t>
            </a:r>
            <a:r>
              <a:rPr lang="en-US" sz="2600" dirty="0">
                <a:solidFill>
                  <a:srgbClr val="C00000"/>
                </a:solidFill>
              </a:rPr>
              <a:t>:</a:t>
            </a:r>
          </a:p>
        </p:txBody>
      </p:sp>
    </p:spTree>
    <p:extLst>
      <p:ext uri="{BB962C8B-B14F-4D97-AF65-F5344CB8AC3E}">
        <p14:creationId xmlns:p14="http://schemas.microsoft.com/office/powerpoint/2010/main" val="41941720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FE13-52A2-5947-9EDD-689C72970BF6}"/>
              </a:ext>
            </a:extLst>
          </p:cNvPr>
          <p:cNvSpPr>
            <a:spLocks noGrp="1"/>
          </p:cNvSpPr>
          <p:nvPr>
            <p:ph type="title"/>
          </p:nvPr>
        </p:nvSpPr>
        <p:spPr/>
        <p:txBody>
          <a:bodyPr/>
          <a:lstStyle/>
          <a:p>
            <a:r>
              <a:rPr lang="en-US" dirty="0"/>
              <a:t>Base 2</a:t>
            </a:r>
          </a:p>
        </p:txBody>
      </p:sp>
      <p:sp>
        <p:nvSpPr>
          <p:cNvPr id="4" name="TextBox 3">
            <a:extLst>
              <a:ext uri="{FF2B5EF4-FFF2-40B4-BE49-F238E27FC236}">
                <a16:creationId xmlns:a16="http://schemas.microsoft.com/office/drawing/2014/main" id="{5754C48E-0BB6-404E-912A-32AF7D888CFF}"/>
              </a:ext>
            </a:extLst>
          </p:cNvPr>
          <p:cNvSpPr txBox="1"/>
          <p:nvPr/>
        </p:nvSpPr>
        <p:spPr>
          <a:xfrm>
            <a:off x="3771900" y="2819400"/>
            <a:ext cx="4648200" cy="1415772"/>
          </a:xfrm>
          <a:prstGeom prst="rect">
            <a:avLst/>
          </a:prstGeom>
          <a:noFill/>
        </p:spPr>
        <p:txBody>
          <a:bodyPr wrap="square" rtlCol="0">
            <a:spAutoFit/>
          </a:bodyPr>
          <a:lstStyle/>
          <a:p>
            <a:pPr algn="ctr"/>
            <a:r>
              <a:rPr lang="en-US" sz="8600" dirty="0"/>
              <a:t>1 0 1 1</a:t>
            </a:r>
          </a:p>
        </p:txBody>
      </p:sp>
      <p:sp>
        <p:nvSpPr>
          <p:cNvPr id="6" name="TextBox 5">
            <a:extLst>
              <a:ext uri="{FF2B5EF4-FFF2-40B4-BE49-F238E27FC236}">
                <a16:creationId xmlns:a16="http://schemas.microsoft.com/office/drawing/2014/main" id="{89F4E822-B753-B144-952D-55B38B5B08EB}"/>
              </a:ext>
            </a:extLst>
          </p:cNvPr>
          <p:cNvSpPr txBox="1"/>
          <p:nvPr/>
        </p:nvSpPr>
        <p:spPr>
          <a:xfrm>
            <a:off x="7075173" y="4051973"/>
            <a:ext cx="962043" cy="492443"/>
          </a:xfrm>
          <a:prstGeom prst="rect">
            <a:avLst/>
          </a:prstGeom>
          <a:noFill/>
        </p:spPr>
        <p:txBody>
          <a:bodyPr wrap="square" rtlCol="0">
            <a:spAutoFit/>
          </a:bodyPr>
          <a:lstStyle/>
          <a:p>
            <a:pPr algn="ctr"/>
            <a:r>
              <a:rPr lang="en-US" sz="2600" dirty="0">
                <a:solidFill>
                  <a:srgbClr val="C00000"/>
                </a:solidFill>
              </a:rPr>
              <a:t>0</a:t>
            </a:r>
          </a:p>
        </p:txBody>
      </p:sp>
      <p:sp>
        <p:nvSpPr>
          <p:cNvPr id="8" name="TextBox 7">
            <a:extLst>
              <a:ext uri="{FF2B5EF4-FFF2-40B4-BE49-F238E27FC236}">
                <a16:creationId xmlns:a16="http://schemas.microsoft.com/office/drawing/2014/main" id="{538903A5-8148-4B46-893A-7FE3B890F64B}"/>
              </a:ext>
            </a:extLst>
          </p:cNvPr>
          <p:cNvSpPr txBox="1"/>
          <p:nvPr/>
        </p:nvSpPr>
        <p:spPr>
          <a:xfrm>
            <a:off x="6393532" y="4051972"/>
            <a:ext cx="370614" cy="492443"/>
          </a:xfrm>
          <a:prstGeom prst="rect">
            <a:avLst/>
          </a:prstGeom>
          <a:noFill/>
        </p:spPr>
        <p:txBody>
          <a:bodyPr wrap="none" rtlCol="0">
            <a:spAutoFit/>
          </a:bodyPr>
          <a:lstStyle/>
          <a:p>
            <a:r>
              <a:rPr lang="en-US" sz="2600" dirty="0">
                <a:solidFill>
                  <a:srgbClr val="C00000"/>
                </a:solidFill>
              </a:rPr>
              <a:t>1</a:t>
            </a:r>
          </a:p>
        </p:txBody>
      </p:sp>
      <p:sp>
        <p:nvSpPr>
          <p:cNvPr id="9" name="TextBox 8">
            <a:extLst>
              <a:ext uri="{FF2B5EF4-FFF2-40B4-BE49-F238E27FC236}">
                <a16:creationId xmlns:a16="http://schemas.microsoft.com/office/drawing/2014/main" id="{627725A4-EA02-7E46-95CA-5FFD05AB51D9}"/>
              </a:ext>
            </a:extLst>
          </p:cNvPr>
          <p:cNvSpPr txBox="1"/>
          <p:nvPr/>
        </p:nvSpPr>
        <p:spPr>
          <a:xfrm>
            <a:off x="5447405" y="4051971"/>
            <a:ext cx="370614" cy="492443"/>
          </a:xfrm>
          <a:prstGeom prst="rect">
            <a:avLst/>
          </a:prstGeom>
          <a:noFill/>
        </p:spPr>
        <p:txBody>
          <a:bodyPr wrap="none" rtlCol="0">
            <a:spAutoFit/>
          </a:bodyPr>
          <a:lstStyle/>
          <a:p>
            <a:r>
              <a:rPr lang="en-US" sz="2600" dirty="0">
                <a:solidFill>
                  <a:srgbClr val="C00000"/>
                </a:solidFill>
              </a:rPr>
              <a:t>2</a:t>
            </a:r>
          </a:p>
        </p:txBody>
      </p:sp>
      <p:sp>
        <p:nvSpPr>
          <p:cNvPr id="10" name="TextBox 9">
            <a:extLst>
              <a:ext uri="{FF2B5EF4-FFF2-40B4-BE49-F238E27FC236}">
                <a16:creationId xmlns:a16="http://schemas.microsoft.com/office/drawing/2014/main" id="{C2E03A28-79ED-7B46-9D02-788976019E61}"/>
              </a:ext>
            </a:extLst>
          </p:cNvPr>
          <p:cNvSpPr txBox="1"/>
          <p:nvPr/>
        </p:nvSpPr>
        <p:spPr>
          <a:xfrm>
            <a:off x="4564769" y="4051970"/>
            <a:ext cx="370614" cy="492443"/>
          </a:xfrm>
          <a:prstGeom prst="rect">
            <a:avLst/>
          </a:prstGeom>
          <a:noFill/>
        </p:spPr>
        <p:txBody>
          <a:bodyPr wrap="none" rtlCol="0">
            <a:spAutoFit/>
          </a:bodyPr>
          <a:lstStyle/>
          <a:p>
            <a:r>
              <a:rPr lang="en-US" sz="2600" dirty="0">
                <a:solidFill>
                  <a:srgbClr val="C00000"/>
                </a:solidFill>
              </a:rPr>
              <a:t>3</a:t>
            </a:r>
          </a:p>
        </p:txBody>
      </p:sp>
      <p:sp>
        <p:nvSpPr>
          <p:cNvPr id="14" name="TextBox 13">
            <a:extLst>
              <a:ext uri="{FF2B5EF4-FFF2-40B4-BE49-F238E27FC236}">
                <a16:creationId xmlns:a16="http://schemas.microsoft.com/office/drawing/2014/main" id="{F031E095-697B-BE48-B071-3AB0EBF76113}"/>
              </a:ext>
            </a:extLst>
          </p:cNvPr>
          <p:cNvSpPr txBox="1"/>
          <p:nvPr/>
        </p:nvSpPr>
        <p:spPr>
          <a:xfrm>
            <a:off x="3269215" y="4051969"/>
            <a:ext cx="611065" cy="492443"/>
          </a:xfrm>
          <a:prstGeom prst="rect">
            <a:avLst/>
          </a:prstGeom>
          <a:noFill/>
        </p:spPr>
        <p:txBody>
          <a:bodyPr wrap="none" rtlCol="0">
            <a:spAutoFit/>
          </a:bodyPr>
          <a:lstStyle/>
          <a:p>
            <a:r>
              <a:rPr lang="en-US" sz="2600" b="1" dirty="0">
                <a:solidFill>
                  <a:srgbClr val="C00000"/>
                </a:solidFill>
              </a:rPr>
              <a:t>2</a:t>
            </a:r>
            <a:r>
              <a:rPr lang="en-US" sz="2600" baseline="30000" dirty="0">
                <a:solidFill>
                  <a:srgbClr val="C00000"/>
                </a:solidFill>
              </a:rPr>
              <a:t>X</a:t>
            </a:r>
            <a:r>
              <a:rPr lang="en-US" sz="2600" dirty="0">
                <a:solidFill>
                  <a:srgbClr val="C00000"/>
                </a:solidFill>
              </a:rPr>
              <a:t>:</a:t>
            </a:r>
          </a:p>
        </p:txBody>
      </p:sp>
      <p:sp>
        <p:nvSpPr>
          <p:cNvPr id="11" name="TextBox 10">
            <a:extLst>
              <a:ext uri="{FF2B5EF4-FFF2-40B4-BE49-F238E27FC236}">
                <a16:creationId xmlns:a16="http://schemas.microsoft.com/office/drawing/2014/main" id="{D402E604-0BDC-E14F-83E2-822EA6D3A640}"/>
              </a:ext>
            </a:extLst>
          </p:cNvPr>
          <p:cNvSpPr txBox="1"/>
          <p:nvPr/>
        </p:nvSpPr>
        <p:spPr>
          <a:xfrm>
            <a:off x="4437533" y="5038161"/>
            <a:ext cx="3316934" cy="461665"/>
          </a:xfrm>
          <a:prstGeom prst="rect">
            <a:avLst/>
          </a:prstGeom>
          <a:noFill/>
        </p:spPr>
        <p:txBody>
          <a:bodyPr wrap="none" rtlCol="0">
            <a:spAutoFit/>
          </a:bodyPr>
          <a:lstStyle/>
          <a:p>
            <a:r>
              <a:rPr lang="en-US" sz="2400" dirty="0"/>
              <a:t>Digits 0-1 (</a:t>
            </a:r>
            <a:r>
              <a:rPr lang="en-US" sz="2400" i="1" dirty="0"/>
              <a:t>0</a:t>
            </a:r>
            <a:r>
              <a:rPr lang="en-US" sz="2400" dirty="0"/>
              <a:t> to </a:t>
            </a:r>
            <a:r>
              <a:rPr lang="en-US" sz="2400" i="1" dirty="0"/>
              <a:t>base-1</a:t>
            </a:r>
            <a:r>
              <a:rPr lang="en-US" sz="2400" dirty="0"/>
              <a:t>)</a:t>
            </a:r>
          </a:p>
        </p:txBody>
      </p:sp>
    </p:spTree>
    <p:extLst>
      <p:ext uri="{BB962C8B-B14F-4D97-AF65-F5344CB8AC3E}">
        <p14:creationId xmlns:p14="http://schemas.microsoft.com/office/powerpoint/2010/main" val="8415559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FE13-52A2-5947-9EDD-689C72970BF6}"/>
              </a:ext>
            </a:extLst>
          </p:cNvPr>
          <p:cNvSpPr>
            <a:spLocks noGrp="1"/>
          </p:cNvSpPr>
          <p:nvPr>
            <p:ph type="title"/>
          </p:nvPr>
        </p:nvSpPr>
        <p:spPr/>
        <p:txBody>
          <a:bodyPr/>
          <a:lstStyle/>
          <a:p>
            <a:r>
              <a:rPr lang="en-US" dirty="0"/>
              <a:t>Base 2</a:t>
            </a:r>
          </a:p>
        </p:txBody>
      </p:sp>
      <p:sp>
        <p:nvSpPr>
          <p:cNvPr id="4" name="TextBox 3">
            <a:extLst>
              <a:ext uri="{FF2B5EF4-FFF2-40B4-BE49-F238E27FC236}">
                <a16:creationId xmlns:a16="http://schemas.microsoft.com/office/drawing/2014/main" id="{5754C48E-0BB6-404E-912A-32AF7D888CFF}"/>
              </a:ext>
            </a:extLst>
          </p:cNvPr>
          <p:cNvSpPr txBox="1"/>
          <p:nvPr/>
        </p:nvSpPr>
        <p:spPr>
          <a:xfrm>
            <a:off x="3771900" y="2819400"/>
            <a:ext cx="4648200" cy="1415772"/>
          </a:xfrm>
          <a:prstGeom prst="rect">
            <a:avLst/>
          </a:prstGeom>
          <a:noFill/>
        </p:spPr>
        <p:txBody>
          <a:bodyPr wrap="square" rtlCol="0">
            <a:spAutoFit/>
          </a:bodyPr>
          <a:lstStyle/>
          <a:p>
            <a:pPr algn="ctr"/>
            <a:r>
              <a:rPr lang="en-US" sz="8600" dirty="0"/>
              <a:t>1 0 1 1</a:t>
            </a:r>
          </a:p>
        </p:txBody>
      </p:sp>
      <p:sp>
        <p:nvSpPr>
          <p:cNvPr id="6" name="TextBox 5">
            <a:extLst>
              <a:ext uri="{FF2B5EF4-FFF2-40B4-BE49-F238E27FC236}">
                <a16:creationId xmlns:a16="http://schemas.microsoft.com/office/drawing/2014/main" id="{89F4E822-B753-B144-952D-55B38B5B08EB}"/>
              </a:ext>
            </a:extLst>
          </p:cNvPr>
          <p:cNvSpPr txBox="1"/>
          <p:nvPr/>
        </p:nvSpPr>
        <p:spPr>
          <a:xfrm>
            <a:off x="7075173" y="4051973"/>
            <a:ext cx="962043" cy="492443"/>
          </a:xfrm>
          <a:prstGeom prst="rect">
            <a:avLst/>
          </a:prstGeom>
          <a:noFill/>
        </p:spPr>
        <p:txBody>
          <a:bodyPr wrap="square" rtlCol="0">
            <a:spAutoFit/>
          </a:bodyPr>
          <a:lstStyle/>
          <a:p>
            <a:pPr algn="ctr"/>
            <a:r>
              <a:rPr lang="en-US" sz="2600" dirty="0">
                <a:solidFill>
                  <a:srgbClr val="C00000"/>
                </a:solidFill>
              </a:rPr>
              <a:t>2</a:t>
            </a:r>
            <a:r>
              <a:rPr lang="en-US" sz="2600" baseline="30000" dirty="0">
                <a:solidFill>
                  <a:srgbClr val="C00000"/>
                </a:solidFill>
              </a:rPr>
              <a:t>0</a:t>
            </a:r>
            <a:endParaRPr lang="en-US" sz="2600" dirty="0">
              <a:solidFill>
                <a:srgbClr val="C00000"/>
              </a:solidFill>
            </a:endParaRPr>
          </a:p>
        </p:txBody>
      </p:sp>
      <p:sp>
        <p:nvSpPr>
          <p:cNvPr id="8" name="TextBox 7">
            <a:extLst>
              <a:ext uri="{FF2B5EF4-FFF2-40B4-BE49-F238E27FC236}">
                <a16:creationId xmlns:a16="http://schemas.microsoft.com/office/drawing/2014/main" id="{538903A5-8148-4B46-893A-7FE3B890F64B}"/>
              </a:ext>
            </a:extLst>
          </p:cNvPr>
          <p:cNvSpPr txBox="1"/>
          <p:nvPr/>
        </p:nvSpPr>
        <p:spPr>
          <a:xfrm>
            <a:off x="6363954" y="4051972"/>
            <a:ext cx="494046" cy="492443"/>
          </a:xfrm>
          <a:prstGeom prst="rect">
            <a:avLst/>
          </a:prstGeom>
          <a:noFill/>
        </p:spPr>
        <p:txBody>
          <a:bodyPr wrap="none" rtlCol="0">
            <a:spAutoFit/>
          </a:bodyPr>
          <a:lstStyle/>
          <a:p>
            <a:r>
              <a:rPr lang="en-US" sz="2600" dirty="0">
                <a:solidFill>
                  <a:srgbClr val="C00000"/>
                </a:solidFill>
              </a:rPr>
              <a:t>2</a:t>
            </a:r>
            <a:r>
              <a:rPr lang="en-US" sz="2600" baseline="30000" dirty="0">
                <a:solidFill>
                  <a:srgbClr val="C00000"/>
                </a:solidFill>
              </a:rPr>
              <a:t>1</a:t>
            </a:r>
            <a:endParaRPr lang="en-US" sz="2600" dirty="0">
              <a:solidFill>
                <a:srgbClr val="C00000"/>
              </a:solidFill>
            </a:endParaRPr>
          </a:p>
        </p:txBody>
      </p:sp>
      <p:sp>
        <p:nvSpPr>
          <p:cNvPr id="9" name="TextBox 8">
            <a:extLst>
              <a:ext uri="{FF2B5EF4-FFF2-40B4-BE49-F238E27FC236}">
                <a16:creationId xmlns:a16="http://schemas.microsoft.com/office/drawing/2014/main" id="{627725A4-EA02-7E46-95CA-5FFD05AB51D9}"/>
              </a:ext>
            </a:extLst>
          </p:cNvPr>
          <p:cNvSpPr txBox="1"/>
          <p:nvPr/>
        </p:nvSpPr>
        <p:spPr>
          <a:xfrm>
            <a:off x="5449554" y="4051971"/>
            <a:ext cx="494046" cy="492443"/>
          </a:xfrm>
          <a:prstGeom prst="rect">
            <a:avLst/>
          </a:prstGeom>
          <a:noFill/>
        </p:spPr>
        <p:txBody>
          <a:bodyPr wrap="none" rtlCol="0">
            <a:spAutoFit/>
          </a:bodyPr>
          <a:lstStyle/>
          <a:p>
            <a:r>
              <a:rPr lang="en-US" sz="2600" dirty="0">
                <a:solidFill>
                  <a:srgbClr val="C00000"/>
                </a:solidFill>
              </a:rPr>
              <a:t>2</a:t>
            </a:r>
            <a:r>
              <a:rPr lang="en-US" sz="2600" baseline="30000" dirty="0">
                <a:solidFill>
                  <a:srgbClr val="C00000"/>
                </a:solidFill>
              </a:rPr>
              <a:t>2</a:t>
            </a:r>
            <a:endParaRPr lang="en-US" sz="2600" dirty="0">
              <a:solidFill>
                <a:srgbClr val="C00000"/>
              </a:solidFill>
            </a:endParaRPr>
          </a:p>
        </p:txBody>
      </p:sp>
      <p:sp>
        <p:nvSpPr>
          <p:cNvPr id="10" name="TextBox 9">
            <a:extLst>
              <a:ext uri="{FF2B5EF4-FFF2-40B4-BE49-F238E27FC236}">
                <a16:creationId xmlns:a16="http://schemas.microsoft.com/office/drawing/2014/main" id="{C2E03A28-79ED-7B46-9D02-788976019E61}"/>
              </a:ext>
            </a:extLst>
          </p:cNvPr>
          <p:cNvSpPr txBox="1"/>
          <p:nvPr/>
        </p:nvSpPr>
        <p:spPr>
          <a:xfrm>
            <a:off x="4535154" y="4051970"/>
            <a:ext cx="494046" cy="492443"/>
          </a:xfrm>
          <a:prstGeom prst="rect">
            <a:avLst/>
          </a:prstGeom>
          <a:noFill/>
        </p:spPr>
        <p:txBody>
          <a:bodyPr wrap="none" rtlCol="0">
            <a:spAutoFit/>
          </a:bodyPr>
          <a:lstStyle/>
          <a:p>
            <a:r>
              <a:rPr lang="en-US" sz="2600" dirty="0">
                <a:solidFill>
                  <a:srgbClr val="C00000"/>
                </a:solidFill>
              </a:rPr>
              <a:t>2</a:t>
            </a:r>
            <a:r>
              <a:rPr lang="en-US" sz="2600" baseline="30000" dirty="0">
                <a:solidFill>
                  <a:srgbClr val="C00000"/>
                </a:solidFill>
              </a:rPr>
              <a:t>3</a:t>
            </a:r>
            <a:endParaRPr lang="en-US" sz="2600" dirty="0">
              <a:solidFill>
                <a:srgbClr val="C00000"/>
              </a:solidFill>
            </a:endParaRPr>
          </a:p>
        </p:txBody>
      </p:sp>
    </p:spTree>
    <p:extLst>
      <p:ext uri="{BB962C8B-B14F-4D97-AF65-F5344CB8AC3E}">
        <p14:creationId xmlns:p14="http://schemas.microsoft.com/office/powerpoint/2010/main" val="7330402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FE13-52A2-5947-9EDD-689C72970BF6}"/>
              </a:ext>
            </a:extLst>
          </p:cNvPr>
          <p:cNvSpPr>
            <a:spLocks noGrp="1"/>
          </p:cNvSpPr>
          <p:nvPr>
            <p:ph type="title"/>
          </p:nvPr>
        </p:nvSpPr>
        <p:spPr/>
        <p:txBody>
          <a:bodyPr/>
          <a:lstStyle/>
          <a:p>
            <a:r>
              <a:rPr lang="en-US" dirty="0"/>
              <a:t>Base 2</a:t>
            </a:r>
          </a:p>
        </p:txBody>
      </p:sp>
      <p:sp>
        <p:nvSpPr>
          <p:cNvPr id="4" name="TextBox 3">
            <a:extLst>
              <a:ext uri="{FF2B5EF4-FFF2-40B4-BE49-F238E27FC236}">
                <a16:creationId xmlns:a16="http://schemas.microsoft.com/office/drawing/2014/main" id="{5754C48E-0BB6-404E-912A-32AF7D888CFF}"/>
              </a:ext>
            </a:extLst>
          </p:cNvPr>
          <p:cNvSpPr txBox="1"/>
          <p:nvPr/>
        </p:nvSpPr>
        <p:spPr>
          <a:xfrm>
            <a:off x="3771900" y="2819400"/>
            <a:ext cx="4648200" cy="1415772"/>
          </a:xfrm>
          <a:prstGeom prst="rect">
            <a:avLst/>
          </a:prstGeom>
          <a:noFill/>
        </p:spPr>
        <p:txBody>
          <a:bodyPr wrap="square" rtlCol="0">
            <a:spAutoFit/>
          </a:bodyPr>
          <a:lstStyle/>
          <a:p>
            <a:pPr algn="ctr"/>
            <a:r>
              <a:rPr lang="en-US" sz="8600" dirty="0"/>
              <a:t>1 0 1 1</a:t>
            </a:r>
          </a:p>
        </p:txBody>
      </p:sp>
      <p:sp>
        <p:nvSpPr>
          <p:cNvPr id="6" name="TextBox 5">
            <a:extLst>
              <a:ext uri="{FF2B5EF4-FFF2-40B4-BE49-F238E27FC236}">
                <a16:creationId xmlns:a16="http://schemas.microsoft.com/office/drawing/2014/main" id="{89F4E822-B753-B144-952D-55B38B5B08EB}"/>
              </a:ext>
            </a:extLst>
          </p:cNvPr>
          <p:cNvSpPr txBox="1"/>
          <p:nvPr/>
        </p:nvSpPr>
        <p:spPr>
          <a:xfrm>
            <a:off x="7075173" y="4051973"/>
            <a:ext cx="962043" cy="492443"/>
          </a:xfrm>
          <a:prstGeom prst="rect">
            <a:avLst/>
          </a:prstGeom>
          <a:noFill/>
        </p:spPr>
        <p:txBody>
          <a:bodyPr wrap="square" rtlCol="0">
            <a:spAutoFit/>
          </a:bodyPr>
          <a:lstStyle/>
          <a:p>
            <a:pPr algn="ctr"/>
            <a:r>
              <a:rPr lang="en-US" sz="2600" dirty="0">
                <a:solidFill>
                  <a:srgbClr val="C00000"/>
                </a:solidFill>
              </a:rPr>
              <a:t>ones</a:t>
            </a:r>
          </a:p>
        </p:txBody>
      </p:sp>
      <p:sp>
        <p:nvSpPr>
          <p:cNvPr id="8" name="TextBox 7">
            <a:extLst>
              <a:ext uri="{FF2B5EF4-FFF2-40B4-BE49-F238E27FC236}">
                <a16:creationId xmlns:a16="http://schemas.microsoft.com/office/drawing/2014/main" id="{538903A5-8148-4B46-893A-7FE3B890F64B}"/>
              </a:ext>
            </a:extLst>
          </p:cNvPr>
          <p:cNvSpPr txBox="1"/>
          <p:nvPr/>
        </p:nvSpPr>
        <p:spPr>
          <a:xfrm>
            <a:off x="6184371" y="4051969"/>
            <a:ext cx="870751" cy="492443"/>
          </a:xfrm>
          <a:prstGeom prst="rect">
            <a:avLst/>
          </a:prstGeom>
          <a:noFill/>
        </p:spPr>
        <p:txBody>
          <a:bodyPr wrap="none" rtlCol="0">
            <a:spAutoFit/>
          </a:bodyPr>
          <a:lstStyle/>
          <a:p>
            <a:r>
              <a:rPr lang="en-US" sz="2600" dirty="0">
                <a:solidFill>
                  <a:srgbClr val="C00000"/>
                </a:solidFill>
              </a:rPr>
              <a:t>twos</a:t>
            </a:r>
          </a:p>
        </p:txBody>
      </p:sp>
      <p:sp>
        <p:nvSpPr>
          <p:cNvPr id="9" name="TextBox 8">
            <a:extLst>
              <a:ext uri="{FF2B5EF4-FFF2-40B4-BE49-F238E27FC236}">
                <a16:creationId xmlns:a16="http://schemas.microsoft.com/office/drawing/2014/main" id="{627725A4-EA02-7E46-95CA-5FFD05AB51D9}"/>
              </a:ext>
            </a:extLst>
          </p:cNvPr>
          <p:cNvSpPr txBox="1"/>
          <p:nvPr/>
        </p:nvSpPr>
        <p:spPr>
          <a:xfrm>
            <a:off x="5145849" y="4048444"/>
            <a:ext cx="926857" cy="492443"/>
          </a:xfrm>
          <a:prstGeom prst="rect">
            <a:avLst/>
          </a:prstGeom>
          <a:noFill/>
        </p:spPr>
        <p:txBody>
          <a:bodyPr wrap="none" rtlCol="0">
            <a:spAutoFit/>
          </a:bodyPr>
          <a:lstStyle/>
          <a:p>
            <a:r>
              <a:rPr lang="en-US" sz="2600" dirty="0">
                <a:solidFill>
                  <a:srgbClr val="C00000"/>
                </a:solidFill>
              </a:rPr>
              <a:t>fours</a:t>
            </a:r>
          </a:p>
        </p:txBody>
      </p:sp>
      <p:sp>
        <p:nvSpPr>
          <p:cNvPr id="10" name="TextBox 9">
            <a:extLst>
              <a:ext uri="{FF2B5EF4-FFF2-40B4-BE49-F238E27FC236}">
                <a16:creationId xmlns:a16="http://schemas.microsoft.com/office/drawing/2014/main" id="{C2E03A28-79ED-7B46-9D02-788976019E61}"/>
              </a:ext>
            </a:extLst>
          </p:cNvPr>
          <p:cNvSpPr txBox="1"/>
          <p:nvPr/>
        </p:nvSpPr>
        <p:spPr>
          <a:xfrm>
            <a:off x="4069232" y="4053426"/>
            <a:ext cx="1075937" cy="492443"/>
          </a:xfrm>
          <a:prstGeom prst="rect">
            <a:avLst/>
          </a:prstGeom>
          <a:noFill/>
        </p:spPr>
        <p:txBody>
          <a:bodyPr wrap="none" rtlCol="0">
            <a:spAutoFit/>
          </a:bodyPr>
          <a:lstStyle/>
          <a:p>
            <a:r>
              <a:rPr lang="en-US" sz="2600" dirty="0">
                <a:solidFill>
                  <a:srgbClr val="C00000"/>
                </a:solidFill>
              </a:rPr>
              <a:t>eights</a:t>
            </a:r>
          </a:p>
        </p:txBody>
      </p:sp>
      <p:sp>
        <p:nvSpPr>
          <p:cNvPr id="11" name="TextBox 10">
            <a:extLst>
              <a:ext uri="{FF2B5EF4-FFF2-40B4-BE49-F238E27FC236}">
                <a16:creationId xmlns:a16="http://schemas.microsoft.com/office/drawing/2014/main" id="{82242579-7FFB-4742-83E9-DE0535AED766}"/>
              </a:ext>
            </a:extLst>
          </p:cNvPr>
          <p:cNvSpPr txBox="1"/>
          <p:nvPr/>
        </p:nvSpPr>
        <p:spPr>
          <a:xfrm>
            <a:off x="3940986" y="5769931"/>
            <a:ext cx="4310027" cy="461665"/>
          </a:xfrm>
          <a:prstGeom prst="rect">
            <a:avLst/>
          </a:prstGeom>
          <a:noFill/>
        </p:spPr>
        <p:txBody>
          <a:bodyPr wrap="none" rtlCol="0">
            <a:spAutoFit/>
          </a:bodyPr>
          <a:lstStyle/>
          <a:p>
            <a:pPr algn="ctr"/>
            <a:r>
              <a:rPr lang="en-US" sz="2400" dirty="0">
                <a:solidFill>
                  <a:schemeClr val="accent1"/>
                </a:solidFill>
              </a:rPr>
              <a:t> = </a:t>
            </a:r>
            <a:r>
              <a:rPr lang="en-US" sz="2400" b="1" dirty="0">
                <a:solidFill>
                  <a:schemeClr val="accent1"/>
                </a:solidFill>
              </a:rPr>
              <a:t>1</a:t>
            </a:r>
            <a:r>
              <a:rPr lang="en-US" sz="2400" dirty="0">
                <a:solidFill>
                  <a:schemeClr val="accent1"/>
                </a:solidFill>
              </a:rPr>
              <a:t>*8 + </a:t>
            </a:r>
            <a:r>
              <a:rPr lang="en-US" sz="2400" b="1" dirty="0">
                <a:solidFill>
                  <a:schemeClr val="accent1"/>
                </a:solidFill>
              </a:rPr>
              <a:t>0</a:t>
            </a:r>
            <a:r>
              <a:rPr lang="en-US" sz="2400" dirty="0">
                <a:solidFill>
                  <a:schemeClr val="accent1"/>
                </a:solidFill>
              </a:rPr>
              <a:t>*4 + </a:t>
            </a:r>
            <a:r>
              <a:rPr lang="en-US" sz="2400" b="1" dirty="0">
                <a:solidFill>
                  <a:schemeClr val="accent1"/>
                </a:solidFill>
              </a:rPr>
              <a:t>1</a:t>
            </a:r>
            <a:r>
              <a:rPr lang="en-US" sz="2400" dirty="0">
                <a:solidFill>
                  <a:schemeClr val="accent1"/>
                </a:solidFill>
              </a:rPr>
              <a:t>*2 + </a:t>
            </a:r>
            <a:r>
              <a:rPr lang="en-US" sz="2400" b="1" dirty="0">
                <a:solidFill>
                  <a:schemeClr val="accent1"/>
                </a:solidFill>
              </a:rPr>
              <a:t>1</a:t>
            </a:r>
            <a:r>
              <a:rPr lang="en-US" sz="2400" dirty="0">
                <a:solidFill>
                  <a:schemeClr val="accent1"/>
                </a:solidFill>
              </a:rPr>
              <a:t>*1 = 11</a:t>
            </a:r>
            <a:r>
              <a:rPr lang="en-US" sz="2400" baseline="-25000" dirty="0">
                <a:solidFill>
                  <a:schemeClr val="accent1"/>
                </a:solidFill>
              </a:rPr>
              <a:t>10</a:t>
            </a:r>
            <a:endParaRPr lang="en-US" sz="2400" dirty="0">
              <a:solidFill>
                <a:schemeClr val="accent1"/>
              </a:solidFill>
            </a:endParaRPr>
          </a:p>
        </p:txBody>
      </p:sp>
      <p:sp>
        <p:nvSpPr>
          <p:cNvPr id="3" name="TextBox 2">
            <a:extLst>
              <a:ext uri="{FF2B5EF4-FFF2-40B4-BE49-F238E27FC236}">
                <a16:creationId xmlns:a16="http://schemas.microsoft.com/office/drawing/2014/main" id="{92B5C2BB-AF38-DB44-A0D6-71F23132B301}"/>
              </a:ext>
            </a:extLst>
          </p:cNvPr>
          <p:cNvSpPr txBox="1"/>
          <p:nvPr/>
        </p:nvSpPr>
        <p:spPr>
          <a:xfrm>
            <a:off x="2057400" y="2139371"/>
            <a:ext cx="2800767" cy="369332"/>
          </a:xfrm>
          <a:prstGeom prst="rect">
            <a:avLst/>
          </a:prstGeom>
          <a:noFill/>
        </p:spPr>
        <p:txBody>
          <a:bodyPr wrap="none" rtlCol="0">
            <a:spAutoFit/>
          </a:bodyPr>
          <a:lstStyle/>
          <a:p>
            <a:r>
              <a:rPr lang="en-US" dirty="0"/>
              <a:t>Most significant bit (MSB)</a:t>
            </a:r>
          </a:p>
        </p:txBody>
      </p:sp>
      <p:sp>
        <p:nvSpPr>
          <p:cNvPr id="12" name="TextBox 11">
            <a:extLst>
              <a:ext uri="{FF2B5EF4-FFF2-40B4-BE49-F238E27FC236}">
                <a16:creationId xmlns:a16="http://schemas.microsoft.com/office/drawing/2014/main" id="{A955C76D-EF4B-5C4A-BA2D-3409C86E0763}"/>
              </a:ext>
            </a:extLst>
          </p:cNvPr>
          <p:cNvSpPr txBox="1"/>
          <p:nvPr/>
        </p:nvSpPr>
        <p:spPr>
          <a:xfrm>
            <a:off x="7019716" y="2139371"/>
            <a:ext cx="2800767" cy="369332"/>
          </a:xfrm>
          <a:prstGeom prst="rect">
            <a:avLst/>
          </a:prstGeom>
          <a:noFill/>
        </p:spPr>
        <p:txBody>
          <a:bodyPr wrap="none" rtlCol="0">
            <a:spAutoFit/>
          </a:bodyPr>
          <a:lstStyle/>
          <a:p>
            <a:r>
              <a:rPr lang="en-US" dirty="0"/>
              <a:t>Least significant bit (LSB)</a:t>
            </a:r>
          </a:p>
        </p:txBody>
      </p:sp>
      <p:cxnSp>
        <p:nvCxnSpPr>
          <p:cNvPr id="7" name="Straight Arrow Connector 6">
            <a:extLst>
              <a:ext uri="{FF2B5EF4-FFF2-40B4-BE49-F238E27FC236}">
                <a16:creationId xmlns:a16="http://schemas.microsoft.com/office/drawing/2014/main" id="{50E8A36D-8970-FF42-B615-060763E5FD8C}"/>
              </a:ext>
            </a:extLst>
          </p:cNvPr>
          <p:cNvCxnSpPr>
            <a:stCxn id="12" idx="2"/>
          </p:cNvCxnSpPr>
          <p:nvPr/>
        </p:nvCxnSpPr>
        <p:spPr>
          <a:xfrm flipH="1">
            <a:off x="7556194" y="2508703"/>
            <a:ext cx="863906" cy="539297"/>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C07BA276-6095-EB48-88B9-AA24B30618C2}"/>
              </a:ext>
            </a:extLst>
          </p:cNvPr>
          <p:cNvCxnSpPr>
            <a:cxnSpLocks/>
            <a:stCxn id="3" idx="2"/>
          </p:cNvCxnSpPr>
          <p:nvPr/>
        </p:nvCxnSpPr>
        <p:spPr>
          <a:xfrm>
            <a:off x="3457784" y="2508703"/>
            <a:ext cx="1266616" cy="539297"/>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76498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FE13-52A2-5947-9EDD-689C72970BF6}"/>
              </a:ext>
            </a:extLst>
          </p:cNvPr>
          <p:cNvSpPr>
            <a:spLocks noGrp="1"/>
          </p:cNvSpPr>
          <p:nvPr>
            <p:ph type="title"/>
          </p:nvPr>
        </p:nvSpPr>
        <p:spPr/>
        <p:txBody>
          <a:bodyPr/>
          <a:lstStyle/>
          <a:p>
            <a:r>
              <a:rPr lang="en-US" dirty="0"/>
              <a:t>Base 10 to Base 2</a:t>
            </a:r>
          </a:p>
        </p:txBody>
      </p:sp>
      <p:sp>
        <p:nvSpPr>
          <p:cNvPr id="4" name="TextBox 3">
            <a:extLst>
              <a:ext uri="{FF2B5EF4-FFF2-40B4-BE49-F238E27FC236}">
                <a16:creationId xmlns:a16="http://schemas.microsoft.com/office/drawing/2014/main" id="{5754C48E-0BB6-404E-912A-32AF7D888CFF}"/>
              </a:ext>
            </a:extLst>
          </p:cNvPr>
          <p:cNvSpPr txBox="1"/>
          <p:nvPr/>
        </p:nvSpPr>
        <p:spPr>
          <a:xfrm>
            <a:off x="3771900" y="4431785"/>
            <a:ext cx="4648200" cy="1415772"/>
          </a:xfrm>
          <a:prstGeom prst="rect">
            <a:avLst/>
          </a:prstGeom>
          <a:noFill/>
        </p:spPr>
        <p:txBody>
          <a:bodyPr wrap="square" rtlCol="0">
            <a:spAutoFit/>
          </a:bodyPr>
          <a:lstStyle/>
          <a:p>
            <a:pPr algn="ctr"/>
            <a:r>
              <a:rPr lang="en-US" sz="8600" dirty="0"/>
              <a:t>_  _  _  _</a:t>
            </a:r>
          </a:p>
        </p:txBody>
      </p:sp>
      <p:sp>
        <p:nvSpPr>
          <p:cNvPr id="3" name="TextBox 2">
            <a:extLst>
              <a:ext uri="{FF2B5EF4-FFF2-40B4-BE49-F238E27FC236}">
                <a16:creationId xmlns:a16="http://schemas.microsoft.com/office/drawing/2014/main" id="{1B072507-19AC-A942-9D7C-5AB0184BFC37}"/>
              </a:ext>
            </a:extLst>
          </p:cNvPr>
          <p:cNvSpPr txBox="1"/>
          <p:nvPr/>
        </p:nvSpPr>
        <p:spPr>
          <a:xfrm>
            <a:off x="2377995" y="1768642"/>
            <a:ext cx="184731" cy="369332"/>
          </a:xfrm>
          <a:prstGeom prst="rect">
            <a:avLst/>
          </a:prstGeom>
          <a:noFill/>
        </p:spPr>
        <p:txBody>
          <a:bodyPr wrap="none" rtlCol="0">
            <a:spAutoFit/>
          </a:bodyPr>
          <a:lstStyle/>
          <a:p>
            <a:endParaRPr lang="en-US" dirty="0"/>
          </a:p>
        </p:txBody>
      </p:sp>
      <p:sp>
        <p:nvSpPr>
          <p:cNvPr id="12" name="Content Placeholder 2">
            <a:extLst>
              <a:ext uri="{FF2B5EF4-FFF2-40B4-BE49-F238E27FC236}">
                <a16:creationId xmlns:a16="http://schemas.microsoft.com/office/drawing/2014/main" id="{671D319D-56DE-6740-A983-1600E3B68F08}"/>
              </a:ext>
            </a:extLst>
          </p:cNvPr>
          <p:cNvSpPr>
            <a:spLocks noGrp="1"/>
          </p:cNvSpPr>
          <p:nvPr>
            <p:ph idx="1"/>
          </p:nvPr>
        </p:nvSpPr>
        <p:spPr>
          <a:xfrm>
            <a:off x="152400" y="1295400"/>
            <a:ext cx="11811000" cy="1382359"/>
          </a:xfrm>
        </p:spPr>
        <p:txBody>
          <a:bodyPr/>
          <a:lstStyle/>
          <a:p>
            <a:pPr marL="0" indent="0">
              <a:buNone/>
            </a:pPr>
            <a:r>
              <a:rPr lang="en-US" b="1" dirty="0"/>
              <a:t>Question: </a:t>
            </a:r>
            <a:r>
              <a:rPr lang="en-US" dirty="0"/>
              <a:t>What is 6 in base 2?</a:t>
            </a:r>
          </a:p>
          <a:p>
            <a:r>
              <a:rPr lang="en-US" dirty="0"/>
              <a:t>Strategy:</a:t>
            </a:r>
          </a:p>
          <a:p>
            <a:pPr lvl="1"/>
            <a:r>
              <a:rPr lang="en-US" dirty="0"/>
              <a:t>What is the largest power of 2 ≤ 6? </a:t>
            </a:r>
          </a:p>
          <a:p>
            <a:pPr lvl="1"/>
            <a:r>
              <a:rPr lang="en-US" dirty="0"/>
              <a:t>Now, what is the largest power of 2 ≤ 6 – 2</a:t>
            </a:r>
            <a:r>
              <a:rPr lang="en-US" baseline="30000" dirty="0"/>
              <a:t>2</a:t>
            </a:r>
            <a:r>
              <a:rPr lang="en-US" dirty="0"/>
              <a:t>?  </a:t>
            </a:r>
          </a:p>
          <a:p>
            <a:pPr lvl="1"/>
            <a:r>
              <a:rPr lang="en-US" dirty="0"/>
              <a:t>6 – 2</a:t>
            </a:r>
            <a:r>
              <a:rPr lang="en-US" baseline="30000" dirty="0"/>
              <a:t>2</a:t>
            </a:r>
            <a:r>
              <a:rPr lang="en-US" dirty="0"/>
              <a:t> – 2</a:t>
            </a:r>
            <a:r>
              <a:rPr lang="en-US" baseline="30000" dirty="0"/>
              <a:t>1</a:t>
            </a:r>
            <a:r>
              <a:rPr lang="en-US" dirty="0"/>
              <a:t> = 0!</a:t>
            </a:r>
          </a:p>
          <a:p>
            <a:endParaRPr lang="en-US" dirty="0"/>
          </a:p>
        </p:txBody>
      </p:sp>
      <p:sp>
        <p:nvSpPr>
          <p:cNvPr id="13" name="TextBox 12">
            <a:extLst>
              <a:ext uri="{FF2B5EF4-FFF2-40B4-BE49-F238E27FC236}">
                <a16:creationId xmlns:a16="http://schemas.microsoft.com/office/drawing/2014/main" id="{151124ED-91D3-9947-8099-CCA36C4D72FA}"/>
              </a:ext>
            </a:extLst>
          </p:cNvPr>
          <p:cNvSpPr txBox="1"/>
          <p:nvPr/>
        </p:nvSpPr>
        <p:spPr>
          <a:xfrm>
            <a:off x="7377577" y="5755957"/>
            <a:ext cx="962043" cy="492443"/>
          </a:xfrm>
          <a:prstGeom prst="rect">
            <a:avLst/>
          </a:prstGeom>
          <a:noFill/>
        </p:spPr>
        <p:txBody>
          <a:bodyPr wrap="square" rtlCol="0">
            <a:spAutoFit/>
          </a:bodyPr>
          <a:lstStyle/>
          <a:p>
            <a:pPr algn="ctr"/>
            <a:r>
              <a:rPr lang="en-US" sz="2600" dirty="0">
                <a:solidFill>
                  <a:srgbClr val="C00000"/>
                </a:solidFill>
              </a:rPr>
              <a:t>2</a:t>
            </a:r>
            <a:r>
              <a:rPr lang="en-US" sz="2600" baseline="30000" dirty="0">
                <a:solidFill>
                  <a:srgbClr val="C00000"/>
                </a:solidFill>
              </a:rPr>
              <a:t>0</a:t>
            </a:r>
            <a:endParaRPr lang="en-US" sz="2600" dirty="0">
              <a:solidFill>
                <a:srgbClr val="C00000"/>
              </a:solidFill>
            </a:endParaRPr>
          </a:p>
        </p:txBody>
      </p:sp>
      <p:sp>
        <p:nvSpPr>
          <p:cNvPr id="14" name="TextBox 13">
            <a:extLst>
              <a:ext uri="{FF2B5EF4-FFF2-40B4-BE49-F238E27FC236}">
                <a16:creationId xmlns:a16="http://schemas.microsoft.com/office/drawing/2014/main" id="{1BD40D0D-1FCE-AA4B-BE17-2402F0E4DE36}"/>
              </a:ext>
            </a:extLst>
          </p:cNvPr>
          <p:cNvSpPr txBox="1"/>
          <p:nvPr/>
        </p:nvSpPr>
        <p:spPr>
          <a:xfrm>
            <a:off x="6480500" y="5742976"/>
            <a:ext cx="494046" cy="492443"/>
          </a:xfrm>
          <a:prstGeom prst="rect">
            <a:avLst/>
          </a:prstGeom>
          <a:noFill/>
        </p:spPr>
        <p:txBody>
          <a:bodyPr wrap="none" rtlCol="0">
            <a:spAutoFit/>
          </a:bodyPr>
          <a:lstStyle/>
          <a:p>
            <a:r>
              <a:rPr lang="en-US" sz="2600" dirty="0">
                <a:solidFill>
                  <a:srgbClr val="C00000"/>
                </a:solidFill>
              </a:rPr>
              <a:t>2</a:t>
            </a:r>
            <a:r>
              <a:rPr lang="en-US" sz="2600" baseline="30000" dirty="0">
                <a:solidFill>
                  <a:srgbClr val="C00000"/>
                </a:solidFill>
              </a:rPr>
              <a:t>1</a:t>
            </a:r>
            <a:endParaRPr lang="en-US" sz="2600" dirty="0">
              <a:solidFill>
                <a:srgbClr val="C00000"/>
              </a:solidFill>
            </a:endParaRPr>
          </a:p>
        </p:txBody>
      </p:sp>
      <p:sp>
        <p:nvSpPr>
          <p:cNvPr id="15" name="TextBox 14">
            <a:extLst>
              <a:ext uri="{FF2B5EF4-FFF2-40B4-BE49-F238E27FC236}">
                <a16:creationId xmlns:a16="http://schemas.microsoft.com/office/drawing/2014/main" id="{139D61B7-D21D-984E-8FC6-16F9E407FF53}"/>
              </a:ext>
            </a:extLst>
          </p:cNvPr>
          <p:cNvSpPr txBox="1"/>
          <p:nvPr/>
        </p:nvSpPr>
        <p:spPr>
          <a:xfrm>
            <a:off x="5217456" y="5755957"/>
            <a:ext cx="494046" cy="492443"/>
          </a:xfrm>
          <a:prstGeom prst="rect">
            <a:avLst/>
          </a:prstGeom>
          <a:noFill/>
        </p:spPr>
        <p:txBody>
          <a:bodyPr wrap="none" rtlCol="0">
            <a:spAutoFit/>
          </a:bodyPr>
          <a:lstStyle/>
          <a:p>
            <a:r>
              <a:rPr lang="en-US" sz="2600" dirty="0">
                <a:solidFill>
                  <a:srgbClr val="C00000"/>
                </a:solidFill>
              </a:rPr>
              <a:t>2</a:t>
            </a:r>
            <a:r>
              <a:rPr lang="en-US" sz="2600" baseline="30000" dirty="0">
                <a:solidFill>
                  <a:srgbClr val="C00000"/>
                </a:solidFill>
              </a:rPr>
              <a:t>2</a:t>
            </a:r>
            <a:endParaRPr lang="en-US" sz="2600" dirty="0">
              <a:solidFill>
                <a:srgbClr val="C00000"/>
              </a:solidFill>
            </a:endParaRPr>
          </a:p>
        </p:txBody>
      </p:sp>
      <p:sp>
        <p:nvSpPr>
          <p:cNvPr id="16" name="TextBox 15">
            <a:extLst>
              <a:ext uri="{FF2B5EF4-FFF2-40B4-BE49-F238E27FC236}">
                <a16:creationId xmlns:a16="http://schemas.microsoft.com/office/drawing/2014/main" id="{97F0B52D-B147-7C49-9D52-2955CCF30F43}"/>
              </a:ext>
            </a:extLst>
          </p:cNvPr>
          <p:cNvSpPr txBox="1"/>
          <p:nvPr/>
        </p:nvSpPr>
        <p:spPr>
          <a:xfrm>
            <a:off x="4070958" y="5755957"/>
            <a:ext cx="494046" cy="492443"/>
          </a:xfrm>
          <a:prstGeom prst="rect">
            <a:avLst/>
          </a:prstGeom>
          <a:noFill/>
        </p:spPr>
        <p:txBody>
          <a:bodyPr wrap="none" rtlCol="0">
            <a:spAutoFit/>
          </a:bodyPr>
          <a:lstStyle/>
          <a:p>
            <a:r>
              <a:rPr lang="en-US" sz="2600" dirty="0">
                <a:solidFill>
                  <a:srgbClr val="C00000"/>
                </a:solidFill>
              </a:rPr>
              <a:t>2</a:t>
            </a:r>
            <a:r>
              <a:rPr lang="en-US" sz="2600" baseline="30000" dirty="0">
                <a:solidFill>
                  <a:srgbClr val="C00000"/>
                </a:solidFill>
              </a:rPr>
              <a:t>3</a:t>
            </a:r>
            <a:endParaRPr lang="en-US" sz="2600" dirty="0">
              <a:solidFill>
                <a:srgbClr val="C00000"/>
              </a:solidFill>
            </a:endParaRPr>
          </a:p>
        </p:txBody>
      </p:sp>
      <p:sp>
        <p:nvSpPr>
          <p:cNvPr id="21" name="TextBox 20">
            <a:extLst>
              <a:ext uri="{FF2B5EF4-FFF2-40B4-BE49-F238E27FC236}">
                <a16:creationId xmlns:a16="http://schemas.microsoft.com/office/drawing/2014/main" id="{54CE2DAF-FEE6-8B4A-9C97-D2DBFC881A06}"/>
              </a:ext>
            </a:extLst>
          </p:cNvPr>
          <p:cNvSpPr txBox="1"/>
          <p:nvPr/>
        </p:nvSpPr>
        <p:spPr>
          <a:xfrm>
            <a:off x="5117232" y="4361060"/>
            <a:ext cx="694493" cy="1415772"/>
          </a:xfrm>
          <a:prstGeom prst="rect">
            <a:avLst/>
          </a:prstGeom>
          <a:noFill/>
        </p:spPr>
        <p:txBody>
          <a:bodyPr wrap="square" rtlCol="0">
            <a:spAutoFit/>
          </a:bodyPr>
          <a:lstStyle/>
          <a:p>
            <a:pPr algn="ctr"/>
            <a:r>
              <a:rPr lang="en-US" sz="8600" dirty="0"/>
              <a:t>1</a:t>
            </a:r>
          </a:p>
        </p:txBody>
      </p:sp>
      <p:sp>
        <p:nvSpPr>
          <p:cNvPr id="22" name="TextBox 21">
            <a:extLst>
              <a:ext uri="{FF2B5EF4-FFF2-40B4-BE49-F238E27FC236}">
                <a16:creationId xmlns:a16="http://schemas.microsoft.com/office/drawing/2014/main" id="{A041E0DA-953B-7145-B4BD-3640BE04E843}"/>
              </a:ext>
            </a:extLst>
          </p:cNvPr>
          <p:cNvSpPr txBox="1"/>
          <p:nvPr/>
        </p:nvSpPr>
        <p:spPr>
          <a:xfrm>
            <a:off x="3936948" y="4364726"/>
            <a:ext cx="694493" cy="1415772"/>
          </a:xfrm>
          <a:prstGeom prst="rect">
            <a:avLst/>
          </a:prstGeom>
          <a:noFill/>
        </p:spPr>
        <p:txBody>
          <a:bodyPr wrap="square" rtlCol="0">
            <a:spAutoFit/>
          </a:bodyPr>
          <a:lstStyle/>
          <a:p>
            <a:pPr algn="ctr"/>
            <a:r>
              <a:rPr lang="en-US" sz="8600" dirty="0"/>
              <a:t>0</a:t>
            </a:r>
          </a:p>
        </p:txBody>
      </p:sp>
      <p:sp>
        <p:nvSpPr>
          <p:cNvPr id="17" name="TextBox 16">
            <a:extLst>
              <a:ext uri="{FF2B5EF4-FFF2-40B4-BE49-F238E27FC236}">
                <a16:creationId xmlns:a16="http://schemas.microsoft.com/office/drawing/2014/main" id="{E23D6E27-AFAC-1243-9B3A-F8855DC3D08E}"/>
              </a:ext>
            </a:extLst>
          </p:cNvPr>
          <p:cNvSpPr txBox="1"/>
          <p:nvPr/>
        </p:nvSpPr>
        <p:spPr>
          <a:xfrm>
            <a:off x="6327859" y="4361060"/>
            <a:ext cx="694493" cy="1415772"/>
          </a:xfrm>
          <a:prstGeom prst="rect">
            <a:avLst/>
          </a:prstGeom>
          <a:noFill/>
        </p:spPr>
        <p:txBody>
          <a:bodyPr wrap="square" rtlCol="0">
            <a:spAutoFit/>
          </a:bodyPr>
          <a:lstStyle/>
          <a:p>
            <a:pPr algn="ctr"/>
            <a:r>
              <a:rPr lang="en-US" sz="8600" dirty="0"/>
              <a:t>1</a:t>
            </a:r>
          </a:p>
        </p:txBody>
      </p:sp>
      <p:sp>
        <p:nvSpPr>
          <p:cNvPr id="18" name="TextBox 17">
            <a:extLst>
              <a:ext uri="{FF2B5EF4-FFF2-40B4-BE49-F238E27FC236}">
                <a16:creationId xmlns:a16="http://schemas.microsoft.com/office/drawing/2014/main" id="{4AB760BA-AABD-B449-9625-A97CFACF2743}"/>
              </a:ext>
            </a:extLst>
          </p:cNvPr>
          <p:cNvSpPr txBox="1"/>
          <p:nvPr/>
        </p:nvSpPr>
        <p:spPr>
          <a:xfrm>
            <a:off x="7555973" y="4361060"/>
            <a:ext cx="694493" cy="1415772"/>
          </a:xfrm>
          <a:prstGeom prst="rect">
            <a:avLst/>
          </a:prstGeom>
          <a:noFill/>
        </p:spPr>
        <p:txBody>
          <a:bodyPr wrap="square" rtlCol="0">
            <a:spAutoFit/>
          </a:bodyPr>
          <a:lstStyle/>
          <a:p>
            <a:pPr algn="ctr"/>
            <a:r>
              <a:rPr lang="en-US" sz="8600" dirty="0"/>
              <a:t>0</a:t>
            </a:r>
          </a:p>
        </p:txBody>
      </p:sp>
      <p:sp>
        <p:nvSpPr>
          <p:cNvPr id="19" name="TextBox 18">
            <a:extLst>
              <a:ext uri="{FF2B5EF4-FFF2-40B4-BE49-F238E27FC236}">
                <a16:creationId xmlns:a16="http://schemas.microsoft.com/office/drawing/2014/main" id="{0A61F024-C23A-E744-B02B-6058AC3A2D7E}"/>
              </a:ext>
            </a:extLst>
          </p:cNvPr>
          <p:cNvSpPr txBox="1"/>
          <p:nvPr/>
        </p:nvSpPr>
        <p:spPr>
          <a:xfrm>
            <a:off x="4117734" y="6252411"/>
            <a:ext cx="3956532" cy="461665"/>
          </a:xfrm>
          <a:prstGeom prst="rect">
            <a:avLst/>
          </a:prstGeom>
          <a:noFill/>
        </p:spPr>
        <p:txBody>
          <a:bodyPr wrap="none" rtlCol="0">
            <a:spAutoFit/>
          </a:bodyPr>
          <a:lstStyle/>
          <a:p>
            <a:pPr algn="ctr"/>
            <a:r>
              <a:rPr lang="en-US" sz="2400" dirty="0">
                <a:solidFill>
                  <a:schemeClr val="accent1"/>
                </a:solidFill>
              </a:rPr>
              <a:t> = </a:t>
            </a:r>
            <a:r>
              <a:rPr lang="en-US" sz="2400" b="1" dirty="0">
                <a:solidFill>
                  <a:schemeClr val="accent1"/>
                </a:solidFill>
              </a:rPr>
              <a:t>0</a:t>
            </a:r>
            <a:r>
              <a:rPr lang="en-US" sz="2400" dirty="0">
                <a:solidFill>
                  <a:schemeClr val="accent1"/>
                </a:solidFill>
              </a:rPr>
              <a:t>*8 + </a:t>
            </a:r>
            <a:r>
              <a:rPr lang="en-US" sz="2400" b="1" dirty="0">
                <a:solidFill>
                  <a:schemeClr val="accent1"/>
                </a:solidFill>
              </a:rPr>
              <a:t>1</a:t>
            </a:r>
            <a:r>
              <a:rPr lang="en-US" sz="2400" dirty="0">
                <a:solidFill>
                  <a:schemeClr val="accent1"/>
                </a:solidFill>
              </a:rPr>
              <a:t>*4 + </a:t>
            </a:r>
            <a:r>
              <a:rPr lang="en-US" sz="2400" b="1" dirty="0">
                <a:solidFill>
                  <a:schemeClr val="accent1"/>
                </a:solidFill>
              </a:rPr>
              <a:t>1</a:t>
            </a:r>
            <a:r>
              <a:rPr lang="en-US" sz="2400" dirty="0">
                <a:solidFill>
                  <a:schemeClr val="accent1"/>
                </a:solidFill>
              </a:rPr>
              <a:t>*2 + </a:t>
            </a:r>
            <a:r>
              <a:rPr lang="en-US" sz="2400" b="1" dirty="0">
                <a:solidFill>
                  <a:schemeClr val="accent1"/>
                </a:solidFill>
              </a:rPr>
              <a:t>0</a:t>
            </a:r>
            <a:r>
              <a:rPr lang="en-US" sz="2400" dirty="0">
                <a:solidFill>
                  <a:schemeClr val="accent1"/>
                </a:solidFill>
              </a:rPr>
              <a:t>*1 = 6</a:t>
            </a:r>
          </a:p>
        </p:txBody>
      </p:sp>
      <p:sp>
        <p:nvSpPr>
          <p:cNvPr id="20" name="Content Placeholder 2">
            <a:extLst>
              <a:ext uri="{FF2B5EF4-FFF2-40B4-BE49-F238E27FC236}">
                <a16:creationId xmlns:a16="http://schemas.microsoft.com/office/drawing/2014/main" id="{528E6268-A4B0-C842-A1B5-C157154139C6}"/>
              </a:ext>
            </a:extLst>
          </p:cNvPr>
          <p:cNvSpPr txBox="1">
            <a:spLocks/>
          </p:cNvSpPr>
          <p:nvPr/>
        </p:nvSpPr>
        <p:spPr bwMode="auto">
          <a:xfrm>
            <a:off x="5383518" y="2209800"/>
            <a:ext cx="1096982" cy="4000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Font typeface="Arial" panose="020B0604020202020204" pitchFamily="34" charset="0"/>
              <a:buNone/>
            </a:pPr>
            <a:r>
              <a:rPr lang="en-US" b="1" dirty="0"/>
              <a:t>2</a:t>
            </a:r>
            <a:r>
              <a:rPr lang="en-US" b="1" baseline="30000" dirty="0"/>
              <a:t>2</a:t>
            </a:r>
            <a:r>
              <a:rPr lang="en-US" b="1" dirty="0"/>
              <a:t>=4</a:t>
            </a:r>
            <a:endParaRPr lang="en-US" dirty="0"/>
          </a:p>
        </p:txBody>
      </p:sp>
      <p:sp>
        <p:nvSpPr>
          <p:cNvPr id="23" name="Content Placeholder 2">
            <a:extLst>
              <a:ext uri="{FF2B5EF4-FFF2-40B4-BE49-F238E27FC236}">
                <a16:creationId xmlns:a16="http://schemas.microsoft.com/office/drawing/2014/main" id="{CE0F0DD2-B19C-ED4F-B4DE-BE5B6E046992}"/>
              </a:ext>
            </a:extLst>
          </p:cNvPr>
          <p:cNvSpPr txBox="1">
            <a:spLocks/>
          </p:cNvSpPr>
          <p:nvPr/>
        </p:nvSpPr>
        <p:spPr bwMode="auto">
          <a:xfrm>
            <a:off x="6599218" y="2609867"/>
            <a:ext cx="1096982" cy="4000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Font typeface="Arial" panose="020B0604020202020204" pitchFamily="34" charset="0"/>
              <a:buNone/>
            </a:pPr>
            <a:r>
              <a:rPr lang="en-US" b="1" dirty="0"/>
              <a:t>2</a:t>
            </a:r>
            <a:r>
              <a:rPr lang="en-US" b="1" baseline="30000" dirty="0"/>
              <a:t>1</a:t>
            </a:r>
            <a:r>
              <a:rPr lang="en-US" b="1" dirty="0"/>
              <a:t>=2</a:t>
            </a:r>
            <a:endParaRPr lang="en-US" dirty="0"/>
          </a:p>
        </p:txBody>
      </p:sp>
    </p:spTree>
    <p:extLst>
      <p:ext uri="{BB962C8B-B14F-4D97-AF65-F5344CB8AC3E}">
        <p14:creationId xmlns:p14="http://schemas.microsoft.com/office/powerpoint/2010/main" val="3659239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3" grpId="0"/>
      <p:bldP spid="14" grpId="0"/>
      <p:bldP spid="15" grpId="0"/>
      <p:bldP spid="16" grpId="0"/>
      <p:bldP spid="21" grpId="0"/>
      <p:bldP spid="22" grpId="0"/>
      <p:bldP spid="17" grpId="0"/>
      <p:bldP spid="18" grpId="0"/>
      <p:bldP spid="19" grpId="0"/>
      <p:bldP spid="20" grpId="0"/>
      <p:bldP spid="2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B409F-B65F-0E42-B602-BA910A9A1D9B}"/>
              </a:ext>
            </a:extLst>
          </p:cNvPr>
          <p:cNvSpPr>
            <a:spLocks noGrp="1"/>
          </p:cNvSpPr>
          <p:nvPr>
            <p:ph type="title"/>
          </p:nvPr>
        </p:nvSpPr>
        <p:spPr/>
        <p:txBody>
          <a:bodyPr/>
          <a:lstStyle/>
          <a:p>
            <a:r>
              <a:rPr lang="en-US" dirty="0"/>
              <a:t>Practice: Base 2 to Base 10</a:t>
            </a:r>
          </a:p>
        </p:txBody>
      </p:sp>
      <p:sp>
        <p:nvSpPr>
          <p:cNvPr id="3" name="Content Placeholder 2">
            <a:extLst>
              <a:ext uri="{FF2B5EF4-FFF2-40B4-BE49-F238E27FC236}">
                <a16:creationId xmlns:a16="http://schemas.microsoft.com/office/drawing/2014/main" id="{D474E066-765E-2C4D-8100-65B821153784}"/>
              </a:ext>
            </a:extLst>
          </p:cNvPr>
          <p:cNvSpPr>
            <a:spLocks noGrp="1"/>
          </p:cNvSpPr>
          <p:nvPr>
            <p:ph idx="1"/>
          </p:nvPr>
        </p:nvSpPr>
        <p:spPr>
          <a:xfrm>
            <a:off x="152400" y="1295400"/>
            <a:ext cx="11811000" cy="5181600"/>
          </a:xfrm>
        </p:spPr>
        <p:txBody>
          <a:bodyPr/>
          <a:lstStyle/>
          <a:p>
            <a:pPr marL="0" indent="0">
              <a:buNone/>
            </a:pPr>
            <a:r>
              <a:rPr lang="en-US" dirty="0"/>
              <a:t>What is the base-2 value 1010 in base-10?</a:t>
            </a:r>
          </a:p>
          <a:p>
            <a:pPr marL="514350" indent="-514350">
              <a:buFont typeface="+mj-lt"/>
              <a:buAutoNum type="alphaLcParenR"/>
            </a:pPr>
            <a:r>
              <a:rPr lang="en-US" b="1" dirty="0"/>
              <a:t>20</a:t>
            </a:r>
            <a:r>
              <a:rPr lang="en-US" dirty="0"/>
              <a:t>                </a:t>
            </a:r>
          </a:p>
          <a:p>
            <a:pPr marL="514350" indent="-514350">
              <a:buFont typeface="+mj-lt"/>
              <a:buAutoNum type="alphaLcParenR"/>
            </a:pPr>
            <a:r>
              <a:rPr lang="en-US" b="1" dirty="0"/>
              <a:t>101</a:t>
            </a:r>
            <a:r>
              <a:rPr lang="en-US" dirty="0"/>
              <a:t>               </a:t>
            </a:r>
          </a:p>
          <a:p>
            <a:pPr marL="514350" indent="-514350">
              <a:buFont typeface="+mj-lt"/>
              <a:buAutoNum type="alphaLcParenR"/>
            </a:pPr>
            <a:r>
              <a:rPr lang="en-US" b="1" dirty="0"/>
              <a:t>10</a:t>
            </a:r>
            <a:r>
              <a:rPr lang="en-US" dirty="0"/>
              <a:t>                 </a:t>
            </a:r>
          </a:p>
          <a:p>
            <a:pPr marL="514350" indent="-514350">
              <a:buFont typeface="+mj-lt"/>
              <a:buAutoNum type="alphaLcParenR"/>
            </a:pPr>
            <a:r>
              <a:rPr lang="en-US" b="1" dirty="0"/>
              <a:t>5</a:t>
            </a:r>
            <a:r>
              <a:rPr lang="en-US" dirty="0"/>
              <a:t>                   </a:t>
            </a:r>
          </a:p>
          <a:p>
            <a:pPr marL="514350" indent="-514350">
              <a:buFont typeface="+mj-lt"/>
              <a:buAutoNum type="alphaLcParenR"/>
            </a:pPr>
            <a:r>
              <a:rPr lang="en-US" b="1" dirty="0"/>
              <a:t>Other</a:t>
            </a:r>
            <a:endParaRPr lang="en-US" dirty="0"/>
          </a:p>
        </p:txBody>
      </p:sp>
    </p:spTree>
    <p:extLst>
      <p:ext uri="{BB962C8B-B14F-4D97-AF65-F5344CB8AC3E}">
        <p14:creationId xmlns:p14="http://schemas.microsoft.com/office/powerpoint/2010/main" val="773524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B409F-B65F-0E42-B602-BA910A9A1D9B}"/>
              </a:ext>
            </a:extLst>
          </p:cNvPr>
          <p:cNvSpPr>
            <a:spLocks noGrp="1"/>
          </p:cNvSpPr>
          <p:nvPr>
            <p:ph type="title"/>
          </p:nvPr>
        </p:nvSpPr>
        <p:spPr/>
        <p:txBody>
          <a:bodyPr/>
          <a:lstStyle/>
          <a:p>
            <a:r>
              <a:rPr lang="en-US" dirty="0"/>
              <a:t>Practice: Base 10 to Base 2</a:t>
            </a:r>
          </a:p>
        </p:txBody>
      </p:sp>
      <p:sp>
        <p:nvSpPr>
          <p:cNvPr id="3" name="Content Placeholder 2">
            <a:extLst>
              <a:ext uri="{FF2B5EF4-FFF2-40B4-BE49-F238E27FC236}">
                <a16:creationId xmlns:a16="http://schemas.microsoft.com/office/drawing/2014/main" id="{D474E066-765E-2C4D-8100-65B821153784}"/>
              </a:ext>
            </a:extLst>
          </p:cNvPr>
          <p:cNvSpPr>
            <a:spLocks noGrp="1"/>
          </p:cNvSpPr>
          <p:nvPr>
            <p:ph idx="1"/>
          </p:nvPr>
        </p:nvSpPr>
        <p:spPr>
          <a:xfrm>
            <a:off x="152400" y="1295400"/>
            <a:ext cx="11811000" cy="5181600"/>
          </a:xfrm>
        </p:spPr>
        <p:txBody>
          <a:bodyPr/>
          <a:lstStyle/>
          <a:p>
            <a:pPr marL="0" indent="0">
              <a:buNone/>
            </a:pPr>
            <a:r>
              <a:rPr lang="en-US" dirty="0"/>
              <a:t>What is the base-10 value 14 in base 2?</a:t>
            </a:r>
          </a:p>
          <a:p>
            <a:pPr marL="514350" indent="-514350">
              <a:buFont typeface="+mj-lt"/>
              <a:buAutoNum type="alphaLcParenR"/>
            </a:pPr>
            <a:r>
              <a:rPr lang="en-US" b="1" dirty="0"/>
              <a:t>1111</a:t>
            </a:r>
            <a:r>
              <a:rPr lang="en-US" dirty="0"/>
              <a:t>                </a:t>
            </a:r>
          </a:p>
          <a:p>
            <a:pPr marL="514350" indent="-514350">
              <a:buFont typeface="+mj-lt"/>
              <a:buAutoNum type="alphaLcParenR"/>
            </a:pPr>
            <a:r>
              <a:rPr lang="en-US" b="1" dirty="0"/>
              <a:t>1110                 </a:t>
            </a:r>
          </a:p>
          <a:p>
            <a:pPr marL="514350" indent="-514350">
              <a:buFont typeface="+mj-lt"/>
              <a:buAutoNum type="alphaLcParenR"/>
            </a:pPr>
            <a:r>
              <a:rPr lang="en-US" b="1" dirty="0"/>
              <a:t>1010                 </a:t>
            </a:r>
          </a:p>
          <a:p>
            <a:pPr marL="514350" indent="-514350">
              <a:buFont typeface="+mj-lt"/>
              <a:buAutoNum type="alphaLcParenR"/>
            </a:pPr>
            <a:r>
              <a:rPr lang="en-US" b="1" dirty="0"/>
              <a:t>Other</a:t>
            </a:r>
            <a:endParaRPr lang="en-US" dirty="0"/>
          </a:p>
          <a:p>
            <a:endParaRPr lang="en-US" dirty="0"/>
          </a:p>
        </p:txBody>
      </p:sp>
    </p:spTree>
    <p:extLst>
      <p:ext uri="{BB962C8B-B14F-4D97-AF65-F5344CB8AC3E}">
        <p14:creationId xmlns:p14="http://schemas.microsoft.com/office/powerpoint/2010/main" val="6076928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4CCC4-50B1-B847-8160-0EFE4C6F5A05}"/>
              </a:ext>
            </a:extLst>
          </p:cNvPr>
          <p:cNvSpPr>
            <a:spLocks noGrp="1"/>
          </p:cNvSpPr>
          <p:nvPr>
            <p:ph type="title"/>
          </p:nvPr>
        </p:nvSpPr>
        <p:spPr/>
        <p:txBody>
          <a:bodyPr/>
          <a:lstStyle/>
          <a:p>
            <a:r>
              <a:rPr lang="en-US" dirty="0"/>
              <a:t>Byte Values</a:t>
            </a:r>
          </a:p>
        </p:txBody>
      </p:sp>
      <p:sp>
        <p:nvSpPr>
          <p:cNvPr id="3" name="Content Placeholder 2">
            <a:extLst>
              <a:ext uri="{FF2B5EF4-FFF2-40B4-BE49-F238E27FC236}">
                <a16:creationId xmlns:a16="http://schemas.microsoft.com/office/drawing/2014/main" id="{2DF7DCF8-D1BB-DE42-8E62-4F075708E63C}"/>
              </a:ext>
            </a:extLst>
          </p:cNvPr>
          <p:cNvSpPr>
            <a:spLocks noGrp="1"/>
          </p:cNvSpPr>
          <p:nvPr>
            <p:ph idx="1"/>
          </p:nvPr>
        </p:nvSpPr>
        <p:spPr>
          <a:xfrm>
            <a:off x="152400" y="1295400"/>
            <a:ext cx="11811000" cy="1295400"/>
          </a:xfrm>
        </p:spPr>
        <p:txBody>
          <a:bodyPr/>
          <a:lstStyle/>
          <a:p>
            <a:pPr marL="0" indent="0">
              <a:buNone/>
            </a:pPr>
            <a:r>
              <a:rPr lang="en-US" dirty="0"/>
              <a:t>What is the minimum and maximum base-10 value a single byte (8 bits) can store?	</a:t>
            </a:r>
            <a:r>
              <a:rPr lang="en-US" b="1" dirty="0"/>
              <a:t>	</a:t>
            </a:r>
            <a:endParaRPr lang="en-US" dirty="0"/>
          </a:p>
          <a:p>
            <a:pPr marL="0" indent="0">
              <a:buNone/>
            </a:pPr>
            <a:endParaRPr lang="en-US" dirty="0"/>
          </a:p>
          <a:p>
            <a:endParaRPr lang="en-US" dirty="0"/>
          </a:p>
          <a:p>
            <a:pPr marL="0" indent="0">
              <a:buNone/>
            </a:pPr>
            <a:endParaRPr lang="en-US" dirty="0"/>
          </a:p>
        </p:txBody>
      </p:sp>
      <p:sp>
        <p:nvSpPr>
          <p:cNvPr id="4" name="Content Placeholder 2">
            <a:extLst>
              <a:ext uri="{FF2B5EF4-FFF2-40B4-BE49-F238E27FC236}">
                <a16:creationId xmlns:a16="http://schemas.microsoft.com/office/drawing/2014/main" id="{7F2C34B3-49C6-614F-8D43-6708C8C498AD}"/>
              </a:ext>
            </a:extLst>
          </p:cNvPr>
          <p:cNvSpPr txBox="1">
            <a:spLocks/>
          </p:cNvSpPr>
          <p:nvPr/>
        </p:nvSpPr>
        <p:spPr bwMode="auto">
          <a:xfrm>
            <a:off x="1371600" y="1691640"/>
            <a:ext cx="11811000" cy="4199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b="1" dirty="0"/>
              <a:t>minimum = 0	maximum = ?</a:t>
            </a:r>
            <a:endParaRPr lang="en-US" dirty="0"/>
          </a:p>
          <a:p>
            <a:pPr marL="0" indent="0" fontAlgn="auto">
              <a:spcAft>
                <a:spcPts val="0"/>
              </a:spcAft>
              <a:buFont typeface="Arial" panose="020B0604020202020204" pitchFamily="34" charset="0"/>
              <a:buNone/>
            </a:pPr>
            <a:endParaRPr lang="en-US" dirty="0"/>
          </a:p>
          <a:p>
            <a:pPr fontAlgn="auto">
              <a:spcAft>
                <a:spcPts val="0"/>
              </a:spcAft>
            </a:pPr>
            <a:endParaRPr lang="en-US" dirty="0"/>
          </a:p>
          <a:p>
            <a:pPr marL="0" indent="0" fontAlgn="auto">
              <a:spcAft>
                <a:spcPts val="0"/>
              </a:spcAft>
              <a:buFont typeface="Arial" panose="020B0604020202020204" pitchFamily="34" charset="0"/>
              <a:buNone/>
            </a:pPr>
            <a:endParaRPr lang="en-US" dirty="0"/>
          </a:p>
        </p:txBody>
      </p:sp>
      <p:sp>
        <p:nvSpPr>
          <p:cNvPr id="5" name="TextBox 4">
            <a:extLst>
              <a:ext uri="{FF2B5EF4-FFF2-40B4-BE49-F238E27FC236}">
                <a16:creationId xmlns:a16="http://schemas.microsoft.com/office/drawing/2014/main" id="{329C8D9C-96D1-2343-B2FB-89F130F215C9}"/>
              </a:ext>
            </a:extLst>
          </p:cNvPr>
          <p:cNvSpPr txBox="1"/>
          <p:nvPr/>
        </p:nvSpPr>
        <p:spPr>
          <a:xfrm>
            <a:off x="3796351" y="3178314"/>
            <a:ext cx="4523098" cy="1415772"/>
          </a:xfrm>
          <a:prstGeom prst="rect">
            <a:avLst/>
          </a:prstGeom>
          <a:noFill/>
        </p:spPr>
        <p:txBody>
          <a:bodyPr wrap="none" rtlCol="0">
            <a:spAutoFit/>
          </a:bodyPr>
          <a:lstStyle/>
          <a:p>
            <a:pPr algn="ctr"/>
            <a:r>
              <a:rPr lang="en-US" sz="8600" dirty="0"/>
              <a:t>11111111</a:t>
            </a:r>
          </a:p>
        </p:txBody>
      </p:sp>
      <p:sp>
        <p:nvSpPr>
          <p:cNvPr id="6" name="TextBox 5">
            <a:extLst>
              <a:ext uri="{FF2B5EF4-FFF2-40B4-BE49-F238E27FC236}">
                <a16:creationId xmlns:a16="http://schemas.microsoft.com/office/drawing/2014/main" id="{F6A287FE-41D0-5641-BFAB-7F09055A251C}"/>
              </a:ext>
            </a:extLst>
          </p:cNvPr>
          <p:cNvSpPr txBox="1"/>
          <p:nvPr/>
        </p:nvSpPr>
        <p:spPr>
          <a:xfrm>
            <a:off x="2590801" y="4347864"/>
            <a:ext cx="5728648" cy="492443"/>
          </a:xfrm>
          <a:prstGeom prst="rect">
            <a:avLst/>
          </a:prstGeom>
          <a:noFill/>
        </p:spPr>
        <p:txBody>
          <a:bodyPr wrap="square" rtlCol="0">
            <a:spAutoFit/>
          </a:bodyPr>
          <a:lstStyle/>
          <a:p>
            <a:pPr algn="l"/>
            <a:r>
              <a:rPr lang="en-US" sz="2600" dirty="0">
                <a:solidFill>
                  <a:srgbClr val="C00000"/>
                </a:solidFill>
              </a:rPr>
              <a:t>2</a:t>
            </a:r>
            <a:r>
              <a:rPr lang="en-US" sz="2600" baseline="30000" dirty="0">
                <a:solidFill>
                  <a:srgbClr val="C00000"/>
                </a:solidFill>
              </a:rPr>
              <a:t>x</a:t>
            </a:r>
            <a:r>
              <a:rPr lang="en-US" sz="2600">
                <a:solidFill>
                  <a:srgbClr val="C00000"/>
                </a:solidFill>
              </a:rPr>
              <a:t>:            </a:t>
            </a:r>
            <a:r>
              <a:rPr lang="en-US" sz="2600" dirty="0">
                <a:solidFill>
                  <a:srgbClr val="C00000"/>
                </a:solidFill>
              </a:rPr>
              <a:t>7   6    5    4    3    2   1    0 </a:t>
            </a:r>
          </a:p>
        </p:txBody>
      </p:sp>
      <p:sp>
        <p:nvSpPr>
          <p:cNvPr id="7" name="Content Placeholder 2">
            <a:extLst>
              <a:ext uri="{FF2B5EF4-FFF2-40B4-BE49-F238E27FC236}">
                <a16:creationId xmlns:a16="http://schemas.microsoft.com/office/drawing/2014/main" id="{D92AFA99-EB3F-0D4C-9AE2-15D995445AFA}"/>
              </a:ext>
            </a:extLst>
          </p:cNvPr>
          <p:cNvSpPr txBox="1">
            <a:spLocks/>
          </p:cNvSpPr>
          <p:nvPr/>
        </p:nvSpPr>
        <p:spPr bwMode="auto">
          <a:xfrm>
            <a:off x="152400" y="5367831"/>
            <a:ext cx="118110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en-US" b="1" dirty="0"/>
              <a:t>Strategy 1: </a:t>
            </a:r>
            <a:r>
              <a:rPr lang="en-US" dirty="0"/>
              <a:t>1*2</a:t>
            </a:r>
            <a:r>
              <a:rPr lang="en-US" baseline="30000" dirty="0"/>
              <a:t>7</a:t>
            </a:r>
            <a:r>
              <a:rPr lang="en-US" dirty="0"/>
              <a:t> + 1*2</a:t>
            </a:r>
            <a:r>
              <a:rPr lang="en-US" baseline="30000" dirty="0"/>
              <a:t>6</a:t>
            </a:r>
            <a:r>
              <a:rPr lang="en-US" dirty="0"/>
              <a:t> + 1*2</a:t>
            </a:r>
            <a:r>
              <a:rPr lang="en-US" baseline="30000" dirty="0"/>
              <a:t>5</a:t>
            </a:r>
            <a:r>
              <a:rPr lang="en-US" dirty="0"/>
              <a:t> + 1*2</a:t>
            </a:r>
            <a:r>
              <a:rPr lang="en-US" baseline="30000" dirty="0"/>
              <a:t>4</a:t>
            </a:r>
            <a:r>
              <a:rPr lang="en-US" dirty="0"/>
              <a:t> + 1*2</a:t>
            </a:r>
            <a:r>
              <a:rPr lang="en-US" baseline="30000" dirty="0"/>
              <a:t>3</a:t>
            </a:r>
            <a:r>
              <a:rPr lang="en-US" dirty="0"/>
              <a:t>+ 1*2</a:t>
            </a:r>
            <a:r>
              <a:rPr lang="en-US" baseline="30000" dirty="0"/>
              <a:t>2</a:t>
            </a:r>
            <a:r>
              <a:rPr lang="en-US" dirty="0"/>
              <a:t> + 1*2</a:t>
            </a:r>
            <a:r>
              <a:rPr lang="en-US" baseline="30000" dirty="0"/>
              <a:t>1</a:t>
            </a:r>
            <a:r>
              <a:rPr lang="en-US" dirty="0"/>
              <a:t> + 1*2</a:t>
            </a:r>
            <a:r>
              <a:rPr lang="en-US" baseline="30000" dirty="0"/>
              <a:t>0</a:t>
            </a:r>
            <a:r>
              <a:rPr lang="en-US" dirty="0"/>
              <a:t> = 255</a:t>
            </a:r>
          </a:p>
          <a:p>
            <a:pPr fontAlgn="auto">
              <a:spcAft>
                <a:spcPts val="0"/>
              </a:spcAft>
            </a:pPr>
            <a:r>
              <a:rPr lang="en-US" b="1" dirty="0">
                <a:solidFill>
                  <a:srgbClr val="0070C0"/>
                </a:solidFill>
              </a:rPr>
              <a:t>Strategy 2: </a:t>
            </a:r>
            <a:r>
              <a:rPr lang="en-US" dirty="0">
                <a:solidFill>
                  <a:srgbClr val="0070C0"/>
                </a:solidFill>
              </a:rPr>
              <a:t>2</a:t>
            </a:r>
            <a:r>
              <a:rPr lang="en-US" baseline="30000" dirty="0">
                <a:solidFill>
                  <a:srgbClr val="0070C0"/>
                </a:solidFill>
              </a:rPr>
              <a:t>8</a:t>
            </a:r>
            <a:r>
              <a:rPr lang="en-US" dirty="0">
                <a:solidFill>
                  <a:srgbClr val="0070C0"/>
                </a:solidFill>
              </a:rPr>
              <a:t> – 1 = 255</a:t>
            </a:r>
            <a:endParaRPr lang="en-US" b="1" dirty="0">
              <a:solidFill>
                <a:srgbClr val="0070C0"/>
              </a:solidFill>
            </a:endParaRPr>
          </a:p>
          <a:p>
            <a:pPr fontAlgn="auto">
              <a:spcAft>
                <a:spcPts val="0"/>
              </a:spcAft>
            </a:pPr>
            <a:endParaRPr lang="en-US" dirty="0"/>
          </a:p>
          <a:p>
            <a:pPr fontAlgn="auto">
              <a:spcAft>
                <a:spcPts val="0"/>
              </a:spcAft>
            </a:pPr>
            <a:endParaRPr lang="en-US" dirty="0"/>
          </a:p>
          <a:p>
            <a:pPr fontAlgn="auto">
              <a:spcAft>
                <a:spcPts val="0"/>
              </a:spcAft>
            </a:pPr>
            <a:endParaRPr lang="en-US" dirty="0"/>
          </a:p>
          <a:p>
            <a:pPr fontAlgn="auto">
              <a:spcAft>
                <a:spcPts val="0"/>
              </a:spcAft>
            </a:pPr>
            <a:endParaRPr lang="en-US" dirty="0"/>
          </a:p>
          <a:p>
            <a:pPr fontAlgn="auto">
              <a:spcAft>
                <a:spcPts val="0"/>
              </a:spcAft>
            </a:pPr>
            <a:endParaRPr lang="en-US" dirty="0"/>
          </a:p>
          <a:p>
            <a:pPr fontAlgn="auto">
              <a:spcAft>
                <a:spcPts val="0"/>
              </a:spcAft>
            </a:pPr>
            <a:endParaRPr lang="en-US" dirty="0"/>
          </a:p>
        </p:txBody>
      </p:sp>
      <p:sp>
        <p:nvSpPr>
          <p:cNvPr id="8" name="Content Placeholder 2">
            <a:extLst>
              <a:ext uri="{FF2B5EF4-FFF2-40B4-BE49-F238E27FC236}">
                <a16:creationId xmlns:a16="http://schemas.microsoft.com/office/drawing/2014/main" id="{8674428B-7F67-654A-93BB-694E313555BE}"/>
              </a:ext>
            </a:extLst>
          </p:cNvPr>
          <p:cNvSpPr txBox="1">
            <a:spLocks/>
          </p:cNvSpPr>
          <p:nvPr/>
        </p:nvSpPr>
        <p:spPr bwMode="auto">
          <a:xfrm>
            <a:off x="5943600" y="1676400"/>
            <a:ext cx="782266" cy="419911"/>
          </a:xfrm>
          <a:prstGeom prst="rect">
            <a:avLst/>
          </a:prstGeom>
          <a:solidFill>
            <a:schemeClr val="bg1"/>
          </a:solidFill>
          <a:ln>
            <a:noFill/>
          </a:ln>
          <a:effectLst/>
          <a:extLs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b="1" dirty="0"/>
              <a:t>255</a:t>
            </a:r>
            <a:endParaRPr lang="en-US" dirty="0"/>
          </a:p>
          <a:p>
            <a:pPr marL="0" indent="0" fontAlgn="auto">
              <a:spcAft>
                <a:spcPts val="0"/>
              </a:spcAft>
              <a:buFont typeface="Arial" panose="020B0604020202020204" pitchFamily="34" charset="0"/>
              <a:buNone/>
            </a:pPr>
            <a:endParaRPr lang="en-US" dirty="0"/>
          </a:p>
          <a:p>
            <a:pPr fontAlgn="auto">
              <a:spcAft>
                <a:spcPts val="0"/>
              </a:spcAft>
            </a:pPr>
            <a:endParaRPr lang="en-US" dirty="0"/>
          </a:p>
          <a:p>
            <a:pPr marL="0" indent="0" fontAlgn="auto">
              <a:spcAft>
                <a:spcPts val="0"/>
              </a:spcAft>
              <a:buFont typeface="Arial" panose="020B0604020202020204" pitchFamily="34" charset="0"/>
              <a:buNone/>
            </a:pPr>
            <a:endParaRPr lang="en-US" dirty="0"/>
          </a:p>
        </p:txBody>
      </p:sp>
    </p:spTree>
    <p:extLst>
      <p:ext uri="{BB962C8B-B14F-4D97-AF65-F5344CB8AC3E}">
        <p14:creationId xmlns:p14="http://schemas.microsoft.com/office/powerpoint/2010/main" val="2635916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xEl>
                                              <p:pRg st="1" end="1"/>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uiExpand="1" build="p"/>
      <p:bldP spid="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39D03-81A6-A343-BC11-B374ABEC386A}"/>
              </a:ext>
            </a:extLst>
          </p:cNvPr>
          <p:cNvSpPr>
            <a:spLocks noGrp="1"/>
          </p:cNvSpPr>
          <p:nvPr>
            <p:ph type="title"/>
          </p:nvPr>
        </p:nvSpPr>
        <p:spPr/>
        <p:txBody>
          <a:bodyPr/>
          <a:lstStyle/>
          <a:p>
            <a:r>
              <a:rPr lang="en-US" dirty="0"/>
              <a:t>Multiplying by Base</a:t>
            </a:r>
          </a:p>
        </p:txBody>
      </p:sp>
      <p:sp>
        <p:nvSpPr>
          <p:cNvPr id="3" name="Content Placeholder 2">
            <a:extLst>
              <a:ext uri="{FF2B5EF4-FFF2-40B4-BE49-F238E27FC236}">
                <a16:creationId xmlns:a16="http://schemas.microsoft.com/office/drawing/2014/main" id="{9BF5E906-A881-944A-A87A-A3703D8DEF56}"/>
              </a:ext>
            </a:extLst>
          </p:cNvPr>
          <p:cNvSpPr>
            <a:spLocks noGrp="1"/>
          </p:cNvSpPr>
          <p:nvPr>
            <p:ph idx="1"/>
          </p:nvPr>
        </p:nvSpPr>
        <p:spPr/>
        <p:txBody>
          <a:bodyPr/>
          <a:lstStyle/>
          <a:p>
            <a:pPr marL="0" indent="0">
              <a:buNone/>
            </a:pPr>
            <a:r>
              <a:rPr lang="en-US" sz="8600" dirty="0"/>
              <a:t>1450 x 10 = 1450</a:t>
            </a:r>
            <a:r>
              <a:rPr lang="en-US" sz="8600" b="1" u="sng" dirty="0"/>
              <a:t>0</a:t>
            </a:r>
          </a:p>
          <a:p>
            <a:pPr marL="0" indent="0">
              <a:buNone/>
            </a:pPr>
            <a:r>
              <a:rPr lang="en-US" sz="8600" dirty="0"/>
              <a:t>1100</a:t>
            </a:r>
            <a:r>
              <a:rPr lang="en-US" sz="8600" baseline="-25000" dirty="0"/>
              <a:t>2</a:t>
            </a:r>
            <a:r>
              <a:rPr lang="en-US" sz="8600" dirty="0"/>
              <a:t> x 2 = 1100</a:t>
            </a:r>
            <a:r>
              <a:rPr lang="en-US" sz="8600" b="1" u="sng" dirty="0"/>
              <a:t>0</a:t>
            </a:r>
          </a:p>
          <a:p>
            <a:pPr marL="0" indent="0">
              <a:buNone/>
            </a:pPr>
            <a:endParaRPr lang="en-US" dirty="0"/>
          </a:p>
          <a:p>
            <a:pPr marL="0" indent="0">
              <a:buNone/>
            </a:pPr>
            <a:r>
              <a:rPr lang="en-US" i="1" dirty="0"/>
              <a:t>Key Idea</a:t>
            </a:r>
            <a:r>
              <a:rPr lang="en-US" dirty="0"/>
              <a:t>: inserting 0 at the end multiplies by the base!</a:t>
            </a:r>
          </a:p>
        </p:txBody>
      </p:sp>
    </p:spTree>
    <p:extLst>
      <p:ext uri="{BB962C8B-B14F-4D97-AF65-F5344CB8AC3E}">
        <p14:creationId xmlns:p14="http://schemas.microsoft.com/office/powerpoint/2010/main" val="5768947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39D03-81A6-A343-BC11-B374ABEC386A}"/>
              </a:ext>
            </a:extLst>
          </p:cNvPr>
          <p:cNvSpPr>
            <a:spLocks noGrp="1"/>
          </p:cNvSpPr>
          <p:nvPr>
            <p:ph type="title"/>
          </p:nvPr>
        </p:nvSpPr>
        <p:spPr/>
        <p:txBody>
          <a:bodyPr/>
          <a:lstStyle/>
          <a:p>
            <a:r>
              <a:rPr lang="en-US" dirty="0"/>
              <a:t>Dividing by Base</a:t>
            </a:r>
          </a:p>
        </p:txBody>
      </p:sp>
      <p:sp>
        <p:nvSpPr>
          <p:cNvPr id="3" name="Content Placeholder 2">
            <a:extLst>
              <a:ext uri="{FF2B5EF4-FFF2-40B4-BE49-F238E27FC236}">
                <a16:creationId xmlns:a16="http://schemas.microsoft.com/office/drawing/2014/main" id="{9BF5E906-A881-944A-A87A-A3703D8DEF56}"/>
              </a:ext>
            </a:extLst>
          </p:cNvPr>
          <p:cNvSpPr>
            <a:spLocks noGrp="1"/>
          </p:cNvSpPr>
          <p:nvPr>
            <p:ph idx="1"/>
          </p:nvPr>
        </p:nvSpPr>
        <p:spPr/>
        <p:txBody>
          <a:bodyPr/>
          <a:lstStyle/>
          <a:p>
            <a:pPr marL="0" indent="0">
              <a:buNone/>
            </a:pPr>
            <a:r>
              <a:rPr lang="en-US" sz="8600" dirty="0"/>
              <a:t>1450 / 10 = 145</a:t>
            </a:r>
            <a:endParaRPr lang="en-US" sz="8600" b="1" u="sng" dirty="0"/>
          </a:p>
          <a:p>
            <a:pPr marL="0" indent="0">
              <a:buNone/>
            </a:pPr>
            <a:r>
              <a:rPr lang="en-US" sz="8600" dirty="0"/>
              <a:t>1100</a:t>
            </a:r>
            <a:r>
              <a:rPr lang="en-US" sz="8600" baseline="-25000" dirty="0"/>
              <a:t>2</a:t>
            </a:r>
            <a:r>
              <a:rPr lang="en-US" sz="8600" dirty="0"/>
              <a:t> / 2 = 110</a:t>
            </a:r>
            <a:endParaRPr lang="en-US" sz="8600" b="1" u="sng" dirty="0"/>
          </a:p>
          <a:p>
            <a:pPr marL="0" indent="0">
              <a:buNone/>
            </a:pPr>
            <a:endParaRPr lang="en-US" dirty="0"/>
          </a:p>
          <a:p>
            <a:pPr marL="0" indent="0">
              <a:buNone/>
            </a:pPr>
            <a:r>
              <a:rPr lang="en-US" i="1" dirty="0"/>
              <a:t>Key Idea</a:t>
            </a:r>
            <a:r>
              <a:rPr lang="en-US" dirty="0"/>
              <a:t>: removing 0 at the end divides by the base!</a:t>
            </a:r>
          </a:p>
        </p:txBody>
      </p:sp>
    </p:spTree>
    <p:extLst>
      <p:ext uri="{BB962C8B-B14F-4D97-AF65-F5344CB8AC3E}">
        <p14:creationId xmlns:p14="http://schemas.microsoft.com/office/powerpoint/2010/main" val="8232987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p:txBody>
          <a:bodyPr/>
          <a:lstStyle/>
          <a:p>
            <a:pPr>
              <a:tabLst>
                <a:tab pos="11588750" algn="r"/>
              </a:tabLst>
            </a:pPr>
            <a:r>
              <a:rPr lang="en-US" dirty="0"/>
              <a:t>Bits and Bytes	</a:t>
            </a:r>
          </a:p>
          <a:p>
            <a:pPr>
              <a:tabLst>
                <a:tab pos="11588750" algn="r"/>
              </a:tabLst>
            </a:pPr>
            <a:r>
              <a:rPr lang="en-US" b="1" dirty="0">
                <a:solidFill>
                  <a:srgbClr val="C00000"/>
                </a:solidFill>
              </a:rPr>
              <a:t>Hexadecimal</a:t>
            </a:r>
            <a:r>
              <a:rPr lang="en-US" dirty="0"/>
              <a:t>	</a:t>
            </a:r>
          </a:p>
          <a:p>
            <a:pPr>
              <a:tabLst>
                <a:tab pos="11588750" algn="r"/>
              </a:tabLst>
            </a:pPr>
            <a:r>
              <a:rPr lang="en-US" dirty="0"/>
              <a:t>Integer Representations	</a:t>
            </a:r>
          </a:p>
          <a:p>
            <a:pPr>
              <a:tabLst>
                <a:tab pos="11588750" algn="r"/>
              </a:tabLst>
            </a:pPr>
            <a:r>
              <a:rPr lang="en-US" dirty="0"/>
              <a:t>Unsigned Integers	</a:t>
            </a:r>
          </a:p>
          <a:p>
            <a:pPr>
              <a:tabLst>
                <a:tab pos="11588750" algn="r"/>
              </a:tabLst>
            </a:pPr>
            <a:r>
              <a:rPr lang="en-US" dirty="0"/>
              <a:t>Signed Integers	</a:t>
            </a:r>
          </a:p>
          <a:p>
            <a:pPr>
              <a:tabLst>
                <a:tab pos="11588750" algn="r"/>
              </a:tabLst>
            </a:pPr>
            <a:r>
              <a:rPr lang="en-US" dirty="0"/>
              <a:t>Overflow	</a:t>
            </a:r>
          </a:p>
        </p:txBody>
      </p:sp>
    </p:spTree>
    <p:extLst>
      <p:ext uri="{BB962C8B-B14F-4D97-AF65-F5344CB8AC3E}">
        <p14:creationId xmlns:p14="http://schemas.microsoft.com/office/powerpoint/2010/main" val="25858318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E6517-CEAF-6146-8C6E-4D0059D1AF04}"/>
              </a:ext>
            </a:extLst>
          </p:cNvPr>
          <p:cNvSpPr>
            <a:spLocks noGrp="1"/>
          </p:cNvSpPr>
          <p:nvPr>
            <p:ph type="title"/>
          </p:nvPr>
        </p:nvSpPr>
        <p:spPr/>
        <p:txBody>
          <a:bodyPr/>
          <a:lstStyle/>
          <a:p>
            <a:r>
              <a:rPr lang="en-US" dirty="0"/>
              <a:t>Hexadecimal</a:t>
            </a:r>
          </a:p>
        </p:txBody>
      </p:sp>
      <p:sp>
        <p:nvSpPr>
          <p:cNvPr id="3" name="Content Placeholder 2">
            <a:extLst>
              <a:ext uri="{FF2B5EF4-FFF2-40B4-BE49-F238E27FC236}">
                <a16:creationId xmlns:a16="http://schemas.microsoft.com/office/drawing/2014/main" id="{4BFC1626-46DE-FF4C-8EB8-A7251EBB857D}"/>
              </a:ext>
            </a:extLst>
          </p:cNvPr>
          <p:cNvSpPr>
            <a:spLocks noGrp="1"/>
          </p:cNvSpPr>
          <p:nvPr>
            <p:ph idx="1"/>
          </p:nvPr>
        </p:nvSpPr>
        <p:spPr/>
        <p:txBody>
          <a:bodyPr/>
          <a:lstStyle/>
          <a:p>
            <a:pPr marL="0" indent="0">
              <a:buNone/>
            </a:pPr>
            <a:r>
              <a:rPr lang="en-US" dirty="0"/>
              <a:t>When working with bits, oftentimes we have large numbers with 32 or 64 bits.</a:t>
            </a:r>
          </a:p>
          <a:p>
            <a:r>
              <a:rPr lang="en-US" dirty="0"/>
              <a:t>Instead, we’ll represent bits in </a:t>
            </a:r>
            <a:r>
              <a:rPr lang="en-US" i="1" dirty="0"/>
              <a:t>base-16 instead; </a:t>
            </a:r>
            <a:r>
              <a:rPr lang="en-US" dirty="0"/>
              <a:t>this is called </a:t>
            </a:r>
            <a:r>
              <a:rPr lang="en-US" b="1" dirty="0"/>
              <a:t>hexadecimal</a:t>
            </a:r>
            <a:r>
              <a:rPr lang="en-US" dirty="0"/>
              <a:t>.</a:t>
            </a:r>
          </a:p>
        </p:txBody>
      </p:sp>
      <p:sp>
        <p:nvSpPr>
          <p:cNvPr id="4" name="TextBox 3">
            <a:extLst>
              <a:ext uri="{FF2B5EF4-FFF2-40B4-BE49-F238E27FC236}">
                <a16:creationId xmlns:a16="http://schemas.microsoft.com/office/drawing/2014/main" id="{32F7ACD0-B8FF-0A4E-B9F4-588F07695322}"/>
              </a:ext>
            </a:extLst>
          </p:cNvPr>
          <p:cNvSpPr txBox="1"/>
          <p:nvPr/>
        </p:nvSpPr>
        <p:spPr>
          <a:xfrm>
            <a:off x="2057573" y="3178314"/>
            <a:ext cx="8000653" cy="1415772"/>
          </a:xfrm>
          <a:prstGeom prst="rect">
            <a:avLst/>
          </a:prstGeom>
          <a:noFill/>
        </p:spPr>
        <p:txBody>
          <a:bodyPr wrap="none" rtlCol="0">
            <a:spAutoFit/>
          </a:bodyPr>
          <a:lstStyle/>
          <a:p>
            <a:pPr algn="ctr"/>
            <a:r>
              <a:rPr lang="en-US" sz="8600" dirty="0"/>
              <a:t>0110 1010 0011</a:t>
            </a:r>
          </a:p>
        </p:txBody>
      </p:sp>
      <p:sp>
        <p:nvSpPr>
          <p:cNvPr id="7" name="Left Brace 6">
            <a:extLst>
              <a:ext uri="{FF2B5EF4-FFF2-40B4-BE49-F238E27FC236}">
                <a16:creationId xmlns:a16="http://schemas.microsoft.com/office/drawing/2014/main" id="{E0647FDC-D8C1-FC4C-BF00-A47912A54468}"/>
              </a:ext>
            </a:extLst>
          </p:cNvPr>
          <p:cNvSpPr/>
          <p:nvPr/>
        </p:nvSpPr>
        <p:spPr>
          <a:xfrm rot="16200000">
            <a:off x="8496300" y="3489186"/>
            <a:ext cx="457200" cy="2209800"/>
          </a:xfrm>
          <a:prstGeom prst="leftBrace">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TextBox 7">
            <a:extLst>
              <a:ext uri="{FF2B5EF4-FFF2-40B4-BE49-F238E27FC236}">
                <a16:creationId xmlns:a16="http://schemas.microsoft.com/office/drawing/2014/main" id="{61B08CBB-8344-3342-95DE-3B02A10463F5}"/>
              </a:ext>
            </a:extLst>
          </p:cNvPr>
          <p:cNvSpPr txBox="1"/>
          <p:nvPr/>
        </p:nvSpPr>
        <p:spPr>
          <a:xfrm>
            <a:off x="8298340" y="4911178"/>
            <a:ext cx="853119" cy="492443"/>
          </a:xfrm>
          <a:prstGeom prst="rect">
            <a:avLst/>
          </a:prstGeom>
          <a:noFill/>
        </p:spPr>
        <p:txBody>
          <a:bodyPr wrap="none" rtlCol="0">
            <a:spAutoFit/>
          </a:bodyPr>
          <a:lstStyle/>
          <a:p>
            <a:r>
              <a:rPr lang="en-US" sz="2600" dirty="0">
                <a:solidFill>
                  <a:srgbClr val="C00000"/>
                </a:solidFill>
              </a:rPr>
              <a:t>0-15</a:t>
            </a:r>
          </a:p>
        </p:txBody>
      </p:sp>
      <p:sp>
        <p:nvSpPr>
          <p:cNvPr id="9" name="Left Brace 8">
            <a:extLst>
              <a:ext uri="{FF2B5EF4-FFF2-40B4-BE49-F238E27FC236}">
                <a16:creationId xmlns:a16="http://schemas.microsoft.com/office/drawing/2014/main" id="{6A8C72B5-B0CD-874C-A4B6-DCECD6DD89CA}"/>
              </a:ext>
            </a:extLst>
          </p:cNvPr>
          <p:cNvSpPr/>
          <p:nvPr/>
        </p:nvSpPr>
        <p:spPr>
          <a:xfrm rot="16200000">
            <a:off x="5912786" y="3507513"/>
            <a:ext cx="457200" cy="2209800"/>
          </a:xfrm>
          <a:prstGeom prst="leftBrace">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TextBox 9">
            <a:extLst>
              <a:ext uri="{FF2B5EF4-FFF2-40B4-BE49-F238E27FC236}">
                <a16:creationId xmlns:a16="http://schemas.microsoft.com/office/drawing/2014/main" id="{AE383249-1ADD-194E-9FC4-897524408B2F}"/>
              </a:ext>
            </a:extLst>
          </p:cNvPr>
          <p:cNvSpPr txBox="1"/>
          <p:nvPr/>
        </p:nvSpPr>
        <p:spPr>
          <a:xfrm>
            <a:off x="5714826" y="4929505"/>
            <a:ext cx="853119" cy="492443"/>
          </a:xfrm>
          <a:prstGeom prst="rect">
            <a:avLst/>
          </a:prstGeom>
          <a:noFill/>
        </p:spPr>
        <p:txBody>
          <a:bodyPr wrap="none" rtlCol="0">
            <a:spAutoFit/>
          </a:bodyPr>
          <a:lstStyle/>
          <a:p>
            <a:r>
              <a:rPr lang="en-US" sz="2600" dirty="0">
                <a:solidFill>
                  <a:srgbClr val="C00000"/>
                </a:solidFill>
              </a:rPr>
              <a:t>0-15</a:t>
            </a:r>
          </a:p>
        </p:txBody>
      </p:sp>
      <p:sp>
        <p:nvSpPr>
          <p:cNvPr id="11" name="Left Brace 10">
            <a:extLst>
              <a:ext uri="{FF2B5EF4-FFF2-40B4-BE49-F238E27FC236}">
                <a16:creationId xmlns:a16="http://schemas.microsoft.com/office/drawing/2014/main" id="{7AAFD721-53A2-DE4C-BA43-65045E492422}"/>
              </a:ext>
            </a:extLst>
          </p:cNvPr>
          <p:cNvSpPr/>
          <p:nvPr/>
        </p:nvSpPr>
        <p:spPr>
          <a:xfrm rot="16200000">
            <a:off x="3163280" y="3507513"/>
            <a:ext cx="457200" cy="2209800"/>
          </a:xfrm>
          <a:prstGeom prst="leftBrace">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TextBox 11">
            <a:extLst>
              <a:ext uri="{FF2B5EF4-FFF2-40B4-BE49-F238E27FC236}">
                <a16:creationId xmlns:a16="http://schemas.microsoft.com/office/drawing/2014/main" id="{5D42CDE7-F7C4-F443-8502-F67AF548455C}"/>
              </a:ext>
            </a:extLst>
          </p:cNvPr>
          <p:cNvSpPr txBox="1"/>
          <p:nvPr/>
        </p:nvSpPr>
        <p:spPr>
          <a:xfrm>
            <a:off x="2965320" y="4929505"/>
            <a:ext cx="853119" cy="492443"/>
          </a:xfrm>
          <a:prstGeom prst="rect">
            <a:avLst/>
          </a:prstGeom>
          <a:noFill/>
        </p:spPr>
        <p:txBody>
          <a:bodyPr wrap="none" rtlCol="0">
            <a:spAutoFit/>
          </a:bodyPr>
          <a:lstStyle/>
          <a:p>
            <a:r>
              <a:rPr lang="en-US" sz="2600" dirty="0">
                <a:solidFill>
                  <a:srgbClr val="C00000"/>
                </a:solidFill>
              </a:rPr>
              <a:t>0-15</a:t>
            </a:r>
          </a:p>
        </p:txBody>
      </p:sp>
    </p:spTree>
    <p:extLst>
      <p:ext uri="{BB962C8B-B14F-4D97-AF65-F5344CB8AC3E}">
        <p14:creationId xmlns:p14="http://schemas.microsoft.com/office/powerpoint/2010/main" val="2327961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9" grpId="0" animBg="1"/>
      <p:bldP spid="10" grpId="0"/>
      <p:bldP spid="11" grpId="0" animBg="1"/>
      <p:bldP spid="1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E6517-CEAF-6146-8C6E-4D0059D1AF04}"/>
              </a:ext>
            </a:extLst>
          </p:cNvPr>
          <p:cNvSpPr>
            <a:spLocks noGrp="1"/>
          </p:cNvSpPr>
          <p:nvPr>
            <p:ph type="title"/>
          </p:nvPr>
        </p:nvSpPr>
        <p:spPr/>
        <p:txBody>
          <a:bodyPr/>
          <a:lstStyle/>
          <a:p>
            <a:r>
              <a:rPr lang="en-US" dirty="0"/>
              <a:t>Hexadecimal</a:t>
            </a:r>
          </a:p>
        </p:txBody>
      </p:sp>
      <p:sp>
        <p:nvSpPr>
          <p:cNvPr id="3" name="Content Placeholder 2">
            <a:extLst>
              <a:ext uri="{FF2B5EF4-FFF2-40B4-BE49-F238E27FC236}">
                <a16:creationId xmlns:a16="http://schemas.microsoft.com/office/drawing/2014/main" id="{4BFC1626-46DE-FF4C-8EB8-A7251EBB857D}"/>
              </a:ext>
            </a:extLst>
          </p:cNvPr>
          <p:cNvSpPr>
            <a:spLocks noGrp="1"/>
          </p:cNvSpPr>
          <p:nvPr>
            <p:ph idx="1"/>
          </p:nvPr>
        </p:nvSpPr>
        <p:spPr/>
        <p:txBody>
          <a:bodyPr/>
          <a:lstStyle/>
          <a:p>
            <a:r>
              <a:rPr lang="en-US" dirty="0"/>
              <a:t>When working with bits, oftentimes we have large numbers with 32 or 64 bits.</a:t>
            </a:r>
          </a:p>
          <a:p>
            <a:r>
              <a:rPr lang="en-US" dirty="0"/>
              <a:t>Instead, we’ll represent bits in </a:t>
            </a:r>
            <a:r>
              <a:rPr lang="en-US" i="1" dirty="0"/>
              <a:t>base-16 instead; </a:t>
            </a:r>
            <a:r>
              <a:rPr lang="en-US" dirty="0"/>
              <a:t>this is called </a:t>
            </a:r>
            <a:r>
              <a:rPr lang="en-US" b="1" dirty="0"/>
              <a:t>hexadecimal</a:t>
            </a:r>
            <a:r>
              <a:rPr lang="en-US" dirty="0"/>
              <a:t>.</a:t>
            </a:r>
          </a:p>
        </p:txBody>
      </p:sp>
      <p:sp>
        <p:nvSpPr>
          <p:cNvPr id="7" name="Left Brace 6">
            <a:extLst>
              <a:ext uri="{FF2B5EF4-FFF2-40B4-BE49-F238E27FC236}">
                <a16:creationId xmlns:a16="http://schemas.microsoft.com/office/drawing/2014/main" id="{E0647FDC-D8C1-FC4C-BF00-A47912A54468}"/>
              </a:ext>
            </a:extLst>
          </p:cNvPr>
          <p:cNvSpPr/>
          <p:nvPr/>
        </p:nvSpPr>
        <p:spPr>
          <a:xfrm rot="16200000">
            <a:off x="8496300" y="3489186"/>
            <a:ext cx="457200" cy="2209800"/>
          </a:xfrm>
          <a:prstGeom prst="leftBrace">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TextBox 7">
            <a:extLst>
              <a:ext uri="{FF2B5EF4-FFF2-40B4-BE49-F238E27FC236}">
                <a16:creationId xmlns:a16="http://schemas.microsoft.com/office/drawing/2014/main" id="{61B08CBB-8344-3342-95DE-3B02A10463F5}"/>
              </a:ext>
            </a:extLst>
          </p:cNvPr>
          <p:cNvSpPr txBox="1"/>
          <p:nvPr/>
        </p:nvSpPr>
        <p:spPr>
          <a:xfrm>
            <a:off x="8298340" y="4911178"/>
            <a:ext cx="853119" cy="492443"/>
          </a:xfrm>
          <a:prstGeom prst="rect">
            <a:avLst/>
          </a:prstGeom>
          <a:noFill/>
        </p:spPr>
        <p:txBody>
          <a:bodyPr wrap="none" rtlCol="0">
            <a:spAutoFit/>
          </a:bodyPr>
          <a:lstStyle/>
          <a:p>
            <a:r>
              <a:rPr lang="en-US" sz="2600" dirty="0">
                <a:solidFill>
                  <a:srgbClr val="C00000"/>
                </a:solidFill>
              </a:rPr>
              <a:t>0-15</a:t>
            </a:r>
          </a:p>
        </p:txBody>
      </p:sp>
      <p:sp>
        <p:nvSpPr>
          <p:cNvPr id="9" name="Left Brace 8">
            <a:extLst>
              <a:ext uri="{FF2B5EF4-FFF2-40B4-BE49-F238E27FC236}">
                <a16:creationId xmlns:a16="http://schemas.microsoft.com/office/drawing/2014/main" id="{6A8C72B5-B0CD-874C-A4B6-DCECD6DD89CA}"/>
              </a:ext>
            </a:extLst>
          </p:cNvPr>
          <p:cNvSpPr/>
          <p:nvPr/>
        </p:nvSpPr>
        <p:spPr>
          <a:xfrm rot="16200000">
            <a:off x="5912786" y="3507513"/>
            <a:ext cx="457200" cy="2209800"/>
          </a:xfrm>
          <a:prstGeom prst="leftBrace">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TextBox 9">
            <a:extLst>
              <a:ext uri="{FF2B5EF4-FFF2-40B4-BE49-F238E27FC236}">
                <a16:creationId xmlns:a16="http://schemas.microsoft.com/office/drawing/2014/main" id="{AE383249-1ADD-194E-9FC4-897524408B2F}"/>
              </a:ext>
            </a:extLst>
          </p:cNvPr>
          <p:cNvSpPr txBox="1"/>
          <p:nvPr/>
        </p:nvSpPr>
        <p:spPr>
          <a:xfrm>
            <a:off x="5714826" y="4929505"/>
            <a:ext cx="853119" cy="492443"/>
          </a:xfrm>
          <a:prstGeom prst="rect">
            <a:avLst/>
          </a:prstGeom>
          <a:noFill/>
        </p:spPr>
        <p:txBody>
          <a:bodyPr wrap="none" rtlCol="0">
            <a:spAutoFit/>
          </a:bodyPr>
          <a:lstStyle/>
          <a:p>
            <a:r>
              <a:rPr lang="en-US" sz="2600" dirty="0">
                <a:solidFill>
                  <a:srgbClr val="C00000"/>
                </a:solidFill>
              </a:rPr>
              <a:t>0-15</a:t>
            </a:r>
          </a:p>
        </p:txBody>
      </p:sp>
      <p:sp>
        <p:nvSpPr>
          <p:cNvPr id="11" name="Left Brace 10">
            <a:extLst>
              <a:ext uri="{FF2B5EF4-FFF2-40B4-BE49-F238E27FC236}">
                <a16:creationId xmlns:a16="http://schemas.microsoft.com/office/drawing/2014/main" id="{7AAFD721-53A2-DE4C-BA43-65045E492422}"/>
              </a:ext>
            </a:extLst>
          </p:cNvPr>
          <p:cNvSpPr/>
          <p:nvPr/>
        </p:nvSpPr>
        <p:spPr>
          <a:xfrm rot="16200000">
            <a:off x="3163280" y="3507513"/>
            <a:ext cx="457200" cy="2209800"/>
          </a:xfrm>
          <a:prstGeom prst="leftBrace">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TextBox 11">
            <a:extLst>
              <a:ext uri="{FF2B5EF4-FFF2-40B4-BE49-F238E27FC236}">
                <a16:creationId xmlns:a16="http://schemas.microsoft.com/office/drawing/2014/main" id="{5D42CDE7-F7C4-F443-8502-F67AF548455C}"/>
              </a:ext>
            </a:extLst>
          </p:cNvPr>
          <p:cNvSpPr txBox="1"/>
          <p:nvPr/>
        </p:nvSpPr>
        <p:spPr>
          <a:xfrm>
            <a:off x="2965320" y="4929505"/>
            <a:ext cx="853119" cy="492443"/>
          </a:xfrm>
          <a:prstGeom prst="rect">
            <a:avLst/>
          </a:prstGeom>
          <a:noFill/>
        </p:spPr>
        <p:txBody>
          <a:bodyPr wrap="none" rtlCol="0">
            <a:spAutoFit/>
          </a:bodyPr>
          <a:lstStyle/>
          <a:p>
            <a:r>
              <a:rPr lang="en-US" sz="2600" dirty="0">
                <a:solidFill>
                  <a:srgbClr val="C00000"/>
                </a:solidFill>
              </a:rPr>
              <a:t>0-15</a:t>
            </a:r>
          </a:p>
        </p:txBody>
      </p:sp>
      <p:sp>
        <p:nvSpPr>
          <p:cNvPr id="13" name="TextBox 12">
            <a:extLst>
              <a:ext uri="{FF2B5EF4-FFF2-40B4-BE49-F238E27FC236}">
                <a16:creationId xmlns:a16="http://schemas.microsoft.com/office/drawing/2014/main" id="{2219A7F0-F444-FD4E-BA40-034BAF256D64}"/>
              </a:ext>
            </a:extLst>
          </p:cNvPr>
          <p:cNvSpPr txBox="1"/>
          <p:nvPr/>
        </p:nvSpPr>
        <p:spPr>
          <a:xfrm>
            <a:off x="4364970" y="5718641"/>
            <a:ext cx="3385863" cy="461665"/>
          </a:xfrm>
          <a:prstGeom prst="rect">
            <a:avLst/>
          </a:prstGeom>
          <a:noFill/>
        </p:spPr>
        <p:txBody>
          <a:bodyPr wrap="none" rtlCol="0">
            <a:spAutoFit/>
          </a:bodyPr>
          <a:lstStyle/>
          <a:p>
            <a:pPr algn="ctr"/>
            <a:r>
              <a:rPr lang="en-US" sz="2400" dirty="0">
                <a:solidFill>
                  <a:schemeClr val="accent1"/>
                </a:solidFill>
              </a:rPr>
              <a:t>Each is a base-16 digit!</a:t>
            </a:r>
          </a:p>
        </p:txBody>
      </p:sp>
    </p:spTree>
    <p:extLst>
      <p:ext uri="{BB962C8B-B14F-4D97-AF65-F5344CB8AC3E}">
        <p14:creationId xmlns:p14="http://schemas.microsoft.com/office/powerpoint/2010/main" val="1143941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E6517-CEAF-6146-8C6E-4D0059D1AF04}"/>
              </a:ext>
            </a:extLst>
          </p:cNvPr>
          <p:cNvSpPr>
            <a:spLocks noGrp="1"/>
          </p:cNvSpPr>
          <p:nvPr>
            <p:ph type="title"/>
          </p:nvPr>
        </p:nvSpPr>
        <p:spPr/>
        <p:txBody>
          <a:bodyPr/>
          <a:lstStyle/>
          <a:p>
            <a:r>
              <a:rPr lang="en-US" dirty="0"/>
              <a:t>Hexadecimal</a:t>
            </a:r>
          </a:p>
        </p:txBody>
      </p:sp>
      <p:sp>
        <p:nvSpPr>
          <p:cNvPr id="3" name="Content Placeholder 2">
            <a:extLst>
              <a:ext uri="{FF2B5EF4-FFF2-40B4-BE49-F238E27FC236}">
                <a16:creationId xmlns:a16="http://schemas.microsoft.com/office/drawing/2014/main" id="{4BFC1626-46DE-FF4C-8EB8-A7251EBB857D}"/>
              </a:ext>
            </a:extLst>
          </p:cNvPr>
          <p:cNvSpPr>
            <a:spLocks noGrp="1"/>
          </p:cNvSpPr>
          <p:nvPr>
            <p:ph idx="1"/>
          </p:nvPr>
        </p:nvSpPr>
        <p:spPr/>
        <p:txBody>
          <a:bodyPr/>
          <a:lstStyle/>
          <a:p>
            <a:pPr marL="0" indent="0">
              <a:buNone/>
            </a:pPr>
            <a:r>
              <a:rPr lang="en-US" dirty="0"/>
              <a:t>Hexadecimal is </a:t>
            </a:r>
            <a:r>
              <a:rPr lang="en-US" i="1" dirty="0"/>
              <a:t>base-16</a:t>
            </a:r>
            <a:r>
              <a:rPr lang="en-US" dirty="0"/>
              <a:t>, so we need digits for 1-15.  How do we do this?</a:t>
            </a:r>
          </a:p>
        </p:txBody>
      </p:sp>
      <p:sp>
        <p:nvSpPr>
          <p:cNvPr id="4" name="TextBox 3">
            <a:extLst>
              <a:ext uri="{FF2B5EF4-FFF2-40B4-BE49-F238E27FC236}">
                <a16:creationId xmlns:a16="http://schemas.microsoft.com/office/drawing/2014/main" id="{32F7ACD0-B8FF-0A4E-B9F4-588F07695322}"/>
              </a:ext>
            </a:extLst>
          </p:cNvPr>
          <p:cNvSpPr txBox="1"/>
          <p:nvPr/>
        </p:nvSpPr>
        <p:spPr>
          <a:xfrm>
            <a:off x="505367" y="2861219"/>
            <a:ext cx="11181266" cy="861774"/>
          </a:xfrm>
          <a:prstGeom prst="rect">
            <a:avLst/>
          </a:prstGeom>
          <a:noFill/>
        </p:spPr>
        <p:txBody>
          <a:bodyPr wrap="none" rtlCol="0">
            <a:spAutoFit/>
          </a:bodyPr>
          <a:lstStyle/>
          <a:p>
            <a:pPr algn="ctr"/>
            <a:r>
              <a:rPr lang="en-US" sz="5000" dirty="0"/>
              <a:t>0  1  2  3  4  5  6  7  8  9  a  b  c  d  e  f </a:t>
            </a:r>
          </a:p>
        </p:txBody>
      </p:sp>
      <p:sp>
        <p:nvSpPr>
          <p:cNvPr id="13" name="TextBox 12">
            <a:extLst>
              <a:ext uri="{FF2B5EF4-FFF2-40B4-BE49-F238E27FC236}">
                <a16:creationId xmlns:a16="http://schemas.microsoft.com/office/drawing/2014/main" id="{8DB38C82-D9CE-2444-BEA3-E192C21FB375}"/>
              </a:ext>
            </a:extLst>
          </p:cNvPr>
          <p:cNvSpPr txBox="1"/>
          <p:nvPr/>
        </p:nvSpPr>
        <p:spPr>
          <a:xfrm>
            <a:off x="7315200" y="3639978"/>
            <a:ext cx="4244542" cy="492443"/>
          </a:xfrm>
          <a:prstGeom prst="rect">
            <a:avLst/>
          </a:prstGeom>
          <a:noFill/>
        </p:spPr>
        <p:txBody>
          <a:bodyPr wrap="square" rtlCol="0">
            <a:spAutoFit/>
          </a:bodyPr>
          <a:lstStyle/>
          <a:p>
            <a:r>
              <a:rPr lang="en-US" sz="2600" dirty="0">
                <a:solidFill>
                  <a:srgbClr val="C00000"/>
                </a:solidFill>
              </a:rPr>
              <a:t> 10   11    12   13    14   15</a:t>
            </a:r>
          </a:p>
        </p:txBody>
      </p:sp>
    </p:spTree>
    <p:extLst>
      <p:ext uri="{BB962C8B-B14F-4D97-AF65-F5344CB8AC3E}">
        <p14:creationId xmlns:p14="http://schemas.microsoft.com/office/powerpoint/2010/main" val="647353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E6517-CEAF-6146-8C6E-4D0059D1AF04}"/>
              </a:ext>
            </a:extLst>
          </p:cNvPr>
          <p:cNvSpPr>
            <a:spLocks noGrp="1"/>
          </p:cNvSpPr>
          <p:nvPr>
            <p:ph type="title"/>
          </p:nvPr>
        </p:nvSpPr>
        <p:spPr/>
        <p:txBody>
          <a:bodyPr/>
          <a:lstStyle/>
          <a:p>
            <a:r>
              <a:rPr lang="en-US" dirty="0"/>
              <a:t>Hexadecimal</a:t>
            </a:r>
          </a:p>
        </p:txBody>
      </p:sp>
      <p:graphicFrame>
        <p:nvGraphicFramePr>
          <p:cNvPr id="3" name="Table 2">
            <a:extLst>
              <a:ext uri="{FF2B5EF4-FFF2-40B4-BE49-F238E27FC236}">
                <a16:creationId xmlns:a16="http://schemas.microsoft.com/office/drawing/2014/main" id="{64926173-ADBA-9F42-BEE7-BBD2FF6FD66D}"/>
              </a:ext>
            </a:extLst>
          </p:cNvPr>
          <p:cNvGraphicFramePr>
            <a:graphicFrameLocks noGrp="1"/>
          </p:cNvGraphicFramePr>
          <p:nvPr>
            <p:extLst>
              <p:ext uri="{D42A27DB-BD31-4B8C-83A1-F6EECF244321}">
                <p14:modId xmlns:p14="http://schemas.microsoft.com/office/powerpoint/2010/main" val="1025739383"/>
              </p:ext>
            </p:extLst>
          </p:nvPr>
        </p:nvGraphicFramePr>
        <p:xfrm>
          <a:off x="554671" y="2242625"/>
          <a:ext cx="11082658" cy="1188720"/>
        </p:xfrm>
        <a:graphic>
          <a:graphicData uri="http://schemas.openxmlformats.org/drawingml/2006/table">
            <a:tbl>
              <a:tblPr firstRow="1" bandRow="1">
                <a:tableStyleId>{2D5ABB26-0587-4C30-8999-92F81FD0307C}</a:tableStyleId>
              </a:tblPr>
              <a:tblGrid>
                <a:gridCol w="2209802">
                  <a:extLst>
                    <a:ext uri="{9D8B030D-6E8A-4147-A177-3AD203B41FA5}">
                      <a16:colId xmlns:a16="http://schemas.microsoft.com/office/drawing/2014/main" val="3907230231"/>
                    </a:ext>
                  </a:extLst>
                </a:gridCol>
                <a:gridCol w="1109107">
                  <a:extLst>
                    <a:ext uri="{9D8B030D-6E8A-4147-A177-3AD203B41FA5}">
                      <a16:colId xmlns:a16="http://schemas.microsoft.com/office/drawing/2014/main" val="1475302328"/>
                    </a:ext>
                  </a:extLst>
                </a:gridCol>
                <a:gridCol w="1109107">
                  <a:extLst>
                    <a:ext uri="{9D8B030D-6E8A-4147-A177-3AD203B41FA5}">
                      <a16:colId xmlns:a16="http://schemas.microsoft.com/office/drawing/2014/main" val="229470600"/>
                    </a:ext>
                  </a:extLst>
                </a:gridCol>
                <a:gridCol w="1109107">
                  <a:extLst>
                    <a:ext uri="{9D8B030D-6E8A-4147-A177-3AD203B41FA5}">
                      <a16:colId xmlns:a16="http://schemas.microsoft.com/office/drawing/2014/main" val="3653598114"/>
                    </a:ext>
                  </a:extLst>
                </a:gridCol>
                <a:gridCol w="1109107">
                  <a:extLst>
                    <a:ext uri="{9D8B030D-6E8A-4147-A177-3AD203B41FA5}">
                      <a16:colId xmlns:a16="http://schemas.microsoft.com/office/drawing/2014/main" val="620688831"/>
                    </a:ext>
                  </a:extLst>
                </a:gridCol>
                <a:gridCol w="1109107">
                  <a:extLst>
                    <a:ext uri="{9D8B030D-6E8A-4147-A177-3AD203B41FA5}">
                      <a16:colId xmlns:a16="http://schemas.microsoft.com/office/drawing/2014/main" val="488825259"/>
                    </a:ext>
                  </a:extLst>
                </a:gridCol>
                <a:gridCol w="1109107">
                  <a:extLst>
                    <a:ext uri="{9D8B030D-6E8A-4147-A177-3AD203B41FA5}">
                      <a16:colId xmlns:a16="http://schemas.microsoft.com/office/drawing/2014/main" val="2257383531"/>
                    </a:ext>
                  </a:extLst>
                </a:gridCol>
                <a:gridCol w="1109107">
                  <a:extLst>
                    <a:ext uri="{9D8B030D-6E8A-4147-A177-3AD203B41FA5}">
                      <a16:colId xmlns:a16="http://schemas.microsoft.com/office/drawing/2014/main" val="3395438350"/>
                    </a:ext>
                  </a:extLst>
                </a:gridCol>
                <a:gridCol w="1109107">
                  <a:extLst>
                    <a:ext uri="{9D8B030D-6E8A-4147-A177-3AD203B41FA5}">
                      <a16:colId xmlns:a16="http://schemas.microsoft.com/office/drawing/2014/main" val="789219158"/>
                    </a:ext>
                  </a:extLst>
                </a:gridCol>
              </a:tblGrid>
              <a:tr h="370840">
                <a:tc>
                  <a:txBody>
                    <a:bodyPr/>
                    <a:lstStyle/>
                    <a:p>
                      <a:r>
                        <a:rPr lang="en-US" sz="2000" b="1" dirty="0">
                          <a:latin typeface="Consolas" panose="020B0609020204030204" pitchFamily="49" charset="0"/>
                          <a:cs typeface="Consolas" panose="020B0609020204030204" pitchFamily="49" charset="0"/>
                        </a:rPr>
                        <a:t>Hex digit</a:t>
                      </a:r>
                    </a:p>
                  </a:txBody>
                  <a:tcPr>
                    <a:lnT w="12700" cap="flat" cmpd="sng" algn="ctr">
                      <a:solidFill>
                        <a:schemeClr val="tx1"/>
                      </a:solidFill>
                      <a:prstDash val="solid"/>
                      <a:round/>
                      <a:headEnd type="none" w="med" len="med"/>
                      <a:tailEnd type="none" w="med" len="med"/>
                    </a:lnT>
                  </a:tcPr>
                </a:tc>
                <a:tc>
                  <a:txBody>
                    <a:bodyPr/>
                    <a:lstStyle/>
                    <a:p>
                      <a:pPr algn="r"/>
                      <a:r>
                        <a:rPr lang="en-US" sz="2000" b="1" dirty="0">
                          <a:latin typeface="Consolas" panose="020B0609020204030204" pitchFamily="49" charset="0"/>
                          <a:cs typeface="Consolas" panose="020B0609020204030204" pitchFamily="49" charset="0"/>
                        </a:rPr>
                        <a:t>0</a:t>
                      </a:r>
                    </a:p>
                  </a:txBody>
                  <a:tcPr>
                    <a:lnT w="12700" cap="flat" cmpd="sng" algn="ctr">
                      <a:solidFill>
                        <a:schemeClr val="tx1"/>
                      </a:solidFill>
                      <a:prstDash val="solid"/>
                      <a:round/>
                      <a:headEnd type="none" w="med" len="med"/>
                      <a:tailEnd type="none" w="med" len="med"/>
                    </a:lnT>
                  </a:tcPr>
                </a:tc>
                <a:tc>
                  <a:txBody>
                    <a:bodyPr/>
                    <a:lstStyle/>
                    <a:p>
                      <a:pPr algn="r"/>
                      <a:r>
                        <a:rPr lang="en-US" sz="2000" b="1" dirty="0">
                          <a:latin typeface="Consolas" panose="020B0609020204030204" pitchFamily="49" charset="0"/>
                          <a:cs typeface="Consolas" panose="020B0609020204030204" pitchFamily="49" charset="0"/>
                        </a:rPr>
                        <a:t>1</a:t>
                      </a:r>
                    </a:p>
                  </a:txBody>
                  <a:tcPr>
                    <a:lnT w="12700" cap="flat" cmpd="sng" algn="ctr">
                      <a:solidFill>
                        <a:schemeClr val="tx1"/>
                      </a:solidFill>
                      <a:prstDash val="solid"/>
                      <a:round/>
                      <a:headEnd type="none" w="med" len="med"/>
                      <a:tailEnd type="none" w="med" len="med"/>
                    </a:lnT>
                  </a:tcPr>
                </a:tc>
                <a:tc>
                  <a:txBody>
                    <a:bodyPr/>
                    <a:lstStyle/>
                    <a:p>
                      <a:pPr algn="r"/>
                      <a:r>
                        <a:rPr lang="en-US" sz="2000" b="1" dirty="0">
                          <a:latin typeface="Consolas" panose="020B0609020204030204" pitchFamily="49" charset="0"/>
                          <a:cs typeface="Consolas" panose="020B0609020204030204" pitchFamily="49" charset="0"/>
                        </a:rPr>
                        <a:t>2</a:t>
                      </a:r>
                    </a:p>
                  </a:txBody>
                  <a:tcPr>
                    <a:lnT w="12700" cap="flat" cmpd="sng" algn="ctr">
                      <a:solidFill>
                        <a:schemeClr val="tx1"/>
                      </a:solidFill>
                      <a:prstDash val="solid"/>
                      <a:round/>
                      <a:headEnd type="none" w="med" len="med"/>
                      <a:tailEnd type="none" w="med" len="med"/>
                    </a:lnT>
                  </a:tcPr>
                </a:tc>
                <a:tc>
                  <a:txBody>
                    <a:bodyPr/>
                    <a:lstStyle/>
                    <a:p>
                      <a:pPr algn="r"/>
                      <a:r>
                        <a:rPr lang="en-US" sz="2000" b="1" dirty="0">
                          <a:latin typeface="Consolas" panose="020B0609020204030204" pitchFamily="49" charset="0"/>
                          <a:cs typeface="Consolas" panose="020B0609020204030204" pitchFamily="49" charset="0"/>
                        </a:rPr>
                        <a:t>3</a:t>
                      </a:r>
                    </a:p>
                  </a:txBody>
                  <a:tcPr>
                    <a:lnT w="12700" cap="flat" cmpd="sng" algn="ctr">
                      <a:solidFill>
                        <a:schemeClr val="tx1"/>
                      </a:solidFill>
                      <a:prstDash val="solid"/>
                      <a:round/>
                      <a:headEnd type="none" w="med" len="med"/>
                      <a:tailEnd type="none" w="med" len="med"/>
                    </a:lnT>
                  </a:tcPr>
                </a:tc>
                <a:tc>
                  <a:txBody>
                    <a:bodyPr/>
                    <a:lstStyle/>
                    <a:p>
                      <a:pPr algn="r"/>
                      <a:r>
                        <a:rPr lang="en-US" sz="2000" b="1" dirty="0">
                          <a:latin typeface="Consolas" panose="020B0609020204030204" pitchFamily="49" charset="0"/>
                          <a:cs typeface="Consolas" panose="020B0609020204030204" pitchFamily="49" charset="0"/>
                        </a:rPr>
                        <a:t>4</a:t>
                      </a:r>
                    </a:p>
                  </a:txBody>
                  <a:tcPr>
                    <a:lnT w="12700" cap="flat" cmpd="sng" algn="ctr">
                      <a:solidFill>
                        <a:schemeClr val="tx1"/>
                      </a:solidFill>
                      <a:prstDash val="solid"/>
                      <a:round/>
                      <a:headEnd type="none" w="med" len="med"/>
                      <a:tailEnd type="none" w="med" len="med"/>
                    </a:lnT>
                  </a:tcPr>
                </a:tc>
                <a:tc>
                  <a:txBody>
                    <a:bodyPr/>
                    <a:lstStyle/>
                    <a:p>
                      <a:pPr algn="r"/>
                      <a:r>
                        <a:rPr lang="en-US" sz="2000" b="1" dirty="0">
                          <a:latin typeface="Consolas" panose="020B0609020204030204" pitchFamily="49" charset="0"/>
                          <a:cs typeface="Consolas" panose="020B0609020204030204" pitchFamily="49" charset="0"/>
                        </a:rPr>
                        <a:t>5</a:t>
                      </a:r>
                    </a:p>
                  </a:txBody>
                  <a:tcPr>
                    <a:lnT w="12700" cap="flat" cmpd="sng" algn="ctr">
                      <a:solidFill>
                        <a:schemeClr val="tx1"/>
                      </a:solidFill>
                      <a:prstDash val="solid"/>
                      <a:round/>
                      <a:headEnd type="none" w="med" len="med"/>
                      <a:tailEnd type="none" w="med" len="med"/>
                    </a:lnT>
                  </a:tcPr>
                </a:tc>
                <a:tc>
                  <a:txBody>
                    <a:bodyPr/>
                    <a:lstStyle/>
                    <a:p>
                      <a:pPr algn="r"/>
                      <a:r>
                        <a:rPr lang="en-US" sz="2000" b="1" dirty="0">
                          <a:latin typeface="Consolas" panose="020B0609020204030204" pitchFamily="49" charset="0"/>
                          <a:cs typeface="Consolas" panose="020B0609020204030204" pitchFamily="49" charset="0"/>
                        </a:rPr>
                        <a:t>6</a:t>
                      </a:r>
                    </a:p>
                  </a:txBody>
                  <a:tcPr>
                    <a:lnT w="12700" cap="flat" cmpd="sng" algn="ctr">
                      <a:solidFill>
                        <a:schemeClr val="tx1"/>
                      </a:solidFill>
                      <a:prstDash val="solid"/>
                      <a:round/>
                      <a:headEnd type="none" w="med" len="med"/>
                      <a:tailEnd type="none" w="med" len="med"/>
                    </a:lnT>
                  </a:tcPr>
                </a:tc>
                <a:tc>
                  <a:txBody>
                    <a:bodyPr/>
                    <a:lstStyle/>
                    <a:p>
                      <a:pPr algn="r"/>
                      <a:r>
                        <a:rPr lang="en-US" sz="2000" b="1" dirty="0">
                          <a:latin typeface="Consolas" panose="020B0609020204030204" pitchFamily="49" charset="0"/>
                          <a:cs typeface="Consolas" panose="020B0609020204030204" pitchFamily="49" charset="0"/>
                        </a:rPr>
                        <a:t>7</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231242248"/>
                  </a:ext>
                </a:extLst>
              </a:tr>
              <a:tr h="370840">
                <a:tc>
                  <a:txBody>
                    <a:bodyPr/>
                    <a:lstStyle/>
                    <a:p>
                      <a:r>
                        <a:rPr lang="en-US" sz="2000" b="1" dirty="0">
                          <a:latin typeface="Consolas" panose="020B0609020204030204" pitchFamily="49" charset="0"/>
                          <a:cs typeface="Consolas" panose="020B0609020204030204" pitchFamily="49" charset="0"/>
                        </a:rPr>
                        <a:t>Decimal value</a:t>
                      </a:r>
                    </a:p>
                  </a:txBody>
                  <a:tcPr/>
                </a:tc>
                <a:tc>
                  <a:txBody>
                    <a:bodyPr/>
                    <a:lstStyle/>
                    <a:p>
                      <a:pPr algn="r"/>
                      <a:r>
                        <a:rPr lang="en-US" sz="2000" b="1" dirty="0">
                          <a:latin typeface="Consolas" panose="020B0609020204030204" pitchFamily="49" charset="0"/>
                          <a:cs typeface="Consolas" panose="020B0609020204030204" pitchFamily="49" charset="0"/>
                        </a:rPr>
                        <a:t>0</a:t>
                      </a:r>
                    </a:p>
                  </a:txBody>
                  <a:tcPr/>
                </a:tc>
                <a:tc>
                  <a:txBody>
                    <a:bodyPr/>
                    <a:lstStyle/>
                    <a:p>
                      <a:pPr algn="r"/>
                      <a:r>
                        <a:rPr lang="en-US" sz="2000" b="1" dirty="0">
                          <a:latin typeface="Consolas" panose="020B0609020204030204" pitchFamily="49" charset="0"/>
                          <a:cs typeface="Consolas" panose="020B0609020204030204" pitchFamily="49" charset="0"/>
                        </a:rPr>
                        <a:t>1</a:t>
                      </a:r>
                    </a:p>
                  </a:txBody>
                  <a:tcPr/>
                </a:tc>
                <a:tc>
                  <a:txBody>
                    <a:bodyPr/>
                    <a:lstStyle/>
                    <a:p>
                      <a:pPr algn="r"/>
                      <a:r>
                        <a:rPr lang="en-US" sz="2000" b="1" dirty="0">
                          <a:latin typeface="Consolas" panose="020B0609020204030204" pitchFamily="49" charset="0"/>
                          <a:cs typeface="Consolas" panose="020B0609020204030204" pitchFamily="49" charset="0"/>
                        </a:rPr>
                        <a:t>2</a:t>
                      </a:r>
                    </a:p>
                  </a:txBody>
                  <a:tcPr/>
                </a:tc>
                <a:tc>
                  <a:txBody>
                    <a:bodyPr/>
                    <a:lstStyle/>
                    <a:p>
                      <a:pPr algn="r"/>
                      <a:r>
                        <a:rPr lang="en-US" sz="2000" b="1" dirty="0">
                          <a:latin typeface="Consolas" panose="020B0609020204030204" pitchFamily="49" charset="0"/>
                          <a:cs typeface="Consolas" panose="020B0609020204030204" pitchFamily="49" charset="0"/>
                        </a:rPr>
                        <a:t>3</a:t>
                      </a:r>
                    </a:p>
                  </a:txBody>
                  <a:tcPr/>
                </a:tc>
                <a:tc>
                  <a:txBody>
                    <a:bodyPr/>
                    <a:lstStyle/>
                    <a:p>
                      <a:pPr algn="r"/>
                      <a:r>
                        <a:rPr lang="en-US" sz="2000" b="1" dirty="0">
                          <a:latin typeface="Consolas" panose="020B0609020204030204" pitchFamily="49" charset="0"/>
                          <a:cs typeface="Consolas" panose="020B0609020204030204" pitchFamily="49" charset="0"/>
                        </a:rPr>
                        <a:t>4</a:t>
                      </a:r>
                    </a:p>
                  </a:txBody>
                  <a:tcPr/>
                </a:tc>
                <a:tc>
                  <a:txBody>
                    <a:bodyPr/>
                    <a:lstStyle/>
                    <a:p>
                      <a:pPr algn="r"/>
                      <a:r>
                        <a:rPr lang="en-US" sz="2000" b="1" dirty="0">
                          <a:latin typeface="Consolas" panose="020B0609020204030204" pitchFamily="49" charset="0"/>
                          <a:cs typeface="Consolas" panose="020B0609020204030204" pitchFamily="49" charset="0"/>
                        </a:rPr>
                        <a:t>5</a:t>
                      </a:r>
                    </a:p>
                  </a:txBody>
                  <a:tcPr/>
                </a:tc>
                <a:tc>
                  <a:txBody>
                    <a:bodyPr/>
                    <a:lstStyle/>
                    <a:p>
                      <a:pPr algn="r"/>
                      <a:r>
                        <a:rPr lang="en-US" sz="2000" b="1" dirty="0">
                          <a:latin typeface="Consolas" panose="020B0609020204030204" pitchFamily="49" charset="0"/>
                          <a:cs typeface="Consolas" panose="020B0609020204030204" pitchFamily="49" charset="0"/>
                        </a:rPr>
                        <a:t>6</a:t>
                      </a:r>
                    </a:p>
                  </a:txBody>
                  <a:tcPr/>
                </a:tc>
                <a:tc>
                  <a:txBody>
                    <a:bodyPr/>
                    <a:lstStyle/>
                    <a:p>
                      <a:pPr algn="r"/>
                      <a:r>
                        <a:rPr lang="en-US" sz="2000" b="1" dirty="0">
                          <a:latin typeface="Consolas" panose="020B0609020204030204" pitchFamily="49" charset="0"/>
                          <a:cs typeface="Consolas" panose="020B0609020204030204" pitchFamily="49" charset="0"/>
                        </a:rPr>
                        <a:t>7</a:t>
                      </a:r>
                    </a:p>
                  </a:txBody>
                  <a:tcPr/>
                </a:tc>
                <a:extLst>
                  <a:ext uri="{0D108BD9-81ED-4DB2-BD59-A6C34878D82A}">
                    <a16:rowId xmlns:a16="http://schemas.microsoft.com/office/drawing/2014/main" val="1377292737"/>
                  </a:ext>
                </a:extLst>
              </a:tr>
              <a:tr h="370840">
                <a:tc>
                  <a:txBody>
                    <a:bodyPr/>
                    <a:lstStyle/>
                    <a:p>
                      <a:r>
                        <a:rPr lang="en-US" sz="2000" b="1" dirty="0">
                          <a:latin typeface="Consolas" panose="020B0609020204030204" pitchFamily="49" charset="0"/>
                          <a:cs typeface="Consolas" panose="020B0609020204030204" pitchFamily="49" charset="0"/>
                        </a:rPr>
                        <a:t>Binary value</a:t>
                      </a:r>
                    </a:p>
                  </a:txBody>
                  <a:tcPr>
                    <a:lnB w="12700" cap="flat" cmpd="sng" algn="ctr">
                      <a:solidFill>
                        <a:schemeClr val="tx1"/>
                      </a:solidFill>
                      <a:prstDash val="solid"/>
                      <a:round/>
                      <a:headEnd type="none" w="med" len="med"/>
                      <a:tailEnd type="none" w="med" len="med"/>
                    </a:lnB>
                  </a:tcPr>
                </a:tc>
                <a:tc>
                  <a:txBody>
                    <a:bodyPr/>
                    <a:lstStyle/>
                    <a:p>
                      <a:pPr algn="r"/>
                      <a:r>
                        <a:rPr lang="en-US" sz="2000" b="1" dirty="0">
                          <a:latin typeface="Consolas" panose="020B0609020204030204" pitchFamily="49" charset="0"/>
                          <a:cs typeface="Consolas" panose="020B0609020204030204" pitchFamily="49" charset="0"/>
                        </a:rPr>
                        <a:t>0000</a:t>
                      </a:r>
                    </a:p>
                  </a:txBody>
                  <a:tcPr>
                    <a:lnB w="12700" cap="flat" cmpd="sng" algn="ctr">
                      <a:solidFill>
                        <a:schemeClr val="tx1"/>
                      </a:solidFill>
                      <a:prstDash val="solid"/>
                      <a:round/>
                      <a:headEnd type="none" w="med" len="med"/>
                      <a:tailEnd type="none" w="med" len="med"/>
                    </a:lnB>
                  </a:tcPr>
                </a:tc>
                <a:tc>
                  <a:txBody>
                    <a:bodyPr/>
                    <a:lstStyle/>
                    <a:p>
                      <a:pPr algn="r"/>
                      <a:r>
                        <a:rPr lang="en-US" sz="2000" b="1" dirty="0">
                          <a:latin typeface="Consolas" panose="020B0609020204030204" pitchFamily="49" charset="0"/>
                          <a:cs typeface="Consolas" panose="020B0609020204030204" pitchFamily="49" charset="0"/>
                        </a:rPr>
                        <a:t>0001</a:t>
                      </a:r>
                    </a:p>
                  </a:txBody>
                  <a:tcPr>
                    <a:lnB w="12700" cap="flat" cmpd="sng" algn="ctr">
                      <a:solidFill>
                        <a:schemeClr val="tx1"/>
                      </a:solidFill>
                      <a:prstDash val="solid"/>
                      <a:round/>
                      <a:headEnd type="none" w="med" len="med"/>
                      <a:tailEnd type="none" w="med" len="med"/>
                    </a:lnB>
                  </a:tcPr>
                </a:tc>
                <a:tc>
                  <a:txBody>
                    <a:bodyPr/>
                    <a:lstStyle/>
                    <a:p>
                      <a:pPr algn="r"/>
                      <a:r>
                        <a:rPr lang="en-US" sz="2000" b="1" dirty="0">
                          <a:latin typeface="Consolas" panose="020B0609020204030204" pitchFamily="49" charset="0"/>
                          <a:cs typeface="Consolas" panose="020B0609020204030204" pitchFamily="49" charset="0"/>
                        </a:rPr>
                        <a:t>0010</a:t>
                      </a:r>
                    </a:p>
                  </a:txBody>
                  <a:tcPr>
                    <a:lnB w="12700" cap="flat" cmpd="sng" algn="ctr">
                      <a:solidFill>
                        <a:schemeClr val="tx1"/>
                      </a:solidFill>
                      <a:prstDash val="solid"/>
                      <a:round/>
                      <a:headEnd type="none" w="med" len="med"/>
                      <a:tailEnd type="none" w="med" len="med"/>
                    </a:lnB>
                  </a:tcPr>
                </a:tc>
                <a:tc>
                  <a:txBody>
                    <a:bodyPr/>
                    <a:lstStyle/>
                    <a:p>
                      <a:pPr algn="r"/>
                      <a:r>
                        <a:rPr lang="en-US" sz="2000" b="1" dirty="0">
                          <a:latin typeface="Consolas" panose="020B0609020204030204" pitchFamily="49" charset="0"/>
                          <a:cs typeface="Consolas" panose="020B0609020204030204" pitchFamily="49" charset="0"/>
                        </a:rPr>
                        <a:t>0011</a:t>
                      </a:r>
                    </a:p>
                  </a:txBody>
                  <a:tcPr>
                    <a:lnB w="12700" cap="flat" cmpd="sng" algn="ctr">
                      <a:solidFill>
                        <a:schemeClr val="tx1"/>
                      </a:solidFill>
                      <a:prstDash val="solid"/>
                      <a:round/>
                      <a:headEnd type="none" w="med" len="med"/>
                      <a:tailEnd type="none" w="med" len="med"/>
                    </a:lnB>
                  </a:tcPr>
                </a:tc>
                <a:tc>
                  <a:txBody>
                    <a:bodyPr/>
                    <a:lstStyle/>
                    <a:p>
                      <a:pPr algn="r"/>
                      <a:r>
                        <a:rPr lang="en-US" sz="2000" b="1" dirty="0">
                          <a:latin typeface="Consolas" panose="020B0609020204030204" pitchFamily="49" charset="0"/>
                          <a:cs typeface="Consolas" panose="020B0609020204030204" pitchFamily="49" charset="0"/>
                        </a:rPr>
                        <a:t>0100</a:t>
                      </a:r>
                    </a:p>
                  </a:txBody>
                  <a:tcPr>
                    <a:lnB w="12700" cap="flat" cmpd="sng" algn="ctr">
                      <a:solidFill>
                        <a:schemeClr val="tx1"/>
                      </a:solidFill>
                      <a:prstDash val="solid"/>
                      <a:round/>
                      <a:headEnd type="none" w="med" len="med"/>
                      <a:tailEnd type="none" w="med" len="med"/>
                    </a:lnB>
                  </a:tcPr>
                </a:tc>
                <a:tc>
                  <a:txBody>
                    <a:bodyPr/>
                    <a:lstStyle/>
                    <a:p>
                      <a:pPr algn="r"/>
                      <a:r>
                        <a:rPr lang="en-US" sz="2000" b="1" dirty="0">
                          <a:latin typeface="Consolas" panose="020B0609020204030204" pitchFamily="49" charset="0"/>
                          <a:cs typeface="Consolas" panose="020B0609020204030204" pitchFamily="49" charset="0"/>
                        </a:rPr>
                        <a:t>0101</a:t>
                      </a:r>
                    </a:p>
                  </a:txBody>
                  <a:tcPr>
                    <a:lnB w="12700" cap="flat" cmpd="sng" algn="ctr">
                      <a:solidFill>
                        <a:schemeClr val="tx1"/>
                      </a:solidFill>
                      <a:prstDash val="solid"/>
                      <a:round/>
                      <a:headEnd type="none" w="med" len="med"/>
                      <a:tailEnd type="none" w="med" len="med"/>
                    </a:lnB>
                  </a:tcPr>
                </a:tc>
                <a:tc>
                  <a:txBody>
                    <a:bodyPr/>
                    <a:lstStyle/>
                    <a:p>
                      <a:pPr algn="r"/>
                      <a:r>
                        <a:rPr lang="en-US" sz="2000" b="1" dirty="0">
                          <a:latin typeface="Consolas" panose="020B0609020204030204" pitchFamily="49" charset="0"/>
                          <a:cs typeface="Consolas" panose="020B0609020204030204" pitchFamily="49" charset="0"/>
                        </a:rPr>
                        <a:t>0110</a:t>
                      </a:r>
                    </a:p>
                  </a:txBody>
                  <a:tcPr>
                    <a:lnB w="12700" cap="flat" cmpd="sng" algn="ctr">
                      <a:solidFill>
                        <a:schemeClr val="tx1"/>
                      </a:solidFill>
                      <a:prstDash val="solid"/>
                      <a:round/>
                      <a:headEnd type="none" w="med" len="med"/>
                      <a:tailEnd type="none" w="med" len="med"/>
                    </a:lnB>
                  </a:tcPr>
                </a:tc>
                <a:tc>
                  <a:txBody>
                    <a:bodyPr/>
                    <a:lstStyle/>
                    <a:p>
                      <a:pPr algn="r"/>
                      <a:r>
                        <a:rPr lang="en-US" sz="2000" b="1" dirty="0">
                          <a:latin typeface="Consolas" panose="020B0609020204030204" pitchFamily="49" charset="0"/>
                          <a:cs typeface="Consolas" panose="020B0609020204030204" pitchFamily="49" charset="0"/>
                        </a:rPr>
                        <a:t>0111</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85531115"/>
                  </a:ext>
                </a:extLst>
              </a:tr>
            </a:tbl>
          </a:graphicData>
        </a:graphic>
      </p:graphicFrame>
      <p:graphicFrame>
        <p:nvGraphicFramePr>
          <p:cNvPr id="6" name="Table 5">
            <a:extLst>
              <a:ext uri="{FF2B5EF4-FFF2-40B4-BE49-F238E27FC236}">
                <a16:creationId xmlns:a16="http://schemas.microsoft.com/office/drawing/2014/main" id="{F90D5FA8-86C5-4A47-B670-733691FDA50A}"/>
              </a:ext>
            </a:extLst>
          </p:cNvPr>
          <p:cNvGraphicFramePr>
            <a:graphicFrameLocks noGrp="1"/>
          </p:cNvGraphicFramePr>
          <p:nvPr>
            <p:extLst>
              <p:ext uri="{D42A27DB-BD31-4B8C-83A1-F6EECF244321}">
                <p14:modId xmlns:p14="http://schemas.microsoft.com/office/powerpoint/2010/main" val="150189779"/>
              </p:ext>
            </p:extLst>
          </p:nvPr>
        </p:nvGraphicFramePr>
        <p:xfrm>
          <a:off x="554671" y="3810000"/>
          <a:ext cx="11082658" cy="1188720"/>
        </p:xfrm>
        <a:graphic>
          <a:graphicData uri="http://schemas.openxmlformats.org/drawingml/2006/table">
            <a:tbl>
              <a:tblPr firstRow="1" bandRow="1">
                <a:tableStyleId>{2D5ABB26-0587-4C30-8999-92F81FD0307C}</a:tableStyleId>
              </a:tblPr>
              <a:tblGrid>
                <a:gridCol w="2209802">
                  <a:extLst>
                    <a:ext uri="{9D8B030D-6E8A-4147-A177-3AD203B41FA5}">
                      <a16:colId xmlns:a16="http://schemas.microsoft.com/office/drawing/2014/main" val="3907230231"/>
                    </a:ext>
                  </a:extLst>
                </a:gridCol>
                <a:gridCol w="1109107">
                  <a:extLst>
                    <a:ext uri="{9D8B030D-6E8A-4147-A177-3AD203B41FA5}">
                      <a16:colId xmlns:a16="http://schemas.microsoft.com/office/drawing/2014/main" val="1475302328"/>
                    </a:ext>
                  </a:extLst>
                </a:gridCol>
                <a:gridCol w="1109107">
                  <a:extLst>
                    <a:ext uri="{9D8B030D-6E8A-4147-A177-3AD203B41FA5}">
                      <a16:colId xmlns:a16="http://schemas.microsoft.com/office/drawing/2014/main" val="229470600"/>
                    </a:ext>
                  </a:extLst>
                </a:gridCol>
                <a:gridCol w="1109107">
                  <a:extLst>
                    <a:ext uri="{9D8B030D-6E8A-4147-A177-3AD203B41FA5}">
                      <a16:colId xmlns:a16="http://schemas.microsoft.com/office/drawing/2014/main" val="3653598114"/>
                    </a:ext>
                  </a:extLst>
                </a:gridCol>
                <a:gridCol w="1109107">
                  <a:extLst>
                    <a:ext uri="{9D8B030D-6E8A-4147-A177-3AD203B41FA5}">
                      <a16:colId xmlns:a16="http://schemas.microsoft.com/office/drawing/2014/main" val="620688831"/>
                    </a:ext>
                  </a:extLst>
                </a:gridCol>
                <a:gridCol w="1109107">
                  <a:extLst>
                    <a:ext uri="{9D8B030D-6E8A-4147-A177-3AD203B41FA5}">
                      <a16:colId xmlns:a16="http://schemas.microsoft.com/office/drawing/2014/main" val="488825259"/>
                    </a:ext>
                  </a:extLst>
                </a:gridCol>
                <a:gridCol w="1109107">
                  <a:extLst>
                    <a:ext uri="{9D8B030D-6E8A-4147-A177-3AD203B41FA5}">
                      <a16:colId xmlns:a16="http://schemas.microsoft.com/office/drawing/2014/main" val="2257383531"/>
                    </a:ext>
                  </a:extLst>
                </a:gridCol>
                <a:gridCol w="1109107">
                  <a:extLst>
                    <a:ext uri="{9D8B030D-6E8A-4147-A177-3AD203B41FA5}">
                      <a16:colId xmlns:a16="http://schemas.microsoft.com/office/drawing/2014/main" val="3395438350"/>
                    </a:ext>
                  </a:extLst>
                </a:gridCol>
                <a:gridCol w="1109107">
                  <a:extLst>
                    <a:ext uri="{9D8B030D-6E8A-4147-A177-3AD203B41FA5}">
                      <a16:colId xmlns:a16="http://schemas.microsoft.com/office/drawing/2014/main" val="789219158"/>
                    </a:ext>
                  </a:extLst>
                </a:gridCol>
              </a:tblGrid>
              <a:tr h="370840">
                <a:tc>
                  <a:txBody>
                    <a:bodyPr/>
                    <a:lstStyle/>
                    <a:p>
                      <a:r>
                        <a:rPr lang="en-US" sz="2000" b="1" dirty="0">
                          <a:latin typeface="Consolas" panose="020B0609020204030204" pitchFamily="49" charset="0"/>
                          <a:cs typeface="Consolas" panose="020B0609020204030204" pitchFamily="49" charset="0"/>
                        </a:rPr>
                        <a:t>Hex digit</a:t>
                      </a:r>
                    </a:p>
                  </a:txBody>
                  <a:tcPr>
                    <a:lnT w="12700" cap="flat" cmpd="sng" algn="ctr">
                      <a:solidFill>
                        <a:schemeClr val="tx1"/>
                      </a:solidFill>
                      <a:prstDash val="solid"/>
                      <a:round/>
                      <a:headEnd type="none" w="med" len="med"/>
                      <a:tailEnd type="none" w="med" len="med"/>
                    </a:lnT>
                  </a:tcPr>
                </a:tc>
                <a:tc>
                  <a:txBody>
                    <a:bodyPr/>
                    <a:lstStyle/>
                    <a:p>
                      <a:pPr algn="r"/>
                      <a:r>
                        <a:rPr lang="en-US" sz="2000" b="1" dirty="0">
                          <a:latin typeface="Consolas" panose="020B0609020204030204" pitchFamily="49" charset="0"/>
                          <a:cs typeface="Consolas" panose="020B0609020204030204" pitchFamily="49" charset="0"/>
                        </a:rPr>
                        <a:t>8</a:t>
                      </a:r>
                    </a:p>
                  </a:txBody>
                  <a:tcPr>
                    <a:lnT w="12700" cap="flat" cmpd="sng" algn="ctr">
                      <a:solidFill>
                        <a:schemeClr val="tx1"/>
                      </a:solidFill>
                      <a:prstDash val="solid"/>
                      <a:round/>
                      <a:headEnd type="none" w="med" len="med"/>
                      <a:tailEnd type="none" w="med" len="med"/>
                    </a:lnT>
                  </a:tcPr>
                </a:tc>
                <a:tc>
                  <a:txBody>
                    <a:bodyPr/>
                    <a:lstStyle/>
                    <a:p>
                      <a:pPr algn="r"/>
                      <a:r>
                        <a:rPr lang="en-US" sz="2000" b="1" dirty="0">
                          <a:latin typeface="Consolas" panose="020B0609020204030204" pitchFamily="49" charset="0"/>
                          <a:cs typeface="Consolas" panose="020B0609020204030204" pitchFamily="49" charset="0"/>
                        </a:rPr>
                        <a:t>9</a:t>
                      </a:r>
                    </a:p>
                  </a:txBody>
                  <a:tcPr>
                    <a:lnT w="12700" cap="flat" cmpd="sng" algn="ctr">
                      <a:solidFill>
                        <a:schemeClr val="tx1"/>
                      </a:solidFill>
                      <a:prstDash val="solid"/>
                      <a:round/>
                      <a:headEnd type="none" w="med" len="med"/>
                      <a:tailEnd type="none" w="med" len="med"/>
                    </a:lnT>
                  </a:tcPr>
                </a:tc>
                <a:tc>
                  <a:txBody>
                    <a:bodyPr/>
                    <a:lstStyle/>
                    <a:p>
                      <a:pPr algn="r"/>
                      <a:r>
                        <a:rPr lang="en-US" sz="2000" b="1" dirty="0">
                          <a:latin typeface="Consolas" panose="020B0609020204030204" pitchFamily="49" charset="0"/>
                          <a:cs typeface="Consolas" panose="020B0609020204030204" pitchFamily="49" charset="0"/>
                        </a:rPr>
                        <a:t>A</a:t>
                      </a:r>
                    </a:p>
                  </a:txBody>
                  <a:tcPr>
                    <a:lnT w="12700" cap="flat" cmpd="sng" algn="ctr">
                      <a:solidFill>
                        <a:schemeClr val="tx1"/>
                      </a:solidFill>
                      <a:prstDash val="solid"/>
                      <a:round/>
                      <a:headEnd type="none" w="med" len="med"/>
                      <a:tailEnd type="none" w="med" len="med"/>
                    </a:lnT>
                  </a:tcPr>
                </a:tc>
                <a:tc>
                  <a:txBody>
                    <a:bodyPr/>
                    <a:lstStyle/>
                    <a:p>
                      <a:pPr algn="r"/>
                      <a:r>
                        <a:rPr lang="en-US" sz="2000" b="1" dirty="0">
                          <a:latin typeface="Consolas" panose="020B0609020204030204" pitchFamily="49" charset="0"/>
                          <a:cs typeface="Consolas" panose="020B0609020204030204" pitchFamily="49" charset="0"/>
                        </a:rPr>
                        <a:t>B</a:t>
                      </a:r>
                    </a:p>
                  </a:txBody>
                  <a:tcPr>
                    <a:lnT w="12700" cap="flat" cmpd="sng" algn="ctr">
                      <a:solidFill>
                        <a:schemeClr val="tx1"/>
                      </a:solidFill>
                      <a:prstDash val="solid"/>
                      <a:round/>
                      <a:headEnd type="none" w="med" len="med"/>
                      <a:tailEnd type="none" w="med" len="med"/>
                    </a:lnT>
                  </a:tcPr>
                </a:tc>
                <a:tc>
                  <a:txBody>
                    <a:bodyPr/>
                    <a:lstStyle/>
                    <a:p>
                      <a:pPr algn="r"/>
                      <a:r>
                        <a:rPr lang="en-US" sz="2000" b="1" dirty="0">
                          <a:latin typeface="Consolas" panose="020B0609020204030204" pitchFamily="49" charset="0"/>
                          <a:cs typeface="Consolas" panose="020B0609020204030204" pitchFamily="49" charset="0"/>
                        </a:rPr>
                        <a:t>C</a:t>
                      </a:r>
                    </a:p>
                  </a:txBody>
                  <a:tcPr>
                    <a:lnT w="12700" cap="flat" cmpd="sng" algn="ctr">
                      <a:solidFill>
                        <a:schemeClr val="tx1"/>
                      </a:solidFill>
                      <a:prstDash val="solid"/>
                      <a:round/>
                      <a:headEnd type="none" w="med" len="med"/>
                      <a:tailEnd type="none" w="med" len="med"/>
                    </a:lnT>
                  </a:tcPr>
                </a:tc>
                <a:tc>
                  <a:txBody>
                    <a:bodyPr/>
                    <a:lstStyle/>
                    <a:p>
                      <a:pPr algn="r"/>
                      <a:r>
                        <a:rPr lang="en-US" sz="2000" b="1" dirty="0">
                          <a:latin typeface="Consolas" panose="020B0609020204030204" pitchFamily="49" charset="0"/>
                          <a:cs typeface="Consolas" panose="020B0609020204030204" pitchFamily="49" charset="0"/>
                        </a:rPr>
                        <a:t>D</a:t>
                      </a:r>
                    </a:p>
                  </a:txBody>
                  <a:tcPr>
                    <a:lnT w="12700" cap="flat" cmpd="sng" algn="ctr">
                      <a:solidFill>
                        <a:schemeClr val="tx1"/>
                      </a:solidFill>
                      <a:prstDash val="solid"/>
                      <a:round/>
                      <a:headEnd type="none" w="med" len="med"/>
                      <a:tailEnd type="none" w="med" len="med"/>
                    </a:lnT>
                  </a:tcPr>
                </a:tc>
                <a:tc>
                  <a:txBody>
                    <a:bodyPr/>
                    <a:lstStyle/>
                    <a:p>
                      <a:pPr algn="r"/>
                      <a:r>
                        <a:rPr lang="en-US" sz="2000" b="1" dirty="0">
                          <a:latin typeface="Consolas" panose="020B0609020204030204" pitchFamily="49" charset="0"/>
                          <a:cs typeface="Consolas" panose="020B0609020204030204" pitchFamily="49" charset="0"/>
                        </a:rPr>
                        <a:t>E</a:t>
                      </a:r>
                    </a:p>
                  </a:txBody>
                  <a:tcPr>
                    <a:lnT w="12700" cap="flat" cmpd="sng" algn="ctr">
                      <a:solidFill>
                        <a:schemeClr val="tx1"/>
                      </a:solidFill>
                      <a:prstDash val="solid"/>
                      <a:round/>
                      <a:headEnd type="none" w="med" len="med"/>
                      <a:tailEnd type="none" w="med" len="med"/>
                    </a:lnT>
                  </a:tcPr>
                </a:tc>
                <a:tc>
                  <a:txBody>
                    <a:bodyPr/>
                    <a:lstStyle/>
                    <a:p>
                      <a:pPr algn="r"/>
                      <a:r>
                        <a:rPr lang="en-US" sz="2000" b="1" dirty="0">
                          <a:latin typeface="Consolas" panose="020B0609020204030204" pitchFamily="49" charset="0"/>
                          <a:cs typeface="Consolas" panose="020B0609020204030204" pitchFamily="49" charset="0"/>
                        </a:rPr>
                        <a:t>F</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231242248"/>
                  </a:ext>
                </a:extLst>
              </a:tr>
              <a:tr h="370840">
                <a:tc>
                  <a:txBody>
                    <a:bodyPr/>
                    <a:lstStyle/>
                    <a:p>
                      <a:r>
                        <a:rPr lang="en-US" sz="2000" b="1" dirty="0">
                          <a:latin typeface="Consolas" panose="020B0609020204030204" pitchFamily="49" charset="0"/>
                          <a:cs typeface="Consolas" panose="020B0609020204030204" pitchFamily="49" charset="0"/>
                        </a:rPr>
                        <a:t>Decimal value</a:t>
                      </a:r>
                    </a:p>
                  </a:txBody>
                  <a:tcPr/>
                </a:tc>
                <a:tc>
                  <a:txBody>
                    <a:bodyPr/>
                    <a:lstStyle/>
                    <a:p>
                      <a:pPr algn="r"/>
                      <a:r>
                        <a:rPr lang="en-US" sz="2000" b="1" dirty="0">
                          <a:latin typeface="Consolas" panose="020B0609020204030204" pitchFamily="49" charset="0"/>
                          <a:cs typeface="Consolas" panose="020B0609020204030204" pitchFamily="49" charset="0"/>
                        </a:rPr>
                        <a:t>8</a:t>
                      </a:r>
                    </a:p>
                  </a:txBody>
                  <a:tcPr/>
                </a:tc>
                <a:tc>
                  <a:txBody>
                    <a:bodyPr/>
                    <a:lstStyle/>
                    <a:p>
                      <a:pPr algn="r"/>
                      <a:r>
                        <a:rPr lang="en-US" sz="2000" b="1" dirty="0">
                          <a:latin typeface="Consolas" panose="020B0609020204030204" pitchFamily="49" charset="0"/>
                          <a:cs typeface="Consolas" panose="020B0609020204030204" pitchFamily="49" charset="0"/>
                        </a:rPr>
                        <a:t>9</a:t>
                      </a:r>
                    </a:p>
                  </a:txBody>
                  <a:tcPr/>
                </a:tc>
                <a:tc>
                  <a:txBody>
                    <a:bodyPr/>
                    <a:lstStyle/>
                    <a:p>
                      <a:pPr algn="r"/>
                      <a:r>
                        <a:rPr lang="en-US" sz="2000" b="1" dirty="0">
                          <a:latin typeface="Consolas" panose="020B0609020204030204" pitchFamily="49" charset="0"/>
                          <a:cs typeface="Consolas" panose="020B0609020204030204" pitchFamily="49" charset="0"/>
                        </a:rPr>
                        <a:t>10</a:t>
                      </a:r>
                    </a:p>
                  </a:txBody>
                  <a:tcPr/>
                </a:tc>
                <a:tc>
                  <a:txBody>
                    <a:bodyPr/>
                    <a:lstStyle/>
                    <a:p>
                      <a:pPr algn="r"/>
                      <a:r>
                        <a:rPr lang="en-US" sz="2000" b="1" dirty="0">
                          <a:latin typeface="Consolas" panose="020B0609020204030204" pitchFamily="49" charset="0"/>
                          <a:cs typeface="Consolas" panose="020B0609020204030204" pitchFamily="49" charset="0"/>
                        </a:rPr>
                        <a:t>11</a:t>
                      </a:r>
                    </a:p>
                  </a:txBody>
                  <a:tcPr/>
                </a:tc>
                <a:tc>
                  <a:txBody>
                    <a:bodyPr/>
                    <a:lstStyle/>
                    <a:p>
                      <a:pPr algn="r"/>
                      <a:r>
                        <a:rPr lang="en-US" sz="2000" b="1" dirty="0">
                          <a:latin typeface="Consolas" panose="020B0609020204030204" pitchFamily="49" charset="0"/>
                          <a:cs typeface="Consolas" panose="020B0609020204030204" pitchFamily="49" charset="0"/>
                        </a:rPr>
                        <a:t>12</a:t>
                      </a:r>
                    </a:p>
                  </a:txBody>
                  <a:tcPr/>
                </a:tc>
                <a:tc>
                  <a:txBody>
                    <a:bodyPr/>
                    <a:lstStyle/>
                    <a:p>
                      <a:pPr algn="r"/>
                      <a:r>
                        <a:rPr lang="en-US" sz="2000" b="1" dirty="0">
                          <a:latin typeface="Consolas" panose="020B0609020204030204" pitchFamily="49" charset="0"/>
                          <a:cs typeface="Consolas" panose="020B0609020204030204" pitchFamily="49" charset="0"/>
                        </a:rPr>
                        <a:t>13</a:t>
                      </a:r>
                    </a:p>
                  </a:txBody>
                  <a:tcPr/>
                </a:tc>
                <a:tc>
                  <a:txBody>
                    <a:bodyPr/>
                    <a:lstStyle/>
                    <a:p>
                      <a:pPr algn="r"/>
                      <a:r>
                        <a:rPr lang="en-US" sz="2000" b="1" dirty="0">
                          <a:latin typeface="Consolas" panose="020B0609020204030204" pitchFamily="49" charset="0"/>
                          <a:cs typeface="Consolas" panose="020B0609020204030204" pitchFamily="49" charset="0"/>
                        </a:rPr>
                        <a:t>14</a:t>
                      </a:r>
                    </a:p>
                  </a:txBody>
                  <a:tcPr/>
                </a:tc>
                <a:tc>
                  <a:txBody>
                    <a:bodyPr/>
                    <a:lstStyle/>
                    <a:p>
                      <a:pPr algn="r"/>
                      <a:r>
                        <a:rPr lang="en-US" sz="2000" b="1" dirty="0">
                          <a:latin typeface="Consolas" panose="020B0609020204030204" pitchFamily="49" charset="0"/>
                          <a:cs typeface="Consolas" panose="020B0609020204030204" pitchFamily="49" charset="0"/>
                        </a:rPr>
                        <a:t>15</a:t>
                      </a:r>
                    </a:p>
                  </a:txBody>
                  <a:tcPr/>
                </a:tc>
                <a:extLst>
                  <a:ext uri="{0D108BD9-81ED-4DB2-BD59-A6C34878D82A}">
                    <a16:rowId xmlns:a16="http://schemas.microsoft.com/office/drawing/2014/main" val="1377292737"/>
                  </a:ext>
                </a:extLst>
              </a:tr>
              <a:tr h="370840">
                <a:tc>
                  <a:txBody>
                    <a:bodyPr/>
                    <a:lstStyle/>
                    <a:p>
                      <a:r>
                        <a:rPr lang="en-US" sz="2000" b="1" dirty="0">
                          <a:latin typeface="Consolas" panose="020B0609020204030204" pitchFamily="49" charset="0"/>
                          <a:cs typeface="Consolas" panose="020B0609020204030204" pitchFamily="49" charset="0"/>
                        </a:rPr>
                        <a:t>Binary value</a:t>
                      </a:r>
                    </a:p>
                  </a:txBody>
                  <a:tcPr>
                    <a:lnB w="12700" cap="flat" cmpd="sng" algn="ctr">
                      <a:solidFill>
                        <a:schemeClr val="tx1"/>
                      </a:solidFill>
                      <a:prstDash val="solid"/>
                      <a:round/>
                      <a:headEnd type="none" w="med" len="med"/>
                      <a:tailEnd type="none" w="med" len="med"/>
                    </a:lnB>
                  </a:tcPr>
                </a:tc>
                <a:tc>
                  <a:txBody>
                    <a:bodyPr/>
                    <a:lstStyle/>
                    <a:p>
                      <a:pPr algn="r"/>
                      <a:r>
                        <a:rPr lang="en-US" sz="2000" b="1" dirty="0">
                          <a:latin typeface="Consolas" panose="020B0609020204030204" pitchFamily="49" charset="0"/>
                          <a:cs typeface="Consolas" panose="020B0609020204030204" pitchFamily="49" charset="0"/>
                        </a:rPr>
                        <a:t>1000</a:t>
                      </a:r>
                    </a:p>
                  </a:txBody>
                  <a:tcPr>
                    <a:lnB w="12700" cap="flat" cmpd="sng" algn="ctr">
                      <a:solidFill>
                        <a:schemeClr val="tx1"/>
                      </a:solidFill>
                      <a:prstDash val="solid"/>
                      <a:round/>
                      <a:headEnd type="none" w="med" len="med"/>
                      <a:tailEnd type="none" w="med" len="med"/>
                    </a:lnB>
                  </a:tcPr>
                </a:tc>
                <a:tc>
                  <a:txBody>
                    <a:bodyPr/>
                    <a:lstStyle/>
                    <a:p>
                      <a:pPr algn="r"/>
                      <a:r>
                        <a:rPr lang="en-US" sz="2000" b="1" dirty="0">
                          <a:latin typeface="Consolas" panose="020B0609020204030204" pitchFamily="49" charset="0"/>
                          <a:cs typeface="Consolas" panose="020B0609020204030204" pitchFamily="49" charset="0"/>
                        </a:rPr>
                        <a:t>1001</a:t>
                      </a:r>
                    </a:p>
                  </a:txBody>
                  <a:tcPr>
                    <a:lnB w="12700" cap="flat" cmpd="sng" algn="ctr">
                      <a:solidFill>
                        <a:schemeClr val="tx1"/>
                      </a:solidFill>
                      <a:prstDash val="solid"/>
                      <a:round/>
                      <a:headEnd type="none" w="med" len="med"/>
                      <a:tailEnd type="none" w="med" len="med"/>
                    </a:lnB>
                  </a:tcPr>
                </a:tc>
                <a:tc>
                  <a:txBody>
                    <a:bodyPr/>
                    <a:lstStyle/>
                    <a:p>
                      <a:pPr algn="r"/>
                      <a:r>
                        <a:rPr lang="en-US" sz="2000" b="1" dirty="0">
                          <a:latin typeface="Consolas" panose="020B0609020204030204" pitchFamily="49" charset="0"/>
                          <a:cs typeface="Consolas" panose="020B0609020204030204" pitchFamily="49" charset="0"/>
                        </a:rPr>
                        <a:t>1010</a:t>
                      </a:r>
                    </a:p>
                  </a:txBody>
                  <a:tcPr>
                    <a:lnB w="12700" cap="flat" cmpd="sng" algn="ctr">
                      <a:solidFill>
                        <a:schemeClr val="tx1"/>
                      </a:solidFill>
                      <a:prstDash val="solid"/>
                      <a:round/>
                      <a:headEnd type="none" w="med" len="med"/>
                      <a:tailEnd type="none" w="med" len="med"/>
                    </a:lnB>
                  </a:tcPr>
                </a:tc>
                <a:tc>
                  <a:txBody>
                    <a:bodyPr/>
                    <a:lstStyle/>
                    <a:p>
                      <a:pPr algn="r"/>
                      <a:r>
                        <a:rPr lang="en-US" sz="2000" b="1" dirty="0">
                          <a:latin typeface="Consolas" panose="020B0609020204030204" pitchFamily="49" charset="0"/>
                          <a:cs typeface="Consolas" panose="020B0609020204030204" pitchFamily="49" charset="0"/>
                        </a:rPr>
                        <a:t>1011</a:t>
                      </a:r>
                    </a:p>
                  </a:txBody>
                  <a:tcPr>
                    <a:lnB w="12700" cap="flat" cmpd="sng" algn="ctr">
                      <a:solidFill>
                        <a:schemeClr val="tx1"/>
                      </a:solidFill>
                      <a:prstDash val="solid"/>
                      <a:round/>
                      <a:headEnd type="none" w="med" len="med"/>
                      <a:tailEnd type="none" w="med" len="med"/>
                    </a:lnB>
                  </a:tcPr>
                </a:tc>
                <a:tc>
                  <a:txBody>
                    <a:bodyPr/>
                    <a:lstStyle/>
                    <a:p>
                      <a:pPr algn="r"/>
                      <a:r>
                        <a:rPr lang="en-US" sz="2000" b="1" dirty="0">
                          <a:latin typeface="Consolas" panose="020B0609020204030204" pitchFamily="49" charset="0"/>
                          <a:cs typeface="Consolas" panose="020B0609020204030204" pitchFamily="49" charset="0"/>
                        </a:rPr>
                        <a:t>1100</a:t>
                      </a:r>
                    </a:p>
                  </a:txBody>
                  <a:tcPr>
                    <a:lnB w="12700" cap="flat" cmpd="sng" algn="ctr">
                      <a:solidFill>
                        <a:schemeClr val="tx1"/>
                      </a:solidFill>
                      <a:prstDash val="solid"/>
                      <a:round/>
                      <a:headEnd type="none" w="med" len="med"/>
                      <a:tailEnd type="none" w="med" len="med"/>
                    </a:lnB>
                  </a:tcPr>
                </a:tc>
                <a:tc>
                  <a:txBody>
                    <a:bodyPr/>
                    <a:lstStyle/>
                    <a:p>
                      <a:pPr algn="r"/>
                      <a:r>
                        <a:rPr lang="en-US" sz="2000" b="1" dirty="0">
                          <a:latin typeface="Consolas" panose="020B0609020204030204" pitchFamily="49" charset="0"/>
                          <a:cs typeface="Consolas" panose="020B0609020204030204" pitchFamily="49" charset="0"/>
                        </a:rPr>
                        <a:t>1101</a:t>
                      </a:r>
                    </a:p>
                  </a:txBody>
                  <a:tcPr>
                    <a:lnB w="12700" cap="flat" cmpd="sng" algn="ctr">
                      <a:solidFill>
                        <a:schemeClr val="tx1"/>
                      </a:solidFill>
                      <a:prstDash val="solid"/>
                      <a:round/>
                      <a:headEnd type="none" w="med" len="med"/>
                      <a:tailEnd type="none" w="med" len="med"/>
                    </a:lnB>
                  </a:tcPr>
                </a:tc>
                <a:tc>
                  <a:txBody>
                    <a:bodyPr/>
                    <a:lstStyle/>
                    <a:p>
                      <a:pPr algn="r"/>
                      <a:r>
                        <a:rPr lang="en-US" sz="2000" b="1" dirty="0">
                          <a:latin typeface="Consolas" panose="020B0609020204030204" pitchFamily="49" charset="0"/>
                          <a:cs typeface="Consolas" panose="020B0609020204030204" pitchFamily="49" charset="0"/>
                        </a:rPr>
                        <a:t>1110</a:t>
                      </a:r>
                    </a:p>
                  </a:txBody>
                  <a:tcPr>
                    <a:lnB w="12700" cap="flat" cmpd="sng" algn="ctr">
                      <a:solidFill>
                        <a:schemeClr val="tx1"/>
                      </a:solidFill>
                      <a:prstDash val="solid"/>
                      <a:round/>
                      <a:headEnd type="none" w="med" len="med"/>
                      <a:tailEnd type="none" w="med" len="med"/>
                    </a:lnB>
                  </a:tcPr>
                </a:tc>
                <a:tc>
                  <a:txBody>
                    <a:bodyPr/>
                    <a:lstStyle/>
                    <a:p>
                      <a:pPr algn="r"/>
                      <a:r>
                        <a:rPr lang="en-US" sz="2000" b="1" dirty="0">
                          <a:latin typeface="Consolas" panose="020B0609020204030204" pitchFamily="49" charset="0"/>
                          <a:cs typeface="Consolas" panose="020B0609020204030204" pitchFamily="49" charset="0"/>
                        </a:rPr>
                        <a:t>1111</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85531115"/>
                  </a:ext>
                </a:extLst>
              </a:tr>
            </a:tbl>
          </a:graphicData>
        </a:graphic>
      </p:graphicFrame>
    </p:spTree>
    <p:extLst>
      <p:ext uri="{BB962C8B-B14F-4D97-AF65-F5344CB8AC3E}">
        <p14:creationId xmlns:p14="http://schemas.microsoft.com/office/powerpoint/2010/main" val="21671419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15E35-153F-A940-8D41-05A5B2054B6D}"/>
              </a:ext>
            </a:extLst>
          </p:cNvPr>
          <p:cNvSpPr>
            <a:spLocks noGrp="1"/>
          </p:cNvSpPr>
          <p:nvPr>
            <p:ph type="title"/>
          </p:nvPr>
        </p:nvSpPr>
        <p:spPr/>
        <p:txBody>
          <a:bodyPr/>
          <a:lstStyle/>
          <a:p>
            <a:r>
              <a:rPr lang="en-US" dirty="0"/>
              <a:t>Hexadecimal</a:t>
            </a:r>
          </a:p>
        </p:txBody>
      </p:sp>
      <p:sp>
        <p:nvSpPr>
          <p:cNvPr id="3" name="Content Placeholder 2">
            <a:extLst>
              <a:ext uri="{FF2B5EF4-FFF2-40B4-BE49-F238E27FC236}">
                <a16:creationId xmlns:a16="http://schemas.microsoft.com/office/drawing/2014/main" id="{8A028876-CD83-224F-BF92-2871BFEC31BA}"/>
              </a:ext>
            </a:extLst>
          </p:cNvPr>
          <p:cNvSpPr>
            <a:spLocks noGrp="1"/>
          </p:cNvSpPr>
          <p:nvPr>
            <p:ph idx="1"/>
          </p:nvPr>
        </p:nvSpPr>
        <p:spPr/>
        <p:txBody>
          <a:bodyPr/>
          <a:lstStyle/>
          <a:p>
            <a:r>
              <a:rPr lang="en-US" dirty="0"/>
              <a:t>We distinguish hexadecimal numbers by prefixing them with </a:t>
            </a:r>
            <a:r>
              <a:rPr lang="en-US" b="1" dirty="0">
                <a:latin typeface="Consolas" panose="020B0609020204030204" pitchFamily="49" charset="0"/>
                <a:cs typeface="Consolas" panose="020B0609020204030204" pitchFamily="49" charset="0"/>
              </a:rPr>
              <a:t>0x</a:t>
            </a:r>
            <a:r>
              <a:rPr lang="en-US" dirty="0"/>
              <a:t>, and binary numbers with </a:t>
            </a:r>
            <a:r>
              <a:rPr lang="en-US" b="1" dirty="0">
                <a:latin typeface="Consolas" panose="020B0609020204030204" pitchFamily="49" charset="0"/>
                <a:cs typeface="Consolas" panose="020B0609020204030204" pitchFamily="49" charset="0"/>
              </a:rPr>
              <a:t>0b</a:t>
            </a:r>
            <a:r>
              <a:rPr lang="en-US" dirty="0"/>
              <a:t>.</a:t>
            </a:r>
          </a:p>
          <a:p>
            <a:r>
              <a:rPr lang="en-US" dirty="0"/>
              <a:t>E.g. </a:t>
            </a:r>
            <a:r>
              <a:rPr lang="en-US" b="1" dirty="0">
                <a:latin typeface="Consolas" panose="020B0609020204030204" pitchFamily="49" charset="0"/>
                <a:cs typeface="Consolas" panose="020B0609020204030204" pitchFamily="49" charset="0"/>
              </a:rPr>
              <a:t>0xf5</a:t>
            </a:r>
            <a:r>
              <a:rPr lang="en-US" b="1" dirty="0"/>
              <a:t> </a:t>
            </a:r>
            <a:r>
              <a:rPr lang="en-US" dirty="0"/>
              <a:t>is </a:t>
            </a:r>
            <a:r>
              <a:rPr lang="en-US" b="1" dirty="0">
                <a:latin typeface="Consolas" panose="020B0609020204030204" pitchFamily="49" charset="0"/>
                <a:cs typeface="Consolas" panose="020B0609020204030204" pitchFamily="49" charset="0"/>
              </a:rPr>
              <a:t>0b11110101</a:t>
            </a:r>
          </a:p>
        </p:txBody>
      </p:sp>
      <p:sp>
        <p:nvSpPr>
          <p:cNvPr id="4" name="TextBox 3">
            <a:extLst>
              <a:ext uri="{FF2B5EF4-FFF2-40B4-BE49-F238E27FC236}">
                <a16:creationId xmlns:a16="http://schemas.microsoft.com/office/drawing/2014/main" id="{83C867A0-2746-C840-95C7-1B4A1EDB0EE1}"/>
              </a:ext>
            </a:extLst>
          </p:cNvPr>
          <p:cNvSpPr txBox="1"/>
          <p:nvPr/>
        </p:nvSpPr>
        <p:spPr>
          <a:xfrm>
            <a:off x="4463554" y="3178314"/>
            <a:ext cx="3188694" cy="1415772"/>
          </a:xfrm>
          <a:prstGeom prst="rect">
            <a:avLst/>
          </a:prstGeom>
          <a:noFill/>
        </p:spPr>
        <p:txBody>
          <a:bodyPr wrap="none" rtlCol="0">
            <a:spAutoFit/>
          </a:bodyPr>
          <a:lstStyle/>
          <a:p>
            <a:pPr algn="ctr"/>
            <a:r>
              <a:rPr lang="en-US" sz="8600" dirty="0"/>
              <a:t>0x f  5</a:t>
            </a:r>
          </a:p>
        </p:txBody>
      </p:sp>
      <p:sp>
        <p:nvSpPr>
          <p:cNvPr id="5" name="Left Brace 4">
            <a:extLst>
              <a:ext uri="{FF2B5EF4-FFF2-40B4-BE49-F238E27FC236}">
                <a16:creationId xmlns:a16="http://schemas.microsoft.com/office/drawing/2014/main" id="{90B405B1-4EE5-9A48-9E89-3D2FA59EC48A}"/>
              </a:ext>
            </a:extLst>
          </p:cNvPr>
          <p:cNvSpPr/>
          <p:nvPr/>
        </p:nvSpPr>
        <p:spPr>
          <a:xfrm rot="16200000">
            <a:off x="5962650" y="4346436"/>
            <a:ext cx="457200" cy="495300"/>
          </a:xfrm>
          <a:prstGeom prst="leftBrace">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TextBox 5">
            <a:extLst>
              <a:ext uri="{FF2B5EF4-FFF2-40B4-BE49-F238E27FC236}">
                <a16:creationId xmlns:a16="http://schemas.microsoft.com/office/drawing/2014/main" id="{50BF74C6-DA77-144A-BE0C-A2F1C62C5557}"/>
              </a:ext>
            </a:extLst>
          </p:cNvPr>
          <p:cNvSpPr txBox="1"/>
          <p:nvPr/>
        </p:nvSpPr>
        <p:spPr>
          <a:xfrm>
            <a:off x="5775191" y="4975086"/>
            <a:ext cx="854209" cy="492443"/>
          </a:xfrm>
          <a:prstGeom prst="rect">
            <a:avLst/>
          </a:prstGeom>
          <a:noFill/>
        </p:spPr>
        <p:txBody>
          <a:bodyPr wrap="none" rtlCol="0">
            <a:spAutoFit/>
          </a:bodyPr>
          <a:lstStyle/>
          <a:p>
            <a:pPr algn="l"/>
            <a:r>
              <a:rPr lang="en-US" sz="2600" dirty="0">
                <a:solidFill>
                  <a:srgbClr val="C00000"/>
                </a:solidFill>
              </a:rPr>
              <a:t>1111</a:t>
            </a:r>
          </a:p>
        </p:txBody>
      </p:sp>
      <p:sp>
        <p:nvSpPr>
          <p:cNvPr id="7" name="Left Brace 6">
            <a:extLst>
              <a:ext uri="{FF2B5EF4-FFF2-40B4-BE49-F238E27FC236}">
                <a16:creationId xmlns:a16="http://schemas.microsoft.com/office/drawing/2014/main" id="{570C77C1-D039-FA4C-99BC-79B8C197734A}"/>
              </a:ext>
            </a:extLst>
          </p:cNvPr>
          <p:cNvSpPr/>
          <p:nvPr/>
        </p:nvSpPr>
        <p:spPr>
          <a:xfrm rot="16200000">
            <a:off x="6953250" y="4346436"/>
            <a:ext cx="457200" cy="495300"/>
          </a:xfrm>
          <a:prstGeom prst="leftBrace">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TextBox 7">
            <a:extLst>
              <a:ext uri="{FF2B5EF4-FFF2-40B4-BE49-F238E27FC236}">
                <a16:creationId xmlns:a16="http://schemas.microsoft.com/office/drawing/2014/main" id="{5137DD9D-0FC0-5D44-AAF3-61CE32CE5132}"/>
              </a:ext>
            </a:extLst>
          </p:cNvPr>
          <p:cNvSpPr txBox="1"/>
          <p:nvPr/>
        </p:nvSpPr>
        <p:spPr>
          <a:xfrm>
            <a:off x="6732654" y="4979364"/>
            <a:ext cx="928459" cy="492443"/>
          </a:xfrm>
          <a:prstGeom prst="rect">
            <a:avLst/>
          </a:prstGeom>
          <a:noFill/>
        </p:spPr>
        <p:txBody>
          <a:bodyPr wrap="none" rtlCol="0">
            <a:spAutoFit/>
          </a:bodyPr>
          <a:lstStyle/>
          <a:p>
            <a:pPr algn="l"/>
            <a:r>
              <a:rPr lang="en-US" sz="2600" dirty="0">
                <a:solidFill>
                  <a:srgbClr val="C00000"/>
                </a:solidFill>
              </a:rPr>
              <a:t>0101</a:t>
            </a:r>
          </a:p>
        </p:txBody>
      </p:sp>
    </p:spTree>
    <p:extLst>
      <p:ext uri="{BB962C8B-B14F-4D97-AF65-F5344CB8AC3E}">
        <p14:creationId xmlns:p14="http://schemas.microsoft.com/office/powerpoint/2010/main" val="6394425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7D589-836B-9D49-B54F-84EEF16BF00B}"/>
              </a:ext>
            </a:extLst>
          </p:cNvPr>
          <p:cNvSpPr>
            <a:spLocks noGrp="1"/>
          </p:cNvSpPr>
          <p:nvPr>
            <p:ph type="title"/>
          </p:nvPr>
        </p:nvSpPr>
        <p:spPr/>
        <p:txBody>
          <a:bodyPr/>
          <a:lstStyle/>
          <a:p>
            <a:r>
              <a:rPr lang="en-US" dirty="0"/>
              <a:t>Practice: Hexadecimal to Binary</a:t>
            </a:r>
          </a:p>
        </p:txBody>
      </p:sp>
      <p:sp>
        <p:nvSpPr>
          <p:cNvPr id="3" name="Content Placeholder 2">
            <a:extLst>
              <a:ext uri="{FF2B5EF4-FFF2-40B4-BE49-F238E27FC236}">
                <a16:creationId xmlns:a16="http://schemas.microsoft.com/office/drawing/2014/main" id="{FE465828-C80B-6845-8C75-0B3F9E6F759C}"/>
              </a:ext>
            </a:extLst>
          </p:cNvPr>
          <p:cNvSpPr>
            <a:spLocks noGrp="1"/>
          </p:cNvSpPr>
          <p:nvPr>
            <p:ph idx="1"/>
          </p:nvPr>
        </p:nvSpPr>
        <p:spPr/>
        <p:txBody>
          <a:bodyPr/>
          <a:lstStyle/>
          <a:p>
            <a:pPr marL="0" indent="0">
              <a:buNone/>
            </a:pPr>
            <a:r>
              <a:rPr lang="en-US" dirty="0"/>
              <a:t>What is </a:t>
            </a:r>
            <a:r>
              <a:rPr lang="en-US" b="1" dirty="0">
                <a:latin typeface="Consolas" panose="020B0609020204030204" pitchFamily="49" charset="0"/>
                <a:cs typeface="Consolas" panose="020B0609020204030204" pitchFamily="49" charset="0"/>
              </a:rPr>
              <a:t>0x173A</a:t>
            </a:r>
            <a:r>
              <a:rPr lang="en-US" dirty="0"/>
              <a:t> in binary?</a:t>
            </a:r>
          </a:p>
        </p:txBody>
      </p:sp>
      <p:graphicFrame>
        <p:nvGraphicFramePr>
          <p:cNvPr id="6" name="Table 5">
            <a:extLst>
              <a:ext uri="{FF2B5EF4-FFF2-40B4-BE49-F238E27FC236}">
                <a16:creationId xmlns:a16="http://schemas.microsoft.com/office/drawing/2014/main" id="{C301A76E-FF80-324C-84FE-5D4240F0DBFA}"/>
              </a:ext>
            </a:extLst>
          </p:cNvPr>
          <p:cNvGraphicFramePr>
            <a:graphicFrameLocks noGrp="1"/>
          </p:cNvGraphicFramePr>
          <p:nvPr>
            <p:extLst>
              <p:ext uri="{D42A27DB-BD31-4B8C-83A1-F6EECF244321}">
                <p14:modId xmlns:p14="http://schemas.microsoft.com/office/powerpoint/2010/main" val="3590206023"/>
              </p:ext>
            </p:extLst>
          </p:nvPr>
        </p:nvGraphicFramePr>
        <p:xfrm>
          <a:off x="1257299" y="3185160"/>
          <a:ext cx="9601201" cy="1402080"/>
        </p:xfrm>
        <a:graphic>
          <a:graphicData uri="http://schemas.openxmlformats.org/drawingml/2006/table">
            <a:tbl>
              <a:tblPr firstRow="1" bandRow="1">
                <a:tableStyleId>{2D5ABB26-0587-4C30-8999-92F81FD0307C}</a:tableStyleId>
              </a:tblPr>
              <a:tblGrid>
                <a:gridCol w="3380393">
                  <a:extLst>
                    <a:ext uri="{9D8B030D-6E8A-4147-A177-3AD203B41FA5}">
                      <a16:colId xmlns:a16="http://schemas.microsoft.com/office/drawing/2014/main" val="3907230231"/>
                    </a:ext>
                  </a:extLst>
                </a:gridCol>
                <a:gridCol w="1555202">
                  <a:extLst>
                    <a:ext uri="{9D8B030D-6E8A-4147-A177-3AD203B41FA5}">
                      <a16:colId xmlns:a16="http://schemas.microsoft.com/office/drawing/2014/main" val="1475302328"/>
                    </a:ext>
                  </a:extLst>
                </a:gridCol>
                <a:gridCol w="1555202">
                  <a:extLst>
                    <a:ext uri="{9D8B030D-6E8A-4147-A177-3AD203B41FA5}">
                      <a16:colId xmlns:a16="http://schemas.microsoft.com/office/drawing/2014/main" val="229470600"/>
                    </a:ext>
                  </a:extLst>
                </a:gridCol>
                <a:gridCol w="1555202">
                  <a:extLst>
                    <a:ext uri="{9D8B030D-6E8A-4147-A177-3AD203B41FA5}">
                      <a16:colId xmlns:a16="http://schemas.microsoft.com/office/drawing/2014/main" val="3653598114"/>
                    </a:ext>
                  </a:extLst>
                </a:gridCol>
                <a:gridCol w="1555202">
                  <a:extLst>
                    <a:ext uri="{9D8B030D-6E8A-4147-A177-3AD203B41FA5}">
                      <a16:colId xmlns:a16="http://schemas.microsoft.com/office/drawing/2014/main" val="620688831"/>
                    </a:ext>
                  </a:extLst>
                </a:gridCol>
              </a:tblGrid>
              <a:tr h="370840">
                <a:tc>
                  <a:txBody>
                    <a:bodyPr/>
                    <a:lstStyle/>
                    <a:p>
                      <a:r>
                        <a:rPr lang="en-US" sz="4000" b="1" dirty="0">
                          <a:latin typeface="Consolas" panose="020B0609020204030204" pitchFamily="49" charset="0"/>
                          <a:cs typeface="Consolas" panose="020B0609020204030204" pitchFamily="49" charset="0"/>
                        </a:rPr>
                        <a:t>Hexadecimal</a:t>
                      </a:r>
                    </a:p>
                  </a:txBody>
                  <a:tcPr>
                    <a:lnT w="12700" cap="flat" cmpd="sng" algn="ctr">
                      <a:solidFill>
                        <a:schemeClr val="tx1"/>
                      </a:solidFill>
                      <a:prstDash val="solid"/>
                      <a:round/>
                      <a:headEnd type="none" w="med" len="med"/>
                      <a:tailEnd type="none" w="med" len="med"/>
                    </a:lnT>
                  </a:tcPr>
                </a:tc>
                <a:tc>
                  <a:txBody>
                    <a:bodyPr/>
                    <a:lstStyle/>
                    <a:p>
                      <a:pPr algn="r"/>
                      <a:r>
                        <a:rPr lang="en-US" sz="4000" b="1" dirty="0">
                          <a:latin typeface="Consolas" panose="020B0609020204030204" pitchFamily="49" charset="0"/>
                          <a:cs typeface="Consolas" panose="020B0609020204030204" pitchFamily="49" charset="0"/>
                        </a:rPr>
                        <a:t>1</a:t>
                      </a:r>
                    </a:p>
                  </a:txBody>
                  <a:tcPr>
                    <a:lnT w="12700" cap="flat" cmpd="sng" algn="ctr">
                      <a:solidFill>
                        <a:schemeClr val="tx1"/>
                      </a:solidFill>
                      <a:prstDash val="solid"/>
                      <a:round/>
                      <a:headEnd type="none" w="med" len="med"/>
                      <a:tailEnd type="none" w="med" len="med"/>
                    </a:lnT>
                  </a:tcPr>
                </a:tc>
                <a:tc>
                  <a:txBody>
                    <a:bodyPr/>
                    <a:lstStyle/>
                    <a:p>
                      <a:pPr algn="r"/>
                      <a:r>
                        <a:rPr lang="en-US" sz="4000" b="1" dirty="0">
                          <a:latin typeface="Consolas" panose="020B0609020204030204" pitchFamily="49" charset="0"/>
                          <a:cs typeface="Consolas" panose="020B0609020204030204" pitchFamily="49" charset="0"/>
                        </a:rPr>
                        <a:t>7</a:t>
                      </a:r>
                    </a:p>
                  </a:txBody>
                  <a:tcPr>
                    <a:lnT w="12700" cap="flat" cmpd="sng" algn="ctr">
                      <a:solidFill>
                        <a:schemeClr val="tx1"/>
                      </a:solidFill>
                      <a:prstDash val="solid"/>
                      <a:round/>
                      <a:headEnd type="none" w="med" len="med"/>
                      <a:tailEnd type="none" w="med" len="med"/>
                    </a:lnT>
                  </a:tcPr>
                </a:tc>
                <a:tc>
                  <a:txBody>
                    <a:bodyPr/>
                    <a:lstStyle/>
                    <a:p>
                      <a:pPr algn="r"/>
                      <a:r>
                        <a:rPr lang="en-US" sz="4000" b="1" dirty="0">
                          <a:latin typeface="Consolas" panose="020B0609020204030204" pitchFamily="49" charset="0"/>
                          <a:cs typeface="Consolas" panose="020B0609020204030204" pitchFamily="49" charset="0"/>
                        </a:rPr>
                        <a:t>3</a:t>
                      </a:r>
                    </a:p>
                  </a:txBody>
                  <a:tcPr>
                    <a:lnT w="12700" cap="flat" cmpd="sng" algn="ctr">
                      <a:solidFill>
                        <a:schemeClr val="tx1"/>
                      </a:solidFill>
                      <a:prstDash val="solid"/>
                      <a:round/>
                      <a:headEnd type="none" w="med" len="med"/>
                      <a:tailEnd type="none" w="med" len="med"/>
                    </a:lnT>
                  </a:tcPr>
                </a:tc>
                <a:tc>
                  <a:txBody>
                    <a:bodyPr/>
                    <a:lstStyle/>
                    <a:p>
                      <a:pPr algn="r"/>
                      <a:r>
                        <a:rPr lang="en-US" sz="4000" b="1" dirty="0">
                          <a:latin typeface="Consolas" panose="020B0609020204030204" pitchFamily="49" charset="0"/>
                          <a:cs typeface="Consolas" panose="020B0609020204030204" pitchFamily="49" charset="0"/>
                        </a:rPr>
                        <a:t>A</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231242248"/>
                  </a:ext>
                </a:extLst>
              </a:tr>
              <a:tr h="370840">
                <a:tc>
                  <a:txBody>
                    <a:bodyPr/>
                    <a:lstStyle/>
                    <a:p>
                      <a:r>
                        <a:rPr lang="en-US" sz="4000" b="1" dirty="0">
                          <a:latin typeface="Consolas" panose="020B0609020204030204" pitchFamily="49" charset="0"/>
                          <a:cs typeface="Consolas" panose="020B0609020204030204" pitchFamily="49" charset="0"/>
                        </a:rPr>
                        <a:t>Binary</a:t>
                      </a:r>
                    </a:p>
                  </a:txBody>
                  <a:tcPr>
                    <a:lnB w="12700" cap="flat" cmpd="sng" algn="ctr">
                      <a:solidFill>
                        <a:schemeClr val="tx1"/>
                      </a:solidFill>
                      <a:prstDash val="solid"/>
                      <a:round/>
                      <a:headEnd type="none" w="med" len="med"/>
                      <a:tailEnd type="none" w="med" len="med"/>
                    </a:lnB>
                  </a:tcPr>
                </a:tc>
                <a:tc>
                  <a:txBody>
                    <a:bodyPr/>
                    <a:lstStyle/>
                    <a:p>
                      <a:pPr algn="r"/>
                      <a:r>
                        <a:rPr lang="en-US" sz="4000" b="1" dirty="0">
                          <a:latin typeface="Consolas" panose="020B0609020204030204" pitchFamily="49" charset="0"/>
                          <a:cs typeface="Consolas" panose="020B0609020204030204" pitchFamily="49" charset="0"/>
                        </a:rPr>
                        <a:t>0001</a:t>
                      </a:r>
                    </a:p>
                  </a:txBody>
                  <a:tcPr>
                    <a:lnB w="12700" cap="flat" cmpd="sng" algn="ctr">
                      <a:solidFill>
                        <a:schemeClr val="tx1"/>
                      </a:solidFill>
                      <a:prstDash val="solid"/>
                      <a:round/>
                      <a:headEnd type="none" w="med" len="med"/>
                      <a:tailEnd type="none" w="med" len="med"/>
                    </a:lnB>
                  </a:tcPr>
                </a:tc>
                <a:tc>
                  <a:txBody>
                    <a:bodyPr/>
                    <a:lstStyle/>
                    <a:p>
                      <a:pPr algn="r"/>
                      <a:r>
                        <a:rPr lang="en-US" sz="4000" b="1" dirty="0">
                          <a:latin typeface="Consolas" panose="020B0609020204030204" pitchFamily="49" charset="0"/>
                          <a:cs typeface="Consolas" panose="020B0609020204030204" pitchFamily="49" charset="0"/>
                        </a:rPr>
                        <a:t>0111</a:t>
                      </a:r>
                    </a:p>
                  </a:txBody>
                  <a:tcPr>
                    <a:lnB w="12700" cap="flat" cmpd="sng" algn="ctr">
                      <a:solidFill>
                        <a:schemeClr val="tx1"/>
                      </a:solidFill>
                      <a:prstDash val="solid"/>
                      <a:round/>
                      <a:headEnd type="none" w="med" len="med"/>
                      <a:tailEnd type="none" w="med" len="med"/>
                    </a:lnB>
                  </a:tcPr>
                </a:tc>
                <a:tc>
                  <a:txBody>
                    <a:bodyPr/>
                    <a:lstStyle/>
                    <a:p>
                      <a:pPr algn="r"/>
                      <a:r>
                        <a:rPr lang="en-US" sz="4000" b="1" dirty="0">
                          <a:latin typeface="Consolas" panose="020B0609020204030204" pitchFamily="49" charset="0"/>
                          <a:cs typeface="Consolas" panose="020B0609020204030204" pitchFamily="49" charset="0"/>
                        </a:rPr>
                        <a:t>0011</a:t>
                      </a:r>
                    </a:p>
                  </a:txBody>
                  <a:tcPr>
                    <a:lnB w="12700" cap="flat" cmpd="sng" algn="ctr">
                      <a:solidFill>
                        <a:schemeClr val="tx1"/>
                      </a:solidFill>
                      <a:prstDash val="solid"/>
                      <a:round/>
                      <a:headEnd type="none" w="med" len="med"/>
                      <a:tailEnd type="none" w="med" len="med"/>
                    </a:lnB>
                  </a:tcPr>
                </a:tc>
                <a:tc>
                  <a:txBody>
                    <a:bodyPr/>
                    <a:lstStyle/>
                    <a:p>
                      <a:pPr algn="r"/>
                      <a:r>
                        <a:rPr lang="en-US" sz="4000" b="1" dirty="0">
                          <a:latin typeface="Consolas" panose="020B0609020204030204" pitchFamily="49" charset="0"/>
                          <a:cs typeface="Consolas" panose="020B0609020204030204" pitchFamily="49" charset="0"/>
                        </a:rPr>
                        <a:t>1010</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85531115"/>
                  </a:ext>
                </a:extLst>
              </a:tr>
            </a:tbl>
          </a:graphicData>
        </a:graphic>
      </p:graphicFrame>
    </p:spTree>
    <p:extLst>
      <p:ext uri="{BB962C8B-B14F-4D97-AF65-F5344CB8AC3E}">
        <p14:creationId xmlns:p14="http://schemas.microsoft.com/office/powerpoint/2010/main" val="1975633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7D589-836B-9D49-B54F-84EEF16BF00B}"/>
              </a:ext>
            </a:extLst>
          </p:cNvPr>
          <p:cNvSpPr>
            <a:spLocks noGrp="1"/>
          </p:cNvSpPr>
          <p:nvPr>
            <p:ph type="title"/>
          </p:nvPr>
        </p:nvSpPr>
        <p:spPr/>
        <p:txBody>
          <a:bodyPr/>
          <a:lstStyle/>
          <a:p>
            <a:r>
              <a:rPr lang="en-US" dirty="0"/>
              <a:t>Practice: Hexadecimal to Binary</a:t>
            </a:r>
          </a:p>
        </p:txBody>
      </p:sp>
      <p:sp>
        <p:nvSpPr>
          <p:cNvPr id="3" name="Content Placeholder 2">
            <a:extLst>
              <a:ext uri="{FF2B5EF4-FFF2-40B4-BE49-F238E27FC236}">
                <a16:creationId xmlns:a16="http://schemas.microsoft.com/office/drawing/2014/main" id="{FE465828-C80B-6845-8C75-0B3F9E6F759C}"/>
              </a:ext>
            </a:extLst>
          </p:cNvPr>
          <p:cNvSpPr>
            <a:spLocks noGrp="1"/>
          </p:cNvSpPr>
          <p:nvPr>
            <p:ph idx="1"/>
          </p:nvPr>
        </p:nvSpPr>
        <p:spPr/>
        <p:txBody>
          <a:bodyPr/>
          <a:lstStyle/>
          <a:p>
            <a:pPr marL="0" indent="0">
              <a:buNone/>
            </a:pPr>
            <a:r>
              <a:rPr lang="en-US" dirty="0"/>
              <a:t>What is </a:t>
            </a:r>
            <a:r>
              <a:rPr lang="en-US" b="1" dirty="0">
                <a:latin typeface="Consolas" panose="020B0609020204030204" pitchFamily="49" charset="0"/>
                <a:cs typeface="Consolas" panose="020B0609020204030204" pitchFamily="49" charset="0"/>
              </a:rPr>
              <a:t>0b</a:t>
            </a:r>
            <a:r>
              <a:rPr lang="en-US" b="1" dirty="0">
                <a:latin typeface="Consolas" panose="020B0609020204030204" pitchFamily="49" charset="0"/>
                <a:ea typeface="Courier"/>
                <a:cs typeface="Consolas" panose="020B0609020204030204" pitchFamily="49" charset="0"/>
                <a:sym typeface="Courier"/>
              </a:rPr>
              <a:t>1111001010</a:t>
            </a:r>
            <a:r>
              <a:rPr lang="en-US" dirty="0"/>
              <a:t> in hexadecimal? (</a:t>
            </a:r>
            <a:r>
              <a:rPr lang="en-US" i="1" dirty="0"/>
              <a:t>Hint: start from the right)</a:t>
            </a:r>
            <a:endParaRPr lang="en-US" dirty="0"/>
          </a:p>
        </p:txBody>
      </p:sp>
      <p:graphicFrame>
        <p:nvGraphicFramePr>
          <p:cNvPr id="4" name="Table 3">
            <a:extLst>
              <a:ext uri="{FF2B5EF4-FFF2-40B4-BE49-F238E27FC236}">
                <a16:creationId xmlns:a16="http://schemas.microsoft.com/office/drawing/2014/main" id="{6E3C7AE7-9C96-F843-994E-AEAD43916A4F}"/>
              </a:ext>
            </a:extLst>
          </p:cNvPr>
          <p:cNvGraphicFramePr>
            <a:graphicFrameLocks noGrp="1"/>
          </p:cNvGraphicFramePr>
          <p:nvPr>
            <p:extLst>
              <p:ext uri="{D42A27DB-BD31-4B8C-83A1-F6EECF244321}">
                <p14:modId xmlns:p14="http://schemas.microsoft.com/office/powerpoint/2010/main" val="3133346672"/>
              </p:ext>
            </p:extLst>
          </p:nvPr>
        </p:nvGraphicFramePr>
        <p:xfrm>
          <a:off x="2073000" y="3185160"/>
          <a:ext cx="8045999" cy="1402080"/>
        </p:xfrm>
        <a:graphic>
          <a:graphicData uri="http://schemas.openxmlformats.org/drawingml/2006/table">
            <a:tbl>
              <a:tblPr firstRow="1" bandRow="1">
                <a:tableStyleId>{2D5ABB26-0587-4C30-8999-92F81FD0307C}</a:tableStyleId>
              </a:tblPr>
              <a:tblGrid>
                <a:gridCol w="3380393">
                  <a:extLst>
                    <a:ext uri="{9D8B030D-6E8A-4147-A177-3AD203B41FA5}">
                      <a16:colId xmlns:a16="http://schemas.microsoft.com/office/drawing/2014/main" val="3907230231"/>
                    </a:ext>
                  </a:extLst>
                </a:gridCol>
                <a:gridCol w="1555202">
                  <a:extLst>
                    <a:ext uri="{9D8B030D-6E8A-4147-A177-3AD203B41FA5}">
                      <a16:colId xmlns:a16="http://schemas.microsoft.com/office/drawing/2014/main" val="1475302328"/>
                    </a:ext>
                  </a:extLst>
                </a:gridCol>
                <a:gridCol w="1555202">
                  <a:extLst>
                    <a:ext uri="{9D8B030D-6E8A-4147-A177-3AD203B41FA5}">
                      <a16:colId xmlns:a16="http://schemas.microsoft.com/office/drawing/2014/main" val="229470600"/>
                    </a:ext>
                  </a:extLst>
                </a:gridCol>
                <a:gridCol w="1555202">
                  <a:extLst>
                    <a:ext uri="{9D8B030D-6E8A-4147-A177-3AD203B41FA5}">
                      <a16:colId xmlns:a16="http://schemas.microsoft.com/office/drawing/2014/main" val="3653598114"/>
                    </a:ext>
                  </a:extLst>
                </a:gridCol>
              </a:tblGrid>
              <a:tr h="370840">
                <a:tc>
                  <a:txBody>
                    <a:bodyPr/>
                    <a:lstStyle/>
                    <a:p>
                      <a:r>
                        <a:rPr lang="en-US" sz="4000" b="1" dirty="0">
                          <a:latin typeface="Consolas" panose="020B0609020204030204" pitchFamily="49" charset="0"/>
                          <a:cs typeface="Consolas" panose="020B0609020204030204" pitchFamily="49" charset="0"/>
                        </a:rPr>
                        <a:t>Binary</a:t>
                      </a:r>
                    </a:p>
                  </a:txBody>
                  <a:tcPr>
                    <a:lnT w="12700" cap="flat" cmpd="sng" algn="ctr">
                      <a:solidFill>
                        <a:schemeClr val="tx1"/>
                      </a:solidFill>
                      <a:prstDash val="solid"/>
                      <a:round/>
                      <a:headEnd type="none" w="med" len="med"/>
                      <a:tailEnd type="none" w="med" len="med"/>
                    </a:lnT>
                  </a:tcPr>
                </a:tc>
                <a:tc>
                  <a:txBody>
                    <a:bodyPr/>
                    <a:lstStyle/>
                    <a:p>
                      <a:pPr algn="r"/>
                      <a:r>
                        <a:rPr lang="en-US" sz="4000" b="1" dirty="0">
                          <a:latin typeface="Consolas" panose="020B0609020204030204" pitchFamily="49" charset="0"/>
                          <a:cs typeface="Consolas" panose="020B0609020204030204" pitchFamily="49" charset="0"/>
                        </a:rPr>
                        <a:t>11</a:t>
                      </a:r>
                    </a:p>
                  </a:txBody>
                  <a:tcPr>
                    <a:lnT w="12700" cap="flat" cmpd="sng" algn="ctr">
                      <a:solidFill>
                        <a:schemeClr val="tx1"/>
                      </a:solidFill>
                      <a:prstDash val="solid"/>
                      <a:round/>
                      <a:headEnd type="none" w="med" len="med"/>
                      <a:tailEnd type="none" w="med" len="med"/>
                    </a:lnT>
                  </a:tcPr>
                </a:tc>
                <a:tc>
                  <a:txBody>
                    <a:bodyPr/>
                    <a:lstStyle/>
                    <a:p>
                      <a:pPr algn="r"/>
                      <a:r>
                        <a:rPr lang="en-US" sz="4000" b="1" dirty="0">
                          <a:latin typeface="Consolas" panose="020B0609020204030204" pitchFamily="49" charset="0"/>
                          <a:cs typeface="Consolas" panose="020B0609020204030204" pitchFamily="49" charset="0"/>
                        </a:rPr>
                        <a:t>1100</a:t>
                      </a:r>
                    </a:p>
                  </a:txBody>
                  <a:tcPr>
                    <a:lnT w="12700" cap="flat" cmpd="sng" algn="ctr">
                      <a:solidFill>
                        <a:schemeClr val="tx1"/>
                      </a:solidFill>
                      <a:prstDash val="solid"/>
                      <a:round/>
                      <a:headEnd type="none" w="med" len="med"/>
                      <a:tailEnd type="none" w="med" len="med"/>
                    </a:lnT>
                  </a:tcPr>
                </a:tc>
                <a:tc>
                  <a:txBody>
                    <a:bodyPr/>
                    <a:lstStyle/>
                    <a:p>
                      <a:pPr algn="r"/>
                      <a:r>
                        <a:rPr lang="en-US" sz="4000" b="1" dirty="0">
                          <a:latin typeface="Consolas" panose="020B0609020204030204" pitchFamily="49" charset="0"/>
                          <a:cs typeface="Consolas" panose="020B0609020204030204" pitchFamily="49" charset="0"/>
                        </a:rPr>
                        <a:t>1010</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231242248"/>
                  </a:ext>
                </a:extLst>
              </a:tr>
              <a:tr h="370840">
                <a:tc>
                  <a:txBody>
                    <a:bodyPr/>
                    <a:lstStyle/>
                    <a:p>
                      <a:r>
                        <a:rPr lang="en-US" sz="4000" b="1" dirty="0">
                          <a:latin typeface="Consolas" panose="020B0609020204030204" pitchFamily="49" charset="0"/>
                          <a:cs typeface="Consolas" panose="020B0609020204030204" pitchFamily="49" charset="0"/>
                        </a:rPr>
                        <a:t>Hexadecimal</a:t>
                      </a:r>
                    </a:p>
                  </a:txBody>
                  <a:tcPr>
                    <a:lnB w="12700" cap="flat" cmpd="sng" algn="ctr">
                      <a:solidFill>
                        <a:schemeClr val="tx1"/>
                      </a:solidFill>
                      <a:prstDash val="solid"/>
                      <a:round/>
                      <a:headEnd type="none" w="med" len="med"/>
                      <a:tailEnd type="none" w="med" len="med"/>
                    </a:lnB>
                  </a:tcPr>
                </a:tc>
                <a:tc>
                  <a:txBody>
                    <a:bodyPr/>
                    <a:lstStyle/>
                    <a:p>
                      <a:pPr algn="r"/>
                      <a:r>
                        <a:rPr lang="en-US" sz="4000" b="1" dirty="0">
                          <a:latin typeface="Consolas" panose="020B0609020204030204" pitchFamily="49" charset="0"/>
                          <a:cs typeface="Consolas" panose="020B0609020204030204" pitchFamily="49" charset="0"/>
                        </a:rPr>
                        <a:t>3</a:t>
                      </a:r>
                    </a:p>
                  </a:txBody>
                  <a:tcPr>
                    <a:lnB w="12700" cap="flat" cmpd="sng" algn="ctr">
                      <a:solidFill>
                        <a:schemeClr val="tx1"/>
                      </a:solidFill>
                      <a:prstDash val="solid"/>
                      <a:round/>
                      <a:headEnd type="none" w="med" len="med"/>
                      <a:tailEnd type="none" w="med" len="med"/>
                    </a:lnB>
                  </a:tcPr>
                </a:tc>
                <a:tc>
                  <a:txBody>
                    <a:bodyPr/>
                    <a:lstStyle/>
                    <a:p>
                      <a:pPr algn="r"/>
                      <a:r>
                        <a:rPr lang="en-US" sz="4000" b="1" dirty="0">
                          <a:latin typeface="Consolas" panose="020B0609020204030204" pitchFamily="49" charset="0"/>
                          <a:cs typeface="Consolas" panose="020B0609020204030204" pitchFamily="49" charset="0"/>
                        </a:rPr>
                        <a:t>C</a:t>
                      </a:r>
                    </a:p>
                  </a:txBody>
                  <a:tcPr>
                    <a:lnB w="12700" cap="flat" cmpd="sng" algn="ctr">
                      <a:solidFill>
                        <a:schemeClr val="tx1"/>
                      </a:solidFill>
                      <a:prstDash val="solid"/>
                      <a:round/>
                      <a:headEnd type="none" w="med" len="med"/>
                      <a:tailEnd type="none" w="med" len="med"/>
                    </a:lnB>
                  </a:tcPr>
                </a:tc>
                <a:tc>
                  <a:txBody>
                    <a:bodyPr/>
                    <a:lstStyle/>
                    <a:p>
                      <a:pPr algn="r"/>
                      <a:r>
                        <a:rPr lang="en-US" sz="4000" b="1" dirty="0">
                          <a:latin typeface="Consolas" panose="020B0609020204030204" pitchFamily="49" charset="0"/>
                          <a:cs typeface="Consolas" panose="020B0609020204030204" pitchFamily="49" charset="0"/>
                        </a:rPr>
                        <a:t>A</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85531115"/>
                  </a:ext>
                </a:extLst>
              </a:tr>
            </a:tbl>
          </a:graphicData>
        </a:graphic>
      </p:graphicFrame>
    </p:spTree>
    <p:extLst>
      <p:ext uri="{BB962C8B-B14F-4D97-AF65-F5344CB8AC3E}">
        <p14:creationId xmlns:p14="http://schemas.microsoft.com/office/powerpoint/2010/main" val="2373888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44453-2F8A-A540-BE7E-352E083A5386}"/>
              </a:ext>
            </a:extLst>
          </p:cNvPr>
          <p:cNvSpPr>
            <a:spLocks noGrp="1"/>
          </p:cNvSpPr>
          <p:nvPr>
            <p:ph type="title"/>
          </p:nvPr>
        </p:nvSpPr>
        <p:spPr/>
        <p:txBody>
          <a:bodyPr/>
          <a:lstStyle/>
          <a:p>
            <a:r>
              <a:rPr lang="en-US" dirty="0"/>
              <a:t>Hexadecimal: It’s funky but concise</a:t>
            </a:r>
          </a:p>
        </p:txBody>
      </p:sp>
      <p:sp>
        <p:nvSpPr>
          <p:cNvPr id="3" name="Content Placeholder 2">
            <a:extLst>
              <a:ext uri="{FF2B5EF4-FFF2-40B4-BE49-F238E27FC236}">
                <a16:creationId xmlns:a16="http://schemas.microsoft.com/office/drawing/2014/main" id="{774B940A-66F2-D044-B805-7EE53BBB3418}"/>
              </a:ext>
            </a:extLst>
          </p:cNvPr>
          <p:cNvSpPr>
            <a:spLocks noGrp="1"/>
          </p:cNvSpPr>
          <p:nvPr>
            <p:ph idx="1"/>
          </p:nvPr>
        </p:nvSpPr>
        <p:spPr>
          <a:xfrm>
            <a:off x="152400" y="1295400"/>
            <a:ext cx="11811000" cy="535531"/>
          </a:xfrm>
        </p:spPr>
        <p:txBody>
          <a:bodyPr/>
          <a:lstStyle/>
          <a:p>
            <a:r>
              <a:rPr lang="en-US" dirty="0"/>
              <a:t>Let’s take a byte (8 bits):</a:t>
            </a:r>
          </a:p>
        </p:txBody>
      </p:sp>
      <p:sp>
        <p:nvSpPr>
          <p:cNvPr id="4" name="TextBox 3">
            <a:extLst>
              <a:ext uri="{FF2B5EF4-FFF2-40B4-BE49-F238E27FC236}">
                <a16:creationId xmlns:a16="http://schemas.microsoft.com/office/drawing/2014/main" id="{65B5F280-73D5-DE47-8B20-F68B8FC39B4F}"/>
              </a:ext>
            </a:extLst>
          </p:cNvPr>
          <p:cNvSpPr txBox="1"/>
          <p:nvPr/>
        </p:nvSpPr>
        <p:spPr>
          <a:xfrm>
            <a:off x="671769" y="3339850"/>
            <a:ext cx="3583032" cy="757130"/>
          </a:xfrm>
          <a:prstGeom prst="rect">
            <a:avLst/>
          </a:prstGeom>
          <a:noFill/>
        </p:spPr>
        <p:txBody>
          <a:bodyPr wrap="none" rtlCol="0">
            <a:spAutoFit/>
          </a:bodyPr>
          <a:lstStyle/>
          <a:p>
            <a:pPr marL="15875" algn="l" fontAlgn="auto">
              <a:lnSpc>
                <a:spcPct val="90000"/>
              </a:lnSpc>
              <a:spcBef>
                <a:spcPts val="500"/>
              </a:spcBef>
              <a:spcAft>
                <a:spcPts val="0"/>
              </a:spcAft>
            </a:pPr>
            <a:r>
              <a:rPr lang="en-US" sz="4800" dirty="0">
                <a:solidFill>
                  <a:prstClr val="black"/>
                </a:solidFill>
                <a:latin typeface="Consolas" panose="020B0609020204030204" pitchFamily="49" charset="0"/>
                <a:cs typeface="Consolas" panose="020B0609020204030204" pitchFamily="49" charset="0"/>
              </a:rPr>
              <a:t>0b10100101</a:t>
            </a:r>
          </a:p>
        </p:txBody>
      </p:sp>
      <p:sp>
        <p:nvSpPr>
          <p:cNvPr id="5" name="TextBox 4">
            <a:extLst>
              <a:ext uri="{FF2B5EF4-FFF2-40B4-BE49-F238E27FC236}">
                <a16:creationId xmlns:a16="http://schemas.microsoft.com/office/drawing/2014/main" id="{729B2A3D-D350-B949-8E32-651017525075}"/>
              </a:ext>
            </a:extLst>
          </p:cNvPr>
          <p:cNvSpPr txBox="1"/>
          <p:nvPr/>
        </p:nvSpPr>
        <p:spPr>
          <a:xfrm>
            <a:off x="3039404" y="1990690"/>
            <a:ext cx="1215397" cy="757130"/>
          </a:xfrm>
          <a:prstGeom prst="rect">
            <a:avLst/>
          </a:prstGeom>
          <a:noFill/>
        </p:spPr>
        <p:txBody>
          <a:bodyPr wrap="none" rtlCol="0">
            <a:spAutoFit/>
          </a:bodyPr>
          <a:lstStyle/>
          <a:p>
            <a:pPr marL="15875" algn="l" fontAlgn="auto">
              <a:lnSpc>
                <a:spcPct val="90000"/>
              </a:lnSpc>
              <a:spcBef>
                <a:spcPts val="500"/>
              </a:spcBef>
              <a:spcAft>
                <a:spcPts val="0"/>
              </a:spcAft>
            </a:pPr>
            <a:r>
              <a:rPr lang="en-US" sz="4800" dirty="0">
                <a:solidFill>
                  <a:prstClr val="black"/>
                </a:solidFill>
                <a:latin typeface="Consolas" panose="020B0609020204030204" pitchFamily="49" charset="0"/>
                <a:cs typeface="Consolas" panose="020B0609020204030204" pitchFamily="49" charset="0"/>
              </a:rPr>
              <a:t>165</a:t>
            </a:r>
          </a:p>
        </p:txBody>
      </p:sp>
      <p:sp>
        <p:nvSpPr>
          <p:cNvPr id="6" name="TextBox 5">
            <a:extLst>
              <a:ext uri="{FF2B5EF4-FFF2-40B4-BE49-F238E27FC236}">
                <a16:creationId xmlns:a16="http://schemas.microsoft.com/office/drawing/2014/main" id="{4B52D5D2-1E0A-B94F-9ACC-788B5E359197}"/>
              </a:ext>
            </a:extLst>
          </p:cNvPr>
          <p:cNvSpPr txBox="1"/>
          <p:nvPr/>
        </p:nvSpPr>
        <p:spPr>
          <a:xfrm>
            <a:off x="2701171" y="4750551"/>
            <a:ext cx="1553630" cy="757130"/>
          </a:xfrm>
          <a:prstGeom prst="rect">
            <a:avLst/>
          </a:prstGeom>
          <a:noFill/>
        </p:spPr>
        <p:txBody>
          <a:bodyPr wrap="none" rtlCol="0">
            <a:spAutoFit/>
          </a:bodyPr>
          <a:lstStyle/>
          <a:p>
            <a:pPr marL="15875" algn="l" fontAlgn="auto">
              <a:lnSpc>
                <a:spcPct val="90000"/>
              </a:lnSpc>
              <a:spcBef>
                <a:spcPts val="500"/>
              </a:spcBef>
              <a:spcAft>
                <a:spcPts val="0"/>
              </a:spcAft>
            </a:pPr>
            <a:r>
              <a:rPr lang="en-US" sz="4800" dirty="0">
                <a:solidFill>
                  <a:prstClr val="black"/>
                </a:solidFill>
                <a:latin typeface="Consolas" panose="020B0609020204030204" pitchFamily="49" charset="0"/>
                <a:cs typeface="Consolas" panose="020B0609020204030204" pitchFamily="49" charset="0"/>
              </a:rPr>
              <a:t>0xa5</a:t>
            </a:r>
          </a:p>
        </p:txBody>
      </p:sp>
      <p:sp>
        <p:nvSpPr>
          <p:cNvPr id="7" name="TextBox 6">
            <a:extLst>
              <a:ext uri="{FF2B5EF4-FFF2-40B4-BE49-F238E27FC236}">
                <a16:creationId xmlns:a16="http://schemas.microsoft.com/office/drawing/2014/main" id="{D15AAE04-813C-8342-85F6-B5BA895A5C86}"/>
              </a:ext>
            </a:extLst>
          </p:cNvPr>
          <p:cNvSpPr txBox="1"/>
          <p:nvPr/>
        </p:nvSpPr>
        <p:spPr>
          <a:xfrm>
            <a:off x="4898377" y="1990690"/>
            <a:ext cx="5672515" cy="867930"/>
          </a:xfrm>
          <a:prstGeom prst="rect">
            <a:avLst/>
          </a:prstGeom>
          <a:noFill/>
        </p:spPr>
        <p:txBody>
          <a:bodyPr wrap="none" rtlCol="0">
            <a:spAutoFit/>
          </a:bodyPr>
          <a:lstStyle/>
          <a:p>
            <a:pPr marL="15875" algn="l" fontAlgn="auto">
              <a:lnSpc>
                <a:spcPct val="90000"/>
              </a:lnSpc>
              <a:spcBef>
                <a:spcPts val="500"/>
              </a:spcBef>
              <a:spcAft>
                <a:spcPts val="0"/>
              </a:spcAft>
            </a:pPr>
            <a:r>
              <a:rPr lang="en-US" sz="2800" dirty="0">
                <a:solidFill>
                  <a:prstClr val="black"/>
                </a:solidFill>
                <a:latin typeface="Calibri" panose="020F0502020204030204"/>
              </a:rPr>
              <a:t>Base-10: Human-readable,</a:t>
            </a:r>
            <a:br>
              <a:rPr lang="en-US" sz="2800" dirty="0">
                <a:solidFill>
                  <a:prstClr val="black"/>
                </a:solidFill>
                <a:latin typeface="Calibri" panose="020F0502020204030204"/>
              </a:rPr>
            </a:br>
            <a:r>
              <a:rPr lang="en-US" sz="2800" dirty="0">
                <a:solidFill>
                  <a:prstClr val="black"/>
                </a:solidFill>
                <a:latin typeface="Calibri" panose="020F0502020204030204"/>
              </a:rPr>
              <a:t>but cannot easily interpret on/off bits</a:t>
            </a:r>
          </a:p>
        </p:txBody>
      </p:sp>
      <p:sp>
        <p:nvSpPr>
          <p:cNvPr id="8" name="TextBox 7">
            <a:extLst>
              <a:ext uri="{FF2B5EF4-FFF2-40B4-BE49-F238E27FC236}">
                <a16:creationId xmlns:a16="http://schemas.microsoft.com/office/drawing/2014/main" id="{6C6AAB19-1443-8D45-B27A-B00545999898}"/>
              </a:ext>
            </a:extLst>
          </p:cNvPr>
          <p:cNvSpPr txBox="1"/>
          <p:nvPr/>
        </p:nvSpPr>
        <p:spPr>
          <a:xfrm>
            <a:off x="4898377" y="3339850"/>
            <a:ext cx="4849148" cy="867930"/>
          </a:xfrm>
          <a:prstGeom prst="rect">
            <a:avLst/>
          </a:prstGeom>
          <a:noFill/>
        </p:spPr>
        <p:txBody>
          <a:bodyPr wrap="none" rtlCol="0">
            <a:spAutoFit/>
          </a:bodyPr>
          <a:lstStyle/>
          <a:p>
            <a:pPr marL="15875" algn="l" fontAlgn="auto">
              <a:lnSpc>
                <a:spcPct val="90000"/>
              </a:lnSpc>
              <a:spcBef>
                <a:spcPts val="500"/>
              </a:spcBef>
              <a:spcAft>
                <a:spcPts val="0"/>
              </a:spcAft>
            </a:pPr>
            <a:r>
              <a:rPr lang="en-US" sz="2800" dirty="0">
                <a:solidFill>
                  <a:prstClr val="black"/>
                </a:solidFill>
                <a:latin typeface="Calibri" panose="020F0502020204030204"/>
              </a:rPr>
              <a:t>Base-2: Yes, computers use this,</a:t>
            </a:r>
            <a:br>
              <a:rPr lang="en-US" sz="2800" dirty="0">
                <a:solidFill>
                  <a:prstClr val="black"/>
                </a:solidFill>
                <a:latin typeface="Calibri" panose="020F0502020204030204"/>
              </a:rPr>
            </a:br>
            <a:r>
              <a:rPr lang="en-US" sz="2800" dirty="0">
                <a:solidFill>
                  <a:prstClr val="black"/>
                </a:solidFill>
                <a:latin typeface="Calibri" panose="020F0502020204030204"/>
              </a:rPr>
              <a:t>but not human-readable</a:t>
            </a:r>
          </a:p>
        </p:txBody>
      </p:sp>
      <p:sp>
        <p:nvSpPr>
          <p:cNvPr id="9" name="TextBox 8">
            <a:extLst>
              <a:ext uri="{FF2B5EF4-FFF2-40B4-BE49-F238E27FC236}">
                <a16:creationId xmlns:a16="http://schemas.microsoft.com/office/drawing/2014/main" id="{005D412F-1353-2D4C-BD32-7F363D5ACC8F}"/>
              </a:ext>
            </a:extLst>
          </p:cNvPr>
          <p:cNvSpPr txBox="1"/>
          <p:nvPr/>
        </p:nvSpPr>
        <p:spPr>
          <a:xfrm>
            <a:off x="4898377" y="4750551"/>
            <a:ext cx="6836423" cy="1328569"/>
          </a:xfrm>
          <a:prstGeom prst="rect">
            <a:avLst/>
          </a:prstGeom>
          <a:noFill/>
        </p:spPr>
        <p:txBody>
          <a:bodyPr wrap="none" rtlCol="0">
            <a:spAutoFit/>
          </a:bodyPr>
          <a:lstStyle/>
          <a:p>
            <a:pPr marL="15875" algn="l" fontAlgn="auto">
              <a:lnSpc>
                <a:spcPct val="90000"/>
              </a:lnSpc>
              <a:spcBef>
                <a:spcPts val="500"/>
              </a:spcBef>
              <a:spcAft>
                <a:spcPts val="0"/>
              </a:spcAft>
            </a:pPr>
            <a:r>
              <a:rPr lang="en-US" sz="2800" dirty="0">
                <a:solidFill>
                  <a:prstClr val="black"/>
                </a:solidFill>
                <a:latin typeface="Calibri" panose="020F0502020204030204"/>
              </a:rPr>
              <a:t>Base-16: Easy to convert to Base-2,</a:t>
            </a:r>
          </a:p>
          <a:p>
            <a:pPr marL="15875" algn="l" fontAlgn="auto">
              <a:lnSpc>
                <a:spcPct val="90000"/>
              </a:lnSpc>
              <a:spcBef>
                <a:spcPts val="500"/>
              </a:spcBef>
              <a:spcAft>
                <a:spcPts val="0"/>
              </a:spcAft>
            </a:pPr>
            <a:r>
              <a:rPr lang="en-US" sz="2800" dirty="0">
                <a:solidFill>
                  <a:prstClr val="black"/>
                </a:solidFill>
                <a:latin typeface="Calibri" panose="020F0502020204030204"/>
              </a:rPr>
              <a:t>More “portable” as a human-readable format</a:t>
            </a:r>
          </a:p>
          <a:p>
            <a:pPr marL="15875" algn="l" fontAlgn="auto">
              <a:lnSpc>
                <a:spcPct val="90000"/>
              </a:lnSpc>
              <a:spcBef>
                <a:spcPts val="500"/>
              </a:spcBef>
              <a:spcAft>
                <a:spcPts val="0"/>
              </a:spcAft>
            </a:pPr>
            <a:r>
              <a:rPr lang="en-US" sz="2400" dirty="0">
                <a:solidFill>
                  <a:prstClr val="black"/>
                </a:solidFill>
                <a:latin typeface="Calibri" panose="020F0502020204030204"/>
              </a:rPr>
              <a:t>(fun fact: a half-byte is called a nibble or </a:t>
            </a:r>
            <a:r>
              <a:rPr lang="en-US" sz="2400" dirty="0" err="1">
                <a:solidFill>
                  <a:prstClr val="black"/>
                </a:solidFill>
                <a:latin typeface="Calibri" panose="020F0502020204030204"/>
              </a:rPr>
              <a:t>nybble</a:t>
            </a:r>
            <a:r>
              <a:rPr lang="en-US" sz="2400" dirty="0">
                <a:solidFill>
                  <a:prstClr val="black"/>
                </a:solidFill>
                <a:latin typeface="Calibri" panose="020F0502020204030204"/>
              </a:rPr>
              <a:t>)</a:t>
            </a:r>
          </a:p>
        </p:txBody>
      </p:sp>
    </p:spTree>
    <p:extLst>
      <p:ext uri="{BB962C8B-B14F-4D97-AF65-F5344CB8AC3E}">
        <p14:creationId xmlns:p14="http://schemas.microsoft.com/office/powerpoint/2010/main" val="3873358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P spid="9"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p:txBody>
          <a:bodyPr/>
          <a:lstStyle/>
          <a:p>
            <a:pPr>
              <a:tabLst>
                <a:tab pos="11588750" algn="r"/>
              </a:tabLst>
            </a:pPr>
            <a:r>
              <a:rPr lang="en-US" dirty="0"/>
              <a:t>Bits and Bytes	</a:t>
            </a:r>
          </a:p>
          <a:p>
            <a:pPr>
              <a:tabLst>
                <a:tab pos="11588750" algn="r"/>
              </a:tabLst>
            </a:pPr>
            <a:r>
              <a:rPr lang="en-US" dirty="0"/>
              <a:t>Hexadecimal	</a:t>
            </a:r>
          </a:p>
          <a:p>
            <a:pPr>
              <a:tabLst>
                <a:tab pos="11588750" algn="r"/>
              </a:tabLst>
            </a:pPr>
            <a:r>
              <a:rPr lang="en-US" b="1" dirty="0">
                <a:solidFill>
                  <a:srgbClr val="C00000"/>
                </a:solidFill>
              </a:rPr>
              <a:t>Integer Representations</a:t>
            </a:r>
            <a:r>
              <a:rPr lang="en-US" dirty="0"/>
              <a:t>	</a:t>
            </a:r>
          </a:p>
          <a:p>
            <a:pPr>
              <a:tabLst>
                <a:tab pos="11588750" algn="r"/>
              </a:tabLst>
            </a:pPr>
            <a:r>
              <a:rPr lang="en-US" dirty="0"/>
              <a:t>Unsigned Integers	</a:t>
            </a:r>
          </a:p>
          <a:p>
            <a:pPr>
              <a:tabLst>
                <a:tab pos="11588750" algn="r"/>
              </a:tabLst>
            </a:pPr>
            <a:r>
              <a:rPr lang="en-US" dirty="0"/>
              <a:t>Signed Integers	</a:t>
            </a:r>
          </a:p>
          <a:p>
            <a:pPr>
              <a:tabLst>
                <a:tab pos="11588750" algn="r"/>
              </a:tabLst>
            </a:pPr>
            <a:r>
              <a:rPr lang="en-US" dirty="0"/>
              <a:t>Overflow</a:t>
            </a:r>
          </a:p>
        </p:txBody>
      </p:sp>
    </p:spTree>
    <p:extLst>
      <p:ext uri="{BB962C8B-B14F-4D97-AF65-F5344CB8AC3E}">
        <p14:creationId xmlns:p14="http://schemas.microsoft.com/office/powerpoint/2010/main" val="24823709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70531-52A5-7B4F-B358-CDD9F2A622CB}"/>
              </a:ext>
            </a:extLst>
          </p:cNvPr>
          <p:cNvSpPr>
            <a:spLocks noGrp="1"/>
          </p:cNvSpPr>
          <p:nvPr>
            <p:ph type="title"/>
          </p:nvPr>
        </p:nvSpPr>
        <p:spPr/>
        <p:txBody>
          <a:bodyPr/>
          <a:lstStyle/>
          <a:p>
            <a:r>
              <a:rPr lang="en-US" dirty="0"/>
              <a:t>Number Representations</a:t>
            </a:r>
          </a:p>
        </p:txBody>
      </p:sp>
      <p:sp>
        <p:nvSpPr>
          <p:cNvPr id="3" name="Content Placeholder 2">
            <a:extLst>
              <a:ext uri="{FF2B5EF4-FFF2-40B4-BE49-F238E27FC236}">
                <a16:creationId xmlns:a16="http://schemas.microsoft.com/office/drawing/2014/main" id="{8D628BCC-717A-F546-8B45-6185C3C761DB}"/>
              </a:ext>
            </a:extLst>
          </p:cNvPr>
          <p:cNvSpPr>
            <a:spLocks noGrp="1"/>
          </p:cNvSpPr>
          <p:nvPr>
            <p:ph idx="1"/>
          </p:nvPr>
        </p:nvSpPr>
        <p:spPr/>
        <p:txBody>
          <a:bodyPr/>
          <a:lstStyle/>
          <a:p>
            <a:r>
              <a:rPr lang="en-US" b="1" dirty="0"/>
              <a:t>Unsigned Integers</a:t>
            </a:r>
            <a:r>
              <a:rPr lang="en-US" dirty="0"/>
              <a:t>: positive and 0 integers. (e.g. 0, 1, 2, … 99999…</a:t>
            </a:r>
            <a:endParaRPr lang="en-US" i="1" dirty="0"/>
          </a:p>
          <a:p>
            <a:r>
              <a:rPr lang="en-US" b="1" dirty="0"/>
              <a:t>Signed Integers:</a:t>
            </a:r>
            <a:r>
              <a:rPr lang="en-US" dirty="0"/>
              <a:t> negative, positive and 0 integers. (e.g. …-2, -1, 0, 1,… 9999…)</a:t>
            </a:r>
          </a:p>
          <a:p>
            <a:endParaRPr lang="en-US" b="1" dirty="0"/>
          </a:p>
          <a:p>
            <a:r>
              <a:rPr lang="en-US" b="1" dirty="0"/>
              <a:t>Floating Point Numbers:</a:t>
            </a:r>
            <a:r>
              <a:rPr lang="en-US" dirty="0"/>
              <a:t> real numbers. (</a:t>
            </a:r>
            <a:r>
              <a:rPr lang="en-US" dirty="0" err="1"/>
              <a:t>e,g</a:t>
            </a:r>
            <a:r>
              <a:rPr lang="en-US" dirty="0"/>
              <a:t>. 0.1, -12.2, 1.5x10</a:t>
            </a:r>
            <a:r>
              <a:rPr lang="en-US" baseline="30000" dirty="0"/>
              <a:t>12</a:t>
            </a:r>
            <a:r>
              <a:rPr lang="en-US" dirty="0"/>
              <a:t>)</a:t>
            </a:r>
            <a:endParaRPr lang="en-US" b="1" dirty="0"/>
          </a:p>
        </p:txBody>
      </p:sp>
    </p:spTree>
    <p:extLst>
      <p:ext uri="{BB962C8B-B14F-4D97-AF65-F5344CB8AC3E}">
        <p14:creationId xmlns:p14="http://schemas.microsoft.com/office/powerpoint/2010/main" val="27643415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70531-52A5-7B4F-B358-CDD9F2A622CB}"/>
              </a:ext>
            </a:extLst>
          </p:cNvPr>
          <p:cNvSpPr>
            <a:spLocks noGrp="1"/>
          </p:cNvSpPr>
          <p:nvPr>
            <p:ph type="title"/>
          </p:nvPr>
        </p:nvSpPr>
        <p:spPr/>
        <p:txBody>
          <a:bodyPr/>
          <a:lstStyle/>
          <a:p>
            <a:r>
              <a:rPr lang="en-US" dirty="0"/>
              <a:t>Number Representations</a:t>
            </a:r>
          </a:p>
        </p:txBody>
      </p:sp>
      <p:sp>
        <p:nvSpPr>
          <p:cNvPr id="3" name="Content Placeholder 2">
            <a:extLst>
              <a:ext uri="{FF2B5EF4-FFF2-40B4-BE49-F238E27FC236}">
                <a16:creationId xmlns:a16="http://schemas.microsoft.com/office/drawing/2014/main" id="{8D628BCC-717A-F546-8B45-6185C3C761DB}"/>
              </a:ext>
            </a:extLst>
          </p:cNvPr>
          <p:cNvSpPr>
            <a:spLocks noGrp="1"/>
          </p:cNvSpPr>
          <p:nvPr>
            <p:ph idx="1"/>
          </p:nvPr>
        </p:nvSpPr>
        <p:spPr/>
        <p:txBody>
          <a:bodyPr/>
          <a:lstStyle/>
          <a:p>
            <a:r>
              <a:rPr lang="en-US" b="1" dirty="0">
                <a:solidFill>
                  <a:srgbClr val="C00000"/>
                </a:solidFill>
              </a:rPr>
              <a:t>Unsigned Integers</a:t>
            </a:r>
            <a:r>
              <a:rPr lang="en-US" dirty="0">
                <a:solidFill>
                  <a:srgbClr val="C00000"/>
                </a:solidFill>
              </a:rPr>
              <a:t>: positive and 0 integers. (e.g. 0, 1, 2, … 99999…</a:t>
            </a:r>
            <a:endParaRPr lang="en-US" i="1" dirty="0">
              <a:solidFill>
                <a:srgbClr val="C00000"/>
              </a:solidFill>
            </a:endParaRPr>
          </a:p>
          <a:p>
            <a:r>
              <a:rPr lang="en-US" b="1" dirty="0">
                <a:solidFill>
                  <a:srgbClr val="C00000"/>
                </a:solidFill>
              </a:rPr>
              <a:t>Signed Integers:</a:t>
            </a:r>
            <a:r>
              <a:rPr lang="en-US" dirty="0">
                <a:solidFill>
                  <a:srgbClr val="C00000"/>
                </a:solidFill>
              </a:rPr>
              <a:t> negative, positive and 0 integers. (e.g. …-2, -1, 0, 1,… 9999…)</a:t>
            </a:r>
          </a:p>
          <a:p>
            <a:endParaRPr lang="en-US" b="1" dirty="0"/>
          </a:p>
          <a:p>
            <a:r>
              <a:rPr lang="en-US" b="1" dirty="0"/>
              <a:t>Floating Point Numbers:</a:t>
            </a:r>
            <a:r>
              <a:rPr lang="en-US" dirty="0"/>
              <a:t> real numbers. (</a:t>
            </a:r>
            <a:r>
              <a:rPr lang="en-US" dirty="0" err="1"/>
              <a:t>e,g</a:t>
            </a:r>
            <a:r>
              <a:rPr lang="en-US" dirty="0"/>
              <a:t>. 0.1, -12.2, 1.5x10</a:t>
            </a:r>
            <a:r>
              <a:rPr lang="en-US" baseline="30000" dirty="0"/>
              <a:t>12</a:t>
            </a:r>
            <a:r>
              <a:rPr lang="en-US" dirty="0"/>
              <a:t>)</a:t>
            </a:r>
            <a:endParaRPr lang="en-US" b="1" dirty="0"/>
          </a:p>
        </p:txBody>
      </p:sp>
      <p:sp>
        <p:nvSpPr>
          <p:cNvPr id="4" name="TextBox 3">
            <a:extLst>
              <a:ext uri="{FF2B5EF4-FFF2-40B4-BE49-F238E27FC236}">
                <a16:creationId xmlns:a16="http://schemas.microsoft.com/office/drawing/2014/main" id="{A35598CF-F30B-B34F-9F48-14D6E3060DD0}"/>
              </a:ext>
            </a:extLst>
          </p:cNvPr>
          <p:cNvSpPr txBox="1"/>
          <p:nvPr/>
        </p:nvSpPr>
        <p:spPr>
          <a:xfrm>
            <a:off x="3534580" y="3272135"/>
            <a:ext cx="7133684" cy="461665"/>
          </a:xfrm>
          <a:prstGeom prst="rect">
            <a:avLst/>
          </a:prstGeom>
          <a:noFill/>
        </p:spPr>
        <p:txBody>
          <a:bodyPr wrap="none" rtlCol="0">
            <a:spAutoFit/>
          </a:bodyPr>
          <a:lstStyle/>
          <a:p>
            <a:pPr algn="ctr"/>
            <a:r>
              <a:rPr lang="en-US" sz="2400" b="1" dirty="0">
                <a:solidFill>
                  <a:schemeClr val="accent1"/>
                </a:solidFill>
              </a:rPr>
              <a:t>Look up IEEE floating point if you’re interested!</a:t>
            </a:r>
          </a:p>
        </p:txBody>
      </p:sp>
      <p:cxnSp>
        <p:nvCxnSpPr>
          <p:cNvPr id="6" name="Elbow Connector 5">
            <a:extLst>
              <a:ext uri="{FF2B5EF4-FFF2-40B4-BE49-F238E27FC236}">
                <a16:creationId xmlns:a16="http://schemas.microsoft.com/office/drawing/2014/main" id="{D53F5A51-5840-3742-BEFD-15916EF52A95}"/>
              </a:ext>
            </a:extLst>
          </p:cNvPr>
          <p:cNvCxnSpPr>
            <a:cxnSpLocks/>
            <a:endCxn id="4" idx="1"/>
          </p:cNvCxnSpPr>
          <p:nvPr/>
        </p:nvCxnSpPr>
        <p:spPr>
          <a:xfrm>
            <a:off x="2057400" y="3272135"/>
            <a:ext cx="1477180" cy="230833"/>
          </a:xfrm>
          <a:prstGeom prst="bentConnector3">
            <a:avLst>
              <a:gd name="adj1" fmla="val 1854"/>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04355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EC55D-D373-DB49-8A72-E9D3A232061C}"/>
              </a:ext>
            </a:extLst>
          </p:cNvPr>
          <p:cNvSpPr>
            <a:spLocks noGrp="1"/>
          </p:cNvSpPr>
          <p:nvPr>
            <p:ph type="title"/>
          </p:nvPr>
        </p:nvSpPr>
        <p:spPr/>
        <p:txBody>
          <a:bodyPr/>
          <a:lstStyle/>
          <a:p>
            <a:r>
              <a:rPr lang="en-US" dirty="0"/>
              <a:t>Number Representations</a:t>
            </a:r>
          </a:p>
        </p:txBody>
      </p:sp>
      <p:graphicFrame>
        <p:nvGraphicFramePr>
          <p:cNvPr id="4" name="Content Placeholder 3">
            <a:extLst>
              <a:ext uri="{FF2B5EF4-FFF2-40B4-BE49-F238E27FC236}">
                <a16:creationId xmlns:a16="http://schemas.microsoft.com/office/drawing/2014/main" id="{FD2EDD38-1831-044A-A943-1D0B762DDF2A}"/>
              </a:ext>
            </a:extLst>
          </p:cNvPr>
          <p:cNvGraphicFramePr>
            <a:graphicFrameLocks noGrp="1"/>
          </p:cNvGraphicFramePr>
          <p:nvPr>
            <p:ph idx="1"/>
            <p:extLst>
              <p:ext uri="{D42A27DB-BD31-4B8C-83A1-F6EECF244321}">
                <p14:modId xmlns:p14="http://schemas.microsoft.com/office/powerpoint/2010/main" val="3724585372"/>
              </p:ext>
            </p:extLst>
          </p:nvPr>
        </p:nvGraphicFramePr>
        <p:xfrm>
          <a:off x="3581400" y="1828800"/>
          <a:ext cx="5029200" cy="4236719"/>
        </p:xfrm>
        <a:graphic>
          <a:graphicData uri="http://schemas.openxmlformats.org/drawingml/2006/table">
            <a:tbl>
              <a:tblPr firstRow="1" bandRow="1">
                <a:tableStyleId>{5C22544A-7EE6-4342-B048-85BDC9FD1C3A}</a:tableStyleId>
              </a:tblPr>
              <a:tblGrid>
                <a:gridCol w="2514600">
                  <a:extLst>
                    <a:ext uri="{9D8B030D-6E8A-4147-A177-3AD203B41FA5}">
                      <a16:colId xmlns:a16="http://schemas.microsoft.com/office/drawing/2014/main" val="1265833097"/>
                    </a:ext>
                  </a:extLst>
                </a:gridCol>
                <a:gridCol w="2514600">
                  <a:extLst>
                    <a:ext uri="{9D8B030D-6E8A-4147-A177-3AD203B41FA5}">
                      <a16:colId xmlns:a16="http://schemas.microsoft.com/office/drawing/2014/main" val="1553488989"/>
                    </a:ext>
                  </a:extLst>
                </a:gridCol>
              </a:tblGrid>
              <a:tr h="609599">
                <a:tc>
                  <a:txBody>
                    <a:bodyPr/>
                    <a:lstStyle/>
                    <a:p>
                      <a:r>
                        <a:rPr lang="en-US" sz="2800" dirty="0"/>
                        <a:t>C Declaration</a:t>
                      </a:r>
                    </a:p>
                  </a:txBody>
                  <a:tcPr/>
                </a:tc>
                <a:tc>
                  <a:txBody>
                    <a:bodyPr/>
                    <a:lstStyle/>
                    <a:p>
                      <a:r>
                        <a:rPr lang="en-US" sz="2800" dirty="0"/>
                        <a:t>Size (Bytes)</a:t>
                      </a:r>
                    </a:p>
                  </a:txBody>
                  <a:tcPr/>
                </a:tc>
                <a:extLst>
                  <a:ext uri="{0D108BD9-81ED-4DB2-BD59-A6C34878D82A}">
                    <a16:rowId xmlns:a16="http://schemas.microsoft.com/office/drawing/2014/main" val="2420144806"/>
                  </a:ext>
                </a:extLst>
              </a:tr>
              <a:tr h="513421">
                <a:tc>
                  <a:txBody>
                    <a:bodyPr/>
                    <a:lstStyle/>
                    <a:p>
                      <a:r>
                        <a:rPr lang="en-US" sz="2800" b="1" dirty="0">
                          <a:latin typeface="Courier New" panose="02070309020205020404" pitchFamily="49" charset="0"/>
                          <a:cs typeface="Courier New" panose="02070309020205020404" pitchFamily="49" charset="0"/>
                        </a:rPr>
                        <a:t>int</a:t>
                      </a:r>
                    </a:p>
                  </a:txBody>
                  <a:tcPr/>
                </a:tc>
                <a:tc>
                  <a:txBody>
                    <a:bodyPr/>
                    <a:lstStyle/>
                    <a:p>
                      <a:r>
                        <a:rPr lang="en-US" sz="2800" b="1" dirty="0">
                          <a:latin typeface="Courier New" panose="02070309020205020404" pitchFamily="49" charset="0"/>
                          <a:cs typeface="Courier New" panose="02070309020205020404" pitchFamily="49" charset="0"/>
                        </a:rPr>
                        <a:t>4</a:t>
                      </a:r>
                    </a:p>
                  </a:txBody>
                  <a:tcPr/>
                </a:tc>
                <a:extLst>
                  <a:ext uri="{0D108BD9-81ED-4DB2-BD59-A6C34878D82A}">
                    <a16:rowId xmlns:a16="http://schemas.microsoft.com/office/drawing/2014/main" val="2881932504"/>
                  </a:ext>
                </a:extLst>
              </a:tr>
              <a:tr h="513421">
                <a:tc>
                  <a:txBody>
                    <a:bodyPr/>
                    <a:lstStyle/>
                    <a:p>
                      <a:r>
                        <a:rPr lang="en-US" sz="2800" b="1" dirty="0">
                          <a:latin typeface="Courier New" panose="02070309020205020404" pitchFamily="49" charset="0"/>
                          <a:cs typeface="Courier New" panose="02070309020205020404" pitchFamily="49" charset="0"/>
                        </a:rPr>
                        <a:t>double</a:t>
                      </a:r>
                    </a:p>
                  </a:txBody>
                  <a:tcPr/>
                </a:tc>
                <a:tc>
                  <a:txBody>
                    <a:bodyPr/>
                    <a:lstStyle/>
                    <a:p>
                      <a:r>
                        <a:rPr lang="en-US" sz="2800" b="1" dirty="0">
                          <a:latin typeface="Courier New" panose="02070309020205020404" pitchFamily="49" charset="0"/>
                          <a:cs typeface="Courier New" panose="02070309020205020404" pitchFamily="49" charset="0"/>
                        </a:rPr>
                        <a:t>8</a:t>
                      </a:r>
                    </a:p>
                  </a:txBody>
                  <a:tcPr/>
                </a:tc>
                <a:extLst>
                  <a:ext uri="{0D108BD9-81ED-4DB2-BD59-A6C34878D82A}">
                    <a16:rowId xmlns:a16="http://schemas.microsoft.com/office/drawing/2014/main" val="3254222973"/>
                  </a:ext>
                </a:extLst>
              </a:tr>
              <a:tr h="513421">
                <a:tc>
                  <a:txBody>
                    <a:bodyPr/>
                    <a:lstStyle/>
                    <a:p>
                      <a:r>
                        <a:rPr lang="en-US" sz="2800" b="1" dirty="0">
                          <a:latin typeface="Courier New" panose="02070309020205020404" pitchFamily="49" charset="0"/>
                          <a:cs typeface="Courier New" panose="02070309020205020404" pitchFamily="49" charset="0"/>
                        </a:rPr>
                        <a:t>float</a:t>
                      </a:r>
                    </a:p>
                  </a:txBody>
                  <a:tcPr/>
                </a:tc>
                <a:tc>
                  <a:txBody>
                    <a:bodyPr/>
                    <a:lstStyle/>
                    <a:p>
                      <a:r>
                        <a:rPr lang="en-US" sz="2800" b="1" dirty="0">
                          <a:latin typeface="Courier New" panose="02070309020205020404" pitchFamily="49" charset="0"/>
                          <a:cs typeface="Courier New" panose="02070309020205020404" pitchFamily="49" charset="0"/>
                        </a:rPr>
                        <a:t>4</a:t>
                      </a:r>
                    </a:p>
                  </a:txBody>
                  <a:tcPr/>
                </a:tc>
                <a:extLst>
                  <a:ext uri="{0D108BD9-81ED-4DB2-BD59-A6C34878D82A}">
                    <a16:rowId xmlns:a16="http://schemas.microsoft.com/office/drawing/2014/main" val="3762238083"/>
                  </a:ext>
                </a:extLst>
              </a:tr>
              <a:tr h="513421">
                <a:tc>
                  <a:txBody>
                    <a:bodyPr/>
                    <a:lstStyle/>
                    <a:p>
                      <a:r>
                        <a:rPr lang="en-US" sz="2800" b="1" dirty="0">
                          <a:latin typeface="Courier New" panose="02070309020205020404" pitchFamily="49" charset="0"/>
                          <a:cs typeface="Courier New" panose="02070309020205020404" pitchFamily="49" charset="0"/>
                        </a:rPr>
                        <a:t>char</a:t>
                      </a:r>
                    </a:p>
                  </a:txBody>
                  <a:tcPr/>
                </a:tc>
                <a:tc>
                  <a:txBody>
                    <a:bodyPr/>
                    <a:lstStyle/>
                    <a:p>
                      <a:r>
                        <a:rPr lang="en-US" sz="2800" b="1" dirty="0">
                          <a:latin typeface="Courier New" panose="02070309020205020404" pitchFamily="49" charset="0"/>
                          <a:cs typeface="Courier New" panose="02070309020205020404" pitchFamily="49" charset="0"/>
                        </a:rPr>
                        <a:t>1</a:t>
                      </a:r>
                    </a:p>
                  </a:txBody>
                  <a:tcPr/>
                </a:tc>
                <a:extLst>
                  <a:ext uri="{0D108BD9-81ED-4DB2-BD59-A6C34878D82A}">
                    <a16:rowId xmlns:a16="http://schemas.microsoft.com/office/drawing/2014/main" val="2446355172"/>
                  </a:ext>
                </a:extLst>
              </a:tr>
              <a:tr h="513421">
                <a:tc>
                  <a:txBody>
                    <a:bodyPr/>
                    <a:lstStyle/>
                    <a:p>
                      <a:r>
                        <a:rPr lang="en-US" sz="2800" b="1" dirty="0">
                          <a:latin typeface="Courier New" panose="02070309020205020404" pitchFamily="49" charset="0"/>
                          <a:cs typeface="Courier New" panose="02070309020205020404" pitchFamily="49" charset="0"/>
                        </a:rPr>
                        <a:t>char *</a:t>
                      </a:r>
                    </a:p>
                  </a:txBody>
                  <a:tcPr/>
                </a:tc>
                <a:tc>
                  <a:txBody>
                    <a:bodyPr/>
                    <a:lstStyle/>
                    <a:p>
                      <a:r>
                        <a:rPr lang="en-US" sz="2800" b="1" dirty="0">
                          <a:latin typeface="Courier New" panose="02070309020205020404" pitchFamily="49" charset="0"/>
                          <a:cs typeface="Courier New" panose="02070309020205020404" pitchFamily="49" charset="0"/>
                        </a:rPr>
                        <a:t>8</a:t>
                      </a:r>
                    </a:p>
                  </a:txBody>
                  <a:tcPr/>
                </a:tc>
                <a:extLst>
                  <a:ext uri="{0D108BD9-81ED-4DB2-BD59-A6C34878D82A}">
                    <a16:rowId xmlns:a16="http://schemas.microsoft.com/office/drawing/2014/main" val="361437710"/>
                  </a:ext>
                </a:extLst>
              </a:tr>
              <a:tr h="513421">
                <a:tc>
                  <a:txBody>
                    <a:bodyPr/>
                    <a:lstStyle/>
                    <a:p>
                      <a:r>
                        <a:rPr lang="en-US" sz="2800" b="1" dirty="0">
                          <a:latin typeface="Courier New" panose="02070309020205020404" pitchFamily="49" charset="0"/>
                          <a:cs typeface="Courier New" panose="02070309020205020404" pitchFamily="49" charset="0"/>
                        </a:rPr>
                        <a:t>short</a:t>
                      </a:r>
                    </a:p>
                  </a:txBody>
                  <a:tcPr/>
                </a:tc>
                <a:tc>
                  <a:txBody>
                    <a:bodyPr/>
                    <a:lstStyle/>
                    <a:p>
                      <a:r>
                        <a:rPr lang="en-US" sz="2800" b="1" dirty="0">
                          <a:latin typeface="Courier New" panose="02070309020205020404" pitchFamily="49" charset="0"/>
                          <a:cs typeface="Courier New" panose="02070309020205020404" pitchFamily="49" charset="0"/>
                        </a:rPr>
                        <a:t>2</a:t>
                      </a:r>
                    </a:p>
                  </a:txBody>
                  <a:tcPr/>
                </a:tc>
                <a:extLst>
                  <a:ext uri="{0D108BD9-81ED-4DB2-BD59-A6C34878D82A}">
                    <a16:rowId xmlns:a16="http://schemas.microsoft.com/office/drawing/2014/main" val="671700200"/>
                  </a:ext>
                </a:extLst>
              </a:tr>
              <a:tr h="513421">
                <a:tc>
                  <a:txBody>
                    <a:bodyPr/>
                    <a:lstStyle/>
                    <a:p>
                      <a:r>
                        <a:rPr lang="en-US" sz="2800" b="1" dirty="0">
                          <a:latin typeface="Courier New" panose="02070309020205020404" pitchFamily="49" charset="0"/>
                          <a:cs typeface="Courier New" panose="02070309020205020404" pitchFamily="49" charset="0"/>
                        </a:rPr>
                        <a:t>long</a:t>
                      </a:r>
                    </a:p>
                  </a:txBody>
                  <a:tcPr/>
                </a:tc>
                <a:tc>
                  <a:txBody>
                    <a:bodyPr/>
                    <a:lstStyle/>
                    <a:p>
                      <a:r>
                        <a:rPr lang="en-US" sz="2800" b="1" dirty="0">
                          <a:latin typeface="Courier New" panose="02070309020205020404" pitchFamily="49" charset="0"/>
                          <a:cs typeface="Courier New" panose="02070309020205020404" pitchFamily="49" charset="0"/>
                        </a:rPr>
                        <a:t>8</a:t>
                      </a:r>
                    </a:p>
                  </a:txBody>
                  <a:tcPr/>
                </a:tc>
                <a:extLst>
                  <a:ext uri="{0D108BD9-81ED-4DB2-BD59-A6C34878D82A}">
                    <a16:rowId xmlns:a16="http://schemas.microsoft.com/office/drawing/2014/main" val="2386129625"/>
                  </a:ext>
                </a:extLst>
              </a:tr>
            </a:tbl>
          </a:graphicData>
        </a:graphic>
      </p:graphicFrame>
    </p:spTree>
    <p:extLst>
      <p:ext uri="{BB962C8B-B14F-4D97-AF65-F5344CB8AC3E}">
        <p14:creationId xmlns:p14="http://schemas.microsoft.com/office/powerpoint/2010/main" val="4034521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EC55D-D373-DB49-8A72-E9D3A232061C}"/>
              </a:ext>
            </a:extLst>
          </p:cNvPr>
          <p:cNvSpPr>
            <a:spLocks noGrp="1"/>
          </p:cNvSpPr>
          <p:nvPr>
            <p:ph type="title"/>
          </p:nvPr>
        </p:nvSpPr>
        <p:spPr/>
        <p:txBody>
          <a:bodyPr/>
          <a:lstStyle/>
          <a:p>
            <a:r>
              <a:rPr lang="en-US" dirty="0"/>
              <a:t>In The Days Of Yore…</a:t>
            </a:r>
          </a:p>
        </p:txBody>
      </p:sp>
      <p:graphicFrame>
        <p:nvGraphicFramePr>
          <p:cNvPr id="4" name="Content Placeholder 3">
            <a:extLst>
              <a:ext uri="{FF2B5EF4-FFF2-40B4-BE49-F238E27FC236}">
                <a16:creationId xmlns:a16="http://schemas.microsoft.com/office/drawing/2014/main" id="{FD2EDD38-1831-044A-A943-1D0B762DDF2A}"/>
              </a:ext>
            </a:extLst>
          </p:cNvPr>
          <p:cNvGraphicFramePr>
            <a:graphicFrameLocks noGrp="1"/>
          </p:cNvGraphicFramePr>
          <p:nvPr>
            <p:ph idx="1"/>
            <p:extLst>
              <p:ext uri="{D42A27DB-BD31-4B8C-83A1-F6EECF244321}">
                <p14:modId xmlns:p14="http://schemas.microsoft.com/office/powerpoint/2010/main" val="1759264743"/>
              </p:ext>
            </p:extLst>
          </p:nvPr>
        </p:nvGraphicFramePr>
        <p:xfrm>
          <a:off x="3581400" y="1828800"/>
          <a:ext cx="5029200" cy="4236719"/>
        </p:xfrm>
        <a:graphic>
          <a:graphicData uri="http://schemas.openxmlformats.org/drawingml/2006/table">
            <a:tbl>
              <a:tblPr firstRow="1" bandRow="1">
                <a:tableStyleId>{5C22544A-7EE6-4342-B048-85BDC9FD1C3A}</a:tableStyleId>
              </a:tblPr>
              <a:tblGrid>
                <a:gridCol w="2514600">
                  <a:extLst>
                    <a:ext uri="{9D8B030D-6E8A-4147-A177-3AD203B41FA5}">
                      <a16:colId xmlns:a16="http://schemas.microsoft.com/office/drawing/2014/main" val="1265833097"/>
                    </a:ext>
                  </a:extLst>
                </a:gridCol>
                <a:gridCol w="2514600">
                  <a:extLst>
                    <a:ext uri="{9D8B030D-6E8A-4147-A177-3AD203B41FA5}">
                      <a16:colId xmlns:a16="http://schemas.microsoft.com/office/drawing/2014/main" val="1553488989"/>
                    </a:ext>
                  </a:extLst>
                </a:gridCol>
              </a:tblGrid>
              <a:tr h="609599">
                <a:tc>
                  <a:txBody>
                    <a:bodyPr/>
                    <a:lstStyle/>
                    <a:p>
                      <a:r>
                        <a:rPr lang="en-US" sz="2800" dirty="0"/>
                        <a:t>C Declaration</a:t>
                      </a:r>
                    </a:p>
                  </a:txBody>
                  <a:tcPr/>
                </a:tc>
                <a:tc>
                  <a:txBody>
                    <a:bodyPr/>
                    <a:lstStyle/>
                    <a:p>
                      <a:r>
                        <a:rPr lang="en-US" sz="2800" dirty="0"/>
                        <a:t>Size (Bytes)</a:t>
                      </a:r>
                    </a:p>
                  </a:txBody>
                  <a:tcPr/>
                </a:tc>
                <a:extLst>
                  <a:ext uri="{0D108BD9-81ED-4DB2-BD59-A6C34878D82A}">
                    <a16:rowId xmlns:a16="http://schemas.microsoft.com/office/drawing/2014/main" val="2420144806"/>
                  </a:ext>
                </a:extLst>
              </a:tr>
              <a:tr h="513421">
                <a:tc>
                  <a:txBody>
                    <a:bodyPr/>
                    <a:lstStyle/>
                    <a:p>
                      <a:r>
                        <a:rPr lang="en-US" sz="2800" b="1" dirty="0">
                          <a:latin typeface="Courier New" panose="02070309020205020404" pitchFamily="49" charset="0"/>
                          <a:cs typeface="Courier New" panose="02070309020205020404" pitchFamily="49" charset="0"/>
                        </a:rPr>
                        <a:t>int</a:t>
                      </a:r>
                    </a:p>
                  </a:txBody>
                  <a:tcPr/>
                </a:tc>
                <a:tc>
                  <a:txBody>
                    <a:bodyPr/>
                    <a:lstStyle/>
                    <a:p>
                      <a:r>
                        <a:rPr lang="en-US" sz="2800" b="1" dirty="0">
                          <a:latin typeface="Courier New" panose="02070309020205020404" pitchFamily="49" charset="0"/>
                          <a:cs typeface="Courier New" panose="02070309020205020404" pitchFamily="49" charset="0"/>
                        </a:rPr>
                        <a:t>4</a:t>
                      </a:r>
                    </a:p>
                  </a:txBody>
                  <a:tcPr/>
                </a:tc>
                <a:extLst>
                  <a:ext uri="{0D108BD9-81ED-4DB2-BD59-A6C34878D82A}">
                    <a16:rowId xmlns:a16="http://schemas.microsoft.com/office/drawing/2014/main" val="2881932504"/>
                  </a:ext>
                </a:extLst>
              </a:tr>
              <a:tr h="513421">
                <a:tc>
                  <a:txBody>
                    <a:bodyPr/>
                    <a:lstStyle/>
                    <a:p>
                      <a:r>
                        <a:rPr lang="en-US" sz="2800" b="1" dirty="0">
                          <a:latin typeface="Courier New" panose="02070309020205020404" pitchFamily="49" charset="0"/>
                          <a:cs typeface="Courier New" panose="02070309020205020404" pitchFamily="49" charset="0"/>
                        </a:rPr>
                        <a:t>double</a:t>
                      </a:r>
                    </a:p>
                  </a:txBody>
                  <a:tcPr/>
                </a:tc>
                <a:tc>
                  <a:txBody>
                    <a:bodyPr/>
                    <a:lstStyle/>
                    <a:p>
                      <a:r>
                        <a:rPr lang="en-US" sz="2800" b="1" dirty="0">
                          <a:latin typeface="Courier New" panose="02070309020205020404" pitchFamily="49" charset="0"/>
                          <a:cs typeface="Courier New" panose="02070309020205020404" pitchFamily="49" charset="0"/>
                        </a:rPr>
                        <a:t>8</a:t>
                      </a:r>
                    </a:p>
                  </a:txBody>
                  <a:tcPr/>
                </a:tc>
                <a:extLst>
                  <a:ext uri="{0D108BD9-81ED-4DB2-BD59-A6C34878D82A}">
                    <a16:rowId xmlns:a16="http://schemas.microsoft.com/office/drawing/2014/main" val="3254222973"/>
                  </a:ext>
                </a:extLst>
              </a:tr>
              <a:tr h="513421">
                <a:tc>
                  <a:txBody>
                    <a:bodyPr/>
                    <a:lstStyle/>
                    <a:p>
                      <a:r>
                        <a:rPr lang="en-US" sz="2800" b="1" dirty="0">
                          <a:latin typeface="Courier New" panose="02070309020205020404" pitchFamily="49" charset="0"/>
                          <a:cs typeface="Courier New" panose="02070309020205020404" pitchFamily="49" charset="0"/>
                        </a:rPr>
                        <a:t>float</a:t>
                      </a:r>
                    </a:p>
                  </a:txBody>
                  <a:tcPr/>
                </a:tc>
                <a:tc>
                  <a:txBody>
                    <a:bodyPr/>
                    <a:lstStyle/>
                    <a:p>
                      <a:r>
                        <a:rPr lang="en-US" sz="2800" b="1" dirty="0">
                          <a:latin typeface="Courier New" panose="02070309020205020404" pitchFamily="49" charset="0"/>
                          <a:cs typeface="Courier New" panose="02070309020205020404" pitchFamily="49" charset="0"/>
                        </a:rPr>
                        <a:t>4</a:t>
                      </a:r>
                    </a:p>
                  </a:txBody>
                  <a:tcPr/>
                </a:tc>
                <a:extLst>
                  <a:ext uri="{0D108BD9-81ED-4DB2-BD59-A6C34878D82A}">
                    <a16:rowId xmlns:a16="http://schemas.microsoft.com/office/drawing/2014/main" val="3762238083"/>
                  </a:ext>
                </a:extLst>
              </a:tr>
              <a:tr h="513421">
                <a:tc>
                  <a:txBody>
                    <a:bodyPr/>
                    <a:lstStyle/>
                    <a:p>
                      <a:r>
                        <a:rPr lang="en-US" sz="2800" b="1" dirty="0">
                          <a:latin typeface="Courier New" panose="02070309020205020404" pitchFamily="49" charset="0"/>
                          <a:cs typeface="Courier New" panose="02070309020205020404" pitchFamily="49" charset="0"/>
                        </a:rPr>
                        <a:t>char</a:t>
                      </a:r>
                    </a:p>
                  </a:txBody>
                  <a:tcPr/>
                </a:tc>
                <a:tc>
                  <a:txBody>
                    <a:bodyPr/>
                    <a:lstStyle/>
                    <a:p>
                      <a:r>
                        <a:rPr lang="en-US" sz="2800" b="1" dirty="0">
                          <a:latin typeface="Courier New" panose="02070309020205020404" pitchFamily="49" charset="0"/>
                          <a:cs typeface="Courier New" panose="02070309020205020404" pitchFamily="49" charset="0"/>
                        </a:rPr>
                        <a:t>1</a:t>
                      </a:r>
                    </a:p>
                  </a:txBody>
                  <a:tcPr/>
                </a:tc>
                <a:extLst>
                  <a:ext uri="{0D108BD9-81ED-4DB2-BD59-A6C34878D82A}">
                    <a16:rowId xmlns:a16="http://schemas.microsoft.com/office/drawing/2014/main" val="2446355172"/>
                  </a:ext>
                </a:extLst>
              </a:tr>
              <a:tr h="513421">
                <a:tc>
                  <a:txBody>
                    <a:bodyPr/>
                    <a:lstStyle/>
                    <a:p>
                      <a:r>
                        <a:rPr lang="en-US" sz="2800" b="1" dirty="0">
                          <a:latin typeface="Courier New" panose="02070309020205020404" pitchFamily="49" charset="0"/>
                          <a:cs typeface="Courier New" panose="02070309020205020404" pitchFamily="49" charset="0"/>
                        </a:rPr>
                        <a:t>char *</a:t>
                      </a:r>
                    </a:p>
                  </a:txBody>
                  <a:tcPr>
                    <a:solidFill>
                      <a:srgbClr val="FF0000"/>
                    </a:solidFill>
                  </a:tcPr>
                </a:tc>
                <a:tc>
                  <a:txBody>
                    <a:bodyPr/>
                    <a:lstStyle/>
                    <a:p>
                      <a:r>
                        <a:rPr lang="en-US" sz="2800" b="1" dirty="0">
                          <a:latin typeface="Courier New" panose="02070309020205020404" pitchFamily="49" charset="0"/>
                          <a:cs typeface="Courier New" panose="02070309020205020404" pitchFamily="49" charset="0"/>
                        </a:rPr>
                        <a:t>4</a:t>
                      </a:r>
                    </a:p>
                  </a:txBody>
                  <a:tcPr>
                    <a:solidFill>
                      <a:srgbClr val="FF0000"/>
                    </a:solidFill>
                  </a:tcPr>
                </a:tc>
                <a:extLst>
                  <a:ext uri="{0D108BD9-81ED-4DB2-BD59-A6C34878D82A}">
                    <a16:rowId xmlns:a16="http://schemas.microsoft.com/office/drawing/2014/main" val="361437710"/>
                  </a:ext>
                </a:extLst>
              </a:tr>
              <a:tr h="513421">
                <a:tc>
                  <a:txBody>
                    <a:bodyPr/>
                    <a:lstStyle/>
                    <a:p>
                      <a:r>
                        <a:rPr lang="en-US" sz="2800" b="1" dirty="0">
                          <a:latin typeface="Courier New" panose="02070309020205020404" pitchFamily="49" charset="0"/>
                          <a:cs typeface="Courier New" panose="02070309020205020404" pitchFamily="49" charset="0"/>
                        </a:rPr>
                        <a:t>short</a:t>
                      </a:r>
                    </a:p>
                  </a:txBody>
                  <a:tcPr/>
                </a:tc>
                <a:tc>
                  <a:txBody>
                    <a:bodyPr/>
                    <a:lstStyle/>
                    <a:p>
                      <a:r>
                        <a:rPr lang="en-US" sz="2800" b="1" dirty="0">
                          <a:latin typeface="Courier New" panose="02070309020205020404" pitchFamily="49" charset="0"/>
                          <a:cs typeface="Courier New" panose="02070309020205020404" pitchFamily="49" charset="0"/>
                        </a:rPr>
                        <a:t>2</a:t>
                      </a:r>
                    </a:p>
                  </a:txBody>
                  <a:tcPr/>
                </a:tc>
                <a:extLst>
                  <a:ext uri="{0D108BD9-81ED-4DB2-BD59-A6C34878D82A}">
                    <a16:rowId xmlns:a16="http://schemas.microsoft.com/office/drawing/2014/main" val="671700200"/>
                  </a:ext>
                </a:extLst>
              </a:tr>
              <a:tr h="513421">
                <a:tc>
                  <a:txBody>
                    <a:bodyPr/>
                    <a:lstStyle/>
                    <a:p>
                      <a:r>
                        <a:rPr lang="en-US" sz="2800" b="1" dirty="0">
                          <a:latin typeface="Courier New" panose="02070309020205020404" pitchFamily="49" charset="0"/>
                          <a:cs typeface="Courier New" panose="02070309020205020404" pitchFamily="49" charset="0"/>
                        </a:rPr>
                        <a:t>long</a:t>
                      </a:r>
                    </a:p>
                  </a:txBody>
                  <a:tcPr>
                    <a:solidFill>
                      <a:srgbClr val="FF0000"/>
                    </a:solidFill>
                  </a:tcPr>
                </a:tc>
                <a:tc>
                  <a:txBody>
                    <a:bodyPr/>
                    <a:lstStyle/>
                    <a:p>
                      <a:r>
                        <a:rPr lang="en-US" sz="2800" b="1" dirty="0">
                          <a:latin typeface="Courier New" panose="02070309020205020404" pitchFamily="49" charset="0"/>
                          <a:cs typeface="Courier New" panose="02070309020205020404" pitchFamily="49" charset="0"/>
                        </a:rPr>
                        <a:t>4</a:t>
                      </a:r>
                    </a:p>
                  </a:txBody>
                  <a:tcPr>
                    <a:solidFill>
                      <a:srgbClr val="FF0000"/>
                    </a:solidFill>
                  </a:tcPr>
                </a:tc>
                <a:extLst>
                  <a:ext uri="{0D108BD9-81ED-4DB2-BD59-A6C34878D82A}">
                    <a16:rowId xmlns:a16="http://schemas.microsoft.com/office/drawing/2014/main" val="2386129625"/>
                  </a:ext>
                </a:extLst>
              </a:tr>
            </a:tbl>
          </a:graphicData>
        </a:graphic>
      </p:graphicFrame>
    </p:spTree>
    <p:extLst>
      <p:ext uri="{BB962C8B-B14F-4D97-AF65-F5344CB8AC3E}">
        <p14:creationId xmlns:p14="http://schemas.microsoft.com/office/powerpoint/2010/main" val="4481936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90BC8-AE95-3E4B-A849-161DFF86883E}"/>
              </a:ext>
            </a:extLst>
          </p:cNvPr>
          <p:cNvSpPr>
            <a:spLocks noGrp="1"/>
          </p:cNvSpPr>
          <p:nvPr>
            <p:ph type="title"/>
          </p:nvPr>
        </p:nvSpPr>
        <p:spPr/>
        <p:txBody>
          <a:bodyPr/>
          <a:lstStyle/>
          <a:p>
            <a:r>
              <a:rPr lang="en-US" dirty="0"/>
              <a:t>Transitioning To Larger Datatypes</a:t>
            </a:r>
          </a:p>
        </p:txBody>
      </p:sp>
      <p:sp>
        <p:nvSpPr>
          <p:cNvPr id="3" name="Content Placeholder 2">
            <a:extLst>
              <a:ext uri="{FF2B5EF4-FFF2-40B4-BE49-F238E27FC236}">
                <a16:creationId xmlns:a16="http://schemas.microsoft.com/office/drawing/2014/main" id="{2D166868-4F14-3D40-9EFF-9F0748642300}"/>
              </a:ext>
            </a:extLst>
          </p:cNvPr>
          <p:cNvSpPr>
            <a:spLocks noGrp="1"/>
          </p:cNvSpPr>
          <p:nvPr>
            <p:ph idx="1"/>
          </p:nvPr>
        </p:nvSpPr>
        <p:spPr>
          <a:xfrm>
            <a:off x="152400" y="2514600"/>
            <a:ext cx="11811000" cy="4495800"/>
          </a:xfrm>
        </p:spPr>
        <p:txBody>
          <a:bodyPr/>
          <a:lstStyle/>
          <a:p>
            <a:r>
              <a:rPr lang="en-US" b="1" dirty="0"/>
              <a:t>Early 2000s:</a:t>
            </a:r>
            <a:r>
              <a:rPr lang="en-US" dirty="0"/>
              <a:t> most computers were </a:t>
            </a:r>
            <a:r>
              <a:rPr lang="en-US" b="1" dirty="0"/>
              <a:t>32-bit. </a:t>
            </a:r>
            <a:r>
              <a:rPr lang="en-US" dirty="0"/>
              <a:t>This means that pointers were </a:t>
            </a:r>
            <a:r>
              <a:rPr lang="en-US" b="1" dirty="0"/>
              <a:t>4 bytes</a:t>
            </a:r>
            <a:r>
              <a:rPr lang="en-US" dirty="0"/>
              <a:t> </a:t>
            </a:r>
            <a:r>
              <a:rPr lang="en-US" b="1" dirty="0"/>
              <a:t>(32 bits).</a:t>
            </a:r>
            <a:r>
              <a:rPr lang="en-US" dirty="0"/>
              <a:t>  </a:t>
            </a:r>
          </a:p>
          <a:p>
            <a:r>
              <a:rPr lang="en-US" dirty="0"/>
              <a:t>32-bit pointers store a memory address from 0 to 2</a:t>
            </a:r>
            <a:r>
              <a:rPr lang="en-US" baseline="30000" dirty="0"/>
              <a:t>32</a:t>
            </a:r>
            <a:r>
              <a:rPr lang="en-US" dirty="0"/>
              <a:t>-1, equaling </a:t>
            </a:r>
            <a:r>
              <a:rPr lang="en-US" b="1" dirty="0"/>
              <a:t>2</a:t>
            </a:r>
            <a:r>
              <a:rPr lang="en-US" b="1" baseline="30000" dirty="0"/>
              <a:t>32</a:t>
            </a:r>
            <a:r>
              <a:rPr lang="en-US" b="1" dirty="0"/>
              <a:t> bytes of addressable memory</a:t>
            </a:r>
            <a:r>
              <a:rPr lang="en-US" dirty="0"/>
              <a:t>.  This equals </a:t>
            </a:r>
            <a:r>
              <a:rPr lang="en-US" b="1" dirty="0"/>
              <a:t>4 Gigabytes</a:t>
            </a:r>
            <a:r>
              <a:rPr lang="en-US" dirty="0"/>
              <a:t>, meaning that 32-bit computers could have at most </a:t>
            </a:r>
            <a:r>
              <a:rPr lang="en-US" b="1" dirty="0"/>
              <a:t>4GB</a:t>
            </a:r>
            <a:r>
              <a:rPr lang="en-US" dirty="0"/>
              <a:t> of memory (RAM)!</a:t>
            </a:r>
          </a:p>
          <a:p>
            <a:r>
              <a:rPr lang="en-US" dirty="0"/>
              <a:t>Because of this, computers transitioned to </a:t>
            </a:r>
            <a:r>
              <a:rPr lang="en-US" b="1" dirty="0"/>
              <a:t>64-bit.</a:t>
            </a:r>
            <a:r>
              <a:rPr lang="en-US" dirty="0"/>
              <a:t>  This means that datatypes were enlarged; pointers in programs were now </a:t>
            </a:r>
            <a:r>
              <a:rPr lang="en-US" b="1" dirty="0"/>
              <a:t>64 bits.</a:t>
            </a:r>
            <a:endParaRPr lang="en-US" dirty="0"/>
          </a:p>
          <a:p>
            <a:r>
              <a:rPr lang="en-US" dirty="0"/>
              <a:t>64-bit pointers store a memory address from 0 to 2</a:t>
            </a:r>
            <a:r>
              <a:rPr lang="en-US" baseline="30000" dirty="0"/>
              <a:t>64</a:t>
            </a:r>
            <a:r>
              <a:rPr lang="en-US" dirty="0"/>
              <a:t>-1, equaling </a:t>
            </a:r>
            <a:r>
              <a:rPr lang="en-US" b="1" dirty="0"/>
              <a:t>2</a:t>
            </a:r>
            <a:r>
              <a:rPr lang="en-US" b="1" baseline="30000" dirty="0"/>
              <a:t>64</a:t>
            </a:r>
            <a:r>
              <a:rPr lang="en-US" b="1" dirty="0"/>
              <a:t> bytes of addressable memory.</a:t>
            </a:r>
            <a:r>
              <a:rPr lang="en-US" dirty="0"/>
              <a:t>  This equals </a:t>
            </a:r>
            <a:r>
              <a:rPr lang="en-US" b="1" dirty="0"/>
              <a:t>16 Exabytes</a:t>
            </a:r>
            <a:r>
              <a:rPr lang="en-US" dirty="0"/>
              <a:t>, meaning that 64-bit computers could have at </a:t>
            </a:r>
            <a:r>
              <a:rPr lang="en-US"/>
              <a:t>most </a:t>
            </a:r>
            <a:r>
              <a:rPr lang="en-US" b="1"/>
              <a:t>1024*1024*1024*16 </a:t>
            </a:r>
            <a:r>
              <a:rPr lang="en-US" b="1" dirty="0"/>
              <a:t>GB</a:t>
            </a:r>
            <a:r>
              <a:rPr lang="en-US" dirty="0"/>
              <a:t> of memory (RAM)!</a:t>
            </a:r>
          </a:p>
        </p:txBody>
      </p:sp>
      <p:pic>
        <p:nvPicPr>
          <p:cNvPr id="4" name="Image">
            <a:extLst>
              <a:ext uri="{FF2B5EF4-FFF2-40B4-BE49-F238E27FC236}">
                <a16:creationId xmlns:a16="http://schemas.microsoft.com/office/drawing/2014/main" id="{4ADEDB6F-6095-FB4C-B2BB-746ECE4B15FD}"/>
              </a:ext>
              <a:ext uri="{C183D7F6-B498-43B3-948B-1728B52AA6E4}">
                <adec:decorative xmlns:adec="http://schemas.microsoft.com/office/drawing/2017/decorative" val="1"/>
              </a:ext>
            </a:extLst>
          </p:cNvPr>
          <p:cNvPicPr>
            <a:picLocks noChangeAspect="1"/>
          </p:cNvPicPr>
          <p:nvPr/>
        </p:nvPicPr>
        <p:blipFill>
          <a:blip r:embed="rId3"/>
          <a:srcRect l="1062" t="18521" r="1067" b="14672"/>
          <a:stretch>
            <a:fillRect/>
          </a:stretch>
        </p:blipFill>
        <p:spPr>
          <a:xfrm>
            <a:off x="4975938" y="1277719"/>
            <a:ext cx="2240123" cy="1084481"/>
          </a:xfrm>
          <a:custGeom>
            <a:avLst/>
            <a:gdLst/>
            <a:ahLst/>
            <a:cxnLst>
              <a:cxn ang="0">
                <a:pos x="wd2" y="hd2"/>
              </a:cxn>
              <a:cxn ang="5400000">
                <a:pos x="wd2" y="hd2"/>
              </a:cxn>
              <a:cxn ang="10800000">
                <a:pos x="wd2" y="hd2"/>
              </a:cxn>
              <a:cxn ang="16200000">
                <a:pos x="wd2" y="hd2"/>
              </a:cxn>
            </a:cxnLst>
            <a:rect l="0" t="0" r="r" b="b"/>
            <a:pathLst>
              <a:path w="21566" h="21579" extrusionOk="0">
                <a:moveTo>
                  <a:pt x="5172" y="0"/>
                </a:moveTo>
                <a:cubicBezTo>
                  <a:pt x="3221" y="5"/>
                  <a:pt x="1264" y="59"/>
                  <a:pt x="1072" y="159"/>
                </a:cubicBezTo>
                <a:cubicBezTo>
                  <a:pt x="875" y="262"/>
                  <a:pt x="680" y="510"/>
                  <a:pt x="500" y="883"/>
                </a:cubicBezTo>
                <a:cubicBezTo>
                  <a:pt x="-34" y="1990"/>
                  <a:pt x="1" y="1292"/>
                  <a:pt x="1" y="10796"/>
                </a:cubicBezTo>
                <a:lnTo>
                  <a:pt x="1" y="19288"/>
                </a:lnTo>
                <a:lnTo>
                  <a:pt x="152" y="19872"/>
                </a:lnTo>
                <a:cubicBezTo>
                  <a:pt x="332" y="20572"/>
                  <a:pt x="666" y="21128"/>
                  <a:pt x="1057" y="21381"/>
                </a:cubicBezTo>
                <a:cubicBezTo>
                  <a:pt x="1282" y="21527"/>
                  <a:pt x="2178" y="21569"/>
                  <a:pt x="5174" y="21577"/>
                </a:cubicBezTo>
                <a:cubicBezTo>
                  <a:pt x="9457" y="21588"/>
                  <a:pt x="9431" y="21593"/>
                  <a:pt x="9898" y="20610"/>
                </a:cubicBezTo>
                <a:cubicBezTo>
                  <a:pt x="10401" y="19554"/>
                  <a:pt x="10383" y="19937"/>
                  <a:pt x="10380" y="10698"/>
                </a:cubicBezTo>
                <a:lnTo>
                  <a:pt x="10376" y="2436"/>
                </a:lnTo>
                <a:lnTo>
                  <a:pt x="10183" y="1736"/>
                </a:lnTo>
                <a:cubicBezTo>
                  <a:pt x="9977" y="986"/>
                  <a:pt x="9604" y="361"/>
                  <a:pt x="9233" y="141"/>
                </a:cubicBezTo>
                <a:cubicBezTo>
                  <a:pt x="9066" y="41"/>
                  <a:pt x="7122" y="-4"/>
                  <a:pt x="5172" y="0"/>
                </a:cubicBezTo>
                <a:close/>
                <a:moveTo>
                  <a:pt x="16396" y="5"/>
                </a:moveTo>
                <a:cubicBezTo>
                  <a:pt x="12133" y="5"/>
                  <a:pt x="12192" y="-7"/>
                  <a:pt x="11670" y="918"/>
                </a:cubicBezTo>
                <a:cubicBezTo>
                  <a:pt x="11142" y="1855"/>
                  <a:pt x="11153" y="1645"/>
                  <a:pt x="11153" y="10864"/>
                </a:cubicBezTo>
                <a:cubicBezTo>
                  <a:pt x="11153" y="18892"/>
                  <a:pt x="11155" y="19019"/>
                  <a:pt x="11296" y="19636"/>
                </a:cubicBezTo>
                <a:cubicBezTo>
                  <a:pt x="11484" y="20455"/>
                  <a:pt x="11790" y="21041"/>
                  <a:pt x="12181" y="21330"/>
                </a:cubicBezTo>
                <a:cubicBezTo>
                  <a:pt x="12461" y="21536"/>
                  <a:pt x="12925" y="21564"/>
                  <a:pt x="16326" y="21573"/>
                </a:cubicBezTo>
                <a:cubicBezTo>
                  <a:pt x="18773" y="21579"/>
                  <a:pt x="20246" y="21531"/>
                  <a:pt x="20405" y="21439"/>
                </a:cubicBezTo>
                <a:cubicBezTo>
                  <a:pt x="20790" y="21218"/>
                  <a:pt x="21209" y="20484"/>
                  <a:pt x="21398" y="19704"/>
                </a:cubicBezTo>
                <a:lnTo>
                  <a:pt x="21566" y="19010"/>
                </a:lnTo>
                <a:lnTo>
                  <a:pt x="21566" y="10726"/>
                </a:lnTo>
                <a:lnTo>
                  <a:pt x="21566" y="2441"/>
                </a:lnTo>
                <a:lnTo>
                  <a:pt x="21387" y="1815"/>
                </a:lnTo>
                <a:cubicBezTo>
                  <a:pt x="21289" y="1471"/>
                  <a:pt x="21122" y="1018"/>
                  <a:pt x="21017" y="811"/>
                </a:cubicBezTo>
                <a:cubicBezTo>
                  <a:pt x="20609" y="8"/>
                  <a:pt x="20592" y="5"/>
                  <a:pt x="16396" y="5"/>
                </a:cubicBezTo>
                <a:close/>
              </a:path>
            </a:pathLst>
          </a:custGeom>
          <a:ln w="12700">
            <a:miter lim="400000"/>
          </a:ln>
        </p:spPr>
      </p:pic>
    </p:spTree>
    <p:extLst>
      <p:ext uri="{BB962C8B-B14F-4D97-AF65-F5344CB8AC3E}">
        <p14:creationId xmlns:p14="http://schemas.microsoft.com/office/powerpoint/2010/main" val="2802763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p:txBody>
          <a:bodyPr/>
          <a:lstStyle/>
          <a:p>
            <a:pPr>
              <a:tabLst>
                <a:tab pos="11588750" algn="r"/>
              </a:tabLst>
            </a:pPr>
            <a:r>
              <a:rPr lang="en-US" dirty="0"/>
              <a:t>Bits and Bytes	</a:t>
            </a:r>
          </a:p>
          <a:p>
            <a:pPr>
              <a:tabLst>
                <a:tab pos="11588750" algn="r"/>
              </a:tabLst>
            </a:pPr>
            <a:r>
              <a:rPr lang="en-US" dirty="0"/>
              <a:t>Hexadecimal	</a:t>
            </a:r>
          </a:p>
          <a:p>
            <a:pPr>
              <a:tabLst>
                <a:tab pos="11588750" algn="r"/>
              </a:tabLst>
            </a:pPr>
            <a:r>
              <a:rPr lang="en-US" dirty="0"/>
              <a:t>Integer Representations	</a:t>
            </a:r>
          </a:p>
          <a:p>
            <a:pPr>
              <a:tabLst>
                <a:tab pos="11588750" algn="r"/>
              </a:tabLst>
            </a:pPr>
            <a:r>
              <a:rPr lang="en-US" b="1" dirty="0">
                <a:solidFill>
                  <a:srgbClr val="C00000"/>
                </a:solidFill>
              </a:rPr>
              <a:t>Unsigned Integers</a:t>
            </a:r>
            <a:r>
              <a:rPr lang="en-US" dirty="0"/>
              <a:t>	</a:t>
            </a:r>
          </a:p>
          <a:p>
            <a:pPr>
              <a:tabLst>
                <a:tab pos="11588750" algn="r"/>
              </a:tabLst>
            </a:pPr>
            <a:r>
              <a:rPr lang="en-US" dirty="0"/>
              <a:t>Signed Integers	</a:t>
            </a:r>
          </a:p>
          <a:p>
            <a:pPr>
              <a:tabLst>
                <a:tab pos="11588750" algn="r"/>
              </a:tabLst>
            </a:pPr>
            <a:r>
              <a:rPr lang="en-US" dirty="0"/>
              <a:t>Overflow	</a:t>
            </a:r>
          </a:p>
        </p:txBody>
      </p:sp>
    </p:spTree>
    <p:extLst>
      <p:ext uri="{BB962C8B-B14F-4D97-AF65-F5344CB8AC3E}">
        <p14:creationId xmlns:p14="http://schemas.microsoft.com/office/powerpoint/2010/main" val="40246382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13054-50DF-704F-925B-3BC787E3478B}"/>
              </a:ext>
            </a:extLst>
          </p:cNvPr>
          <p:cNvSpPr>
            <a:spLocks noGrp="1"/>
          </p:cNvSpPr>
          <p:nvPr>
            <p:ph type="title"/>
          </p:nvPr>
        </p:nvSpPr>
        <p:spPr/>
        <p:txBody>
          <a:bodyPr/>
          <a:lstStyle/>
          <a:p>
            <a:r>
              <a:rPr lang="en-US" dirty="0"/>
              <a:t>Unsigned Integers</a:t>
            </a:r>
          </a:p>
        </p:txBody>
      </p:sp>
      <p:sp>
        <p:nvSpPr>
          <p:cNvPr id="3" name="Content Placeholder 2">
            <a:extLst>
              <a:ext uri="{FF2B5EF4-FFF2-40B4-BE49-F238E27FC236}">
                <a16:creationId xmlns:a16="http://schemas.microsoft.com/office/drawing/2014/main" id="{E14863FF-4FFD-834F-B198-315422B7DBF3}"/>
              </a:ext>
            </a:extLst>
          </p:cNvPr>
          <p:cNvSpPr>
            <a:spLocks noGrp="1"/>
          </p:cNvSpPr>
          <p:nvPr>
            <p:ph idx="1"/>
          </p:nvPr>
        </p:nvSpPr>
        <p:spPr/>
        <p:txBody>
          <a:bodyPr/>
          <a:lstStyle/>
          <a:p>
            <a:r>
              <a:rPr lang="en-US" dirty="0"/>
              <a:t>An </a:t>
            </a:r>
            <a:r>
              <a:rPr lang="en-US" b="1" dirty="0"/>
              <a:t>unsigned</a:t>
            </a:r>
            <a:r>
              <a:rPr lang="en-US" dirty="0"/>
              <a:t> integer is 0 or a positive integer (no negatives).</a:t>
            </a:r>
          </a:p>
          <a:p>
            <a:r>
              <a:rPr lang="en-US" dirty="0"/>
              <a:t>We have already discussed converting between decimal and binary, which is a nice 1:1 relationship.  Examples:</a:t>
            </a:r>
          </a:p>
          <a:p>
            <a:pPr marL="0" indent="0">
              <a:buNone/>
              <a:defRPr>
                <a:latin typeface="Courier"/>
                <a:ea typeface="Courier"/>
                <a:cs typeface="Courier"/>
                <a:sym typeface="Courier"/>
              </a:defRPr>
            </a:pPr>
            <a:r>
              <a:rPr lang="en-US" dirty="0"/>
              <a:t>    0b0001 = 1</a:t>
            </a:r>
          </a:p>
          <a:p>
            <a:pPr marL="0" indent="0">
              <a:buNone/>
              <a:defRPr>
                <a:latin typeface="Courier"/>
                <a:ea typeface="Courier"/>
                <a:cs typeface="Courier"/>
                <a:sym typeface="Courier"/>
              </a:defRPr>
            </a:pPr>
            <a:r>
              <a:rPr lang="en-US" dirty="0"/>
              <a:t>    0b0101 = 5</a:t>
            </a:r>
          </a:p>
          <a:p>
            <a:pPr marL="0" indent="0">
              <a:buNone/>
              <a:defRPr>
                <a:latin typeface="Courier"/>
                <a:ea typeface="Courier"/>
                <a:cs typeface="Courier"/>
                <a:sym typeface="Courier"/>
              </a:defRPr>
            </a:pPr>
            <a:r>
              <a:rPr lang="en-US" dirty="0"/>
              <a:t>    0b1011 = 11</a:t>
            </a:r>
          </a:p>
          <a:p>
            <a:pPr marL="0" indent="0">
              <a:buNone/>
              <a:defRPr>
                <a:latin typeface="Courier"/>
                <a:ea typeface="Courier"/>
                <a:cs typeface="Courier"/>
                <a:sym typeface="Courier"/>
              </a:defRPr>
            </a:pPr>
            <a:r>
              <a:rPr lang="en-US" dirty="0"/>
              <a:t>    0b1111 = 15</a:t>
            </a:r>
          </a:p>
          <a:p>
            <a:r>
              <a:rPr lang="en-US" dirty="0"/>
              <a:t>The range of an unsigned number is 0 → 2</a:t>
            </a:r>
            <a:r>
              <a:rPr lang="en-US" i="1" baseline="31999" dirty="0">
                <a:latin typeface="Helvetica Neue"/>
                <a:ea typeface="Helvetica Neue"/>
                <a:cs typeface="Helvetica Neue"/>
                <a:sym typeface="Helvetica Neue"/>
              </a:rPr>
              <a:t>w</a:t>
            </a:r>
            <a:r>
              <a:rPr lang="en-US" baseline="31999" dirty="0"/>
              <a:t> </a:t>
            </a:r>
            <a:r>
              <a:rPr lang="en-US" dirty="0"/>
              <a:t>- 1, where </a:t>
            </a:r>
            <a:r>
              <a:rPr lang="en-US" i="1" dirty="0">
                <a:latin typeface="Helvetica Neue"/>
                <a:ea typeface="Helvetica Neue"/>
                <a:cs typeface="Helvetica Neue"/>
                <a:sym typeface="Helvetica Neue"/>
              </a:rPr>
              <a:t>w</a:t>
            </a:r>
            <a:r>
              <a:rPr lang="en-US" dirty="0"/>
              <a:t> is the number of bits. E.g. a 32-bit integer can represent 0 to 2</a:t>
            </a:r>
            <a:r>
              <a:rPr lang="en-US" baseline="31999" dirty="0"/>
              <a:t>32</a:t>
            </a:r>
            <a:r>
              <a:rPr lang="en-US" dirty="0"/>
              <a:t> – 1 (4,294,967,295).</a:t>
            </a:r>
          </a:p>
          <a:p>
            <a:endParaRPr lang="en-US" dirty="0"/>
          </a:p>
          <a:p>
            <a:endParaRPr lang="en-US" dirty="0"/>
          </a:p>
        </p:txBody>
      </p:sp>
    </p:spTree>
    <p:extLst>
      <p:ext uri="{BB962C8B-B14F-4D97-AF65-F5344CB8AC3E}">
        <p14:creationId xmlns:p14="http://schemas.microsoft.com/office/powerpoint/2010/main" val="10903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F559E-C793-9B42-BE01-FB13D9A3F828}"/>
              </a:ext>
            </a:extLst>
          </p:cNvPr>
          <p:cNvSpPr>
            <a:spLocks noGrp="1"/>
          </p:cNvSpPr>
          <p:nvPr>
            <p:ph type="title"/>
          </p:nvPr>
        </p:nvSpPr>
        <p:spPr/>
        <p:txBody>
          <a:bodyPr/>
          <a:lstStyle/>
          <a:p>
            <a:r>
              <a:rPr lang="en-US" dirty="0"/>
              <a:t>Unsigned Integers</a:t>
            </a:r>
          </a:p>
        </p:txBody>
      </p:sp>
      <p:pic>
        <p:nvPicPr>
          <p:cNvPr id="4" name="Image" descr="This is a number wheel which shows the increasing possible values of a 4-bit unsigned integer in clockwise order.  It starts at the top (12 o'clock) and goes clockwise, increasing in value starting from 0 until it gets to 15, at which point it cycles back to 0 again.">
            <a:extLst>
              <a:ext uri="{FF2B5EF4-FFF2-40B4-BE49-F238E27FC236}">
                <a16:creationId xmlns:a16="http://schemas.microsoft.com/office/drawing/2014/main" id="{21679E4C-5448-4046-A596-AE6E62CC84F1}"/>
              </a:ext>
            </a:extLst>
          </p:cNvPr>
          <p:cNvPicPr>
            <a:picLocks noChangeAspect="1"/>
          </p:cNvPicPr>
          <p:nvPr/>
        </p:nvPicPr>
        <p:blipFill>
          <a:blip r:embed="rId3"/>
          <a:stretch>
            <a:fillRect/>
          </a:stretch>
        </p:blipFill>
        <p:spPr>
          <a:xfrm>
            <a:off x="3445939" y="1295400"/>
            <a:ext cx="5300122" cy="5394500"/>
          </a:xfrm>
          <a:prstGeom prst="rect">
            <a:avLst/>
          </a:prstGeom>
          <a:ln w="12700">
            <a:miter lim="400000"/>
          </a:ln>
        </p:spPr>
      </p:pic>
    </p:spTree>
    <p:extLst>
      <p:ext uri="{BB962C8B-B14F-4D97-AF65-F5344CB8AC3E}">
        <p14:creationId xmlns:p14="http://schemas.microsoft.com/office/powerpoint/2010/main" val="2896409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5310F-6BCD-A34F-8880-B880211149DB}"/>
              </a:ext>
            </a:extLst>
          </p:cNvPr>
          <p:cNvSpPr>
            <a:spLocks noGrp="1"/>
          </p:cNvSpPr>
          <p:nvPr>
            <p:ph type="title"/>
          </p:nvPr>
        </p:nvSpPr>
        <p:spPr/>
        <p:txBody>
          <a:bodyPr/>
          <a:lstStyle/>
          <a:p>
            <a:r>
              <a:rPr lang="en-US" dirty="0"/>
              <a:t>From Unsigned to Signed</a:t>
            </a:r>
          </a:p>
        </p:txBody>
      </p:sp>
      <p:sp>
        <p:nvSpPr>
          <p:cNvPr id="3" name="Content Placeholder 2">
            <a:extLst>
              <a:ext uri="{FF2B5EF4-FFF2-40B4-BE49-F238E27FC236}">
                <a16:creationId xmlns:a16="http://schemas.microsoft.com/office/drawing/2014/main" id="{5323759D-DDFC-2B46-B4C4-1419C31728BF}"/>
              </a:ext>
            </a:extLst>
          </p:cNvPr>
          <p:cNvSpPr>
            <a:spLocks noGrp="1"/>
          </p:cNvSpPr>
          <p:nvPr>
            <p:ph idx="1"/>
          </p:nvPr>
        </p:nvSpPr>
        <p:spPr/>
        <p:txBody>
          <a:bodyPr/>
          <a:lstStyle/>
          <a:p>
            <a:pPr marL="0" indent="0">
              <a:buNone/>
            </a:pPr>
            <a:endParaRPr lang="en-US" b="1" dirty="0"/>
          </a:p>
          <a:p>
            <a:pPr marL="0" indent="0">
              <a:buNone/>
            </a:pPr>
            <a:endParaRPr lang="en-US" b="1" dirty="0"/>
          </a:p>
          <a:p>
            <a:pPr marL="0" indent="0">
              <a:buNone/>
            </a:pPr>
            <a:r>
              <a:rPr lang="en-US" sz="4800" dirty="0"/>
              <a:t>A </a:t>
            </a:r>
            <a:r>
              <a:rPr lang="en-US" sz="4800" b="1" dirty="0"/>
              <a:t>signed</a:t>
            </a:r>
            <a:r>
              <a:rPr lang="en-US" sz="4800" dirty="0"/>
              <a:t> integer is a negative, 0, or positive integer.  How can we represent both negative </a:t>
            </a:r>
            <a:r>
              <a:rPr lang="en-US" sz="4800" i="1" dirty="0"/>
              <a:t>and</a:t>
            </a:r>
            <a:r>
              <a:rPr lang="en-US" sz="4800" dirty="0"/>
              <a:t> positive numbers in binary?</a:t>
            </a:r>
          </a:p>
        </p:txBody>
      </p:sp>
    </p:spTree>
    <p:extLst>
      <p:ext uri="{BB962C8B-B14F-4D97-AF65-F5344CB8AC3E}">
        <p14:creationId xmlns:p14="http://schemas.microsoft.com/office/powerpoint/2010/main" val="41853748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p:txBody>
          <a:bodyPr/>
          <a:lstStyle/>
          <a:p>
            <a:pPr>
              <a:tabLst>
                <a:tab pos="11588750" algn="r"/>
              </a:tabLst>
            </a:pPr>
            <a:r>
              <a:rPr lang="en-US" dirty="0"/>
              <a:t>Bits and Bytes	</a:t>
            </a:r>
          </a:p>
          <a:p>
            <a:pPr>
              <a:tabLst>
                <a:tab pos="11588750" algn="r"/>
              </a:tabLst>
            </a:pPr>
            <a:r>
              <a:rPr lang="en-US" dirty="0"/>
              <a:t>Hexadecimal	</a:t>
            </a:r>
          </a:p>
          <a:p>
            <a:pPr>
              <a:tabLst>
                <a:tab pos="11588750" algn="r"/>
              </a:tabLst>
            </a:pPr>
            <a:r>
              <a:rPr lang="en-US" dirty="0"/>
              <a:t>Integer Representations	</a:t>
            </a:r>
          </a:p>
          <a:p>
            <a:pPr>
              <a:tabLst>
                <a:tab pos="11588750" algn="r"/>
              </a:tabLst>
            </a:pPr>
            <a:r>
              <a:rPr lang="en-US" dirty="0"/>
              <a:t>Unsigned Integers	</a:t>
            </a:r>
          </a:p>
          <a:p>
            <a:pPr>
              <a:tabLst>
                <a:tab pos="11588750" algn="r"/>
              </a:tabLst>
            </a:pPr>
            <a:r>
              <a:rPr lang="en-US" b="1" dirty="0">
                <a:solidFill>
                  <a:srgbClr val="C00000"/>
                </a:solidFill>
              </a:rPr>
              <a:t>Signed Integers</a:t>
            </a:r>
            <a:r>
              <a:rPr lang="en-US" dirty="0"/>
              <a:t>	</a:t>
            </a:r>
          </a:p>
          <a:p>
            <a:pPr>
              <a:tabLst>
                <a:tab pos="11588750" algn="r"/>
              </a:tabLst>
            </a:pPr>
            <a:r>
              <a:rPr lang="en-US" dirty="0"/>
              <a:t>Overflow	</a:t>
            </a:r>
          </a:p>
        </p:txBody>
      </p:sp>
    </p:spTree>
    <p:extLst>
      <p:ext uri="{BB962C8B-B14F-4D97-AF65-F5344CB8AC3E}">
        <p14:creationId xmlns:p14="http://schemas.microsoft.com/office/powerpoint/2010/main" val="17438484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13054-50DF-704F-925B-3BC787E3478B}"/>
              </a:ext>
            </a:extLst>
          </p:cNvPr>
          <p:cNvSpPr>
            <a:spLocks noGrp="1"/>
          </p:cNvSpPr>
          <p:nvPr>
            <p:ph type="title"/>
          </p:nvPr>
        </p:nvSpPr>
        <p:spPr/>
        <p:txBody>
          <a:bodyPr/>
          <a:lstStyle/>
          <a:p>
            <a:r>
              <a:rPr lang="en-US" dirty="0"/>
              <a:t>Signed Integers</a:t>
            </a:r>
          </a:p>
        </p:txBody>
      </p:sp>
      <p:sp>
        <p:nvSpPr>
          <p:cNvPr id="3" name="Content Placeholder 2">
            <a:extLst>
              <a:ext uri="{FF2B5EF4-FFF2-40B4-BE49-F238E27FC236}">
                <a16:creationId xmlns:a16="http://schemas.microsoft.com/office/drawing/2014/main" id="{E14863FF-4FFD-834F-B198-315422B7DBF3}"/>
              </a:ext>
            </a:extLst>
          </p:cNvPr>
          <p:cNvSpPr>
            <a:spLocks noGrp="1"/>
          </p:cNvSpPr>
          <p:nvPr>
            <p:ph idx="1"/>
          </p:nvPr>
        </p:nvSpPr>
        <p:spPr/>
        <p:txBody>
          <a:bodyPr/>
          <a:lstStyle/>
          <a:p>
            <a:pPr marL="0" indent="0">
              <a:buNone/>
            </a:pPr>
            <a:r>
              <a:rPr lang="en-US" dirty="0"/>
              <a:t>A </a:t>
            </a:r>
            <a:r>
              <a:rPr lang="en-US" b="1" dirty="0"/>
              <a:t>signed</a:t>
            </a:r>
            <a:r>
              <a:rPr lang="en-US" dirty="0"/>
              <a:t> integer is a negative integer, 0, or a positive integer.</a:t>
            </a:r>
          </a:p>
          <a:p>
            <a:r>
              <a:rPr lang="en-US" i="1" dirty="0"/>
              <a:t>Problem:</a:t>
            </a:r>
            <a:r>
              <a:rPr lang="en-US" dirty="0"/>
              <a:t> How can we represent negative </a:t>
            </a:r>
            <a:r>
              <a:rPr lang="en-US" i="1" dirty="0"/>
              <a:t>and</a:t>
            </a:r>
            <a:r>
              <a:rPr lang="en-US" dirty="0"/>
              <a:t> positive numbers in binary?</a:t>
            </a:r>
          </a:p>
          <a:p>
            <a:endParaRPr lang="en-US" dirty="0"/>
          </a:p>
          <a:p>
            <a:endParaRPr lang="en-US" dirty="0"/>
          </a:p>
        </p:txBody>
      </p:sp>
      <p:sp>
        <p:nvSpPr>
          <p:cNvPr id="4" name="TextBox 3">
            <a:extLst>
              <a:ext uri="{FF2B5EF4-FFF2-40B4-BE49-F238E27FC236}">
                <a16:creationId xmlns:a16="http://schemas.microsoft.com/office/drawing/2014/main" id="{A19471E1-0763-5C4F-8113-85F6B8AA4C79}"/>
              </a:ext>
            </a:extLst>
          </p:cNvPr>
          <p:cNvSpPr txBox="1"/>
          <p:nvPr/>
        </p:nvSpPr>
        <p:spPr>
          <a:xfrm>
            <a:off x="838200" y="3429000"/>
            <a:ext cx="10439400" cy="1815882"/>
          </a:xfrm>
          <a:prstGeom prst="rect">
            <a:avLst/>
          </a:prstGeom>
          <a:solidFill>
            <a:schemeClr val="accent1">
              <a:lumMod val="20000"/>
              <a:lumOff val="80000"/>
            </a:schemeClr>
          </a:solidFill>
          <a:ln>
            <a:solidFill>
              <a:schemeClr val="accent1"/>
            </a:solidFill>
          </a:ln>
          <a:effectLst>
            <a:outerShdw blurRad="355600" dist="76200" dir="3060000" algn="l" rotWithShape="0">
              <a:prstClr val="black">
                <a:alpha val="40000"/>
              </a:prstClr>
            </a:outerShdw>
          </a:effectLst>
        </p:spPr>
        <p:txBody>
          <a:bodyPr wrap="square" rtlCol="0">
            <a:spAutoFit/>
          </a:bodyPr>
          <a:lstStyle/>
          <a:p>
            <a:pPr algn="ctr"/>
            <a:r>
              <a:rPr lang="en-US" sz="5600" b="1" dirty="0"/>
              <a:t>Idea</a:t>
            </a:r>
            <a:r>
              <a:rPr lang="en-US" sz="5600" dirty="0"/>
              <a:t>: let’s reserve the </a:t>
            </a:r>
            <a:r>
              <a:rPr lang="en-US" sz="5600" i="1" dirty="0"/>
              <a:t>most significant bit </a:t>
            </a:r>
            <a:r>
              <a:rPr lang="en-US" sz="5600" dirty="0"/>
              <a:t>to store the sign.</a:t>
            </a:r>
          </a:p>
        </p:txBody>
      </p:sp>
    </p:spTree>
    <p:extLst>
      <p:ext uri="{BB962C8B-B14F-4D97-AF65-F5344CB8AC3E}">
        <p14:creationId xmlns:p14="http://schemas.microsoft.com/office/powerpoint/2010/main" val="3733022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7CCDA-013C-0748-852E-6BAEE2AC22C2}"/>
              </a:ext>
            </a:extLst>
          </p:cNvPr>
          <p:cNvSpPr>
            <a:spLocks noGrp="1"/>
          </p:cNvSpPr>
          <p:nvPr>
            <p:ph type="title"/>
          </p:nvPr>
        </p:nvSpPr>
        <p:spPr/>
        <p:txBody>
          <a:bodyPr/>
          <a:lstStyle/>
          <a:p>
            <a:r>
              <a:rPr lang="en-US" dirty="0"/>
              <a:t>Sign Magnitude Representation</a:t>
            </a:r>
          </a:p>
        </p:txBody>
      </p:sp>
      <p:sp>
        <p:nvSpPr>
          <p:cNvPr id="4" name="TextBox 3">
            <a:extLst>
              <a:ext uri="{FF2B5EF4-FFF2-40B4-BE49-F238E27FC236}">
                <a16:creationId xmlns:a16="http://schemas.microsoft.com/office/drawing/2014/main" id="{E85C243A-E35B-DD45-B15D-90A3A317AFA7}"/>
              </a:ext>
            </a:extLst>
          </p:cNvPr>
          <p:cNvSpPr txBox="1"/>
          <p:nvPr/>
        </p:nvSpPr>
        <p:spPr>
          <a:xfrm>
            <a:off x="4816707" y="1371600"/>
            <a:ext cx="2558586" cy="1415772"/>
          </a:xfrm>
          <a:prstGeom prst="rect">
            <a:avLst/>
          </a:prstGeom>
          <a:noFill/>
        </p:spPr>
        <p:txBody>
          <a:bodyPr wrap="none" rtlCol="0">
            <a:spAutoFit/>
          </a:bodyPr>
          <a:lstStyle/>
          <a:p>
            <a:pPr algn="ctr"/>
            <a:r>
              <a:rPr lang="en-US" sz="8600" dirty="0"/>
              <a:t>0110</a:t>
            </a:r>
          </a:p>
        </p:txBody>
      </p:sp>
      <p:sp>
        <p:nvSpPr>
          <p:cNvPr id="5" name="Left Brace 4">
            <a:extLst>
              <a:ext uri="{FF2B5EF4-FFF2-40B4-BE49-F238E27FC236}">
                <a16:creationId xmlns:a16="http://schemas.microsoft.com/office/drawing/2014/main" id="{1C68CD43-B702-B642-A6B2-F7F66F2ACCEB}"/>
              </a:ext>
            </a:extLst>
          </p:cNvPr>
          <p:cNvSpPr/>
          <p:nvPr/>
        </p:nvSpPr>
        <p:spPr>
          <a:xfrm rot="16200000">
            <a:off x="5004166" y="2554128"/>
            <a:ext cx="457200" cy="495300"/>
          </a:xfrm>
          <a:prstGeom prst="leftBrace">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TextBox 5">
            <a:extLst>
              <a:ext uri="{FF2B5EF4-FFF2-40B4-BE49-F238E27FC236}">
                <a16:creationId xmlns:a16="http://schemas.microsoft.com/office/drawing/2014/main" id="{7F2BC79B-D561-7240-9991-76708AC8E5E5}"/>
              </a:ext>
            </a:extLst>
          </p:cNvPr>
          <p:cNvSpPr txBox="1"/>
          <p:nvPr/>
        </p:nvSpPr>
        <p:spPr>
          <a:xfrm>
            <a:off x="4572000" y="3182778"/>
            <a:ext cx="1316386" cy="492443"/>
          </a:xfrm>
          <a:prstGeom prst="rect">
            <a:avLst/>
          </a:prstGeom>
          <a:noFill/>
        </p:spPr>
        <p:txBody>
          <a:bodyPr wrap="none" rtlCol="0">
            <a:spAutoFit/>
          </a:bodyPr>
          <a:lstStyle/>
          <a:p>
            <a:pPr algn="l"/>
            <a:r>
              <a:rPr lang="en-US" sz="2600" dirty="0">
                <a:solidFill>
                  <a:srgbClr val="C00000"/>
                </a:solidFill>
              </a:rPr>
              <a:t>positive</a:t>
            </a:r>
          </a:p>
        </p:txBody>
      </p:sp>
      <p:sp>
        <p:nvSpPr>
          <p:cNvPr id="7" name="Left Brace 6">
            <a:extLst>
              <a:ext uri="{FF2B5EF4-FFF2-40B4-BE49-F238E27FC236}">
                <a16:creationId xmlns:a16="http://schemas.microsoft.com/office/drawing/2014/main" id="{30E499F1-0900-D14C-9C42-37460A95A82B}"/>
              </a:ext>
            </a:extLst>
          </p:cNvPr>
          <p:cNvSpPr/>
          <p:nvPr/>
        </p:nvSpPr>
        <p:spPr>
          <a:xfrm rot="16200000">
            <a:off x="6304081" y="1959166"/>
            <a:ext cx="457200" cy="1685223"/>
          </a:xfrm>
          <a:prstGeom prst="leftBrace">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TextBox 7">
            <a:extLst>
              <a:ext uri="{FF2B5EF4-FFF2-40B4-BE49-F238E27FC236}">
                <a16:creationId xmlns:a16="http://schemas.microsoft.com/office/drawing/2014/main" id="{730EDFEA-6FC3-AD46-8607-04DDF7BEB5F5}"/>
              </a:ext>
            </a:extLst>
          </p:cNvPr>
          <p:cNvSpPr txBox="1"/>
          <p:nvPr/>
        </p:nvSpPr>
        <p:spPr>
          <a:xfrm>
            <a:off x="6347374" y="3182778"/>
            <a:ext cx="370614" cy="492443"/>
          </a:xfrm>
          <a:prstGeom prst="rect">
            <a:avLst/>
          </a:prstGeom>
          <a:noFill/>
        </p:spPr>
        <p:txBody>
          <a:bodyPr wrap="none" rtlCol="0">
            <a:spAutoFit/>
          </a:bodyPr>
          <a:lstStyle/>
          <a:p>
            <a:pPr algn="l"/>
            <a:r>
              <a:rPr lang="en-US" sz="2600" dirty="0">
                <a:solidFill>
                  <a:srgbClr val="C00000"/>
                </a:solidFill>
              </a:rPr>
              <a:t>6</a:t>
            </a:r>
          </a:p>
        </p:txBody>
      </p:sp>
      <p:sp>
        <p:nvSpPr>
          <p:cNvPr id="9" name="TextBox 8">
            <a:extLst>
              <a:ext uri="{FF2B5EF4-FFF2-40B4-BE49-F238E27FC236}">
                <a16:creationId xmlns:a16="http://schemas.microsoft.com/office/drawing/2014/main" id="{5BCA8138-A209-5744-B31D-B54DBCB69C02}"/>
              </a:ext>
            </a:extLst>
          </p:cNvPr>
          <p:cNvSpPr txBox="1"/>
          <p:nvPr/>
        </p:nvSpPr>
        <p:spPr>
          <a:xfrm>
            <a:off x="4816707" y="3903821"/>
            <a:ext cx="2558586" cy="1415772"/>
          </a:xfrm>
          <a:prstGeom prst="rect">
            <a:avLst/>
          </a:prstGeom>
          <a:noFill/>
        </p:spPr>
        <p:txBody>
          <a:bodyPr wrap="none" rtlCol="0">
            <a:spAutoFit/>
          </a:bodyPr>
          <a:lstStyle/>
          <a:p>
            <a:pPr algn="ctr"/>
            <a:r>
              <a:rPr lang="en-US" sz="8600" dirty="0"/>
              <a:t>1011</a:t>
            </a:r>
          </a:p>
        </p:txBody>
      </p:sp>
      <p:sp>
        <p:nvSpPr>
          <p:cNvPr id="10" name="Left Brace 9">
            <a:extLst>
              <a:ext uri="{FF2B5EF4-FFF2-40B4-BE49-F238E27FC236}">
                <a16:creationId xmlns:a16="http://schemas.microsoft.com/office/drawing/2014/main" id="{2B6C1698-C25F-C94F-A163-31A2D11C3DD9}"/>
              </a:ext>
            </a:extLst>
          </p:cNvPr>
          <p:cNvSpPr/>
          <p:nvPr/>
        </p:nvSpPr>
        <p:spPr>
          <a:xfrm rot="16200000">
            <a:off x="5004166" y="5086349"/>
            <a:ext cx="457200" cy="495300"/>
          </a:xfrm>
          <a:prstGeom prst="leftBrace">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TextBox 10">
            <a:extLst>
              <a:ext uri="{FF2B5EF4-FFF2-40B4-BE49-F238E27FC236}">
                <a16:creationId xmlns:a16="http://schemas.microsoft.com/office/drawing/2014/main" id="{47903D48-CA0B-234C-9089-9DA15A1C303B}"/>
              </a:ext>
            </a:extLst>
          </p:cNvPr>
          <p:cNvSpPr txBox="1"/>
          <p:nvPr/>
        </p:nvSpPr>
        <p:spPr>
          <a:xfrm>
            <a:off x="4572000" y="5714999"/>
            <a:ext cx="1447832" cy="492443"/>
          </a:xfrm>
          <a:prstGeom prst="rect">
            <a:avLst/>
          </a:prstGeom>
          <a:noFill/>
        </p:spPr>
        <p:txBody>
          <a:bodyPr wrap="none" rtlCol="0">
            <a:spAutoFit/>
          </a:bodyPr>
          <a:lstStyle/>
          <a:p>
            <a:pPr algn="l"/>
            <a:r>
              <a:rPr lang="en-US" sz="2600" dirty="0">
                <a:solidFill>
                  <a:srgbClr val="C00000"/>
                </a:solidFill>
              </a:rPr>
              <a:t>negative</a:t>
            </a:r>
          </a:p>
        </p:txBody>
      </p:sp>
      <p:sp>
        <p:nvSpPr>
          <p:cNvPr id="12" name="Left Brace 11">
            <a:extLst>
              <a:ext uri="{FF2B5EF4-FFF2-40B4-BE49-F238E27FC236}">
                <a16:creationId xmlns:a16="http://schemas.microsoft.com/office/drawing/2014/main" id="{FED2E831-AD83-644C-A725-6A304E8F2341}"/>
              </a:ext>
            </a:extLst>
          </p:cNvPr>
          <p:cNvSpPr/>
          <p:nvPr/>
        </p:nvSpPr>
        <p:spPr>
          <a:xfrm rot="16200000">
            <a:off x="6176612" y="4491387"/>
            <a:ext cx="457200" cy="1685223"/>
          </a:xfrm>
          <a:prstGeom prst="leftBrace">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TextBox 12">
            <a:extLst>
              <a:ext uri="{FF2B5EF4-FFF2-40B4-BE49-F238E27FC236}">
                <a16:creationId xmlns:a16="http://schemas.microsoft.com/office/drawing/2014/main" id="{E21CBBDD-06BA-A845-9C8A-F9359B7E5DDC}"/>
              </a:ext>
            </a:extLst>
          </p:cNvPr>
          <p:cNvSpPr txBox="1"/>
          <p:nvPr/>
        </p:nvSpPr>
        <p:spPr>
          <a:xfrm>
            <a:off x="6258786" y="5714999"/>
            <a:ext cx="370614" cy="492443"/>
          </a:xfrm>
          <a:prstGeom prst="rect">
            <a:avLst/>
          </a:prstGeom>
          <a:noFill/>
        </p:spPr>
        <p:txBody>
          <a:bodyPr wrap="none" rtlCol="0">
            <a:spAutoFit/>
          </a:bodyPr>
          <a:lstStyle/>
          <a:p>
            <a:pPr algn="l"/>
            <a:r>
              <a:rPr lang="en-US" sz="2600" dirty="0">
                <a:solidFill>
                  <a:srgbClr val="C00000"/>
                </a:solidFill>
              </a:rPr>
              <a:t>3</a:t>
            </a:r>
          </a:p>
        </p:txBody>
      </p:sp>
    </p:spTree>
    <p:extLst>
      <p:ext uri="{BB962C8B-B14F-4D97-AF65-F5344CB8AC3E}">
        <p14:creationId xmlns:p14="http://schemas.microsoft.com/office/powerpoint/2010/main" val="217363210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8BC94-57E5-D44D-91B0-359E8ED172FC}"/>
              </a:ext>
            </a:extLst>
          </p:cNvPr>
          <p:cNvSpPr>
            <a:spLocks noGrp="1"/>
          </p:cNvSpPr>
          <p:nvPr>
            <p:ph type="title"/>
          </p:nvPr>
        </p:nvSpPr>
        <p:spPr/>
        <p:txBody>
          <a:bodyPr/>
          <a:lstStyle/>
          <a:p>
            <a:r>
              <a:rPr lang="en-US" dirty="0"/>
              <a:t>Sign Magnitude Representation</a:t>
            </a:r>
          </a:p>
        </p:txBody>
      </p:sp>
      <p:sp>
        <p:nvSpPr>
          <p:cNvPr id="4" name="TextBox 3">
            <a:extLst>
              <a:ext uri="{FF2B5EF4-FFF2-40B4-BE49-F238E27FC236}">
                <a16:creationId xmlns:a16="http://schemas.microsoft.com/office/drawing/2014/main" id="{67D8DBFE-FF45-AA42-AB78-04AA71A48A9B}"/>
              </a:ext>
            </a:extLst>
          </p:cNvPr>
          <p:cNvSpPr txBox="1"/>
          <p:nvPr/>
        </p:nvSpPr>
        <p:spPr>
          <a:xfrm>
            <a:off x="4775766" y="1371600"/>
            <a:ext cx="2640467" cy="1415772"/>
          </a:xfrm>
          <a:prstGeom prst="rect">
            <a:avLst/>
          </a:prstGeom>
          <a:noFill/>
        </p:spPr>
        <p:txBody>
          <a:bodyPr wrap="none" rtlCol="0">
            <a:spAutoFit/>
          </a:bodyPr>
          <a:lstStyle/>
          <a:p>
            <a:pPr algn="ctr"/>
            <a:r>
              <a:rPr lang="en-US" sz="8600" dirty="0"/>
              <a:t>0000</a:t>
            </a:r>
          </a:p>
        </p:txBody>
      </p:sp>
      <p:sp>
        <p:nvSpPr>
          <p:cNvPr id="5" name="Left Brace 4">
            <a:extLst>
              <a:ext uri="{FF2B5EF4-FFF2-40B4-BE49-F238E27FC236}">
                <a16:creationId xmlns:a16="http://schemas.microsoft.com/office/drawing/2014/main" id="{5F430187-AAC9-9846-9E08-CFDF9A565190}"/>
              </a:ext>
            </a:extLst>
          </p:cNvPr>
          <p:cNvSpPr/>
          <p:nvPr/>
        </p:nvSpPr>
        <p:spPr>
          <a:xfrm rot="16200000">
            <a:off x="5004166" y="2554128"/>
            <a:ext cx="457200" cy="495300"/>
          </a:xfrm>
          <a:prstGeom prst="leftBrace">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TextBox 5">
            <a:extLst>
              <a:ext uri="{FF2B5EF4-FFF2-40B4-BE49-F238E27FC236}">
                <a16:creationId xmlns:a16="http://schemas.microsoft.com/office/drawing/2014/main" id="{8FD86736-C592-D94A-8C27-312652EF33B7}"/>
              </a:ext>
            </a:extLst>
          </p:cNvPr>
          <p:cNvSpPr txBox="1"/>
          <p:nvPr/>
        </p:nvSpPr>
        <p:spPr>
          <a:xfrm>
            <a:off x="4572000" y="3182778"/>
            <a:ext cx="1316386" cy="492443"/>
          </a:xfrm>
          <a:prstGeom prst="rect">
            <a:avLst/>
          </a:prstGeom>
          <a:noFill/>
        </p:spPr>
        <p:txBody>
          <a:bodyPr wrap="none" rtlCol="0">
            <a:spAutoFit/>
          </a:bodyPr>
          <a:lstStyle/>
          <a:p>
            <a:pPr algn="l"/>
            <a:r>
              <a:rPr lang="en-US" sz="2600" dirty="0">
                <a:solidFill>
                  <a:srgbClr val="C00000"/>
                </a:solidFill>
              </a:rPr>
              <a:t>positive</a:t>
            </a:r>
          </a:p>
        </p:txBody>
      </p:sp>
      <p:sp>
        <p:nvSpPr>
          <p:cNvPr id="7" name="Left Brace 6">
            <a:extLst>
              <a:ext uri="{FF2B5EF4-FFF2-40B4-BE49-F238E27FC236}">
                <a16:creationId xmlns:a16="http://schemas.microsoft.com/office/drawing/2014/main" id="{87D3815D-0790-D046-BB5B-2A6EC37A56E5}"/>
              </a:ext>
            </a:extLst>
          </p:cNvPr>
          <p:cNvSpPr/>
          <p:nvPr/>
        </p:nvSpPr>
        <p:spPr>
          <a:xfrm rot="16200000">
            <a:off x="6215493" y="1959166"/>
            <a:ext cx="457200" cy="1685223"/>
          </a:xfrm>
          <a:prstGeom prst="leftBrace">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TextBox 7">
            <a:extLst>
              <a:ext uri="{FF2B5EF4-FFF2-40B4-BE49-F238E27FC236}">
                <a16:creationId xmlns:a16="http://schemas.microsoft.com/office/drawing/2014/main" id="{FCC34315-2254-FA4F-A167-CE46F738479A}"/>
              </a:ext>
            </a:extLst>
          </p:cNvPr>
          <p:cNvSpPr txBox="1"/>
          <p:nvPr/>
        </p:nvSpPr>
        <p:spPr>
          <a:xfrm>
            <a:off x="6258786" y="3182777"/>
            <a:ext cx="370614" cy="492443"/>
          </a:xfrm>
          <a:prstGeom prst="rect">
            <a:avLst/>
          </a:prstGeom>
          <a:noFill/>
        </p:spPr>
        <p:txBody>
          <a:bodyPr wrap="none" rtlCol="0">
            <a:spAutoFit/>
          </a:bodyPr>
          <a:lstStyle/>
          <a:p>
            <a:pPr algn="l"/>
            <a:r>
              <a:rPr lang="en-US" sz="2600" dirty="0">
                <a:solidFill>
                  <a:srgbClr val="C00000"/>
                </a:solidFill>
              </a:rPr>
              <a:t>0</a:t>
            </a:r>
          </a:p>
        </p:txBody>
      </p:sp>
      <p:sp>
        <p:nvSpPr>
          <p:cNvPr id="9" name="TextBox 8">
            <a:extLst>
              <a:ext uri="{FF2B5EF4-FFF2-40B4-BE49-F238E27FC236}">
                <a16:creationId xmlns:a16="http://schemas.microsoft.com/office/drawing/2014/main" id="{24513805-7C36-C340-934F-A5A55F5FD277}"/>
              </a:ext>
            </a:extLst>
          </p:cNvPr>
          <p:cNvSpPr txBox="1"/>
          <p:nvPr/>
        </p:nvSpPr>
        <p:spPr>
          <a:xfrm>
            <a:off x="4775767" y="3903821"/>
            <a:ext cx="2640467" cy="1415772"/>
          </a:xfrm>
          <a:prstGeom prst="rect">
            <a:avLst/>
          </a:prstGeom>
          <a:noFill/>
        </p:spPr>
        <p:txBody>
          <a:bodyPr wrap="none" rtlCol="0">
            <a:spAutoFit/>
          </a:bodyPr>
          <a:lstStyle/>
          <a:p>
            <a:pPr algn="ctr"/>
            <a:r>
              <a:rPr lang="en-US" sz="8600" dirty="0"/>
              <a:t>1000</a:t>
            </a:r>
          </a:p>
        </p:txBody>
      </p:sp>
      <p:sp>
        <p:nvSpPr>
          <p:cNvPr id="10" name="Left Brace 9">
            <a:extLst>
              <a:ext uri="{FF2B5EF4-FFF2-40B4-BE49-F238E27FC236}">
                <a16:creationId xmlns:a16="http://schemas.microsoft.com/office/drawing/2014/main" id="{7E755C27-B909-3A4F-9C4C-8F3CB0D56655}"/>
              </a:ext>
            </a:extLst>
          </p:cNvPr>
          <p:cNvSpPr/>
          <p:nvPr/>
        </p:nvSpPr>
        <p:spPr>
          <a:xfrm rot="16200000">
            <a:off x="5004166" y="5086349"/>
            <a:ext cx="457200" cy="495300"/>
          </a:xfrm>
          <a:prstGeom prst="leftBrace">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TextBox 10">
            <a:extLst>
              <a:ext uri="{FF2B5EF4-FFF2-40B4-BE49-F238E27FC236}">
                <a16:creationId xmlns:a16="http://schemas.microsoft.com/office/drawing/2014/main" id="{FEA17255-A842-B843-B626-4813E6620B46}"/>
              </a:ext>
            </a:extLst>
          </p:cNvPr>
          <p:cNvSpPr txBox="1"/>
          <p:nvPr/>
        </p:nvSpPr>
        <p:spPr>
          <a:xfrm>
            <a:off x="4572000" y="5714999"/>
            <a:ext cx="1447832" cy="492443"/>
          </a:xfrm>
          <a:prstGeom prst="rect">
            <a:avLst/>
          </a:prstGeom>
          <a:noFill/>
        </p:spPr>
        <p:txBody>
          <a:bodyPr wrap="none" rtlCol="0">
            <a:spAutoFit/>
          </a:bodyPr>
          <a:lstStyle/>
          <a:p>
            <a:pPr algn="l"/>
            <a:r>
              <a:rPr lang="en-US" sz="2600" dirty="0">
                <a:solidFill>
                  <a:srgbClr val="C00000"/>
                </a:solidFill>
              </a:rPr>
              <a:t>negative</a:t>
            </a:r>
          </a:p>
        </p:txBody>
      </p:sp>
      <p:sp>
        <p:nvSpPr>
          <p:cNvPr id="12" name="Left Brace 11">
            <a:extLst>
              <a:ext uri="{FF2B5EF4-FFF2-40B4-BE49-F238E27FC236}">
                <a16:creationId xmlns:a16="http://schemas.microsoft.com/office/drawing/2014/main" id="{3E2AAC57-4B24-D546-991A-B94E8FC93179}"/>
              </a:ext>
            </a:extLst>
          </p:cNvPr>
          <p:cNvSpPr/>
          <p:nvPr/>
        </p:nvSpPr>
        <p:spPr>
          <a:xfrm rot="16200000">
            <a:off x="6176612" y="4491387"/>
            <a:ext cx="457200" cy="1685223"/>
          </a:xfrm>
          <a:prstGeom prst="leftBrace">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TextBox 12">
            <a:extLst>
              <a:ext uri="{FF2B5EF4-FFF2-40B4-BE49-F238E27FC236}">
                <a16:creationId xmlns:a16="http://schemas.microsoft.com/office/drawing/2014/main" id="{A02AC37E-C16D-C648-92FA-81928273B7D3}"/>
              </a:ext>
            </a:extLst>
          </p:cNvPr>
          <p:cNvSpPr txBox="1"/>
          <p:nvPr/>
        </p:nvSpPr>
        <p:spPr>
          <a:xfrm>
            <a:off x="6219905" y="5714999"/>
            <a:ext cx="370614" cy="492443"/>
          </a:xfrm>
          <a:prstGeom prst="rect">
            <a:avLst/>
          </a:prstGeom>
          <a:noFill/>
        </p:spPr>
        <p:txBody>
          <a:bodyPr wrap="none" rtlCol="0">
            <a:spAutoFit/>
          </a:bodyPr>
          <a:lstStyle/>
          <a:p>
            <a:pPr algn="l"/>
            <a:r>
              <a:rPr lang="en-US" sz="2600" dirty="0">
                <a:solidFill>
                  <a:srgbClr val="C00000"/>
                </a:solidFill>
              </a:rPr>
              <a:t>0</a:t>
            </a:r>
          </a:p>
        </p:txBody>
      </p:sp>
      <p:sp>
        <p:nvSpPr>
          <p:cNvPr id="14" name="TextBox 13">
            <a:extLst>
              <a:ext uri="{FF2B5EF4-FFF2-40B4-BE49-F238E27FC236}">
                <a16:creationId xmlns:a16="http://schemas.microsoft.com/office/drawing/2014/main" id="{DC975890-BFD1-9B4E-91AE-3620FD48BD4C}"/>
              </a:ext>
            </a:extLst>
          </p:cNvPr>
          <p:cNvSpPr txBox="1"/>
          <p:nvPr/>
        </p:nvSpPr>
        <p:spPr>
          <a:xfrm>
            <a:off x="9677400" y="3088213"/>
            <a:ext cx="1467069" cy="1631216"/>
          </a:xfrm>
          <a:prstGeom prst="rect">
            <a:avLst/>
          </a:prstGeom>
          <a:noFill/>
        </p:spPr>
        <p:txBody>
          <a:bodyPr wrap="none" rtlCol="0">
            <a:spAutoFit/>
          </a:bodyPr>
          <a:lstStyle/>
          <a:p>
            <a:pPr algn="ctr"/>
            <a:r>
              <a:rPr lang="en-US" sz="10000" dirty="0"/>
              <a:t>🤯</a:t>
            </a:r>
          </a:p>
        </p:txBody>
      </p:sp>
    </p:spTree>
    <p:extLst>
      <p:ext uri="{BB962C8B-B14F-4D97-AF65-F5344CB8AC3E}">
        <p14:creationId xmlns:p14="http://schemas.microsoft.com/office/powerpoint/2010/main" val="127202724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358DC-338C-6D48-ABE7-C93CAEE74C8E}"/>
              </a:ext>
            </a:extLst>
          </p:cNvPr>
          <p:cNvSpPr>
            <a:spLocks noGrp="1"/>
          </p:cNvSpPr>
          <p:nvPr>
            <p:ph type="title"/>
          </p:nvPr>
        </p:nvSpPr>
        <p:spPr/>
        <p:txBody>
          <a:bodyPr/>
          <a:lstStyle/>
          <a:p>
            <a:r>
              <a:rPr lang="en-US" dirty="0"/>
              <a:t>Sign Magnitude Representation</a:t>
            </a:r>
          </a:p>
        </p:txBody>
      </p:sp>
      <p:sp>
        <p:nvSpPr>
          <p:cNvPr id="3" name="Content Placeholder 2">
            <a:extLst>
              <a:ext uri="{FF2B5EF4-FFF2-40B4-BE49-F238E27FC236}">
                <a16:creationId xmlns:a16="http://schemas.microsoft.com/office/drawing/2014/main" id="{730B2442-6268-744B-AD2A-05FA57CA60B0}"/>
              </a:ext>
            </a:extLst>
          </p:cNvPr>
          <p:cNvSpPr>
            <a:spLocks noGrp="1"/>
          </p:cNvSpPr>
          <p:nvPr>
            <p:ph idx="1"/>
          </p:nvPr>
        </p:nvSpPr>
        <p:spPr>
          <a:xfrm>
            <a:off x="152400" y="4800600"/>
            <a:ext cx="11811000" cy="1676400"/>
          </a:xfrm>
        </p:spPr>
        <p:txBody>
          <a:bodyPr/>
          <a:lstStyle/>
          <a:p>
            <a:pPr marL="0" indent="0">
              <a:buNone/>
            </a:pPr>
            <a:r>
              <a:rPr lang="en-US" b="1" dirty="0"/>
              <a:t>We’ve only represented 15 of our 16 available numbers!</a:t>
            </a:r>
          </a:p>
        </p:txBody>
      </p:sp>
      <p:sp>
        <p:nvSpPr>
          <p:cNvPr id="4" name="1 001 = -1…">
            <a:extLst>
              <a:ext uri="{FF2B5EF4-FFF2-40B4-BE49-F238E27FC236}">
                <a16:creationId xmlns:a16="http://schemas.microsoft.com/office/drawing/2014/main" id="{F443899F-C1E1-B742-888C-42AD603EB962}"/>
              </a:ext>
            </a:extLst>
          </p:cNvPr>
          <p:cNvSpPr txBox="1"/>
          <p:nvPr/>
        </p:nvSpPr>
        <p:spPr>
          <a:xfrm>
            <a:off x="457200" y="1204979"/>
            <a:ext cx="1439497" cy="330346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spAutoFit/>
          </a:bodyPr>
          <a:lstStyle/>
          <a:p>
            <a:pPr algn="l"/>
            <a:r>
              <a:rPr lang="en-US" sz="2600" dirty="0">
                <a:latin typeface="+mn-lt"/>
              </a:rPr>
              <a:t>1 000 = -0</a:t>
            </a:r>
          </a:p>
          <a:p>
            <a:pPr algn="l"/>
            <a:r>
              <a:rPr sz="2600" dirty="0">
                <a:latin typeface="+mn-lt"/>
              </a:rPr>
              <a:t>1 001 = -1</a:t>
            </a:r>
          </a:p>
          <a:p>
            <a:pPr algn="l"/>
            <a:r>
              <a:rPr sz="2600" dirty="0">
                <a:latin typeface="+mn-lt"/>
              </a:rPr>
              <a:t>1 010 = -2</a:t>
            </a:r>
          </a:p>
          <a:p>
            <a:pPr algn="l"/>
            <a:r>
              <a:rPr sz="2600" dirty="0">
                <a:latin typeface="+mn-lt"/>
              </a:rPr>
              <a:t>1 011 = -3</a:t>
            </a:r>
          </a:p>
          <a:p>
            <a:pPr algn="l"/>
            <a:r>
              <a:rPr sz="2600" dirty="0">
                <a:latin typeface="+mn-lt"/>
              </a:rPr>
              <a:t>1 100 = -4</a:t>
            </a:r>
          </a:p>
          <a:p>
            <a:pPr algn="l"/>
            <a:r>
              <a:rPr sz="2600" dirty="0">
                <a:latin typeface="+mn-lt"/>
              </a:rPr>
              <a:t>1 101 = -5</a:t>
            </a:r>
          </a:p>
          <a:p>
            <a:pPr algn="l"/>
            <a:r>
              <a:rPr sz="2600" dirty="0">
                <a:latin typeface="+mn-lt"/>
              </a:rPr>
              <a:t>1 110 = -6</a:t>
            </a:r>
          </a:p>
          <a:p>
            <a:pPr algn="l"/>
            <a:r>
              <a:rPr sz="2600" dirty="0">
                <a:latin typeface="+mn-lt"/>
              </a:rPr>
              <a:t>1 111 = -7</a:t>
            </a:r>
          </a:p>
        </p:txBody>
      </p:sp>
      <p:sp>
        <p:nvSpPr>
          <p:cNvPr id="5" name="1 001 = -1…">
            <a:extLst>
              <a:ext uri="{FF2B5EF4-FFF2-40B4-BE49-F238E27FC236}">
                <a16:creationId xmlns:a16="http://schemas.microsoft.com/office/drawing/2014/main" id="{A38A29E4-F3B7-1449-8C36-B7B0031B7F79}"/>
              </a:ext>
            </a:extLst>
          </p:cNvPr>
          <p:cNvSpPr txBox="1"/>
          <p:nvPr/>
        </p:nvSpPr>
        <p:spPr>
          <a:xfrm>
            <a:off x="2286000" y="1204979"/>
            <a:ext cx="1336904" cy="330346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spAutoFit/>
          </a:bodyPr>
          <a:lstStyle/>
          <a:p>
            <a:pPr algn="l"/>
            <a:r>
              <a:rPr lang="en-US" sz="2600" dirty="0">
                <a:latin typeface="+mn-lt"/>
              </a:rPr>
              <a:t>0 000 = 0</a:t>
            </a:r>
          </a:p>
          <a:p>
            <a:pPr algn="l"/>
            <a:r>
              <a:rPr lang="en-US" sz="2600" dirty="0">
                <a:latin typeface="+mn-lt"/>
              </a:rPr>
              <a:t>0</a:t>
            </a:r>
            <a:r>
              <a:rPr sz="2600" dirty="0">
                <a:latin typeface="+mn-lt"/>
              </a:rPr>
              <a:t> 001 = 1</a:t>
            </a:r>
          </a:p>
          <a:p>
            <a:pPr algn="l"/>
            <a:r>
              <a:rPr lang="en-US" sz="2600" dirty="0">
                <a:latin typeface="+mn-lt"/>
              </a:rPr>
              <a:t>0</a:t>
            </a:r>
            <a:r>
              <a:rPr sz="2600" dirty="0">
                <a:latin typeface="+mn-lt"/>
              </a:rPr>
              <a:t> 010 = 2</a:t>
            </a:r>
          </a:p>
          <a:p>
            <a:pPr algn="l"/>
            <a:r>
              <a:rPr lang="en-US" sz="2600" dirty="0">
                <a:latin typeface="+mn-lt"/>
              </a:rPr>
              <a:t>0</a:t>
            </a:r>
            <a:r>
              <a:rPr sz="2600" dirty="0">
                <a:latin typeface="+mn-lt"/>
              </a:rPr>
              <a:t> 011 = 3</a:t>
            </a:r>
          </a:p>
          <a:p>
            <a:pPr algn="l"/>
            <a:r>
              <a:rPr lang="en-US" sz="2600" dirty="0">
                <a:latin typeface="+mn-lt"/>
              </a:rPr>
              <a:t>0</a:t>
            </a:r>
            <a:r>
              <a:rPr sz="2600" dirty="0">
                <a:latin typeface="+mn-lt"/>
              </a:rPr>
              <a:t> 100 = 4</a:t>
            </a:r>
          </a:p>
          <a:p>
            <a:pPr algn="l"/>
            <a:r>
              <a:rPr lang="en-US" sz="2600" dirty="0">
                <a:latin typeface="+mn-lt"/>
              </a:rPr>
              <a:t>0</a:t>
            </a:r>
            <a:r>
              <a:rPr sz="2600" dirty="0">
                <a:latin typeface="+mn-lt"/>
              </a:rPr>
              <a:t> 101 = 5</a:t>
            </a:r>
          </a:p>
          <a:p>
            <a:pPr algn="l"/>
            <a:r>
              <a:rPr lang="en-US" sz="2600" dirty="0">
                <a:latin typeface="+mn-lt"/>
              </a:rPr>
              <a:t>0</a:t>
            </a:r>
            <a:r>
              <a:rPr sz="2600" dirty="0">
                <a:latin typeface="+mn-lt"/>
              </a:rPr>
              <a:t> 110 = 6</a:t>
            </a:r>
          </a:p>
          <a:p>
            <a:pPr algn="l"/>
            <a:r>
              <a:rPr lang="en-US" sz="2600" dirty="0">
                <a:latin typeface="+mn-lt"/>
              </a:rPr>
              <a:t>0</a:t>
            </a:r>
            <a:r>
              <a:rPr sz="2600" dirty="0">
                <a:latin typeface="+mn-lt"/>
              </a:rPr>
              <a:t> 111 = 7</a:t>
            </a:r>
          </a:p>
        </p:txBody>
      </p:sp>
    </p:spTree>
    <p:extLst>
      <p:ext uri="{BB962C8B-B14F-4D97-AF65-F5344CB8AC3E}">
        <p14:creationId xmlns:p14="http://schemas.microsoft.com/office/powerpoint/2010/main" val="26088396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A2674-3372-F74A-841E-F64CF6FBC5F7}"/>
              </a:ext>
            </a:extLst>
          </p:cNvPr>
          <p:cNvSpPr>
            <a:spLocks noGrp="1"/>
          </p:cNvSpPr>
          <p:nvPr>
            <p:ph type="title"/>
          </p:nvPr>
        </p:nvSpPr>
        <p:spPr/>
        <p:txBody>
          <a:bodyPr/>
          <a:lstStyle/>
          <a:p>
            <a:r>
              <a:rPr lang="en-US" dirty="0"/>
              <a:t>Sign Magnitude Representation</a:t>
            </a:r>
          </a:p>
        </p:txBody>
      </p:sp>
      <p:sp>
        <p:nvSpPr>
          <p:cNvPr id="3" name="Content Placeholder 2">
            <a:extLst>
              <a:ext uri="{FF2B5EF4-FFF2-40B4-BE49-F238E27FC236}">
                <a16:creationId xmlns:a16="http://schemas.microsoft.com/office/drawing/2014/main" id="{666C6AA5-31A9-C04E-9C9B-7BA3AD8363C8}"/>
              </a:ext>
            </a:extLst>
          </p:cNvPr>
          <p:cNvSpPr>
            <a:spLocks noGrp="1"/>
          </p:cNvSpPr>
          <p:nvPr>
            <p:ph idx="1"/>
          </p:nvPr>
        </p:nvSpPr>
        <p:spPr/>
        <p:txBody>
          <a:bodyPr/>
          <a:lstStyle/>
          <a:p>
            <a:r>
              <a:rPr lang="en-US" b="1" dirty="0"/>
              <a:t>Pro: </a:t>
            </a:r>
            <a:r>
              <a:rPr lang="en-US" dirty="0"/>
              <a:t>easy to represent, and easy to convert to/from decimal.</a:t>
            </a:r>
          </a:p>
          <a:p>
            <a:r>
              <a:rPr lang="en-US" b="1" dirty="0"/>
              <a:t>Con: </a:t>
            </a:r>
            <a:r>
              <a:rPr lang="en-US" dirty="0"/>
              <a:t>+-0 is not intuitive</a:t>
            </a:r>
          </a:p>
          <a:p>
            <a:r>
              <a:rPr lang="en-US" b="1" dirty="0"/>
              <a:t>Con:</a:t>
            </a:r>
            <a:r>
              <a:rPr lang="en-US" dirty="0"/>
              <a:t> we lose a bit that could be used to store more numbers</a:t>
            </a:r>
          </a:p>
          <a:p>
            <a:r>
              <a:rPr lang="en-US" b="1" dirty="0"/>
              <a:t>Con:</a:t>
            </a:r>
            <a:r>
              <a:rPr lang="en-US" dirty="0"/>
              <a:t> arithmetic is tricky: we need to find the sign, then maybe subtract (borrow and carry, etc.), then maybe change the sign.  This complicates the hardware support for something as fundamental as addition.</a:t>
            </a:r>
            <a:endParaRPr lang="en-US" b="1" dirty="0"/>
          </a:p>
          <a:p>
            <a:endParaRPr lang="en-US" b="1" dirty="0"/>
          </a:p>
        </p:txBody>
      </p:sp>
      <p:sp>
        <p:nvSpPr>
          <p:cNvPr id="4" name="TextBox 3">
            <a:extLst>
              <a:ext uri="{FF2B5EF4-FFF2-40B4-BE49-F238E27FC236}">
                <a16:creationId xmlns:a16="http://schemas.microsoft.com/office/drawing/2014/main" id="{5A051495-9704-7B4D-A52F-6178718F38EA}"/>
              </a:ext>
            </a:extLst>
          </p:cNvPr>
          <p:cNvSpPr txBox="1"/>
          <p:nvPr/>
        </p:nvSpPr>
        <p:spPr>
          <a:xfrm>
            <a:off x="3124200" y="4648200"/>
            <a:ext cx="5943600" cy="769441"/>
          </a:xfrm>
          <a:prstGeom prst="rect">
            <a:avLst/>
          </a:prstGeom>
          <a:solidFill>
            <a:schemeClr val="accent1">
              <a:lumMod val="20000"/>
              <a:lumOff val="80000"/>
            </a:schemeClr>
          </a:solidFill>
          <a:ln>
            <a:solidFill>
              <a:schemeClr val="accent1"/>
            </a:solidFill>
          </a:ln>
          <a:effectLst>
            <a:outerShdw blurRad="355600" dist="76200" dir="3060000" algn="l" rotWithShape="0">
              <a:prstClr val="black">
                <a:alpha val="40000"/>
              </a:prstClr>
            </a:outerShdw>
          </a:effectLst>
        </p:spPr>
        <p:txBody>
          <a:bodyPr wrap="square" rtlCol="0">
            <a:spAutoFit/>
          </a:bodyPr>
          <a:lstStyle/>
          <a:p>
            <a:pPr algn="ctr"/>
            <a:r>
              <a:rPr lang="en-US" sz="4400" dirty="0"/>
              <a:t>Can we do better?</a:t>
            </a:r>
          </a:p>
        </p:txBody>
      </p:sp>
    </p:spTree>
    <p:extLst>
      <p:ext uri="{BB962C8B-B14F-4D97-AF65-F5344CB8AC3E}">
        <p14:creationId xmlns:p14="http://schemas.microsoft.com/office/powerpoint/2010/main" val="3414371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8C122-9F4B-844A-B03E-F02590D4DD54}"/>
              </a:ext>
            </a:extLst>
          </p:cNvPr>
          <p:cNvSpPr>
            <a:spLocks noGrp="1"/>
          </p:cNvSpPr>
          <p:nvPr>
            <p:ph type="title"/>
          </p:nvPr>
        </p:nvSpPr>
        <p:spPr/>
        <p:txBody>
          <a:bodyPr/>
          <a:lstStyle/>
          <a:p>
            <a:r>
              <a:rPr lang="en-US" dirty="0"/>
              <a:t>A Better Idea</a:t>
            </a:r>
          </a:p>
        </p:txBody>
      </p:sp>
      <p:sp>
        <p:nvSpPr>
          <p:cNvPr id="4" name="Content Placeholder 2">
            <a:extLst>
              <a:ext uri="{FF2B5EF4-FFF2-40B4-BE49-F238E27FC236}">
                <a16:creationId xmlns:a16="http://schemas.microsoft.com/office/drawing/2014/main" id="{D6B2B789-5259-D645-8F6C-DB701CE111ED}"/>
              </a:ext>
            </a:extLst>
          </p:cNvPr>
          <p:cNvSpPr>
            <a:spLocks noGrp="1"/>
          </p:cNvSpPr>
          <p:nvPr>
            <p:ph idx="1"/>
          </p:nvPr>
        </p:nvSpPr>
        <p:spPr>
          <a:xfrm>
            <a:off x="152400" y="1295400"/>
            <a:ext cx="11811000" cy="5181600"/>
          </a:xfrm>
        </p:spPr>
        <p:txBody>
          <a:bodyPr/>
          <a:lstStyle/>
          <a:p>
            <a:r>
              <a:rPr lang="en-US" dirty="0"/>
              <a:t>Ideally, binary addition would </a:t>
            </a:r>
            <a:r>
              <a:rPr lang="en-US" i="1" dirty="0"/>
              <a:t>just work</a:t>
            </a:r>
            <a:r>
              <a:rPr lang="en-US" dirty="0"/>
              <a:t> </a:t>
            </a:r>
            <a:r>
              <a:rPr lang="en-US" b="1" dirty="0"/>
              <a:t>regardless</a:t>
            </a:r>
            <a:r>
              <a:rPr lang="en-US" dirty="0"/>
              <a:t> of whether the number is positive or negative.</a:t>
            </a:r>
          </a:p>
        </p:txBody>
      </p:sp>
      <p:sp>
        <p:nvSpPr>
          <p:cNvPr id="5" name="TextBox 4">
            <a:extLst>
              <a:ext uri="{FF2B5EF4-FFF2-40B4-BE49-F238E27FC236}">
                <a16:creationId xmlns:a16="http://schemas.microsoft.com/office/drawing/2014/main" id="{87C16FFC-DD12-6F4B-8F33-87B4AB1CD457}"/>
              </a:ext>
            </a:extLst>
          </p:cNvPr>
          <p:cNvSpPr txBox="1"/>
          <p:nvPr/>
        </p:nvSpPr>
        <p:spPr>
          <a:xfrm>
            <a:off x="4775766" y="1921430"/>
            <a:ext cx="2640467" cy="1415772"/>
          </a:xfrm>
          <a:prstGeom prst="rect">
            <a:avLst/>
          </a:prstGeom>
          <a:noFill/>
        </p:spPr>
        <p:txBody>
          <a:bodyPr wrap="none" rtlCol="0">
            <a:spAutoFit/>
          </a:bodyPr>
          <a:lstStyle/>
          <a:p>
            <a:pPr algn="ctr"/>
            <a:r>
              <a:rPr lang="en-US" sz="8600" dirty="0"/>
              <a:t>0101</a:t>
            </a:r>
          </a:p>
        </p:txBody>
      </p:sp>
      <p:sp>
        <p:nvSpPr>
          <p:cNvPr id="6" name="TextBox 5">
            <a:extLst>
              <a:ext uri="{FF2B5EF4-FFF2-40B4-BE49-F238E27FC236}">
                <a16:creationId xmlns:a16="http://schemas.microsoft.com/office/drawing/2014/main" id="{05540C65-B337-ED4F-86A0-9EFCB9D1A996}"/>
              </a:ext>
            </a:extLst>
          </p:cNvPr>
          <p:cNvSpPr txBox="1"/>
          <p:nvPr/>
        </p:nvSpPr>
        <p:spPr>
          <a:xfrm>
            <a:off x="4775766" y="2971800"/>
            <a:ext cx="2640467" cy="1415772"/>
          </a:xfrm>
          <a:prstGeom prst="rect">
            <a:avLst/>
          </a:prstGeom>
          <a:noFill/>
        </p:spPr>
        <p:txBody>
          <a:bodyPr wrap="none" rtlCol="0">
            <a:spAutoFit/>
          </a:bodyPr>
          <a:lstStyle/>
          <a:p>
            <a:pPr algn="ctr"/>
            <a:r>
              <a:rPr lang="en-US" sz="8600" dirty="0">
                <a:solidFill>
                  <a:srgbClr val="C00000"/>
                </a:solidFill>
              </a:rPr>
              <a:t>????</a:t>
            </a:r>
          </a:p>
        </p:txBody>
      </p:sp>
      <p:sp>
        <p:nvSpPr>
          <p:cNvPr id="7" name="TextBox 6">
            <a:extLst>
              <a:ext uri="{FF2B5EF4-FFF2-40B4-BE49-F238E27FC236}">
                <a16:creationId xmlns:a16="http://schemas.microsoft.com/office/drawing/2014/main" id="{310E7DE8-EFDE-844D-94C1-913C0F9D4E5C}"/>
              </a:ext>
            </a:extLst>
          </p:cNvPr>
          <p:cNvSpPr txBox="1"/>
          <p:nvPr/>
        </p:nvSpPr>
        <p:spPr>
          <a:xfrm>
            <a:off x="4775765" y="4083803"/>
            <a:ext cx="2640467" cy="1415772"/>
          </a:xfrm>
          <a:prstGeom prst="rect">
            <a:avLst/>
          </a:prstGeom>
          <a:noFill/>
        </p:spPr>
        <p:txBody>
          <a:bodyPr wrap="none" rtlCol="0">
            <a:spAutoFit/>
          </a:bodyPr>
          <a:lstStyle/>
          <a:p>
            <a:pPr algn="ctr"/>
            <a:r>
              <a:rPr lang="en-US" sz="8600" dirty="0"/>
              <a:t>0000</a:t>
            </a:r>
          </a:p>
        </p:txBody>
      </p:sp>
      <p:cxnSp>
        <p:nvCxnSpPr>
          <p:cNvPr id="9" name="Straight Connector 8">
            <a:extLst>
              <a:ext uri="{FF2B5EF4-FFF2-40B4-BE49-F238E27FC236}">
                <a16:creationId xmlns:a16="http://schemas.microsoft.com/office/drawing/2014/main" id="{34F46813-16E9-8A4E-AA70-D110D8945B62}"/>
              </a:ext>
            </a:extLst>
          </p:cNvPr>
          <p:cNvCxnSpPr/>
          <p:nvPr/>
        </p:nvCxnSpPr>
        <p:spPr>
          <a:xfrm flipH="1">
            <a:off x="4648200" y="4267200"/>
            <a:ext cx="2895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84CBA916-6851-9647-B3A1-E35817512731}"/>
              </a:ext>
            </a:extLst>
          </p:cNvPr>
          <p:cNvSpPr txBox="1"/>
          <p:nvPr/>
        </p:nvSpPr>
        <p:spPr>
          <a:xfrm>
            <a:off x="4487994" y="3500788"/>
            <a:ext cx="521298" cy="784830"/>
          </a:xfrm>
          <a:prstGeom prst="rect">
            <a:avLst/>
          </a:prstGeom>
          <a:noFill/>
        </p:spPr>
        <p:txBody>
          <a:bodyPr wrap="none" rtlCol="0">
            <a:spAutoFit/>
          </a:bodyPr>
          <a:lstStyle/>
          <a:p>
            <a:r>
              <a:rPr lang="en-US" sz="4500" b="1" dirty="0"/>
              <a:t>+</a:t>
            </a:r>
          </a:p>
        </p:txBody>
      </p:sp>
    </p:spTree>
    <p:extLst>
      <p:ext uri="{BB962C8B-B14F-4D97-AF65-F5344CB8AC3E}">
        <p14:creationId xmlns:p14="http://schemas.microsoft.com/office/powerpoint/2010/main" val="168200310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8C122-9F4B-844A-B03E-F02590D4DD54}"/>
              </a:ext>
            </a:extLst>
          </p:cNvPr>
          <p:cNvSpPr>
            <a:spLocks noGrp="1"/>
          </p:cNvSpPr>
          <p:nvPr>
            <p:ph type="title"/>
          </p:nvPr>
        </p:nvSpPr>
        <p:spPr/>
        <p:txBody>
          <a:bodyPr/>
          <a:lstStyle/>
          <a:p>
            <a:r>
              <a:rPr lang="en-US" dirty="0"/>
              <a:t>A Better Idea</a:t>
            </a:r>
          </a:p>
        </p:txBody>
      </p:sp>
      <p:sp>
        <p:nvSpPr>
          <p:cNvPr id="4" name="Content Placeholder 2">
            <a:extLst>
              <a:ext uri="{FF2B5EF4-FFF2-40B4-BE49-F238E27FC236}">
                <a16:creationId xmlns:a16="http://schemas.microsoft.com/office/drawing/2014/main" id="{D6B2B789-5259-D645-8F6C-DB701CE111ED}"/>
              </a:ext>
            </a:extLst>
          </p:cNvPr>
          <p:cNvSpPr>
            <a:spLocks noGrp="1"/>
          </p:cNvSpPr>
          <p:nvPr>
            <p:ph idx="1"/>
          </p:nvPr>
        </p:nvSpPr>
        <p:spPr>
          <a:xfrm>
            <a:off x="152400" y="1295400"/>
            <a:ext cx="11811000" cy="5181600"/>
          </a:xfrm>
        </p:spPr>
        <p:txBody>
          <a:bodyPr/>
          <a:lstStyle/>
          <a:p>
            <a:r>
              <a:rPr lang="en-US" dirty="0"/>
              <a:t>Ideally, binary addition would </a:t>
            </a:r>
            <a:r>
              <a:rPr lang="en-US" i="1" dirty="0"/>
              <a:t>just work</a:t>
            </a:r>
            <a:r>
              <a:rPr lang="en-US" dirty="0"/>
              <a:t> </a:t>
            </a:r>
            <a:r>
              <a:rPr lang="en-US" b="1" dirty="0"/>
              <a:t>regardless</a:t>
            </a:r>
            <a:r>
              <a:rPr lang="en-US" dirty="0"/>
              <a:t> of whether the number is positive or negative.</a:t>
            </a:r>
          </a:p>
        </p:txBody>
      </p:sp>
      <p:sp>
        <p:nvSpPr>
          <p:cNvPr id="5" name="TextBox 4">
            <a:extLst>
              <a:ext uri="{FF2B5EF4-FFF2-40B4-BE49-F238E27FC236}">
                <a16:creationId xmlns:a16="http://schemas.microsoft.com/office/drawing/2014/main" id="{87C16FFC-DD12-6F4B-8F33-87B4AB1CD457}"/>
              </a:ext>
            </a:extLst>
          </p:cNvPr>
          <p:cNvSpPr txBox="1"/>
          <p:nvPr/>
        </p:nvSpPr>
        <p:spPr>
          <a:xfrm>
            <a:off x="4775766" y="1921430"/>
            <a:ext cx="2640467" cy="1415772"/>
          </a:xfrm>
          <a:prstGeom prst="rect">
            <a:avLst/>
          </a:prstGeom>
          <a:noFill/>
        </p:spPr>
        <p:txBody>
          <a:bodyPr wrap="none" rtlCol="0">
            <a:spAutoFit/>
          </a:bodyPr>
          <a:lstStyle/>
          <a:p>
            <a:pPr algn="ctr"/>
            <a:r>
              <a:rPr lang="en-US" sz="8600" dirty="0"/>
              <a:t>0101</a:t>
            </a:r>
          </a:p>
        </p:txBody>
      </p:sp>
      <p:sp>
        <p:nvSpPr>
          <p:cNvPr id="6" name="TextBox 5">
            <a:extLst>
              <a:ext uri="{FF2B5EF4-FFF2-40B4-BE49-F238E27FC236}">
                <a16:creationId xmlns:a16="http://schemas.microsoft.com/office/drawing/2014/main" id="{05540C65-B337-ED4F-86A0-9EFCB9D1A996}"/>
              </a:ext>
            </a:extLst>
          </p:cNvPr>
          <p:cNvSpPr txBox="1"/>
          <p:nvPr/>
        </p:nvSpPr>
        <p:spPr>
          <a:xfrm>
            <a:off x="4816706" y="2971800"/>
            <a:ext cx="2558586" cy="1415772"/>
          </a:xfrm>
          <a:prstGeom prst="rect">
            <a:avLst/>
          </a:prstGeom>
          <a:noFill/>
        </p:spPr>
        <p:txBody>
          <a:bodyPr wrap="none" rtlCol="0">
            <a:spAutoFit/>
          </a:bodyPr>
          <a:lstStyle/>
          <a:p>
            <a:pPr algn="ctr"/>
            <a:r>
              <a:rPr lang="en-US" sz="8600" dirty="0">
                <a:solidFill>
                  <a:srgbClr val="C00000"/>
                </a:solidFill>
              </a:rPr>
              <a:t>1011</a:t>
            </a:r>
          </a:p>
        </p:txBody>
      </p:sp>
      <p:sp>
        <p:nvSpPr>
          <p:cNvPr id="7" name="TextBox 6">
            <a:extLst>
              <a:ext uri="{FF2B5EF4-FFF2-40B4-BE49-F238E27FC236}">
                <a16:creationId xmlns:a16="http://schemas.microsoft.com/office/drawing/2014/main" id="{310E7DE8-EFDE-844D-94C1-913C0F9D4E5C}"/>
              </a:ext>
            </a:extLst>
          </p:cNvPr>
          <p:cNvSpPr txBox="1"/>
          <p:nvPr/>
        </p:nvSpPr>
        <p:spPr>
          <a:xfrm>
            <a:off x="4775765" y="4083803"/>
            <a:ext cx="2640467" cy="1415772"/>
          </a:xfrm>
          <a:prstGeom prst="rect">
            <a:avLst/>
          </a:prstGeom>
          <a:noFill/>
        </p:spPr>
        <p:txBody>
          <a:bodyPr wrap="none" rtlCol="0">
            <a:spAutoFit/>
          </a:bodyPr>
          <a:lstStyle/>
          <a:p>
            <a:pPr algn="ctr"/>
            <a:r>
              <a:rPr lang="en-US" sz="8600" dirty="0"/>
              <a:t>0000</a:t>
            </a:r>
          </a:p>
        </p:txBody>
      </p:sp>
      <p:cxnSp>
        <p:nvCxnSpPr>
          <p:cNvPr id="9" name="Straight Connector 8">
            <a:extLst>
              <a:ext uri="{FF2B5EF4-FFF2-40B4-BE49-F238E27FC236}">
                <a16:creationId xmlns:a16="http://schemas.microsoft.com/office/drawing/2014/main" id="{34F46813-16E9-8A4E-AA70-D110D8945B62}"/>
              </a:ext>
            </a:extLst>
          </p:cNvPr>
          <p:cNvCxnSpPr/>
          <p:nvPr/>
        </p:nvCxnSpPr>
        <p:spPr>
          <a:xfrm flipH="1">
            <a:off x="4648200" y="4267200"/>
            <a:ext cx="2895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84CBA916-6851-9647-B3A1-E35817512731}"/>
              </a:ext>
            </a:extLst>
          </p:cNvPr>
          <p:cNvSpPr txBox="1"/>
          <p:nvPr/>
        </p:nvSpPr>
        <p:spPr>
          <a:xfrm>
            <a:off x="4487994" y="3500788"/>
            <a:ext cx="521298" cy="784830"/>
          </a:xfrm>
          <a:prstGeom prst="rect">
            <a:avLst/>
          </a:prstGeom>
          <a:noFill/>
        </p:spPr>
        <p:txBody>
          <a:bodyPr wrap="none" rtlCol="0">
            <a:spAutoFit/>
          </a:bodyPr>
          <a:lstStyle/>
          <a:p>
            <a:r>
              <a:rPr lang="en-US" sz="4500" b="1" dirty="0"/>
              <a:t>+</a:t>
            </a:r>
          </a:p>
        </p:txBody>
      </p:sp>
    </p:spTree>
    <p:extLst>
      <p:ext uri="{BB962C8B-B14F-4D97-AF65-F5344CB8AC3E}">
        <p14:creationId xmlns:p14="http://schemas.microsoft.com/office/powerpoint/2010/main" val="302370615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8C122-9F4B-844A-B03E-F02590D4DD54}"/>
              </a:ext>
            </a:extLst>
          </p:cNvPr>
          <p:cNvSpPr>
            <a:spLocks noGrp="1"/>
          </p:cNvSpPr>
          <p:nvPr>
            <p:ph type="title"/>
          </p:nvPr>
        </p:nvSpPr>
        <p:spPr/>
        <p:txBody>
          <a:bodyPr/>
          <a:lstStyle/>
          <a:p>
            <a:r>
              <a:rPr lang="en-US" dirty="0"/>
              <a:t>A Better Idea</a:t>
            </a:r>
          </a:p>
        </p:txBody>
      </p:sp>
      <p:sp>
        <p:nvSpPr>
          <p:cNvPr id="4" name="Content Placeholder 2">
            <a:extLst>
              <a:ext uri="{FF2B5EF4-FFF2-40B4-BE49-F238E27FC236}">
                <a16:creationId xmlns:a16="http://schemas.microsoft.com/office/drawing/2014/main" id="{D6B2B789-5259-D645-8F6C-DB701CE111ED}"/>
              </a:ext>
            </a:extLst>
          </p:cNvPr>
          <p:cNvSpPr>
            <a:spLocks noGrp="1"/>
          </p:cNvSpPr>
          <p:nvPr>
            <p:ph idx="1"/>
          </p:nvPr>
        </p:nvSpPr>
        <p:spPr>
          <a:xfrm>
            <a:off x="152400" y="1295400"/>
            <a:ext cx="11811000" cy="5181600"/>
          </a:xfrm>
        </p:spPr>
        <p:txBody>
          <a:bodyPr/>
          <a:lstStyle/>
          <a:p>
            <a:r>
              <a:rPr lang="en-US" dirty="0"/>
              <a:t>Ideally, binary addition would </a:t>
            </a:r>
            <a:r>
              <a:rPr lang="en-US" i="1" dirty="0"/>
              <a:t>just work</a:t>
            </a:r>
            <a:r>
              <a:rPr lang="en-US" dirty="0"/>
              <a:t> </a:t>
            </a:r>
            <a:r>
              <a:rPr lang="en-US" b="1" dirty="0"/>
              <a:t>regardless</a:t>
            </a:r>
            <a:r>
              <a:rPr lang="en-US" dirty="0"/>
              <a:t> of whether the number is positive or negative.</a:t>
            </a:r>
          </a:p>
        </p:txBody>
      </p:sp>
      <p:sp>
        <p:nvSpPr>
          <p:cNvPr id="5" name="TextBox 4">
            <a:extLst>
              <a:ext uri="{FF2B5EF4-FFF2-40B4-BE49-F238E27FC236}">
                <a16:creationId xmlns:a16="http://schemas.microsoft.com/office/drawing/2014/main" id="{87C16FFC-DD12-6F4B-8F33-87B4AB1CD457}"/>
              </a:ext>
            </a:extLst>
          </p:cNvPr>
          <p:cNvSpPr txBox="1"/>
          <p:nvPr/>
        </p:nvSpPr>
        <p:spPr>
          <a:xfrm>
            <a:off x="4816707" y="1921430"/>
            <a:ext cx="2558586" cy="1415772"/>
          </a:xfrm>
          <a:prstGeom prst="rect">
            <a:avLst/>
          </a:prstGeom>
          <a:noFill/>
        </p:spPr>
        <p:txBody>
          <a:bodyPr wrap="none" rtlCol="0">
            <a:spAutoFit/>
          </a:bodyPr>
          <a:lstStyle/>
          <a:p>
            <a:pPr algn="ctr"/>
            <a:r>
              <a:rPr lang="en-US" sz="8600" dirty="0"/>
              <a:t>0011</a:t>
            </a:r>
          </a:p>
        </p:txBody>
      </p:sp>
      <p:sp>
        <p:nvSpPr>
          <p:cNvPr id="6" name="TextBox 5">
            <a:extLst>
              <a:ext uri="{FF2B5EF4-FFF2-40B4-BE49-F238E27FC236}">
                <a16:creationId xmlns:a16="http://schemas.microsoft.com/office/drawing/2014/main" id="{05540C65-B337-ED4F-86A0-9EFCB9D1A996}"/>
              </a:ext>
            </a:extLst>
          </p:cNvPr>
          <p:cNvSpPr txBox="1"/>
          <p:nvPr/>
        </p:nvSpPr>
        <p:spPr>
          <a:xfrm>
            <a:off x="4775766" y="2971800"/>
            <a:ext cx="2640467" cy="1415772"/>
          </a:xfrm>
          <a:prstGeom prst="rect">
            <a:avLst/>
          </a:prstGeom>
          <a:noFill/>
        </p:spPr>
        <p:txBody>
          <a:bodyPr wrap="none" rtlCol="0">
            <a:spAutoFit/>
          </a:bodyPr>
          <a:lstStyle/>
          <a:p>
            <a:pPr algn="ctr"/>
            <a:r>
              <a:rPr lang="en-US" sz="8600" dirty="0">
                <a:solidFill>
                  <a:srgbClr val="C00000"/>
                </a:solidFill>
              </a:rPr>
              <a:t>????</a:t>
            </a:r>
          </a:p>
        </p:txBody>
      </p:sp>
      <p:sp>
        <p:nvSpPr>
          <p:cNvPr id="7" name="TextBox 6">
            <a:extLst>
              <a:ext uri="{FF2B5EF4-FFF2-40B4-BE49-F238E27FC236}">
                <a16:creationId xmlns:a16="http://schemas.microsoft.com/office/drawing/2014/main" id="{310E7DE8-EFDE-844D-94C1-913C0F9D4E5C}"/>
              </a:ext>
            </a:extLst>
          </p:cNvPr>
          <p:cNvSpPr txBox="1"/>
          <p:nvPr/>
        </p:nvSpPr>
        <p:spPr>
          <a:xfrm>
            <a:off x="4775765" y="4083803"/>
            <a:ext cx="2640467" cy="1415772"/>
          </a:xfrm>
          <a:prstGeom prst="rect">
            <a:avLst/>
          </a:prstGeom>
          <a:noFill/>
        </p:spPr>
        <p:txBody>
          <a:bodyPr wrap="none" rtlCol="0">
            <a:spAutoFit/>
          </a:bodyPr>
          <a:lstStyle/>
          <a:p>
            <a:pPr algn="ctr"/>
            <a:r>
              <a:rPr lang="en-US" sz="8600" dirty="0"/>
              <a:t>0000</a:t>
            </a:r>
          </a:p>
        </p:txBody>
      </p:sp>
      <p:cxnSp>
        <p:nvCxnSpPr>
          <p:cNvPr id="9" name="Straight Connector 8">
            <a:extLst>
              <a:ext uri="{FF2B5EF4-FFF2-40B4-BE49-F238E27FC236}">
                <a16:creationId xmlns:a16="http://schemas.microsoft.com/office/drawing/2014/main" id="{34F46813-16E9-8A4E-AA70-D110D8945B62}"/>
              </a:ext>
            </a:extLst>
          </p:cNvPr>
          <p:cNvCxnSpPr/>
          <p:nvPr/>
        </p:nvCxnSpPr>
        <p:spPr>
          <a:xfrm flipH="1">
            <a:off x="4648200" y="4267200"/>
            <a:ext cx="2895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84CBA916-6851-9647-B3A1-E35817512731}"/>
              </a:ext>
            </a:extLst>
          </p:cNvPr>
          <p:cNvSpPr txBox="1"/>
          <p:nvPr/>
        </p:nvSpPr>
        <p:spPr>
          <a:xfrm>
            <a:off x="4487994" y="3500788"/>
            <a:ext cx="521298" cy="784830"/>
          </a:xfrm>
          <a:prstGeom prst="rect">
            <a:avLst/>
          </a:prstGeom>
          <a:noFill/>
        </p:spPr>
        <p:txBody>
          <a:bodyPr wrap="none" rtlCol="0">
            <a:spAutoFit/>
          </a:bodyPr>
          <a:lstStyle/>
          <a:p>
            <a:r>
              <a:rPr lang="en-US" sz="4500" b="1" dirty="0"/>
              <a:t>+</a:t>
            </a:r>
          </a:p>
        </p:txBody>
      </p:sp>
    </p:spTree>
    <p:extLst>
      <p:ext uri="{BB962C8B-B14F-4D97-AF65-F5344CB8AC3E}">
        <p14:creationId xmlns:p14="http://schemas.microsoft.com/office/powerpoint/2010/main" val="322719849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8C122-9F4B-844A-B03E-F02590D4DD54}"/>
              </a:ext>
            </a:extLst>
          </p:cNvPr>
          <p:cNvSpPr>
            <a:spLocks noGrp="1"/>
          </p:cNvSpPr>
          <p:nvPr>
            <p:ph type="title"/>
          </p:nvPr>
        </p:nvSpPr>
        <p:spPr/>
        <p:txBody>
          <a:bodyPr/>
          <a:lstStyle/>
          <a:p>
            <a:r>
              <a:rPr lang="en-US" dirty="0"/>
              <a:t>A Better Idea</a:t>
            </a:r>
          </a:p>
        </p:txBody>
      </p:sp>
      <p:sp>
        <p:nvSpPr>
          <p:cNvPr id="4" name="Content Placeholder 2">
            <a:extLst>
              <a:ext uri="{FF2B5EF4-FFF2-40B4-BE49-F238E27FC236}">
                <a16:creationId xmlns:a16="http://schemas.microsoft.com/office/drawing/2014/main" id="{D6B2B789-5259-D645-8F6C-DB701CE111ED}"/>
              </a:ext>
            </a:extLst>
          </p:cNvPr>
          <p:cNvSpPr>
            <a:spLocks noGrp="1"/>
          </p:cNvSpPr>
          <p:nvPr>
            <p:ph idx="1"/>
          </p:nvPr>
        </p:nvSpPr>
        <p:spPr>
          <a:xfrm>
            <a:off x="152400" y="1295400"/>
            <a:ext cx="11811000" cy="5181600"/>
          </a:xfrm>
        </p:spPr>
        <p:txBody>
          <a:bodyPr/>
          <a:lstStyle/>
          <a:p>
            <a:r>
              <a:rPr lang="en-US" dirty="0"/>
              <a:t>Ideally, binary addition would </a:t>
            </a:r>
            <a:r>
              <a:rPr lang="en-US" i="1" dirty="0"/>
              <a:t>just work</a:t>
            </a:r>
            <a:r>
              <a:rPr lang="en-US" dirty="0"/>
              <a:t> </a:t>
            </a:r>
            <a:r>
              <a:rPr lang="en-US" b="1" dirty="0"/>
              <a:t>regardless</a:t>
            </a:r>
            <a:r>
              <a:rPr lang="en-US" dirty="0"/>
              <a:t> of whether the number is positive or negative.</a:t>
            </a:r>
          </a:p>
        </p:txBody>
      </p:sp>
      <p:sp>
        <p:nvSpPr>
          <p:cNvPr id="5" name="TextBox 4">
            <a:extLst>
              <a:ext uri="{FF2B5EF4-FFF2-40B4-BE49-F238E27FC236}">
                <a16:creationId xmlns:a16="http://schemas.microsoft.com/office/drawing/2014/main" id="{87C16FFC-DD12-6F4B-8F33-87B4AB1CD457}"/>
              </a:ext>
            </a:extLst>
          </p:cNvPr>
          <p:cNvSpPr txBox="1"/>
          <p:nvPr/>
        </p:nvSpPr>
        <p:spPr>
          <a:xfrm>
            <a:off x="4816707" y="1921430"/>
            <a:ext cx="2558586" cy="1415772"/>
          </a:xfrm>
          <a:prstGeom prst="rect">
            <a:avLst/>
          </a:prstGeom>
          <a:noFill/>
        </p:spPr>
        <p:txBody>
          <a:bodyPr wrap="none" rtlCol="0">
            <a:spAutoFit/>
          </a:bodyPr>
          <a:lstStyle/>
          <a:p>
            <a:pPr algn="ctr"/>
            <a:r>
              <a:rPr lang="en-US" sz="8600" dirty="0"/>
              <a:t>0011</a:t>
            </a:r>
          </a:p>
        </p:txBody>
      </p:sp>
      <p:sp>
        <p:nvSpPr>
          <p:cNvPr id="6" name="TextBox 5">
            <a:extLst>
              <a:ext uri="{FF2B5EF4-FFF2-40B4-BE49-F238E27FC236}">
                <a16:creationId xmlns:a16="http://schemas.microsoft.com/office/drawing/2014/main" id="{05540C65-B337-ED4F-86A0-9EFCB9D1A996}"/>
              </a:ext>
            </a:extLst>
          </p:cNvPr>
          <p:cNvSpPr txBox="1"/>
          <p:nvPr/>
        </p:nvSpPr>
        <p:spPr>
          <a:xfrm>
            <a:off x="4816706" y="2971800"/>
            <a:ext cx="2558586" cy="1415772"/>
          </a:xfrm>
          <a:prstGeom prst="rect">
            <a:avLst/>
          </a:prstGeom>
          <a:noFill/>
        </p:spPr>
        <p:txBody>
          <a:bodyPr wrap="none" rtlCol="0">
            <a:spAutoFit/>
          </a:bodyPr>
          <a:lstStyle/>
          <a:p>
            <a:pPr algn="ctr"/>
            <a:r>
              <a:rPr lang="en-US" sz="8600" dirty="0">
                <a:solidFill>
                  <a:srgbClr val="C00000"/>
                </a:solidFill>
              </a:rPr>
              <a:t>1101</a:t>
            </a:r>
          </a:p>
        </p:txBody>
      </p:sp>
      <p:sp>
        <p:nvSpPr>
          <p:cNvPr id="7" name="TextBox 6">
            <a:extLst>
              <a:ext uri="{FF2B5EF4-FFF2-40B4-BE49-F238E27FC236}">
                <a16:creationId xmlns:a16="http://schemas.microsoft.com/office/drawing/2014/main" id="{310E7DE8-EFDE-844D-94C1-913C0F9D4E5C}"/>
              </a:ext>
            </a:extLst>
          </p:cNvPr>
          <p:cNvSpPr txBox="1"/>
          <p:nvPr/>
        </p:nvSpPr>
        <p:spPr>
          <a:xfrm>
            <a:off x="4775765" y="4083803"/>
            <a:ext cx="2640467" cy="1415772"/>
          </a:xfrm>
          <a:prstGeom prst="rect">
            <a:avLst/>
          </a:prstGeom>
          <a:noFill/>
        </p:spPr>
        <p:txBody>
          <a:bodyPr wrap="none" rtlCol="0">
            <a:spAutoFit/>
          </a:bodyPr>
          <a:lstStyle/>
          <a:p>
            <a:pPr algn="ctr"/>
            <a:r>
              <a:rPr lang="en-US" sz="8600" dirty="0"/>
              <a:t>0000</a:t>
            </a:r>
          </a:p>
        </p:txBody>
      </p:sp>
      <p:cxnSp>
        <p:nvCxnSpPr>
          <p:cNvPr id="9" name="Straight Connector 8">
            <a:extLst>
              <a:ext uri="{FF2B5EF4-FFF2-40B4-BE49-F238E27FC236}">
                <a16:creationId xmlns:a16="http://schemas.microsoft.com/office/drawing/2014/main" id="{34F46813-16E9-8A4E-AA70-D110D8945B62}"/>
              </a:ext>
            </a:extLst>
          </p:cNvPr>
          <p:cNvCxnSpPr/>
          <p:nvPr/>
        </p:nvCxnSpPr>
        <p:spPr>
          <a:xfrm flipH="1">
            <a:off x="4648200" y="4267200"/>
            <a:ext cx="2895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84CBA916-6851-9647-B3A1-E35817512731}"/>
              </a:ext>
            </a:extLst>
          </p:cNvPr>
          <p:cNvSpPr txBox="1"/>
          <p:nvPr/>
        </p:nvSpPr>
        <p:spPr>
          <a:xfrm>
            <a:off x="4487994" y="3500788"/>
            <a:ext cx="521298" cy="784830"/>
          </a:xfrm>
          <a:prstGeom prst="rect">
            <a:avLst/>
          </a:prstGeom>
          <a:noFill/>
        </p:spPr>
        <p:txBody>
          <a:bodyPr wrap="none" rtlCol="0">
            <a:spAutoFit/>
          </a:bodyPr>
          <a:lstStyle/>
          <a:p>
            <a:r>
              <a:rPr lang="en-US" sz="4500" b="1" dirty="0"/>
              <a:t>+</a:t>
            </a:r>
          </a:p>
        </p:txBody>
      </p:sp>
    </p:spTree>
    <p:extLst>
      <p:ext uri="{BB962C8B-B14F-4D97-AF65-F5344CB8AC3E}">
        <p14:creationId xmlns:p14="http://schemas.microsoft.com/office/powerpoint/2010/main" val="177542332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8C122-9F4B-844A-B03E-F02590D4DD54}"/>
              </a:ext>
            </a:extLst>
          </p:cNvPr>
          <p:cNvSpPr>
            <a:spLocks noGrp="1"/>
          </p:cNvSpPr>
          <p:nvPr>
            <p:ph type="title"/>
          </p:nvPr>
        </p:nvSpPr>
        <p:spPr/>
        <p:txBody>
          <a:bodyPr/>
          <a:lstStyle/>
          <a:p>
            <a:r>
              <a:rPr lang="en-US" dirty="0"/>
              <a:t>A Better Idea</a:t>
            </a:r>
          </a:p>
        </p:txBody>
      </p:sp>
      <p:sp>
        <p:nvSpPr>
          <p:cNvPr id="4" name="Content Placeholder 2">
            <a:extLst>
              <a:ext uri="{FF2B5EF4-FFF2-40B4-BE49-F238E27FC236}">
                <a16:creationId xmlns:a16="http://schemas.microsoft.com/office/drawing/2014/main" id="{D6B2B789-5259-D645-8F6C-DB701CE111ED}"/>
              </a:ext>
            </a:extLst>
          </p:cNvPr>
          <p:cNvSpPr>
            <a:spLocks noGrp="1"/>
          </p:cNvSpPr>
          <p:nvPr>
            <p:ph idx="1"/>
          </p:nvPr>
        </p:nvSpPr>
        <p:spPr>
          <a:xfrm>
            <a:off x="152400" y="1295400"/>
            <a:ext cx="11811000" cy="5181600"/>
          </a:xfrm>
        </p:spPr>
        <p:txBody>
          <a:bodyPr/>
          <a:lstStyle/>
          <a:p>
            <a:r>
              <a:rPr lang="en-US" dirty="0"/>
              <a:t>Ideally, binary addition would </a:t>
            </a:r>
            <a:r>
              <a:rPr lang="en-US" i="1" dirty="0"/>
              <a:t>just work</a:t>
            </a:r>
            <a:r>
              <a:rPr lang="en-US" dirty="0"/>
              <a:t> </a:t>
            </a:r>
            <a:r>
              <a:rPr lang="en-US" b="1" dirty="0"/>
              <a:t>regardless</a:t>
            </a:r>
            <a:r>
              <a:rPr lang="en-US" dirty="0"/>
              <a:t> of whether the number is positive or negative.</a:t>
            </a:r>
          </a:p>
        </p:txBody>
      </p:sp>
      <p:sp>
        <p:nvSpPr>
          <p:cNvPr id="5" name="TextBox 4">
            <a:extLst>
              <a:ext uri="{FF2B5EF4-FFF2-40B4-BE49-F238E27FC236}">
                <a16:creationId xmlns:a16="http://schemas.microsoft.com/office/drawing/2014/main" id="{87C16FFC-DD12-6F4B-8F33-87B4AB1CD457}"/>
              </a:ext>
            </a:extLst>
          </p:cNvPr>
          <p:cNvSpPr txBox="1"/>
          <p:nvPr/>
        </p:nvSpPr>
        <p:spPr>
          <a:xfrm>
            <a:off x="4775766" y="1921430"/>
            <a:ext cx="2640467" cy="1415772"/>
          </a:xfrm>
          <a:prstGeom prst="rect">
            <a:avLst/>
          </a:prstGeom>
          <a:noFill/>
        </p:spPr>
        <p:txBody>
          <a:bodyPr wrap="none" rtlCol="0">
            <a:spAutoFit/>
          </a:bodyPr>
          <a:lstStyle/>
          <a:p>
            <a:pPr algn="ctr"/>
            <a:r>
              <a:rPr lang="en-US" sz="8600" dirty="0"/>
              <a:t>0000</a:t>
            </a:r>
          </a:p>
        </p:txBody>
      </p:sp>
      <p:sp>
        <p:nvSpPr>
          <p:cNvPr id="6" name="TextBox 5">
            <a:extLst>
              <a:ext uri="{FF2B5EF4-FFF2-40B4-BE49-F238E27FC236}">
                <a16:creationId xmlns:a16="http://schemas.microsoft.com/office/drawing/2014/main" id="{05540C65-B337-ED4F-86A0-9EFCB9D1A996}"/>
              </a:ext>
            </a:extLst>
          </p:cNvPr>
          <p:cNvSpPr txBox="1"/>
          <p:nvPr/>
        </p:nvSpPr>
        <p:spPr>
          <a:xfrm>
            <a:off x="4775766" y="2971800"/>
            <a:ext cx="2640467" cy="1415772"/>
          </a:xfrm>
          <a:prstGeom prst="rect">
            <a:avLst/>
          </a:prstGeom>
          <a:noFill/>
        </p:spPr>
        <p:txBody>
          <a:bodyPr wrap="none" rtlCol="0">
            <a:spAutoFit/>
          </a:bodyPr>
          <a:lstStyle/>
          <a:p>
            <a:pPr algn="ctr"/>
            <a:r>
              <a:rPr lang="en-US" sz="8600" dirty="0">
                <a:solidFill>
                  <a:srgbClr val="C00000"/>
                </a:solidFill>
              </a:rPr>
              <a:t>????</a:t>
            </a:r>
          </a:p>
        </p:txBody>
      </p:sp>
      <p:sp>
        <p:nvSpPr>
          <p:cNvPr id="7" name="TextBox 6">
            <a:extLst>
              <a:ext uri="{FF2B5EF4-FFF2-40B4-BE49-F238E27FC236}">
                <a16:creationId xmlns:a16="http://schemas.microsoft.com/office/drawing/2014/main" id="{310E7DE8-EFDE-844D-94C1-913C0F9D4E5C}"/>
              </a:ext>
            </a:extLst>
          </p:cNvPr>
          <p:cNvSpPr txBox="1"/>
          <p:nvPr/>
        </p:nvSpPr>
        <p:spPr>
          <a:xfrm>
            <a:off x="4775765" y="4083803"/>
            <a:ext cx="2640467" cy="1415772"/>
          </a:xfrm>
          <a:prstGeom prst="rect">
            <a:avLst/>
          </a:prstGeom>
          <a:noFill/>
        </p:spPr>
        <p:txBody>
          <a:bodyPr wrap="none" rtlCol="0">
            <a:spAutoFit/>
          </a:bodyPr>
          <a:lstStyle/>
          <a:p>
            <a:pPr algn="ctr"/>
            <a:r>
              <a:rPr lang="en-US" sz="8600" dirty="0"/>
              <a:t>0000</a:t>
            </a:r>
          </a:p>
        </p:txBody>
      </p:sp>
      <p:cxnSp>
        <p:nvCxnSpPr>
          <p:cNvPr id="9" name="Straight Connector 8">
            <a:extLst>
              <a:ext uri="{FF2B5EF4-FFF2-40B4-BE49-F238E27FC236}">
                <a16:creationId xmlns:a16="http://schemas.microsoft.com/office/drawing/2014/main" id="{34F46813-16E9-8A4E-AA70-D110D8945B62}"/>
              </a:ext>
            </a:extLst>
          </p:cNvPr>
          <p:cNvCxnSpPr/>
          <p:nvPr/>
        </p:nvCxnSpPr>
        <p:spPr>
          <a:xfrm flipH="1">
            <a:off x="4648200" y="4267200"/>
            <a:ext cx="2895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84CBA916-6851-9647-B3A1-E35817512731}"/>
              </a:ext>
            </a:extLst>
          </p:cNvPr>
          <p:cNvSpPr txBox="1"/>
          <p:nvPr/>
        </p:nvSpPr>
        <p:spPr>
          <a:xfrm>
            <a:off x="4487994" y="3500788"/>
            <a:ext cx="521298" cy="784830"/>
          </a:xfrm>
          <a:prstGeom prst="rect">
            <a:avLst/>
          </a:prstGeom>
          <a:noFill/>
        </p:spPr>
        <p:txBody>
          <a:bodyPr wrap="none" rtlCol="0">
            <a:spAutoFit/>
          </a:bodyPr>
          <a:lstStyle/>
          <a:p>
            <a:r>
              <a:rPr lang="en-US" sz="4500" b="1" dirty="0"/>
              <a:t>+</a:t>
            </a:r>
          </a:p>
        </p:txBody>
      </p:sp>
    </p:spTree>
    <p:extLst>
      <p:ext uri="{BB962C8B-B14F-4D97-AF65-F5344CB8AC3E}">
        <p14:creationId xmlns:p14="http://schemas.microsoft.com/office/powerpoint/2010/main" val="241944328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8C122-9F4B-844A-B03E-F02590D4DD54}"/>
              </a:ext>
            </a:extLst>
          </p:cNvPr>
          <p:cNvSpPr>
            <a:spLocks noGrp="1"/>
          </p:cNvSpPr>
          <p:nvPr>
            <p:ph type="title"/>
          </p:nvPr>
        </p:nvSpPr>
        <p:spPr/>
        <p:txBody>
          <a:bodyPr/>
          <a:lstStyle/>
          <a:p>
            <a:r>
              <a:rPr lang="en-US" dirty="0"/>
              <a:t>A Better Idea</a:t>
            </a:r>
          </a:p>
        </p:txBody>
      </p:sp>
      <p:sp>
        <p:nvSpPr>
          <p:cNvPr id="4" name="Content Placeholder 2">
            <a:extLst>
              <a:ext uri="{FF2B5EF4-FFF2-40B4-BE49-F238E27FC236}">
                <a16:creationId xmlns:a16="http://schemas.microsoft.com/office/drawing/2014/main" id="{D6B2B789-5259-D645-8F6C-DB701CE111ED}"/>
              </a:ext>
            </a:extLst>
          </p:cNvPr>
          <p:cNvSpPr>
            <a:spLocks noGrp="1"/>
          </p:cNvSpPr>
          <p:nvPr>
            <p:ph idx="1"/>
          </p:nvPr>
        </p:nvSpPr>
        <p:spPr>
          <a:xfrm>
            <a:off x="152400" y="1295400"/>
            <a:ext cx="11811000" cy="5181600"/>
          </a:xfrm>
        </p:spPr>
        <p:txBody>
          <a:bodyPr/>
          <a:lstStyle/>
          <a:p>
            <a:r>
              <a:rPr lang="en-US" dirty="0"/>
              <a:t>Ideally, binary addition would </a:t>
            </a:r>
            <a:r>
              <a:rPr lang="en-US" i="1" dirty="0"/>
              <a:t>just work</a:t>
            </a:r>
            <a:r>
              <a:rPr lang="en-US" dirty="0"/>
              <a:t> </a:t>
            </a:r>
            <a:r>
              <a:rPr lang="en-US" b="1" dirty="0"/>
              <a:t>regardless</a:t>
            </a:r>
            <a:r>
              <a:rPr lang="en-US" dirty="0"/>
              <a:t> of whether the number is positive or negative.</a:t>
            </a:r>
          </a:p>
        </p:txBody>
      </p:sp>
      <p:sp>
        <p:nvSpPr>
          <p:cNvPr id="5" name="TextBox 4">
            <a:extLst>
              <a:ext uri="{FF2B5EF4-FFF2-40B4-BE49-F238E27FC236}">
                <a16:creationId xmlns:a16="http://schemas.microsoft.com/office/drawing/2014/main" id="{87C16FFC-DD12-6F4B-8F33-87B4AB1CD457}"/>
              </a:ext>
            </a:extLst>
          </p:cNvPr>
          <p:cNvSpPr txBox="1"/>
          <p:nvPr/>
        </p:nvSpPr>
        <p:spPr>
          <a:xfrm>
            <a:off x="4775766" y="1921430"/>
            <a:ext cx="2640467" cy="1415772"/>
          </a:xfrm>
          <a:prstGeom prst="rect">
            <a:avLst/>
          </a:prstGeom>
          <a:noFill/>
        </p:spPr>
        <p:txBody>
          <a:bodyPr wrap="none" rtlCol="0">
            <a:spAutoFit/>
          </a:bodyPr>
          <a:lstStyle/>
          <a:p>
            <a:pPr algn="ctr"/>
            <a:r>
              <a:rPr lang="en-US" sz="8600" dirty="0"/>
              <a:t>0000</a:t>
            </a:r>
          </a:p>
        </p:txBody>
      </p:sp>
      <p:sp>
        <p:nvSpPr>
          <p:cNvPr id="6" name="TextBox 5">
            <a:extLst>
              <a:ext uri="{FF2B5EF4-FFF2-40B4-BE49-F238E27FC236}">
                <a16:creationId xmlns:a16="http://schemas.microsoft.com/office/drawing/2014/main" id="{05540C65-B337-ED4F-86A0-9EFCB9D1A996}"/>
              </a:ext>
            </a:extLst>
          </p:cNvPr>
          <p:cNvSpPr txBox="1"/>
          <p:nvPr/>
        </p:nvSpPr>
        <p:spPr>
          <a:xfrm>
            <a:off x="4775765" y="2971800"/>
            <a:ext cx="2640467" cy="1415772"/>
          </a:xfrm>
          <a:prstGeom prst="rect">
            <a:avLst/>
          </a:prstGeom>
          <a:noFill/>
        </p:spPr>
        <p:txBody>
          <a:bodyPr wrap="none" rtlCol="0">
            <a:spAutoFit/>
          </a:bodyPr>
          <a:lstStyle/>
          <a:p>
            <a:pPr algn="ctr"/>
            <a:r>
              <a:rPr lang="en-US" sz="8600" dirty="0">
                <a:solidFill>
                  <a:srgbClr val="C00000"/>
                </a:solidFill>
              </a:rPr>
              <a:t>0000</a:t>
            </a:r>
          </a:p>
        </p:txBody>
      </p:sp>
      <p:sp>
        <p:nvSpPr>
          <p:cNvPr id="7" name="TextBox 6">
            <a:extLst>
              <a:ext uri="{FF2B5EF4-FFF2-40B4-BE49-F238E27FC236}">
                <a16:creationId xmlns:a16="http://schemas.microsoft.com/office/drawing/2014/main" id="{310E7DE8-EFDE-844D-94C1-913C0F9D4E5C}"/>
              </a:ext>
            </a:extLst>
          </p:cNvPr>
          <p:cNvSpPr txBox="1"/>
          <p:nvPr/>
        </p:nvSpPr>
        <p:spPr>
          <a:xfrm>
            <a:off x="4775765" y="4083803"/>
            <a:ext cx="2640467" cy="1415772"/>
          </a:xfrm>
          <a:prstGeom prst="rect">
            <a:avLst/>
          </a:prstGeom>
          <a:noFill/>
        </p:spPr>
        <p:txBody>
          <a:bodyPr wrap="none" rtlCol="0">
            <a:spAutoFit/>
          </a:bodyPr>
          <a:lstStyle/>
          <a:p>
            <a:pPr algn="ctr"/>
            <a:r>
              <a:rPr lang="en-US" sz="8600" dirty="0"/>
              <a:t>0000</a:t>
            </a:r>
          </a:p>
        </p:txBody>
      </p:sp>
      <p:cxnSp>
        <p:nvCxnSpPr>
          <p:cNvPr id="9" name="Straight Connector 8">
            <a:extLst>
              <a:ext uri="{FF2B5EF4-FFF2-40B4-BE49-F238E27FC236}">
                <a16:creationId xmlns:a16="http://schemas.microsoft.com/office/drawing/2014/main" id="{34F46813-16E9-8A4E-AA70-D110D8945B62}"/>
              </a:ext>
            </a:extLst>
          </p:cNvPr>
          <p:cNvCxnSpPr/>
          <p:nvPr/>
        </p:nvCxnSpPr>
        <p:spPr>
          <a:xfrm flipH="1">
            <a:off x="4648200" y="4267200"/>
            <a:ext cx="2895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84CBA916-6851-9647-B3A1-E35817512731}"/>
              </a:ext>
            </a:extLst>
          </p:cNvPr>
          <p:cNvSpPr txBox="1"/>
          <p:nvPr/>
        </p:nvSpPr>
        <p:spPr>
          <a:xfrm>
            <a:off x="4487994" y="3500788"/>
            <a:ext cx="521298" cy="784830"/>
          </a:xfrm>
          <a:prstGeom prst="rect">
            <a:avLst/>
          </a:prstGeom>
          <a:noFill/>
        </p:spPr>
        <p:txBody>
          <a:bodyPr wrap="none" rtlCol="0">
            <a:spAutoFit/>
          </a:bodyPr>
          <a:lstStyle/>
          <a:p>
            <a:r>
              <a:rPr lang="en-US" sz="4500" b="1" dirty="0"/>
              <a:t>+</a:t>
            </a:r>
          </a:p>
        </p:txBody>
      </p:sp>
    </p:spTree>
    <p:extLst>
      <p:ext uri="{BB962C8B-B14F-4D97-AF65-F5344CB8AC3E}">
        <p14:creationId xmlns:p14="http://schemas.microsoft.com/office/powerpoint/2010/main" val="347477289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358DC-338C-6D48-ABE7-C93CAEE74C8E}"/>
              </a:ext>
            </a:extLst>
          </p:cNvPr>
          <p:cNvSpPr>
            <a:spLocks noGrp="1"/>
          </p:cNvSpPr>
          <p:nvPr>
            <p:ph type="title"/>
          </p:nvPr>
        </p:nvSpPr>
        <p:spPr/>
        <p:txBody>
          <a:bodyPr/>
          <a:lstStyle/>
          <a:p>
            <a:r>
              <a:rPr lang="en-US" dirty="0"/>
              <a:t>A Better Idea</a:t>
            </a:r>
          </a:p>
        </p:txBody>
      </p:sp>
      <p:graphicFrame>
        <p:nvGraphicFramePr>
          <p:cNvPr id="8" name="Content Placeholder 7">
            <a:extLst>
              <a:ext uri="{FF2B5EF4-FFF2-40B4-BE49-F238E27FC236}">
                <a16:creationId xmlns:a16="http://schemas.microsoft.com/office/drawing/2014/main" id="{1BACED8A-59E1-6B4A-94A8-B5100DBB090B}"/>
              </a:ext>
            </a:extLst>
          </p:cNvPr>
          <p:cNvGraphicFramePr>
            <a:graphicFrameLocks noGrp="1"/>
          </p:cNvGraphicFramePr>
          <p:nvPr>
            <p:ph idx="1"/>
            <p:extLst>
              <p:ext uri="{D42A27DB-BD31-4B8C-83A1-F6EECF244321}">
                <p14:modId xmlns:p14="http://schemas.microsoft.com/office/powerpoint/2010/main" val="954801518"/>
              </p:ext>
            </p:extLst>
          </p:nvPr>
        </p:nvGraphicFramePr>
        <p:xfrm>
          <a:off x="440410" y="1295722"/>
          <a:ext cx="4114800" cy="5410197"/>
        </p:xfrm>
        <a:graphic>
          <a:graphicData uri="http://schemas.openxmlformats.org/drawingml/2006/table">
            <a:tbl>
              <a:tblPr firstRow="1" bandRow="1">
                <a:tableStyleId>{5C22544A-7EE6-4342-B048-85BDC9FD1C3A}</a:tableStyleId>
              </a:tblPr>
              <a:tblGrid>
                <a:gridCol w="1371600">
                  <a:extLst>
                    <a:ext uri="{9D8B030D-6E8A-4147-A177-3AD203B41FA5}">
                      <a16:colId xmlns:a16="http://schemas.microsoft.com/office/drawing/2014/main" val="3940727239"/>
                    </a:ext>
                  </a:extLst>
                </a:gridCol>
                <a:gridCol w="1371600">
                  <a:extLst>
                    <a:ext uri="{9D8B030D-6E8A-4147-A177-3AD203B41FA5}">
                      <a16:colId xmlns:a16="http://schemas.microsoft.com/office/drawing/2014/main" val="2367977736"/>
                    </a:ext>
                  </a:extLst>
                </a:gridCol>
                <a:gridCol w="1371600">
                  <a:extLst>
                    <a:ext uri="{9D8B030D-6E8A-4147-A177-3AD203B41FA5}">
                      <a16:colId xmlns:a16="http://schemas.microsoft.com/office/drawing/2014/main" val="2654318691"/>
                    </a:ext>
                  </a:extLst>
                </a:gridCol>
              </a:tblGrid>
              <a:tr h="601133">
                <a:tc>
                  <a:txBody>
                    <a:bodyPr/>
                    <a:lstStyle/>
                    <a:p>
                      <a:pPr algn="ctr"/>
                      <a:r>
                        <a:rPr lang="en-US" sz="2400" dirty="0"/>
                        <a:t>Decimal</a:t>
                      </a:r>
                    </a:p>
                  </a:txBody>
                  <a:tcPr anchor="ctr"/>
                </a:tc>
                <a:tc>
                  <a:txBody>
                    <a:bodyPr/>
                    <a:lstStyle/>
                    <a:p>
                      <a:pPr algn="ctr"/>
                      <a:r>
                        <a:rPr lang="en-US" sz="2400" dirty="0"/>
                        <a:t>Positive</a:t>
                      </a:r>
                    </a:p>
                  </a:txBody>
                  <a:tcPr anchor="ctr"/>
                </a:tc>
                <a:tc>
                  <a:txBody>
                    <a:bodyPr/>
                    <a:lstStyle/>
                    <a:p>
                      <a:pPr algn="ctr"/>
                      <a:r>
                        <a:rPr lang="en-US" sz="2400" dirty="0"/>
                        <a:t>Negative</a:t>
                      </a:r>
                    </a:p>
                  </a:txBody>
                  <a:tcPr anchor="ctr"/>
                </a:tc>
                <a:extLst>
                  <a:ext uri="{0D108BD9-81ED-4DB2-BD59-A6C34878D82A}">
                    <a16:rowId xmlns:a16="http://schemas.microsoft.com/office/drawing/2014/main" val="3679939108"/>
                  </a:ext>
                </a:extLst>
              </a:tr>
              <a:tr h="601133">
                <a:tc>
                  <a:txBody>
                    <a:bodyPr/>
                    <a:lstStyle/>
                    <a:p>
                      <a:pPr algn="ctr"/>
                      <a:r>
                        <a:rPr lang="en-US" sz="2400" dirty="0"/>
                        <a:t>0</a:t>
                      </a:r>
                    </a:p>
                  </a:txBody>
                  <a:tcPr anchor="ctr"/>
                </a:tc>
                <a:tc>
                  <a:txBody>
                    <a:bodyPr/>
                    <a:lstStyle/>
                    <a:p>
                      <a:pPr algn="ctr"/>
                      <a:r>
                        <a:rPr lang="en-US" sz="2400" dirty="0"/>
                        <a:t>0000</a:t>
                      </a:r>
                    </a:p>
                  </a:txBody>
                  <a:tcPr anchor="ctr"/>
                </a:tc>
                <a:tc>
                  <a:txBody>
                    <a:bodyPr/>
                    <a:lstStyle/>
                    <a:p>
                      <a:pPr algn="ctr"/>
                      <a:r>
                        <a:rPr lang="en-US" sz="2400" dirty="0"/>
                        <a:t>0000</a:t>
                      </a:r>
                    </a:p>
                  </a:txBody>
                  <a:tcPr anchor="ctr"/>
                </a:tc>
                <a:extLst>
                  <a:ext uri="{0D108BD9-81ED-4DB2-BD59-A6C34878D82A}">
                    <a16:rowId xmlns:a16="http://schemas.microsoft.com/office/drawing/2014/main" val="154402964"/>
                  </a:ext>
                </a:extLst>
              </a:tr>
              <a:tr h="601133">
                <a:tc>
                  <a:txBody>
                    <a:bodyPr/>
                    <a:lstStyle/>
                    <a:p>
                      <a:pPr algn="ctr"/>
                      <a:r>
                        <a:rPr lang="en-US" sz="2400" dirty="0"/>
                        <a:t>1</a:t>
                      </a:r>
                    </a:p>
                  </a:txBody>
                  <a:tcPr anchor="ctr"/>
                </a:tc>
                <a:tc>
                  <a:txBody>
                    <a:bodyPr/>
                    <a:lstStyle/>
                    <a:p>
                      <a:pPr algn="ctr"/>
                      <a:r>
                        <a:rPr lang="en-US" sz="2400" dirty="0"/>
                        <a:t>0001</a:t>
                      </a:r>
                    </a:p>
                  </a:txBody>
                  <a:tcPr anchor="ctr"/>
                </a:tc>
                <a:tc>
                  <a:txBody>
                    <a:bodyPr/>
                    <a:lstStyle/>
                    <a:p>
                      <a:pPr algn="ctr"/>
                      <a:r>
                        <a:rPr lang="en-US" sz="2400" dirty="0"/>
                        <a:t>1111</a:t>
                      </a:r>
                    </a:p>
                  </a:txBody>
                  <a:tcPr anchor="ctr"/>
                </a:tc>
                <a:extLst>
                  <a:ext uri="{0D108BD9-81ED-4DB2-BD59-A6C34878D82A}">
                    <a16:rowId xmlns:a16="http://schemas.microsoft.com/office/drawing/2014/main" val="1537796253"/>
                  </a:ext>
                </a:extLst>
              </a:tr>
              <a:tr h="601133">
                <a:tc>
                  <a:txBody>
                    <a:bodyPr/>
                    <a:lstStyle/>
                    <a:p>
                      <a:pPr algn="ctr"/>
                      <a:r>
                        <a:rPr lang="en-US" sz="2400" dirty="0"/>
                        <a:t>2</a:t>
                      </a:r>
                    </a:p>
                  </a:txBody>
                  <a:tcPr anchor="ctr"/>
                </a:tc>
                <a:tc>
                  <a:txBody>
                    <a:bodyPr/>
                    <a:lstStyle/>
                    <a:p>
                      <a:pPr algn="ctr"/>
                      <a:r>
                        <a:rPr lang="en-US" sz="2400" dirty="0"/>
                        <a:t>0010</a:t>
                      </a:r>
                    </a:p>
                  </a:txBody>
                  <a:tcPr anchor="ctr"/>
                </a:tc>
                <a:tc>
                  <a:txBody>
                    <a:bodyPr/>
                    <a:lstStyle/>
                    <a:p>
                      <a:pPr algn="ctr"/>
                      <a:r>
                        <a:rPr lang="en-US" sz="2400" dirty="0"/>
                        <a:t>1110</a:t>
                      </a:r>
                    </a:p>
                  </a:txBody>
                  <a:tcPr anchor="ctr"/>
                </a:tc>
                <a:extLst>
                  <a:ext uri="{0D108BD9-81ED-4DB2-BD59-A6C34878D82A}">
                    <a16:rowId xmlns:a16="http://schemas.microsoft.com/office/drawing/2014/main" val="3986901156"/>
                  </a:ext>
                </a:extLst>
              </a:tr>
              <a:tr h="601133">
                <a:tc>
                  <a:txBody>
                    <a:bodyPr/>
                    <a:lstStyle/>
                    <a:p>
                      <a:pPr algn="ctr"/>
                      <a:r>
                        <a:rPr lang="en-US" sz="2400" dirty="0"/>
                        <a:t>3</a:t>
                      </a:r>
                    </a:p>
                  </a:txBody>
                  <a:tcPr anchor="ctr"/>
                </a:tc>
                <a:tc>
                  <a:txBody>
                    <a:bodyPr/>
                    <a:lstStyle/>
                    <a:p>
                      <a:pPr algn="ctr"/>
                      <a:r>
                        <a:rPr lang="en-US" sz="2400" dirty="0"/>
                        <a:t>0011</a:t>
                      </a:r>
                    </a:p>
                  </a:txBody>
                  <a:tcPr anchor="ctr"/>
                </a:tc>
                <a:tc>
                  <a:txBody>
                    <a:bodyPr/>
                    <a:lstStyle/>
                    <a:p>
                      <a:pPr algn="ctr"/>
                      <a:r>
                        <a:rPr lang="en-US" sz="2400" dirty="0"/>
                        <a:t>1101</a:t>
                      </a:r>
                    </a:p>
                  </a:txBody>
                  <a:tcPr anchor="ctr"/>
                </a:tc>
                <a:extLst>
                  <a:ext uri="{0D108BD9-81ED-4DB2-BD59-A6C34878D82A}">
                    <a16:rowId xmlns:a16="http://schemas.microsoft.com/office/drawing/2014/main" val="545505836"/>
                  </a:ext>
                </a:extLst>
              </a:tr>
              <a:tr h="601133">
                <a:tc>
                  <a:txBody>
                    <a:bodyPr/>
                    <a:lstStyle/>
                    <a:p>
                      <a:pPr algn="ctr"/>
                      <a:r>
                        <a:rPr lang="en-US" sz="2400" dirty="0"/>
                        <a:t>4</a:t>
                      </a:r>
                    </a:p>
                  </a:txBody>
                  <a:tcPr anchor="ctr"/>
                </a:tc>
                <a:tc>
                  <a:txBody>
                    <a:bodyPr/>
                    <a:lstStyle/>
                    <a:p>
                      <a:pPr algn="ctr"/>
                      <a:r>
                        <a:rPr lang="en-US" sz="2400" dirty="0"/>
                        <a:t>0100</a:t>
                      </a:r>
                    </a:p>
                  </a:txBody>
                  <a:tcPr anchor="ctr"/>
                </a:tc>
                <a:tc>
                  <a:txBody>
                    <a:bodyPr/>
                    <a:lstStyle/>
                    <a:p>
                      <a:pPr algn="ctr"/>
                      <a:r>
                        <a:rPr lang="en-US" sz="2400" dirty="0"/>
                        <a:t>1100</a:t>
                      </a:r>
                    </a:p>
                  </a:txBody>
                  <a:tcPr anchor="ctr"/>
                </a:tc>
                <a:extLst>
                  <a:ext uri="{0D108BD9-81ED-4DB2-BD59-A6C34878D82A}">
                    <a16:rowId xmlns:a16="http://schemas.microsoft.com/office/drawing/2014/main" val="3778934788"/>
                  </a:ext>
                </a:extLst>
              </a:tr>
              <a:tr h="601133">
                <a:tc>
                  <a:txBody>
                    <a:bodyPr/>
                    <a:lstStyle/>
                    <a:p>
                      <a:pPr algn="ctr"/>
                      <a:r>
                        <a:rPr lang="en-US" sz="2400" dirty="0"/>
                        <a:t>5</a:t>
                      </a:r>
                    </a:p>
                  </a:txBody>
                  <a:tcPr anchor="ctr"/>
                </a:tc>
                <a:tc>
                  <a:txBody>
                    <a:bodyPr/>
                    <a:lstStyle/>
                    <a:p>
                      <a:pPr algn="ctr"/>
                      <a:r>
                        <a:rPr lang="en-US" sz="2400" dirty="0"/>
                        <a:t>0101</a:t>
                      </a:r>
                    </a:p>
                  </a:txBody>
                  <a:tcPr anchor="ctr"/>
                </a:tc>
                <a:tc>
                  <a:txBody>
                    <a:bodyPr/>
                    <a:lstStyle/>
                    <a:p>
                      <a:pPr algn="ctr"/>
                      <a:r>
                        <a:rPr lang="en-US" sz="2400" dirty="0"/>
                        <a:t>1011</a:t>
                      </a:r>
                    </a:p>
                  </a:txBody>
                  <a:tcPr anchor="ctr"/>
                </a:tc>
                <a:extLst>
                  <a:ext uri="{0D108BD9-81ED-4DB2-BD59-A6C34878D82A}">
                    <a16:rowId xmlns:a16="http://schemas.microsoft.com/office/drawing/2014/main" val="2659675398"/>
                  </a:ext>
                </a:extLst>
              </a:tr>
              <a:tr h="601133">
                <a:tc>
                  <a:txBody>
                    <a:bodyPr/>
                    <a:lstStyle/>
                    <a:p>
                      <a:pPr algn="ctr"/>
                      <a:r>
                        <a:rPr lang="en-US" sz="2400" dirty="0"/>
                        <a:t>6</a:t>
                      </a:r>
                    </a:p>
                  </a:txBody>
                  <a:tcPr anchor="ctr"/>
                </a:tc>
                <a:tc>
                  <a:txBody>
                    <a:bodyPr/>
                    <a:lstStyle/>
                    <a:p>
                      <a:pPr algn="ctr"/>
                      <a:r>
                        <a:rPr lang="en-US" sz="2400" dirty="0"/>
                        <a:t>0110</a:t>
                      </a:r>
                    </a:p>
                  </a:txBody>
                  <a:tcPr anchor="ctr"/>
                </a:tc>
                <a:tc>
                  <a:txBody>
                    <a:bodyPr/>
                    <a:lstStyle/>
                    <a:p>
                      <a:pPr algn="ctr"/>
                      <a:r>
                        <a:rPr lang="en-US" sz="2400" dirty="0"/>
                        <a:t>1010</a:t>
                      </a:r>
                    </a:p>
                  </a:txBody>
                  <a:tcPr anchor="ctr"/>
                </a:tc>
                <a:extLst>
                  <a:ext uri="{0D108BD9-81ED-4DB2-BD59-A6C34878D82A}">
                    <a16:rowId xmlns:a16="http://schemas.microsoft.com/office/drawing/2014/main" val="3061217465"/>
                  </a:ext>
                </a:extLst>
              </a:tr>
              <a:tr h="601133">
                <a:tc>
                  <a:txBody>
                    <a:bodyPr/>
                    <a:lstStyle/>
                    <a:p>
                      <a:pPr algn="ctr"/>
                      <a:r>
                        <a:rPr lang="en-US" sz="2400" dirty="0"/>
                        <a:t>7</a:t>
                      </a:r>
                    </a:p>
                  </a:txBody>
                  <a:tcPr anchor="ctr"/>
                </a:tc>
                <a:tc>
                  <a:txBody>
                    <a:bodyPr/>
                    <a:lstStyle/>
                    <a:p>
                      <a:pPr algn="ctr"/>
                      <a:r>
                        <a:rPr lang="en-US" sz="2400" dirty="0"/>
                        <a:t>0111</a:t>
                      </a:r>
                    </a:p>
                  </a:txBody>
                  <a:tcPr anchor="ctr"/>
                </a:tc>
                <a:tc>
                  <a:txBody>
                    <a:bodyPr/>
                    <a:lstStyle/>
                    <a:p>
                      <a:pPr algn="ctr"/>
                      <a:r>
                        <a:rPr lang="en-US" sz="2400" dirty="0"/>
                        <a:t>1001</a:t>
                      </a:r>
                    </a:p>
                  </a:txBody>
                  <a:tcPr anchor="ctr"/>
                </a:tc>
                <a:extLst>
                  <a:ext uri="{0D108BD9-81ED-4DB2-BD59-A6C34878D82A}">
                    <a16:rowId xmlns:a16="http://schemas.microsoft.com/office/drawing/2014/main" val="4140286238"/>
                  </a:ext>
                </a:extLst>
              </a:tr>
            </a:tbl>
          </a:graphicData>
        </a:graphic>
      </p:graphicFrame>
      <p:graphicFrame>
        <p:nvGraphicFramePr>
          <p:cNvPr id="9" name="Content Placeholder 7">
            <a:extLst>
              <a:ext uri="{FF2B5EF4-FFF2-40B4-BE49-F238E27FC236}">
                <a16:creationId xmlns:a16="http://schemas.microsoft.com/office/drawing/2014/main" id="{119376D3-5212-884B-A634-72371F25E122}"/>
              </a:ext>
            </a:extLst>
          </p:cNvPr>
          <p:cNvGraphicFramePr>
            <a:graphicFrameLocks/>
          </p:cNvGraphicFramePr>
          <p:nvPr>
            <p:extLst>
              <p:ext uri="{D42A27DB-BD31-4B8C-83A1-F6EECF244321}">
                <p14:modId xmlns:p14="http://schemas.microsoft.com/office/powerpoint/2010/main" val="114054219"/>
              </p:ext>
            </p:extLst>
          </p:nvPr>
        </p:nvGraphicFramePr>
        <p:xfrm>
          <a:off x="5775702" y="1295722"/>
          <a:ext cx="5943600" cy="5410200"/>
        </p:xfrm>
        <a:graphic>
          <a:graphicData uri="http://schemas.openxmlformats.org/drawingml/2006/table">
            <a:tbl>
              <a:tblPr firstRow="1" bandRow="1">
                <a:tableStyleId>{5C22544A-7EE6-4342-B048-85BDC9FD1C3A}</a:tableStyleId>
              </a:tblPr>
              <a:tblGrid>
                <a:gridCol w="1389413">
                  <a:extLst>
                    <a:ext uri="{9D8B030D-6E8A-4147-A177-3AD203B41FA5}">
                      <a16:colId xmlns:a16="http://schemas.microsoft.com/office/drawing/2014/main" val="3940727239"/>
                    </a:ext>
                  </a:extLst>
                </a:gridCol>
                <a:gridCol w="3182587">
                  <a:extLst>
                    <a:ext uri="{9D8B030D-6E8A-4147-A177-3AD203B41FA5}">
                      <a16:colId xmlns:a16="http://schemas.microsoft.com/office/drawing/2014/main" val="2367977736"/>
                    </a:ext>
                  </a:extLst>
                </a:gridCol>
                <a:gridCol w="1371600">
                  <a:extLst>
                    <a:ext uri="{9D8B030D-6E8A-4147-A177-3AD203B41FA5}">
                      <a16:colId xmlns:a16="http://schemas.microsoft.com/office/drawing/2014/main" val="2654318691"/>
                    </a:ext>
                  </a:extLst>
                </a:gridCol>
              </a:tblGrid>
              <a:tr h="532432">
                <a:tc>
                  <a:txBody>
                    <a:bodyPr/>
                    <a:lstStyle/>
                    <a:p>
                      <a:pPr algn="ctr"/>
                      <a:r>
                        <a:rPr lang="en-US" sz="2400" dirty="0"/>
                        <a:t>Decimal</a:t>
                      </a:r>
                    </a:p>
                  </a:txBody>
                  <a:tcPr anchor="ctr"/>
                </a:tc>
                <a:tc>
                  <a:txBody>
                    <a:bodyPr/>
                    <a:lstStyle/>
                    <a:p>
                      <a:pPr algn="ctr"/>
                      <a:r>
                        <a:rPr lang="en-US" sz="2400" dirty="0"/>
                        <a:t>Positive</a:t>
                      </a:r>
                    </a:p>
                  </a:txBody>
                  <a:tcPr anchor="ctr"/>
                </a:tc>
                <a:tc>
                  <a:txBody>
                    <a:bodyPr/>
                    <a:lstStyle/>
                    <a:p>
                      <a:pPr algn="ctr"/>
                      <a:r>
                        <a:rPr lang="en-US" sz="2400" dirty="0"/>
                        <a:t>Negative</a:t>
                      </a:r>
                    </a:p>
                  </a:txBody>
                  <a:tcPr anchor="ctr"/>
                </a:tc>
                <a:extLst>
                  <a:ext uri="{0D108BD9-81ED-4DB2-BD59-A6C34878D82A}">
                    <a16:rowId xmlns:a16="http://schemas.microsoft.com/office/drawing/2014/main" val="3679939108"/>
                  </a:ext>
                </a:extLst>
              </a:tr>
              <a:tr h="609721">
                <a:tc>
                  <a:txBody>
                    <a:bodyPr/>
                    <a:lstStyle/>
                    <a:p>
                      <a:pPr algn="ctr"/>
                      <a:r>
                        <a:rPr lang="en-US" sz="2400" dirty="0"/>
                        <a:t>8</a:t>
                      </a:r>
                    </a:p>
                  </a:txBody>
                  <a:tcPr anchor="ctr"/>
                </a:tc>
                <a:tc>
                  <a:txBody>
                    <a:bodyPr/>
                    <a:lstStyle/>
                    <a:p>
                      <a:pPr algn="ctr"/>
                      <a:r>
                        <a:rPr lang="en-US" sz="2400" dirty="0"/>
                        <a:t>1000</a:t>
                      </a:r>
                    </a:p>
                  </a:txBody>
                  <a:tcPr anchor="ctr"/>
                </a:tc>
                <a:tc>
                  <a:txBody>
                    <a:bodyPr/>
                    <a:lstStyle/>
                    <a:p>
                      <a:pPr algn="ctr"/>
                      <a:r>
                        <a:rPr lang="en-US" sz="2400" dirty="0"/>
                        <a:t>1000</a:t>
                      </a:r>
                    </a:p>
                  </a:txBody>
                  <a:tcPr anchor="ctr"/>
                </a:tc>
                <a:extLst>
                  <a:ext uri="{0D108BD9-81ED-4DB2-BD59-A6C34878D82A}">
                    <a16:rowId xmlns:a16="http://schemas.microsoft.com/office/drawing/2014/main" val="154402964"/>
                  </a:ext>
                </a:extLst>
              </a:tr>
              <a:tr h="609721">
                <a:tc>
                  <a:txBody>
                    <a:bodyPr/>
                    <a:lstStyle/>
                    <a:p>
                      <a:pPr algn="ctr"/>
                      <a:r>
                        <a:rPr lang="en-US" sz="2400" dirty="0"/>
                        <a:t>9</a:t>
                      </a:r>
                    </a:p>
                  </a:txBody>
                  <a:tcPr anchor="ctr"/>
                </a:tc>
                <a:tc>
                  <a:txBody>
                    <a:bodyPr/>
                    <a:lstStyle/>
                    <a:p>
                      <a:pPr algn="ctr"/>
                      <a:r>
                        <a:rPr lang="en-US" sz="2400" dirty="0"/>
                        <a:t>1001 (same as -7!)</a:t>
                      </a:r>
                    </a:p>
                  </a:txBody>
                  <a:tcPr anchor="ctr"/>
                </a:tc>
                <a:tc>
                  <a:txBody>
                    <a:bodyPr/>
                    <a:lstStyle/>
                    <a:p>
                      <a:pPr algn="ctr"/>
                      <a:r>
                        <a:rPr lang="en-US" sz="2400" dirty="0"/>
                        <a:t>NA</a:t>
                      </a:r>
                    </a:p>
                  </a:txBody>
                  <a:tcPr anchor="ctr"/>
                </a:tc>
                <a:extLst>
                  <a:ext uri="{0D108BD9-81ED-4DB2-BD59-A6C34878D82A}">
                    <a16:rowId xmlns:a16="http://schemas.microsoft.com/office/drawing/2014/main" val="1537796253"/>
                  </a:ext>
                </a:extLst>
              </a:tr>
              <a:tr h="609721">
                <a:tc>
                  <a:txBody>
                    <a:bodyPr/>
                    <a:lstStyle/>
                    <a:p>
                      <a:pPr algn="ctr"/>
                      <a:r>
                        <a:rPr lang="en-US" sz="2400" dirty="0"/>
                        <a:t>10</a:t>
                      </a:r>
                    </a:p>
                  </a:txBody>
                  <a:tcPr anchor="ctr"/>
                </a:tc>
                <a:tc>
                  <a:txBody>
                    <a:bodyPr/>
                    <a:lstStyle/>
                    <a:p>
                      <a:pPr algn="ctr"/>
                      <a:r>
                        <a:rPr lang="en-US" sz="2400" dirty="0"/>
                        <a:t>1010 (same as -6!)</a:t>
                      </a:r>
                    </a:p>
                  </a:txBody>
                  <a:tcPr anchor="ctr"/>
                </a:tc>
                <a:tc>
                  <a:txBody>
                    <a:bodyPr/>
                    <a:lstStyle/>
                    <a:p>
                      <a:pPr algn="ctr"/>
                      <a:r>
                        <a:rPr lang="en-US" sz="2400" dirty="0"/>
                        <a:t>NA</a:t>
                      </a:r>
                    </a:p>
                  </a:txBody>
                  <a:tcPr anchor="ctr"/>
                </a:tc>
                <a:extLst>
                  <a:ext uri="{0D108BD9-81ED-4DB2-BD59-A6C34878D82A}">
                    <a16:rowId xmlns:a16="http://schemas.microsoft.com/office/drawing/2014/main" val="3986901156"/>
                  </a:ext>
                </a:extLst>
              </a:tr>
              <a:tr h="609721">
                <a:tc>
                  <a:txBody>
                    <a:bodyPr/>
                    <a:lstStyle/>
                    <a:p>
                      <a:pPr algn="ctr"/>
                      <a:r>
                        <a:rPr lang="en-US" sz="2400" dirty="0"/>
                        <a:t>11</a:t>
                      </a:r>
                    </a:p>
                  </a:txBody>
                  <a:tcPr anchor="ctr"/>
                </a:tc>
                <a:tc>
                  <a:txBody>
                    <a:bodyPr/>
                    <a:lstStyle/>
                    <a:p>
                      <a:pPr algn="ctr"/>
                      <a:r>
                        <a:rPr lang="en-US" sz="2400" dirty="0"/>
                        <a:t>1011 (same as -5!)</a:t>
                      </a:r>
                    </a:p>
                  </a:txBody>
                  <a:tcPr anchor="ctr"/>
                </a:tc>
                <a:tc>
                  <a:txBody>
                    <a:bodyPr/>
                    <a:lstStyle/>
                    <a:p>
                      <a:pPr algn="ctr"/>
                      <a:r>
                        <a:rPr lang="en-US" sz="2400" dirty="0"/>
                        <a:t>NA</a:t>
                      </a:r>
                    </a:p>
                  </a:txBody>
                  <a:tcPr anchor="ctr"/>
                </a:tc>
                <a:extLst>
                  <a:ext uri="{0D108BD9-81ED-4DB2-BD59-A6C34878D82A}">
                    <a16:rowId xmlns:a16="http://schemas.microsoft.com/office/drawing/2014/main" val="545505836"/>
                  </a:ext>
                </a:extLst>
              </a:tr>
              <a:tr h="609721">
                <a:tc>
                  <a:txBody>
                    <a:bodyPr/>
                    <a:lstStyle/>
                    <a:p>
                      <a:pPr algn="ctr"/>
                      <a:r>
                        <a:rPr lang="en-US" sz="2400" dirty="0"/>
                        <a:t>12</a:t>
                      </a:r>
                    </a:p>
                  </a:txBody>
                  <a:tcPr anchor="ctr"/>
                </a:tc>
                <a:tc>
                  <a:txBody>
                    <a:bodyPr/>
                    <a:lstStyle/>
                    <a:p>
                      <a:pPr algn="ctr"/>
                      <a:r>
                        <a:rPr lang="en-US" sz="2400" dirty="0"/>
                        <a:t>1100 (same as -4!)</a:t>
                      </a:r>
                    </a:p>
                  </a:txBody>
                  <a:tcPr anchor="ctr"/>
                </a:tc>
                <a:tc>
                  <a:txBody>
                    <a:bodyPr/>
                    <a:lstStyle/>
                    <a:p>
                      <a:pPr algn="ctr"/>
                      <a:r>
                        <a:rPr lang="en-US" sz="2400" dirty="0"/>
                        <a:t>NA</a:t>
                      </a:r>
                    </a:p>
                  </a:txBody>
                  <a:tcPr anchor="ctr"/>
                </a:tc>
                <a:extLst>
                  <a:ext uri="{0D108BD9-81ED-4DB2-BD59-A6C34878D82A}">
                    <a16:rowId xmlns:a16="http://schemas.microsoft.com/office/drawing/2014/main" val="3778934788"/>
                  </a:ext>
                </a:extLst>
              </a:tr>
              <a:tr h="609721">
                <a:tc>
                  <a:txBody>
                    <a:bodyPr/>
                    <a:lstStyle/>
                    <a:p>
                      <a:pPr algn="ctr"/>
                      <a:r>
                        <a:rPr lang="en-US" sz="2400" dirty="0"/>
                        <a:t>13</a:t>
                      </a:r>
                    </a:p>
                  </a:txBody>
                  <a:tcPr anchor="ctr"/>
                </a:tc>
                <a:tc>
                  <a:txBody>
                    <a:bodyPr/>
                    <a:lstStyle/>
                    <a:p>
                      <a:pPr algn="ctr"/>
                      <a:r>
                        <a:rPr lang="en-US" sz="2400" dirty="0"/>
                        <a:t>1101 (same as -3!)</a:t>
                      </a:r>
                    </a:p>
                  </a:txBody>
                  <a:tcPr anchor="ctr"/>
                </a:tc>
                <a:tc>
                  <a:txBody>
                    <a:bodyPr/>
                    <a:lstStyle/>
                    <a:p>
                      <a:pPr algn="ctr"/>
                      <a:r>
                        <a:rPr lang="en-US" sz="2400" dirty="0"/>
                        <a:t>NA</a:t>
                      </a:r>
                    </a:p>
                  </a:txBody>
                  <a:tcPr anchor="ctr"/>
                </a:tc>
                <a:extLst>
                  <a:ext uri="{0D108BD9-81ED-4DB2-BD59-A6C34878D82A}">
                    <a16:rowId xmlns:a16="http://schemas.microsoft.com/office/drawing/2014/main" val="2659675398"/>
                  </a:ext>
                </a:extLst>
              </a:tr>
              <a:tr h="609721">
                <a:tc>
                  <a:txBody>
                    <a:bodyPr/>
                    <a:lstStyle/>
                    <a:p>
                      <a:pPr algn="ctr"/>
                      <a:r>
                        <a:rPr lang="en-US" sz="2400" dirty="0"/>
                        <a:t>14</a:t>
                      </a:r>
                    </a:p>
                  </a:txBody>
                  <a:tcPr anchor="ctr"/>
                </a:tc>
                <a:tc>
                  <a:txBody>
                    <a:bodyPr/>
                    <a:lstStyle/>
                    <a:p>
                      <a:pPr algn="ctr"/>
                      <a:r>
                        <a:rPr lang="en-US" sz="2400" dirty="0"/>
                        <a:t>1110 (same as -2!)</a:t>
                      </a:r>
                    </a:p>
                  </a:txBody>
                  <a:tcPr anchor="ctr"/>
                </a:tc>
                <a:tc>
                  <a:txBody>
                    <a:bodyPr/>
                    <a:lstStyle/>
                    <a:p>
                      <a:pPr algn="ctr"/>
                      <a:r>
                        <a:rPr lang="en-US" sz="2400" dirty="0"/>
                        <a:t>NA</a:t>
                      </a:r>
                    </a:p>
                  </a:txBody>
                  <a:tcPr anchor="ctr"/>
                </a:tc>
                <a:extLst>
                  <a:ext uri="{0D108BD9-81ED-4DB2-BD59-A6C34878D82A}">
                    <a16:rowId xmlns:a16="http://schemas.microsoft.com/office/drawing/2014/main" val="3061217465"/>
                  </a:ext>
                </a:extLst>
              </a:tr>
              <a:tr h="609721">
                <a:tc>
                  <a:txBody>
                    <a:bodyPr/>
                    <a:lstStyle/>
                    <a:p>
                      <a:pPr algn="ctr"/>
                      <a:r>
                        <a:rPr lang="en-US" sz="2400" dirty="0"/>
                        <a:t>15</a:t>
                      </a:r>
                    </a:p>
                  </a:txBody>
                  <a:tcPr anchor="ctr"/>
                </a:tc>
                <a:tc>
                  <a:txBody>
                    <a:bodyPr/>
                    <a:lstStyle/>
                    <a:p>
                      <a:pPr algn="ctr"/>
                      <a:r>
                        <a:rPr lang="en-US" sz="2400" dirty="0"/>
                        <a:t>1111 (same as -1!)</a:t>
                      </a:r>
                    </a:p>
                  </a:txBody>
                  <a:tcPr anchor="ctr"/>
                </a:tc>
                <a:tc>
                  <a:txBody>
                    <a:bodyPr/>
                    <a:lstStyle/>
                    <a:p>
                      <a:pPr algn="ctr"/>
                      <a:r>
                        <a:rPr lang="en-US" sz="2400" dirty="0"/>
                        <a:t>NA</a:t>
                      </a:r>
                    </a:p>
                  </a:txBody>
                  <a:tcPr anchor="ctr"/>
                </a:tc>
                <a:extLst>
                  <a:ext uri="{0D108BD9-81ED-4DB2-BD59-A6C34878D82A}">
                    <a16:rowId xmlns:a16="http://schemas.microsoft.com/office/drawing/2014/main" val="4140286238"/>
                  </a:ext>
                </a:extLst>
              </a:tr>
            </a:tbl>
          </a:graphicData>
        </a:graphic>
      </p:graphicFrame>
    </p:spTree>
    <p:extLst>
      <p:ext uri="{BB962C8B-B14F-4D97-AF65-F5344CB8AC3E}">
        <p14:creationId xmlns:p14="http://schemas.microsoft.com/office/powerpoint/2010/main" val="183852696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E13D3A-9096-8648-ADDB-3F75F6DDF06A}"/>
              </a:ext>
            </a:extLst>
          </p:cNvPr>
          <p:cNvSpPr>
            <a:spLocks noGrp="1"/>
          </p:cNvSpPr>
          <p:nvPr>
            <p:ph type="title"/>
          </p:nvPr>
        </p:nvSpPr>
        <p:spPr/>
        <p:txBody>
          <a:bodyPr/>
          <a:lstStyle/>
          <a:p>
            <a:r>
              <a:rPr lang="en-US" dirty="0"/>
              <a:t>There Seems Like a Pattern Here…</a:t>
            </a:r>
          </a:p>
        </p:txBody>
      </p:sp>
      <p:grpSp>
        <p:nvGrpSpPr>
          <p:cNvPr id="20" name="Group 19">
            <a:extLst>
              <a:ext uri="{FF2B5EF4-FFF2-40B4-BE49-F238E27FC236}">
                <a16:creationId xmlns:a16="http://schemas.microsoft.com/office/drawing/2014/main" id="{6C2FAFAB-CE27-CE47-9750-6F012363E244}"/>
              </a:ext>
            </a:extLst>
          </p:cNvPr>
          <p:cNvGrpSpPr/>
          <p:nvPr/>
        </p:nvGrpSpPr>
        <p:grpSpPr>
          <a:xfrm>
            <a:off x="1217159" y="1639927"/>
            <a:ext cx="9757682" cy="3578145"/>
            <a:chOff x="169428" y="1828800"/>
            <a:chExt cx="9757682" cy="3578145"/>
          </a:xfrm>
        </p:grpSpPr>
        <p:sp>
          <p:nvSpPr>
            <p:cNvPr id="4" name="TextBox 3">
              <a:extLst>
                <a:ext uri="{FF2B5EF4-FFF2-40B4-BE49-F238E27FC236}">
                  <a16:creationId xmlns:a16="http://schemas.microsoft.com/office/drawing/2014/main" id="{CB23B46B-36AD-E54F-BB28-E6B482185D4A}"/>
                </a:ext>
              </a:extLst>
            </p:cNvPr>
            <p:cNvSpPr txBox="1"/>
            <p:nvPr/>
          </p:nvSpPr>
          <p:spPr>
            <a:xfrm>
              <a:off x="457200" y="1828800"/>
              <a:ext cx="2640467" cy="1415772"/>
            </a:xfrm>
            <a:prstGeom prst="rect">
              <a:avLst/>
            </a:prstGeom>
            <a:noFill/>
          </p:spPr>
          <p:txBody>
            <a:bodyPr wrap="none" rtlCol="0">
              <a:spAutoFit/>
            </a:bodyPr>
            <a:lstStyle/>
            <a:p>
              <a:pPr algn="ctr"/>
              <a:r>
                <a:rPr lang="en-US" sz="8600" dirty="0"/>
                <a:t>0101</a:t>
              </a:r>
            </a:p>
          </p:txBody>
        </p:sp>
        <p:sp>
          <p:nvSpPr>
            <p:cNvPr id="5" name="TextBox 4">
              <a:extLst>
                <a:ext uri="{FF2B5EF4-FFF2-40B4-BE49-F238E27FC236}">
                  <a16:creationId xmlns:a16="http://schemas.microsoft.com/office/drawing/2014/main" id="{54659B1D-4870-FC4B-B3D4-8C0D6A30EB0F}"/>
                </a:ext>
              </a:extLst>
            </p:cNvPr>
            <p:cNvSpPr txBox="1"/>
            <p:nvPr/>
          </p:nvSpPr>
          <p:spPr>
            <a:xfrm>
              <a:off x="498140" y="2879170"/>
              <a:ext cx="2558586" cy="1415772"/>
            </a:xfrm>
            <a:prstGeom prst="rect">
              <a:avLst/>
            </a:prstGeom>
            <a:noFill/>
          </p:spPr>
          <p:txBody>
            <a:bodyPr wrap="none" rtlCol="0">
              <a:spAutoFit/>
            </a:bodyPr>
            <a:lstStyle/>
            <a:p>
              <a:pPr algn="ctr"/>
              <a:r>
                <a:rPr lang="en-US" sz="8600" dirty="0">
                  <a:solidFill>
                    <a:srgbClr val="C00000"/>
                  </a:solidFill>
                </a:rPr>
                <a:t>1011</a:t>
              </a:r>
            </a:p>
          </p:txBody>
        </p:sp>
        <p:sp>
          <p:nvSpPr>
            <p:cNvPr id="6" name="TextBox 5">
              <a:extLst>
                <a:ext uri="{FF2B5EF4-FFF2-40B4-BE49-F238E27FC236}">
                  <a16:creationId xmlns:a16="http://schemas.microsoft.com/office/drawing/2014/main" id="{6006A4F1-25AC-5448-9949-CAFA0DD3D015}"/>
                </a:ext>
              </a:extLst>
            </p:cNvPr>
            <p:cNvSpPr txBox="1"/>
            <p:nvPr/>
          </p:nvSpPr>
          <p:spPr>
            <a:xfrm>
              <a:off x="457199" y="3991173"/>
              <a:ext cx="2640467" cy="1415772"/>
            </a:xfrm>
            <a:prstGeom prst="rect">
              <a:avLst/>
            </a:prstGeom>
            <a:noFill/>
          </p:spPr>
          <p:txBody>
            <a:bodyPr wrap="none" rtlCol="0">
              <a:spAutoFit/>
            </a:bodyPr>
            <a:lstStyle/>
            <a:p>
              <a:pPr algn="ctr"/>
              <a:r>
                <a:rPr lang="en-US" sz="8600" dirty="0"/>
                <a:t>0000</a:t>
              </a:r>
            </a:p>
          </p:txBody>
        </p:sp>
        <p:cxnSp>
          <p:nvCxnSpPr>
            <p:cNvPr id="7" name="Straight Connector 6">
              <a:extLst>
                <a:ext uri="{FF2B5EF4-FFF2-40B4-BE49-F238E27FC236}">
                  <a16:creationId xmlns:a16="http://schemas.microsoft.com/office/drawing/2014/main" id="{19981EB6-E0D4-074D-8871-069AE40CBBC1}"/>
                </a:ext>
              </a:extLst>
            </p:cNvPr>
            <p:cNvCxnSpPr/>
            <p:nvPr/>
          </p:nvCxnSpPr>
          <p:spPr>
            <a:xfrm flipH="1">
              <a:off x="329634" y="4174570"/>
              <a:ext cx="2895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39EB58BB-224D-8645-A6A5-7E1AC9ABAE1A}"/>
                </a:ext>
              </a:extLst>
            </p:cNvPr>
            <p:cNvSpPr txBox="1"/>
            <p:nvPr/>
          </p:nvSpPr>
          <p:spPr>
            <a:xfrm>
              <a:off x="169428" y="3408158"/>
              <a:ext cx="521298" cy="784830"/>
            </a:xfrm>
            <a:prstGeom prst="rect">
              <a:avLst/>
            </a:prstGeom>
            <a:noFill/>
          </p:spPr>
          <p:txBody>
            <a:bodyPr wrap="none" rtlCol="0">
              <a:spAutoFit/>
            </a:bodyPr>
            <a:lstStyle/>
            <a:p>
              <a:r>
                <a:rPr lang="en-US" sz="4500" b="1" dirty="0"/>
                <a:t>+</a:t>
              </a:r>
            </a:p>
          </p:txBody>
        </p:sp>
        <p:sp>
          <p:nvSpPr>
            <p:cNvPr id="9" name="TextBox 8">
              <a:extLst>
                <a:ext uri="{FF2B5EF4-FFF2-40B4-BE49-F238E27FC236}">
                  <a16:creationId xmlns:a16="http://schemas.microsoft.com/office/drawing/2014/main" id="{1537F850-3229-3541-803D-0EDF69F83299}"/>
                </a:ext>
              </a:extLst>
            </p:cNvPr>
            <p:cNvSpPr txBox="1"/>
            <p:nvPr/>
          </p:nvSpPr>
          <p:spPr>
            <a:xfrm>
              <a:off x="3849079" y="1828800"/>
              <a:ext cx="2558586" cy="1415772"/>
            </a:xfrm>
            <a:prstGeom prst="rect">
              <a:avLst/>
            </a:prstGeom>
            <a:noFill/>
          </p:spPr>
          <p:txBody>
            <a:bodyPr wrap="none" rtlCol="0">
              <a:spAutoFit/>
            </a:bodyPr>
            <a:lstStyle/>
            <a:p>
              <a:pPr algn="ctr"/>
              <a:r>
                <a:rPr lang="en-US" sz="8600" dirty="0"/>
                <a:t>0011</a:t>
              </a:r>
            </a:p>
          </p:txBody>
        </p:sp>
        <p:sp>
          <p:nvSpPr>
            <p:cNvPr id="10" name="TextBox 9">
              <a:extLst>
                <a:ext uri="{FF2B5EF4-FFF2-40B4-BE49-F238E27FC236}">
                  <a16:creationId xmlns:a16="http://schemas.microsoft.com/office/drawing/2014/main" id="{DA32A148-3632-4444-98F7-DFB3B1AD2847}"/>
                </a:ext>
              </a:extLst>
            </p:cNvPr>
            <p:cNvSpPr txBox="1"/>
            <p:nvPr/>
          </p:nvSpPr>
          <p:spPr>
            <a:xfrm>
              <a:off x="3849078" y="2879170"/>
              <a:ext cx="2558586" cy="1415772"/>
            </a:xfrm>
            <a:prstGeom prst="rect">
              <a:avLst/>
            </a:prstGeom>
            <a:noFill/>
          </p:spPr>
          <p:txBody>
            <a:bodyPr wrap="none" rtlCol="0">
              <a:spAutoFit/>
            </a:bodyPr>
            <a:lstStyle/>
            <a:p>
              <a:pPr algn="ctr"/>
              <a:r>
                <a:rPr lang="en-US" sz="8600" dirty="0">
                  <a:solidFill>
                    <a:srgbClr val="C00000"/>
                  </a:solidFill>
                </a:rPr>
                <a:t>1101</a:t>
              </a:r>
            </a:p>
          </p:txBody>
        </p:sp>
        <p:sp>
          <p:nvSpPr>
            <p:cNvPr id="11" name="TextBox 10">
              <a:extLst>
                <a:ext uri="{FF2B5EF4-FFF2-40B4-BE49-F238E27FC236}">
                  <a16:creationId xmlns:a16="http://schemas.microsoft.com/office/drawing/2014/main" id="{18F2ABCF-EF3D-3F4C-B02B-6DDFDB5B56BB}"/>
                </a:ext>
              </a:extLst>
            </p:cNvPr>
            <p:cNvSpPr txBox="1"/>
            <p:nvPr/>
          </p:nvSpPr>
          <p:spPr>
            <a:xfrm>
              <a:off x="3808137" y="3991173"/>
              <a:ext cx="2640467" cy="1415772"/>
            </a:xfrm>
            <a:prstGeom prst="rect">
              <a:avLst/>
            </a:prstGeom>
            <a:noFill/>
          </p:spPr>
          <p:txBody>
            <a:bodyPr wrap="none" rtlCol="0">
              <a:spAutoFit/>
            </a:bodyPr>
            <a:lstStyle/>
            <a:p>
              <a:pPr algn="ctr"/>
              <a:r>
                <a:rPr lang="en-US" sz="8600" dirty="0"/>
                <a:t>0000</a:t>
              </a:r>
            </a:p>
          </p:txBody>
        </p:sp>
        <p:cxnSp>
          <p:nvCxnSpPr>
            <p:cNvPr id="12" name="Straight Connector 11">
              <a:extLst>
                <a:ext uri="{FF2B5EF4-FFF2-40B4-BE49-F238E27FC236}">
                  <a16:creationId xmlns:a16="http://schemas.microsoft.com/office/drawing/2014/main" id="{72B1F6D9-45B1-114C-88EA-159B36E13E84}"/>
                </a:ext>
              </a:extLst>
            </p:cNvPr>
            <p:cNvCxnSpPr/>
            <p:nvPr/>
          </p:nvCxnSpPr>
          <p:spPr>
            <a:xfrm flipH="1">
              <a:off x="3680572" y="4174570"/>
              <a:ext cx="2895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1EC3537E-198B-F748-B3A5-7E8E29BB1CC5}"/>
                </a:ext>
              </a:extLst>
            </p:cNvPr>
            <p:cNvSpPr txBox="1"/>
            <p:nvPr/>
          </p:nvSpPr>
          <p:spPr>
            <a:xfrm>
              <a:off x="3520366" y="3408158"/>
              <a:ext cx="521298" cy="784830"/>
            </a:xfrm>
            <a:prstGeom prst="rect">
              <a:avLst/>
            </a:prstGeom>
            <a:noFill/>
          </p:spPr>
          <p:txBody>
            <a:bodyPr wrap="none" rtlCol="0">
              <a:spAutoFit/>
            </a:bodyPr>
            <a:lstStyle/>
            <a:p>
              <a:r>
                <a:rPr lang="en-US" sz="4500" b="1" dirty="0"/>
                <a:t>+</a:t>
              </a:r>
            </a:p>
          </p:txBody>
        </p:sp>
        <p:sp>
          <p:nvSpPr>
            <p:cNvPr id="14" name="TextBox 13">
              <a:extLst>
                <a:ext uri="{FF2B5EF4-FFF2-40B4-BE49-F238E27FC236}">
                  <a16:creationId xmlns:a16="http://schemas.microsoft.com/office/drawing/2014/main" id="{CC963221-2CA9-1F4F-A7BE-9B5EFE002A66}"/>
                </a:ext>
              </a:extLst>
            </p:cNvPr>
            <p:cNvSpPr txBox="1"/>
            <p:nvPr/>
          </p:nvSpPr>
          <p:spPr>
            <a:xfrm>
              <a:off x="7159076" y="1828800"/>
              <a:ext cx="2640467" cy="1415772"/>
            </a:xfrm>
            <a:prstGeom prst="rect">
              <a:avLst/>
            </a:prstGeom>
            <a:noFill/>
          </p:spPr>
          <p:txBody>
            <a:bodyPr wrap="none" rtlCol="0">
              <a:spAutoFit/>
            </a:bodyPr>
            <a:lstStyle/>
            <a:p>
              <a:pPr algn="ctr"/>
              <a:r>
                <a:rPr lang="en-US" sz="8600" dirty="0"/>
                <a:t>0000</a:t>
              </a:r>
            </a:p>
          </p:txBody>
        </p:sp>
        <p:sp>
          <p:nvSpPr>
            <p:cNvPr id="15" name="TextBox 14">
              <a:extLst>
                <a:ext uri="{FF2B5EF4-FFF2-40B4-BE49-F238E27FC236}">
                  <a16:creationId xmlns:a16="http://schemas.microsoft.com/office/drawing/2014/main" id="{C5454F8E-E7B5-3B4E-8D6A-33A8E27A02F1}"/>
                </a:ext>
              </a:extLst>
            </p:cNvPr>
            <p:cNvSpPr txBox="1"/>
            <p:nvPr/>
          </p:nvSpPr>
          <p:spPr>
            <a:xfrm>
              <a:off x="7159075" y="2879170"/>
              <a:ext cx="2640467" cy="1415772"/>
            </a:xfrm>
            <a:prstGeom prst="rect">
              <a:avLst/>
            </a:prstGeom>
            <a:noFill/>
          </p:spPr>
          <p:txBody>
            <a:bodyPr wrap="none" rtlCol="0">
              <a:spAutoFit/>
            </a:bodyPr>
            <a:lstStyle/>
            <a:p>
              <a:pPr algn="ctr"/>
              <a:r>
                <a:rPr lang="en-US" sz="8600" dirty="0">
                  <a:solidFill>
                    <a:srgbClr val="C00000"/>
                  </a:solidFill>
                </a:rPr>
                <a:t>0000</a:t>
              </a:r>
            </a:p>
          </p:txBody>
        </p:sp>
        <p:sp>
          <p:nvSpPr>
            <p:cNvPr id="16" name="TextBox 15">
              <a:extLst>
                <a:ext uri="{FF2B5EF4-FFF2-40B4-BE49-F238E27FC236}">
                  <a16:creationId xmlns:a16="http://schemas.microsoft.com/office/drawing/2014/main" id="{B01CDD01-EB9E-2649-83DD-9906FF76F07D}"/>
                </a:ext>
              </a:extLst>
            </p:cNvPr>
            <p:cNvSpPr txBox="1"/>
            <p:nvPr/>
          </p:nvSpPr>
          <p:spPr>
            <a:xfrm>
              <a:off x="7159075" y="3991173"/>
              <a:ext cx="2640467" cy="1415772"/>
            </a:xfrm>
            <a:prstGeom prst="rect">
              <a:avLst/>
            </a:prstGeom>
            <a:noFill/>
          </p:spPr>
          <p:txBody>
            <a:bodyPr wrap="none" rtlCol="0">
              <a:spAutoFit/>
            </a:bodyPr>
            <a:lstStyle/>
            <a:p>
              <a:pPr algn="ctr"/>
              <a:r>
                <a:rPr lang="en-US" sz="8600" dirty="0"/>
                <a:t>0000</a:t>
              </a:r>
            </a:p>
          </p:txBody>
        </p:sp>
        <p:cxnSp>
          <p:nvCxnSpPr>
            <p:cNvPr id="17" name="Straight Connector 16">
              <a:extLst>
                <a:ext uri="{FF2B5EF4-FFF2-40B4-BE49-F238E27FC236}">
                  <a16:creationId xmlns:a16="http://schemas.microsoft.com/office/drawing/2014/main" id="{E5DEA1D3-BD20-0C4F-8D6A-C37E30740716}"/>
                </a:ext>
              </a:extLst>
            </p:cNvPr>
            <p:cNvCxnSpPr/>
            <p:nvPr/>
          </p:nvCxnSpPr>
          <p:spPr>
            <a:xfrm flipH="1">
              <a:off x="7031510" y="4174570"/>
              <a:ext cx="2895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14F4424B-4D41-2349-A64E-266DF6B85F90}"/>
                </a:ext>
              </a:extLst>
            </p:cNvPr>
            <p:cNvSpPr txBox="1"/>
            <p:nvPr/>
          </p:nvSpPr>
          <p:spPr>
            <a:xfrm>
              <a:off x="6871304" y="3408158"/>
              <a:ext cx="521298" cy="784830"/>
            </a:xfrm>
            <a:prstGeom prst="rect">
              <a:avLst/>
            </a:prstGeom>
            <a:noFill/>
          </p:spPr>
          <p:txBody>
            <a:bodyPr wrap="none" rtlCol="0">
              <a:spAutoFit/>
            </a:bodyPr>
            <a:lstStyle/>
            <a:p>
              <a:r>
                <a:rPr lang="en-US" sz="4500" b="1" dirty="0"/>
                <a:t>+</a:t>
              </a:r>
            </a:p>
          </p:txBody>
        </p:sp>
      </p:grpSp>
      <p:sp>
        <p:nvSpPr>
          <p:cNvPr id="21" name="Content Placeholder 2">
            <a:extLst>
              <a:ext uri="{FF2B5EF4-FFF2-40B4-BE49-F238E27FC236}">
                <a16:creationId xmlns:a16="http://schemas.microsoft.com/office/drawing/2014/main" id="{5928B160-9EB6-FE42-9A0F-CD3452DC5A27}"/>
              </a:ext>
            </a:extLst>
          </p:cNvPr>
          <p:cNvSpPr>
            <a:spLocks noGrp="1"/>
          </p:cNvSpPr>
          <p:nvPr>
            <p:ph idx="1"/>
          </p:nvPr>
        </p:nvSpPr>
        <p:spPr>
          <a:xfrm>
            <a:off x="152400" y="5898396"/>
            <a:ext cx="11811000" cy="578604"/>
          </a:xfrm>
        </p:spPr>
        <p:txBody>
          <a:bodyPr/>
          <a:lstStyle/>
          <a:p>
            <a:pPr marL="0" indent="0">
              <a:buNone/>
            </a:pPr>
            <a:r>
              <a:rPr lang="en-US" dirty="0"/>
              <a:t>The negative number is the positive number </a:t>
            </a:r>
            <a:r>
              <a:rPr lang="en-US" b="1" dirty="0"/>
              <a:t>inverted, plus one!</a:t>
            </a:r>
            <a:endParaRPr lang="en-US" dirty="0"/>
          </a:p>
        </p:txBody>
      </p:sp>
    </p:spTree>
    <p:extLst>
      <p:ext uri="{BB962C8B-B14F-4D97-AF65-F5344CB8AC3E}">
        <p14:creationId xmlns:p14="http://schemas.microsoft.com/office/powerpoint/2010/main" val="92982477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E13D3A-9096-8648-ADDB-3F75F6DDF06A}"/>
              </a:ext>
            </a:extLst>
          </p:cNvPr>
          <p:cNvSpPr>
            <a:spLocks noGrp="1"/>
          </p:cNvSpPr>
          <p:nvPr>
            <p:ph type="title"/>
          </p:nvPr>
        </p:nvSpPr>
        <p:spPr/>
        <p:txBody>
          <a:bodyPr/>
          <a:lstStyle/>
          <a:p>
            <a:r>
              <a:rPr lang="en-US" dirty="0"/>
              <a:t>There Seems Like a Pattern Here…</a:t>
            </a:r>
          </a:p>
        </p:txBody>
      </p:sp>
      <p:sp>
        <p:nvSpPr>
          <p:cNvPr id="19" name="Text Placeholder 18">
            <a:extLst>
              <a:ext uri="{FF2B5EF4-FFF2-40B4-BE49-F238E27FC236}">
                <a16:creationId xmlns:a16="http://schemas.microsoft.com/office/drawing/2014/main" id="{5EE40293-987E-744B-B1F4-9877A9E2BBBC}"/>
              </a:ext>
            </a:extLst>
          </p:cNvPr>
          <p:cNvSpPr>
            <a:spLocks noGrp="1"/>
          </p:cNvSpPr>
          <p:nvPr>
            <p:ph type="body" idx="11"/>
          </p:nvPr>
        </p:nvSpPr>
        <p:spPr/>
        <p:txBody>
          <a:bodyPr anchor="ctr"/>
          <a:lstStyle/>
          <a:p>
            <a:r>
              <a:rPr lang="en-US" dirty="0"/>
              <a:t>A binary number plus its inverse is all 1s.</a:t>
            </a:r>
          </a:p>
        </p:txBody>
      </p:sp>
      <p:sp>
        <p:nvSpPr>
          <p:cNvPr id="22" name="Text Placeholder 21">
            <a:extLst>
              <a:ext uri="{FF2B5EF4-FFF2-40B4-BE49-F238E27FC236}">
                <a16:creationId xmlns:a16="http://schemas.microsoft.com/office/drawing/2014/main" id="{C5942253-D6E0-6C42-994C-481CDED86851}"/>
              </a:ext>
            </a:extLst>
          </p:cNvPr>
          <p:cNvSpPr>
            <a:spLocks noGrp="1"/>
          </p:cNvSpPr>
          <p:nvPr>
            <p:ph type="body" idx="12"/>
          </p:nvPr>
        </p:nvSpPr>
        <p:spPr/>
        <p:txBody>
          <a:bodyPr anchor="ctr"/>
          <a:lstStyle/>
          <a:p>
            <a:r>
              <a:rPr lang="en-US" dirty="0"/>
              <a:t>Add 1 to this to carry over all 1s and get 0!</a:t>
            </a:r>
          </a:p>
        </p:txBody>
      </p:sp>
      <p:sp>
        <p:nvSpPr>
          <p:cNvPr id="4" name="TextBox 3">
            <a:extLst>
              <a:ext uri="{FF2B5EF4-FFF2-40B4-BE49-F238E27FC236}">
                <a16:creationId xmlns:a16="http://schemas.microsoft.com/office/drawing/2014/main" id="{CB23B46B-36AD-E54F-BB28-E6B482185D4A}"/>
              </a:ext>
            </a:extLst>
          </p:cNvPr>
          <p:cNvSpPr txBox="1"/>
          <p:nvPr/>
        </p:nvSpPr>
        <p:spPr>
          <a:xfrm>
            <a:off x="1705978" y="2378672"/>
            <a:ext cx="2640467" cy="1415772"/>
          </a:xfrm>
          <a:prstGeom prst="rect">
            <a:avLst/>
          </a:prstGeom>
          <a:noFill/>
        </p:spPr>
        <p:txBody>
          <a:bodyPr wrap="none" rtlCol="0">
            <a:spAutoFit/>
          </a:bodyPr>
          <a:lstStyle/>
          <a:p>
            <a:pPr algn="ctr"/>
            <a:r>
              <a:rPr lang="en-US" sz="8600" dirty="0"/>
              <a:t>0101</a:t>
            </a:r>
          </a:p>
        </p:txBody>
      </p:sp>
      <p:sp>
        <p:nvSpPr>
          <p:cNvPr id="5" name="TextBox 4">
            <a:extLst>
              <a:ext uri="{FF2B5EF4-FFF2-40B4-BE49-F238E27FC236}">
                <a16:creationId xmlns:a16="http://schemas.microsoft.com/office/drawing/2014/main" id="{54659B1D-4870-FC4B-B3D4-8C0D6A30EB0F}"/>
              </a:ext>
            </a:extLst>
          </p:cNvPr>
          <p:cNvSpPr txBox="1"/>
          <p:nvPr/>
        </p:nvSpPr>
        <p:spPr>
          <a:xfrm>
            <a:off x="1705978" y="3429042"/>
            <a:ext cx="2640467" cy="1415772"/>
          </a:xfrm>
          <a:prstGeom prst="rect">
            <a:avLst/>
          </a:prstGeom>
          <a:noFill/>
        </p:spPr>
        <p:txBody>
          <a:bodyPr wrap="none" rtlCol="0">
            <a:spAutoFit/>
          </a:bodyPr>
          <a:lstStyle/>
          <a:p>
            <a:pPr algn="ctr"/>
            <a:r>
              <a:rPr lang="en-US" sz="8600" dirty="0">
                <a:solidFill>
                  <a:srgbClr val="C00000"/>
                </a:solidFill>
              </a:rPr>
              <a:t>1010</a:t>
            </a:r>
          </a:p>
        </p:txBody>
      </p:sp>
      <p:sp>
        <p:nvSpPr>
          <p:cNvPr id="6" name="TextBox 5">
            <a:extLst>
              <a:ext uri="{FF2B5EF4-FFF2-40B4-BE49-F238E27FC236}">
                <a16:creationId xmlns:a16="http://schemas.microsoft.com/office/drawing/2014/main" id="{6006A4F1-25AC-5448-9949-CAFA0DD3D015}"/>
              </a:ext>
            </a:extLst>
          </p:cNvPr>
          <p:cNvSpPr txBox="1"/>
          <p:nvPr/>
        </p:nvSpPr>
        <p:spPr>
          <a:xfrm>
            <a:off x="1828800" y="4541045"/>
            <a:ext cx="2394823" cy="1415772"/>
          </a:xfrm>
          <a:prstGeom prst="rect">
            <a:avLst/>
          </a:prstGeom>
          <a:noFill/>
        </p:spPr>
        <p:txBody>
          <a:bodyPr wrap="none" rtlCol="0">
            <a:spAutoFit/>
          </a:bodyPr>
          <a:lstStyle/>
          <a:p>
            <a:pPr algn="ctr"/>
            <a:r>
              <a:rPr lang="en-US" sz="8600" dirty="0"/>
              <a:t>1111</a:t>
            </a:r>
          </a:p>
        </p:txBody>
      </p:sp>
      <p:cxnSp>
        <p:nvCxnSpPr>
          <p:cNvPr id="7" name="Straight Connector 6">
            <a:extLst>
              <a:ext uri="{FF2B5EF4-FFF2-40B4-BE49-F238E27FC236}">
                <a16:creationId xmlns:a16="http://schemas.microsoft.com/office/drawing/2014/main" id="{19981EB6-E0D4-074D-8871-069AE40CBBC1}"/>
              </a:ext>
            </a:extLst>
          </p:cNvPr>
          <p:cNvCxnSpPr/>
          <p:nvPr/>
        </p:nvCxnSpPr>
        <p:spPr>
          <a:xfrm flipH="1">
            <a:off x="1578412" y="4724442"/>
            <a:ext cx="2895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39EB58BB-224D-8645-A6A5-7E1AC9ABAE1A}"/>
              </a:ext>
            </a:extLst>
          </p:cNvPr>
          <p:cNvSpPr txBox="1"/>
          <p:nvPr/>
        </p:nvSpPr>
        <p:spPr>
          <a:xfrm>
            <a:off x="1418206" y="3958030"/>
            <a:ext cx="521298" cy="784830"/>
          </a:xfrm>
          <a:prstGeom prst="rect">
            <a:avLst/>
          </a:prstGeom>
          <a:noFill/>
        </p:spPr>
        <p:txBody>
          <a:bodyPr wrap="none" rtlCol="0">
            <a:spAutoFit/>
          </a:bodyPr>
          <a:lstStyle/>
          <a:p>
            <a:r>
              <a:rPr lang="en-US" sz="4500" b="1" dirty="0"/>
              <a:t>+</a:t>
            </a:r>
          </a:p>
        </p:txBody>
      </p:sp>
      <p:cxnSp>
        <p:nvCxnSpPr>
          <p:cNvPr id="23" name="Straight Connector 22">
            <a:extLst>
              <a:ext uri="{FF2B5EF4-FFF2-40B4-BE49-F238E27FC236}">
                <a16:creationId xmlns:a16="http://schemas.microsoft.com/office/drawing/2014/main" id="{60802D9C-A6CB-F344-B7D6-47F6B11C7995}"/>
              </a:ext>
            </a:extLst>
          </p:cNvPr>
          <p:cNvCxnSpPr>
            <a:cxnSpLocks/>
          </p:cNvCxnSpPr>
          <p:nvPr/>
        </p:nvCxnSpPr>
        <p:spPr>
          <a:xfrm flipH="1">
            <a:off x="130612" y="2362200"/>
            <a:ext cx="535578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B94C7AB5-631B-0D49-AEE8-7645A99B9249}"/>
              </a:ext>
            </a:extLst>
          </p:cNvPr>
          <p:cNvCxnSpPr>
            <a:cxnSpLocks/>
          </p:cNvCxnSpPr>
          <p:nvPr/>
        </p:nvCxnSpPr>
        <p:spPr>
          <a:xfrm flipH="1">
            <a:off x="6172200" y="2362200"/>
            <a:ext cx="57150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E7013FB0-46E1-3F4B-B390-6C9D80B6EA46}"/>
              </a:ext>
            </a:extLst>
          </p:cNvPr>
          <p:cNvSpPr txBox="1"/>
          <p:nvPr/>
        </p:nvSpPr>
        <p:spPr>
          <a:xfrm>
            <a:off x="7840558" y="2377740"/>
            <a:ext cx="2394823" cy="1415772"/>
          </a:xfrm>
          <a:prstGeom prst="rect">
            <a:avLst/>
          </a:prstGeom>
          <a:noFill/>
        </p:spPr>
        <p:txBody>
          <a:bodyPr wrap="none" rtlCol="0">
            <a:spAutoFit/>
          </a:bodyPr>
          <a:lstStyle/>
          <a:p>
            <a:pPr algn="ctr"/>
            <a:r>
              <a:rPr lang="en-US" sz="8600" dirty="0"/>
              <a:t>1111</a:t>
            </a:r>
          </a:p>
        </p:txBody>
      </p:sp>
      <p:sp>
        <p:nvSpPr>
          <p:cNvPr id="33" name="TextBox 32">
            <a:extLst>
              <a:ext uri="{FF2B5EF4-FFF2-40B4-BE49-F238E27FC236}">
                <a16:creationId xmlns:a16="http://schemas.microsoft.com/office/drawing/2014/main" id="{61A908C7-1F5B-D944-9D00-1F8B1FAD268B}"/>
              </a:ext>
            </a:extLst>
          </p:cNvPr>
          <p:cNvSpPr txBox="1"/>
          <p:nvPr/>
        </p:nvSpPr>
        <p:spPr>
          <a:xfrm>
            <a:off x="7717735" y="3428110"/>
            <a:ext cx="2640467" cy="1415772"/>
          </a:xfrm>
          <a:prstGeom prst="rect">
            <a:avLst/>
          </a:prstGeom>
          <a:noFill/>
        </p:spPr>
        <p:txBody>
          <a:bodyPr wrap="none" rtlCol="0">
            <a:spAutoFit/>
          </a:bodyPr>
          <a:lstStyle/>
          <a:p>
            <a:pPr algn="ctr"/>
            <a:r>
              <a:rPr lang="en-US" sz="8600" dirty="0">
                <a:solidFill>
                  <a:srgbClr val="C00000"/>
                </a:solidFill>
              </a:rPr>
              <a:t>0001</a:t>
            </a:r>
          </a:p>
        </p:txBody>
      </p:sp>
      <p:sp>
        <p:nvSpPr>
          <p:cNvPr id="34" name="TextBox 33">
            <a:extLst>
              <a:ext uri="{FF2B5EF4-FFF2-40B4-BE49-F238E27FC236}">
                <a16:creationId xmlns:a16="http://schemas.microsoft.com/office/drawing/2014/main" id="{32B19241-7CD3-1043-B6E6-7F02493D1ABE}"/>
              </a:ext>
            </a:extLst>
          </p:cNvPr>
          <p:cNvSpPr txBox="1"/>
          <p:nvPr/>
        </p:nvSpPr>
        <p:spPr>
          <a:xfrm>
            <a:off x="7717735" y="4540113"/>
            <a:ext cx="2640467" cy="1415772"/>
          </a:xfrm>
          <a:prstGeom prst="rect">
            <a:avLst/>
          </a:prstGeom>
          <a:noFill/>
        </p:spPr>
        <p:txBody>
          <a:bodyPr wrap="none" rtlCol="0">
            <a:spAutoFit/>
          </a:bodyPr>
          <a:lstStyle/>
          <a:p>
            <a:pPr algn="ctr"/>
            <a:r>
              <a:rPr lang="en-US" sz="8600" dirty="0"/>
              <a:t>0000</a:t>
            </a:r>
          </a:p>
        </p:txBody>
      </p:sp>
      <p:cxnSp>
        <p:nvCxnSpPr>
          <p:cNvPr id="35" name="Straight Connector 34">
            <a:extLst>
              <a:ext uri="{FF2B5EF4-FFF2-40B4-BE49-F238E27FC236}">
                <a16:creationId xmlns:a16="http://schemas.microsoft.com/office/drawing/2014/main" id="{BA2E6A8B-2FEF-2840-933D-7A29BB6E04DA}"/>
              </a:ext>
            </a:extLst>
          </p:cNvPr>
          <p:cNvCxnSpPr/>
          <p:nvPr/>
        </p:nvCxnSpPr>
        <p:spPr>
          <a:xfrm flipH="1">
            <a:off x="7590169" y="4723510"/>
            <a:ext cx="2895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2A692E1A-674A-1E4F-BAB1-D3B21DFA76BE}"/>
              </a:ext>
            </a:extLst>
          </p:cNvPr>
          <p:cNvSpPr txBox="1"/>
          <p:nvPr/>
        </p:nvSpPr>
        <p:spPr>
          <a:xfrm>
            <a:off x="7429963" y="3957098"/>
            <a:ext cx="521298" cy="784830"/>
          </a:xfrm>
          <a:prstGeom prst="rect">
            <a:avLst/>
          </a:prstGeom>
          <a:noFill/>
        </p:spPr>
        <p:txBody>
          <a:bodyPr wrap="none" rtlCol="0">
            <a:spAutoFit/>
          </a:bodyPr>
          <a:lstStyle/>
          <a:p>
            <a:r>
              <a:rPr lang="en-US" sz="4500" b="1" dirty="0"/>
              <a:t>+</a:t>
            </a:r>
          </a:p>
        </p:txBody>
      </p:sp>
    </p:spTree>
    <p:extLst>
      <p:ext uri="{BB962C8B-B14F-4D97-AF65-F5344CB8AC3E}">
        <p14:creationId xmlns:p14="http://schemas.microsoft.com/office/powerpoint/2010/main" val="426759078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3AE3D0-0F3C-E34B-939D-53303FE33301}"/>
              </a:ext>
            </a:extLst>
          </p:cNvPr>
          <p:cNvSpPr>
            <a:spLocks noGrp="1"/>
          </p:cNvSpPr>
          <p:nvPr>
            <p:ph type="title"/>
          </p:nvPr>
        </p:nvSpPr>
        <p:spPr/>
        <p:txBody>
          <a:bodyPr/>
          <a:lstStyle/>
          <a:p>
            <a:r>
              <a:rPr lang="en-US" dirty="0"/>
              <a:t>Another Trick</a:t>
            </a:r>
          </a:p>
        </p:txBody>
      </p:sp>
      <p:sp>
        <p:nvSpPr>
          <p:cNvPr id="3" name="Content Placeholder 2">
            <a:extLst>
              <a:ext uri="{FF2B5EF4-FFF2-40B4-BE49-F238E27FC236}">
                <a16:creationId xmlns:a16="http://schemas.microsoft.com/office/drawing/2014/main" id="{2AAA4E2C-2FC1-6844-8B40-BC1C05C08EC0}"/>
              </a:ext>
            </a:extLst>
          </p:cNvPr>
          <p:cNvSpPr>
            <a:spLocks noGrp="1"/>
          </p:cNvSpPr>
          <p:nvPr>
            <p:ph idx="1"/>
          </p:nvPr>
        </p:nvSpPr>
        <p:spPr/>
        <p:txBody>
          <a:bodyPr/>
          <a:lstStyle/>
          <a:p>
            <a:pPr marL="0" indent="0">
              <a:buNone/>
            </a:pPr>
            <a:r>
              <a:rPr lang="en-US" dirty="0"/>
              <a:t>To find the negative equivalent of a number, work right-to-left and write down all digits </a:t>
            </a:r>
            <a:r>
              <a:rPr lang="en-US" i="1" dirty="0"/>
              <a:t>through </a:t>
            </a:r>
            <a:r>
              <a:rPr lang="en-US" dirty="0"/>
              <a:t>when you reach a 1.  Then, invert the rest of the digits.</a:t>
            </a:r>
          </a:p>
        </p:txBody>
      </p:sp>
      <p:sp>
        <p:nvSpPr>
          <p:cNvPr id="9" name="TextBox 8">
            <a:extLst>
              <a:ext uri="{FF2B5EF4-FFF2-40B4-BE49-F238E27FC236}">
                <a16:creationId xmlns:a16="http://schemas.microsoft.com/office/drawing/2014/main" id="{DFEC494A-4934-104D-B114-FB175A27958F}"/>
              </a:ext>
            </a:extLst>
          </p:cNvPr>
          <p:cNvSpPr txBox="1"/>
          <p:nvPr/>
        </p:nvSpPr>
        <p:spPr>
          <a:xfrm>
            <a:off x="4262851" y="2378630"/>
            <a:ext cx="3868367" cy="1415772"/>
          </a:xfrm>
          <a:prstGeom prst="rect">
            <a:avLst/>
          </a:prstGeom>
          <a:noFill/>
        </p:spPr>
        <p:txBody>
          <a:bodyPr wrap="none" rtlCol="0">
            <a:spAutoFit/>
          </a:bodyPr>
          <a:lstStyle/>
          <a:p>
            <a:pPr algn="ctr"/>
            <a:r>
              <a:rPr lang="en-US" sz="8600" dirty="0"/>
              <a:t>100100</a:t>
            </a:r>
          </a:p>
        </p:txBody>
      </p:sp>
      <p:sp>
        <p:nvSpPr>
          <p:cNvPr id="10" name="TextBox 9">
            <a:extLst>
              <a:ext uri="{FF2B5EF4-FFF2-40B4-BE49-F238E27FC236}">
                <a16:creationId xmlns:a16="http://schemas.microsoft.com/office/drawing/2014/main" id="{77C7622D-1387-EF43-9766-4CA92596E004}"/>
              </a:ext>
            </a:extLst>
          </p:cNvPr>
          <p:cNvSpPr txBox="1"/>
          <p:nvPr/>
        </p:nvSpPr>
        <p:spPr>
          <a:xfrm>
            <a:off x="4262850" y="3429000"/>
            <a:ext cx="3868367" cy="1415772"/>
          </a:xfrm>
          <a:prstGeom prst="rect">
            <a:avLst/>
          </a:prstGeom>
          <a:noFill/>
        </p:spPr>
        <p:txBody>
          <a:bodyPr wrap="none" rtlCol="0">
            <a:spAutoFit/>
          </a:bodyPr>
          <a:lstStyle/>
          <a:p>
            <a:r>
              <a:rPr lang="en-US" sz="8600" dirty="0">
                <a:solidFill>
                  <a:srgbClr val="C00000"/>
                </a:solidFill>
              </a:rPr>
              <a:t>??????</a:t>
            </a:r>
          </a:p>
        </p:txBody>
      </p:sp>
      <p:sp>
        <p:nvSpPr>
          <p:cNvPr id="11" name="TextBox 10">
            <a:extLst>
              <a:ext uri="{FF2B5EF4-FFF2-40B4-BE49-F238E27FC236}">
                <a16:creationId xmlns:a16="http://schemas.microsoft.com/office/drawing/2014/main" id="{FA916CC8-43AA-DA4E-9F4E-970E8CCF7C97}"/>
              </a:ext>
            </a:extLst>
          </p:cNvPr>
          <p:cNvSpPr txBox="1"/>
          <p:nvPr/>
        </p:nvSpPr>
        <p:spPr>
          <a:xfrm>
            <a:off x="4262850" y="4541003"/>
            <a:ext cx="3868367" cy="1415772"/>
          </a:xfrm>
          <a:prstGeom prst="rect">
            <a:avLst/>
          </a:prstGeom>
          <a:noFill/>
        </p:spPr>
        <p:txBody>
          <a:bodyPr wrap="none" rtlCol="0">
            <a:spAutoFit/>
          </a:bodyPr>
          <a:lstStyle/>
          <a:p>
            <a:pPr algn="ctr"/>
            <a:r>
              <a:rPr lang="en-US" sz="8600" dirty="0"/>
              <a:t>000000</a:t>
            </a:r>
          </a:p>
        </p:txBody>
      </p:sp>
      <p:cxnSp>
        <p:nvCxnSpPr>
          <p:cNvPr id="12" name="Straight Connector 11">
            <a:extLst>
              <a:ext uri="{FF2B5EF4-FFF2-40B4-BE49-F238E27FC236}">
                <a16:creationId xmlns:a16="http://schemas.microsoft.com/office/drawing/2014/main" id="{DC1D1543-FEFA-814C-992B-EF6D77DDAE04}"/>
              </a:ext>
            </a:extLst>
          </p:cNvPr>
          <p:cNvCxnSpPr>
            <a:cxnSpLocks/>
          </p:cNvCxnSpPr>
          <p:nvPr/>
        </p:nvCxnSpPr>
        <p:spPr>
          <a:xfrm flipH="1">
            <a:off x="4419600" y="4724400"/>
            <a:ext cx="35814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9A651ACC-1836-7647-A67D-66EB9199C3E8}"/>
              </a:ext>
            </a:extLst>
          </p:cNvPr>
          <p:cNvSpPr txBox="1"/>
          <p:nvPr/>
        </p:nvSpPr>
        <p:spPr>
          <a:xfrm>
            <a:off x="3962400" y="3957988"/>
            <a:ext cx="521298" cy="784830"/>
          </a:xfrm>
          <a:prstGeom prst="rect">
            <a:avLst/>
          </a:prstGeom>
          <a:noFill/>
        </p:spPr>
        <p:txBody>
          <a:bodyPr wrap="none" rtlCol="0">
            <a:spAutoFit/>
          </a:bodyPr>
          <a:lstStyle/>
          <a:p>
            <a:r>
              <a:rPr lang="en-US" sz="4500" b="1" dirty="0"/>
              <a:t>+</a:t>
            </a:r>
          </a:p>
        </p:txBody>
      </p:sp>
    </p:spTree>
    <p:extLst>
      <p:ext uri="{BB962C8B-B14F-4D97-AF65-F5344CB8AC3E}">
        <p14:creationId xmlns:p14="http://schemas.microsoft.com/office/powerpoint/2010/main" val="231788981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3AE3D0-0F3C-E34B-939D-53303FE33301}"/>
              </a:ext>
            </a:extLst>
          </p:cNvPr>
          <p:cNvSpPr>
            <a:spLocks noGrp="1"/>
          </p:cNvSpPr>
          <p:nvPr>
            <p:ph type="title"/>
          </p:nvPr>
        </p:nvSpPr>
        <p:spPr/>
        <p:txBody>
          <a:bodyPr/>
          <a:lstStyle/>
          <a:p>
            <a:r>
              <a:rPr lang="en-US" dirty="0"/>
              <a:t>Another Trick</a:t>
            </a:r>
          </a:p>
        </p:txBody>
      </p:sp>
      <p:sp>
        <p:nvSpPr>
          <p:cNvPr id="3" name="Content Placeholder 2">
            <a:extLst>
              <a:ext uri="{FF2B5EF4-FFF2-40B4-BE49-F238E27FC236}">
                <a16:creationId xmlns:a16="http://schemas.microsoft.com/office/drawing/2014/main" id="{2AAA4E2C-2FC1-6844-8B40-BC1C05C08EC0}"/>
              </a:ext>
            </a:extLst>
          </p:cNvPr>
          <p:cNvSpPr>
            <a:spLocks noGrp="1"/>
          </p:cNvSpPr>
          <p:nvPr>
            <p:ph idx="1"/>
          </p:nvPr>
        </p:nvSpPr>
        <p:spPr/>
        <p:txBody>
          <a:bodyPr/>
          <a:lstStyle/>
          <a:p>
            <a:pPr marL="0" indent="0">
              <a:buNone/>
            </a:pPr>
            <a:r>
              <a:rPr lang="en-US" dirty="0"/>
              <a:t>To find the negative equivalent of a number, work right-to-left and write down all digits </a:t>
            </a:r>
            <a:r>
              <a:rPr lang="en-US" i="1" dirty="0"/>
              <a:t>through </a:t>
            </a:r>
            <a:r>
              <a:rPr lang="en-US" dirty="0"/>
              <a:t>when you reach a 1.  Then, invert the rest of the digits.</a:t>
            </a:r>
          </a:p>
        </p:txBody>
      </p:sp>
      <p:sp>
        <p:nvSpPr>
          <p:cNvPr id="9" name="TextBox 8">
            <a:extLst>
              <a:ext uri="{FF2B5EF4-FFF2-40B4-BE49-F238E27FC236}">
                <a16:creationId xmlns:a16="http://schemas.microsoft.com/office/drawing/2014/main" id="{DFEC494A-4934-104D-B114-FB175A27958F}"/>
              </a:ext>
            </a:extLst>
          </p:cNvPr>
          <p:cNvSpPr txBox="1"/>
          <p:nvPr/>
        </p:nvSpPr>
        <p:spPr>
          <a:xfrm>
            <a:off x="4262851" y="2378630"/>
            <a:ext cx="3868367" cy="1415772"/>
          </a:xfrm>
          <a:prstGeom prst="rect">
            <a:avLst/>
          </a:prstGeom>
          <a:noFill/>
        </p:spPr>
        <p:txBody>
          <a:bodyPr wrap="none" rtlCol="0">
            <a:spAutoFit/>
          </a:bodyPr>
          <a:lstStyle/>
          <a:p>
            <a:pPr algn="ctr"/>
            <a:r>
              <a:rPr lang="en-US" sz="8600" dirty="0"/>
              <a:t>100100</a:t>
            </a:r>
          </a:p>
        </p:txBody>
      </p:sp>
      <p:sp>
        <p:nvSpPr>
          <p:cNvPr id="10" name="TextBox 9">
            <a:extLst>
              <a:ext uri="{FF2B5EF4-FFF2-40B4-BE49-F238E27FC236}">
                <a16:creationId xmlns:a16="http://schemas.microsoft.com/office/drawing/2014/main" id="{77C7622D-1387-EF43-9766-4CA92596E004}"/>
              </a:ext>
            </a:extLst>
          </p:cNvPr>
          <p:cNvSpPr txBox="1"/>
          <p:nvPr/>
        </p:nvSpPr>
        <p:spPr>
          <a:xfrm>
            <a:off x="4262850" y="3429000"/>
            <a:ext cx="3868367" cy="1415772"/>
          </a:xfrm>
          <a:prstGeom prst="rect">
            <a:avLst/>
          </a:prstGeom>
          <a:noFill/>
        </p:spPr>
        <p:txBody>
          <a:bodyPr wrap="none" rtlCol="0">
            <a:spAutoFit/>
          </a:bodyPr>
          <a:lstStyle/>
          <a:p>
            <a:r>
              <a:rPr lang="en-US" sz="8600" dirty="0">
                <a:solidFill>
                  <a:srgbClr val="C00000"/>
                </a:solidFill>
              </a:rPr>
              <a:t>???100</a:t>
            </a:r>
          </a:p>
        </p:txBody>
      </p:sp>
      <p:sp>
        <p:nvSpPr>
          <p:cNvPr id="11" name="TextBox 10">
            <a:extLst>
              <a:ext uri="{FF2B5EF4-FFF2-40B4-BE49-F238E27FC236}">
                <a16:creationId xmlns:a16="http://schemas.microsoft.com/office/drawing/2014/main" id="{FA916CC8-43AA-DA4E-9F4E-970E8CCF7C97}"/>
              </a:ext>
            </a:extLst>
          </p:cNvPr>
          <p:cNvSpPr txBox="1"/>
          <p:nvPr/>
        </p:nvSpPr>
        <p:spPr>
          <a:xfrm>
            <a:off x="4262850" y="4541003"/>
            <a:ext cx="3868367" cy="1415772"/>
          </a:xfrm>
          <a:prstGeom prst="rect">
            <a:avLst/>
          </a:prstGeom>
          <a:noFill/>
        </p:spPr>
        <p:txBody>
          <a:bodyPr wrap="none" rtlCol="0">
            <a:spAutoFit/>
          </a:bodyPr>
          <a:lstStyle/>
          <a:p>
            <a:pPr algn="ctr"/>
            <a:r>
              <a:rPr lang="en-US" sz="8600" dirty="0"/>
              <a:t>000000</a:t>
            </a:r>
          </a:p>
        </p:txBody>
      </p:sp>
      <p:cxnSp>
        <p:nvCxnSpPr>
          <p:cNvPr id="12" name="Straight Connector 11">
            <a:extLst>
              <a:ext uri="{FF2B5EF4-FFF2-40B4-BE49-F238E27FC236}">
                <a16:creationId xmlns:a16="http://schemas.microsoft.com/office/drawing/2014/main" id="{DC1D1543-FEFA-814C-992B-EF6D77DDAE04}"/>
              </a:ext>
            </a:extLst>
          </p:cNvPr>
          <p:cNvCxnSpPr>
            <a:cxnSpLocks/>
          </p:cNvCxnSpPr>
          <p:nvPr/>
        </p:nvCxnSpPr>
        <p:spPr>
          <a:xfrm flipH="1">
            <a:off x="4419600" y="4724400"/>
            <a:ext cx="35814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9A651ACC-1836-7647-A67D-66EB9199C3E8}"/>
              </a:ext>
            </a:extLst>
          </p:cNvPr>
          <p:cNvSpPr txBox="1"/>
          <p:nvPr/>
        </p:nvSpPr>
        <p:spPr>
          <a:xfrm>
            <a:off x="3962400" y="3957988"/>
            <a:ext cx="521298" cy="784830"/>
          </a:xfrm>
          <a:prstGeom prst="rect">
            <a:avLst/>
          </a:prstGeom>
          <a:noFill/>
        </p:spPr>
        <p:txBody>
          <a:bodyPr wrap="none" rtlCol="0">
            <a:spAutoFit/>
          </a:bodyPr>
          <a:lstStyle/>
          <a:p>
            <a:r>
              <a:rPr lang="en-US" sz="4500" b="1" dirty="0"/>
              <a:t>+</a:t>
            </a:r>
          </a:p>
        </p:txBody>
      </p:sp>
    </p:spTree>
    <p:extLst>
      <p:ext uri="{BB962C8B-B14F-4D97-AF65-F5344CB8AC3E}">
        <p14:creationId xmlns:p14="http://schemas.microsoft.com/office/powerpoint/2010/main" val="187638148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3AE3D0-0F3C-E34B-939D-53303FE33301}"/>
              </a:ext>
            </a:extLst>
          </p:cNvPr>
          <p:cNvSpPr>
            <a:spLocks noGrp="1"/>
          </p:cNvSpPr>
          <p:nvPr>
            <p:ph type="title"/>
          </p:nvPr>
        </p:nvSpPr>
        <p:spPr/>
        <p:txBody>
          <a:bodyPr/>
          <a:lstStyle/>
          <a:p>
            <a:r>
              <a:rPr lang="en-US" dirty="0"/>
              <a:t>Another Trick</a:t>
            </a:r>
          </a:p>
        </p:txBody>
      </p:sp>
      <p:sp>
        <p:nvSpPr>
          <p:cNvPr id="3" name="Content Placeholder 2">
            <a:extLst>
              <a:ext uri="{FF2B5EF4-FFF2-40B4-BE49-F238E27FC236}">
                <a16:creationId xmlns:a16="http://schemas.microsoft.com/office/drawing/2014/main" id="{2AAA4E2C-2FC1-6844-8B40-BC1C05C08EC0}"/>
              </a:ext>
            </a:extLst>
          </p:cNvPr>
          <p:cNvSpPr>
            <a:spLocks noGrp="1"/>
          </p:cNvSpPr>
          <p:nvPr>
            <p:ph idx="1"/>
          </p:nvPr>
        </p:nvSpPr>
        <p:spPr/>
        <p:txBody>
          <a:bodyPr/>
          <a:lstStyle/>
          <a:p>
            <a:pPr marL="0" indent="0">
              <a:buNone/>
            </a:pPr>
            <a:r>
              <a:rPr lang="en-US" dirty="0"/>
              <a:t>To find the negative equivalent of a number, work right-to-left and write down all digits </a:t>
            </a:r>
            <a:r>
              <a:rPr lang="en-US" i="1" dirty="0"/>
              <a:t>through </a:t>
            </a:r>
            <a:r>
              <a:rPr lang="en-US" dirty="0"/>
              <a:t>when you reach a 1.  Then, invert the rest of the digits.</a:t>
            </a:r>
          </a:p>
        </p:txBody>
      </p:sp>
      <p:sp>
        <p:nvSpPr>
          <p:cNvPr id="9" name="TextBox 8">
            <a:extLst>
              <a:ext uri="{FF2B5EF4-FFF2-40B4-BE49-F238E27FC236}">
                <a16:creationId xmlns:a16="http://schemas.microsoft.com/office/drawing/2014/main" id="{DFEC494A-4934-104D-B114-FB175A27958F}"/>
              </a:ext>
            </a:extLst>
          </p:cNvPr>
          <p:cNvSpPr txBox="1"/>
          <p:nvPr/>
        </p:nvSpPr>
        <p:spPr>
          <a:xfrm>
            <a:off x="4262851" y="2378630"/>
            <a:ext cx="3868367" cy="1415772"/>
          </a:xfrm>
          <a:prstGeom prst="rect">
            <a:avLst/>
          </a:prstGeom>
          <a:noFill/>
        </p:spPr>
        <p:txBody>
          <a:bodyPr wrap="none" rtlCol="0">
            <a:spAutoFit/>
          </a:bodyPr>
          <a:lstStyle/>
          <a:p>
            <a:pPr algn="ctr"/>
            <a:r>
              <a:rPr lang="en-US" sz="8600" dirty="0"/>
              <a:t>100100</a:t>
            </a:r>
          </a:p>
        </p:txBody>
      </p:sp>
      <p:sp>
        <p:nvSpPr>
          <p:cNvPr id="10" name="TextBox 9">
            <a:extLst>
              <a:ext uri="{FF2B5EF4-FFF2-40B4-BE49-F238E27FC236}">
                <a16:creationId xmlns:a16="http://schemas.microsoft.com/office/drawing/2014/main" id="{77C7622D-1387-EF43-9766-4CA92596E004}"/>
              </a:ext>
            </a:extLst>
          </p:cNvPr>
          <p:cNvSpPr txBox="1"/>
          <p:nvPr/>
        </p:nvSpPr>
        <p:spPr>
          <a:xfrm>
            <a:off x="4343399" y="3429000"/>
            <a:ext cx="3787817" cy="1415772"/>
          </a:xfrm>
          <a:prstGeom prst="rect">
            <a:avLst/>
          </a:prstGeom>
          <a:noFill/>
        </p:spPr>
        <p:txBody>
          <a:bodyPr wrap="square" rtlCol="0">
            <a:spAutoFit/>
          </a:bodyPr>
          <a:lstStyle/>
          <a:p>
            <a:r>
              <a:rPr lang="en-US" sz="8600" dirty="0">
                <a:solidFill>
                  <a:srgbClr val="C00000"/>
                </a:solidFill>
              </a:rPr>
              <a:t>011100</a:t>
            </a:r>
          </a:p>
        </p:txBody>
      </p:sp>
      <p:sp>
        <p:nvSpPr>
          <p:cNvPr id="11" name="TextBox 10">
            <a:extLst>
              <a:ext uri="{FF2B5EF4-FFF2-40B4-BE49-F238E27FC236}">
                <a16:creationId xmlns:a16="http://schemas.microsoft.com/office/drawing/2014/main" id="{FA916CC8-43AA-DA4E-9F4E-970E8CCF7C97}"/>
              </a:ext>
            </a:extLst>
          </p:cNvPr>
          <p:cNvSpPr txBox="1"/>
          <p:nvPr/>
        </p:nvSpPr>
        <p:spPr>
          <a:xfrm>
            <a:off x="4262850" y="4541003"/>
            <a:ext cx="3868367" cy="1415772"/>
          </a:xfrm>
          <a:prstGeom prst="rect">
            <a:avLst/>
          </a:prstGeom>
          <a:noFill/>
        </p:spPr>
        <p:txBody>
          <a:bodyPr wrap="none" rtlCol="0">
            <a:spAutoFit/>
          </a:bodyPr>
          <a:lstStyle/>
          <a:p>
            <a:pPr algn="ctr"/>
            <a:r>
              <a:rPr lang="en-US" sz="8600" dirty="0"/>
              <a:t>000000</a:t>
            </a:r>
          </a:p>
        </p:txBody>
      </p:sp>
      <p:cxnSp>
        <p:nvCxnSpPr>
          <p:cNvPr id="12" name="Straight Connector 11">
            <a:extLst>
              <a:ext uri="{FF2B5EF4-FFF2-40B4-BE49-F238E27FC236}">
                <a16:creationId xmlns:a16="http://schemas.microsoft.com/office/drawing/2014/main" id="{DC1D1543-FEFA-814C-992B-EF6D77DDAE04}"/>
              </a:ext>
            </a:extLst>
          </p:cNvPr>
          <p:cNvCxnSpPr>
            <a:cxnSpLocks/>
          </p:cNvCxnSpPr>
          <p:nvPr/>
        </p:nvCxnSpPr>
        <p:spPr>
          <a:xfrm flipH="1">
            <a:off x="4419600" y="4724400"/>
            <a:ext cx="35814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9A651ACC-1836-7647-A67D-66EB9199C3E8}"/>
              </a:ext>
            </a:extLst>
          </p:cNvPr>
          <p:cNvSpPr txBox="1"/>
          <p:nvPr/>
        </p:nvSpPr>
        <p:spPr>
          <a:xfrm>
            <a:off x="3962400" y="3957988"/>
            <a:ext cx="521298" cy="784830"/>
          </a:xfrm>
          <a:prstGeom prst="rect">
            <a:avLst/>
          </a:prstGeom>
          <a:noFill/>
        </p:spPr>
        <p:txBody>
          <a:bodyPr wrap="none" rtlCol="0">
            <a:spAutoFit/>
          </a:bodyPr>
          <a:lstStyle/>
          <a:p>
            <a:r>
              <a:rPr lang="en-US" sz="4500" b="1" dirty="0"/>
              <a:t>+</a:t>
            </a:r>
          </a:p>
        </p:txBody>
      </p:sp>
    </p:spTree>
    <p:extLst>
      <p:ext uri="{BB962C8B-B14F-4D97-AF65-F5344CB8AC3E}">
        <p14:creationId xmlns:p14="http://schemas.microsoft.com/office/powerpoint/2010/main" val="289173646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2549F-C722-1841-B844-658517D487E0}"/>
              </a:ext>
            </a:extLst>
          </p:cNvPr>
          <p:cNvSpPr>
            <a:spLocks noGrp="1"/>
          </p:cNvSpPr>
          <p:nvPr>
            <p:ph type="title"/>
          </p:nvPr>
        </p:nvSpPr>
        <p:spPr/>
        <p:txBody>
          <a:bodyPr/>
          <a:lstStyle/>
          <a:p>
            <a:r>
              <a:rPr lang="en-US" dirty="0"/>
              <a:t>Two’s Complement</a:t>
            </a:r>
          </a:p>
        </p:txBody>
      </p:sp>
      <p:pic>
        <p:nvPicPr>
          <p:cNvPr id="4" name="Image" descr="This is a number wheel which shows the increasing possible values of a 4-bit two's complement integer in clockwise order.  It starts at the top (12 o'clock) and goes clockwise, increasing in value starting from 0 until it gets to 7, at which point it goes to -8, and increases until it gets back to 0.">
            <a:extLst>
              <a:ext uri="{FF2B5EF4-FFF2-40B4-BE49-F238E27FC236}">
                <a16:creationId xmlns:a16="http://schemas.microsoft.com/office/drawing/2014/main" id="{1FA814DF-2C62-2F42-82DE-24392E1D3213}"/>
              </a:ext>
            </a:extLst>
          </p:cNvPr>
          <p:cNvPicPr>
            <a:picLocks noChangeAspect="1"/>
          </p:cNvPicPr>
          <p:nvPr/>
        </p:nvPicPr>
        <p:blipFill>
          <a:blip r:embed="rId3"/>
          <a:stretch>
            <a:fillRect/>
          </a:stretch>
        </p:blipFill>
        <p:spPr>
          <a:xfrm>
            <a:off x="3447363" y="1371600"/>
            <a:ext cx="5297273" cy="5341581"/>
          </a:xfrm>
          <a:prstGeom prst="rect">
            <a:avLst/>
          </a:prstGeom>
          <a:ln w="12700">
            <a:miter lim="400000"/>
          </a:ln>
        </p:spPr>
      </p:pic>
    </p:spTree>
    <p:extLst>
      <p:ext uri="{BB962C8B-B14F-4D97-AF65-F5344CB8AC3E}">
        <p14:creationId xmlns:p14="http://schemas.microsoft.com/office/powerpoint/2010/main" val="29647326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2549F-C722-1841-B844-658517D487E0}"/>
              </a:ext>
            </a:extLst>
          </p:cNvPr>
          <p:cNvSpPr>
            <a:spLocks noGrp="1"/>
          </p:cNvSpPr>
          <p:nvPr>
            <p:ph type="title"/>
          </p:nvPr>
        </p:nvSpPr>
        <p:spPr/>
        <p:txBody>
          <a:bodyPr/>
          <a:lstStyle/>
          <a:p>
            <a:r>
              <a:rPr lang="en-US" dirty="0"/>
              <a:t>Two’s Complement</a:t>
            </a:r>
          </a:p>
        </p:txBody>
      </p:sp>
      <p:pic>
        <p:nvPicPr>
          <p:cNvPr id="4" name="Image" descr="This is a number wheel which shows the increasing possible values of a 4-bit two's complement integer in clockwise order.  It starts at the top (12 o'clock) and goes clockwise, increasing in value starting from 0 until it gets to 7, at which point it goes to -8, and increases until it gets back to 0.">
            <a:extLst>
              <a:ext uri="{FF2B5EF4-FFF2-40B4-BE49-F238E27FC236}">
                <a16:creationId xmlns:a16="http://schemas.microsoft.com/office/drawing/2014/main" id="{1FA814DF-2C62-2F42-82DE-24392E1D3213}"/>
              </a:ext>
            </a:extLst>
          </p:cNvPr>
          <p:cNvPicPr>
            <a:picLocks noChangeAspect="1"/>
          </p:cNvPicPr>
          <p:nvPr/>
        </p:nvPicPr>
        <p:blipFill>
          <a:blip r:embed="rId3"/>
          <a:stretch>
            <a:fillRect/>
          </a:stretch>
        </p:blipFill>
        <p:spPr>
          <a:xfrm>
            <a:off x="6705600" y="1371600"/>
            <a:ext cx="5297273" cy="5341581"/>
          </a:xfrm>
          <a:prstGeom prst="rect">
            <a:avLst/>
          </a:prstGeom>
          <a:ln w="12700">
            <a:miter lim="400000"/>
          </a:ln>
        </p:spPr>
      </p:pic>
      <p:sp>
        <p:nvSpPr>
          <p:cNvPr id="5" name="Content Placeholder 2">
            <a:extLst>
              <a:ext uri="{FF2B5EF4-FFF2-40B4-BE49-F238E27FC236}">
                <a16:creationId xmlns:a16="http://schemas.microsoft.com/office/drawing/2014/main" id="{BEC05EDB-4284-7E42-8622-90564550C2FA}"/>
              </a:ext>
            </a:extLst>
          </p:cNvPr>
          <p:cNvSpPr>
            <a:spLocks noGrp="1"/>
          </p:cNvSpPr>
          <p:nvPr>
            <p:ph idx="1"/>
          </p:nvPr>
        </p:nvSpPr>
        <p:spPr>
          <a:xfrm>
            <a:off x="152400" y="1295400"/>
            <a:ext cx="6400800" cy="5181600"/>
          </a:xfrm>
        </p:spPr>
        <p:txBody>
          <a:bodyPr/>
          <a:lstStyle/>
          <a:p>
            <a:r>
              <a:rPr lang="en-US" dirty="0"/>
              <a:t>In </a:t>
            </a:r>
            <a:r>
              <a:rPr lang="en-US" b="1" dirty="0"/>
              <a:t>two’s complement</a:t>
            </a:r>
            <a:r>
              <a:rPr lang="en-US" dirty="0"/>
              <a:t>, we represent a positive number as </a:t>
            </a:r>
            <a:r>
              <a:rPr lang="en-US" b="1" dirty="0"/>
              <a:t>itself</a:t>
            </a:r>
            <a:r>
              <a:rPr lang="en-US" dirty="0"/>
              <a:t>, and its negative equivalent as the </a:t>
            </a:r>
            <a:r>
              <a:rPr lang="en-US" b="1" dirty="0"/>
              <a:t>two’s complement of itself.</a:t>
            </a:r>
          </a:p>
          <a:p>
            <a:r>
              <a:rPr lang="en-US" dirty="0"/>
              <a:t>The </a:t>
            </a:r>
            <a:r>
              <a:rPr lang="en-US" b="1" dirty="0"/>
              <a:t>two’s complement</a:t>
            </a:r>
            <a:r>
              <a:rPr lang="en-US" dirty="0"/>
              <a:t> of a number is the binary digits inverted, plus 1.</a:t>
            </a:r>
          </a:p>
          <a:p>
            <a:r>
              <a:rPr lang="en-US" dirty="0"/>
              <a:t>This works to convert from positive to negative, </a:t>
            </a:r>
            <a:r>
              <a:rPr lang="en-US" b="1" dirty="0"/>
              <a:t>and</a:t>
            </a:r>
            <a:r>
              <a:rPr lang="en-US" dirty="0"/>
              <a:t> back from negative to positive!</a:t>
            </a:r>
          </a:p>
          <a:p>
            <a:endParaRPr lang="en-US" dirty="0"/>
          </a:p>
        </p:txBody>
      </p:sp>
    </p:spTree>
    <p:extLst>
      <p:ext uri="{BB962C8B-B14F-4D97-AF65-F5344CB8AC3E}">
        <p14:creationId xmlns:p14="http://schemas.microsoft.com/office/powerpoint/2010/main" val="214011686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43CF1-EC6E-084B-9C62-BCDE7BCFF3D3}"/>
              </a:ext>
            </a:extLst>
          </p:cNvPr>
          <p:cNvSpPr>
            <a:spLocks noGrp="1"/>
          </p:cNvSpPr>
          <p:nvPr>
            <p:ph type="title"/>
          </p:nvPr>
        </p:nvSpPr>
        <p:spPr/>
        <p:txBody>
          <a:bodyPr/>
          <a:lstStyle/>
          <a:p>
            <a:r>
              <a:rPr lang="en-US" dirty="0"/>
              <a:t>History: Two’s complement</a:t>
            </a:r>
          </a:p>
        </p:txBody>
      </p:sp>
      <p:sp>
        <p:nvSpPr>
          <p:cNvPr id="3" name="Content Placeholder 2">
            <a:extLst>
              <a:ext uri="{FF2B5EF4-FFF2-40B4-BE49-F238E27FC236}">
                <a16:creationId xmlns:a16="http://schemas.microsoft.com/office/drawing/2014/main" id="{D56543BE-BBA5-6947-A035-0FCACB4583F9}"/>
              </a:ext>
            </a:extLst>
          </p:cNvPr>
          <p:cNvSpPr>
            <a:spLocks noGrp="1"/>
          </p:cNvSpPr>
          <p:nvPr>
            <p:ph idx="1"/>
          </p:nvPr>
        </p:nvSpPr>
        <p:spPr>
          <a:xfrm>
            <a:off x="152400" y="1295400"/>
            <a:ext cx="8147125" cy="5181600"/>
          </a:xfrm>
        </p:spPr>
        <p:txBody>
          <a:bodyPr/>
          <a:lstStyle/>
          <a:p>
            <a:r>
              <a:rPr lang="en-US" dirty="0"/>
              <a:t>The binary representation was first proposed by John von Neumann in </a:t>
            </a:r>
            <a:r>
              <a:rPr lang="en-US" i="1" dirty="0"/>
              <a:t>First Draft of a Report on the EDVAC</a:t>
            </a:r>
            <a:r>
              <a:rPr lang="en-US" dirty="0"/>
              <a:t> (1945)</a:t>
            </a:r>
          </a:p>
          <a:p>
            <a:pPr lvl="1"/>
            <a:r>
              <a:rPr lang="en-US" dirty="0"/>
              <a:t>That same year, he also invented the merge sort algorithm</a:t>
            </a:r>
          </a:p>
          <a:p>
            <a:pPr>
              <a:spcBef>
                <a:spcPts val="2200"/>
              </a:spcBef>
              <a:spcAft>
                <a:spcPts val="1200"/>
              </a:spcAft>
            </a:pPr>
            <a:r>
              <a:rPr lang="en-US" dirty="0"/>
              <a:t>Many early computers used</a:t>
            </a:r>
            <a:br>
              <a:rPr lang="en-US" dirty="0"/>
            </a:br>
            <a:r>
              <a:rPr lang="en-US" dirty="0"/>
              <a:t>sign-magnitude or</a:t>
            </a:r>
            <a:br>
              <a:rPr lang="en-US" dirty="0"/>
            </a:br>
            <a:r>
              <a:rPr lang="en-US" dirty="0"/>
              <a:t>one’s complement</a:t>
            </a:r>
          </a:p>
          <a:p>
            <a:pPr>
              <a:spcBef>
                <a:spcPts val="2200"/>
              </a:spcBef>
              <a:spcAft>
                <a:spcPts val="1200"/>
              </a:spcAft>
            </a:pPr>
            <a:r>
              <a:rPr lang="en-US" dirty="0"/>
              <a:t>The System/360, developed by IBM in 1964, was widely popular (had 1024KB memory) and established two’s complement as the dominant binary representation of integers</a:t>
            </a:r>
          </a:p>
        </p:txBody>
      </p:sp>
      <p:pic>
        <p:nvPicPr>
          <p:cNvPr id="1026" name="Picture 2">
            <a:extLst>
              <a:ext uri="{FF2B5EF4-FFF2-40B4-BE49-F238E27FC236}">
                <a16:creationId xmlns:a16="http://schemas.microsoft.com/office/drawing/2014/main" id="{6F27E454-517D-5040-BAE3-49E422AAAB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15400" y="1463887"/>
            <a:ext cx="2794000" cy="196511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CD2E15A9-59A1-8340-B89D-C960593BFCC5}"/>
              </a:ext>
            </a:extLst>
          </p:cNvPr>
          <p:cNvSpPr txBox="1"/>
          <p:nvPr/>
        </p:nvSpPr>
        <p:spPr>
          <a:xfrm>
            <a:off x="9364704" y="3404657"/>
            <a:ext cx="1895391" cy="424732"/>
          </a:xfrm>
          <a:prstGeom prst="rect">
            <a:avLst/>
          </a:prstGeom>
          <a:noFill/>
        </p:spPr>
        <p:txBody>
          <a:bodyPr wrap="none" rtlCol="0">
            <a:spAutoFit/>
          </a:bodyPr>
          <a:lstStyle/>
          <a:p>
            <a:pPr marL="15875" algn="l" fontAlgn="auto">
              <a:lnSpc>
                <a:spcPct val="90000"/>
              </a:lnSpc>
              <a:spcBef>
                <a:spcPts val="500"/>
              </a:spcBef>
              <a:spcAft>
                <a:spcPts val="0"/>
              </a:spcAft>
            </a:pPr>
            <a:r>
              <a:rPr lang="en-US" sz="2400" dirty="0">
                <a:solidFill>
                  <a:prstClr val="black"/>
                </a:solidFill>
                <a:latin typeface="Calibri" panose="020F0502020204030204"/>
              </a:rPr>
              <a:t>EDSAC (1949)</a:t>
            </a:r>
          </a:p>
        </p:txBody>
      </p:sp>
      <p:pic>
        <p:nvPicPr>
          <p:cNvPr id="1028" name="Picture 4">
            <a:extLst>
              <a:ext uri="{FF2B5EF4-FFF2-40B4-BE49-F238E27FC236}">
                <a16:creationId xmlns:a16="http://schemas.microsoft.com/office/drawing/2014/main" id="{ABDD7A59-4FA8-4A4D-BC3E-70434BB316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15399" y="3981789"/>
            <a:ext cx="2794000" cy="209550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EC35F783-EDD2-FB47-9D27-3AEBA6066821}"/>
              </a:ext>
            </a:extLst>
          </p:cNvPr>
          <p:cNvSpPr txBox="1"/>
          <p:nvPr/>
        </p:nvSpPr>
        <p:spPr>
          <a:xfrm>
            <a:off x="9036568" y="6135835"/>
            <a:ext cx="2551661" cy="424732"/>
          </a:xfrm>
          <a:prstGeom prst="rect">
            <a:avLst/>
          </a:prstGeom>
          <a:noFill/>
        </p:spPr>
        <p:txBody>
          <a:bodyPr wrap="none" rtlCol="0">
            <a:spAutoFit/>
          </a:bodyPr>
          <a:lstStyle/>
          <a:p>
            <a:pPr marL="15875" algn="ctr" fontAlgn="auto">
              <a:lnSpc>
                <a:spcPct val="90000"/>
              </a:lnSpc>
              <a:spcBef>
                <a:spcPts val="500"/>
              </a:spcBef>
              <a:spcAft>
                <a:spcPts val="0"/>
              </a:spcAft>
            </a:pPr>
            <a:r>
              <a:rPr lang="en-US" sz="2400" dirty="0">
                <a:solidFill>
                  <a:prstClr val="black"/>
                </a:solidFill>
                <a:latin typeface="Calibri" panose="020F0502020204030204"/>
              </a:rPr>
              <a:t>System/360 (1964)</a:t>
            </a:r>
          </a:p>
        </p:txBody>
      </p:sp>
      <p:sp>
        <p:nvSpPr>
          <p:cNvPr id="7" name="TextBox 6">
            <a:extLst>
              <a:ext uri="{FF2B5EF4-FFF2-40B4-BE49-F238E27FC236}">
                <a16:creationId xmlns:a16="http://schemas.microsoft.com/office/drawing/2014/main" id="{0BBADB3A-B884-704A-966C-BBEB20C99563}"/>
              </a:ext>
            </a:extLst>
          </p:cNvPr>
          <p:cNvSpPr txBox="1"/>
          <p:nvPr/>
        </p:nvSpPr>
        <p:spPr>
          <a:xfrm>
            <a:off x="5334000" y="3989384"/>
            <a:ext cx="2977096" cy="369332"/>
          </a:xfrm>
          <a:prstGeom prst="rect">
            <a:avLst/>
          </a:prstGeom>
          <a:noFill/>
        </p:spPr>
        <p:txBody>
          <a:bodyPr wrap="square" rtlCol="0">
            <a:spAutoFit/>
          </a:bodyPr>
          <a:lstStyle/>
          <a:p>
            <a:pPr marL="15875" algn="ctr" fontAlgn="auto">
              <a:lnSpc>
                <a:spcPct val="90000"/>
              </a:lnSpc>
              <a:spcBef>
                <a:spcPts val="500"/>
              </a:spcBef>
              <a:spcAft>
                <a:spcPts val="0"/>
              </a:spcAft>
            </a:pPr>
            <a:r>
              <a:rPr lang="en-US" sz="2000" dirty="0">
                <a:solidFill>
                  <a:prstClr val="black"/>
                </a:solidFill>
                <a:latin typeface="Calibri" panose="020F0502020204030204"/>
              </a:rPr>
              <a:t>8-bit one’s complement</a:t>
            </a:r>
          </a:p>
        </p:txBody>
      </p:sp>
      <p:sp>
        <p:nvSpPr>
          <p:cNvPr id="8" name="TextBox 7">
            <a:extLst>
              <a:ext uri="{FF2B5EF4-FFF2-40B4-BE49-F238E27FC236}">
                <a16:creationId xmlns:a16="http://schemas.microsoft.com/office/drawing/2014/main" id="{1423C163-5456-E94D-9675-77380510D9DE}"/>
              </a:ext>
            </a:extLst>
          </p:cNvPr>
          <p:cNvSpPr txBox="1"/>
          <p:nvPr/>
        </p:nvSpPr>
        <p:spPr>
          <a:xfrm>
            <a:off x="5357067" y="3200400"/>
            <a:ext cx="2977097" cy="821250"/>
          </a:xfrm>
          <a:prstGeom prst="rect">
            <a:avLst/>
          </a:prstGeom>
          <a:noFill/>
        </p:spPr>
        <p:txBody>
          <a:bodyPr wrap="none" rtlCol="0">
            <a:spAutoFit/>
          </a:bodyPr>
          <a:lstStyle/>
          <a:p>
            <a:pPr marL="15875" algn="l" fontAlgn="auto">
              <a:lnSpc>
                <a:spcPct val="90000"/>
              </a:lnSpc>
              <a:spcBef>
                <a:spcPts val="500"/>
              </a:spcBef>
              <a:spcAft>
                <a:spcPts val="0"/>
              </a:spcAft>
            </a:pPr>
            <a:r>
              <a:rPr lang="en-US" sz="2400" dirty="0">
                <a:solidFill>
                  <a:prstClr val="black"/>
                </a:solidFill>
                <a:latin typeface="Consolas" panose="020B0609020204030204" pitchFamily="49" charset="0"/>
                <a:cs typeface="Consolas" panose="020B0609020204030204" pitchFamily="49" charset="0"/>
              </a:rPr>
              <a:t>+7	0b0000 0111</a:t>
            </a:r>
          </a:p>
          <a:p>
            <a:pPr marL="15875" algn="l" fontAlgn="auto">
              <a:lnSpc>
                <a:spcPct val="90000"/>
              </a:lnSpc>
              <a:spcBef>
                <a:spcPts val="500"/>
              </a:spcBef>
              <a:spcAft>
                <a:spcPts val="0"/>
              </a:spcAft>
            </a:pPr>
            <a:r>
              <a:rPr lang="en-US" sz="2400" dirty="0">
                <a:solidFill>
                  <a:prstClr val="black"/>
                </a:solidFill>
                <a:latin typeface="Consolas" panose="020B0609020204030204" pitchFamily="49" charset="0"/>
                <a:cs typeface="Consolas" panose="020B0609020204030204" pitchFamily="49" charset="0"/>
              </a:rPr>
              <a:t>-7	0b1111 1000</a:t>
            </a:r>
          </a:p>
        </p:txBody>
      </p:sp>
    </p:spTree>
    <p:extLst>
      <p:ext uri="{BB962C8B-B14F-4D97-AF65-F5344CB8AC3E}">
        <p14:creationId xmlns:p14="http://schemas.microsoft.com/office/powerpoint/2010/main" val="3461376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2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7" grpId="0"/>
      <p:bldP spid="8"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2549F-C722-1841-B844-658517D487E0}"/>
              </a:ext>
            </a:extLst>
          </p:cNvPr>
          <p:cNvSpPr>
            <a:spLocks noGrp="1"/>
          </p:cNvSpPr>
          <p:nvPr>
            <p:ph type="title"/>
          </p:nvPr>
        </p:nvSpPr>
        <p:spPr/>
        <p:txBody>
          <a:bodyPr/>
          <a:lstStyle/>
          <a:p>
            <a:r>
              <a:rPr lang="en-US" dirty="0"/>
              <a:t>Two’s Complement</a:t>
            </a:r>
          </a:p>
        </p:txBody>
      </p:sp>
      <p:pic>
        <p:nvPicPr>
          <p:cNvPr id="4" name="Image" descr="This is a number wheel which shows the increasing possible values of a 4-bit two's complement integer in clockwise order.  It starts at the top (12 o'clock) and goes clockwise, increasing in value starting from 0 until it gets to 7, at which point it goes to -8, and increases until it gets back to 0.">
            <a:extLst>
              <a:ext uri="{FF2B5EF4-FFF2-40B4-BE49-F238E27FC236}">
                <a16:creationId xmlns:a16="http://schemas.microsoft.com/office/drawing/2014/main" id="{1FA814DF-2C62-2F42-82DE-24392E1D3213}"/>
              </a:ext>
            </a:extLst>
          </p:cNvPr>
          <p:cNvPicPr>
            <a:picLocks noChangeAspect="1"/>
          </p:cNvPicPr>
          <p:nvPr/>
        </p:nvPicPr>
        <p:blipFill>
          <a:blip r:embed="rId3"/>
          <a:stretch>
            <a:fillRect/>
          </a:stretch>
        </p:blipFill>
        <p:spPr>
          <a:xfrm>
            <a:off x="6705600" y="1371600"/>
            <a:ext cx="5297273" cy="5341581"/>
          </a:xfrm>
          <a:prstGeom prst="rect">
            <a:avLst/>
          </a:prstGeom>
          <a:ln w="12700">
            <a:miter lim="400000"/>
          </a:ln>
        </p:spPr>
      </p:pic>
      <p:sp>
        <p:nvSpPr>
          <p:cNvPr id="5" name="Content Placeholder 2">
            <a:extLst>
              <a:ext uri="{FF2B5EF4-FFF2-40B4-BE49-F238E27FC236}">
                <a16:creationId xmlns:a16="http://schemas.microsoft.com/office/drawing/2014/main" id="{BEC05EDB-4284-7E42-8622-90564550C2FA}"/>
              </a:ext>
            </a:extLst>
          </p:cNvPr>
          <p:cNvSpPr>
            <a:spLocks noGrp="1"/>
          </p:cNvSpPr>
          <p:nvPr>
            <p:ph idx="1"/>
          </p:nvPr>
        </p:nvSpPr>
        <p:spPr>
          <a:xfrm>
            <a:off x="152400" y="1295400"/>
            <a:ext cx="6400800" cy="5181600"/>
          </a:xfrm>
        </p:spPr>
        <p:txBody>
          <a:bodyPr/>
          <a:lstStyle/>
          <a:p>
            <a:r>
              <a:rPr lang="en-US" b="1" dirty="0"/>
              <a:t>Con:</a:t>
            </a:r>
            <a:r>
              <a:rPr lang="en-US" dirty="0"/>
              <a:t> more difficult to represent, and difficult to convert to/from decimal and between positive and negative.</a:t>
            </a:r>
          </a:p>
          <a:p>
            <a:r>
              <a:rPr lang="en-US" b="1" dirty="0"/>
              <a:t>Pro:</a:t>
            </a:r>
            <a:r>
              <a:rPr lang="en-US" dirty="0"/>
              <a:t> only 1 representation for 0!</a:t>
            </a:r>
          </a:p>
          <a:p>
            <a:r>
              <a:rPr lang="en-US" b="1" dirty="0"/>
              <a:t>Pro: </a:t>
            </a:r>
            <a:r>
              <a:rPr lang="en-US" dirty="0"/>
              <a:t>all bits are used to represent as many numbers as possible</a:t>
            </a:r>
          </a:p>
          <a:p>
            <a:r>
              <a:rPr lang="en-US" b="1" dirty="0"/>
              <a:t>Pro: </a:t>
            </a:r>
            <a:r>
              <a:rPr lang="en-US" dirty="0"/>
              <a:t>the most significant bit still indicates the sign of a number.</a:t>
            </a:r>
          </a:p>
          <a:p>
            <a:r>
              <a:rPr lang="en-US" b="1" dirty="0"/>
              <a:t>Pro: </a:t>
            </a:r>
            <a:r>
              <a:rPr lang="en-US" dirty="0"/>
              <a:t>addition works for any combination of positive and negative!</a:t>
            </a:r>
          </a:p>
        </p:txBody>
      </p:sp>
    </p:spTree>
    <p:extLst>
      <p:ext uri="{BB962C8B-B14F-4D97-AF65-F5344CB8AC3E}">
        <p14:creationId xmlns:p14="http://schemas.microsoft.com/office/powerpoint/2010/main" val="1438031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8C122-9F4B-844A-B03E-F02590D4DD54}"/>
              </a:ext>
            </a:extLst>
          </p:cNvPr>
          <p:cNvSpPr>
            <a:spLocks noGrp="1"/>
          </p:cNvSpPr>
          <p:nvPr>
            <p:ph type="title"/>
          </p:nvPr>
        </p:nvSpPr>
        <p:spPr/>
        <p:txBody>
          <a:bodyPr/>
          <a:lstStyle/>
          <a:p>
            <a:r>
              <a:rPr lang="en-US" dirty="0"/>
              <a:t>Two’s Complement</a:t>
            </a:r>
          </a:p>
        </p:txBody>
      </p:sp>
      <p:sp>
        <p:nvSpPr>
          <p:cNvPr id="4" name="Content Placeholder 2">
            <a:extLst>
              <a:ext uri="{FF2B5EF4-FFF2-40B4-BE49-F238E27FC236}">
                <a16:creationId xmlns:a16="http://schemas.microsoft.com/office/drawing/2014/main" id="{D6B2B789-5259-D645-8F6C-DB701CE111ED}"/>
              </a:ext>
            </a:extLst>
          </p:cNvPr>
          <p:cNvSpPr>
            <a:spLocks noGrp="1"/>
          </p:cNvSpPr>
          <p:nvPr>
            <p:ph idx="1"/>
          </p:nvPr>
        </p:nvSpPr>
        <p:spPr>
          <a:xfrm>
            <a:off x="152400" y="1295400"/>
            <a:ext cx="11811000" cy="5181600"/>
          </a:xfrm>
        </p:spPr>
        <p:txBody>
          <a:bodyPr/>
          <a:lstStyle/>
          <a:p>
            <a:pPr marL="0" indent="0">
              <a:buNone/>
            </a:pPr>
            <a:r>
              <a:rPr lang="en-US" dirty="0"/>
              <a:t>Adding two numbers is just…adding!  There is no special case needed for negatives.  E.g. what is 2 + -5?</a:t>
            </a:r>
          </a:p>
        </p:txBody>
      </p:sp>
      <p:sp>
        <p:nvSpPr>
          <p:cNvPr id="5" name="TextBox 4">
            <a:extLst>
              <a:ext uri="{FF2B5EF4-FFF2-40B4-BE49-F238E27FC236}">
                <a16:creationId xmlns:a16="http://schemas.microsoft.com/office/drawing/2014/main" id="{87C16FFC-DD12-6F4B-8F33-87B4AB1CD457}"/>
              </a:ext>
            </a:extLst>
          </p:cNvPr>
          <p:cNvSpPr txBox="1"/>
          <p:nvPr/>
        </p:nvSpPr>
        <p:spPr>
          <a:xfrm>
            <a:off x="4775766" y="1921430"/>
            <a:ext cx="2640467" cy="1415772"/>
          </a:xfrm>
          <a:prstGeom prst="rect">
            <a:avLst/>
          </a:prstGeom>
          <a:noFill/>
        </p:spPr>
        <p:txBody>
          <a:bodyPr wrap="none" rtlCol="0">
            <a:spAutoFit/>
          </a:bodyPr>
          <a:lstStyle/>
          <a:p>
            <a:pPr algn="ctr"/>
            <a:r>
              <a:rPr lang="en-US" sz="8600" dirty="0"/>
              <a:t>0010</a:t>
            </a:r>
          </a:p>
        </p:txBody>
      </p:sp>
      <p:sp>
        <p:nvSpPr>
          <p:cNvPr id="6" name="TextBox 5">
            <a:extLst>
              <a:ext uri="{FF2B5EF4-FFF2-40B4-BE49-F238E27FC236}">
                <a16:creationId xmlns:a16="http://schemas.microsoft.com/office/drawing/2014/main" id="{05540C65-B337-ED4F-86A0-9EFCB9D1A996}"/>
              </a:ext>
            </a:extLst>
          </p:cNvPr>
          <p:cNvSpPr txBox="1"/>
          <p:nvPr/>
        </p:nvSpPr>
        <p:spPr>
          <a:xfrm>
            <a:off x="4816706" y="2971800"/>
            <a:ext cx="2558586" cy="1415772"/>
          </a:xfrm>
          <a:prstGeom prst="rect">
            <a:avLst/>
          </a:prstGeom>
          <a:noFill/>
        </p:spPr>
        <p:txBody>
          <a:bodyPr wrap="none" rtlCol="0">
            <a:spAutoFit/>
          </a:bodyPr>
          <a:lstStyle/>
          <a:p>
            <a:pPr algn="ctr"/>
            <a:r>
              <a:rPr lang="en-US" sz="8600" dirty="0"/>
              <a:t>1011</a:t>
            </a:r>
          </a:p>
        </p:txBody>
      </p:sp>
      <p:sp>
        <p:nvSpPr>
          <p:cNvPr id="7" name="TextBox 6">
            <a:extLst>
              <a:ext uri="{FF2B5EF4-FFF2-40B4-BE49-F238E27FC236}">
                <a16:creationId xmlns:a16="http://schemas.microsoft.com/office/drawing/2014/main" id="{310E7DE8-EFDE-844D-94C1-913C0F9D4E5C}"/>
              </a:ext>
            </a:extLst>
          </p:cNvPr>
          <p:cNvSpPr txBox="1"/>
          <p:nvPr/>
        </p:nvSpPr>
        <p:spPr>
          <a:xfrm>
            <a:off x="4816706" y="4083803"/>
            <a:ext cx="2558586" cy="1415772"/>
          </a:xfrm>
          <a:prstGeom prst="rect">
            <a:avLst/>
          </a:prstGeom>
          <a:noFill/>
        </p:spPr>
        <p:txBody>
          <a:bodyPr wrap="none" rtlCol="0">
            <a:spAutoFit/>
          </a:bodyPr>
          <a:lstStyle/>
          <a:p>
            <a:pPr algn="ctr"/>
            <a:r>
              <a:rPr lang="en-US" sz="8600" dirty="0">
                <a:solidFill>
                  <a:srgbClr val="C00000"/>
                </a:solidFill>
              </a:rPr>
              <a:t>1101</a:t>
            </a:r>
          </a:p>
        </p:txBody>
      </p:sp>
      <p:cxnSp>
        <p:nvCxnSpPr>
          <p:cNvPr id="9" name="Straight Connector 8">
            <a:extLst>
              <a:ext uri="{FF2B5EF4-FFF2-40B4-BE49-F238E27FC236}">
                <a16:creationId xmlns:a16="http://schemas.microsoft.com/office/drawing/2014/main" id="{34F46813-16E9-8A4E-AA70-D110D8945B62}"/>
              </a:ext>
            </a:extLst>
          </p:cNvPr>
          <p:cNvCxnSpPr/>
          <p:nvPr/>
        </p:nvCxnSpPr>
        <p:spPr>
          <a:xfrm flipH="1">
            <a:off x="4648200" y="4267200"/>
            <a:ext cx="2895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84CBA916-6851-9647-B3A1-E35817512731}"/>
              </a:ext>
            </a:extLst>
          </p:cNvPr>
          <p:cNvSpPr txBox="1"/>
          <p:nvPr/>
        </p:nvSpPr>
        <p:spPr>
          <a:xfrm>
            <a:off x="4487994" y="3500788"/>
            <a:ext cx="521298" cy="784830"/>
          </a:xfrm>
          <a:prstGeom prst="rect">
            <a:avLst/>
          </a:prstGeom>
          <a:noFill/>
        </p:spPr>
        <p:txBody>
          <a:bodyPr wrap="none" rtlCol="0">
            <a:spAutoFit/>
          </a:bodyPr>
          <a:lstStyle/>
          <a:p>
            <a:r>
              <a:rPr lang="en-US" sz="4500" b="1" dirty="0"/>
              <a:t>+</a:t>
            </a:r>
          </a:p>
        </p:txBody>
      </p:sp>
      <p:sp>
        <p:nvSpPr>
          <p:cNvPr id="3" name="TextBox 2">
            <a:extLst>
              <a:ext uri="{FF2B5EF4-FFF2-40B4-BE49-F238E27FC236}">
                <a16:creationId xmlns:a16="http://schemas.microsoft.com/office/drawing/2014/main" id="{4270D7FB-4AA7-E941-BBDD-696F288F1C72}"/>
              </a:ext>
            </a:extLst>
          </p:cNvPr>
          <p:cNvSpPr txBox="1"/>
          <p:nvPr/>
        </p:nvSpPr>
        <p:spPr>
          <a:xfrm>
            <a:off x="9225859" y="2259984"/>
            <a:ext cx="484428" cy="738664"/>
          </a:xfrm>
          <a:prstGeom prst="rect">
            <a:avLst/>
          </a:prstGeom>
          <a:noFill/>
        </p:spPr>
        <p:txBody>
          <a:bodyPr wrap="none" rtlCol="0">
            <a:spAutoFit/>
          </a:bodyPr>
          <a:lstStyle/>
          <a:p>
            <a:r>
              <a:rPr lang="en-US" sz="4200" dirty="0">
                <a:solidFill>
                  <a:srgbClr val="0070C0"/>
                </a:solidFill>
              </a:rPr>
              <a:t>2</a:t>
            </a:r>
          </a:p>
        </p:txBody>
      </p:sp>
      <p:sp>
        <p:nvSpPr>
          <p:cNvPr id="11" name="TextBox 10">
            <a:extLst>
              <a:ext uri="{FF2B5EF4-FFF2-40B4-BE49-F238E27FC236}">
                <a16:creationId xmlns:a16="http://schemas.microsoft.com/office/drawing/2014/main" id="{A7A2806E-8A45-BA45-BA1C-561B249AEBD6}"/>
              </a:ext>
            </a:extLst>
          </p:cNvPr>
          <p:cNvSpPr txBox="1"/>
          <p:nvPr/>
        </p:nvSpPr>
        <p:spPr>
          <a:xfrm>
            <a:off x="9046323" y="3310354"/>
            <a:ext cx="663964" cy="738664"/>
          </a:xfrm>
          <a:prstGeom prst="rect">
            <a:avLst/>
          </a:prstGeom>
          <a:noFill/>
        </p:spPr>
        <p:txBody>
          <a:bodyPr wrap="none" rtlCol="0">
            <a:spAutoFit/>
          </a:bodyPr>
          <a:lstStyle/>
          <a:p>
            <a:r>
              <a:rPr lang="en-US" sz="4200" dirty="0">
                <a:solidFill>
                  <a:srgbClr val="0070C0"/>
                </a:solidFill>
              </a:rPr>
              <a:t>-5</a:t>
            </a:r>
          </a:p>
        </p:txBody>
      </p:sp>
      <p:sp>
        <p:nvSpPr>
          <p:cNvPr id="12" name="TextBox 11">
            <a:extLst>
              <a:ext uri="{FF2B5EF4-FFF2-40B4-BE49-F238E27FC236}">
                <a16:creationId xmlns:a16="http://schemas.microsoft.com/office/drawing/2014/main" id="{D0D04437-4AA5-824C-9D72-D815A9F267A3}"/>
              </a:ext>
            </a:extLst>
          </p:cNvPr>
          <p:cNvSpPr txBox="1"/>
          <p:nvPr/>
        </p:nvSpPr>
        <p:spPr>
          <a:xfrm>
            <a:off x="9046323" y="4422357"/>
            <a:ext cx="663964" cy="738664"/>
          </a:xfrm>
          <a:prstGeom prst="rect">
            <a:avLst/>
          </a:prstGeom>
          <a:noFill/>
        </p:spPr>
        <p:txBody>
          <a:bodyPr wrap="none" rtlCol="0">
            <a:spAutoFit/>
          </a:bodyPr>
          <a:lstStyle/>
          <a:p>
            <a:r>
              <a:rPr lang="en-US" sz="4200" dirty="0">
                <a:solidFill>
                  <a:srgbClr val="0070C0"/>
                </a:solidFill>
              </a:rPr>
              <a:t>-3</a:t>
            </a:r>
          </a:p>
        </p:txBody>
      </p:sp>
    </p:spTree>
    <p:extLst>
      <p:ext uri="{BB962C8B-B14F-4D97-AF65-F5344CB8AC3E}">
        <p14:creationId xmlns:p14="http://schemas.microsoft.com/office/powerpoint/2010/main" val="58567567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8C122-9F4B-844A-B03E-F02590D4DD54}"/>
              </a:ext>
            </a:extLst>
          </p:cNvPr>
          <p:cNvSpPr>
            <a:spLocks noGrp="1"/>
          </p:cNvSpPr>
          <p:nvPr>
            <p:ph type="title"/>
          </p:nvPr>
        </p:nvSpPr>
        <p:spPr/>
        <p:txBody>
          <a:bodyPr/>
          <a:lstStyle/>
          <a:p>
            <a:r>
              <a:rPr lang="en-US" dirty="0"/>
              <a:t>Two’s Complement</a:t>
            </a:r>
          </a:p>
        </p:txBody>
      </p:sp>
      <p:sp>
        <p:nvSpPr>
          <p:cNvPr id="4" name="Content Placeholder 2">
            <a:extLst>
              <a:ext uri="{FF2B5EF4-FFF2-40B4-BE49-F238E27FC236}">
                <a16:creationId xmlns:a16="http://schemas.microsoft.com/office/drawing/2014/main" id="{D6B2B789-5259-D645-8F6C-DB701CE111ED}"/>
              </a:ext>
            </a:extLst>
          </p:cNvPr>
          <p:cNvSpPr>
            <a:spLocks noGrp="1"/>
          </p:cNvSpPr>
          <p:nvPr>
            <p:ph idx="1"/>
          </p:nvPr>
        </p:nvSpPr>
        <p:spPr>
          <a:xfrm>
            <a:off x="152400" y="1295400"/>
            <a:ext cx="11811000" cy="5181600"/>
          </a:xfrm>
        </p:spPr>
        <p:txBody>
          <a:bodyPr/>
          <a:lstStyle/>
          <a:p>
            <a:pPr marL="0" indent="0">
              <a:buNone/>
            </a:pPr>
            <a:r>
              <a:rPr lang="en-US" dirty="0"/>
              <a:t>Subtracting two numbers is just performing the two’s complement on one of them and then adding.  E.g. 4 – 5 = -1.</a:t>
            </a:r>
          </a:p>
        </p:txBody>
      </p:sp>
      <p:sp>
        <p:nvSpPr>
          <p:cNvPr id="5" name="TextBox 4">
            <a:extLst>
              <a:ext uri="{FF2B5EF4-FFF2-40B4-BE49-F238E27FC236}">
                <a16:creationId xmlns:a16="http://schemas.microsoft.com/office/drawing/2014/main" id="{87C16FFC-DD12-6F4B-8F33-87B4AB1CD457}"/>
              </a:ext>
            </a:extLst>
          </p:cNvPr>
          <p:cNvSpPr txBox="1"/>
          <p:nvPr/>
        </p:nvSpPr>
        <p:spPr>
          <a:xfrm>
            <a:off x="352193" y="2486858"/>
            <a:ext cx="2640467" cy="1415772"/>
          </a:xfrm>
          <a:prstGeom prst="rect">
            <a:avLst/>
          </a:prstGeom>
          <a:noFill/>
        </p:spPr>
        <p:txBody>
          <a:bodyPr wrap="none" rtlCol="0">
            <a:spAutoFit/>
          </a:bodyPr>
          <a:lstStyle/>
          <a:p>
            <a:pPr algn="ctr"/>
            <a:r>
              <a:rPr lang="en-US" sz="8600" dirty="0"/>
              <a:t>0100</a:t>
            </a:r>
          </a:p>
        </p:txBody>
      </p:sp>
      <p:sp>
        <p:nvSpPr>
          <p:cNvPr id="6" name="TextBox 5">
            <a:extLst>
              <a:ext uri="{FF2B5EF4-FFF2-40B4-BE49-F238E27FC236}">
                <a16:creationId xmlns:a16="http://schemas.microsoft.com/office/drawing/2014/main" id="{05540C65-B337-ED4F-86A0-9EFCB9D1A996}"/>
              </a:ext>
            </a:extLst>
          </p:cNvPr>
          <p:cNvSpPr txBox="1"/>
          <p:nvPr/>
        </p:nvSpPr>
        <p:spPr>
          <a:xfrm>
            <a:off x="352191" y="3537228"/>
            <a:ext cx="2640467" cy="1415772"/>
          </a:xfrm>
          <a:prstGeom prst="rect">
            <a:avLst/>
          </a:prstGeom>
          <a:noFill/>
        </p:spPr>
        <p:txBody>
          <a:bodyPr wrap="none" rtlCol="0">
            <a:spAutoFit/>
          </a:bodyPr>
          <a:lstStyle/>
          <a:p>
            <a:pPr algn="ctr"/>
            <a:r>
              <a:rPr lang="en-US" sz="8600" dirty="0"/>
              <a:t>0101</a:t>
            </a:r>
          </a:p>
        </p:txBody>
      </p:sp>
      <p:cxnSp>
        <p:nvCxnSpPr>
          <p:cNvPr id="9" name="Straight Connector 8">
            <a:extLst>
              <a:ext uri="{FF2B5EF4-FFF2-40B4-BE49-F238E27FC236}">
                <a16:creationId xmlns:a16="http://schemas.microsoft.com/office/drawing/2014/main" id="{34F46813-16E9-8A4E-AA70-D110D8945B62}"/>
              </a:ext>
            </a:extLst>
          </p:cNvPr>
          <p:cNvCxnSpPr/>
          <p:nvPr/>
        </p:nvCxnSpPr>
        <p:spPr>
          <a:xfrm flipH="1">
            <a:off x="224626" y="4832628"/>
            <a:ext cx="2895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84CBA916-6851-9647-B3A1-E35817512731}"/>
              </a:ext>
            </a:extLst>
          </p:cNvPr>
          <p:cNvSpPr txBox="1"/>
          <p:nvPr/>
        </p:nvSpPr>
        <p:spPr>
          <a:xfrm>
            <a:off x="76200" y="4066216"/>
            <a:ext cx="377026" cy="784830"/>
          </a:xfrm>
          <a:prstGeom prst="rect">
            <a:avLst/>
          </a:prstGeom>
          <a:noFill/>
        </p:spPr>
        <p:txBody>
          <a:bodyPr wrap="none" rtlCol="0">
            <a:spAutoFit/>
          </a:bodyPr>
          <a:lstStyle/>
          <a:p>
            <a:r>
              <a:rPr lang="en-US" sz="4500" b="1" dirty="0"/>
              <a:t>-</a:t>
            </a:r>
          </a:p>
        </p:txBody>
      </p:sp>
      <p:sp>
        <p:nvSpPr>
          <p:cNvPr id="3" name="TextBox 2">
            <a:extLst>
              <a:ext uri="{FF2B5EF4-FFF2-40B4-BE49-F238E27FC236}">
                <a16:creationId xmlns:a16="http://schemas.microsoft.com/office/drawing/2014/main" id="{4270D7FB-4AA7-E941-BBDD-696F288F1C72}"/>
              </a:ext>
            </a:extLst>
          </p:cNvPr>
          <p:cNvSpPr txBox="1"/>
          <p:nvPr/>
        </p:nvSpPr>
        <p:spPr>
          <a:xfrm>
            <a:off x="3886200" y="2825412"/>
            <a:ext cx="484428" cy="738664"/>
          </a:xfrm>
          <a:prstGeom prst="rect">
            <a:avLst/>
          </a:prstGeom>
          <a:noFill/>
        </p:spPr>
        <p:txBody>
          <a:bodyPr wrap="none" rtlCol="0">
            <a:spAutoFit/>
          </a:bodyPr>
          <a:lstStyle/>
          <a:p>
            <a:r>
              <a:rPr lang="en-US" sz="4200" dirty="0">
                <a:solidFill>
                  <a:srgbClr val="0070C0"/>
                </a:solidFill>
              </a:rPr>
              <a:t>4</a:t>
            </a:r>
          </a:p>
        </p:txBody>
      </p:sp>
      <p:sp>
        <p:nvSpPr>
          <p:cNvPr id="11" name="TextBox 10">
            <a:extLst>
              <a:ext uri="{FF2B5EF4-FFF2-40B4-BE49-F238E27FC236}">
                <a16:creationId xmlns:a16="http://schemas.microsoft.com/office/drawing/2014/main" id="{A7A2806E-8A45-BA45-BA1C-561B249AEBD6}"/>
              </a:ext>
            </a:extLst>
          </p:cNvPr>
          <p:cNvSpPr txBox="1"/>
          <p:nvPr/>
        </p:nvSpPr>
        <p:spPr>
          <a:xfrm>
            <a:off x="3886200" y="3875782"/>
            <a:ext cx="484428" cy="738664"/>
          </a:xfrm>
          <a:prstGeom prst="rect">
            <a:avLst/>
          </a:prstGeom>
          <a:noFill/>
        </p:spPr>
        <p:txBody>
          <a:bodyPr wrap="none" rtlCol="0">
            <a:spAutoFit/>
          </a:bodyPr>
          <a:lstStyle/>
          <a:p>
            <a:r>
              <a:rPr lang="en-US" sz="4200" dirty="0">
                <a:solidFill>
                  <a:srgbClr val="0070C0"/>
                </a:solidFill>
              </a:rPr>
              <a:t>5</a:t>
            </a:r>
          </a:p>
        </p:txBody>
      </p:sp>
      <p:sp>
        <p:nvSpPr>
          <p:cNvPr id="13" name="TextBox 12">
            <a:extLst>
              <a:ext uri="{FF2B5EF4-FFF2-40B4-BE49-F238E27FC236}">
                <a16:creationId xmlns:a16="http://schemas.microsoft.com/office/drawing/2014/main" id="{EA58B8B7-13C9-4448-A133-E815F601A2B5}"/>
              </a:ext>
            </a:extLst>
          </p:cNvPr>
          <p:cNvSpPr txBox="1"/>
          <p:nvPr/>
        </p:nvSpPr>
        <p:spPr>
          <a:xfrm>
            <a:off x="6354830" y="2475234"/>
            <a:ext cx="2640467" cy="1415772"/>
          </a:xfrm>
          <a:prstGeom prst="rect">
            <a:avLst/>
          </a:prstGeom>
          <a:noFill/>
        </p:spPr>
        <p:txBody>
          <a:bodyPr wrap="none" rtlCol="0">
            <a:spAutoFit/>
          </a:bodyPr>
          <a:lstStyle/>
          <a:p>
            <a:pPr algn="ctr"/>
            <a:r>
              <a:rPr lang="en-US" sz="8600" dirty="0"/>
              <a:t>0100</a:t>
            </a:r>
          </a:p>
        </p:txBody>
      </p:sp>
      <p:sp>
        <p:nvSpPr>
          <p:cNvPr id="14" name="TextBox 13">
            <a:extLst>
              <a:ext uri="{FF2B5EF4-FFF2-40B4-BE49-F238E27FC236}">
                <a16:creationId xmlns:a16="http://schemas.microsoft.com/office/drawing/2014/main" id="{551FD91C-1FA4-BB4E-85A9-DCA58309AC0B}"/>
              </a:ext>
            </a:extLst>
          </p:cNvPr>
          <p:cNvSpPr txBox="1"/>
          <p:nvPr/>
        </p:nvSpPr>
        <p:spPr>
          <a:xfrm>
            <a:off x="6395769" y="3525604"/>
            <a:ext cx="2558586" cy="1415772"/>
          </a:xfrm>
          <a:prstGeom prst="rect">
            <a:avLst/>
          </a:prstGeom>
          <a:noFill/>
        </p:spPr>
        <p:txBody>
          <a:bodyPr wrap="none" rtlCol="0">
            <a:spAutoFit/>
          </a:bodyPr>
          <a:lstStyle/>
          <a:p>
            <a:pPr algn="ctr"/>
            <a:r>
              <a:rPr lang="en-US" sz="8600" dirty="0">
                <a:solidFill>
                  <a:srgbClr val="C00000"/>
                </a:solidFill>
              </a:rPr>
              <a:t>1011</a:t>
            </a:r>
          </a:p>
        </p:txBody>
      </p:sp>
      <p:sp>
        <p:nvSpPr>
          <p:cNvPr id="15" name="TextBox 14">
            <a:extLst>
              <a:ext uri="{FF2B5EF4-FFF2-40B4-BE49-F238E27FC236}">
                <a16:creationId xmlns:a16="http://schemas.microsoft.com/office/drawing/2014/main" id="{93546D14-B56C-E549-AE40-130300B83D79}"/>
              </a:ext>
            </a:extLst>
          </p:cNvPr>
          <p:cNvSpPr txBox="1"/>
          <p:nvPr/>
        </p:nvSpPr>
        <p:spPr>
          <a:xfrm>
            <a:off x="6477651" y="4637607"/>
            <a:ext cx="2394823" cy="1415772"/>
          </a:xfrm>
          <a:prstGeom prst="rect">
            <a:avLst/>
          </a:prstGeom>
          <a:noFill/>
        </p:spPr>
        <p:txBody>
          <a:bodyPr wrap="none" rtlCol="0">
            <a:spAutoFit/>
          </a:bodyPr>
          <a:lstStyle/>
          <a:p>
            <a:pPr algn="ctr"/>
            <a:r>
              <a:rPr lang="en-US" sz="8600" dirty="0"/>
              <a:t>1111</a:t>
            </a:r>
          </a:p>
        </p:txBody>
      </p:sp>
      <p:cxnSp>
        <p:nvCxnSpPr>
          <p:cNvPr id="16" name="Straight Connector 15">
            <a:extLst>
              <a:ext uri="{FF2B5EF4-FFF2-40B4-BE49-F238E27FC236}">
                <a16:creationId xmlns:a16="http://schemas.microsoft.com/office/drawing/2014/main" id="{68867FBA-8D26-EF49-A274-4AAFBD50AAC6}"/>
              </a:ext>
            </a:extLst>
          </p:cNvPr>
          <p:cNvCxnSpPr/>
          <p:nvPr/>
        </p:nvCxnSpPr>
        <p:spPr>
          <a:xfrm flipH="1">
            <a:off x="6227263" y="4821004"/>
            <a:ext cx="2895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0EFEC781-87DE-294B-9F9C-427C338D3334}"/>
              </a:ext>
            </a:extLst>
          </p:cNvPr>
          <p:cNvSpPr txBox="1"/>
          <p:nvPr/>
        </p:nvSpPr>
        <p:spPr>
          <a:xfrm>
            <a:off x="6067057" y="4054592"/>
            <a:ext cx="521298" cy="784830"/>
          </a:xfrm>
          <a:prstGeom prst="rect">
            <a:avLst/>
          </a:prstGeom>
          <a:noFill/>
        </p:spPr>
        <p:txBody>
          <a:bodyPr wrap="none" rtlCol="0">
            <a:spAutoFit/>
          </a:bodyPr>
          <a:lstStyle/>
          <a:p>
            <a:r>
              <a:rPr lang="en-US" sz="4500" b="1" dirty="0"/>
              <a:t>+</a:t>
            </a:r>
          </a:p>
        </p:txBody>
      </p:sp>
      <p:sp>
        <p:nvSpPr>
          <p:cNvPr id="18" name="TextBox 17">
            <a:extLst>
              <a:ext uri="{FF2B5EF4-FFF2-40B4-BE49-F238E27FC236}">
                <a16:creationId xmlns:a16="http://schemas.microsoft.com/office/drawing/2014/main" id="{6C5458AD-D91B-1C41-94D3-C7F854257CBC}"/>
              </a:ext>
            </a:extLst>
          </p:cNvPr>
          <p:cNvSpPr txBox="1"/>
          <p:nvPr/>
        </p:nvSpPr>
        <p:spPr>
          <a:xfrm>
            <a:off x="10371784" y="2825412"/>
            <a:ext cx="484428" cy="738664"/>
          </a:xfrm>
          <a:prstGeom prst="rect">
            <a:avLst/>
          </a:prstGeom>
          <a:noFill/>
        </p:spPr>
        <p:txBody>
          <a:bodyPr wrap="none" rtlCol="0">
            <a:spAutoFit/>
          </a:bodyPr>
          <a:lstStyle/>
          <a:p>
            <a:r>
              <a:rPr lang="en-US" sz="4200" dirty="0">
                <a:solidFill>
                  <a:srgbClr val="0070C0"/>
                </a:solidFill>
              </a:rPr>
              <a:t>4</a:t>
            </a:r>
          </a:p>
        </p:txBody>
      </p:sp>
      <p:sp>
        <p:nvSpPr>
          <p:cNvPr id="19" name="TextBox 18">
            <a:extLst>
              <a:ext uri="{FF2B5EF4-FFF2-40B4-BE49-F238E27FC236}">
                <a16:creationId xmlns:a16="http://schemas.microsoft.com/office/drawing/2014/main" id="{664721BC-E068-A847-BFE4-F311C33C1C65}"/>
              </a:ext>
            </a:extLst>
          </p:cNvPr>
          <p:cNvSpPr txBox="1"/>
          <p:nvPr/>
        </p:nvSpPr>
        <p:spPr>
          <a:xfrm>
            <a:off x="10192248" y="3875782"/>
            <a:ext cx="663964" cy="738664"/>
          </a:xfrm>
          <a:prstGeom prst="rect">
            <a:avLst/>
          </a:prstGeom>
          <a:noFill/>
        </p:spPr>
        <p:txBody>
          <a:bodyPr wrap="none" rtlCol="0">
            <a:spAutoFit/>
          </a:bodyPr>
          <a:lstStyle/>
          <a:p>
            <a:r>
              <a:rPr lang="en-US" sz="4200" dirty="0">
                <a:solidFill>
                  <a:srgbClr val="0070C0"/>
                </a:solidFill>
              </a:rPr>
              <a:t>-5</a:t>
            </a:r>
          </a:p>
        </p:txBody>
      </p:sp>
      <p:sp>
        <p:nvSpPr>
          <p:cNvPr id="20" name="TextBox 19">
            <a:extLst>
              <a:ext uri="{FF2B5EF4-FFF2-40B4-BE49-F238E27FC236}">
                <a16:creationId xmlns:a16="http://schemas.microsoft.com/office/drawing/2014/main" id="{86955C35-E288-9740-B50D-05FB9FFDFEE2}"/>
              </a:ext>
            </a:extLst>
          </p:cNvPr>
          <p:cNvSpPr txBox="1"/>
          <p:nvPr/>
        </p:nvSpPr>
        <p:spPr>
          <a:xfrm>
            <a:off x="10192248" y="4976161"/>
            <a:ext cx="663964" cy="738664"/>
          </a:xfrm>
          <a:prstGeom prst="rect">
            <a:avLst/>
          </a:prstGeom>
          <a:noFill/>
        </p:spPr>
        <p:txBody>
          <a:bodyPr wrap="none" rtlCol="0">
            <a:spAutoFit/>
          </a:bodyPr>
          <a:lstStyle/>
          <a:p>
            <a:r>
              <a:rPr lang="en-US" sz="4200" dirty="0">
                <a:solidFill>
                  <a:srgbClr val="0070C0"/>
                </a:solidFill>
              </a:rPr>
              <a:t>-1</a:t>
            </a:r>
          </a:p>
        </p:txBody>
      </p:sp>
      <p:cxnSp>
        <p:nvCxnSpPr>
          <p:cNvPr id="22" name="Straight Arrow Connector 21">
            <a:extLst>
              <a:ext uri="{FF2B5EF4-FFF2-40B4-BE49-F238E27FC236}">
                <a16:creationId xmlns:a16="http://schemas.microsoft.com/office/drawing/2014/main" id="{30F1E97A-FA47-AE4C-8A95-AE58F26C2257}"/>
              </a:ext>
            </a:extLst>
          </p:cNvPr>
          <p:cNvCxnSpPr>
            <a:cxnSpLocks/>
          </p:cNvCxnSpPr>
          <p:nvPr/>
        </p:nvCxnSpPr>
        <p:spPr>
          <a:xfrm flipV="1">
            <a:off x="4528869" y="4458631"/>
            <a:ext cx="1219200" cy="11624"/>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115168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74816-175C-0E4D-A0FA-1113A62D8DA9}"/>
              </a:ext>
            </a:extLst>
          </p:cNvPr>
          <p:cNvSpPr>
            <a:spLocks noGrp="1"/>
          </p:cNvSpPr>
          <p:nvPr>
            <p:ph type="title"/>
          </p:nvPr>
        </p:nvSpPr>
        <p:spPr/>
        <p:txBody>
          <a:bodyPr/>
          <a:lstStyle/>
          <a:p>
            <a:r>
              <a:rPr lang="en-US" dirty="0"/>
              <a:t>Practice: Two’s Complement</a:t>
            </a:r>
          </a:p>
        </p:txBody>
      </p:sp>
      <p:sp>
        <p:nvSpPr>
          <p:cNvPr id="3" name="Content Placeholder 2">
            <a:extLst>
              <a:ext uri="{FF2B5EF4-FFF2-40B4-BE49-F238E27FC236}">
                <a16:creationId xmlns:a16="http://schemas.microsoft.com/office/drawing/2014/main" id="{527E0308-10C6-3141-892C-4DE058692D43}"/>
              </a:ext>
            </a:extLst>
          </p:cNvPr>
          <p:cNvSpPr>
            <a:spLocks noGrp="1"/>
          </p:cNvSpPr>
          <p:nvPr>
            <p:ph idx="1"/>
          </p:nvPr>
        </p:nvSpPr>
        <p:spPr/>
        <p:txBody>
          <a:bodyPr/>
          <a:lstStyle/>
          <a:p>
            <a:pPr marL="0" indent="0">
              <a:buNone/>
            </a:pPr>
            <a:r>
              <a:rPr lang="en-US" dirty="0"/>
              <a:t>What are the negative or positive equivalents of the numbers below?</a:t>
            </a:r>
          </a:p>
          <a:p>
            <a:pPr marL="514350" indent="-514350">
              <a:buAutoNum type="alphaLcParenR"/>
            </a:pPr>
            <a:r>
              <a:rPr lang="en-US" dirty="0"/>
              <a:t>-4 (1100)</a:t>
            </a:r>
          </a:p>
          <a:p>
            <a:pPr marL="514350" indent="-514350">
              <a:buAutoNum type="alphaLcParenR"/>
            </a:pPr>
            <a:r>
              <a:rPr lang="en-US" dirty="0"/>
              <a:t>7 (0111)</a:t>
            </a:r>
          </a:p>
          <a:p>
            <a:pPr marL="514350" indent="-514350">
              <a:buAutoNum type="alphaLcParenR"/>
            </a:pPr>
            <a:r>
              <a:rPr lang="en-US" dirty="0"/>
              <a:t>3 (0011)</a:t>
            </a:r>
          </a:p>
        </p:txBody>
      </p:sp>
      <p:pic>
        <p:nvPicPr>
          <p:cNvPr id="4" name="Image" descr="This is a number wheel which shows the increasing possible values of a 4-bit two's complement integer in clockwise order.  It starts at the top (12 o'clock) and goes clockwise, increasing in value starting from 0 until it gets to 7, at which point it goes to -8, and increases until it gets back to 0.">
            <a:extLst>
              <a:ext uri="{FF2B5EF4-FFF2-40B4-BE49-F238E27FC236}">
                <a16:creationId xmlns:a16="http://schemas.microsoft.com/office/drawing/2014/main" id="{7845836D-C726-E64C-B695-A7E34428AE42}"/>
              </a:ext>
            </a:extLst>
          </p:cNvPr>
          <p:cNvPicPr>
            <a:picLocks noChangeAspect="1"/>
          </p:cNvPicPr>
          <p:nvPr/>
        </p:nvPicPr>
        <p:blipFill>
          <a:blip r:embed="rId3"/>
          <a:stretch>
            <a:fillRect/>
          </a:stretch>
        </p:blipFill>
        <p:spPr>
          <a:xfrm>
            <a:off x="6400800" y="1769390"/>
            <a:ext cx="4685211" cy="4724400"/>
          </a:xfrm>
          <a:prstGeom prst="rect">
            <a:avLst/>
          </a:prstGeom>
          <a:ln w="12700">
            <a:miter lim="400000"/>
          </a:ln>
        </p:spPr>
      </p:pic>
    </p:spTree>
    <p:extLst>
      <p:ext uri="{BB962C8B-B14F-4D97-AF65-F5344CB8AC3E}">
        <p14:creationId xmlns:p14="http://schemas.microsoft.com/office/powerpoint/2010/main" val="2667417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335A1A5-63C1-4441-AF92-7246A133D7C9}"/>
              </a:ext>
            </a:extLst>
          </p:cNvPr>
          <p:cNvSpPr>
            <a:spLocks noGrp="1"/>
          </p:cNvSpPr>
          <p:nvPr>
            <p:ph type="title"/>
          </p:nvPr>
        </p:nvSpPr>
        <p:spPr/>
        <p:txBody>
          <a:bodyPr/>
          <a:lstStyle/>
          <a:p>
            <a:r>
              <a:rPr lang="en-US" dirty="0"/>
              <a:t>Break Time!</a:t>
            </a:r>
          </a:p>
        </p:txBody>
      </p:sp>
      <p:sp>
        <p:nvSpPr>
          <p:cNvPr id="5" name="Text Placeholder 4">
            <a:extLst>
              <a:ext uri="{FF2B5EF4-FFF2-40B4-BE49-F238E27FC236}">
                <a16:creationId xmlns:a16="http://schemas.microsoft.com/office/drawing/2014/main" id="{DAFF1ACE-073D-F742-9BF2-D84CB651A66D}"/>
              </a:ext>
            </a:extLst>
          </p:cNvPr>
          <p:cNvSpPr>
            <a:spLocks noGrp="1"/>
          </p:cNvSpPr>
          <p:nvPr>
            <p:ph idx="1"/>
          </p:nvPr>
        </p:nvSpPr>
        <p:spPr/>
        <p:txBody>
          <a:bodyPr/>
          <a:lstStyle/>
          <a:p>
            <a:pPr marL="0" indent="0" algn="ctr">
              <a:buNone/>
            </a:pPr>
            <a:r>
              <a:rPr lang="en-US" sz="5400" b="1" dirty="0"/>
              <a:t>To think about during the break: </a:t>
            </a:r>
          </a:p>
          <a:p>
            <a:pPr marL="0" indent="0">
              <a:buNone/>
            </a:pPr>
            <a:endParaRPr lang="en-US" b="1" dirty="0"/>
          </a:p>
          <a:p>
            <a:pPr marL="0" indent="0">
              <a:buNone/>
            </a:pPr>
            <a:r>
              <a:rPr lang="en-US" sz="4800" dirty="0"/>
              <a:t>How can what we’ve learned so far about integer representations help us understand the behavior of the airline program from the start of lecture?</a:t>
            </a:r>
          </a:p>
        </p:txBody>
      </p:sp>
    </p:spTree>
    <p:extLst>
      <p:ext uri="{BB962C8B-B14F-4D97-AF65-F5344CB8AC3E}">
        <p14:creationId xmlns:p14="http://schemas.microsoft.com/office/powerpoint/2010/main" val="114448027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p:txBody>
          <a:bodyPr/>
          <a:lstStyle/>
          <a:p>
            <a:pPr>
              <a:tabLst>
                <a:tab pos="11588750" algn="r"/>
              </a:tabLst>
            </a:pPr>
            <a:r>
              <a:rPr lang="en-US" dirty="0"/>
              <a:t>Bits and Bytes	</a:t>
            </a:r>
          </a:p>
          <a:p>
            <a:pPr>
              <a:tabLst>
                <a:tab pos="11588750" algn="r"/>
              </a:tabLst>
            </a:pPr>
            <a:r>
              <a:rPr lang="en-US" dirty="0"/>
              <a:t>Hexadecimal	</a:t>
            </a:r>
          </a:p>
          <a:p>
            <a:pPr>
              <a:tabLst>
                <a:tab pos="11588750" algn="r"/>
              </a:tabLst>
            </a:pPr>
            <a:r>
              <a:rPr lang="en-US" dirty="0"/>
              <a:t>Integer Representations	</a:t>
            </a:r>
          </a:p>
          <a:p>
            <a:pPr>
              <a:tabLst>
                <a:tab pos="11588750" algn="r"/>
              </a:tabLst>
            </a:pPr>
            <a:r>
              <a:rPr lang="en-US" dirty="0"/>
              <a:t>Unsigned Integers	</a:t>
            </a:r>
          </a:p>
          <a:p>
            <a:pPr>
              <a:tabLst>
                <a:tab pos="11588750" algn="r"/>
              </a:tabLst>
            </a:pPr>
            <a:r>
              <a:rPr lang="en-US" dirty="0"/>
              <a:t>Signed Integers	</a:t>
            </a:r>
          </a:p>
          <a:p>
            <a:pPr>
              <a:tabLst>
                <a:tab pos="11588750" algn="r"/>
              </a:tabLst>
            </a:pPr>
            <a:r>
              <a:rPr lang="en-US" b="1" dirty="0">
                <a:solidFill>
                  <a:srgbClr val="C00000"/>
                </a:solidFill>
              </a:rPr>
              <a:t>Overflow</a:t>
            </a:r>
            <a:r>
              <a:rPr lang="en-US" dirty="0"/>
              <a:t>	</a:t>
            </a:r>
          </a:p>
        </p:txBody>
      </p:sp>
    </p:spTree>
    <p:extLst>
      <p:ext uri="{BB962C8B-B14F-4D97-AF65-F5344CB8AC3E}">
        <p14:creationId xmlns:p14="http://schemas.microsoft.com/office/powerpoint/2010/main" val="352622610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9DBBD5-976D-884A-811E-AE69C050F3F6}"/>
              </a:ext>
            </a:extLst>
          </p:cNvPr>
          <p:cNvSpPr>
            <a:spLocks noGrp="1"/>
          </p:cNvSpPr>
          <p:nvPr>
            <p:ph type="title"/>
          </p:nvPr>
        </p:nvSpPr>
        <p:spPr/>
        <p:txBody>
          <a:bodyPr/>
          <a:lstStyle/>
          <a:p>
            <a:r>
              <a:rPr lang="en-US" dirty="0"/>
              <a:t>Overflow</a:t>
            </a:r>
          </a:p>
        </p:txBody>
      </p:sp>
      <p:sp>
        <p:nvSpPr>
          <p:cNvPr id="3" name="Content Placeholder 2">
            <a:extLst>
              <a:ext uri="{FF2B5EF4-FFF2-40B4-BE49-F238E27FC236}">
                <a16:creationId xmlns:a16="http://schemas.microsoft.com/office/drawing/2014/main" id="{DE47D7A4-BC41-674A-A8D4-822F146BA33F}"/>
              </a:ext>
            </a:extLst>
          </p:cNvPr>
          <p:cNvSpPr>
            <a:spLocks noGrp="1"/>
          </p:cNvSpPr>
          <p:nvPr>
            <p:ph idx="1"/>
          </p:nvPr>
        </p:nvSpPr>
        <p:spPr/>
        <p:txBody>
          <a:bodyPr/>
          <a:lstStyle/>
          <a:p>
            <a:pPr marL="0" indent="0">
              <a:buNone/>
            </a:pPr>
            <a:r>
              <a:rPr lang="en-US" dirty="0"/>
              <a:t>If you exceed the </a:t>
            </a:r>
            <a:r>
              <a:rPr lang="en-US" b="1" dirty="0"/>
              <a:t>maximum</a:t>
            </a:r>
            <a:r>
              <a:rPr lang="en-US" dirty="0"/>
              <a:t> value of your bit representation, you </a:t>
            </a:r>
            <a:r>
              <a:rPr lang="en-US" i="1" dirty="0"/>
              <a:t>wrap around </a:t>
            </a:r>
            <a:r>
              <a:rPr lang="en-US" dirty="0"/>
              <a:t>or </a:t>
            </a:r>
            <a:r>
              <a:rPr lang="en-US" i="1" dirty="0"/>
              <a:t>overflow</a:t>
            </a:r>
            <a:r>
              <a:rPr lang="en-US" dirty="0"/>
              <a:t> back to the </a:t>
            </a:r>
            <a:r>
              <a:rPr lang="en-US" b="1" dirty="0"/>
              <a:t>smallest</a:t>
            </a:r>
            <a:r>
              <a:rPr lang="en-US" dirty="0"/>
              <a:t> bit representation.</a:t>
            </a:r>
          </a:p>
          <a:p>
            <a:endParaRPr lang="en-US" dirty="0"/>
          </a:p>
          <a:p>
            <a:pPr marL="0" indent="0">
              <a:buNone/>
            </a:pPr>
            <a:r>
              <a:rPr lang="en-US" dirty="0">
                <a:latin typeface="Consolas" panose="020B0609020204030204" pitchFamily="49" charset="0"/>
                <a:cs typeface="Consolas" panose="020B0609020204030204" pitchFamily="49" charset="0"/>
              </a:rPr>
              <a:t>0b1111 + 0b1 =  0b0000</a:t>
            </a:r>
          </a:p>
          <a:p>
            <a:pPr marL="0" indent="0">
              <a:buNone/>
            </a:pPr>
            <a:r>
              <a:rPr lang="en-US" dirty="0">
                <a:latin typeface="Consolas" panose="020B0609020204030204" pitchFamily="49" charset="0"/>
                <a:cs typeface="Consolas" panose="020B0609020204030204" pitchFamily="49" charset="0"/>
              </a:rPr>
              <a:t>0b1111 + 0b10 = 0b0001</a:t>
            </a:r>
          </a:p>
          <a:p>
            <a:endParaRPr lang="en-US" dirty="0"/>
          </a:p>
          <a:p>
            <a:pPr marL="0" indent="0">
              <a:buNone/>
            </a:pPr>
            <a:r>
              <a:rPr lang="en-US" dirty="0"/>
              <a:t>If you go below the </a:t>
            </a:r>
            <a:r>
              <a:rPr lang="en-US" b="1" dirty="0"/>
              <a:t>minimum</a:t>
            </a:r>
            <a:r>
              <a:rPr lang="en-US" dirty="0"/>
              <a:t> value of your bit representation, you </a:t>
            </a:r>
            <a:r>
              <a:rPr lang="en-US" i="1" dirty="0"/>
              <a:t>wrap around </a:t>
            </a:r>
            <a:r>
              <a:rPr lang="en-US" dirty="0"/>
              <a:t>or </a:t>
            </a:r>
            <a:r>
              <a:rPr lang="en-US" i="1" dirty="0"/>
              <a:t>overflow</a:t>
            </a:r>
            <a:r>
              <a:rPr lang="en-US" dirty="0"/>
              <a:t> back to the </a:t>
            </a:r>
            <a:r>
              <a:rPr lang="en-US" b="1" dirty="0"/>
              <a:t>largest</a:t>
            </a:r>
            <a:r>
              <a:rPr lang="en-US" dirty="0"/>
              <a:t> bit representation.</a:t>
            </a:r>
          </a:p>
          <a:p>
            <a:pPr marL="0" indent="0">
              <a:buNone/>
            </a:pPr>
            <a:endParaRPr lang="en-US" dirty="0">
              <a:latin typeface="Consolas" panose="020B0609020204030204" pitchFamily="49" charset="0"/>
              <a:cs typeface="Consolas" panose="020B0609020204030204" pitchFamily="49" charset="0"/>
            </a:endParaRPr>
          </a:p>
          <a:p>
            <a:pPr marL="0" indent="0">
              <a:buNone/>
            </a:pPr>
            <a:r>
              <a:rPr lang="en-US" dirty="0">
                <a:latin typeface="Consolas" panose="020B0609020204030204" pitchFamily="49" charset="0"/>
                <a:cs typeface="Consolas" panose="020B0609020204030204" pitchFamily="49" charset="0"/>
              </a:rPr>
              <a:t>0b0000 - 0b1 =  0b1111</a:t>
            </a:r>
          </a:p>
          <a:p>
            <a:pPr marL="0" indent="0">
              <a:buNone/>
            </a:pPr>
            <a:r>
              <a:rPr lang="en-US" dirty="0">
                <a:latin typeface="Consolas" panose="020B0609020204030204" pitchFamily="49" charset="0"/>
                <a:cs typeface="Consolas" panose="020B0609020204030204" pitchFamily="49" charset="0"/>
              </a:rPr>
              <a:t>0b0000 - 0b10 = 0b1110</a:t>
            </a:r>
          </a:p>
        </p:txBody>
      </p:sp>
    </p:spTree>
    <p:extLst>
      <p:ext uri="{BB962C8B-B14F-4D97-AF65-F5344CB8AC3E}">
        <p14:creationId xmlns:p14="http://schemas.microsoft.com/office/powerpoint/2010/main" val="1545435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9FF00-79AD-6246-B1B4-CCE1D2BBC470}"/>
              </a:ext>
            </a:extLst>
          </p:cNvPr>
          <p:cNvSpPr>
            <a:spLocks noGrp="1"/>
          </p:cNvSpPr>
          <p:nvPr>
            <p:ph type="title"/>
          </p:nvPr>
        </p:nvSpPr>
        <p:spPr/>
        <p:txBody>
          <a:bodyPr/>
          <a:lstStyle/>
          <a:p>
            <a:r>
              <a:rPr lang="en-US" dirty="0"/>
              <a:t>Min and Max Integer Values</a:t>
            </a:r>
          </a:p>
        </p:txBody>
      </p:sp>
      <p:graphicFrame>
        <p:nvGraphicFramePr>
          <p:cNvPr id="4" name="Table">
            <a:extLst>
              <a:ext uri="{FF2B5EF4-FFF2-40B4-BE49-F238E27FC236}">
                <a16:creationId xmlns:a16="http://schemas.microsoft.com/office/drawing/2014/main" id="{207A1275-AABF-C74A-945C-E26F9C7FC0F4}"/>
              </a:ext>
            </a:extLst>
          </p:cNvPr>
          <p:cNvGraphicFramePr/>
          <p:nvPr>
            <p:extLst>
              <p:ext uri="{D42A27DB-BD31-4B8C-83A1-F6EECF244321}">
                <p14:modId xmlns:p14="http://schemas.microsoft.com/office/powerpoint/2010/main" val="3660769128"/>
              </p:ext>
            </p:extLst>
          </p:nvPr>
        </p:nvGraphicFramePr>
        <p:xfrm>
          <a:off x="0" y="1122334"/>
          <a:ext cx="12192000" cy="5411483"/>
        </p:xfrm>
        <a:graphic>
          <a:graphicData uri="http://schemas.openxmlformats.org/drawingml/2006/table">
            <a:tbl>
              <a:tblPr/>
              <a:tblGrid>
                <a:gridCol w="2216441">
                  <a:extLst>
                    <a:ext uri="{9D8B030D-6E8A-4147-A177-3AD203B41FA5}">
                      <a16:colId xmlns:a16="http://schemas.microsoft.com/office/drawing/2014/main" val="20000"/>
                    </a:ext>
                  </a:extLst>
                </a:gridCol>
                <a:gridCol w="1539833">
                  <a:extLst>
                    <a:ext uri="{9D8B030D-6E8A-4147-A177-3AD203B41FA5}">
                      <a16:colId xmlns:a16="http://schemas.microsoft.com/office/drawing/2014/main" val="20001"/>
                    </a:ext>
                  </a:extLst>
                </a:gridCol>
                <a:gridCol w="4161182">
                  <a:extLst>
                    <a:ext uri="{9D8B030D-6E8A-4147-A177-3AD203B41FA5}">
                      <a16:colId xmlns:a16="http://schemas.microsoft.com/office/drawing/2014/main" val="20003"/>
                    </a:ext>
                  </a:extLst>
                </a:gridCol>
                <a:gridCol w="4274544">
                  <a:extLst>
                    <a:ext uri="{9D8B030D-6E8A-4147-A177-3AD203B41FA5}">
                      <a16:colId xmlns:a16="http://schemas.microsoft.com/office/drawing/2014/main" val="20004"/>
                    </a:ext>
                  </a:extLst>
                </a:gridCol>
              </a:tblGrid>
              <a:tr h="867914">
                <a:tc>
                  <a:txBody>
                    <a:bodyPr/>
                    <a:lstStyle/>
                    <a:p>
                      <a:pPr algn="l" defTabSz="647700">
                        <a:defRPr>
                          <a:solidFill>
                            <a:srgbClr val="000000"/>
                          </a:solidFill>
                        </a:defRPr>
                      </a:pPr>
                      <a:r>
                        <a:rPr sz="1900" b="1">
                          <a:solidFill>
                            <a:srgbClr val="444444"/>
                          </a:solidFill>
                          <a:latin typeface="Courier"/>
                          <a:ea typeface="Courier"/>
                          <a:cs typeface="Courier"/>
                          <a:sym typeface="Courier"/>
                        </a:rPr>
                        <a:t>Type</a:t>
                      </a:r>
                    </a:p>
                  </a:txBody>
                  <a:tcPr marL="29097" marR="29097" marT="29097" marB="29097" anchor="ctr" horzOverflow="overflow">
                    <a:lnL w="12700">
                      <a:solidFill>
                        <a:srgbClr val="000000"/>
                      </a:solidFill>
                      <a:miter lim="400000"/>
                    </a:lnL>
                    <a:lnR w="25400">
                      <a:solidFill>
                        <a:srgbClr val="000000"/>
                      </a:solidFill>
                      <a:miter lim="400000"/>
                    </a:lnR>
                    <a:lnT w="127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lang="en-US" sz="1900" b="1" dirty="0">
                          <a:solidFill>
                            <a:srgbClr val="444444"/>
                          </a:solidFill>
                          <a:latin typeface="Courier"/>
                          <a:ea typeface="Courier"/>
                          <a:cs typeface="Courier"/>
                          <a:sym typeface="Courier"/>
                        </a:rPr>
                        <a:t>Size (Bytes)</a:t>
                      </a:r>
                      <a:endParaRPr sz="1900" b="1" dirty="0">
                        <a:solidFill>
                          <a:srgbClr val="444444"/>
                        </a:solidFill>
                        <a:latin typeface="Courier"/>
                        <a:ea typeface="Courier"/>
                        <a:cs typeface="Courier"/>
                        <a:sym typeface="Courier"/>
                      </a:endParaRPr>
                    </a:p>
                  </a:txBody>
                  <a:tcPr marL="29097" marR="29097" marT="29097" marB="29097" anchor="ctr" horzOverflow="overflow">
                    <a:lnL w="25400">
                      <a:solidFill>
                        <a:srgbClr val="000000"/>
                      </a:solidFill>
                      <a:miter lim="400000"/>
                    </a:lnL>
                    <a:lnR w="25400">
                      <a:solidFill>
                        <a:srgbClr val="000000"/>
                      </a:solidFill>
                      <a:miter lim="400000"/>
                    </a:lnR>
                    <a:lnT w="127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lang="en-US" sz="1900" b="1" dirty="0">
                          <a:solidFill>
                            <a:srgbClr val="444444"/>
                          </a:solidFill>
                          <a:latin typeface="Courier"/>
                          <a:ea typeface="Courier"/>
                          <a:cs typeface="Courier"/>
                          <a:sym typeface="Courier"/>
                        </a:rPr>
                        <a:t>Minimum</a:t>
                      </a:r>
                      <a:endParaRPr sz="1900" b="1" dirty="0">
                        <a:solidFill>
                          <a:srgbClr val="444444"/>
                        </a:solidFill>
                        <a:latin typeface="Courier"/>
                        <a:ea typeface="Courier"/>
                        <a:cs typeface="Courier"/>
                        <a:sym typeface="Courier"/>
                      </a:endParaRPr>
                    </a:p>
                  </a:txBody>
                  <a:tcPr marL="29097" marR="29097" marT="29097" marB="29097" anchor="ctr" horzOverflow="overflow">
                    <a:lnL w="25400" cap="flat" cmpd="sng" algn="ctr">
                      <a:solidFill>
                        <a:srgbClr val="000000"/>
                      </a:solidFill>
                      <a:prstDash val="solid"/>
                      <a:miter lim="400000"/>
                      <a:headEnd type="none" w="med" len="med"/>
                      <a:tailEnd type="none" w="med" len="med"/>
                    </a:lnL>
                    <a:lnR w="25400">
                      <a:solidFill>
                        <a:srgbClr val="000000"/>
                      </a:solidFill>
                      <a:miter lim="400000"/>
                    </a:lnR>
                    <a:lnT w="12700">
                      <a:solidFill>
                        <a:srgbClr val="000000"/>
                      </a:solidFill>
                      <a:miter lim="400000"/>
                    </a:lnT>
                    <a:lnB w="25400" cap="flat" cmpd="sng" algn="ctr">
                      <a:solidFill>
                        <a:srgbClr val="000000"/>
                      </a:solidFill>
                      <a:prstDash val="solid"/>
                      <a:miter lim="400000"/>
                      <a:headEnd type="none" w="med" len="med"/>
                      <a:tailEnd type="none" w="med" len="med"/>
                    </a:lnB>
                  </a:tcPr>
                </a:tc>
                <a:tc>
                  <a:txBody>
                    <a:bodyPr/>
                    <a:lstStyle/>
                    <a:p>
                      <a:pPr algn="l" defTabSz="647700">
                        <a:defRPr>
                          <a:solidFill>
                            <a:srgbClr val="000000"/>
                          </a:solidFill>
                        </a:defRPr>
                      </a:pPr>
                      <a:r>
                        <a:rPr lang="en-US" sz="1900" b="1" dirty="0">
                          <a:solidFill>
                            <a:srgbClr val="444444"/>
                          </a:solidFill>
                          <a:latin typeface="Courier"/>
                          <a:ea typeface="Courier"/>
                          <a:cs typeface="Courier"/>
                          <a:sym typeface="Courier"/>
                        </a:rPr>
                        <a:t>Maximum</a:t>
                      </a:r>
                      <a:endParaRPr sz="1900" b="1" dirty="0">
                        <a:solidFill>
                          <a:srgbClr val="444444"/>
                        </a:solidFill>
                        <a:latin typeface="Courier"/>
                        <a:ea typeface="Courier"/>
                        <a:cs typeface="Courier"/>
                        <a:sym typeface="Courier"/>
                      </a:endParaRPr>
                    </a:p>
                  </a:txBody>
                  <a:tcPr marL="29097" marR="29097" marT="29097" marB="29097" anchor="ctr" horzOverflow="overflow">
                    <a:lnL w="25400">
                      <a:solidFill>
                        <a:srgbClr val="000000"/>
                      </a:solidFill>
                      <a:miter lim="400000"/>
                    </a:lnL>
                    <a:lnR w="12700">
                      <a:solidFill>
                        <a:srgbClr val="000000"/>
                      </a:solidFill>
                      <a:miter lim="400000"/>
                    </a:lnR>
                    <a:lnT w="12700">
                      <a:solidFill>
                        <a:srgbClr val="000000"/>
                      </a:solidFill>
                      <a:miter lim="400000"/>
                    </a:lnT>
                    <a:lnB w="25400">
                      <a:solidFill>
                        <a:srgbClr val="000000"/>
                      </a:solidFill>
                      <a:miter lim="400000"/>
                    </a:lnB>
                  </a:tcPr>
                </a:tc>
                <a:extLst>
                  <a:ext uri="{0D108BD9-81ED-4DB2-BD59-A6C34878D82A}">
                    <a16:rowId xmlns:a16="http://schemas.microsoft.com/office/drawing/2014/main" val="10000"/>
                  </a:ext>
                </a:extLst>
              </a:tr>
              <a:tr h="340652">
                <a:tc>
                  <a:txBody>
                    <a:bodyPr/>
                    <a:lstStyle/>
                    <a:p>
                      <a:pPr algn="l" defTabSz="647700">
                        <a:defRPr>
                          <a:solidFill>
                            <a:srgbClr val="000000"/>
                          </a:solidFill>
                        </a:defRPr>
                      </a:pPr>
                      <a:r>
                        <a:rPr sz="1900">
                          <a:solidFill>
                            <a:srgbClr val="444444"/>
                          </a:solidFill>
                          <a:latin typeface="Courier"/>
                          <a:ea typeface="Courier"/>
                          <a:cs typeface="Courier"/>
                          <a:sym typeface="Courier"/>
                        </a:rPr>
                        <a:t>char</a:t>
                      </a:r>
                    </a:p>
                  </a:txBody>
                  <a:tcPr marL="29097" marR="29097" marT="29097" marB="29097" anchor="ctr" horzOverflow="overflow">
                    <a:lnL w="127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1900">
                          <a:solidFill>
                            <a:srgbClr val="444444"/>
                          </a:solidFill>
                          <a:latin typeface="Courier"/>
                          <a:ea typeface="Courier"/>
                          <a:cs typeface="Courier"/>
                          <a:sym typeface="Courier"/>
                        </a:rPr>
                        <a:t>1</a:t>
                      </a:r>
                    </a:p>
                  </a:txBody>
                  <a:tcPr marL="29097" marR="29097" marT="29097" marB="29097" anchor="ctr"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lang="en-US" sz="1900" dirty="0">
                          <a:solidFill>
                            <a:srgbClr val="444444"/>
                          </a:solidFill>
                          <a:latin typeface="Courier"/>
                          <a:ea typeface="Courier"/>
                          <a:cs typeface="Courier"/>
                          <a:sym typeface="Courier"/>
                        </a:rPr>
                        <a:t>-128</a:t>
                      </a:r>
                      <a:endParaRPr sz="1900" dirty="0">
                        <a:solidFill>
                          <a:srgbClr val="444444"/>
                        </a:solidFill>
                        <a:latin typeface="Courier"/>
                        <a:ea typeface="Courier"/>
                        <a:cs typeface="Courier"/>
                        <a:sym typeface="Courier"/>
                      </a:endParaRPr>
                    </a:p>
                  </a:txBody>
                  <a:tcPr marL="29097" marR="29097" marT="29097" marB="29097" anchor="ctr" horzOverflow="overflow">
                    <a:lnL w="25400" cap="flat" cmpd="sng" algn="ctr">
                      <a:solidFill>
                        <a:srgbClr val="000000"/>
                      </a:solidFill>
                      <a:prstDash val="solid"/>
                      <a:miter lim="400000"/>
                      <a:headEnd type="none" w="med" len="med"/>
                      <a:tailEnd type="none" w="med" len="med"/>
                    </a:lnL>
                    <a:lnR w="25400">
                      <a:solidFill>
                        <a:srgbClr val="000000"/>
                      </a:solidFill>
                      <a:miter lim="400000"/>
                    </a:lnR>
                    <a:lnT w="25400" cap="flat" cmpd="sng" algn="ctr">
                      <a:solidFill>
                        <a:srgbClr val="000000"/>
                      </a:solidFill>
                      <a:prstDash val="solid"/>
                      <a:miter lim="400000"/>
                      <a:headEnd type="none" w="med" len="med"/>
                      <a:tailEnd type="none" w="med" len="med"/>
                    </a:lnT>
                    <a:lnB w="25400" cap="flat" cmpd="sng" algn="ctr">
                      <a:solidFill>
                        <a:srgbClr val="000000"/>
                      </a:solidFill>
                      <a:prstDash val="solid"/>
                      <a:miter lim="400000"/>
                      <a:headEnd type="none" w="med" len="med"/>
                      <a:tailEnd type="none" w="med" len="med"/>
                    </a:lnB>
                  </a:tcPr>
                </a:tc>
                <a:tc>
                  <a:txBody>
                    <a:bodyPr/>
                    <a:lstStyle/>
                    <a:p>
                      <a:pPr algn="l" defTabSz="647700">
                        <a:defRPr>
                          <a:solidFill>
                            <a:srgbClr val="000000"/>
                          </a:solidFill>
                        </a:defRPr>
                      </a:pPr>
                      <a:r>
                        <a:rPr lang="en-US" sz="1900" dirty="0">
                          <a:solidFill>
                            <a:srgbClr val="444444"/>
                          </a:solidFill>
                          <a:latin typeface="Courier"/>
                          <a:ea typeface="Courier"/>
                          <a:cs typeface="Courier"/>
                          <a:sym typeface="Courier"/>
                        </a:rPr>
                        <a:t>127</a:t>
                      </a:r>
                      <a:endParaRPr sz="1900" dirty="0">
                        <a:solidFill>
                          <a:srgbClr val="444444"/>
                        </a:solidFill>
                        <a:latin typeface="Courier"/>
                        <a:ea typeface="Courier"/>
                        <a:cs typeface="Courier"/>
                        <a:sym typeface="Courier"/>
                      </a:endParaRPr>
                    </a:p>
                  </a:txBody>
                  <a:tcPr marL="29097" marR="29097" marT="29097" marB="29097" anchor="ctr" horzOverflow="overflow">
                    <a:lnL w="25400">
                      <a:solidFill>
                        <a:srgbClr val="000000"/>
                      </a:solidFill>
                      <a:miter lim="400000"/>
                    </a:lnL>
                    <a:lnR w="12700">
                      <a:solidFill>
                        <a:srgbClr val="000000"/>
                      </a:solidFill>
                      <a:miter lim="400000"/>
                    </a:lnR>
                    <a:lnT w="25400">
                      <a:solidFill>
                        <a:srgbClr val="000000"/>
                      </a:solidFill>
                      <a:miter lim="400000"/>
                    </a:lnT>
                    <a:lnB w="25400">
                      <a:solidFill>
                        <a:srgbClr val="000000"/>
                      </a:solidFill>
                      <a:miter lim="400000"/>
                    </a:lnB>
                  </a:tcPr>
                </a:tc>
                <a:extLst>
                  <a:ext uri="{0D108BD9-81ED-4DB2-BD59-A6C34878D82A}">
                    <a16:rowId xmlns:a16="http://schemas.microsoft.com/office/drawing/2014/main" val="10001"/>
                  </a:ext>
                </a:extLst>
              </a:tr>
              <a:tr h="340652">
                <a:tc>
                  <a:txBody>
                    <a:bodyPr/>
                    <a:lstStyle/>
                    <a:p>
                      <a:pPr algn="l" defTabSz="647700">
                        <a:defRPr>
                          <a:solidFill>
                            <a:srgbClr val="000000"/>
                          </a:solidFill>
                        </a:defRPr>
                      </a:pPr>
                      <a:r>
                        <a:rPr sz="1900">
                          <a:solidFill>
                            <a:srgbClr val="444444"/>
                          </a:solidFill>
                          <a:latin typeface="Courier"/>
                          <a:ea typeface="Courier"/>
                          <a:cs typeface="Courier"/>
                          <a:sym typeface="Courier"/>
                        </a:rPr>
                        <a:t>unsigned char</a:t>
                      </a:r>
                    </a:p>
                  </a:txBody>
                  <a:tcPr marL="29097" marR="29097" marT="29097" marB="29097" anchor="ctr" horzOverflow="overflow">
                    <a:lnL w="127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1900">
                          <a:solidFill>
                            <a:srgbClr val="444444"/>
                          </a:solidFill>
                          <a:latin typeface="Courier"/>
                          <a:ea typeface="Courier"/>
                          <a:cs typeface="Courier"/>
                          <a:sym typeface="Courier"/>
                        </a:rPr>
                        <a:t>1</a:t>
                      </a:r>
                    </a:p>
                  </a:txBody>
                  <a:tcPr marL="29097" marR="29097" marT="29097" marB="29097" anchor="ctr"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1900">
                          <a:solidFill>
                            <a:srgbClr val="444444"/>
                          </a:solidFill>
                          <a:latin typeface="Courier"/>
                          <a:ea typeface="Courier"/>
                          <a:cs typeface="Courier"/>
                          <a:sym typeface="Courier"/>
                        </a:rPr>
                        <a:t>0</a:t>
                      </a:r>
                    </a:p>
                  </a:txBody>
                  <a:tcPr marL="29097" marR="29097" marT="29097" marB="29097" anchor="ctr" horzOverflow="overflow">
                    <a:lnL w="25400" cap="flat" cmpd="sng" algn="ctr">
                      <a:solidFill>
                        <a:srgbClr val="000000"/>
                      </a:solidFill>
                      <a:prstDash val="solid"/>
                      <a:miter lim="400000"/>
                      <a:headEnd type="none" w="med" len="med"/>
                      <a:tailEnd type="none" w="med" len="med"/>
                    </a:lnL>
                    <a:lnR w="25400">
                      <a:solidFill>
                        <a:srgbClr val="000000"/>
                      </a:solidFill>
                      <a:miter lim="400000"/>
                    </a:lnR>
                    <a:lnT w="25400" cap="flat" cmpd="sng" algn="ctr">
                      <a:solidFill>
                        <a:srgbClr val="000000"/>
                      </a:solidFill>
                      <a:prstDash val="solid"/>
                      <a:miter lim="400000"/>
                      <a:headEnd type="none" w="med" len="med"/>
                      <a:tailEnd type="none" w="med" len="med"/>
                    </a:lnT>
                    <a:lnB w="25400" cap="flat" cmpd="sng" algn="ctr">
                      <a:solidFill>
                        <a:srgbClr val="000000"/>
                      </a:solidFill>
                      <a:prstDash val="solid"/>
                      <a:miter lim="400000"/>
                      <a:headEnd type="none" w="med" len="med"/>
                      <a:tailEnd type="none" w="med" len="med"/>
                    </a:lnB>
                  </a:tcPr>
                </a:tc>
                <a:tc>
                  <a:txBody>
                    <a:bodyPr/>
                    <a:lstStyle/>
                    <a:p>
                      <a:pPr algn="l" defTabSz="647700">
                        <a:defRPr>
                          <a:solidFill>
                            <a:srgbClr val="000000"/>
                          </a:solidFill>
                        </a:defRPr>
                      </a:pPr>
                      <a:r>
                        <a:rPr lang="en-US" sz="1900" dirty="0">
                          <a:solidFill>
                            <a:srgbClr val="444444"/>
                          </a:solidFill>
                          <a:latin typeface="Courier"/>
                          <a:ea typeface="Courier"/>
                          <a:cs typeface="Courier"/>
                          <a:sym typeface="Courier"/>
                        </a:rPr>
                        <a:t>255</a:t>
                      </a:r>
                      <a:endParaRPr sz="1900" dirty="0">
                        <a:solidFill>
                          <a:srgbClr val="444444"/>
                        </a:solidFill>
                        <a:latin typeface="Courier"/>
                        <a:ea typeface="Courier"/>
                        <a:cs typeface="Courier"/>
                        <a:sym typeface="Courier"/>
                      </a:endParaRPr>
                    </a:p>
                  </a:txBody>
                  <a:tcPr marL="29097" marR="29097" marT="29097" marB="29097" anchor="ctr" horzOverflow="overflow">
                    <a:lnL w="25400">
                      <a:solidFill>
                        <a:srgbClr val="000000"/>
                      </a:solidFill>
                      <a:miter lim="400000"/>
                    </a:lnL>
                    <a:lnR w="12700">
                      <a:solidFill>
                        <a:srgbClr val="000000"/>
                      </a:solidFill>
                      <a:miter lim="400000"/>
                    </a:lnR>
                    <a:lnT w="25400">
                      <a:solidFill>
                        <a:srgbClr val="000000"/>
                      </a:solidFill>
                      <a:miter lim="400000"/>
                    </a:lnT>
                    <a:lnB w="25400">
                      <a:solidFill>
                        <a:srgbClr val="000000"/>
                      </a:solidFill>
                      <a:miter lim="400000"/>
                    </a:lnB>
                  </a:tcPr>
                </a:tc>
                <a:extLst>
                  <a:ext uri="{0D108BD9-81ED-4DB2-BD59-A6C34878D82A}">
                    <a16:rowId xmlns:a16="http://schemas.microsoft.com/office/drawing/2014/main" val="10002"/>
                  </a:ext>
                </a:extLst>
              </a:tr>
              <a:tr h="340652">
                <a:tc>
                  <a:txBody>
                    <a:bodyPr/>
                    <a:lstStyle/>
                    <a:p>
                      <a:pPr algn="l" defTabSz="647700">
                        <a:defRPr sz="3300">
                          <a:latin typeface="Courier"/>
                          <a:ea typeface="Courier"/>
                          <a:cs typeface="Courier"/>
                          <a:sym typeface="Courier"/>
                        </a:defRPr>
                      </a:pPr>
                      <a:endParaRPr sz="1900" dirty="0"/>
                    </a:p>
                  </a:txBody>
                  <a:tcPr marL="29097" marR="29097" marT="29097" marB="29097" anchor="ctr" horzOverflow="overflow">
                    <a:lnL w="127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solidFill>
                      <a:schemeClr val="tx1"/>
                    </a:solidFill>
                  </a:tcPr>
                </a:tc>
                <a:tc>
                  <a:txBody>
                    <a:bodyPr/>
                    <a:lstStyle/>
                    <a:p>
                      <a:pPr algn="l" defTabSz="647700">
                        <a:defRPr sz="3300">
                          <a:latin typeface="Courier"/>
                          <a:ea typeface="Courier"/>
                          <a:cs typeface="Courier"/>
                          <a:sym typeface="Courier"/>
                        </a:defRPr>
                      </a:pPr>
                      <a:endParaRPr sz="1900" dirty="0"/>
                    </a:p>
                  </a:txBody>
                  <a:tcPr marL="29097" marR="29097" marT="29097" marB="29097" anchor="ctr"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solidFill>
                      <a:schemeClr val="tx1"/>
                    </a:solidFill>
                  </a:tcPr>
                </a:tc>
                <a:tc>
                  <a:txBody>
                    <a:bodyPr/>
                    <a:lstStyle/>
                    <a:p>
                      <a:pPr algn="l" defTabSz="647700">
                        <a:defRPr sz="3300">
                          <a:latin typeface="Courier"/>
                          <a:ea typeface="Courier"/>
                          <a:cs typeface="Courier"/>
                          <a:sym typeface="Courier"/>
                        </a:defRPr>
                      </a:pPr>
                      <a:endParaRPr sz="1900" dirty="0"/>
                    </a:p>
                  </a:txBody>
                  <a:tcPr marL="29097" marR="29097" marT="29097" marB="29097" anchor="ctr" horzOverflow="overflow">
                    <a:lnL w="25400" cap="flat" cmpd="sng" algn="ctr">
                      <a:solidFill>
                        <a:srgbClr val="000000"/>
                      </a:solidFill>
                      <a:prstDash val="solid"/>
                      <a:miter lim="400000"/>
                      <a:headEnd type="none" w="med" len="med"/>
                      <a:tailEnd type="none" w="med" len="med"/>
                    </a:lnL>
                    <a:lnR w="25400">
                      <a:solidFill>
                        <a:srgbClr val="000000"/>
                      </a:solidFill>
                      <a:miter lim="400000"/>
                    </a:lnR>
                    <a:lnT w="25400" cap="flat" cmpd="sng" algn="ctr">
                      <a:solidFill>
                        <a:srgbClr val="000000"/>
                      </a:solidFill>
                      <a:prstDash val="solid"/>
                      <a:miter lim="400000"/>
                      <a:headEnd type="none" w="med" len="med"/>
                      <a:tailEnd type="none" w="med" len="med"/>
                    </a:lnT>
                    <a:lnB w="25400" cap="flat" cmpd="sng" algn="ctr">
                      <a:solidFill>
                        <a:srgbClr val="000000"/>
                      </a:solidFill>
                      <a:prstDash val="solid"/>
                      <a:miter lim="400000"/>
                      <a:headEnd type="none" w="med" len="med"/>
                      <a:tailEnd type="none" w="med" len="med"/>
                    </a:lnB>
                    <a:solidFill>
                      <a:schemeClr val="tx1"/>
                    </a:solidFill>
                  </a:tcPr>
                </a:tc>
                <a:tc>
                  <a:txBody>
                    <a:bodyPr/>
                    <a:lstStyle/>
                    <a:p>
                      <a:pPr algn="l" defTabSz="647700">
                        <a:defRPr sz="3300">
                          <a:latin typeface="Courier"/>
                          <a:ea typeface="Courier"/>
                          <a:cs typeface="Courier"/>
                          <a:sym typeface="Courier"/>
                        </a:defRPr>
                      </a:pPr>
                      <a:endParaRPr sz="1900" dirty="0"/>
                    </a:p>
                  </a:txBody>
                  <a:tcPr marL="29097" marR="29097" marT="29097" marB="29097" anchor="ctr" horzOverflow="overflow">
                    <a:lnL w="25400">
                      <a:solidFill>
                        <a:srgbClr val="000000"/>
                      </a:solidFill>
                      <a:miter lim="400000"/>
                    </a:lnL>
                    <a:lnR w="12700">
                      <a:solidFill>
                        <a:srgbClr val="000000"/>
                      </a:solidFill>
                      <a:miter lim="400000"/>
                    </a:lnR>
                    <a:lnT w="25400">
                      <a:solidFill>
                        <a:srgbClr val="000000"/>
                      </a:solidFill>
                      <a:miter lim="400000"/>
                    </a:lnT>
                    <a:lnB w="25400">
                      <a:solidFill>
                        <a:srgbClr val="000000"/>
                      </a:solidFill>
                      <a:miter lim="400000"/>
                    </a:lnB>
                    <a:solidFill>
                      <a:schemeClr val="tx1"/>
                    </a:solidFill>
                  </a:tcPr>
                </a:tc>
                <a:extLst>
                  <a:ext uri="{0D108BD9-81ED-4DB2-BD59-A6C34878D82A}">
                    <a16:rowId xmlns:a16="http://schemas.microsoft.com/office/drawing/2014/main" val="10003"/>
                  </a:ext>
                </a:extLst>
              </a:tr>
              <a:tr h="340652">
                <a:tc>
                  <a:txBody>
                    <a:bodyPr/>
                    <a:lstStyle/>
                    <a:p>
                      <a:pPr algn="l" defTabSz="647700">
                        <a:defRPr>
                          <a:solidFill>
                            <a:srgbClr val="000000"/>
                          </a:solidFill>
                        </a:defRPr>
                      </a:pPr>
                      <a:r>
                        <a:rPr sz="1900">
                          <a:solidFill>
                            <a:srgbClr val="444444"/>
                          </a:solidFill>
                          <a:latin typeface="Courier"/>
                          <a:ea typeface="Courier"/>
                          <a:cs typeface="Courier"/>
                          <a:sym typeface="Courier"/>
                        </a:rPr>
                        <a:t>short</a:t>
                      </a:r>
                    </a:p>
                  </a:txBody>
                  <a:tcPr marL="29097" marR="29097" marT="29097" marB="29097" anchor="ctr" horzOverflow="overflow">
                    <a:lnL w="127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1900">
                          <a:solidFill>
                            <a:srgbClr val="444444"/>
                          </a:solidFill>
                          <a:latin typeface="Courier"/>
                          <a:ea typeface="Courier"/>
                          <a:cs typeface="Courier"/>
                          <a:sym typeface="Courier"/>
                        </a:rPr>
                        <a:t>2</a:t>
                      </a:r>
                    </a:p>
                  </a:txBody>
                  <a:tcPr marL="29097" marR="29097" marT="29097" marB="29097" anchor="ctr"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lang="en-US" sz="1900" dirty="0">
                          <a:solidFill>
                            <a:srgbClr val="444444"/>
                          </a:solidFill>
                          <a:latin typeface="Courier"/>
                          <a:ea typeface="Courier"/>
                          <a:cs typeface="Courier"/>
                          <a:sym typeface="Courier"/>
                        </a:rPr>
                        <a:t>-32768</a:t>
                      </a:r>
                      <a:endParaRPr sz="1900" dirty="0">
                        <a:solidFill>
                          <a:srgbClr val="444444"/>
                        </a:solidFill>
                        <a:latin typeface="Courier"/>
                        <a:ea typeface="Courier"/>
                        <a:cs typeface="Courier"/>
                        <a:sym typeface="Courier"/>
                      </a:endParaRPr>
                    </a:p>
                  </a:txBody>
                  <a:tcPr marL="29097" marR="29097" marT="29097" marB="29097" anchor="ctr" horzOverflow="overflow">
                    <a:lnL w="25400" cap="flat" cmpd="sng" algn="ctr">
                      <a:solidFill>
                        <a:srgbClr val="000000"/>
                      </a:solidFill>
                      <a:prstDash val="solid"/>
                      <a:miter lim="400000"/>
                      <a:headEnd type="none" w="med" len="med"/>
                      <a:tailEnd type="none" w="med" len="med"/>
                    </a:lnL>
                    <a:lnR w="25400">
                      <a:solidFill>
                        <a:srgbClr val="000000"/>
                      </a:solidFill>
                      <a:miter lim="400000"/>
                    </a:lnR>
                    <a:lnT w="25400" cap="flat" cmpd="sng" algn="ctr">
                      <a:solidFill>
                        <a:srgbClr val="000000"/>
                      </a:solidFill>
                      <a:prstDash val="solid"/>
                      <a:miter lim="400000"/>
                      <a:headEnd type="none" w="med" len="med"/>
                      <a:tailEnd type="none" w="med" len="med"/>
                    </a:lnT>
                    <a:lnB w="25400" cap="flat" cmpd="sng" algn="ctr">
                      <a:solidFill>
                        <a:srgbClr val="000000"/>
                      </a:solidFill>
                      <a:prstDash val="solid"/>
                      <a:miter lim="400000"/>
                      <a:headEnd type="none" w="med" len="med"/>
                      <a:tailEnd type="none" w="med" len="med"/>
                    </a:lnB>
                  </a:tcPr>
                </a:tc>
                <a:tc>
                  <a:txBody>
                    <a:bodyPr/>
                    <a:lstStyle/>
                    <a:p>
                      <a:pPr algn="l" defTabSz="647700">
                        <a:defRPr>
                          <a:solidFill>
                            <a:srgbClr val="000000"/>
                          </a:solidFill>
                        </a:defRPr>
                      </a:pPr>
                      <a:r>
                        <a:rPr lang="en-US" sz="1900" dirty="0">
                          <a:solidFill>
                            <a:srgbClr val="444444"/>
                          </a:solidFill>
                          <a:latin typeface="Courier"/>
                          <a:ea typeface="Courier"/>
                          <a:cs typeface="Courier"/>
                          <a:sym typeface="Courier"/>
                        </a:rPr>
                        <a:t>32767</a:t>
                      </a:r>
                      <a:endParaRPr sz="1900" dirty="0">
                        <a:solidFill>
                          <a:srgbClr val="444444"/>
                        </a:solidFill>
                        <a:latin typeface="Courier"/>
                        <a:ea typeface="Courier"/>
                        <a:cs typeface="Courier"/>
                        <a:sym typeface="Courier"/>
                      </a:endParaRPr>
                    </a:p>
                  </a:txBody>
                  <a:tcPr marL="29097" marR="29097" marT="29097" marB="29097" anchor="ctr" horzOverflow="overflow">
                    <a:lnL w="25400">
                      <a:solidFill>
                        <a:srgbClr val="000000"/>
                      </a:solidFill>
                      <a:miter lim="400000"/>
                    </a:lnL>
                    <a:lnR w="12700">
                      <a:solidFill>
                        <a:srgbClr val="000000"/>
                      </a:solidFill>
                      <a:miter lim="400000"/>
                    </a:lnR>
                    <a:lnT w="25400">
                      <a:solidFill>
                        <a:srgbClr val="000000"/>
                      </a:solidFill>
                      <a:miter lim="400000"/>
                    </a:lnT>
                    <a:lnB w="25400">
                      <a:solidFill>
                        <a:srgbClr val="000000"/>
                      </a:solidFill>
                      <a:miter lim="400000"/>
                    </a:lnB>
                  </a:tcPr>
                </a:tc>
                <a:extLst>
                  <a:ext uri="{0D108BD9-81ED-4DB2-BD59-A6C34878D82A}">
                    <a16:rowId xmlns:a16="http://schemas.microsoft.com/office/drawing/2014/main" val="10004"/>
                  </a:ext>
                </a:extLst>
              </a:tr>
              <a:tr h="587179">
                <a:tc>
                  <a:txBody>
                    <a:bodyPr/>
                    <a:lstStyle/>
                    <a:p>
                      <a:pPr algn="l" defTabSz="647700">
                        <a:defRPr>
                          <a:solidFill>
                            <a:srgbClr val="000000"/>
                          </a:solidFill>
                        </a:defRPr>
                      </a:pPr>
                      <a:r>
                        <a:rPr sz="1900">
                          <a:solidFill>
                            <a:srgbClr val="444444"/>
                          </a:solidFill>
                          <a:latin typeface="Courier"/>
                          <a:ea typeface="Courier"/>
                          <a:cs typeface="Courier"/>
                          <a:sym typeface="Courier"/>
                        </a:rPr>
                        <a:t>unsigned short</a:t>
                      </a:r>
                    </a:p>
                  </a:txBody>
                  <a:tcPr marL="29097" marR="29097" marT="29097" marB="29097" anchor="ctr" horzOverflow="overflow">
                    <a:lnL w="127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1900">
                          <a:solidFill>
                            <a:srgbClr val="444444"/>
                          </a:solidFill>
                          <a:latin typeface="Courier"/>
                          <a:ea typeface="Courier"/>
                          <a:cs typeface="Courier"/>
                          <a:sym typeface="Courier"/>
                        </a:rPr>
                        <a:t>2</a:t>
                      </a:r>
                    </a:p>
                  </a:txBody>
                  <a:tcPr marL="29097" marR="29097" marT="29097" marB="29097" anchor="ctr"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1900" dirty="0">
                          <a:solidFill>
                            <a:srgbClr val="444444"/>
                          </a:solidFill>
                          <a:latin typeface="Courier"/>
                          <a:ea typeface="Courier"/>
                          <a:cs typeface="Courier"/>
                          <a:sym typeface="Courier"/>
                        </a:rPr>
                        <a:t>0</a:t>
                      </a:r>
                    </a:p>
                  </a:txBody>
                  <a:tcPr marL="29097" marR="29097" marT="29097" marB="29097" anchor="ctr" horzOverflow="overflow">
                    <a:lnL w="25400" cap="flat" cmpd="sng" algn="ctr">
                      <a:solidFill>
                        <a:srgbClr val="000000"/>
                      </a:solidFill>
                      <a:prstDash val="solid"/>
                      <a:miter lim="400000"/>
                      <a:headEnd type="none" w="med" len="med"/>
                      <a:tailEnd type="none" w="med" len="med"/>
                    </a:lnL>
                    <a:lnR w="25400">
                      <a:solidFill>
                        <a:srgbClr val="000000"/>
                      </a:solidFill>
                      <a:miter lim="400000"/>
                    </a:lnR>
                    <a:lnT w="25400" cap="flat" cmpd="sng" algn="ctr">
                      <a:solidFill>
                        <a:srgbClr val="000000"/>
                      </a:solidFill>
                      <a:prstDash val="solid"/>
                      <a:miter lim="400000"/>
                      <a:headEnd type="none" w="med" len="med"/>
                      <a:tailEnd type="none" w="med" len="med"/>
                    </a:lnT>
                    <a:lnB w="25400" cap="flat" cmpd="sng" algn="ctr">
                      <a:solidFill>
                        <a:srgbClr val="000000"/>
                      </a:solidFill>
                      <a:prstDash val="solid"/>
                      <a:miter lim="400000"/>
                      <a:headEnd type="none" w="med" len="med"/>
                      <a:tailEnd type="none" w="med" len="med"/>
                    </a:lnB>
                  </a:tcPr>
                </a:tc>
                <a:tc>
                  <a:txBody>
                    <a:bodyPr/>
                    <a:lstStyle/>
                    <a:p>
                      <a:pPr algn="l" defTabSz="647700">
                        <a:defRPr>
                          <a:solidFill>
                            <a:srgbClr val="000000"/>
                          </a:solidFill>
                        </a:defRPr>
                      </a:pPr>
                      <a:r>
                        <a:rPr lang="en-US" sz="1900" dirty="0">
                          <a:solidFill>
                            <a:srgbClr val="444444"/>
                          </a:solidFill>
                          <a:latin typeface="Courier"/>
                          <a:ea typeface="Courier"/>
                          <a:cs typeface="Courier"/>
                          <a:sym typeface="Courier"/>
                        </a:rPr>
                        <a:t>65535</a:t>
                      </a:r>
                      <a:endParaRPr sz="1900" dirty="0">
                        <a:solidFill>
                          <a:srgbClr val="444444"/>
                        </a:solidFill>
                        <a:latin typeface="Courier"/>
                        <a:ea typeface="Courier"/>
                        <a:cs typeface="Courier"/>
                        <a:sym typeface="Courier"/>
                      </a:endParaRPr>
                    </a:p>
                  </a:txBody>
                  <a:tcPr marL="29097" marR="29097" marT="29097" marB="29097" anchor="ctr" horzOverflow="overflow">
                    <a:lnL w="25400">
                      <a:solidFill>
                        <a:srgbClr val="000000"/>
                      </a:solidFill>
                      <a:miter lim="400000"/>
                    </a:lnL>
                    <a:lnR w="12700">
                      <a:solidFill>
                        <a:srgbClr val="000000"/>
                      </a:solidFill>
                      <a:miter lim="400000"/>
                    </a:lnR>
                    <a:lnT w="25400">
                      <a:solidFill>
                        <a:srgbClr val="000000"/>
                      </a:solidFill>
                      <a:miter lim="400000"/>
                    </a:lnT>
                    <a:lnB w="25400">
                      <a:solidFill>
                        <a:srgbClr val="000000"/>
                      </a:solidFill>
                      <a:miter lim="400000"/>
                    </a:lnB>
                  </a:tcPr>
                </a:tc>
                <a:extLst>
                  <a:ext uri="{0D108BD9-81ED-4DB2-BD59-A6C34878D82A}">
                    <a16:rowId xmlns:a16="http://schemas.microsoft.com/office/drawing/2014/main" val="10005"/>
                  </a:ext>
                </a:extLst>
              </a:tr>
              <a:tr h="340652">
                <a:tc>
                  <a:txBody>
                    <a:bodyPr/>
                    <a:lstStyle/>
                    <a:p>
                      <a:pPr algn="l" defTabSz="647700">
                        <a:defRPr sz="3300">
                          <a:latin typeface="Courier"/>
                          <a:ea typeface="Courier"/>
                          <a:cs typeface="Courier"/>
                          <a:sym typeface="Courier"/>
                        </a:defRPr>
                      </a:pPr>
                      <a:endParaRPr sz="1900" dirty="0"/>
                    </a:p>
                  </a:txBody>
                  <a:tcPr marL="29097" marR="29097" marT="29097" marB="29097" anchor="ctr" horzOverflow="overflow">
                    <a:lnL w="127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solidFill>
                      <a:schemeClr val="tx1"/>
                    </a:solidFill>
                  </a:tcPr>
                </a:tc>
                <a:tc>
                  <a:txBody>
                    <a:bodyPr/>
                    <a:lstStyle/>
                    <a:p>
                      <a:pPr algn="l" defTabSz="647700">
                        <a:defRPr sz="3300">
                          <a:latin typeface="Courier"/>
                          <a:ea typeface="Courier"/>
                          <a:cs typeface="Courier"/>
                          <a:sym typeface="Courier"/>
                        </a:defRPr>
                      </a:pPr>
                      <a:endParaRPr sz="1900" dirty="0"/>
                    </a:p>
                  </a:txBody>
                  <a:tcPr marL="29097" marR="29097" marT="29097" marB="29097" anchor="ctr"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solidFill>
                      <a:schemeClr val="tx1"/>
                    </a:solidFill>
                  </a:tcPr>
                </a:tc>
                <a:tc>
                  <a:txBody>
                    <a:bodyPr/>
                    <a:lstStyle/>
                    <a:p>
                      <a:pPr algn="l" defTabSz="647700">
                        <a:defRPr sz="3300">
                          <a:latin typeface="Courier"/>
                          <a:ea typeface="Courier"/>
                          <a:cs typeface="Courier"/>
                          <a:sym typeface="Courier"/>
                        </a:defRPr>
                      </a:pPr>
                      <a:endParaRPr sz="1900" dirty="0"/>
                    </a:p>
                  </a:txBody>
                  <a:tcPr marL="29097" marR="29097" marT="29097" marB="29097" anchor="ctr" horzOverflow="overflow">
                    <a:lnL w="25400" cap="flat" cmpd="sng" algn="ctr">
                      <a:solidFill>
                        <a:srgbClr val="000000"/>
                      </a:solidFill>
                      <a:prstDash val="solid"/>
                      <a:miter lim="400000"/>
                      <a:headEnd type="none" w="med" len="med"/>
                      <a:tailEnd type="none" w="med" len="med"/>
                    </a:lnL>
                    <a:lnR w="25400">
                      <a:solidFill>
                        <a:srgbClr val="000000"/>
                      </a:solidFill>
                      <a:miter lim="400000"/>
                    </a:lnR>
                    <a:lnT w="25400" cap="flat" cmpd="sng" algn="ctr">
                      <a:solidFill>
                        <a:srgbClr val="000000"/>
                      </a:solidFill>
                      <a:prstDash val="solid"/>
                      <a:miter lim="400000"/>
                      <a:headEnd type="none" w="med" len="med"/>
                      <a:tailEnd type="none" w="med" len="med"/>
                    </a:lnT>
                    <a:lnB w="25400" cap="flat" cmpd="sng" algn="ctr">
                      <a:solidFill>
                        <a:srgbClr val="000000"/>
                      </a:solidFill>
                      <a:prstDash val="solid"/>
                      <a:miter lim="400000"/>
                      <a:headEnd type="none" w="med" len="med"/>
                      <a:tailEnd type="none" w="med" len="med"/>
                    </a:lnB>
                    <a:solidFill>
                      <a:schemeClr val="tx1"/>
                    </a:solidFill>
                  </a:tcPr>
                </a:tc>
                <a:tc>
                  <a:txBody>
                    <a:bodyPr/>
                    <a:lstStyle/>
                    <a:p>
                      <a:pPr algn="l" defTabSz="647700">
                        <a:defRPr sz="3300">
                          <a:latin typeface="Courier"/>
                          <a:ea typeface="Courier"/>
                          <a:cs typeface="Courier"/>
                          <a:sym typeface="Courier"/>
                        </a:defRPr>
                      </a:pPr>
                      <a:endParaRPr sz="1900" dirty="0"/>
                    </a:p>
                  </a:txBody>
                  <a:tcPr marL="29097" marR="29097" marT="29097" marB="29097" anchor="ctr" horzOverflow="overflow">
                    <a:lnL w="25400">
                      <a:solidFill>
                        <a:srgbClr val="000000"/>
                      </a:solidFill>
                      <a:miter lim="400000"/>
                    </a:lnL>
                    <a:lnR w="12700">
                      <a:solidFill>
                        <a:srgbClr val="000000"/>
                      </a:solidFill>
                      <a:miter lim="400000"/>
                    </a:lnR>
                    <a:lnT w="25400">
                      <a:solidFill>
                        <a:srgbClr val="000000"/>
                      </a:solidFill>
                      <a:miter lim="400000"/>
                    </a:lnT>
                    <a:lnB w="25400">
                      <a:solidFill>
                        <a:srgbClr val="000000"/>
                      </a:solidFill>
                      <a:miter lim="400000"/>
                    </a:lnB>
                    <a:solidFill>
                      <a:schemeClr val="tx1"/>
                    </a:solidFill>
                  </a:tcPr>
                </a:tc>
                <a:extLst>
                  <a:ext uri="{0D108BD9-81ED-4DB2-BD59-A6C34878D82A}">
                    <a16:rowId xmlns:a16="http://schemas.microsoft.com/office/drawing/2014/main" val="10006"/>
                  </a:ext>
                </a:extLst>
              </a:tr>
              <a:tr h="340652">
                <a:tc>
                  <a:txBody>
                    <a:bodyPr/>
                    <a:lstStyle/>
                    <a:p>
                      <a:pPr algn="l" defTabSz="647700">
                        <a:defRPr>
                          <a:solidFill>
                            <a:srgbClr val="000000"/>
                          </a:solidFill>
                        </a:defRPr>
                      </a:pPr>
                      <a:r>
                        <a:rPr sz="1900">
                          <a:solidFill>
                            <a:srgbClr val="444444"/>
                          </a:solidFill>
                          <a:latin typeface="Courier"/>
                          <a:ea typeface="Courier"/>
                          <a:cs typeface="Courier"/>
                          <a:sym typeface="Courier"/>
                        </a:rPr>
                        <a:t>int</a:t>
                      </a:r>
                    </a:p>
                  </a:txBody>
                  <a:tcPr marL="29097" marR="29097" marT="29097" marB="29097" anchor="ctr" horzOverflow="overflow">
                    <a:lnL w="127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1900">
                          <a:solidFill>
                            <a:srgbClr val="444444"/>
                          </a:solidFill>
                          <a:latin typeface="Courier"/>
                          <a:ea typeface="Courier"/>
                          <a:cs typeface="Courier"/>
                          <a:sym typeface="Courier"/>
                        </a:rPr>
                        <a:t>4</a:t>
                      </a:r>
                    </a:p>
                  </a:txBody>
                  <a:tcPr marL="29097" marR="29097" marT="29097" marB="29097" anchor="ctr"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lang="en-US" sz="1900" dirty="0">
                          <a:solidFill>
                            <a:srgbClr val="444444"/>
                          </a:solidFill>
                          <a:latin typeface="Courier"/>
                          <a:ea typeface="Courier"/>
                          <a:cs typeface="Courier"/>
                          <a:sym typeface="Courier"/>
                        </a:rPr>
                        <a:t>-2147483648</a:t>
                      </a:r>
                      <a:endParaRPr sz="1900" dirty="0">
                        <a:solidFill>
                          <a:srgbClr val="444444"/>
                        </a:solidFill>
                        <a:latin typeface="Courier"/>
                        <a:ea typeface="Courier"/>
                        <a:cs typeface="Courier"/>
                        <a:sym typeface="Courier"/>
                      </a:endParaRPr>
                    </a:p>
                  </a:txBody>
                  <a:tcPr marL="29097" marR="29097" marT="29097" marB="29097" anchor="ctr" horzOverflow="overflow">
                    <a:lnL w="25400" cap="flat" cmpd="sng" algn="ctr">
                      <a:solidFill>
                        <a:srgbClr val="000000"/>
                      </a:solidFill>
                      <a:prstDash val="solid"/>
                      <a:miter lim="400000"/>
                      <a:headEnd type="none" w="med" len="med"/>
                      <a:tailEnd type="none" w="med" len="med"/>
                    </a:lnL>
                    <a:lnR w="25400">
                      <a:solidFill>
                        <a:srgbClr val="000000"/>
                      </a:solidFill>
                      <a:miter lim="400000"/>
                    </a:lnR>
                    <a:lnT w="25400" cap="flat" cmpd="sng" algn="ctr">
                      <a:solidFill>
                        <a:srgbClr val="000000"/>
                      </a:solidFill>
                      <a:prstDash val="solid"/>
                      <a:miter lim="400000"/>
                      <a:headEnd type="none" w="med" len="med"/>
                      <a:tailEnd type="none" w="med" len="med"/>
                    </a:lnT>
                    <a:lnB w="25400" cap="flat" cmpd="sng" algn="ctr">
                      <a:solidFill>
                        <a:srgbClr val="000000"/>
                      </a:solidFill>
                      <a:prstDash val="solid"/>
                      <a:miter lim="400000"/>
                      <a:headEnd type="none" w="med" len="med"/>
                      <a:tailEnd type="none" w="med" len="med"/>
                    </a:lnB>
                  </a:tcPr>
                </a:tc>
                <a:tc>
                  <a:txBody>
                    <a:bodyPr/>
                    <a:lstStyle/>
                    <a:p>
                      <a:pPr algn="l" defTabSz="647700">
                        <a:defRPr>
                          <a:solidFill>
                            <a:srgbClr val="000000"/>
                          </a:solidFill>
                        </a:defRPr>
                      </a:pPr>
                      <a:r>
                        <a:rPr lang="en-US" sz="1900" dirty="0">
                          <a:solidFill>
                            <a:srgbClr val="444444"/>
                          </a:solidFill>
                          <a:latin typeface="Courier"/>
                          <a:ea typeface="Courier"/>
                          <a:cs typeface="Courier"/>
                          <a:sym typeface="Courier"/>
                        </a:rPr>
                        <a:t>2147483647</a:t>
                      </a:r>
                      <a:endParaRPr sz="1900" dirty="0">
                        <a:solidFill>
                          <a:srgbClr val="444444"/>
                        </a:solidFill>
                        <a:latin typeface="Courier"/>
                        <a:ea typeface="Courier"/>
                        <a:cs typeface="Courier"/>
                        <a:sym typeface="Courier"/>
                      </a:endParaRPr>
                    </a:p>
                  </a:txBody>
                  <a:tcPr marL="29097" marR="29097" marT="29097" marB="29097" anchor="ctr" horzOverflow="overflow">
                    <a:lnL w="25400">
                      <a:solidFill>
                        <a:srgbClr val="000000"/>
                      </a:solidFill>
                      <a:miter lim="400000"/>
                    </a:lnL>
                    <a:lnR w="12700">
                      <a:solidFill>
                        <a:srgbClr val="000000"/>
                      </a:solidFill>
                      <a:miter lim="400000"/>
                    </a:lnR>
                    <a:lnT w="25400">
                      <a:solidFill>
                        <a:srgbClr val="000000"/>
                      </a:solidFill>
                      <a:miter lim="400000"/>
                    </a:lnT>
                    <a:lnB w="25400">
                      <a:solidFill>
                        <a:srgbClr val="000000"/>
                      </a:solidFill>
                      <a:miter lim="400000"/>
                    </a:lnB>
                  </a:tcPr>
                </a:tc>
                <a:extLst>
                  <a:ext uri="{0D108BD9-81ED-4DB2-BD59-A6C34878D82A}">
                    <a16:rowId xmlns:a16="http://schemas.microsoft.com/office/drawing/2014/main" val="10007"/>
                  </a:ext>
                </a:extLst>
              </a:tr>
              <a:tr h="340652">
                <a:tc>
                  <a:txBody>
                    <a:bodyPr/>
                    <a:lstStyle/>
                    <a:p>
                      <a:pPr algn="l" defTabSz="647700">
                        <a:defRPr>
                          <a:solidFill>
                            <a:srgbClr val="000000"/>
                          </a:solidFill>
                        </a:defRPr>
                      </a:pPr>
                      <a:r>
                        <a:rPr sz="1900">
                          <a:solidFill>
                            <a:srgbClr val="444444"/>
                          </a:solidFill>
                          <a:latin typeface="Courier"/>
                          <a:ea typeface="Courier"/>
                          <a:cs typeface="Courier"/>
                          <a:sym typeface="Courier"/>
                        </a:rPr>
                        <a:t>unsigned int</a:t>
                      </a:r>
                    </a:p>
                  </a:txBody>
                  <a:tcPr marL="29097" marR="29097" marT="29097" marB="29097" anchor="ctr" horzOverflow="overflow">
                    <a:lnL w="127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1900">
                          <a:solidFill>
                            <a:srgbClr val="444444"/>
                          </a:solidFill>
                          <a:latin typeface="Courier"/>
                          <a:ea typeface="Courier"/>
                          <a:cs typeface="Courier"/>
                          <a:sym typeface="Courier"/>
                        </a:rPr>
                        <a:t>4</a:t>
                      </a:r>
                    </a:p>
                  </a:txBody>
                  <a:tcPr marL="29097" marR="29097" marT="29097" marB="29097" anchor="ctr"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1900">
                          <a:solidFill>
                            <a:srgbClr val="444444"/>
                          </a:solidFill>
                          <a:latin typeface="Courier"/>
                          <a:ea typeface="Courier"/>
                          <a:cs typeface="Courier"/>
                          <a:sym typeface="Courier"/>
                        </a:rPr>
                        <a:t>0</a:t>
                      </a:r>
                    </a:p>
                  </a:txBody>
                  <a:tcPr marL="29097" marR="29097" marT="29097" marB="29097" anchor="ctr" horzOverflow="overflow">
                    <a:lnL w="25400" cap="flat" cmpd="sng" algn="ctr">
                      <a:solidFill>
                        <a:srgbClr val="000000"/>
                      </a:solidFill>
                      <a:prstDash val="solid"/>
                      <a:miter lim="400000"/>
                      <a:headEnd type="none" w="med" len="med"/>
                      <a:tailEnd type="none" w="med" len="med"/>
                    </a:lnL>
                    <a:lnR w="25400">
                      <a:solidFill>
                        <a:srgbClr val="000000"/>
                      </a:solidFill>
                      <a:miter lim="400000"/>
                    </a:lnR>
                    <a:lnT w="25400" cap="flat" cmpd="sng" algn="ctr">
                      <a:solidFill>
                        <a:srgbClr val="000000"/>
                      </a:solidFill>
                      <a:prstDash val="solid"/>
                      <a:miter lim="400000"/>
                      <a:headEnd type="none" w="med" len="med"/>
                      <a:tailEnd type="none" w="med" len="med"/>
                    </a:lnT>
                    <a:lnB w="25400" cap="flat" cmpd="sng" algn="ctr">
                      <a:solidFill>
                        <a:srgbClr val="000000"/>
                      </a:solidFill>
                      <a:prstDash val="solid"/>
                      <a:miter lim="400000"/>
                      <a:headEnd type="none" w="med" len="med"/>
                      <a:tailEnd type="none" w="med" len="med"/>
                    </a:lnB>
                  </a:tcPr>
                </a:tc>
                <a:tc>
                  <a:txBody>
                    <a:bodyPr/>
                    <a:lstStyle/>
                    <a:p>
                      <a:pPr algn="l" defTabSz="647700">
                        <a:defRPr>
                          <a:solidFill>
                            <a:srgbClr val="000000"/>
                          </a:solidFill>
                        </a:defRPr>
                      </a:pPr>
                      <a:r>
                        <a:rPr lang="en-US" sz="1900" dirty="0">
                          <a:solidFill>
                            <a:srgbClr val="444444"/>
                          </a:solidFill>
                          <a:latin typeface="Courier"/>
                          <a:ea typeface="Courier"/>
                          <a:cs typeface="Courier"/>
                          <a:sym typeface="Courier"/>
                        </a:rPr>
                        <a:t>4294967295</a:t>
                      </a:r>
                      <a:endParaRPr sz="1900" dirty="0">
                        <a:solidFill>
                          <a:srgbClr val="444444"/>
                        </a:solidFill>
                        <a:latin typeface="Courier"/>
                        <a:ea typeface="Courier"/>
                        <a:cs typeface="Courier"/>
                        <a:sym typeface="Courier"/>
                      </a:endParaRPr>
                    </a:p>
                  </a:txBody>
                  <a:tcPr marL="29097" marR="29097" marT="29097" marB="29097" anchor="ctr" horzOverflow="overflow">
                    <a:lnL w="25400">
                      <a:solidFill>
                        <a:srgbClr val="000000"/>
                      </a:solidFill>
                      <a:miter lim="400000"/>
                    </a:lnL>
                    <a:lnR w="12700">
                      <a:solidFill>
                        <a:srgbClr val="000000"/>
                      </a:solidFill>
                      <a:miter lim="400000"/>
                    </a:lnR>
                    <a:lnT w="25400">
                      <a:solidFill>
                        <a:srgbClr val="000000"/>
                      </a:solidFill>
                      <a:miter lim="400000"/>
                    </a:lnT>
                    <a:lnB w="25400">
                      <a:solidFill>
                        <a:srgbClr val="000000"/>
                      </a:solidFill>
                      <a:miter lim="400000"/>
                    </a:lnB>
                  </a:tcPr>
                </a:tc>
                <a:extLst>
                  <a:ext uri="{0D108BD9-81ED-4DB2-BD59-A6C34878D82A}">
                    <a16:rowId xmlns:a16="http://schemas.microsoft.com/office/drawing/2014/main" val="10008"/>
                  </a:ext>
                </a:extLst>
              </a:tr>
              <a:tr h="340652">
                <a:tc>
                  <a:txBody>
                    <a:bodyPr/>
                    <a:lstStyle/>
                    <a:p>
                      <a:pPr algn="l" defTabSz="647700">
                        <a:defRPr sz="3300">
                          <a:latin typeface="Courier"/>
                          <a:ea typeface="Courier"/>
                          <a:cs typeface="Courier"/>
                          <a:sym typeface="Courier"/>
                        </a:defRPr>
                      </a:pPr>
                      <a:endParaRPr sz="1900" dirty="0"/>
                    </a:p>
                  </a:txBody>
                  <a:tcPr marL="29097" marR="29097" marT="29097" marB="29097" anchor="ctr" horzOverflow="overflow">
                    <a:lnL w="127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solidFill>
                      <a:schemeClr val="tx1"/>
                    </a:solidFill>
                  </a:tcPr>
                </a:tc>
                <a:tc>
                  <a:txBody>
                    <a:bodyPr/>
                    <a:lstStyle/>
                    <a:p>
                      <a:pPr algn="l" defTabSz="647700">
                        <a:defRPr sz="3300">
                          <a:latin typeface="Courier"/>
                          <a:ea typeface="Courier"/>
                          <a:cs typeface="Courier"/>
                          <a:sym typeface="Courier"/>
                        </a:defRPr>
                      </a:pPr>
                      <a:endParaRPr sz="1900" dirty="0"/>
                    </a:p>
                  </a:txBody>
                  <a:tcPr marL="29097" marR="29097" marT="29097" marB="29097" anchor="ctr"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solidFill>
                      <a:schemeClr val="tx1"/>
                    </a:solidFill>
                  </a:tcPr>
                </a:tc>
                <a:tc>
                  <a:txBody>
                    <a:bodyPr/>
                    <a:lstStyle/>
                    <a:p>
                      <a:pPr algn="l" defTabSz="647700">
                        <a:defRPr sz="3300">
                          <a:latin typeface="Courier"/>
                          <a:ea typeface="Courier"/>
                          <a:cs typeface="Courier"/>
                          <a:sym typeface="Courier"/>
                        </a:defRPr>
                      </a:pPr>
                      <a:endParaRPr sz="1900" dirty="0"/>
                    </a:p>
                  </a:txBody>
                  <a:tcPr marL="29097" marR="29097" marT="29097" marB="29097" anchor="ctr" horzOverflow="overflow">
                    <a:lnL w="25400" cap="flat" cmpd="sng" algn="ctr">
                      <a:solidFill>
                        <a:srgbClr val="000000"/>
                      </a:solidFill>
                      <a:prstDash val="solid"/>
                      <a:miter lim="400000"/>
                      <a:headEnd type="none" w="med" len="med"/>
                      <a:tailEnd type="none" w="med" len="med"/>
                    </a:lnL>
                    <a:lnR w="25400">
                      <a:solidFill>
                        <a:srgbClr val="000000"/>
                      </a:solidFill>
                      <a:miter lim="400000"/>
                    </a:lnR>
                    <a:lnT w="25400" cap="flat" cmpd="sng" algn="ctr">
                      <a:solidFill>
                        <a:srgbClr val="000000"/>
                      </a:solidFill>
                      <a:prstDash val="solid"/>
                      <a:miter lim="400000"/>
                      <a:headEnd type="none" w="med" len="med"/>
                      <a:tailEnd type="none" w="med" len="med"/>
                    </a:lnT>
                    <a:lnB w="25400" cap="flat" cmpd="sng" algn="ctr">
                      <a:solidFill>
                        <a:srgbClr val="000000"/>
                      </a:solidFill>
                      <a:prstDash val="solid"/>
                      <a:miter lim="400000"/>
                      <a:headEnd type="none" w="med" len="med"/>
                      <a:tailEnd type="none" w="med" len="med"/>
                    </a:lnB>
                    <a:solidFill>
                      <a:schemeClr val="tx1"/>
                    </a:solidFill>
                  </a:tcPr>
                </a:tc>
                <a:tc>
                  <a:txBody>
                    <a:bodyPr/>
                    <a:lstStyle/>
                    <a:p>
                      <a:pPr algn="l" defTabSz="647700">
                        <a:defRPr sz="3300">
                          <a:latin typeface="Courier"/>
                          <a:ea typeface="Courier"/>
                          <a:cs typeface="Courier"/>
                          <a:sym typeface="Courier"/>
                        </a:defRPr>
                      </a:pPr>
                      <a:endParaRPr sz="1900" dirty="0"/>
                    </a:p>
                  </a:txBody>
                  <a:tcPr marL="29097" marR="29097" marT="29097" marB="29097" anchor="ctr" horzOverflow="overflow">
                    <a:lnL w="25400">
                      <a:solidFill>
                        <a:srgbClr val="000000"/>
                      </a:solidFill>
                      <a:miter lim="400000"/>
                    </a:lnL>
                    <a:lnR w="12700">
                      <a:solidFill>
                        <a:srgbClr val="000000"/>
                      </a:solidFill>
                      <a:miter lim="400000"/>
                    </a:lnR>
                    <a:lnT w="25400">
                      <a:solidFill>
                        <a:srgbClr val="000000"/>
                      </a:solidFill>
                      <a:miter lim="400000"/>
                    </a:lnT>
                    <a:lnB w="25400">
                      <a:solidFill>
                        <a:srgbClr val="000000"/>
                      </a:solidFill>
                      <a:miter lim="400000"/>
                    </a:lnB>
                    <a:solidFill>
                      <a:schemeClr val="tx1"/>
                    </a:solidFill>
                  </a:tcPr>
                </a:tc>
                <a:extLst>
                  <a:ext uri="{0D108BD9-81ED-4DB2-BD59-A6C34878D82A}">
                    <a16:rowId xmlns:a16="http://schemas.microsoft.com/office/drawing/2014/main" val="10009"/>
                  </a:ext>
                </a:extLst>
              </a:tr>
              <a:tr h="587179">
                <a:tc>
                  <a:txBody>
                    <a:bodyPr/>
                    <a:lstStyle/>
                    <a:p>
                      <a:pPr algn="l" defTabSz="647700">
                        <a:defRPr>
                          <a:solidFill>
                            <a:srgbClr val="000000"/>
                          </a:solidFill>
                        </a:defRPr>
                      </a:pPr>
                      <a:r>
                        <a:rPr sz="1900">
                          <a:solidFill>
                            <a:srgbClr val="444444"/>
                          </a:solidFill>
                          <a:latin typeface="Courier"/>
                          <a:ea typeface="Courier"/>
                          <a:cs typeface="Courier"/>
                          <a:sym typeface="Courier"/>
                        </a:rPr>
                        <a:t>long</a:t>
                      </a:r>
                    </a:p>
                  </a:txBody>
                  <a:tcPr marL="29097" marR="29097" marT="29097" marB="29097" anchor="ctr" horzOverflow="overflow">
                    <a:lnL w="127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1900">
                          <a:solidFill>
                            <a:srgbClr val="444444"/>
                          </a:solidFill>
                          <a:latin typeface="Courier"/>
                          <a:ea typeface="Courier"/>
                          <a:cs typeface="Courier"/>
                          <a:sym typeface="Courier"/>
                        </a:rPr>
                        <a:t>8</a:t>
                      </a:r>
                    </a:p>
                  </a:txBody>
                  <a:tcPr marL="29097" marR="29097" marT="29097" marB="29097" anchor="ctr"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lang="en-US" sz="1900" dirty="0">
                          <a:solidFill>
                            <a:srgbClr val="444444"/>
                          </a:solidFill>
                          <a:latin typeface="Courier"/>
                          <a:ea typeface="Courier"/>
                          <a:cs typeface="Courier"/>
                          <a:sym typeface="Courier"/>
                        </a:rPr>
                        <a:t>-9223372036854775808</a:t>
                      </a:r>
                      <a:endParaRPr sz="1900" dirty="0">
                        <a:solidFill>
                          <a:srgbClr val="444444"/>
                        </a:solidFill>
                        <a:latin typeface="Courier"/>
                        <a:ea typeface="Courier"/>
                        <a:cs typeface="Courier"/>
                        <a:sym typeface="Courier"/>
                      </a:endParaRPr>
                    </a:p>
                  </a:txBody>
                  <a:tcPr marL="29097" marR="29097" marT="29097" marB="29097" anchor="ctr" horzOverflow="overflow">
                    <a:lnL w="25400" cap="flat" cmpd="sng" algn="ctr">
                      <a:solidFill>
                        <a:srgbClr val="000000"/>
                      </a:solidFill>
                      <a:prstDash val="solid"/>
                      <a:miter lim="400000"/>
                      <a:headEnd type="none" w="med" len="med"/>
                      <a:tailEnd type="none" w="med" len="med"/>
                    </a:lnL>
                    <a:lnR w="25400">
                      <a:solidFill>
                        <a:srgbClr val="000000"/>
                      </a:solidFill>
                      <a:miter lim="400000"/>
                    </a:lnR>
                    <a:lnT w="25400" cap="flat" cmpd="sng" algn="ctr">
                      <a:solidFill>
                        <a:srgbClr val="000000"/>
                      </a:solidFill>
                      <a:prstDash val="solid"/>
                      <a:miter lim="400000"/>
                      <a:headEnd type="none" w="med" len="med"/>
                      <a:tailEnd type="none" w="med" len="med"/>
                    </a:lnT>
                    <a:lnB w="25400" cap="flat" cmpd="sng" algn="ctr">
                      <a:solidFill>
                        <a:srgbClr val="000000"/>
                      </a:solidFill>
                      <a:prstDash val="solid"/>
                      <a:miter lim="400000"/>
                      <a:headEnd type="none" w="med" len="med"/>
                      <a:tailEnd type="none" w="med" len="med"/>
                    </a:lnB>
                  </a:tcPr>
                </a:tc>
                <a:tc>
                  <a:txBody>
                    <a:bodyPr/>
                    <a:lstStyle/>
                    <a:p>
                      <a:pPr algn="l" defTabSz="647700">
                        <a:defRPr>
                          <a:solidFill>
                            <a:srgbClr val="000000"/>
                          </a:solidFill>
                        </a:defRPr>
                      </a:pPr>
                      <a:r>
                        <a:rPr lang="en-US" sz="1900" dirty="0">
                          <a:solidFill>
                            <a:srgbClr val="444444"/>
                          </a:solidFill>
                          <a:latin typeface="Courier"/>
                          <a:ea typeface="Courier"/>
                          <a:cs typeface="Courier"/>
                          <a:sym typeface="Courier"/>
                        </a:rPr>
                        <a:t>9223372036854775807</a:t>
                      </a:r>
                      <a:endParaRPr sz="1900" dirty="0">
                        <a:solidFill>
                          <a:srgbClr val="444444"/>
                        </a:solidFill>
                        <a:latin typeface="Courier"/>
                        <a:ea typeface="Courier"/>
                        <a:cs typeface="Courier"/>
                        <a:sym typeface="Courier"/>
                      </a:endParaRPr>
                    </a:p>
                  </a:txBody>
                  <a:tcPr marL="29097" marR="29097" marT="29097" marB="29097" anchor="ctr" horzOverflow="overflow">
                    <a:lnL w="25400">
                      <a:solidFill>
                        <a:srgbClr val="000000"/>
                      </a:solidFill>
                      <a:miter lim="400000"/>
                    </a:lnL>
                    <a:lnR w="12700">
                      <a:solidFill>
                        <a:srgbClr val="000000"/>
                      </a:solidFill>
                      <a:miter lim="400000"/>
                    </a:lnR>
                    <a:lnT w="25400">
                      <a:solidFill>
                        <a:srgbClr val="000000"/>
                      </a:solidFill>
                      <a:miter lim="400000"/>
                    </a:lnT>
                    <a:lnB w="25400">
                      <a:solidFill>
                        <a:srgbClr val="000000"/>
                      </a:solidFill>
                      <a:miter lim="400000"/>
                    </a:lnB>
                  </a:tcPr>
                </a:tc>
                <a:extLst>
                  <a:ext uri="{0D108BD9-81ED-4DB2-BD59-A6C34878D82A}">
                    <a16:rowId xmlns:a16="http://schemas.microsoft.com/office/drawing/2014/main" val="10010"/>
                  </a:ext>
                </a:extLst>
              </a:tr>
              <a:tr h="587179">
                <a:tc>
                  <a:txBody>
                    <a:bodyPr/>
                    <a:lstStyle/>
                    <a:p>
                      <a:pPr algn="l" defTabSz="647700">
                        <a:defRPr>
                          <a:solidFill>
                            <a:srgbClr val="000000"/>
                          </a:solidFill>
                        </a:defRPr>
                      </a:pPr>
                      <a:r>
                        <a:rPr sz="1900" dirty="0">
                          <a:solidFill>
                            <a:srgbClr val="444444"/>
                          </a:solidFill>
                          <a:latin typeface="Courier"/>
                          <a:ea typeface="Courier"/>
                          <a:cs typeface="Courier"/>
                          <a:sym typeface="Courier"/>
                        </a:rPr>
                        <a:t>unsigned long</a:t>
                      </a:r>
                    </a:p>
                  </a:txBody>
                  <a:tcPr marL="29097" marR="29097" marT="29097" marB="29097" anchor="ctr"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1900">
                          <a:solidFill>
                            <a:srgbClr val="444444"/>
                          </a:solidFill>
                          <a:latin typeface="Courier"/>
                          <a:ea typeface="Courier"/>
                          <a:cs typeface="Courier"/>
                          <a:sym typeface="Courier"/>
                        </a:rPr>
                        <a:t>8</a:t>
                      </a:r>
                    </a:p>
                  </a:txBody>
                  <a:tcPr marL="29097" marR="29097" marT="29097" marB="29097" anchor="ctr"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1900" dirty="0">
                          <a:solidFill>
                            <a:srgbClr val="444444"/>
                          </a:solidFill>
                          <a:latin typeface="Courier"/>
                          <a:ea typeface="Courier"/>
                          <a:cs typeface="Courier"/>
                          <a:sym typeface="Courier"/>
                        </a:rPr>
                        <a:t>0</a:t>
                      </a:r>
                    </a:p>
                  </a:txBody>
                  <a:tcPr marL="29097" marR="29097" marT="29097" marB="29097" anchor="ctr" horzOverflow="overflow">
                    <a:lnL w="25400" cap="flat" cmpd="sng" algn="ctr">
                      <a:solidFill>
                        <a:srgbClr val="000000"/>
                      </a:solidFill>
                      <a:prstDash val="solid"/>
                      <a:miter lim="400000"/>
                      <a:headEnd type="none" w="med" len="med"/>
                      <a:tailEnd type="none" w="med" len="med"/>
                    </a:lnL>
                    <a:lnR w="25400">
                      <a:solidFill>
                        <a:srgbClr val="000000"/>
                      </a:solidFill>
                      <a:miter lim="400000"/>
                    </a:lnR>
                    <a:lnT w="25400" cap="flat" cmpd="sng" algn="ctr">
                      <a:solidFill>
                        <a:srgbClr val="000000"/>
                      </a:solidFill>
                      <a:prstDash val="solid"/>
                      <a:miter lim="400000"/>
                      <a:headEnd type="none" w="med" len="med"/>
                      <a:tailEnd type="none" w="med" len="med"/>
                    </a:lnT>
                    <a:lnB w="12700">
                      <a:solidFill>
                        <a:srgbClr val="000000"/>
                      </a:solidFill>
                      <a:miter lim="400000"/>
                    </a:lnB>
                  </a:tcPr>
                </a:tc>
                <a:tc>
                  <a:txBody>
                    <a:bodyPr/>
                    <a:lstStyle/>
                    <a:p>
                      <a:pPr algn="l" defTabSz="647700">
                        <a:defRPr>
                          <a:solidFill>
                            <a:srgbClr val="000000"/>
                          </a:solidFill>
                        </a:defRPr>
                      </a:pPr>
                      <a:r>
                        <a:rPr lang="en-US" sz="1900" dirty="0">
                          <a:solidFill>
                            <a:srgbClr val="444444"/>
                          </a:solidFill>
                          <a:latin typeface="Courier"/>
                          <a:ea typeface="Courier"/>
                          <a:cs typeface="Courier"/>
                          <a:sym typeface="Courier"/>
                        </a:rPr>
                        <a:t>18446744073709551615</a:t>
                      </a:r>
                      <a:endParaRPr sz="1900" dirty="0">
                        <a:solidFill>
                          <a:srgbClr val="444444"/>
                        </a:solidFill>
                        <a:latin typeface="Courier"/>
                        <a:ea typeface="Courier"/>
                        <a:cs typeface="Courier"/>
                        <a:sym typeface="Courier"/>
                      </a:endParaRPr>
                    </a:p>
                  </a:txBody>
                  <a:tcPr marL="29097" marR="29097" marT="29097" marB="29097" anchor="ctr"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98432132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78553-0A08-6C4A-956B-B884F5B6C1CC}"/>
              </a:ext>
            </a:extLst>
          </p:cNvPr>
          <p:cNvSpPr>
            <a:spLocks noGrp="1"/>
          </p:cNvSpPr>
          <p:nvPr>
            <p:ph type="title"/>
          </p:nvPr>
        </p:nvSpPr>
        <p:spPr/>
        <p:txBody>
          <a:bodyPr/>
          <a:lstStyle/>
          <a:p>
            <a:r>
              <a:rPr lang="en-US" dirty="0"/>
              <a:t>Min and Max Integer Values</a:t>
            </a:r>
          </a:p>
        </p:txBody>
      </p:sp>
      <p:sp>
        <p:nvSpPr>
          <p:cNvPr id="3" name="Content Placeholder 2">
            <a:extLst>
              <a:ext uri="{FF2B5EF4-FFF2-40B4-BE49-F238E27FC236}">
                <a16:creationId xmlns:a16="http://schemas.microsoft.com/office/drawing/2014/main" id="{F6506C4A-F98B-4649-BF32-5C1627423CE3}"/>
              </a:ext>
            </a:extLst>
          </p:cNvPr>
          <p:cNvSpPr>
            <a:spLocks noGrp="1"/>
          </p:cNvSpPr>
          <p:nvPr>
            <p:ph idx="1"/>
          </p:nvPr>
        </p:nvSpPr>
        <p:spPr/>
        <p:txBody>
          <a:bodyPr/>
          <a:lstStyle/>
          <a:p>
            <a:pPr marL="0" indent="0">
              <a:buNone/>
            </a:pPr>
            <a:r>
              <a:rPr lang="en-US" dirty="0"/>
              <a:t>In C, there are various constants that represent these minimum and maximum values: </a:t>
            </a:r>
            <a:r>
              <a:rPr lang="en-US" b="1" dirty="0">
                <a:latin typeface="Courier New" panose="02070309020205020404" pitchFamily="49" charset="0"/>
                <a:cs typeface="Courier New" panose="02070309020205020404" pitchFamily="49" charset="0"/>
              </a:rPr>
              <a:t>INT_MIN, INT_MAX, UINT_MAX, LONG_MIN, LONG_MAX, ULONG_MAX, …</a:t>
            </a:r>
          </a:p>
        </p:txBody>
      </p:sp>
    </p:spTree>
    <p:extLst>
      <p:ext uri="{BB962C8B-B14F-4D97-AF65-F5344CB8AC3E}">
        <p14:creationId xmlns:p14="http://schemas.microsoft.com/office/powerpoint/2010/main" val="105523137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6666AF-070E-5A4D-9F31-36A29EB17A3C}"/>
              </a:ext>
            </a:extLst>
          </p:cNvPr>
          <p:cNvSpPr>
            <a:spLocks noGrp="1"/>
          </p:cNvSpPr>
          <p:nvPr>
            <p:ph type="title"/>
          </p:nvPr>
        </p:nvSpPr>
        <p:spPr/>
        <p:txBody>
          <a:bodyPr/>
          <a:lstStyle/>
          <a:p>
            <a:r>
              <a:rPr lang="en-US" dirty="0"/>
              <a:t>Overflow</a:t>
            </a:r>
          </a:p>
        </p:txBody>
      </p:sp>
      <p:grpSp>
        <p:nvGrpSpPr>
          <p:cNvPr id="3" name="Group 2" descr="This diagram shows binary numbers increasing by 1 from the top of the number circle clockwise around the circle.  At the top of the circle, the number goes from all 1s to all 0s, and at the bottom of the circle it goes from 01...111 to 10...0.">
            <a:extLst>
              <a:ext uri="{FF2B5EF4-FFF2-40B4-BE49-F238E27FC236}">
                <a16:creationId xmlns:a16="http://schemas.microsoft.com/office/drawing/2014/main" id="{1BB3F64B-7520-3F4C-9C9B-489966837BB0}"/>
              </a:ext>
            </a:extLst>
          </p:cNvPr>
          <p:cNvGrpSpPr/>
          <p:nvPr/>
        </p:nvGrpSpPr>
        <p:grpSpPr>
          <a:xfrm>
            <a:off x="3597508" y="1295400"/>
            <a:ext cx="4996983" cy="5427096"/>
            <a:chOff x="3939490" y="1287494"/>
            <a:chExt cx="4996983" cy="5427096"/>
          </a:xfrm>
        </p:grpSpPr>
        <p:sp>
          <p:nvSpPr>
            <p:cNvPr id="4" name="Oval 3">
              <a:extLst>
                <a:ext uri="{FF2B5EF4-FFF2-40B4-BE49-F238E27FC236}">
                  <a16:creationId xmlns:a16="http://schemas.microsoft.com/office/drawing/2014/main" id="{C7EAE66B-098A-9944-AB24-BEA4E4399469}"/>
                </a:ext>
              </a:extLst>
            </p:cNvPr>
            <p:cNvSpPr/>
            <p:nvPr>
              <p:custDataLst>
                <p:tags r:id="rId1"/>
              </p:custDataLst>
            </p:nvPr>
          </p:nvSpPr>
          <p:spPr>
            <a:xfrm>
              <a:off x="4800600" y="2362200"/>
              <a:ext cx="3200400" cy="3200400"/>
            </a:xfrm>
            <a:prstGeom prst="ellipse">
              <a:avLst/>
            </a:prstGeom>
            <a:noFill/>
            <a:ln w="381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5" name="Straight Connector 4">
              <a:extLst>
                <a:ext uri="{FF2B5EF4-FFF2-40B4-BE49-F238E27FC236}">
                  <a16:creationId xmlns:a16="http://schemas.microsoft.com/office/drawing/2014/main" id="{449145D6-7143-FF4C-A1E3-5495AAAC5A43}"/>
                </a:ext>
              </a:extLst>
            </p:cNvPr>
            <p:cNvCxnSpPr/>
            <p:nvPr>
              <p:custDataLst>
                <p:tags r:id="rId2"/>
              </p:custDataLst>
            </p:nvPr>
          </p:nvCxnSpPr>
          <p:spPr>
            <a:xfrm>
              <a:off x="6225915" y="2232865"/>
              <a:ext cx="84840" cy="386058"/>
            </a:xfrm>
            <a:prstGeom prst="line">
              <a:avLst/>
            </a:prstGeom>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0D07CC66-2F35-8F45-AA06-BE63DA30E781}"/>
                </a:ext>
              </a:extLst>
            </p:cNvPr>
            <p:cNvCxnSpPr/>
            <p:nvPr>
              <p:custDataLst>
                <p:tags r:id="rId3"/>
              </p:custDataLst>
            </p:nvPr>
          </p:nvCxnSpPr>
          <p:spPr>
            <a:xfrm>
              <a:off x="6414153" y="5355210"/>
              <a:ext cx="62063" cy="414780"/>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EAFEB4F2-1CAB-3A46-A860-B770B209ABF4}"/>
                </a:ext>
              </a:extLst>
            </p:cNvPr>
            <p:cNvCxnSpPr/>
            <p:nvPr>
              <p:custDataLst>
                <p:tags r:id="rId4"/>
              </p:custDataLst>
            </p:nvPr>
          </p:nvCxnSpPr>
          <p:spPr>
            <a:xfrm flipH="1">
              <a:off x="6408790" y="2209800"/>
              <a:ext cx="65987" cy="409123"/>
            </a:xfrm>
            <a:prstGeom prst="line">
              <a:avLst/>
            </a:prstGeom>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B93964A8-0D56-8046-8B87-06135ABE4F9E}"/>
                </a:ext>
              </a:extLst>
            </p:cNvPr>
            <p:cNvCxnSpPr/>
            <p:nvPr>
              <p:custDataLst>
                <p:tags r:id="rId5"/>
              </p:custDataLst>
            </p:nvPr>
          </p:nvCxnSpPr>
          <p:spPr>
            <a:xfrm flipH="1">
              <a:off x="6224048" y="5355210"/>
              <a:ext cx="65987" cy="409123"/>
            </a:xfrm>
            <a:prstGeom prst="line">
              <a:avLst/>
            </a:prstGeom>
          </p:spPr>
          <p:style>
            <a:lnRef idx="2">
              <a:schemeClr val="accent1"/>
            </a:lnRef>
            <a:fillRef idx="0">
              <a:schemeClr val="accent1"/>
            </a:fillRef>
            <a:effectRef idx="1">
              <a:schemeClr val="accent1"/>
            </a:effectRef>
            <a:fontRef idx="minor">
              <a:schemeClr val="tx1"/>
            </a:fontRef>
          </p:style>
        </p:cxnSp>
        <p:sp>
          <p:nvSpPr>
            <p:cNvPr id="9" name="Rectangle 8">
              <a:extLst>
                <a:ext uri="{FF2B5EF4-FFF2-40B4-BE49-F238E27FC236}">
                  <a16:creationId xmlns:a16="http://schemas.microsoft.com/office/drawing/2014/main" id="{ABD0EF19-A23B-514F-A8AF-E8E8007CFC41}"/>
                </a:ext>
              </a:extLst>
            </p:cNvPr>
            <p:cNvSpPr/>
            <p:nvPr>
              <p:custDataLst>
                <p:tags r:id="rId6"/>
              </p:custDataLst>
            </p:nvPr>
          </p:nvSpPr>
          <p:spPr>
            <a:xfrm>
              <a:off x="6349440" y="1896640"/>
              <a:ext cx="1184940" cy="369332"/>
            </a:xfrm>
            <a:prstGeom prst="rect">
              <a:avLst/>
            </a:prstGeom>
          </p:spPr>
          <p:txBody>
            <a:bodyPr wrap="none">
              <a:spAutoFit/>
            </a:bodyPr>
            <a:lstStyle/>
            <a:p>
              <a:r>
                <a:rPr lang="en-US" sz="1800" b="1" dirty="0"/>
                <a:t>000…000</a:t>
              </a:r>
            </a:p>
          </p:txBody>
        </p:sp>
        <p:sp>
          <p:nvSpPr>
            <p:cNvPr id="10" name="Rectangle 9">
              <a:extLst>
                <a:ext uri="{FF2B5EF4-FFF2-40B4-BE49-F238E27FC236}">
                  <a16:creationId xmlns:a16="http://schemas.microsoft.com/office/drawing/2014/main" id="{F296026D-095B-284A-8025-71CA1FCAF563}"/>
                </a:ext>
              </a:extLst>
            </p:cNvPr>
            <p:cNvSpPr/>
            <p:nvPr>
              <p:custDataLst>
                <p:tags r:id="rId7"/>
              </p:custDataLst>
            </p:nvPr>
          </p:nvSpPr>
          <p:spPr>
            <a:xfrm>
              <a:off x="5211931" y="1900819"/>
              <a:ext cx="1133900" cy="369332"/>
            </a:xfrm>
            <a:prstGeom prst="rect">
              <a:avLst/>
            </a:prstGeom>
          </p:spPr>
          <p:txBody>
            <a:bodyPr wrap="none">
              <a:spAutoFit/>
            </a:bodyPr>
            <a:lstStyle/>
            <a:p>
              <a:r>
                <a:rPr lang="en-US" sz="1800" b="1" dirty="0"/>
                <a:t>111…111</a:t>
              </a:r>
            </a:p>
          </p:txBody>
        </p:sp>
        <p:sp>
          <p:nvSpPr>
            <p:cNvPr id="11" name="Rectangle 10">
              <a:extLst>
                <a:ext uri="{FF2B5EF4-FFF2-40B4-BE49-F238E27FC236}">
                  <a16:creationId xmlns:a16="http://schemas.microsoft.com/office/drawing/2014/main" id="{D30FE0CF-F996-3241-B7C6-67AE33C6B001}"/>
                </a:ext>
              </a:extLst>
            </p:cNvPr>
            <p:cNvSpPr/>
            <p:nvPr>
              <p:custDataLst>
                <p:tags r:id="rId8"/>
              </p:custDataLst>
            </p:nvPr>
          </p:nvSpPr>
          <p:spPr>
            <a:xfrm>
              <a:off x="6400800" y="5753963"/>
              <a:ext cx="1146661" cy="369332"/>
            </a:xfrm>
            <a:prstGeom prst="rect">
              <a:avLst/>
            </a:prstGeom>
          </p:spPr>
          <p:txBody>
            <a:bodyPr wrap="none">
              <a:spAutoFit/>
            </a:bodyPr>
            <a:lstStyle/>
            <a:p>
              <a:r>
                <a:rPr lang="en-US" sz="1800" b="1" dirty="0"/>
                <a:t>011…111</a:t>
              </a:r>
            </a:p>
          </p:txBody>
        </p:sp>
        <p:sp>
          <p:nvSpPr>
            <p:cNvPr id="12" name="Rectangle 11">
              <a:extLst>
                <a:ext uri="{FF2B5EF4-FFF2-40B4-BE49-F238E27FC236}">
                  <a16:creationId xmlns:a16="http://schemas.microsoft.com/office/drawing/2014/main" id="{F4B86892-F18E-9843-84AF-9D0D672F2D9E}"/>
                </a:ext>
              </a:extLst>
            </p:cNvPr>
            <p:cNvSpPr/>
            <p:nvPr>
              <p:custDataLst>
                <p:tags r:id="rId9"/>
              </p:custDataLst>
            </p:nvPr>
          </p:nvSpPr>
          <p:spPr>
            <a:xfrm>
              <a:off x="5182377" y="5754906"/>
              <a:ext cx="1184940" cy="369332"/>
            </a:xfrm>
            <a:prstGeom prst="rect">
              <a:avLst/>
            </a:prstGeom>
          </p:spPr>
          <p:txBody>
            <a:bodyPr wrap="none">
              <a:spAutoFit/>
            </a:bodyPr>
            <a:lstStyle/>
            <a:p>
              <a:r>
                <a:rPr lang="en-US" sz="1800" b="1" dirty="0"/>
                <a:t>100…000</a:t>
              </a:r>
            </a:p>
          </p:txBody>
        </p:sp>
        <p:sp>
          <p:nvSpPr>
            <p:cNvPr id="13" name="Rectangle 12">
              <a:extLst>
                <a:ext uri="{FF2B5EF4-FFF2-40B4-BE49-F238E27FC236}">
                  <a16:creationId xmlns:a16="http://schemas.microsoft.com/office/drawing/2014/main" id="{A7B1BB9F-51E6-D840-959E-F4BEE39002DD}"/>
                </a:ext>
              </a:extLst>
            </p:cNvPr>
            <p:cNvSpPr/>
            <p:nvPr>
              <p:custDataLst>
                <p:tags r:id="rId10"/>
              </p:custDataLst>
            </p:nvPr>
          </p:nvSpPr>
          <p:spPr>
            <a:xfrm>
              <a:off x="6962960" y="2128317"/>
              <a:ext cx="1184940" cy="369332"/>
            </a:xfrm>
            <a:prstGeom prst="rect">
              <a:avLst/>
            </a:prstGeom>
          </p:spPr>
          <p:txBody>
            <a:bodyPr wrap="none">
              <a:spAutoFit/>
            </a:bodyPr>
            <a:lstStyle/>
            <a:p>
              <a:r>
                <a:rPr lang="en-US" sz="1800" dirty="0"/>
                <a:t>000…001</a:t>
              </a:r>
            </a:p>
          </p:txBody>
        </p:sp>
        <p:sp>
          <p:nvSpPr>
            <p:cNvPr id="14" name="Rectangle 13">
              <a:extLst>
                <a:ext uri="{FF2B5EF4-FFF2-40B4-BE49-F238E27FC236}">
                  <a16:creationId xmlns:a16="http://schemas.microsoft.com/office/drawing/2014/main" id="{0B91C741-AAE0-ED47-ABD9-2B6204B10837}"/>
                </a:ext>
              </a:extLst>
            </p:cNvPr>
            <p:cNvSpPr/>
            <p:nvPr>
              <p:custDataLst>
                <p:tags r:id="rId11"/>
              </p:custDataLst>
            </p:nvPr>
          </p:nvSpPr>
          <p:spPr>
            <a:xfrm>
              <a:off x="7438098" y="2380745"/>
              <a:ext cx="1184940" cy="369332"/>
            </a:xfrm>
            <a:prstGeom prst="rect">
              <a:avLst/>
            </a:prstGeom>
          </p:spPr>
          <p:txBody>
            <a:bodyPr wrap="none">
              <a:spAutoFit/>
            </a:bodyPr>
            <a:lstStyle/>
            <a:p>
              <a:r>
                <a:rPr lang="en-US" sz="1800" dirty="0"/>
                <a:t>000…010</a:t>
              </a:r>
            </a:p>
          </p:txBody>
        </p:sp>
        <p:sp>
          <p:nvSpPr>
            <p:cNvPr id="15" name="Rectangle 14">
              <a:extLst>
                <a:ext uri="{FF2B5EF4-FFF2-40B4-BE49-F238E27FC236}">
                  <a16:creationId xmlns:a16="http://schemas.microsoft.com/office/drawing/2014/main" id="{79BB0E58-84DA-AA43-9FAC-36CCB15093CA}"/>
                </a:ext>
              </a:extLst>
            </p:cNvPr>
            <p:cNvSpPr/>
            <p:nvPr>
              <p:custDataLst>
                <p:tags r:id="rId12"/>
              </p:custDataLst>
            </p:nvPr>
          </p:nvSpPr>
          <p:spPr>
            <a:xfrm>
              <a:off x="7768653" y="2698388"/>
              <a:ext cx="1167820" cy="369332"/>
            </a:xfrm>
            <a:prstGeom prst="rect">
              <a:avLst/>
            </a:prstGeom>
          </p:spPr>
          <p:txBody>
            <a:bodyPr wrap="none">
              <a:spAutoFit/>
            </a:bodyPr>
            <a:lstStyle/>
            <a:p>
              <a:r>
                <a:rPr lang="en-US" sz="1800" dirty="0"/>
                <a:t>000…011</a:t>
              </a:r>
            </a:p>
          </p:txBody>
        </p:sp>
        <p:sp>
          <p:nvSpPr>
            <p:cNvPr id="16" name="Rectangle 15">
              <a:extLst>
                <a:ext uri="{FF2B5EF4-FFF2-40B4-BE49-F238E27FC236}">
                  <a16:creationId xmlns:a16="http://schemas.microsoft.com/office/drawing/2014/main" id="{457FAC69-857B-2845-AEEB-2096DAE1AF30}"/>
                </a:ext>
              </a:extLst>
            </p:cNvPr>
            <p:cNvSpPr/>
            <p:nvPr>
              <p:custDataLst>
                <p:tags r:id="rId13"/>
              </p:custDataLst>
            </p:nvPr>
          </p:nvSpPr>
          <p:spPr>
            <a:xfrm>
              <a:off x="4634616" y="2148989"/>
              <a:ext cx="1133580" cy="369332"/>
            </a:xfrm>
            <a:prstGeom prst="rect">
              <a:avLst/>
            </a:prstGeom>
          </p:spPr>
          <p:txBody>
            <a:bodyPr wrap="none">
              <a:spAutoFit/>
            </a:bodyPr>
            <a:lstStyle/>
            <a:p>
              <a:r>
                <a:rPr lang="en-US" sz="1800" dirty="0"/>
                <a:t>111…110</a:t>
              </a:r>
            </a:p>
          </p:txBody>
        </p:sp>
        <p:sp>
          <p:nvSpPr>
            <p:cNvPr id="17" name="Rectangle 16">
              <a:extLst>
                <a:ext uri="{FF2B5EF4-FFF2-40B4-BE49-F238E27FC236}">
                  <a16:creationId xmlns:a16="http://schemas.microsoft.com/office/drawing/2014/main" id="{ADFC6539-0320-1044-A0E5-5DEC41C58273}"/>
                </a:ext>
              </a:extLst>
            </p:cNvPr>
            <p:cNvSpPr/>
            <p:nvPr>
              <p:custDataLst>
                <p:tags r:id="rId14"/>
              </p:custDataLst>
            </p:nvPr>
          </p:nvSpPr>
          <p:spPr>
            <a:xfrm>
              <a:off x="4176897" y="2414361"/>
              <a:ext cx="1150700" cy="369332"/>
            </a:xfrm>
            <a:prstGeom prst="rect">
              <a:avLst/>
            </a:prstGeom>
          </p:spPr>
          <p:txBody>
            <a:bodyPr wrap="none">
              <a:spAutoFit/>
            </a:bodyPr>
            <a:lstStyle/>
            <a:p>
              <a:r>
                <a:rPr lang="en-US" sz="1800" dirty="0"/>
                <a:t>111…101</a:t>
              </a:r>
            </a:p>
          </p:txBody>
        </p:sp>
        <p:sp>
          <p:nvSpPr>
            <p:cNvPr id="18" name="Rectangle 17">
              <a:extLst>
                <a:ext uri="{FF2B5EF4-FFF2-40B4-BE49-F238E27FC236}">
                  <a16:creationId xmlns:a16="http://schemas.microsoft.com/office/drawing/2014/main" id="{766FBE2B-6A40-2943-BC32-D676D04690DF}"/>
                </a:ext>
              </a:extLst>
            </p:cNvPr>
            <p:cNvSpPr/>
            <p:nvPr>
              <p:custDataLst>
                <p:tags r:id="rId15"/>
              </p:custDataLst>
            </p:nvPr>
          </p:nvSpPr>
          <p:spPr>
            <a:xfrm>
              <a:off x="3939490" y="2723246"/>
              <a:ext cx="1150700" cy="369332"/>
            </a:xfrm>
            <a:prstGeom prst="rect">
              <a:avLst/>
            </a:prstGeom>
          </p:spPr>
          <p:txBody>
            <a:bodyPr wrap="none">
              <a:spAutoFit/>
            </a:bodyPr>
            <a:lstStyle/>
            <a:p>
              <a:r>
                <a:rPr lang="en-US" sz="1800" dirty="0"/>
                <a:t>111…100</a:t>
              </a:r>
            </a:p>
          </p:txBody>
        </p:sp>
        <p:sp>
          <p:nvSpPr>
            <p:cNvPr id="19" name="Rectangle 18">
              <a:extLst>
                <a:ext uri="{FF2B5EF4-FFF2-40B4-BE49-F238E27FC236}">
                  <a16:creationId xmlns:a16="http://schemas.microsoft.com/office/drawing/2014/main" id="{91CBE296-502E-3F44-A7E9-B68792380BFB}"/>
                </a:ext>
              </a:extLst>
            </p:cNvPr>
            <p:cNvSpPr/>
            <p:nvPr>
              <p:custDataLst>
                <p:tags r:id="rId16"/>
              </p:custDataLst>
            </p:nvPr>
          </p:nvSpPr>
          <p:spPr>
            <a:xfrm>
              <a:off x="4807461" y="5469983"/>
              <a:ext cx="1184940" cy="369332"/>
            </a:xfrm>
            <a:prstGeom prst="rect">
              <a:avLst/>
            </a:prstGeom>
          </p:spPr>
          <p:txBody>
            <a:bodyPr wrap="none">
              <a:spAutoFit/>
            </a:bodyPr>
            <a:lstStyle/>
            <a:p>
              <a:r>
                <a:rPr lang="en-US" sz="1800" dirty="0"/>
                <a:t>100…001</a:t>
              </a:r>
            </a:p>
          </p:txBody>
        </p:sp>
        <p:sp>
          <p:nvSpPr>
            <p:cNvPr id="20" name="Rectangle 19">
              <a:extLst>
                <a:ext uri="{FF2B5EF4-FFF2-40B4-BE49-F238E27FC236}">
                  <a16:creationId xmlns:a16="http://schemas.microsoft.com/office/drawing/2014/main" id="{4DDF18CE-D646-E649-9E99-D99E640AF46E}"/>
                </a:ext>
              </a:extLst>
            </p:cNvPr>
            <p:cNvSpPr/>
            <p:nvPr>
              <p:custDataLst>
                <p:tags r:id="rId17"/>
              </p:custDataLst>
            </p:nvPr>
          </p:nvSpPr>
          <p:spPr>
            <a:xfrm>
              <a:off x="4303817" y="5194389"/>
              <a:ext cx="1184940" cy="369332"/>
            </a:xfrm>
            <a:prstGeom prst="rect">
              <a:avLst/>
            </a:prstGeom>
          </p:spPr>
          <p:txBody>
            <a:bodyPr wrap="none">
              <a:spAutoFit/>
            </a:bodyPr>
            <a:lstStyle/>
            <a:p>
              <a:r>
                <a:rPr lang="en-US" sz="1800" dirty="0"/>
                <a:t>100…010</a:t>
              </a:r>
            </a:p>
          </p:txBody>
        </p:sp>
        <p:sp>
          <p:nvSpPr>
            <p:cNvPr id="21" name="Rectangle 20">
              <a:extLst>
                <a:ext uri="{FF2B5EF4-FFF2-40B4-BE49-F238E27FC236}">
                  <a16:creationId xmlns:a16="http://schemas.microsoft.com/office/drawing/2014/main" id="{32AAD6A3-9C83-5449-B579-44F5A6E678DA}"/>
                </a:ext>
              </a:extLst>
            </p:cNvPr>
            <p:cNvSpPr/>
            <p:nvPr>
              <p:custDataLst>
                <p:tags r:id="rId18"/>
              </p:custDataLst>
            </p:nvPr>
          </p:nvSpPr>
          <p:spPr>
            <a:xfrm>
              <a:off x="6949504" y="5469983"/>
              <a:ext cx="1150700" cy="369332"/>
            </a:xfrm>
            <a:prstGeom prst="rect">
              <a:avLst/>
            </a:prstGeom>
          </p:spPr>
          <p:txBody>
            <a:bodyPr wrap="none">
              <a:spAutoFit/>
            </a:bodyPr>
            <a:lstStyle/>
            <a:p>
              <a:r>
                <a:rPr lang="en-US" sz="1800" dirty="0"/>
                <a:t>011…110</a:t>
              </a:r>
            </a:p>
          </p:txBody>
        </p:sp>
        <p:sp>
          <p:nvSpPr>
            <p:cNvPr id="22" name="Rectangle 21">
              <a:extLst>
                <a:ext uri="{FF2B5EF4-FFF2-40B4-BE49-F238E27FC236}">
                  <a16:creationId xmlns:a16="http://schemas.microsoft.com/office/drawing/2014/main" id="{5785D266-D9FF-A54F-9381-C93DE8C1D21B}"/>
                </a:ext>
              </a:extLst>
            </p:cNvPr>
            <p:cNvSpPr/>
            <p:nvPr>
              <p:custDataLst>
                <p:tags r:id="rId19"/>
              </p:custDataLst>
            </p:nvPr>
          </p:nvSpPr>
          <p:spPr>
            <a:xfrm>
              <a:off x="7408530" y="5170544"/>
              <a:ext cx="1167820" cy="369332"/>
            </a:xfrm>
            <a:prstGeom prst="rect">
              <a:avLst/>
            </a:prstGeom>
          </p:spPr>
          <p:txBody>
            <a:bodyPr wrap="none">
              <a:spAutoFit/>
            </a:bodyPr>
            <a:lstStyle/>
            <a:p>
              <a:r>
                <a:rPr lang="en-US" sz="1800" dirty="0"/>
                <a:t>011…101</a:t>
              </a:r>
            </a:p>
          </p:txBody>
        </p:sp>
        <p:sp>
          <p:nvSpPr>
            <p:cNvPr id="23" name="Rectangle 22">
              <a:extLst>
                <a:ext uri="{FF2B5EF4-FFF2-40B4-BE49-F238E27FC236}">
                  <a16:creationId xmlns:a16="http://schemas.microsoft.com/office/drawing/2014/main" id="{CC1A2DCC-2454-ED4F-B549-1D0D8CF7F587}"/>
                </a:ext>
              </a:extLst>
            </p:cNvPr>
            <p:cNvSpPr/>
            <p:nvPr>
              <p:custDataLst>
                <p:tags r:id="rId20"/>
              </p:custDataLst>
            </p:nvPr>
          </p:nvSpPr>
          <p:spPr>
            <a:xfrm>
              <a:off x="8225696" y="1785818"/>
              <a:ext cx="476412" cy="400110"/>
            </a:xfrm>
            <a:prstGeom prst="rect">
              <a:avLst/>
            </a:prstGeom>
          </p:spPr>
          <p:txBody>
            <a:bodyPr wrap="none">
              <a:spAutoFit/>
            </a:bodyPr>
            <a:lstStyle/>
            <a:p>
              <a:r>
                <a:rPr lang="en-US" sz="2000" dirty="0"/>
                <a:t>+1</a:t>
              </a:r>
            </a:p>
          </p:txBody>
        </p:sp>
        <p:cxnSp>
          <p:nvCxnSpPr>
            <p:cNvPr id="24" name="Curved Connector 23">
              <a:extLst>
                <a:ext uri="{FF2B5EF4-FFF2-40B4-BE49-F238E27FC236}">
                  <a16:creationId xmlns:a16="http://schemas.microsoft.com/office/drawing/2014/main" id="{AE463E7A-9F50-5E4F-89F7-06EAE80B455C}"/>
                </a:ext>
              </a:extLst>
            </p:cNvPr>
            <p:cNvCxnSpPr>
              <a:stCxn id="9" idx="3"/>
              <a:endCxn id="13" idx="3"/>
            </p:cNvCxnSpPr>
            <p:nvPr>
              <p:custDataLst>
                <p:tags r:id="rId21"/>
              </p:custDataLst>
            </p:nvPr>
          </p:nvCxnSpPr>
          <p:spPr>
            <a:xfrm>
              <a:off x="7534380" y="2081306"/>
              <a:ext cx="613520" cy="231677"/>
            </a:xfrm>
            <a:prstGeom prst="curvedConnector3">
              <a:avLst>
                <a:gd name="adj1" fmla="val 167709"/>
              </a:avLst>
            </a:prstGeom>
            <a:ln>
              <a:tailEnd type="triangle"/>
            </a:ln>
          </p:spPr>
          <p:style>
            <a:lnRef idx="2">
              <a:schemeClr val="accent1"/>
            </a:lnRef>
            <a:fillRef idx="0">
              <a:schemeClr val="accent1"/>
            </a:fillRef>
            <a:effectRef idx="1">
              <a:schemeClr val="accent1"/>
            </a:effectRef>
            <a:fontRef idx="minor">
              <a:schemeClr val="tx1"/>
            </a:fontRef>
          </p:style>
        </p:cxnSp>
        <p:sp>
          <p:nvSpPr>
            <p:cNvPr id="25" name="Rectangle 24">
              <a:extLst>
                <a:ext uri="{FF2B5EF4-FFF2-40B4-BE49-F238E27FC236}">
                  <a16:creationId xmlns:a16="http://schemas.microsoft.com/office/drawing/2014/main" id="{DF204946-B16C-364F-94E4-F01F8F21A54F}"/>
                </a:ext>
              </a:extLst>
            </p:cNvPr>
            <p:cNvSpPr/>
            <p:nvPr>
              <p:custDataLst>
                <p:tags r:id="rId22"/>
              </p:custDataLst>
            </p:nvPr>
          </p:nvSpPr>
          <p:spPr>
            <a:xfrm>
              <a:off x="6030129" y="1287494"/>
              <a:ext cx="476412" cy="400110"/>
            </a:xfrm>
            <a:prstGeom prst="rect">
              <a:avLst/>
            </a:prstGeom>
          </p:spPr>
          <p:txBody>
            <a:bodyPr wrap="square">
              <a:spAutoFit/>
            </a:bodyPr>
            <a:lstStyle/>
            <a:p>
              <a:r>
                <a:rPr lang="en-US" sz="2000" dirty="0"/>
                <a:t>+1</a:t>
              </a:r>
            </a:p>
          </p:txBody>
        </p:sp>
        <p:cxnSp>
          <p:nvCxnSpPr>
            <p:cNvPr id="26" name="Curved Connector 25">
              <a:extLst>
                <a:ext uri="{FF2B5EF4-FFF2-40B4-BE49-F238E27FC236}">
                  <a16:creationId xmlns:a16="http://schemas.microsoft.com/office/drawing/2014/main" id="{CD2B5033-E7B0-B942-9470-2E0B13893B94}"/>
                </a:ext>
              </a:extLst>
            </p:cNvPr>
            <p:cNvCxnSpPr>
              <a:stCxn id="10" idx="0"/>
            </p:cNvCxnSpPr>
            <p:nvPr>
              <p:custDataLst>
                <p:tags r:id="rId23"/>
              </p:custDataLst>
            </p:nvPr>
          </p:nvCxnSpPr>
          <p:spPr>
            <a:xfrm rot="16200000" flipH="1">
              <a:off x="6286569" y="1393130"/>
              <a:ext cx="43309" cy="1058687"/>
            </a:xfrm>
            <a:prstGeom prst="curvedConnector4">
              <a:avLst>
                <a:gd name="adj1" fmla="val -573241"/>
                <a:gd name="adj2" fmla="val 98137"/>
              </a:avLst>
            </a:prstGeom>
            <a:ln>
              <a:tailEnd type="triangle"/>
            </a:ln>
          </p:spPr>
          <p:style>
            <a:lnRef idx="2">
              <a:schemeClr val="accent1"/>
            </a:lnRef>
            <a:fillRef idx="0">
              <a:schemeClr val="accent1"/>
            </a:fillRef>
            <a:effectRef idx="1">
              <a:schemeClr val="accent1"/>
            </a:effectRef>
            <a:fontRef idx="minor">
              <a:schemeClr val="tx1"/>
            </a:fontRef>
          </p:style>
        </p:cxnSp>
        <p:sp>
          <p:nvSpPr>
            <p:cNvPr id="27" name="Rectangle 26">
              <a:extLst>
                <a:ext uri="{FF2B5EF4-FFF2-40B4-BE49-F238E27FC236}">
                  <a16:creationId xmlns:a16="http://schemas.microsoft.com/office/drawing/2014/main" id="{6CB778E8-188B-1D45-AF88-1E96996CC949}"/>
                </a:ext>
              </a:extLst>
            </p:cNvPr>
            <p:cNvSpPr/>
            <p:nvPr>
              <p:custDataLst>
                <p:tags r:id="rId24"/>
              </p:custDataLst>
            </p:nvPr>
          </p:nvSpPr>
          <p:spPr>
            <a:xfrm>
              <a:off x="6044317" y="6314480"/>
              <a:ext cx="476412" cy="400110"/>
            </a:xfrm>
            <a:prstGeom prst="rect">
              <a:avLst/>
            </a:prstGeom>
          </p:spPr>
          <p:txBody>
            <a:bodyPr wrap="square">
              <a:spAutoFit/>
            </a:bodyPr>
            <a:lstStyle/>
            <a:p>
              <a:r>
                <a:rPr lang="en-US" sz="2000" dirty="0"/>
                <a:t>+1</a:t>
              </a:r>
            </a:p>
          </p:txBody>
        </p:sp>
        <p:cxnSp>
          <p:nvCxnSpPr>
            <p:cNvPr id="28" name="Curved Connector 27">
              <a:extLst>
                <a:ext uri="{FF2B5EF4-FFF2-40B4-BE49-F238E27FC236}">
                  <a16:creationId xmlns:a16="http://schemas.microsoft.com/office/drawing/2014/main" id="{A7A677D0-056F-214C-9C5C-D4CC2C55B978}"/>
                </a:ext>
              </a:extLst>
            </p:cNvPr>
            <p:cNvCxnSpPr/>
            <p:nvPr>
              <p:custDataLst>
                <p:tags r:id="rId25"/>
              </p:custDataLst>
            </p:nvPr>
          </p:nvCxnSpPr>
          <p:spPr>
            <a:xfrm rot="5400000" flipH="1">
              <a:off x="6335258" y="5461396"/>
              <a:ext cx="14019" cy="1199284"/>
            </a:xfrm>
            <a:prstGeom prst="curvedConnector4">
              <a:avLst>
                <a:gd name="adj1" fmla="val -1630644"/>
                <a:gd name="adj2" fmla="val 98497"/>
              </a:avLst>
            </a:prstGeom>
            <a:ln>
              <a:tailEnd type="triangle"/>
            </a:ln>
          </p:spPr>
          <p:style>
            <a:lnRef idx="2">
              <a:schemeClr val="accent1"/>
            </a:lnRef>
            <a:fillRef idx="0">
              <a:schemeClr val="accent1"/>
            </a:fillRef>
            <a:effectRef idx="1">
              <a:schemeClr val="accent1"/>
            </a:effectRef>
            <a:fontRef idx="minor">
              <a:schemeClr val="tx1"/>
            </a:fontRef>
          </p:style>
        </p:cxnSp>
        <p:sp>
          <p:nvSpPr>
            <p:cNvPr id="29" name="Rectangle 28">
              <a:extLst>
                <a:ext uri="{FF2B5EF4-FFF2-40B4-BE49-F238E27FC236}">
                  <a16:creationId xmlns:a16="http://schemas.microsoft.com/office/drawing/2014/main" id="{DB0EDAB5-BA56-8F4D-BA47-FA6858D4E9ED}"/>
                </a:ext>
              </a:extLst>
            </p:cNvPr>
            <p:cNvSpPr/>
            <p:nvPr>
              <p:custDataLst>
                <p:tags r:id="rId26"/>
              </p:custDataLst>
            </p:nvPr>
          </p:nvSpPr>
          <p:spPr>
            <a:xfrm>
              <a:off x="8095261" y="3750661"/>
              <a:ext cx="415498" cy="369332"/>
            </a:xfrm>
            <a:prstGeom prst="rect">
              <a:avLst/>
            </a:prstGeom>
          </p:spPr>
          <p:txBody>
            <a:bodyPr wrap="none">
              <a:spAutoFit/>
            </a:bodyPr>
            <a:lstStyle/>
            <a:p>
              <a:r>
                <a:rPr lang="en-US" sz="1800" dirty="0"/>
                <a:t>…</a:t>
              </a:r>
            </a:p>
          </p:txBody>
        </p:sp>
        <p:sp>
          <p:nvSpPr>
            <p:cNvPr id="30" name="Rectangle 29">
              <a:extLst>
                <a:ext uri="{FF2B5EF4-FFF2-40B4-BE49-F238E27FC236}">
                  <a16:creationId xmlns:a16="http://schemas.microsoft.com/office/drawing/2014/main" id="{E315CD92-0DA4-0643-8B14-3E3170EC68D7}"/>
                </a:ext>
              </a:extLst>
            </p:cNvPr>
            <p:cNvSpPr/>
            <p:nvPr>
              <p:custDataLst>
                <p:tags r:id="rId27"/>
              </p:custDataLst>
            </p:nvPr>
          </p:nvSpPr>
          <p:spPr>
            <a:xfrm>
              <a:off x="4262131" y="3815205"/>
              <a:ext cx="415498" cy="369332"/>
            </a:xfrm>
            <a:prstGeom prst="rect">
              <a:avLst/>
            </a:prstGeom>
          </p:spPr>
          <p:txBody>
            <a:bodyPr wrap="none">
              <a:spAutoFit/>
            </a:bodyPr>
            <a:lstStyle/>
            <a:p>
              <a:r>
                <a:rPr lang="en-US" sz="1800" dirty="0"/>
                <a:t>…</a:t>
              </a:r>
            </a:p>
          </p:txBody>
        </p:sp>
      </p:grpSp>
    </p:spTree>
    <p:extLst>
      <p:ext uri="{BB962C8B-B14F-4D97-AF65-F5344CB8AC3E}">
        <p14:creationId xmlns:p14="http://schemas.microsoft.com/office/powerpoint/2010/main" val="384419395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5946D4-E507-B340-96E7-DAF34A340C11}"/>
              </a:ext>
            </a:extLst>
          </p:cNvPr>
          <p:cNvSpPr>
            <a:spLocks noGrp="1"/>
          </p:cNvSpPr>
          <p:nvPr>
            <p:ph type="title"/>
          </p:nvPr>
        </p:nvSpPr>
        <p:spPr/>
        <p:txBody>
          <a:bodyPr/>
          <a:lstStyle/>
          <a:p>
            <a:r>
              <a:rPr lang="en-US" dirty="0"/>
              <a:t>Overflow</a:t>
            </a:r>
          </a:p>
        </p:txBody>
      </p:sp>
      <p:sp>
        <p:nvSpPr>
          <p:cNvPr id="4" name="Content Placeholder 5">
            <a:extLst>
              <a:ext uri="{FF2B5EF4-FFF2-40B4-BE49-F238E27FC236}">
                <a16:creationId xmlns:a16="http://schemas.microsoft.com/office/drawing/2014/main" id="{17EB5E20-688C-6040-ACAD-1809577E0246}"/>
              </a:ext>
            </a:extLst>
          </p:cNvPr>
          <p:cNvSpPr txBox="1">
            <a:spLocks/>
          </p:cNvSpPr>
          <p:nvPr>
            <p:custDataLst>
              <p:tags r:id="rId1"/>
            </p:custDataLst>
          </p:nvPr>
        </p:nvSpPr>
        <p:spPr>
          <a:xfrm>
            <a:off x="375800" y="1593130"/>
            <a:ext cx="5479582" cy="463050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fontAlgn="auto">
              <a:spcAft>
                <a:spcPts val="0"/>
              </a:spcAft>
              <a:buFont typeface="Arial" panose="020B0604020202020204" pitchFamily="34" charset="0"/>
              <a:buNone/>
            </a:pPr>
            <a:r>
              <a:rPr lang="en-US" b="1" dirty="0"/>
              <a:t>At which points can overflow occur for signed and unsigned </a:t>
            </a:r>
            <a:r>
              <a:rPr lang="en-US" b="1" dirty="0" err="1"/>
              <a:t>int</a:t>
            </a:r>
            <a:r>
              <a:rPr lang="en-US" b="1" dirty="0"/>
              <a:t>? </a:t>
            </a:r>
            <a:r>
              <a:rPr lang="en-US" sz="1600" i="1" dirty="0"/>
              <a:t>(assume binary values shown are all 32 bits)</a:t>
            </a:r>
          </a:p>
          <a:p>
            <a:pPr marL="342900" lvl="1" indent="-342900" fontAlgn="auto">
              <a:spcAft>
                <a:spcPts val="0"/>
              </a:spcAft>
              <a:buFont typeface="+mj-lt"/>
              <a:buAutoNum type="alphaUcPeriod"/>
            </a:pPr>
            <a:r>
              <a:rPr lang="en-US" dirty="0"/>
              <a:t>Signed and unsigned can both overflow at points X and Y</a:t>
            </a:r>
          </a:p>
          <a:p>
            <a:pPr marL="342900" lvl="1" indent="-342900" fontAlgn="auto">
              <a:spcAft>
                <a:spcPts val="0"/>
              </a:spcAft>
              <a:buFont typeface="+mj-lt"/>
              <a:buAutoNum type="alphaUcPeriod"/>
            </a:pPr>
            <a:r>
              <a:rPr lang="en-US" dirty="0"/>
              <a:t>Signed can overflow only at X, unsigned only at Y</a:t>
            </a:r>
          </a:p>
          <a:p>
            <a:pPr marL="342900" lvl="1" indent="-342900" fontAlgn="auto">
              <a:spcAft>
                <a:spcPts val="0"/>
              </a:spcAft>
              <a:buFont typeface="+mj-lt"/>
              <a:buAutoNum type="alphaUcPeriod"/>
            </a:pPr>
            <a:r>
              <a:rPr lang="en-US" dirty="0"/>
              <a:t>Signed can overflow only at Y, unsigned only at X</a:t>
            </a:r>
          </a:p>
          <a:p>
            <a:pPr marL="342900" lvl="1" indent="-342900" fontAlgn="auto">
              <a:spcAft>
                <a:spcPts val="0"/>
              </a:spcAft>
              <a:buFont typeface="+mj-lt"/>
              <a:buAutoNum type="alphaUcPeriod"/>
            </a:pPr>
            <a:r>
              <a:rPr lang="en-US" dirty="0"/>
              <a:t>Signed can overflow at X and Y, unsigned only at X</a:t>
            </a:r>
          </a:p>
          <a:p>
            <a:pPr marL="342900" lvl="1" indent="-342900" fontAlgn="auto">
              <a:spcAft>
                <a:spcPts val="0"/>
              </a:spcAft>
              <a:buFont typeface="+mj-lt"/>
              <a:buAutoNum type="alphaUcPeriod"/>
            </a:pPr>
            <a:r>
              <a:rPr lang="en-US" dirty="0"/>
              <a:t>Other</a:t>
            </a:r>
          </a:p>
        </p:txBody>
      </p:sp>
      <p:grpSp>
        <p:nvGrpSpPr>
          <p:cNvPr id="3" name="Group 2" descr="This diagram shows binary numbers increasing by 1 from the top of the number circle clockwise around teh circle.  It labels two points - at the top of the circle, X marks where the number goes from all 1s to all 0s, and Y at the bottom of the circle marks where it goes from 01...111 to 10...0.">
            <a:extLst>
              <a:ext uri="{FF2B5EF4-FFF2-40B4-BE49-F238E27FC236}">
                <a16:creationId xmlns:a16="http://schemas.microsoft.com/office/drawing/2014/main" id="{03372DEA-8833-9F43-B03D-0151F7F747FB}"/>
              </a:ext>
            </a:extLst>
          </p:cNvPr>
          <p:cNvGrpSpPr/>
          <p:nvPr/>
        </p:nvGrpSpPr>
        <p:grpSpPr>
          <a:xfrm>
            <a:off x="6433017" y="1905000"/>
            <a:ext cx="4996983" cy="4227598"/>
            <a:chOff x="6433017" y="1905000"/>
            <a:chExt cx="4996983" cy="4227598"/>
          </a:xfrm>
        </p:grpSpPr>
        <p:sp>
          <p:nvSpPr>
            <p:cNvPr id="5" name="Rectangle 4">
              <a:extLst>
                <a:ext uri="{FF2B5EF4-FFF2-40B4-BE49-F238E27FC236}">
                  <a16:creationId xmlns:a16="http://schemas.microsoft.com/office/drawing/2014/main" id="{A2144AFA-4788-DB41-93D0-290E4D2AFB01}"/>
                </a:ext>
              </a:extLst>
            </p:cNvPr>
            <p:cNvSpPr/>
            <p:nvPr>
              <p:custDataLst>
                <p:tags r:id="rId2"/>
              </p:custDataLst>
            </p:nvPr>
          </p:nvSpPr>
          <p:spPr>
            <a:xfrm>
              <a:off x="8666860" y="2676500"/>
              <a:ext cx="311304" cy="369332"/>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none">
              <a:spAutoFit/>
            </a:bodyPr>
            <a:lstStyle/>
            <a:p>
              <a:pPr algn="l"/>
              <a:r>
                <a:rPr lang="en-US" b="1" dirty="0">
                  <a:solidFill>
                    <a:schemeClr val="tx1"/>
                  </a:solidFill>
                </a:rPr>
                <a:t>X</a:t>
              </a:r>
              <a:endParaRPr lang="en-US" dirty="0">
                <a:solidFill>
                  <a:schemeClr val="tx1"/>
                </a:solidFill>
              </a:endParaRPr>
            </a:p>
          </p:txBody>
        </p:sp>
        <p:sp>
          <p:nvSpPr>
            <p:cNvPr id="6" name="Rectangle 5">
              <a:extLst>
                <a:ext uri="{FF2B5EF4-FFF2-40B4-BE49-F238E27FC236}">
                  <a16:creationId xmlns:a16="http://schemas.microsoft.com/office/drawing/2014/main" id="{B3ACB775-8649-A548-94AA-19229B8A6BD1}"/>
                </a:ext>
              </a:extLst>
            </p:cNvPr>
            <p:cNvSpPr/>
            <p:nvPr>
              <p:custDataLst>
                <p:tags r:id="rId3"/>
              </p:custDataLst>
            </p:nvPr>
          </p:nvSpPr>
          <p:spPr>
            <a:xfrm>
              <a:off x="8667996" y="4805752"/>
              <a:ext cx="304892" cy="369332"/>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none">
              <a:spAutoFit/>
            </a:bodyPr>
            <a:lstStyle/>
            <a:p>
              <a:pPr algn="l"/>
              <a:r>
                <a:rPr lang="en-US" b="1" dirty="0">
                  <a:solidFill>
                    <a:schemeClr val="tx1"/>
                  </a:solidFill>
                </a:rPr>
                <a:t>Y</a:t>
              </a:r>
              <a:endParaRPr lang="en-US" dirty="0">
                <a:solidFill>
                  <a:schemeClr val="tx1"/>
                </a:solidFill>
              </a:endParaRPr>
            </a:p>
          </p:txBody>
        </p:sp>
        <p:sp>
          <p:nvSpPr>
            <p:cNvPr id="7" name="Oval 6">
              <a:extLst>
                <a:ext uri="{FF2B5EF4-FFF2-40B4-BE49-F238E27FC236}">
                  <a16:creationId xmlns:a16="http://schemas.microsoft.com/office/drawing/2014/main" id="{CB294D96-4BBF-C847-9382-1A067694ABC9}"/>
                </a:ext>
              </a:extLst>
            </p:cNvPr>
            <p:cNvSpPr/>
            <p:nvPr>
              <p:custDataLst>
                <p:tags r:id="rId4"/>
              </p:custDataLst>
            </p:nvPr>
          </p:nvSpPr>
          <p:spPr>
            <a:xfrm>
              <a:off x="7294127" y="2370560"/>
              <a:ext cx="3200400" cy="3200400"/>
            </a:xfrm>
            <a:prstGeom prst="ellipse">
              <a:avLst/>
            </a:prstGeom>
            <a:noFill/>
            <a:ln w="38100"/>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a:solidFill>
                  <a:schemeClr val="tx1"/>
                </a:solidFill>
              </a:endParaRPr>
            </a:p>
          </p:txBody>
        </p:sp>
        <p:cxnSp>
          <p:nvCxnSpPr>
            <p:cNvPr id="8" name="Straight Connector 7">
              <a:extLst>
                <a:ext uri="{FF2B5EF4-FFF2-40B4-BE49-F238E27FC236}">
                  <a16:creationId xmlns:a16="http://schemas.microsoft.com/office/drawing/2014/main" id="{89E7E339-E21E-3C4E-B81A-EB43DEEE5DAA}"/>
                </a:ext>
              </a:extLst>
            </p:cNvPr>
            <p:cNvCxnSpPr/>
            <p:nvPr>
              <p:custDataLst>
                <p:tags r:id="rId5"/>
              </p:custDataLst>
            </p:nvPr>
          </p:nvCxnSpPr>
          <p:spPr>
            <a:xfrm>
              <a:off x="8719442" y="2241225"/>
              <a:ext cx="84840" cy="386058"/>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A6EF31B8-15F6-7C4B-9967-66D8162FE94B}"/>
                </a:ext>
              </a:extLst>
            </p:cNvPr>
            <p:cNvCxnSpPr/>
            <p:nvPr>
              <p:custDataLst>
                <p:tags r:id="rId6"/>
              </p:custDataLst>
            </p:nvPr>
          </p:nvCxnSpPr>
          <p:spPr>
            <a:xfrm>
              <a:off x="8907680" y="5363570"/>
              <a:ext cx="62063" cy="41478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7290F361-106C-7A43-A904-1D4EE03DBE29}"/>
                </a:ext>
              </a:extLst>
            </p:cNvPr>
            <p:cNvCxnSpPr/>
            <p:nvPr>
              <p:custDataLst>
                <p:tags r:id="rId7"/>
              </p:custDataLst>
            </p:nvPr>
          </p:nvCxnSpPr>
          <p:spPr>
            <a:xfrm flipH="1">
              <a:off x="8902317" y="2218160"/>
              <a:ext cx="65987" cy="409123"/>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85BF6D1B-24F3-5A4C-9EF8-E33251086385}"/>
                </a:ext>
              </a:extLst>
            </p:cNvPr>
            <p:cNvCxnSpPr/>
            <p:nvPr>
              <p:custDataLst>
                <p:tags r:id="rId8"/>
              </p:custDataLst>
            </p:nvPr>
          </p:nvCxnSpPr>
          <p:spPr>
            <a:xfrm flipH="1">
              <a:off x="8717575" y="5363570"/>
              <a:ext cx="65987" cy="409123"/>
            </a:xfrm>
            <a:prstGeom prst="line">
              <a:avLst/>
            </a:prstGeom>
          </p:spPr>
          <p:style>
            <a:lnRef idx="2">
              <a:schemeClr val="accent1"/>
            </a:lnRef>
            <a:fillRef idx="0">
              <a:schemeClr val="accent1"/>
            </a:fillRef>
            <a:effectRef idx="1">
              <a:schemeClr val="accent1"/>
            </a:effectRef>
            <a:fontRef idx="minor">
              <a:schemeClr val="tx1"/>
            </a:fontRef>
          </p:style>
        </p:cxnSp>
        <p:sp>
          <p:nvSpPr>
            <p:cNvPr id="12" name="Rectangle 11">
              <a:extLst>
                <a:ext uri="{FF2B5EF4-FFF2-40B4-BE49-F238E27FC236}">
                  <a16:creationId xmlns:a16="http://schemas.microsoft.com/office/drawing/2014/main" id="{DDFD24E5-FD6A-214C-9474-DE626A4FF118}"/>
                </a:ext>
              </a:extLst>
            </p:cNvPr>
            <p:cNvSpPr/>
            <p:nvPr>
              <p:custDataLst>
                <p:tags r:id="rId9"/>
              </p:custDataLst>
            </p:nvPr>
          </p:nvSpPr>
          <p:spPr>
            <a:xfrm>
              <a:off x="8842967" y="1905000"/>
              <a:ext cx="1184940" cy="369332"/>
            </a:xfrm>
            <a:prstGeom prst="rect">
              <a:avLst/>
            </a:prstGeom>
          </p:spPr>
          <p:txBody>
            <a:bodyPr wrap="none">
              <a:spAutoFit/>
            </a:bodyPr>
            <a:lstStyle/>
            <a:p>
              <a:pPr algn="l"/>
              <a:r>
                <a:rPr lang="en-US" sz="1800" b="1" dirty="0"/>
                <a:t>000…000</a:t>
              </a:r>
            </a:p>
          </p:txBody>
        </p:sp>
        <p:sp>
          <p:nvSpPr>
            <p:cNvPr id="13" name="Rectangle 12">
              <a:extLst>
                <a:ext uri="{FF2B5EF4-FFF2-40B4-BE49-F238E27FC236}">
                  <a16:creationId xmlns:a16="http://schemas.microsoft.com/office/drawing/2014/main" id="{D1293147-37C2-B947-B6D0-9C6A51CD1A0B}"/>
                </a:ext>
              </a:extLst>
            </p:cNvPr>
            <p:cNvSpPr/>
            <p:nvPr>
              <p:custDataLst>
                <p:tags r:id="rId10"/>
              </p:custDataLst>
            </p:nvPr>
          </p:nvSpPr>
          <p:spPr>
            <a:xfrm>
              <a:off x="7705458" y="1909179"/>
              <a:ext cx="1133900" cy="369332"/>
            </a:xfrm>
            <a:prstGeom prst="rect">
              <a:avLst/>
            </a:prstGeom>
          </p:spPr>
          <p:txBody>
            <a:bodyPr wrap="none">
              <a:spAutoFit/>
            </a:bodyPr>
            <a:lstStyle/>
            <a:p>
              <a:pPr algn="l"/>
              <a:r>
                <a:rPr lang="en-US" sz="1800" b="1" dirty="0"/>
                <a:t>111…111</a:t>
              </a:r>
            </a:p>
          </p:txBody>
        </p:sp>
        <p:sp>
          <p:nvSpPr>
            <p:cNvPr id="14" name="Rectangle 13">
              <a:extLst>
                <a:ext uri="{FF2B5EF4-FFF2-40B4-BE49-F238E27FC236}">
                  <a16:creationId xmlns:a16="http://schemas.microsoft.com/office/drawing/2014/main" id="{69D092A3-A430-1147-9F6C-C04BEBF6780F}"/>
                </a:ext>
              </a:extLst>
            </p:cNvPr>
            <p:cNvSpPr/>
            <p:nvPr>
              <p:custDataLst>
                <p:tags r:id="rId11"/>
              </p:custDataLst>
            </p:nvPr>
          </p:nvSpPr>
          <p:spPr>
            <a:xfrm>
              <a:off x="8894327" y="5762323"/>
              <a:ext cx="1146661" cy="369332"/>
            </a:xfrm>
            <a:prstGeom prst="rect">
              <a:avLst/>
            </a:prstGeom>
          </p:spPr>
          <p:txBody>
            <a:bodyPr wrap="none">
              <a:spAutoFit/>
            </a:bodyPr>
            <a:lstStyle/>
            <a:p>
              <a:pPr algn="l"/>
              <a:r>
                <a:rPr lang="en-US" sz="1800" b="1" dirty="0"/>
                <a:t>011…111</a:t>
              </a:r>
            </a:p>
          </p:txBody>
        </p:sp>
        <p:sp>
          <p:nvSpPr>
            <p:cNvPr id="15" name="Rectangle 14">
              <a:extLst>
                <a:ext uri="{FF2B5EF4-FFF2-40B4-BE49-F238E27FC236}">
                  <a16:creationId xmlns:a16="http://schemas.microsoft.com/office/drawing/2014/main" id="{FD5542F1-5362-164C-AFE9-24B3886DB43F}"/>
                </a:ext>
              </a:extLst>
            </p:cNvPr>
            <p:cNvSpPr/>
            <p:nvPr>
              <p:custDataLst>
                <p:tags r:id="rId12"/>
              </p:custDataLst>
            </p:nvPr>
          </p:nvSpPr>
          <p:spPr>
            <a:xfrm>
              <a:off x="7675904" y="5763266"/>
              <a:ext cx="1184940" cy="369332"/>
            </a:xfrm>
            <a:prstGeom prst="rect">
              <a:avLst/>
            </a:prstGeom>
          </p:spPr>
          <p:txBody>
            <a:bodyPr wrap="none">
              <a:spAutoFit/>
            </a:bodyPr>
            <a:lstStyle/>
            <a:p>
              <a:pPr algn="l"/>
              <a:r>
                <a:rPr lang="en-US" sz="1800" b="1" dirty="0"/>
                <a:t>100…000</a:t>
              </a:r>
            </a:p>
          </p:txBody>
        </p:sp>
        <p:sp>
          <p:nvSpPr>
            <p:cNvPr id="16" name="Rectangle 15">
              <a:extLst>
                <a:ext uri="{FF2B5EF4-FFF2-40B4-BE49-F238E27FC236}">
                  <a16:creationId xmlns:a16="http://schemas.microsoft.com/office/drawing/2014/main" id="{0ECC4C19-D38D-CF49-82AB-BC84123089E1}"/>
                </a:ext>
              </a:extLst>
            </p:cNvPr>
            <p:cNvSpPr/>
            <p:nvPr>
              <p:custDataLst>
                <p:tags r:id="rId13"/>
              </p:custDataLst>
            </p:nvPr>
          </p:nvSpPr>
          <p:spPr>
            <a:xfrm>
              <a:off x="9456487" y="2136677"/>
              <a:ext cx="1184940" cy="369332"/>
            </a:xfrm>
            <a:prstGeom prst="rect">
              <a:avLst/>
            </a:prstGeom>
          </p:spPr>
          <p:txBody>
            <a:bodyPr wrap="none">
              <a:spAutoFit/>
            </a:bodyPr>
            <a:lstStyle/>
            <a:p>
              <a:pPr algn="l"/>
              <a:r>
                <a:rPr lang="en-US" sz="1800" dirty="0"/>
                <a:t>000…001</a:t>
              </a:r>
            </a:p>
          </p:txBody>
        </p:sp>
        <p:sp>
          <p:nvSpPr>
            <p:cNvPr id="17" name="Rectangle 16">
              <a:extLst>
                <a:ext uri="{FF2B5EF4-FFF2-40B4-BE49-F238E27FC236}">
                  <a16:creationId xmlns:a16="http://schemas.microsoft.com/office/drawing/2014/main" id="{0EED5737-C5BA-184A-8009-D6005790A4CA}"/>
                </a:ext>
              </a:extLst>
            </p:cNvPr>
            <p:cNvSpPr/>
            <p:nvPr>
              <p:custDataLst>
                <p:tags r:id="rId14"/>
              </p:custDataLst>
            </p:nvPr>
          </p:nvSpPr>
          <p:spPr>
            <a:xfrm>
              <a:off x="9931625" y="2389105"/>
              <a:ext cx="1184940" cy="369332"/>
            </a:xfrm>
            <a:prstGeom prst="rect">
              <a:avLst/>
            </a:prstGeom>
          </p:spPr>
          <p:txBody>
            <a:bodyPr wrap="none">
              <a:spAutoFit/>
            </a:bodyPr>
            <a:lstStyle/>
            <a:p>
              <a:pPr algn="l"/>
              <a:r>
                <a:rPr lang="en-US" sz="1800" dirty="0"/>
                <a:t>000…010</a:t>
              </a:r>
            </a:p>
          </p:txBody>
        </p:sp>
        <p:sp>
          <p:nvSpPr>
            <p:cNvPr id="18" name="Rectangle 17">
              <a:extLst>
                <a:ext uri="{FF2B5EF4-FFF2-40B4-BE49-F238E27FC236}">
                  <a16:creationId xmlns:a16="http://schemas.microsoft.com/office/drawing/2014/main" id="{BCDAB564-0D9A-FC4A-9E0B-0FEE08F92A56}"/>
                </a:ext>
              </a:extLst>
            </p:cNvPr>
            <p:cNvSpPr/>
            <p:nvPr>
              <p:custDataLst>
                <p:tags r:id="rId15"/>
              </p:custDataLst>
            </p:nvPr>
          </p:nvSpPr>
          <p:spPr>
            <a:xfrm>
              <a:off x="10262180" y="2706748"/>
              <a:ext cx="1167820" cy="369332"/>
            </a:xfrm>
            <a:prstGeom prst="rect">
              <a:avLst/>
            </a:prstGeom>
          </p:spPr>
          <p:txBody>
            <a:bodyPr wrap="none">
              <a:spAutoFit/>
            </a:bodyPr>
            <a:lstStyle/>
            <a:p>
              <a:pPr algn="l"/>
              <a:r>
                <a:rPr lang="en-US" sz="1800" dirty="0"/>
                <a:t>000…011</a:t>
              </a:r>
            </a:p>
          </p:txBody>
        </p:sp>
        <p:sp>
          <p:nvSpPr>
            <p:cNvPr id="19" name="Rectangle 18">
              <a:extLst>
                <a:ext uri="{FF2B5EF4-FFF2-40B4-BE49-F238E27FC236}">
                  <a16:creationId xmlns:a16="http://schemas.microsoft.com/office/drawing/2014/main" id="{2C223969-D240-F749-B9D2-1E27DEB62809}"/>
                </a:ext>
              </a:extLst>
            </p:cNvPr>
            <p:cNvSpPr/>
            <p:nvPr>
              <p:custDataLst>
                <p:tags r:id="rId16"/>
              </p:custDataLst>
            </p:nvPr>
          </p:nvSpPr>
          <p:spPr>
            <a:xfrm>
              <a:off x="7128143" y="2157349"/>
              <a:ext cx="1133580" cy="369332"/>
            </a:xfrm>
            <a:prstGeom prst="rect">
              <a:avLst/>
            </a:prstGeom>
          </p:spPr>
          <p:txBody>
            <a:bodyPr wrap="none">
              <a:spAutoFit/>
            </a:bodyPr>
            <a:lstStyle/>
            <a:p>
              <a:pPr algn="l"/>
              <a:r>
                <a:rPr lang="en-US" sz="1800" dirty="0"/>
                <a:t>111…110</a:t>
              </a:r>
            </a:p>
          </p:txBody>
        </p:sp>
        <p:sp>
          <p:nvSpPr>
            <p:cNvPr id="20" name="Rectangle 19">
              <a:extLst>
                <a:ext uri="{FF2B5EF4-FFF2-40B4-BE49-F238E27FC236}">
                  <a16:creationId xmlns:a16="http://schemas.microsoft.com/office/drawing/2014/main" id="{29B6C2DC-6510-3341-95AF-8609411BFC3A}"/>
                </a:ext>
              </a:extLst>
            </p:cNvPr>
            <p:cNvSpPr/>
            <p:nvPr>
              <p:custDataLst>
                <p:tags r:id="rId17"/>
              </p:custDataLst>
            </p:nvPr>
          </p:nvSpPr>
          <p:spPr>
            <a:xfrm>
              <a:off x="6670424" y="2422721"/>
              <a:ext cx="1150700" cy="369332"/>
            </a:xfrm>
            <a:prstGeom prst="rect">
              <a:avLst/>
            </a:prstGeom>
          </p:spPr>
          <p:txBody>
            <a:bodyPr wrap="none">
              <a:spAutoFit/>
            </a:bodyPr>
            <a:lstStyle/>
            <a:p>
              <a:pPr algn="l"/>
              <a:r>
                <a:rPr lang="en-US" sz="1800" dirty="0"/>
                <a:t>111…101</a:t>
              </a:r>
            </a:p>
          </p:txBody>
        </p:sp>
        <p:sp>
          <p:nvSpPr>
            <p:cNvPr id="21" name="Rectangle 20">
              <a:extLst>
                <a:ext uri="{FF2B5EF4-FFF2-40B4-BE49-F238E27FC236}">
                  <a16:creationId xmlns:a16="http://schemas.microsoft.com/office/drawing/2014/main" id="{EEE8E061-F1D5-384D-A232-6B4DE0EABFDF}"/>
                </a:ext>
              </a:extLst>
            </p:cNvPr>
            <p:cNvSpPr/>
            <p:nvPr>
              <p:custDataLst>
                <p:tags r:id="rId18"/>
              </p:custDataLst>
            </p:nvPr>
          </p:nvSpPr>
          <p:spPr>
            <a:xfrm>
              <a:off x="6433017" y="2731606"/>
              <a:ext cx="1150700" cy="369332"/>
            </a:xfrm>
            <a:prstGeom prst="rect">
              <a:avLst/>
            </a:prstGeom>
          </p:spPr>
          <p:txBody>
            <a:bodyPr wrap="none">
              <a:spAutoFit/>
            </a:bodyPr>
            <a:lstStyle/>
            <a:p>
              <a:pPr algn="l"/>
              <a:r>
                <a:rPr lang="en-US" sz="1800" dirty="0"/>
                <a:t>111…100</a:t>
              </a:r>
            </a:p>
          </p:txBody>
        </p:sp>
        <p:sp>
          <p:nvSpPr>
            <p:cNvPr id="22" name="Rectangle 21">
              <a:extLst>
                <a:ext uri="{FF2B5EF4-FFF2-40B4-BE49-F238E27FC236}">
                  <a16:creationId xmlns:a16="http://schemas.microsoft.com/office/drawing/2014/main" id="{187CF762-3C2B-CC40-A485-33D62576FBB0}"/>
                </a:ext>
              </a:extLst>
            </p:cNvPr>
            <p:cNvSpPr/>
            <p:nvPr>
              <p:custDataLst>
                <p:tags r:id="rId19"/>
              </p:custDataLst>
            </p:nvPr>
          </p:nvSpPr>
          <p:spPr>
            <a:xfrm>
              <a:off x="7300988" y="5478343"/>
              <a:ext cx="1184940" cy="369332"/>
            </a:xfrm>
            <a:prstGeom prst="rect">
              <a:avLst/>
            </a:prstGeom>
          </p:spPr>
          <p:txBody>
            <a:bodyPr wrap="none">
              <a:spAutoFit/>
            </a:bodyPr>
            <a:lstStyle/>
            <a:p>
              <a:pPr algn="l"/>
              <a:r>
                <a:rPr lang="en-US" sz="1800" dirty="0"/>
                <a:t>100…001</a:t>
              </a:r>
            </a:p>
          </p:txBody>
        </p:sp>
        <p:sp>
          <p:nvSpPr>
            <p:cNvPr id="23" name="Rectangle 22">
              <a:extLst>
                <a:ext uri="{FF2B5EF4-FFF2-40B4-BE49-F238E27FC236}">
                  <a16:creationId xmlns:a16="http://schemas.microsoft.com/office/drawing/2014/main" id="{C46EFA14-D13D-4C43-B954-DB26B2262276}"/>
                </a:ext>
              </a:extLst>
            </p:cNvPr>
            <p:cNvSpPr/>
            <p:nvPr>
              <p:custDataLst>
                <p:tags r:id="rId20"/>
              </p:custDataLst>
            </p:nvPr>
          </p:nvSpPr>
          <p:spPr>
            <a:xfrm>
              <a:off x="6797344" y="5202749"/>
              <a:ext cx="1184940" cy="369332"/>
            </a:xfrm>
            <a:prstGeom prst="rect">
              <a:avLst/>
            </a:prstGeom>
          </p:spPr>
          <p:txBody>
            <a:bodyPr wrap="none">
              <a:spAutoFit/>
            </a:bodyPr>
            <a:lstStyle/>
            <a:p>
              <a:pPr algn="l"/>
              <a:r>
                <a:rPr lang="en-US" sz="1800" dirty="0"/>
                <a:t>100…010</a:t>
              </a:r>
            </a:p>
          </p:txBody>
        </p:sp>
        <p:sp>
          <p:nvSpPr>
            <p:cNvPr id="24" name="Rectangle 23">
              <a:extLst>
                <a:ext uri="{FF2B5EF4-FFF2-40B4-BE49-F238E27FC236}">
                  <a16:creationId xmlns:a16="http://schemas.microsoft.com/office/drawing/2014/main" id="{2A9127E1-088E-A244-8455-5FCD2973E185}"/>
                </a:ext>
              </a:extLst>
            </p:cNvPr>
            <p:cNvSpPr/>
            <p:nvPr>
              <p:custDataLst>
                <p:tags r:id="rId21"/>
              </p:custDataLst>
            </p:nvPr>
          </p:nvSpPr>
          <p:spPr>
            <a:xfrm>
              <a:off x="9443031" y="5478343"/>
              <a:ext cx="1150700" cy="369332"/>
            </a:xfrm>
            <a:prstGeom prst="rect">
              <a:avLst/>
            </a:prstGeom>
          </p:spPr>
          <p:txBody>
            <a:bodyPr wrap="none">
              <a:spAutoFit/>
            </a:bodyPr>
            <a:lstStyle/>
            <a:p>
              <a:pPr algn="l"/>
              <a:r>
                <a:rPr lang="en-US" sz="1800" dirty="0"/>
                <a:t>011…110</a:t>
              </a:r>
            </a:p>
          </p:txBody>
        </p:sp>
        <p:sp>
          <p:nvSpPr>
            <p:cNvPr id="25" name="Rectangle 24">
              <a:extLst>
                <a:ext uri="{FF2B5EF4-FFF2-40B4-BE49-F238E27FC236}">
                  <a16:creationId xmlns:a16="http://schemas.microsoft.com/office/drawing/2014/main" id="{FC6B3D66-054D-834B-8BE4-6F0642A9ED61}"/>
                </a:ext>
              </a:extLst>
            </p:cNvPr>
            <p:cNvSpPr/>
            <p:nvPr>
              <p:custDataLst>
                <p:tags r:id="rId22"/>
              </p:custDataLst>
            </p:nvPr>
          </p:nvSpPr>
          <p:spPr>
            <a:xfrm>
              <a:off x="9902057" y="5178904"/>
              <a:ext cx="1167820" cy="369332"/>
            </a:xfrm>
            <a:prstGeom prst="rect">
              <a:avLst/>
            </a:prstGeom>
          </p:spPr>
          <p:txBody>
            <a:bodyPr wrap="none">
              <a:spAutoFit/>
            </a:bodyPr>
            <a:lstStyle/>
            <a:p>
              <a:pPr algn="l"/>
              <a:r>
                <a:rPr lang="en-US" sz="1800" dirty="0"/>
                <a:t>011…101</a:t>
              </a:r>
            </a:p>
          </p:txBody>
        </p:sp>
        <p:sp>
          <p:nvSpPr>
            <p:cNvPr id="26" name="Rectangle 25">
              <a:extLst>
                <a:ext uri="{FF2B5EF4-FFF2-40B4-BE49-F238E27FC236}">
                  <a16:creationId xmlns:a16="http://schemas.microsoft.com/office/drawing/2014/main" id="{F1CB4C49-208E-3649-9EF4-07DD9E44F96C}"/>
                </a:ext>
              </a:extLst>
            </p:cNvPr>
            <p:cNvSpPr/>
            <p:nvPr>
              <p:custDataLst>
                <p:tags r:id="rId23"/>
              </p:custDataLst>
            </p:nvPr>
          </p:nvSpPr>
          <p:spPr>
            <a:xfrm>
              <a:off x="10588788" y="3759021"/>
              <a:ext cx="415498" cy="369332"/>
            </a:xfrm>
            <a:prstGeom prst="rect">
              <a:avLst/>
            </a:prstGeom>
          </p:spPr>
          <p:txBody>
            <a:bodyPr wrap="none">
              <a:spAutoFit/>
            </a:bodyPr>
            <a:lstStyle/>
            <a:p>
              <a:pPr algn="l"/>
              <a:r>
                <a:rPr lang="en-US" sz="1800" dirty="0"/>
                <a:t>…</a:t>
              </a:r>
            </a:p>
          </p:txBody>
        </p:sp>
        <p:sp>
          <p:nvSpPr>
            <p:cNvPr id="27" name="Rectangle 26">
              <a:extLst>
                <a:ext uri="{FF2B5EF4-FFF2-40B4-BE49-F238E27FC236}">
                  <a16:creationId xmlns:a16="http://schemas.microsoft.com/office/drawing/2014/main" id="{1C08A2BB-1947-3644-ACDD-FFBD94A2C218}"/>
                </a:ext>
              </a:extLst>
            </p:cNvPr>
            <p:cNvSpPr/>
            <p:nvPr>
              <p:custDataLst>
                <p:tags r:id="rId24"/>
              </p:custDataLst>
            </p:nvPr>
          </p:nvSpPr>
          <p:spPr>
            <a:xfrm>
              <a:off x="6755658" y="3823565"/>
              <a:ext cx="415498" cy="369332"/>
            </a:xfrm>
            <a:prstGeom prst="rect">
              <a:avLst/>
            </a:prstGeom>
          </p:spPr>
          <p:txBody>
            <a:bodyPr wrap="none">
              <a:spAutoFit/>
            </a:bodyPr>
            <a:lstStyle/>
            <a:p>
              <a:pPr algn="l"/>
              <a:r>
                <a:rPr lang="en-US" sz="1800" dirty="0"/>
                <a:t>…</a:t>
              </a:r>
            </a:p>
          </p:txBody>
        </p:sp>
      </p:grpSp>
      <p:sp>
        <p:nvSpPr>
          <p:cNvPr id="28" name="TextBox 27">
            <a:extLst>
              <a:ext uri="{FF2B5EF4-FFF2-40B4-BE49-F238E27FC236}">
                <a16:creationId xmlns:a16="http://schemas.microsoft.com/office/drawing/2014/main" id="{D3DC57AC-5F4B-8046-BF03-FD339579BBD4}"/>
              </a:ext>
            </a:extLst>
          </p:cNvPr>
          <p:cNvSpPr txBox="1"/>
          <p:nvPr/>
        </p:nvSpPr>
        <p:spPr>
          <a:xfrm>
            <a:off x="375800" y="6249034"/>
            <a:ext cx="5111015" cy="424732"/>
          </a:xfrm>
          <a:prstGeom prst="rect">
            <a:avLst/>
          </a:prstGeom>
          <a:noFill/>
        </p:spPr>
        <p:txBody>
          <a:bodyPr wrap="none" rtlCol="0">
            <a:spAutoFit/>
          </a:bodyPr>
          <a:lstStyle/>
          <a:p>
            <a:pPr marL="15875" algn="l" fontAlgn="auto">
              <a:lnSpc>
                <a:spcPct val="90000"/>
              </a:lnSpc>
              <a:spcBef>
                <a:spcPts val="500"/>
              </a:spcBef>
              <a:spcAft>
                <a:spcPts val="0"/>
              </a:spcAft>
            </a:pPr>
            <a:r>
              <a:rPr lang="en-US" sz="2400" b="1" u="sng" dirty="0">
                <a:solidFill>
                  <a:prstClr val="black"/>
                </a:solidFill>
                <a:latin typeface="Calibri" panose="020F0502020204030204"/>
              </a:rPr>
              <a:t>Key Idea:</a:t>
            </a:r>
            <a:r>
              <a:rPr lang="en-US" sz="2400" u="sng" dirty="0">
                <a:solidFill>
                  <a:prstClr val="black"/>
                </a:solidFill>
                <a:latin typeface="Calibri" panose="020F0502020204030204"/>
              </a:rPr>
              <a:t> Overflow means </a:t>
            </a:r>
            <a:r>
              <a:rPr lang="en-US" sz="2400" i="1" u="sng" dirty="0">
                <a:solidFill>
                  <a:prstClr val="black"/>
                </a:solidFill>
                <a:latin typeface="Calibri" panose="020F0502020204030204"/>
              </a:rPr>
              <a:t>discontinuity</a:t>
            </a:r>
            <a:endParaRPr lang="en-US" sz="2400" u="sng" dirty="0">
              <a:solidFill>
                <a:prstClr val="black"/>
              </a:solidFill>
              <a:latin typeface="Calibri" panose="020F0502020204030204"/>
            </a:endParaRPr>
          </a:p>
        </p:txBody>
      </p:sp>
      <p:sp>
        <p:nvSpPr>
          <p:cNvPr id="29" name="Donut 28">
            <a:extLst>
              <a:ext uri="{FF2B5EF4-FFF2-40B4-BE49-F238E27FC236}">
                <a16:creationId xmlns:a16="http://schemas.microsoft.com/office/drawing/2014/main" id="{881B288C-CBA0-724F-B8AB-DB34E8A0E666}"/>
              </a:ext>
            </a:extLst>
          </p:cNvPr>
          <p:cNvSpPr/>
          <p:nvPr/>
        </p:nvSpPr>
        <p:spPr>
          <a:xfrm>
            <a:off x="304800" y="3886201"/>
            <a:ext cx="533400" cy="533400"/>
          </a:xfrm>
          <a:prstGeom prst="donut">
            <a:avLst>
              <a:gd name="adj" fmla="val 791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175456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70F34-C77E-4148-8FE0-AE50191244D1}"/>
              </a:ext>
            </a:extLst>
          </p:cNvPr>
          <p:cNvSpPr>
            <a:spLocks noGrp="1"/>
          </p:cNvSpPr>
          <p:nvPr>
            <p:ph type="title"/>
          </p:nvPr>
        </p:nvSpPr>
        <p:spPr/>
        <p:txBody>
          <a:bodyPr/>
          <a:lstStyle/>
          <a:p>
            <a:r>
              <a:rPr lang="en-US" dirty="0"/>
              <a:t>Unsigned Integers</a:t>
            </a:r>
          </a:p>
        </p:txBody>
      </p:sp>
      <p:grpSp>
        <p:nvGrpSpPr>
          <p:cNvPr id="3" name="Group 2" descr="This number wheel shows an unsigned integer starting at zero at the top of the circle and increasing in value going clockwise around the circle.  At the top of the circle the number wheel goes from its max value at about 4 billion back to 0, which represents a discontinuity and possible overflow.">
            <a:extLst>
              <a:ext uri="{FF2B5EF4-FFF2-40B4-BE49-F238E27FC236}">
                <a16:creationId xmlns:a16="http://schemas.microsoft.com/office/drawing/2014/main" id="{CAA1F578-8DE0-FA4E-8A88-DC27AB0FC635}"/>
              </a:ext>
            </a:extLst>
          </p:cNvPr>
          <p:cNvGrpSpPr/>
          <p:nvPr/>
        </p:nvGrpSpPr>
        <p:grpSpPr>
          <a:xfrm>
            <a:off x="2573625" y="1133471"/>
            <a:ext cx="7535675" cy="5649889"/>
            <a:chOff x="2573625" y="1133471"/>
            <a:chExt cx="7535675" cy="5649889"/>
          </a:xfrm>
        </p:grpSpPr>
        <p:sp>
          <p:nvSpPr>
            <p:cNvPr id="4" name="Oval 3">
              <a:extLst>
                <a:ext uri="{FF2B5EF4-FFF2-40B4-BE49-F238E27FC236}">
                  <a16:creationId xmlns:a16="http://schemas.microsoft.com/office/drawing/2014/main" id="{18F9F00F-5814-0D4C-8BE7-40D527E2C1C4}"/>
                </a:ext>
              </a:extLst>
            </p:cNvPr>
            <p:cNvSpPr/>
            <p:nvPr>
              <p:custDataLst>
                <p:tags r:id="rId1"/>
              </p:custDataLst>
            </p:nvPr>
          </p:nvSpPr>
          <p:spPr>
            <a:xfrm>
              <a:off x="4734776" y="2299196"/>
              <a:ext cx="3200400" cy="3200400"/>
            </a:xfrm>
            <a:prstGeom prst="ellipse">
              <a:avLst/>
            </a:prstGeom>
            <a:noFill/>
            <a:ln w="381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 name="Straight Connector 4">
              <a:extLst>
                <a:ext uri="{FF2B5EF4-FFF2-40B4-BE49-F238E27FC236}">
                  <a16:creationId xmlns:a16="http://schemas.microsoft.com/office/drawing/2014/main" id="{336C4C53-4B69-AB4A-A189-0646B4FF79EF}"/>
                </a:ext>
              </a:extLst>
            </p:cNvPr>
            <p:cNvCxnSpPr/>
            <p:nvPr>
              <p:custDataLst>
                <p:tags r:id="rId2"/>
              </p:custDataLst>
            </p:nvPr>
          </p:nvCxnSpPr>
          <p:spPr>
            <a:xfrm>
              <a:off x="6160091" y="2169861"/>
              <a:ext cx="84840" cy="386058"/>
            </a:xfrm>
            <a:prstGeom prst="line">
              <a:avLst/>
            </a:prstGeom>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65A254A2-9AB1-F942-81D2-71BF7878F8A8}"/>
                </a:ext>
              </a:extLst>
            </p:cNvPr>
            <p:cNvCxnSpPr/>
            <p:nvPr>
              <p:custDataLst>
                <p:tags r:id="rId3"/>
              </p:custDataLst>
            </p:nvPr>
          </p:nvCxnSpPr>
          <p:spPr>
            <a:xfrm flipH="1">
              <a:off x="6342966" y="2146796"/>
              <a:ext cx="65987" cy="409123"/>
            </a:xfrm>
            <a:prstGeom prst="line">
              <a:avLst/>
            </a:prstGeom>
          </p:spPr>
          <p:style>
            <a:lnRef idx="2">
              <a:schemeClr val="accent1"/>
            </a:lnRef>
            <a:fillRef idx="0">
              <a:schemeClr val="accent1"/>
            </a:fillRef>
            <a:effectRef idx="1">
              <a:schemeClr val="accent1"/>
            </a:effectRef>
            <a:fontRef idx="minor">
              <a:schemeClr val="tx1"/>
            </a:fontRef>
          </p:style>
        </p:cxnSp>
        <p:sp>
          <p:nvSpPr>
            <p:cNvPr id="7" name="Rectangle 6">
              <a:extLst>
                <a:ext uri="{FF2B5EF4-FFF2-40B4-BE49-F238E27FC236}">
                  <a16:creationId xmlns:a16="http://schemas.microsoft.com/office/drawing/2014/main" id="{7468E642-6D4F-B149-92D9-8EB617F099C6}"/>
                </a:ext>
              </a:extLst>
            </p:cNvPr>
            <p:cNvSpPr/>
            <p:nvPr>
              <p:custDataLst>
                <p:tags r:id="rId4"/>
              </p:custDataLst>
            </p:nvPr>
          </p:nvSpPr>
          <p:spPr>
            <a:xfrm>
              <a:off x="6283616" y="1833636"/>
              <a:ext cx="1184940" cy="369332"/>
            </a:xfrm>
            <a:prstGeom prst="rect">
              <a:avLst/>
            </a:prstGeom>
          </p:spPr>
          <p:txBody>
            <a:bodyPr wrap="none">
              <a:spAutoFit/>
            </a:bodyPr>
            <a:lstStyle/>
            <a:p>
              <a:r>
                <a:rPr lang="en-US" sz="1800" b="1" dirty="0"/>
                <a:t>000…000</a:t>
              </a:r>
            </a:p>
          </p:txBody>
        </p:sp>
        <p:sp>
          <p:nvSpPr>
            <p:cNvPr id="8" name="Rectangle 7">
              <a:extLst>
                <a:ext uri="{FF2B5EF4-FFF2-40B4-BE49-F238E27FC236}">
                  <a16:creationId xmlns:a16="http://schemas.microsoft.com/office/drawing/2014/main" id="{A8FCAE65-4996-404C-AECA-543F9D24E740}"/>
                </a:ext>
              </a:extLst>
            </p:cNvPr>
            <p:cNvSpPr/>
            <p:nvPr>
              <p:custDataLst>
                <p:tags r:id="rId5"/>
              </p:custDataLst>
            </p:nvPr>
          </p:nvSpPr>
          <p:spPr>
            <a:xfrm>
              <a:off x="5146107" y="1837815"/>
              <a:ext cx="1133900" cy="369332"/>
            </a:xfrm>
            <a:prstGeom prst="rect">
              <a:avLst/>
            </a:prstGeom>
          </p:spPr>
          <p:txBody>
            <a:bodyPr wrap="none">
              <a:spAutoFit/>
            </a:bodyPr>
            <a:lstStyle/>
            <a:p>
              <a:r>
                <a:rPr lang="en-US" sz="1800" b="1" dirty="0"/>
                <a:t>111…111</a:t>
              </a:r>
            </a:p>
          </p:txBody>
        </p:sp>
        <p:sp>
          <p:nvSpPr>
            <p:cNvPr id="9" name="Rectangle 8">
              <a:extLst>
                <a:ext uri="{FF2B5EF4-FFF2-40B4-BE49-F238E27FC236}">
                  <a16:creationId xmlns:a16="http://schemas.microsoft.com/office/drawing/2014/main" id="{4AE01691-1386-4F48-901F-EBD8C5B66062}"/>
                </a:ext>
              </a:extLst>
            </p:cNvPr>
            <p:cNvSpPr/>
            <p:nvPr>
              <p:custDataLst>
                <p:tags r:id="rId6"/>
              </p:custDataLst>
            </p:nvPr>
          </p:nvSpPr>
          <p:spPr>
            <a:xfrm>
              <a:off x="6334976" y="5690959"/>
              <a:ext cx="1146661" cy="369332"/>
            </a:xfrm>
            <a:prstGeom prst="rect">
              <a:avLst/>
            </a:prstGeom>
          </p:spPr>
          <p:txBody>
            <a:bodyPr wrap="none">
              <a:spAutoFit/>
            </a:bodyPr>
            <a:lstStyle/>
            <a:p>
              <a:r>
                <a:rPr lang="en-US" sz="1800" b="1" dirty="0"/>
                <a:t>011…111</a:t>
              </a:r>
            </a:p>
          </p:txBody>
        </p:sp>
        <p:sp>
          <p:nvSpPr>
            <p:cNvPr id="10" name="Rectangle 9">
              <a:extLst>
                <a:ext uri="{FF2B5EF4-FFF2-40B4-BE49-F238E27FC236}">
                  <a16:creationId xmlns:a16="http://schemas.microsoft.com/office/drawing/2014/main" id="{77210F14-0BEB-6648-89B5-CB33107158E8}"/>
                </a:ext>
              </a:extLst>
            </p:cNvPr>
            <p:cNvSpPr/>
            <p:nvPr>
              <p:custDataLst>
                <p:tags r:id="rId7"/>
              </p:custDataLst>
            </p:nvPr>
          </p:nvSpPr>
          <p:spPr>
            <a:xfrm>
              <a:off x="5116553" y="5691902"/>
              <a:ext cx="1184940" cy="369332"/>
            </a:xfrm>
            <a:prstGeom prst="rect">
              <a:avLst/>
            </a:prstGeom>
          </p:spPr>
          <p:txBody>
            <a:bodyPr wrap="none">
              <a:spAutoFit/>
            </a:bodyPr>
            <a:lstStyle/>
            <a:p>
              <a:r>
                <a:rPr lang="en-US" sz="1800" b="1" dirty="0"/>
                <a:t>100…000</a:t>
              </a:r>
            </a:p>
          </p:txBody>
        </p:sp>
        <p:sp>
          <p:nvSpPr>
            <p:cNvPr id="11" name="Rectangle 10">
              <a:extLst>
                <a:ext uri="{FF2B5EF4-FFF2-40B4-BE49-F238E27FC236}">
                  <a16:creationId xmlns:a16="http://schemas.microsoft.com/office/drawing/2014/main" id="{D5BB199A-08B5-6D46-B1DB-14C5AEC62B8B}"/>
                </a:ext>
              </a:extLst>
            </p:cNvPr>
            <p:cNvSpPr/>
            <p:nvPr>
              <p:custDataLst>
                <p:tags r:id="rId8"/>
              </p:custDataLst>
            </p:nvPr>
          </p:nvSpPr>
          <p:spPr>
            <a:xfrm>
              <a:off x="6897136" y="2065313"/>
              <a:ext cx="1184940" cy="369332"/>
            </a:xfrm>
            <a:prstGeom prst="rect">
              <a:avLst/>
            </a:prstGeom>
          </p:spPr>
          <p:txBody>
            <a:bodyPr wrap="none">
              <a:spAutoFit/>
            </a:bodyPr>
            <a:lstStyle/>
            <a:p>
              <a:r>
                <a:rPr lang="en-US" sz="1800" dirty="0"/>
                <a:t>000…001</a:t>
              </a:r>
            </a:p>
          </p:txBody>
        </p:sp>
        <p:sp>
          <p:nvSpPr>
            <p:cNvPr id="12" name="Rectangle 11">
              <a:extLst>
                <a:ext uri="{FF2B5EF4-FFF2-40B4-BE49-F238E27FC236}">
                  <a16:creationId xmlns:a16="http://schemas.microsoft.com/office/drawing/2014/main" id="{62DF69A0-EF70-EE4B-B7C7-BFAE8AA06CC0}"/>
                </a:ext>
              </a:extLst>
            </p:cNvPr>
            <p:cNvSpPr/>
            <p:nvPr>
              <p:custDataLst>
                <p:tags r:id="rId9"/>
              </p:custDataLst>
            </p:nvPr>
          </p:nvSpPr>
          <p:spPr>
            <a:xfrm>
              <a:off x="7372274" y="2317741"/>
              <a:ext cx="1184940" cy="369332"/>
            </a:xfrm>
            <a:prstGeom prst="rect">
              <a:avLst/>
            </a:prstGeom>
          </p:spPr>
          <p:txBody>
            <a:bodyPr wrap="none">
              <a:spAutoFit/>
            </a:bodyPr>
            <a:lstStyle/>
            <a:p>
              <a:r>
                <a:rPr lang="en-US" sz="1800" dirty="0"/>
                <a:t>000…010</a:t>
              </a:r>
            </a:p>
          </p:txBody>
        </p:sp>
        <p:sp>
          <p:nvSpPr>
            <p:cNvPr id="13" name="Rectangle 12">
              <a:extLst>
                <a:ext uri="{FF2B5EF4-FFF2-40B4-BE49-F238E27FC236}">
                  <a16:creationId xmlns:a16="http://schemas.microsoft.com/office/drawing/2014/main" id="{C1E2D2C6-C434-0F43-85BC-B81771C47CE8}"/>
                </a:ext>
              </a:extLst>
            </p:cNvPr>
            <p:cNvSpPr/>
            <p:nvPr>
              <p:custDataLst>
                <p:tags r:id="rId10"/>
              </p:custDataLst>
            </p:nvPr>
          </p:nvSpPr>
          <p:spPr>
            <a:xfrm>
              <a:off x="7702829" y="2635384"/>
              <a:ext cx="1167820" cy="369332"/>
            </a:xfrm>
            <a:prstGeom prst="rect">
              <a:avLst/>
            </a:prstGeom>
          </p:spPr>
          <p:txBody>
            <a:bodyPr wrap="none">
              <a:spAutoFit/>
            </a:bodyPr>
            <a:lstStyle/>
            <a:p>
              <a:r>
                <a:rPr lang="en-US" sz="1800" dirty="0"/>
                <a:t>000…011</a:t>
              </a:r>
            </a:p>
          </p:txBody>
        </p:sp>
        <p:sp>
          <p:nvSpPr>
            <p:cNvPr id="14" name="Rectangle 13">
              <a:extLst>
                <a:ext uri="{FF2B5EF4-FFF2-40B4-BE49-F238E27FC236}">
                  <a16:creationId xmlns:a16="http://schemas.microsoft.com/office/drawing/2014/main" id="{D259D8C6-3468-594B-9C54-4A350296F46E}"/>
                </a:ext>
              </a:extLst>
            </p:cNvPr>
            <p:cNvSpPr/>
            <p:nvPr>
              <p:custDataLst>
                <p:tags r:id="rId11"/>
              </p:custDataLst>
            </p:nvPr>
          </p:nvSpPr>
          <p:spPr>
            <a:xfrm>
              <a:off x="4568792" y="2085985"/>
              <a:ext cx="1133580" cy="369332"/>
            </a:xfrm>
            <a:prstGeom prst="rect">
              <a:avLst/>
            </a:prstGeom>
          </p:spPr>
          <p:txBody>
            <a:bodyPr wrap="none">
              <a:spAutoFit/>
            </a:bodyPr>
            <a:lstStyle/>
            <a:p>
              <a:r>
                <a:rPr lang="en-US" sz="1800" dirty="0"/>
                <a:t>111…110</a:t>
              </a:r>
            </a:p>
          </p:txBody>
        </p:sp>
        <p:sp>
          <p:nvSpPr>
            <p:cNvPr id="15" name="Rectangle 14">
              <a:extLst>
                <a:ext uri="{FF2B5EF4-FFF2-40B4-BE49-F238E27FC236}">
                  <a16:creationId xmlns:a16="http://schemas.microsoft.com/office/drawing/2014/main" id="{D104DCC4-8221-B842-9829-B298349584C8}"/>
                </a:ext>
              </a:extLst>
            </p:cNvPr>
            <p:cNvSpPr/>
            <p:nvPr>
              <p:custDataLst>
                <p:tags r:id="rId12"/>
              </p:custDataLst>
            </p:nvPr>
          </p:nvSpPr>
          <p:spPr>
            <a:xfrm>
              <a:off x="4111073" y="2351357"/>
              <a:ext cx="1150700" cy="369332"/>
            </a:xfrm>
            <a:prstGeom prst="rect">
              <a:avLst/>
            </a:prstGeom>
          </p:spPr>
          <p:txBody>
            <a:bodyPr wrap="none">
              <a:spAutoFit/>
            </a:bodyPr>
            <a:lstStyle/>
            <a:p>
              <a:r>
                <a:rPr lang="en-US" sz="1800" dirty="0"/>
                <a:t>111…101</a:t>
              </a:r>
            </a:p>
          </p:txBody>
        </p:sp>
        <p:sp>
          <p:nvSpPr>
            <p:cNvPr id="16" name="Rectangle 15">
              <a:extLst>
                <a:ext uri="{FF2B5EF4-FFF2-40B4-BE49-F238E27FC236}">
                  <a16:creationId xmlns:a16="http://schemas.microsoft.com/office/drawing/2014/main" id="{9BE35184-4501-EC48-AAD2-D5B2C356FECA}"/>
                </a:ext>
              </a:extLst>
            </p:cNvPr>
            <p:cNvSpPr/>
            <p:nvPr>
              <p:custDataLst>
                <p:tags r:id="rId13"/>
              </p:custDataLst>
            </p:nvPr>
          </p:nvSpPr>
          <p:spPr>
            <a:xfrm>
              <a:off x="3873666" y="2660242"/>
              <a:ext cx="1150700" cy="369332"/>
            </a:xfrm>
            <a:prstGeom prst="rect">
              <a:avLst/>
            </a:prstGeom>
          </p:spPr>
          <p:txBody>
            <a:bodyPr wrap="none">
              <a:spAutoFit/>
            </a:bodyPr>
            <a:lstStyle/>
            <a:p>
              <a:r>
                <a:rPr lang="en-US" sz="1800" dirty="0"/>
                <a:t>111…100</a:t>
              </a:r>
            </a:p>
          </p:txBody>
        </p:sp>
        <p:sp>
          <p:nvSpPr>
            <p:cNvPr id="17" name="Rectangle 16">
              <a:extLst>
                <a:ext uri="{FF2B5EF4-FFF2-40B4-BE49-F238E27FC236}">
                  <a16:creationId xmlns:a16="http://schemas.microsoft.com/office/drawing/2014/main" id="{E31BD065-9D66-D24A-9996-22BA8B441C6A}"/>
                </a:ext>
              </a:extLst>
            </p:cNvPr>
            <p:cNvSpPr/>
            <p:nvPr>
              <p:custDataLst>
                <p:tags r:id="rId14"/>
              </p:custDataLst>
            </p:nvPr>
          </p:nvSpPr>
          <p:spPr>
            <a:xfrm>
              <a:off x="4741637" y="5406979"/>
              <a:ext cx="1184940" cy="369332"/>
            </a:xfrm>
            <a:prstGeom prst="rect">
              <a:avLst/>
            </a:prstGeom>
          </p:spPr>
          <p:txBody>
            <a:bodyPr wrap="none">
              <a:spAutoFit/>
            </a:bodyPr>
            <a:lstStyle/>
            <a:p>
              <a:r>
                <a:rPr lang="en-US" sz="1800" dirty="0"/>
                <a:t>100…001</a:t>
              </a:r>
            </a:p>
          </p:txBody>
        </p:sp>
        <p:sp>
          <p:nvSpPr>
            <p:cNvPr id="18" name="Rectangle 17">
              <a:extLst>
                <a:ext uri="{FF2B5EF4-FFF2-40B4-BE49-F238E27FC236}">
                  <a16:creationId xmlns:a16="http://schemas.microsoft.com/office/drawing/2014/main" id="{D19BEEB3-4241-F948-BF75-7580520166B1}"/>
                </a:ext>
              </a:extLst>
            </p:cNvPr>
            <p:cNvSpPr/>
            <p:nvPr>
              <p:custDataLst>
                <p:tags r:id="rId15"/>
              </p:custDataLst>
            </p:nvPr>
          </p:nvSpPr>
          <p:spPr>
            <a:xfrm>
              <a:off x="4237993" y="5131385"/>
              <a:ext cx="1184940" cy="369332"/>
            </a:xfrm>
            <a:prstGeom prst="rect">
              <a:avLst/>
            </a:prstGeom>
          </p:spPr>
          <p:txBody>
            <a:bodyPr wrap="none">
              <a:spAutoFit/>
            </a:bodyPr>
            <a:lstStyle/>
            <a:p>
              <a:r>
                <a:rPr lang="en-US" sz="1800" dirty="0"/>
                <a:t>100…010</a:t>
              </a:r>
            </a:p>
          </p:txBody>
        </p:sp>
        <p:sp>
          <p:nvSpPr>
            <p:cNvPr id="19" name="Rectangle 18">
              <a:extLst>
                <a:ext uri="{FF2B5EF4-FFF2-40B4-BE49-F238E27FC236}">
                  <a16:creationId xmlns:a16="http://schemas.microsoft.com/office/drawing/2014/main" id="{B204AF9C-5BC9-084B-85F4-C6C868E30390}"/>
                </a:ext>
              </a:extLst>
            </p:cNvPr>
            <p:cNvSpPr/>
            <p:nvPr>
              <p:custDataLst>
                <p:tags r:id="rId16"/>
              </p:custDataLst>
            </p:nvPr>
          </p:nvSpPr>
          <p:spPr>
            <a:xfrm>
              <a:off x="6883680" y="5406979"/>
              <a:ext cx="1150700" cy="369332"/>
            </a:xfrm>
            <a:prstGeom prst="rect">
              <a:avLst/>
            </a:prstGeom>
          </p:spPr>
          <p:txBody>
            <a:bodyPr wrap="none">
              <a:spAutoFit/>
            </a:bodyPr>
            <a:lstStyle/>
            <a:p>
              <a:r>
                <a:rPr lang="en-US" sz="1800" dirty="0"/>
                <a:t>011…110</a:t>
              </a:r>
            </a:p>
          </p:txBody>
        </p:sp>
        <p:sp>
          <p:nvSpPr>
            <p:cNvPr id="20" name="Rectangle 19">
              <a:extLst>
                <a:ext uri="{FF2B5EF4-FFF2-40B4-BE49-F238E27FC236}">
                  <a16:creationId xmlns:a16="http://schemas.microsoft.com/office/drawing/2014/main" id="{5AFC914A-EA59-6545-8FCB-AB73D825AA2B}"/>
                </a:ext>
              </a:extLst>
            </p:cNvPr>
            <p:cNvSpPr/>
            <p:nvPr>
              <p:custDataLst>
                <p:tags r:id="rId17"/>
              </p:custDataLst>
            </p:nvPr>
          </p:nvSpPr>
          <p:spPr>
            <a:xfrm>
              <a:off x="7342706" y="5107540"/>
              <a:ext cx="1167820" cy="369332"/>
            </a:xfrm>
            <a:prstGeom prst="rect">
              <a:avLst/>
            </a:prstGeom>
          </p:spPr>
          <p:txBody>
            <a:bodyPr wrap="none">
              <a:spAutoFit/>
            </a:bodyPr>
            <a:lstStyle/>
            <a:p>
              <a:r>
                <a:rPr lang="en-US" sz="1800" dirty="0"/>
                <a:t>011…101</a:t>
              </a:r>
            </a:p>
          </p:txBody>
        </p:sp>
        <p:sp>
          <p:nvSpPr>
            <p:cNvPr id="21" name="Rectangle 20">
              <a:extLst>
                <a:ext uri="{FF2B5EF4-FFF2-40B4-BE49-F238E27FC236}">
                  <a16:creationId xmlns:a16="http://schemas.microsoft.com/office/drawing/2014/main" id="{6BDB04DC-A194-2941-BED8-C11678AD32A9}"/>
                </a:ext>
              </a:extLst>
            </p:cNvPr>
            <p:cNvSpPr/>
            <p:nvPr>
              <p:custDataLst>
                <p:tags r:id="rId18"/>
              </p:custDataLst>
            </p:nvPr>
          </p:nvSpPr>
          <p:spPr>
            <a:xfrm>
              <a:off x="8029437" y="3687657"/>
              <a:ext cx="415498" cy="369332"/>
            </a:xfrm>
            <a:prstGeom prst="rect">
              <a:avLst/>
            </a:prstGeom>
          </p:spPr>
          <p:txBody>
            <a:bodyPr wrap="none">
              <a:spAutoFit/>
            </a:bodyPr>
            <a:lstStyle/>
            <a:p>
              <a:r>
                <a:rPr lang="en-US" sz="1800" dirty="0"/>
                <a:t>…</a:t>
              </a:r>
            </a:p>
          </p:txBody>
        </p:sp>
        <p:sp>
          <p:nvSpPr>
            <p:cNvPr id="22" name="Rectangle 21">
              <a:extLst>
                <a:ext uri="{FF2B5EF4-FFF2-40B4-BE49-F238E27FC236}">
                  <a16:creationId xmlns:a16="http://schemas.microsoft.com/office/drawing/2014/main" id="{B74E4C44-B9B3-F248-8633-FD92963555BC}"/>
                </a:ext>
              </a:extLst>
            </p:cNvPr>
            <p:cNvSpPr/>
            <p:nvPr>
              <p:custDataLst>
                <p:tags r:id="rId19"/>
              </p:custDataLst>
            </p:nvPr>
          </p:nvSpPr>
          <p:spPr>
            <a:xfrm>
              <a:off x="4196307" y="3752201"/>
              <a:ext cx="415498" cy="369332"/>
            </a:xfrm>
            <a:prstGeom prst="rect">
              <a:avLst/>
            </a:prstGeom>
          </p:spPr>
          <p:txBody>
            <a:bodyPr wrap="none">
              <a:spAutoFit/>
            </a:bodyPr>
            <a:lstStyle/>
            <a:p>
              <a:r>
                <a:rPr lang="en-US" sz="1800" dirty="0"/>
                <a:t>…</a:t>
              </a:r>
            </a:p>
          </p:txBody>
        </p:sp>
        <p:sp>
          <p:nvSpPr>
            <p:cNvPr id="23" name="Rectangle 22">
              <a:extLst>
                <a:ext uri="{FF2B5EF4-FFF2-40B4-BE49-F238E27FC236}">
                  <a16:creationId xmlns:a16="http://schemas.microsoft.com/office/drawing/2014/main" id="{2424785A-3226-B940-B689-7A3C17F4EB76}"/>
                </a:ext>
              </a:extLst>
            </p:cNvPr>
            <p:cNvSpPr/>
            <p:nvPr>
              <p:custDataLst>
                <p:tags r:id="rId20"/>
              </p:custDataLst>
            </p:nvPr>
          </p:nvSpPr>
          <p:spPr>
            <a:xfrm>
              <a:off x="6607894" y="1174452"/>
              <a:ext cx="498855" cy="769441"/>
            </a:xfrm>
            <a:prstGeom prst="rect">
              <a:avLst/>
            </a:prstGeom>
          </p:spPr>
          <p:txBody>
            <a:bodyPr wrap="none">
              <a:spAutoFit/>
            </a:bodyPr>
            <a:lstStyle/>
            <a:p>
              <a:r>
                <a:rPr lang="en-US" sz="4400" b="1" dirty="0"/>
                <a:t>0</a:t>
              </a:r>
              <a:endParaRPr lang="en-US" sz="4400" dirty="0"/>
            </a:p>
          </p:txBody>
        </p:sp>
        <p:sp>
          <p:nvSpPr>
            <p:cNvPr id="24" name="Curved Left Arrow 23">
              <a:extLst>
                <a:ext uri="{FF2B5EF4-FFF2-40B4-BE49-F238E27FC236}">
                  <a16:creationId xmlns:a16="http://schemas.microsoft.com/office/drawing/2014/main" id="{C71A7D65-96E4-C141-82AF-0257A244FDE7}"/>
                </a:ext>
              </a:extLst>
            </p:cNvPr>
            <p:cNvSpPr/>
            <p:nvPr>
              <p:custDataLst>
                <p:tags r:id="rId21"/>
              </p:custDataLst>
            </p:nvPr>
          </p:nvSpPr>
          <p:spPr>
            <a:xfrm>
              <a:off x="7315200" y="1275734"/>
              <a:ext cx="2216317" cy="5507626"/>
            </a:xfrm>
            <a:prstGeom prst="curvedLeftArrow">
              <a:avLst>
                <a:gd name="adj1" fmla="val 25000"/>
                <a:gd name="adj2" fmla="val 45993"/>
                <a:gd name="adj3" fmla="val 25000"/>
              </a:avLst>
            </a:prstGeom>
            <a:solidFill>
              <a:srgbClr val="00B050"/>
            </a:solid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5" name="Curved Left Arrow 24">
              <a:extLst>
                <a:ext uri="{FF2B5EF4-FFF2-40B4-BE49-F238E27FC236}">
                  <a16:creationId xmlns:a16="http://schemas.microsoft.com/office/drawing/2014/main" id="{0BF5152D-FB0E-C148-9F58-512475481316}"/>
                </a:ext>
              </a:extLst>
            </p:cNvPr>
            <p:cNvSpPr/>
            <p:nvPr>
              <p:custDataLst>
                <p:tags r:id="rId22"/>
              </p:custDataLst>
            </p:nvPr>
          </p:nvSpPr>
          <p:spPr>
            <a:xfrm rot="10800000">
              <a:off x="3121165" y="1145583"/>
              <a:ext cx="2216317" cy="5507626"/>
            </a:xfrm>
            <a:prstGeom prst="curvedLeftArrow">
              <a:avLst>
                <a:gd name="adj1" fmla="val 25000"/>
                <a:gd name="adj2" fmla="val 45993"/>
                <a:gd name="adj3" fmla="val 25000"/>
              </a:avLst>
            </a:prstGeom>
            <a:solidFill>
              <a:srgbClr val="00B050"/>
            </a:solid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6" name="Rectangle 25">
              <a:extLst>
                <a:ext uri="{FF2B5EF4-FFF2-40B4-BE49-F238E27FC236}">
                  <a16:creationId xmlns:a16="http://schemas.microsoft.com/office/drawing/2014/main" id="{975C2369-2940-8540-B73C-0461A492EBE1}"/>
                </a:ext>
              </a:extLst>
            </p:cNvPr>
            <p:cNvSpPr/>
            <p:nvPr>
              <p:custDataLst>
                <p:tags r:id="rId23"/>
              </p:custDataLst>
            </p:nvPr>
          </p:nvSpPr>
          <p:spPr>
            <a:xfrm>
              <a:off x="3359324" y="1133471"/>
              <a:ext cx="2800767" cy="769441"/>
            </a:xfrm>
            <a:prstGeom prst="rect">
              <a:avLst/>
            </a:prstGeom>
          </p:spPr>
          <p:txBody>
            <a:bodyPr wrap="none">
              <a:spAutoFit/>
            </a:bodyPr>
            <a:lstStyle/>
            <a:p>
              <a:r>
                <a:rPr lang="en-US" sz="4400" b="1" dirty="0"/>
                <a:t>≈+4billion</a:t>
              </a:r>
              <a:endParaRPr lang="en-US" sz="4400" dirty="0"/>
            </a:p>
          </p:txBody>
        </p:sp>
        <p:sp>
          <p:nvSpPr>
            <p:cNvPr id="27" name="Rectangle 26">
              <a:extLst>
                <a:ext uri="{FF2B5EF4-FFF2-40B4-BE49-F238E27FC236}">
                  <a16:creationId xmlns:a16="http://schemas.microsoft.com/office/drawing/2014/main" id="{8537CFBC-590D-5F49-A684-D88F5764BF85}"/>
                </a:ext>
              </a:extLst>
            </p:cNvPr>
            <p:cNvSpPr/>
            <p:nvPr>
              <p:custDataLst>
                <p:tags r:id="rId24"/>
              </p:custDataLst>
            </p:nvPr>
          </p:nvSpPr>
          <p:spPr>
            <a:xfrm>
              <a:off x="5470224" y="2593442"/>
              <a:ext cx="1825847" cy="923330"/>
            </a:xfrm>
            <a:prstGeom prst="rect">
              <a:avLst/>
            </a:prstGeom>
          </p:spPr>
          <p:txBody>
            <a:bodyPr wrap="square">
              <a:spAutoFit/>
            </a:bodyPr>
            <a:lstStyle/>
            <a:p>
              <a:r>
                <a:rPr lang="en-US" sz="1800" i="1" dirty="0"/>
                <a:t>Discontinuity means overflow possible here</a:t>
              </a:r>
            </a:p>
          </p:txBody>
        </p:sp>
        <p:sp>
          <p:nvSpPr>
            <p:cNvPr id="28" name="Rectangle 27">
              <a:extLst>
                <a:ext uri="{FF2B5EF4-FFF2-40B4-BE49-F238E27FC236}">
                  <a16:creationId xmlns:a16="http://schemas.microsoft.com/office/drawing/2014/main" id="{1447F16C-A43B-0145-8A60-5641EBD45C77}"/>
                </a:ext>
              </a:extLst>
            </p:cNvPr>
            <p:cNvSpPr/>
            <p:nvPr>
              <p:custDataLst>
                <p:tags r:id="rId25"/>
              </p:custDataLst>
            </p:nvPr>
          </p:nvSpPr>
          <p:spPr>
            <a:xfrm rot="5400000">
              <a:off x="8396010" y="3602762"/>
              <a:ext cx="3057247" cy="369332"/>
            </a:xfrm>
            <a:prstGeom prst="rect">
              <a:avLst/>
            </a:prstGeom>
          </p:spPr>
          <p:txBody>
            <a:bodyPr wrap="none">
              <a:spAutoFit/>
            </a:bodyPr>
            <a:lstStyle/>
            <a:p>
              <a:r>
                <a:rPr lang="en-US" sz="1800" dirty="0">
                  <a:solidFill>
                    <a:srgbClr val="00B050"/>
                  </a:solidFill>
                </a:rPr>
                <a:t>Increasing </a:t>
              </a:r>
              <a:r>
                <a:rPr lang="en-US" sz="1800" u="sng" dirty="0">
                  <a:solidFill>
                    <a:srgbClr val="00B050"/>
                  </a:solidFill>
                </a:rPr>
                <a:t>positive</a:t>
              </a:r>
              <a:r>
                <a:rPr lang="en-US" sz="1800" dirty="0">
                  <a:solidFill>
                    <a:srgbClr val="00B050"/>
                  </a:solidFill>
                </a:rPr>
                <a:t> </a:t>
              </a:r>
              <a:r>
                <a:rPr lang="en-US" sz="1800" u="sng" dirty="0">
                  <a:solidFill>
                    <a:srgbClr val="00B050"/>
                  </a:solidFill>
                </a:rPr>
                <a:t>numbers</a:t>
              </a:r>
            </a:p>
          </p:txBody>
        </p:sp>
        <p:sp>
          <p:nvSpPr>
            <p:cNvPr id="29" name="Rectangle 28">
              <a:extLst>
                <a:ext uri="{FF2B5EF4-FFF2-40B4-BE49-F238E27FC236}">
                  <a16:creationId xmlns:a16="http://schemas.microsoft.com/office/drawing/2014/main" id="{F4664EB6-2911-8945-A7B1-854D9F5A3A22}"/>
                </a:ext>
              </a:extLst>
            </p:cNvPr>
            <p:cNvSpPr/>
            <p:nvPr>
              <p:custDataLst>
                <p:tags r:id="rId26"/>
              </p:custDataLst>
            </p:nvPr>
          </p:nvSpPr>
          <p:spPr>
            <a:xfrm rot="16200000">
              <a:off x="909067" y="3714730"/>
              <a:ext cx="3698448" cy="369332"/>
            </a:xfrm>
            <a:prstGeom prst="rect">
              <a:avLst/>
            </a:prstGeom>
          </p:spPr>
          <p:txBody>
            <a:bodyPr wrap="none">
              <a:spAutoFit/>
            </a:bodyPr>
            <a:lstStyle/>
            <a:p>
              <a:r>
                <a:rPr lang="en-US" sz="1800" dirty="0">
                  <a:solidFill>
                    <a:srgbClr val="00B050"/>
                  </a:solidFill>
                </a:rPr>
                <a:t>More increasing </a:t>
              </a:r>
              <a:r>
                <a:rPr lang="en-US" sz="1800" u="sng" dirty="0">
                  <a:solidFill>
                    <a:srgbClr val="00B050"/>
                  </a:solidFill>
                </a:rPr>
                <a:t>positive</a:t>
              </a:r>
              <a:r>
                <a:rPr lang="en-US" sz="1800" dirty="0">
                  <a:solidFill>
                    <a:srgbClr val="00B050"/>
                  </a:solidFill>
                </a:rPr>
                <a:t> </a:t>
              </a:r>
              <a:r>
                <a:rPr lang="en-US" sz="1800" u="sng" dirty="0">
                  <a:solidFill>
                    <a:srgbClr val="00B050"/>
                  </a:solidFill>
                </a:rPr>
                <a:t>numbers</a:t>
              </a:r>
            </a:p>
          </p:txBody>
        </p:sp>
      </p:grpSp>
    </p:spTree>
    <p:extLst>
      <p:ext uri="{BB962C8B-B14F-4D97-AF65-F5344CB8AC3E}">
        <p14:creationId xmlns:p14="http://schemas.microsoft.com/office/powerpoint/2010/main" val="415138890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880FB-EFC1-0D4F-8078-3EAC864B6031}"/>
              </a:ext>
            </a:extLst>
          </p:cNvPr>
          <p:cNvSpPr>
            <a:spLocks noGrp="1"/>
          </p:cNvSpPr>
          <p:nvPr>
            <p:ph type="title"/>
          </p:nvPr>
        </p:nvSpPr>
        <p:spPr/>
        <p:txBody>
          <a:bodyPr/>
          <a:lstStyle/>
          <a:p>
            <a:r>
              <a:rPr lang="en-US" dirty="0"/>
              <a:t>Signed Numbers</a:t>
            </a:r>
          </a:p>
        </p:txBody>
      </p:sp>
      <p:grpSp>
        <p:nvGrpSpPr>
          <p:cNvPr id="3" name="Group 2" descr="This number wheel shows an unsigned integer starting at zero at the top of the circle and increasing in value going clockwise around the circle.  At the top of the circle the number wheel goes from its -1 back to 0, and at the bottom of the circle the number wheel goes from rougly positive 2 billion to negative 2 billion, indicating a discontinuity and possible overflow.">
            <a:extLst>
              <a:ext uri="{FF2B5EF4-FFF2-40B4-BE49-F238E27FC236}">
                <a16:creationId xmlns:a16="http://schemas.microsoft.com/office/drawing/2014/main" id="{5399A9D6-21BC-6D44-848E-0D22AF92980B}"/>
              </a:ext>
            </a:extLst>
          </p:cNvPr>
          <p:cNvGrpSpPr/>
          <p:nvPr/>
        </p:nvGrpSpPr>
        <p:grpSpPr>
          <a:xfrm>
            <a:off x="2155328" y="1053932"/>
            <a:ext cx="7877772" cy="5826407"/>
            <a:chOff x="2155328" y="1053932"/>
            <a:chExt cx="7877772" cy="5826407"/>
          </a:xfrm>
        </p:grpSpPr>
        <p:sp>
          <p:nvSpPr>
            <p:cNvPr id="4" name="Oval 3">
              <a:extLst>
                <a:ext uri="{FF2B5EF4-FFF2-40B4-BE49-F238E27FC236}">
                  <a16:creationId xmlns:a16="http://schemas.microsoft.com/office/drawing/2014/main" id="{BEA760B0-3481-7945-90D9-565168F4B91F}"/>
                </a:ext>
              </a:extLst>
            </p:cNvPr>
            <p:cNvSpPr/>
            <p:nvPr>
              <p:custDataLst>
                <p:tags r:id="rId1"/>
              </p:custDataLst>
            </p:nvPr>
          </p:nvSpPr>
          <p:spPr>
            <a:xfrm>
              <a:off x="4658576" y="2166462"/>
              <a:ext cx="3200400" cy="3200400"/>
            </a:xfrm>
            <a:prstGeom prst="ellipse">
              <a:avLst/>
            </a:prstGeom>
            <a:noFill/>
            <a:ln w="381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8DBAEE46-2F3A-714E-9CD2-4E555DB8B9D4}"/>
                </a:ext>
              </a:extLst>
            </p:cNvPr>
            <p:cNvSpPr/>
            <p:nvPr>
              <p:custDataLst>
                <p:tags r:id="rId2"/>
              </p:custDataLst>
            </p:nvPr>
          </p:nvSpPr>
          <p:spPr>
            <a:xfrm>
              <a:off x="6207416" y="1700902"/>
              <a:ext cx="1184940" cy="369332"/>
            </a:xfrm>
            <a:prstGeom prst="rect">
              <a:avLst/>
            </a:prstGeom>
          </p:spPr>
          <p:txBody>
            <a:bodyPr wrap="none">
              <a:spAutoFit/>
            </a:bodyPr>
            <a:lstStyle/>
            <a:p>
              <a:r>
                <a:rPr lang="en-US" sz="1800" b="1" dirty="0"/>
                <a:t>000…000</a:t>
              </a:r>
            </a:p>
          </p:txBody>
        </p:sp>
        <p:sp>
          <p:nvSpPr>
            <p:cNvPr id="6" name="Rectangle 5">
              <a:extLst>
                <a:ext uri="{FF2B5EF4-FFF2-40B4-BE49-F238E27FC236}">
                  <a16:creationId xmlns:a16="http://schemas.microsoft.com/office/drawing/2014/main" id="{C2F6D202-3065-AD4A-883D-14043D414966}"/>
                </a:ext>
              </a:extLst>
            </p:cNvPr>
            <p:cNvSpPr/>
            <p:nvPr>
              <p:custDataLst>
                <p:tags r:id="rId3"/>
              </p:custDataLst>
            </p:nvPr>
          </p:nvSpPr>
          <p:spPr>
            <a:xfrm>
              <a:off x="5069907" y="1705081"/>
              <a:ext cx="1133900" cy="369332"/>
            </a:xfrm>
            <a:prstGeom prst="rect">
              <a:avLst/>
            </a:prstGeom>
          </p:spPr>
          <p:txBody>
            <a:bodyPr wrap="none">
              <a:spAutoFit/>
            </a:bodyPr>
            <a:lstStyle/>
            <a:p>
              <a:r>
                <a:rPr lang="en-US" sz="1800" b="1" dirty="0"/>
                <a:t>111…111</a:t>
              </a:r>
            </a:p>
          </p:txBody>
        </p:sp>
        <p:sp>
          <p:nvSpPr>
            <p:cNvPr id="7" name="Rectangle 6">
              <a:extLst>
                <a:ext uri="{FF2B5EF4-FFF2-40B4-BE49-F238E27FC236}">
                  <a16:creationId xmlns:a16="http://schemas.microsoft.com/office/drawing/2014/main" id="{0AFF5591-FBB8-8449-BBF4-C83ECA66D5FB}"/>
                </a:ext>
              </a:extLst>
            </p:cNvPr>
            <p:cNvSpPr/>
            <p:nvPr>
              <p:custDataLst>
                <p:tags r:id="rId4"/>
              </p:custDataLst>
            </p:nvPr>
          </p:nvSpPr>
          <p:spPr>
            <a:xfrm>
              <a:off x="6258776" y="5558225"/>
              <a:ext cx="1146661" cy="369332"/>
            </a:xfrm>
            <a:prstGeom prst="rect">
              <a:avLst/>
            </a:prstGeom>
          </p:spPr>
          <p:txBody>
            <a:bodyPr wrap="none">
              <a:spAutoFit/>
            </a:bodyPr>
            <a:lstStyle/>
            <a:p>
              <a:r>
                <a:rPr lang="en-US" sz="1800" b="1" dirty="0"/>
                <a:t>011…111</a:t>
              </a:r>
            </a:p>
          </p:txBody>
        </p:sp>
        <p:sp>
          <p:nvSpPr>
            <p:cNvPr id="8" name="Rectangle 7">
              <a:extLst>
                <a:ext uri="{FF2B5EF4-FFF2-40B4-BE49-F238E27FC236}">
                  <a16:creationId xmlns:a16="http://schemas.microsoft.com/office/drawing/2014/main" id="{21BEDA11-C56C-A14F-BD6F-0A3229815EDE}"/>
                </a:ext>
              </a:extLst>
            </p:cNvPr>
            <p:cNvSpPr/>
            <p:nvPr>
              <p:custDataLst>
                <p:tags r:id="rId5"/>
              </p:custDataLst>
            </p:nvPr>
          </p:nvSpPr>
          <p:spPr>
            <a:xfrm>
              <a:off x="5040353" y="5559168"/>
              <a:ext cx="1184940" cy="369332"/>
            </a:xfrm>
            <a:prstGeom prst="rect">
              <a:avLst/>
            </a:prstGeom>
          </p:spPr>
          <p:txBody>
            <a:bodyPr wrap="none">
              <a:spAutoFit/>
            </a:bodyPr>
            <a:lstStyle/>
            <a:p>
              <a:r>
                <a:rPr lang="en-US" sz="1800" b="1" dirty="0"/>
                <a:t>100…000</a:t>
              </a:r>
            </a:p>
          </p:txBody>
        </p:sp>
        <p:sp>
          <p:nvSpPr>
            <p:cNvPr id="9" name="Rectangle 8">
              <a:extLst>
                <a:ext uri="{FF2B5EF4-FFF2-40B4-BE49-F238E27FC236}">
                  <a16:creationId xmlns:a16="http://schemas.microsoft.com/office/drawing/2014/main" id="{BB850919-3AFC-3C47-B82F-F206052E4BC6}"/>
                </a:ext>
              </a:extLst>
            </p:cNvPr>
            <p:cNvSpPr/>
            <p:nvPr>
              <p:custDataLst>
                <p:tags r:id="rId6"/>
              </p:custDataLst>
            </p:nvPr>
          </p:nvSpPr>
          <p:spPr>
            <a:xfrm>
              <a:off x="6820936" y="1932579"/>
              <a:ext cx="1184940" cy="369332"/>
            </a:xfrm>
            <a:prstGeom prst="rect">
              <a:avLst/>
            </a:prstGeom>
          </p:spPr>
          <p:txBody>
            <a:bodyPr wrap="none">
              <a:spAutoFit/>
            </a:bodyPr>
            <a:lstStyle/>
            <a:p>
              <a:r>
                <a:rPr lang="en-US" sz="1800" dirty="0"/>
                <a:t>000…001</a:t>
              </a:r>
            </a:p>
          </p:txBody>
        </p:sp>
        <p:sp>
          <p:nvSpPr>
            <p:cNvPr id="10" name="Rectangle 9">
              <a:extLst>
                <a:ext uri="{FF2B5EF4-FFF2-40B4-BE49-F238E27FC236}">
                  <a16:creationId xmlns:a16="http://schemas.microsoft.com/office/drawing/2014/main" id="{DA1D2F06-6439-9C4F-AA6B-4678522047B1}"/>
                </a:ext>
              </a:extLst>
            </p:cNvPr>
            <p:cNvSpPr/>
            <p:nvPr>
              <p:custDataLst>
                <p:tags r:id="rId7"/>
              </p:custDataLst>
            </p:nvPr>
          </p:nvSpPr>
          <p:spPr>
            <a:xfrm>
              <a:off x="7296074" y="2185007"/>
              <a:ext cx="1184940" cy="369332"/>
            </a:xfrm>
            <a:prstGeom prst="rect">
              <a:avLst/>
            </a:prstGeom>
          </p:spPr>
          <p:txBody>
            <a:bodyPr wrap="none">
              <a:spAutoFit/>
            </a:bodyPr>
            <a:lstStyle/>
            <a:p>
              <a:r>
                <a:rPr lang="en-US" sz="1800" dirty="0"/>
                <a:t>000…010</a:t>
              </a:r>
            </a:p>
          </p:txBody>
        </p:sp>
        <p:sp>
          <p:nvSpPr>
            <p:cNvPr id="11" name="Rectangle 10">
              <a:extLst>
                <a:ext uri="{FF2B5EF4-FFF2-40B4-BE49-F238E27FC236}">
                  <a16:creationId xmlns:a16="http://schemas.microsoft.com/office/drawing/2014/main" id="{7F99B30E-F0DD-3F42-A13B-B06B2E602F24}"/>
                </a:ext>
              </a:extLst>
            </p:cNvPr>
            <p:cNvSpPr/>
            <p:nvPr>
              <p:custDataLst>
                <p:tags r:id="rId8"/>
              </p:custDataLst>
            </p:nvPr>
          </p:nvSpPr>
          <p:spPr>
            <a:xfrm>
              <a:off x="7626629" y="2502650"/>
              <a:ext cx="1167820" cy="369332"/>
            </a:xfrm>
            <a:prstGeom prst="rect">
              <a:avLst/>
            </a:prstGeom>
          </p:spPr>
          <p:txBody>
            <a:bodyPr wrap="none">
              <a:spAutoFit/>
            </a:bodyPr>
            <a:lstStyle/>
            <a:p>
              <a:r>
                <a:rPr lang="en-US" sz="1800" dirty="0"/>
                <a:t>000…011</a:t>
              </a:r>
            </a:p>
          </p:txBody>
        </p:sp>
        <p:sp>
          <p:nvSpPr>
            <p:cNvPr id="12" name="Rectangle 11">
              <a:extLst>
                <a:ext uri="{FF2B5EF4-FFF2-40B4-BE49-F238E27FC236}">
                  <a16:creationId xmlns:a16="http://schemas.microsoft.com/office/drawing/2014/main" id="{9B496763-05CE-0F4A-8FAC-E14CFC988D4A}"/>
                </a:ext>
              </a:extLst>
            </p:cNvPr>
            <p:cNvSpPr/>
            <p:nvPr>
              <p:custDataLst>
                <p:tags r:id="rId9"/>
              </p:custDataLst>
            </p:nvPr>
          </p:nvSpPr>
          <p:spPr>
            <a:xfrm>
              <a:off x="4492592" y="1953251"/>
              <a:ext cx="1133580" cy="369332"/>
            </a:xfrm>
            <a:prstGeom prst="rect">
              <a:avLst/>
            </a:prstGeom>
          </p:spPr>
          <p:txBody>
            <a:bodyPr wrap="none">
              <a:spAutoFit/>
            </a:bodyPr>
            <a:lstStyle/>
            <a:p>
              <a:r>
                <a:rPr lang="en-US" sz="1800" dirty="0"/>
                <a:t>111…110</a:t>
              </a:r>
            </a:p>
          </p:txBody>
        </p:sp>
        <p:sp>
          <p:nvSpPr>
            <p:cNvPr id="13" name="Rectangle 12">
              <a:extLst>
                <a:ext uri="{FF2B5EF4-FFF2-40B4-BE49-F238E27FC236}">
                  <a16:creationId xmlns:a16="http://schemas.microsoft.com/office/drawing/2014/main" id="{D377F919-BD0B-2B46-AE23-595C2094E5C1}"/>
                </a:ext>
              </a:extLst>
            </p:cNvPr>
            <p:cNvSpPr/>
            <p:nvPr>
              <p:custDataLst>
                <p:tags r:id="rId10"/>
              </p:custDataLst>
            </p:nvPr>
          </p:nvSpPr>
          <p:spPr>
            <a:xfrm>
              <a:off x="4034873" y="2218623"/>
              <a:ext cx="1150700" cy="369332"/>
            </a:xfrm>
            <a:prstGeom prst="rect">
              <a:avLst/>
            </a:prstGeom>
          </p:spPr>
          <p:txBody>
            <a:bodyPr wrap="none">
              <a:spAutoFit/>
            </a:bodyPr>
            <a:lstStyle/>
            <a:p>
              <a:r>
                <a:rPr lang="en-US" sz="1800" dirty="0"/>
                <a:t>111…101</a:t>
              </a:r>
            </a:p>
          </p:txBody>
        </p:sp>
        <p:sp>
          <p:nvSpPr>
            <p:cNvPr id="14" name="Rectangle 13">
              <a:extLst>
                <a:ext uri="{FF2B5EF4-FFF2-40B4-BE49-F238E27FC236}">
                  <a16:creationId xmlns:a16="http://schemas.microsoft.com/office/drawing/2014/main" id="{749C0C57-AE2E-A64B-819D-9C4A57136FE3}"/>
                </a:ext>
              </a:extLst>
            </p:cNvPr>
            <p:cNvSpPr/>
            <p:nvPr>
              <p:custDataLst>
                <p:tags r:id="rId11"/>
              </p:custDataLst>
            </p:nvPr>
          </p:nvSpPr>
          <p:spPr>
            <a:xfrm>
              <a:off x="3797466" y="2527508"/>
              <a:ext cx="1150700" cy="369332"/>
            </a:xfrm>
            <a:prstGeom prst="rect">
              <a:avLst/>
            </a:prstGeom>
          </p:spPr>
          <p:txBody>
            <a:bodyPr wrap="none">
              <a:spAutoFit/>
            </a:bodyPr>
            <a:lstStyle/>
            <a:p>
              <a:r>
                <a:rPr lang="en-US" sz="1800" dirty="0"/>
                <a:t>111…100</a:t>
              </a:r>
            </a:p>
          </p:txBody>
        </p:sp>
        <p:sp>
          <p:nvSpPr>
            <p:cNvPr id="15" name="Rectangle 14">
              <a:extLst>
                <a:ext uri="{FF2B5EF4-FFF2-40B4-BE49-F238E27FC236}">
                  <a16:creationId xmlns:a16="http://schemas.microsoft.com/office/drawing/2014/main" id="{34FCF660-5182-7A4D-96B2-8460311D7BC1}"/>
                </a:ext>
              </a:extLst>
            </p:cNvPr>
            <p:cNvSpPr/>
            <p:nvPr>
              <p:custDataLst>
                <p:tags r:id="rId12"/>
              </p:custDataLst>
            </p:nvPr>
          </p:nvSpPr>
          <p:spPr>
            <a:xfrm>
              <a:off x="4665437" y="5274245"/>
              <a:ext cx="1184940" cy="369332"/>
            </a:xfrm>
            <a:prstGeom prst="rect">
              <a:avLst/>
            </a:prstGeom>
          </p:spPr>
          <p:txBody>
            <a:bodyPr wrap="none">
              <a:spAutoFit/>
            </a:bodyPr>
            <a:lstStyle/>
            <a:p>
              <a:r>
                <a:rPr lang="en-US" sz="1800" dirty="0"/>
                <a:t>100…001</a:t>
              </a:r>
            </a:p>
          </p:txBody>
        </p:sp>
        <p:sp>
          <p:nvSpPr>
            <p:cNvPr id="16" name="Rectangle 15">
              <a:extLst>
                <a:ext uri="{FF2B5EF4-FFF2-40B4-BE49-F238E27FC236}">
                  <a16:creationId xmlns:a16="http://schemas.microsoft.com/office/drawing/2014/main" id="{8DB485B0-B1B4-7643-9F79-7D924F454777}"/>
                </a:ext>
              </a:extLst>
            </p:cNvPr>
            <p:cNvSpPr/>
            <p:nvPr>
              <p:custDataLst>
                <p:tags r:id="rId13"/>
              </p:custDataLst>
            </p:nvPr>
          </p:nvSpPr>
          <p:spPr>
            <a:xfrm>
              <a:off x="4161793" y="4998651"/>
              <a:ext cx="1184940" cy="369332"/>
            </a:xfrm>
            <a:prstGeom prst="rect">
              <a:avLst/>
            </a:prstGeom>
          </p:spPr>
          <p:txBody>
            <a:bodyPr wrap="none">
              <a:spAutoFit/>
            </a:bodyPr>
            <a:lstStyle/>
            <a:p>
              <a:r>
                <a:rPr lang="en-US" sz="1800" dirty="0"/>
                <a:t>100…010</a:t>
              </a:r>
            </a:p>
          </p:txBody>
        </p:sp>
        <p:sp>
          <p:nvSpPr>
            <p:cNvPr id="17" name="Rectangle 16">
              <a:extLst>
                <a:ext uri="{FF2B5EF4-FFF2-40B4-BE49-F238E27FC236}">
                  <a16:creationId xmlns:a16="http://schemas.microsoft.com/office/drawing/2014/main" id="{DB38A493-65EA-3840-A20F-FE71484EDC20}"/>
                </a:ext>
              </a:extLst>
            </p:cNvPr>
            <p:cNvSpPr/>
            <p:nvPr>
              <p:custDataLst>
                <p:tags r:id="rId14"/>
              </p:custDataLst>
            </p:nvPr>
          </p:nvSpPr>
          <p:spPr>
            <a:xfrm>
              <a:off x="6807480" y="5274245"/>
              <a:ext cx="1150700" cy="369332"/>
            </a:xfrm>
            <a:prstGeom prst="rect">
              <a:avLst/>
            </a:prstGeom>
          </p:spPr>
          <p:txBody>
            <a:bodyPr wrap="none">
              <a:spAutoFit/>
            </a:bodyPr>
            <a:lstStyle/>
            <a:p>
              <a:r>
                <a:rPr lang="en-US" sz="1800" dirty="0"/>
                <a:t>011…110</a:t>
              </a:r>
            </a:p>
          </p:txBody>
        </p:sp>
        <p:sp>
          <p:nvSpPr>
            <p:cNvPr id="18" name="Rectangle 17">
              <a:extLst>
                <a:ext uri="{FF2B5EF4-FFF2-40B4-BE49-F238E27FC236}">
                  <a16:creationId xmlns:a16="http://schemas.microsoft.com/office/drawing/2014/main" id="{11E1513F-F773-814D-81FD-7084EBF66DB2}"/>
                </a:ext>
              </a:extLst>
            </p:cNvPr>
            <p:cNvSpPr/>
            <p:nvPr>
              <p:custDataLst>
                <p:tags r:id="rId15"/>
              </p:custDataLst>
            </p:nvPr>
          </p:nvSpPr>
          <p:spPr>
            <a:xfrm>
              <a:off x="7266506" y="4974806"/>
              <a:ext cx="1167820" cy="369332"/>
            </a:xfrm>
            <a:prstGeom prst="rect">
              <a:avLst/>
            </a:prstGeom>
          </p:spPr>
          <p:txBody>
            <a:bodyPr wrap="none">
              <a:spAutoFit/>
            </a:bodyPr>
            <a:lstStyle/>
            <a:p>
              <a:r>
                <a:rPr lang="en-US" sz="1800" dirty="0"/>
                <a:t>011…101</a:t>
              </a:r>
            </a:p>
          </p:txBody>
        </p:sp>
        <p:sp>
          <p:nvSpPr>
            <p:cNvPr id="19" name="Rectangle 18">
              <a:extLst>
                <a:ext uri="{FF2B5EF4-FFF2-40B4-BE49-F238E27FC236}">
                  <a16:creationId xmlns:a16="http://schemas.microsoft.com/office/drawing/2014/main" id="{0B8D4F0C-FE70-EC44-8673-03FB77AD64A9}"/>
                </a:ext>
              </a:extLst>
            </p:cNvPr>
            <p:cNvSpPr/>
            <p:nvPr>
              <p:custDataLst>
                <p:tags r:id="rId16"/>
              </p:custDataLst>
            </p:nvPr>
          </p:nvSpPr>
          <p:spPr>
            <a:xfrm>
              <a:off x="7953237" y="3554923"/>
              <a:ext cx="415498" cy="369332"/>
            </a:xfrm>
            <a:prstGeom prst="rect">
              <a:avLst/>
            </a:prstGeom>
          </p:spPr>
          <p:txBody>
            <a:bodyPr wrap="none">
              <a:spAutoFit/>
            </a:bodyPr>
            <a:lstStyle/>
            <a:p>
              <a:r>
                <a:rPr lang="en-US" sz="1800" dirty="0"/>
                <a:t>…</a:t>
              </a:r>
            </a:p>
          </p:txBody>
        </p:sp>
        <p:sp>
          <p:nvSpPr>
            <p:cNvPr id="20" name="Rectangle 19">
              <a:extLst>
                <a:ext uri="{FF2B5EF4-FFF2-40B4-BE49-F238E27FC236}">
                  <a16:creationId xmlns:a16="http://schemas.microsoft.com/office/drawing/2014/main" id="{2C00FEA5-7715-0841-AF45-DF2FD58949A7}"/>
                </a:ext>
              </a:extLst>
            </p:cNvPr>
            <p:cNvSpPr/>
            <p:nvPr>
              <p:custDataLst>
                <p:tags r:id="rId17"/>
              </p:custDataLst>
            </p:nvPr>
          </p:nvSpPr>
          <p:spPr>
            <a:xfrm>
              <a:off x="4120107" y="3619467"/>
              <a:ext cx="415498" cy="369332"/>
            </a:xfrm>
            <a:prstGeom prst="rect">
              <a:avLst/>
            </a:prstGeom>
          </p:spPr>
          <p:txBody>
            <a:bodyPr wrap="none">
              <a:spAutoFit/>
            </a:bodyPr>
            <a:lstStyle/>
            <a:p>
              <a:r>
                <a:rPr lang="en-US" sz="1800" dirty="0"/>
                <a:t>…</a:t>
              </a:r>
            </a:p>
          </p:txBody>
        </p:sp>
        <p:sp>
          <p:nvSpPr>
            <p:cNvPr id="21" name="Rectangle 20">
              <a:extLst>
                <a:ext uri="{FF2B5EF4-FFF2-40B4-BE49-F238E27FC236}">
                  <a16:creationId xmlns:a16="http://schemas.microsoft.com/office/drawing/2014/main" id="{BF06F2FE-8D8B-DF44-BABB-7457D9C00529}"/>
                </a:ext>
              </a:extLst>
            </p:cNvPr>
            <p:cNvSpPr/>
            <p:nvPr>
              <p:custDataLst>
                <p:tags r:id="rId18"/>
              </p:custDataLst>
            </p:nvPr>
          </p:nvSpPr>
          <p:spPr>
            <a:xfrm>
              <a:off x="6521255" y="1053932"/>
              <a:ext cx="498855" cy="769441"/>
            </a:xfrm>
            <a:prstGeom prst="rect">
              <a:avLst/>
            </a:prstGeom>
          </p:spPr>
          <p:txBody>
            <a:bodyPr wrap="none">
              <a:spAutoFit/>
            </a:bodyPr>
            <a:lstStyle/>
            <a:p>
              <a:r>
                <a:rPr lang="en-US" sz="4400" b="1" dirty="0"/>
                <a:t>0</a:t>
              </a:r>
              <a:endParaRPr lang="en-US" sz="4400" dirty="0"/>
            </a:p>
          </p:txBody>
        </p:sp>
        <p:sp>
          <p:nvSpPr>
            <p:cNvPr id="22" name="Curved Left Arrow 21">
              <a:extLst>
                <a:ext uri="{FF2B5EF4-FFF2-40B4-BE49-F238E27FC236}">
                  <a16:creationId xmlns:a16="http://schemas.microsoft.com/office/drawing/2014/main" id="{95CC70B9-E0B6-354D-8CD8-8EC9E431A875}"/>
                </a:ext>
              </a:extLst>
            </p:cNvPr>
            <p:cNvSpPr/>
            <p:nvPr>
              <p:custDataLst>
                <p:tags r:id="rId19"/>
              </p:custDataLst>
            </p:nvPr>
          </p:nvSpPr>
          <p:spPr>
            <a:xfrm>
              <a:off x="7239000" y="1143000"/>
              <a:ext cx="2216317" cy="5507626"/>
            </a:xfrm>
            <a:prstGeom prst="curvedLeftArrow">
              <a:avLst>
                <a:gd name="adj1" fmla="val 25000"/>
                <a:gd name="adj2" fmla="val 45993"/>
                <a:gd name="adj3" fmla="val 25000"/>
              </a:avLst>
            </a:prstGeom>
            <a:solidFill>
              <a:srgbClr val="00B050"/>
            </a:solid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3" name="Curved Left Arrow 22">
              <a:extLst>
                <a:ext uri="{FF2B5EF4-FFF2-40B4-BE49-F238E27FC236}">
                  <a16:creationId xmlns:a16="http://schemas.microsoft.com/office/drawing/2014/main" id="{4F6BF213-372D-4744-9793-D0C81632368F}"/>
                </a:ext>
              </a:extLst>
            </p:cNvPr>
            <p:cNvSpPr/>
            <p:nvPr>
              <p:custDataLst>
                <p:tags r:id="rId20"/>
              </p:custDataLst>
            </p:nvPr>
          </p:nvSpPr>
          <p:spPr>
            <a:xfrm rot="10800000">
              <a:off x="3113512" y="1053932"/>
              <a:ext cx="2216317" cy="5404538"/>
            </a:xfrm>
            <a:prstGeom prst="curvedLeftArrow">
              <a:avLst>
                <a:gd name="adj1" fmla="val 25000"/>
                <a:gd name="adj2" fmla="val 45993"/>
                <a:gd name="adj3" fmla="val 25000"/>
              </a:avLst>
            </a:prstGeom>
            <a:solidFill>
              <a:srgbClr val="0070C0"/>
            </a:solidFill>
            <a:ln>
              <a:solidFill>
                <a:srgbClr val="0070C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4" name="Rectangle 23">
              <a:extLst>
                <a:ext uri="{FF2B5EF4-FFF2-40B4-BE49-F238E27FC236}">
                  <a16:creationId xmlns:a16="http://schemas.microsoft.com/office/drawing/2014/main" id="{E7ECB58B-9A6E-6145-8EC9-E4F209623410}"/>
                </a:ext>
              </a:extLst>
            </p:cNvPr>
            <p:cNvSpPr/>
            <p:nvPr>
              <p:custDataLst>
                <p:tags r:id="rId21"/>
              </p:custDataLst>
            </p:nvPr>
          </p:nvSpPr>
          <p:spPr>
            <a:xfrm>
              <a:off x="5416785" y="1075380"/>
              <a:ext cx="686406" cy="769441"/>
            </a:xfrm>
            <a:prstGeom prst="rect">
              <a:avLst/>
            </a:prstGeom>
          </p:spPr>
          <p:txBody>
            <a:bodyPr wrap="none">
              <a:spAutoFit/>
            </a:bodyPr>
            <a:lstStyle/>
            <a:p>
              <a:r>
                <a:rPr lang="en-US" sz="4400" b="1" dirty="0"/>
                <a:t>-1</a:t>
              </a:r>
              <a:endParaRPr lang="en-US" sz="4400" dirty="0"/>
            </a:p>
          </p:txBody>
        </p:sp>
        <p:sp>
          <p:nvSpPr>
            <p:cNvPr id="25" name="Rectangle 24">
              <a:extLst>
                <a:ext uri="{FF2B5EF4-FFF2-40B4-BE49-F238E27FC236}">
                  <a16:creationId xmlns:a16="http://schemas.microsoft.com/office/drawing/2014/main" id="{6880BC3C-9851-9645-BDDE-754090E57F2F}"/>
                </a:ext>
              </a:extLst>
            </p:cNvPr>
            <p:cNvSpPr/>
            <p:nvPr>
              <p:custDataLst>
                <p:tags r:id="rId22"/>
              </p:custDataLst>
            </p:nvPr>
          </p:nvSpPr>
          <p:spPr>
            <a:xfrm>
              <a:off x="5470227" y="4251737"/>
              <a:ext cx="1825847" cy="923330"/>
            </a:xfrm>
            <a:prstGeom prst="rect">
              <a:avLst/>
            </a:prstGeom>
          </p:spPr>
          <p:txBody>
            <a:bodyPr wrap="square">
              <a:spAutoFit/>
            </a:bodyPr>
            <a:lstStyle/>
            <a:p>
              <a:r>
                <a:rPr lang="en-US" sz="1800" i="1" dirty="0"/>
                <a:t>Discontinuity means overflow possible here</a:t>
              </a:r>
            </a:p>
          </p:txBody>
        </p:sp>
        <p:cxnSp>
          <p:nvCxnSpPr>
            <p:cNvPr id="26" name="Straight Connector 25">
              <a:extLst>
                <a:ext uri="{FF2B5EF4-FFF2-40B4-BE49-F238E27FC236}">
                  <a16:creationId xmlns:a16="http://schemas.microsoft.com/office/drawing/2014/main" id="{978CABEE-83C3-4645-B8A3-3E7627E02A39}"/>
                </a:ext>
              </a:extLst>
            </p:cNvPr>
            <p:cNvCxnSpPr/>
            <p:nvPr>
              <p:custDataLst>
                <p:tags r:id="rId23"/>
              </p:custDataLst>
            </p:nvPr>
          </p:nvCxnSpPr>
          <p:spPr>
            <a:xfrm>
              <a:off x="6272129" y="5159472"/>
              <a:ext cx="62063" cy="414780"/>
            </a:xfrm>
            <a:prstGeom prst="line">
              <a:avLst/>
            </a:prstGeom>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02F2B6DD-B069-B740-8C84-8CE849D3C715}"/>
                </a:ext>
              </a:extLst>
            </p:cNvPr>
            <p:cNvCxnSpPr/>
            <p:nvPr>
              <p:custDataLst>
                <p:tags r:id="rId24"/>
              </p:custDataLst>
            </p:nvPr>
          </p:nvCxnSpPr>
          <p:spPr>
            <a:xfrm flipH="1">
              <a:off x="6082024" y="5159472"/>
              <a:ext cx="65987" cy="409123"/>
            </a:xfrm>
            <a:prstGeom prst="line">
              <a:avLst/>
            </a:prstGeom>
          </p:spPr>
          <p:style>
            <a:lnRef idx="2">
              <a:schemeClr val="accent1"/>
            </a:lnRef>
            <a:fillRef idx="0">
              <a:schemeClr val="accent1"/>
            </a:fillRef>
            <a:effectRef idx="1">
              <a:schemeClr val="accent1"/>
            </a:effectRef>
            <a:fontRef idx="minor">
              <a:schemeClr val="tx1"/>
            </a:fontRef>
          </p:style>
        </p:cxnSp>
        <p:sp>
          <p:nvSpPr>
            <p:cNvPr id="28" name="Rectangle 27">
              <a:extLst>
                <a:ext uri="{FF2B5EF4-FFF2-40B4-BE49-F238E27FC236}">
                  <a16:creationId xmlns:a16="http://schemas.microsoft.com/office/drawing/2014/main" id="{6AFAFDC2-C068-5049-A066-91610AF861E9}"/>
                </a:ext>
              </a:extLst>
            </p:cNvPr>
            <p:cNvSpPr/>
            <p:nvPr>
              <p:custDataLst>
                <p:tags r:id="rId25"/>
              </p:custDataLst>
            </p:nvPr>
          </p:nvSpPr>
          <p:spPr>
            <a:xfrm rot="5400000">
              <a:off x="8319810" y="3470028"/>
              <a:ext cx="3057247" cy="369332"/>
            </a:xfrm>
            <a:prstGeom prst="rect">
              <a:avLst/>
            </a:prstGeom>
          </p:spPr>
          <p:txBody>
            <a:bodyPr wrap="none">
              <a:spAutoFit/>
            </a:bodyPr>
            <a:lstStyle/>
            <a:p>
              <a:r>
                <a:rPr lang="en-US" sz="1800" dirty="0">
                  <a:solidFill>
                    <a:srgbClr val="00B050"/>
                  </a:solidFill>
                </a:rPr>
                <a:t>Increasing </a:t>
              </a:r>
              <a:r>
                <a:rPr lang="en-US" sz="1800" u="sng" dirty="0">
                  <a:solidFill>
                    <a:srgbClr val="00B050"/>
                  </a:solidFill>
                </a:rPr>
                <a:t>positive numbers</a:t>
              </a:r>
            </a:p>
          </p:txBody>
        </p:sp>
        <p:sp>
          <p:nvSpPr>
            <p:cNvPr id="29" name="Rectangle 28">
              <a:extLst>
                <a:ext uri="{FF2B5EF4-FFF2-40B4-BE49-F238E27FC236}">
                  <a16:creationId xmlns:a16="http://schemas.microsoft.com/office/drawing/2014/main" id="{4FF477C5-73B6-364E-84A2-A980FC10A0EB}"/>
                </a:ext>
              </a:extLst>
            </p:cNvPr>
            <p:cNvSpPr/>
            <p:nvPr>
              <p:custDataLst>
                <p:tags r:id="rId26"/>
              </p:custDataLst>
            </p:nvPr>
          </p:nvSpPr>
          <p:spPr>
            <a:xfrm rot="16200000">
              <a:off x="180429" y="3387692"/>
              <a:ext cx="4596130" cy="646331"/>
            </a:xfrm>
            <a:prstGeom prst="rect">
              <a:avLst/>
            </a:prstGeom>
          </p:spPr>
          <p:txBody>
            <a:bodyPr wrap="none">
              <a:spAutoFit/>
            </a:bodyPr>
            <a:lstStyle/>
            <a:p>
              <a:r>
                <a:rPr lang="en-US" sz="1800" u="sng" dirty="0">
                  <a:solidFill>
                    <a:srgbClr val="0070C0"/>
                  </a:solidFill>
                </a:rPr>
                <a:t>Negative numbers</a:t>
              </a:r>
              <a:r>
                <a:rPr lang="en-US" sz="1800" dirty="0">
                  <a:solidFill>
                    <a:srgbClr val="0070C0"/>
                  </a:solidFill>
                </a:rPr>
                <a:t> becoming less negative </a:t>
              </a:r>
            </a:p>
            <a:p>
              <a:pPr algn="l"/>
              <a:r>
                <a:rPr lang="en-US" sz="1800" dirty="0">
                  <a:solidFill>
                    <a:srgbClr val="0070C0"/>
                  </a:solidFill>
                </a:rPr>
                <a:t>(i.e. increasing)</a:t>
              </a:r>
            </a:p>
          </p:txBody>
        </p:sp>
        <p:sp>
          <p:nvSpPr>
            <p:cNvPr id="30" name="Rectangle 29">
              <a:extLst>
                <a:ext uri="{FF2B5EF4-FFF2-40B4-BE49-F238E27FC236}">
                  <a16:creationId xmlns:a16="http://schemas.microsoft.com/office/drawing/2014/main" id="{06921621-6218-3746-85E9-31765C20574C}"/>
                </a:ext>
              </a:extLst>
            </p:cNvPr>
            <p:cNvSpPr/>
            <p:nvPr>
              <p:custDataLst>
                <p:tags r:id="rId27"/>
              </p:custDataLst>
            </p:nvPr>
          </p:nvSpPr>
          <p:spPr>
            <a:xfrm>
              <a:off x="6082024" y="5717874"/>
              <a:ext cx="2800767" cy="769441"/>
            </a:xfrm>
            <a:prstGeom prst="rect">
              <a:avLst/>
            </a:prstGeom>
          </p:spPr>
          <p:txBody>
            <a:bodyPr wrap="none">
              <a:spAutoFit/>
            </a:bodyPr>
            <a:lstStyle/>
            <a:p>
              <a:r>
                <a:rPr lang="en-US" sz="4400" b="1" dirty="0"/>
                <a:t>≈+2billion</a:t>
              </a:r>
              <a:endParaRPr lang="en-US" sz="4400" dirty="0"/>
            </a:p>
          </p:txBody>
        </p:sp>
        <p:sp>
          <p:nvSpPr>
            <p:cNvPr id="31" name="Rectangle 30">
              <a:extLst>
                <a:ext uri="{FF2B5EF4-FFF2-40B4-BE49-F238E27FC236}">
                  <a16:creationId xmlns:a16="http://schemas.microsoft.com/office/drawing/2014/main" id="{BEDD42FD-31F2-574C-9FDE-533C5B8884B1}"/>
                </a:ext>
              </a:extLst>
            </p:cNvPr>
            <p:cNvSpPr/>
            <p:nvPr>
              <p:custDataLst>
                <p:tags r:id="rId28"/>
              </p:custDataLst>
            </p:nvPr>
          </p:nvSpPr>
          <p:spPr>
            <a:xfrm>
              <a:off x="4177271" y="6110898"/>
              <a:ext cx="2658100" cy="769441"/>
            </a:xfrm>
            <a:prstGeom prst="rect">
              <a:avLst/>
            </a:prstGeom>
          </p:spPr>
          <p:txBody>
            <a:bodyPr wrap="none">
              <a:spAutoFit/>
            </a:bodyPr>
            <a:lstStyle/>
            <a:p>
              <a:r>
                <a:rPr lang="en-US" sz="4400" b="1" dirty="0"/>
                <a:t>≈-2billion</a:t>
              </a:r>
              <a:endParaRPr lang="en-US" sz="4400" dirty="0"/>
            </a:p>
          </p:txBody>
        </p:sp>
        <p:pic>
          <p:nvPicPr>
            <p:cNvPr id="32" name="Picture 2" descr="http://static.vibe.com/files/photo_gallery_images/vibe-psy-gangnam-2.jpg">
              <a:extLst>
                <a:ext uri="{FF2B5EF4-FFF2-40B4-BE49-F238E27FC236}">
                  <a16:creationId xmlns:a16="http://schemas.microsoft.com/office/drawing/2014/main" id="{17E81038-1BD3-2B46-BBC3-23B0DAFAFBF6}"/>
                </a:ext>
              </a:extLst>
            </p:cNvPr>
            <p:cNvPicPr>
              <a:picLocks noChangeAspect="1" noChangeArrowheads="1"/>
            </p:cNvPicPr>
            <p:nvPr>
              <p:custDataLst>
                <p:tags r:id="rId29"/>
              </p:custDataLst>
            </p:nvPr>
          </p:nvPicPr>
          <p:blipFill>
            <a:blip r:embed="rId33">
              <a:extLst>
                <a:ext uri="{28A0092B-C50C-407E-A947-70E740481C1C}">
                  <a14:useLocalDpi xmlns:a14="http://schemas.microsoft.com/office/drawing/2010/main" val="0"/>
                </a:ext>
              </a:extLst>
            </a:blip>
            <a:srcRect/>
            <a:stretch>
              <a:fillRect/>
            </a:stretch>
          </p:blipFill>
          <p:spPr bwMode="auto">
            <a:xfrm>
              <a:off x="4745960" y="4839515"/>
              <a:ext cx="1202365" cy="1199961"/>
            </a:xfrm>
            <a:prstGeom prst="rect">
              <a:avLst/>
            </a:prstGeom>
            <a:noFill/>
            <a:extLst>
              <a:ext uri="{909E8E84-426E-40DD-AFC4-6F175D3DCCD1}">
                <a14:hiddenFill xmlns:a14="http://schemas.microsoft.com/office/drawing/2010/main">
                  <a:solidFill>
                    <a:srgbClr val="FFFFFF"/>
                  </a:solidFill>
                </a14:hiddenFill>
              </a:ext>
            </a:extLst>
          </p:spPr>
        </p:pic>
        <p:sp>
          <p:nvSpPr>
            <p:cNvPr id="33" name="Rectangle 32">
              <a:extLst>
                <a:ext uri="{FF2B5EF4-FFF2-40B4-BE49-F238E27FC236}">
                  <a16:creationId xmlns:a16="http://schemas.microsoft.com/office/drawing/2014/main" id="{37EA289B-169D-BE4B-A5F2-8BDB96D0D8B7}"/>
                </a:ext>
              </a:extLst>
            </p:cNvPr>
            <p:cNvSpPr/>
            <p:nvPr>
              <p:custDataLst>
                <p:tags r:id="rId30"/>
              </p:custDataLst>
            </p:nvPr>
          </p:nvSpPr>
          <p:spPr>
            <a:xfrm>
              <a:off x="7468091" y="1334618"/>
              <a:ext cx="829073" cy="769441"/>
            </a:xfrm>
            <a:prstGeom prst="rect">
              <a:avLst/>
            </a:prstGeom>
          </p:spPr>
          <p:txBody>
            <a:bodyPr wrap="none">
              <a:spAutoFit/>
            </a:bodyPr>
            <a:lstStyle/>
            <a:p>
              <a:r>
                <a:rPr lang="en-US" sz="4400" b="1" dirty="0"/>
                <a:t>+1</a:t>
              </a:r>
              <a:endParaRPr lang="en-US" sz="4400" dirty="0"/>
            </a:p>
          </p:txBody>
        </p:sp>
      </p:grpSp>
    </p:spTree>
    <p:extLst>
      <p:ext uri="{BB962C8B-B14F-4D97-AF65-F5344CB8AC3E}">
        <p14:creationId xmlns:p14="http://schemas.microsoft.com/office/powerpoint/2010/main" val="82397133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DB649-3A10-454D-8EDE-3897FB04E2C8}"/>
              </a:ext>
            </a:extLst>
          </p:cNvPr>
          <p:cNvSpPr>
            <a:spLocks noGrp="1"/>
          </p:cNvSpPr>
          <p:nvPr>
            <p:ph type="title"/>
          </p:nvPr>
        </p:nvSpPr>
        <p:spPr/>
        <p:txBody>
          <a:bodyPr/>
          <a:lstStyle/>
          <a:p>
            <a:r>
              <a:rPr lang="en-US" dirty="0"/>
              <a:t>Overflow In Practice: PSY</a:t>
            </a:r>
          </a:p>
        </p:txBody>
      </p:sp>
      <p:pic>
        <p:nvPicPr>
          <p:cNvPr id="4" name="Picture 2" descr="This picture is a screenshot from the Gangnam style video webpage on YouTube showing a negative number of views recorded for the video.">
            <a:extLst>
              <a:ext uri="{FF2B5EF4-FFF2-40B4-BE49-F238E27FC236}">
                <a16:creationId xmlns:a16="http://schemas.microsoft.com/office/drawing/2014/main" id="{6B390432-61D8-314C-9B75-7AD5416AECD0}"/>
              </a:ext>
            </a:extLst>
          </p:cNvPr>
          <p:cNvPicPr>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714633" y="1444942"/>
            <a:ext cx="10762734" cy="199309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D93178F3-4A5A-5C45-A778-D6E3A91B5E9D}"/>
              </a:ext>
            </a:extLst>
          </p:cNvPr>
          <p:cNvSpPr txBox="1"/>
          <p:nvPr/>
        </p:nvSpPr>
        <p:spPr>
          <a:xfrm>
            <a:off x="679761" y="3739983"/>
            <a:ext cx="10797605" cy="3108543"/>
          </a:xfrm>
          <a:prstGeom prst="rect">
            <a:avLst/>
          </a:prstGeom>
          <a:noFill/>
        </p:spPr>
        <p:txBody>
          <a:bodyPr wrap="square" rtlCol="0">
            <a:spAutoFit/>
          </a:bodyPr>
          <a:lstStyle/>
          <a:p>
            <a:pPr algn="l"/>
            <a:r>
              <a:rPr lang="en-US" sz="2800" b="1" dirty="0">
                <a:latin typeface="Calibri" panose="020F0502020204030204" pitchFamily="34" charset="0"/>
                <a:cs typeface="Calibri" panose="020F0502020204030204" pitchFamily="34" charset="0"/>
              </a:rPr>
              <a:t>YouTube: </a:t>
            </a:r>
            <a:r>
              <a:rPr lang="en-US" sz="2800" dirty="0">
                <a:latin typeface="Calibri" panose="020F0502020204030204" pitchFamily="34" charset="0"/>
                <a:cs typeface="Calibri" panose="020F0502020204030204" pitchFamily="34" charset="0"/>
              </a:rPr>
              <a:t>“We never thought a video would be watched in numbers greater than a 32-bit integer (=2,147,483,647 views), but that was before we met PSY. "Gangnam Style" has been viewed so many times we had to upgrade to a 64-bit integer (9,223,372,036,854,775,808)!” </a:t>
            </a:r>
            <a:r>
              <a:rPr lang="en-US" sz="2800" dirty="0">
                <a:latin typeface="Calibri" panose="020F0502020204030204" pitchFamily="34" charset="0"/>
                <a:cs typeface="Calibri" panose="020F0502020204030204" pitchFamily="34" charset="0"/>
                <a:hlinkClick r:id="rId5"/>
              </a:rPr>
              <a:t>[link]</a:t>
            </a:r>
            <a:r>
              <a:rPr lang="en-US" sz="2800" dirty="0">
                <a:latin typeface="Calibri" panose="020F0502020204030204" pitchFamily="34" charset="0"/>
                <a:cs typeface="Calibri" panose="020F0502020204030204" pitchFamily="34" charset="0"/>
              </a:rPr>
              <a:t> </a:t>
            </a:r>
          </a:p>
          <a:p>
            <a:pPr algn="l"/>
            <a:endParaRPr lang="en-US" sz="2800" dirty="0">
              <a:latin typeface="Calibri" panose="020F0502020204030204" pitchFamily="34" charset="0"/>
              <a:cs typeface="Calibri" panose="020F0502020204030204" pitchFamily="34" charset="0"/>
            </a:endParaRPr>
          </a:p>
          <a:p>
            <a:pPr algn="l"/>
            <a:r>
              <a:rPr lang="en-US" sz="2800" dirty="0">
                <a:latin typeface="Calibri" panose="020F0502020204030204" pitchFamily="34" charset="0"/>
                <a:cs typeface="Calibri" panose="020F0502020204030204" pitchFamily="34" charset="0"/>
              </a:rPr>
              <a:t>“We saw this coming a couple months ago and updated our systems to prepare for it” </a:t>
            </a:r>
            <a:r>
              <a:rPr lang="en-US" sz="2800" dirty="0">
                <a:latin typeface="Calibri" panose="020F0502020204030204" pitchFamily="34" charset="0"/>
                <a:cs typeface="Calibri" panose="020F0502020204030204" pitchFamily="34" charset="0"/>
                <a:hlinkClick r:id="rId6"/>
              </a:rPr>
              <a:t>[link]</a:t>
            </a:r>
            <a:endParaRPr lang="en-US" sz="2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4308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C7BA4-934E-E24B-BF18-E814C2D2AA22}"/>
              </a:ext>
            </a:extLst>
          </p:cNvPr>
          <p:cNvSpPr>
            <a:spLocks noGrp="1"/>
          </p:cNvSpPr>
          <p:nvPr>
            <p:ph type="title"/>
          </p:nvPr>
        </p:nvSpPr>
        <p:spPr/>
        <p:txBody>
          <a:bodyPr/>
          <a:lstStyle/>
          <a:p>
            <a:r>
              <a:rPr lang="en-US" dirty="0"/>
              <a:t>Overflow In Practice: Timestamps</a:t>
            </a:r>
          </a:p>
        </p:txBody>
      </p:sp>
      <p:sp>
        <p:nvSpPr>
          <p:cNvPr id="3" name="Content Placeholder 2">
            <a:extLst>
              <a:ext uri="{FF2B5EF4-FFF2-40B4-BE49-F238E27FC236}">
                <a16:creationId xmlns:a16="http://schemas.microsoft.com/office/drawing/2014/main" id="{B270098D-520D-CE41-9212-314B37A0C79F}"/>
              </a:ext>
            </a:extLst>
          </p:cNvPr>
          <p:cNvSpPr>
            <a:spLocks noGrp="1"/>
          </p:cNvSpPr>
          <p:nvPr>
            <p:ph idx="1"/>
          </p:nvPr>
        </p:nvSpPr>
        <p:spPr/>
        <p:txBody>
          <a:bodyPr/>
          <a:lstStyle/>
          <a:p>
            <a:pPr marL="0" indent="0">
              <a:buNone/>
            </a:pPr>
            <a:r>
              <a:rPr lang="en-US" dirty="0"/>
              <a:t>Many systems store timestamps as </a:t>
            </a:r>
            <a:r>
              <a:rPr lang="en-US" b="1" dirty="0"/>
              <a:t>the number of seconds since Jan. 1, 1970</a:t>
            </a:r>
            <a:r>
              <a:rPr lang="en-US" dirty="0"/>
              <a:t> in a </a:t>
            </a:r>
            <a:r>
              <a:rPr lang="en-US" b="1" dirty="0"/>
              <a:t>signed 32-bit integer</a:t>
            </a:r>
            <a:r>
              <a:rPr lang="en-US" dirty="0"/>
              <a:t>.</a:t>
            </a:r>
          </a:p>
          <a:p>
            <a:r>
              <a:rPr lang="en-US" b="1" dirty="0"/>
              <a:t>Problem:</a:t>
            </a:r>
            <a:r>
              <a:rPr lang="en-US" dirty="0"/>
              <a:t> the latest timestamp that can be represented this way is 3:14:07 UTC on Jan. 13 2038!</a:t>
            </a:r>
            <a:endParaRPr lang="en-US" b="1" dirty="0"/>
          </a:p>
        </p:txBody>
      </p:sp>
    </p:spTree>
    <p:extLst>
      <p:ext uri="{BB962C8B-B14F-4D97-AF65-F5344CB8AC3E}">
        <p14:creationId xmlns:p14="http://schemas.microsoft.com/office/powerpoint/2010/main" val="89315506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82B07-2CA4-3F44-9A40-DF81E15B5D7D}"/>
              </a:ext>
            </a:extLst>
          </p:cNvPr>
          <p:cNvSpPr>
            <a:spLocks noGrp="1"/>
          </p:cNvSpPr>
          <p:nvPr>
            <p:ph type="title"/>
          </p:nvPr>
        </p:nvSpPr>
        <p:spPr/>
        <p:txBody>
          <a:bodyPr/>
          <a:lstStyle/>
          <a:p>
            <a:r>
              <a:rPr lang="en-US" dirty="0"/>
              <a:t>Overflow In Practice: Gandhi</a:t>
            </a:r>
          </a:p>
        </p:txBody>
      </p:sp>
      <p:pic>
        <p:nvPicPr>
          <p:cNvPr id="4" name="Content Placeholder 3" descr="This screenshot of the Civilization videogame shows Gandhi in the game speaking extremely aggressively to the player, saying &quot;Greetings from M. Gandhi, ruler and King of the Indians...Our words are backed with NUCLEAR WEAPONS!&quot;">
            <a:extLst>
              <a:ext uri="{FF2B5EF4-FFF2-40B4-BE49-F238E27FC236}">
                <a16:creationId xmlns:a16="http://schemas.microsoft.com/office/drawing/2014/main" id="{3BB0E5CE-F7C4-454E-B578-3DDB045ADE3E}"/>
              </a:ext>
            </a:extLst>
          </p:cNvPr>
          <p:cNvPicPr>
            <a:picLocks noGrp="1" noChangeAspect="1"/>
          </p:cNvPicPr>
          <p:nvPr>
            <p:ph idx="1"/>
          </p:nvPr>
        </p:nvPicPr>
        <p:blipFill>
          <a:blip r:embed="rId3"/>
          <a:stretch>
            <a:fillRect/>
          </a:stretch>
        </p:blipFill>
        <p:spPr>
          <a:xfrm>
            <a:off x="5898782" y="1676400"/>
            <a:ext cx="5979228" cy="3741718"/>
          </a:xfrm>
        </p:spPr>
      </p:pic>
      <p:sp>
        <p:nvSpPr>
          <p:cNvPr id="6" name="Content Placeholder 2">
            <a:extLst>
              <a:ext uri="{FF2B5EF4-FFF2-40B4-BE49-F238E27FC236}">
                <a16:creationId xmlns:a16="http://schemas.microsoft.com/office/drawing/2014/main" id="{981A1586-81E8-E549-ACE1-F35BEF3EA440}"/>
              </a:ext>
            </a:extLst>
          </p:cNvPr>
          <p:cNvSpPr txBox="1">
            <a:spLocks/>
          </p:cNvSpPr>
          <p:nvPr/>
        </p:nvSpPr>
        <p:spPr bwMode="auto">
          <a:xfrm>
            <a:off x="152400" y="1295400"/>
            <a:ext cx="5410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en-US" dirty="0">
                <a:latin typeface="Calibri" panose="020F0502020204030204" pitchFamily="34" charset="0"/>
                <a:cs typeface="Calibri" panose="020F0502020204030204" pitchFamily="34" charset="0"/>
              </a:rPr>
              <a:t>In the game “Civilization”, each civilization leader had an “aggression” rating.  Gandhi was meant to be peaceful, and had a score of 1.</a:t>
            </a:r>
          </a:p>
          <a:p>
            <a:pPr fontAlgn="auto">
              <a:spcAft>
                <a:spcPts val="0"/>
              </a:spcAft>
            </a:pPr>
            <a:r>
              <a:rPr lang="en-US" dirty="0">
                <a:latin typeface="Calibri" panose="020F0502020204030204" pitchFamily="34" charset="0"/>
                <a:cs typeface="Calibri" panose="020F0502020204030204" pitchFamily="34" charset="0"/>
              </a:rPr>
              <a:t>If you adopted “democracy”, all players’ aggression reduced by 2.  Gandhi’s went from 1 to </a:t>
            </a:r>
            <a:r>
              <a:rPr lang="en-US" b="1" dirty="0">
                <a:latin typeface="Calibri" panose="020F0502020204030204" pitchFamily="34" charset="0"/>
                <a:cs typeface="Calibri" panose="020F0502020204030204" pitchFamily="34" charset="0"/>
              </a:rPr>
              <a:t>255</a:t>
            </a:r>
            <a:r>
              <a:rPr lang="en-US" dirty="0">
                <a:latin typeface="Calibri" panose="020F0502020204030204" pitchFamily="34" charset="0"/>
                <a:cs typeface="Calibri" panose="020F0502020204030204" pitchFamily="34" charset="0"/>
              </a:rPr>
              <a:t>!</a:t>
            </a:r>
          </a:p>
          <a:p>
            <a:pPr fontAlgn="auto">
              <a:spcAft>
                <a:spcPts val="0"/>
              </a:spcAft>
            </a:pPr>
            <a:r>
              <a:rPr lang="en-US" dirty="0">
                <a:latin typeface="Calibri" panose="020F0502020204030204" pitchFamily="34" charset="0"/>
                <a:cs typeface="Calibri" panose="020F0502020204030204" pitchFamily="34" charset="0"/>
              </a:rPr>
              <a:t>Gandhi then became a big fan of nuclear weapons.</a:t>
            </a:r>
          </a:p>
        </p:txBody>
      </p:sp>
      <p:sp>
        <p:nvSpPr>
          <p:cNvPr id="7" name="TextBox 6">
            <a:extLst>
              <a:ext uri="{FF2B5EF4-FFF2-40B4-BE49-F238E27FC236}">
                <a16:creationId xmlns:a16="http://schemas.microsoft.com/office/drawing/2014/main" id="{E6A885BA-E7C4-5C44-8C2A-B123A543CCE9}"/>
              </a:ext>
            </a:extLst>
          </p:cNvPr>
          <p:cNvSpPr txBox="1"/>
          <p:nvPr/>
        </p:nvSpPr>
        <p:spPr>
          <a:xfrm>
            <a:off x="7036767" y="5425867"/>
            <a:ext cx="3703258" cy="215444"/>
          </a:xfrm>
          <a:prstGeom prst="rect">
            <a:avLst/>
          </a:prstGeom>
          <a:noFill/>
        </p:spPr>
        <p:txBody>
          <a:bodyPr wrap="none" rtlCol="0">
            <a:spAutoFit/>
          </a:bodyPr>
          <a:lstStyle/>
          <a:p>
            <a:r>
              <a:rPr lang="en-US" sz="800" dirty="0"/>
              <a:t>https://</a:t>
            </a:r>
            <a:r>
              <a:rPr lang="en-US" sz="800" dirty="0" err="1"/>
              <a:t>kotaku.com</a:t>
            </a:r>
            <a:r>
              <a:rPr lang="en-US" sz="800" dirty="0"/>
              <a:t>/why-gandhi-is-such-an-asshole-in-civilization-1653818245</a:t>
            </a:r>
          </a:p>
        </p:txBody>
      </p:sp>
    </p:spTree>
    <p:extLst>
      <p:ext uri="{BB962C8B-B14F-4D97-AF65-F5344CB8AC3E}">
        <p14:creationId xmlns:p14="http://schemas.microsoft.com/office/powerpoint/2010/main" val="645573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D680F-F932-F44C-8986-84B173DFE326}"/>
              </a:ext>
            </a:extLst>
          </p:cNvPr>
          <p:cNvSpPr>
            <a:spLocks noGrp="1"/>
          </p:cNvSpPr>
          <p:nvPr>
            <p:ph type="title"/>
          </p:nvPr>
        </p:nvSpPr>
        <p:spPr/>
        <p:txBody>
          <a:bodyPr/>
          <a:lstStyle/>
          <a:p>
            <a:r>
              <a:rPr lang="en-US" dirty="0"/>
              <a:t>Overflow in Practice:</a:t>
            </a:r>
          </a:p>
        </p:txBody>
      </p:sp>
      <p:sp>
        <p:nvSpPr>
          <p:cNvPr id="3" name="Content Placeholder 2">
            <a:extLst>
              <a:ext uri="{FF2B5EF4-FFF2-40B4-BE49-F238E27FC236}">
                <a16:creationId xmlns:a16="http://schemas.microsoft.com/office/drawing/2014/main" id="{2B06B345-5A95-EF42-AC5B-5907BECB2D30}"/>
              </a:ext>
            </a:extLst>
          </p:cNvPr>
          <p:cNvSpPr>
            <a:spLocks noGrp="1"/>
          </p:cNvSpPr>
          <p:nvPr>
            <p:ph idx="1"/>
          </p:nvPr>
        </p:nvSpPr>
        <p:spPr/>
        <p:txBody>
          <a:bodyPr/>
          <a:lstStyle/>
          <a:p>
            <a:r>
              <a:rPr lang="en-US" dirty="0">
                <a:hlinkClick r:id="rId3"/>
              </a:rPr>
              <a:t>Pacman Level 256</a:t>
            </a:r>
            <a:endParaRPr lang="en-US" dirty="0"/>
          </a:p>
          <a:p>
            <a:r>
              <a:rPr lang="en-US" dirty="0"/>
              <a:t>Make sure to reboot Boeing </a:t>
            </a:r>
            <a:r>
              <a:rPr lang="en-US" dirty="0" err="1"/>
              <a:t>Dreamliners</a:t>
            </a:r>
            <a:r>
              <a:rPr lang="en-US" dirty="0"/>
              <a:t> </a:t>
            </a:r>
            <a:r>
              <a:rPr lang="en-US" dirty="0">
                <a:hlinkClick r:id="rId4"/>
              </a:rPr>
              <a:t>every 248 days</a:t>
            </a:r>
            <a:endParaRPr lang="en-US" dirty="0"/>
          </a:p>
          <a:p>
            <a:r>
              <a:rPr lang="en-US" dirty="0"/>
              <a:t>Comair/Delta airline had to </a:t>
            </a:r>
            <a:r>
              <a:rPr lang="en-US" dirty="0">
                <a:hlinkClick r:id="rId5"/>
              </a:rPr>
              <a:t>cancel thousands of flights </a:t>
            </a:r>
            <a:r>
              <a:rPr lang="en-US" dirty="0"/>
              <a:t>days before Christmas</a:t>
            </a:r>
          </a:p>
          <a:p>
            <a:r>
              <a:rPr lang="en-US" dirty="0">
                <a:hlinkClick r:id="rId6"/>
              </a:rPr>
              <a:t>Reported vulnerability CVE-2019-3857 </a:t>
            </a:r>
            <a:r>
              <a:rPr lang="en-US" dirty="0"/>
              <a:t>in libssh2 may allow a hacker to remotely execute code</a:t>
            </a:r>
          </a:p>
          <a:p>
            <a:r>
              <a:rPr lang="en-US" dirty="0">
                <a:hlinkClick r:id="rId7"/>
              </a:rPr>
              <a:t>Donkey Kong Kill Screen</a:t>
            </a:r>
            <a:endParaRPr lang="en-US" dirty="0"/>
          </a:p>
          <a:p>
            <a:endParaRPr lang="en-US" dirty="0"/>
          </a:p>
        </p:txBody>
      </p:sp>
    </p:spTree>
    <p:extLst>
      <p:ext uri="{BB962C8B-B14F-4D97-AF65-F5344CB8AC3E}">
        <p14:creationId xmlns:p14="http://schemas.microsoft.com/office/powerpoint/2010/main" val="82302210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2546BFB-AF33-574D-BD03-E122E7F8F262}"/>
              </a:ext>
            </a:extLst>
          </p:cNvPr>
          <p:cNvSpPr>
            <a:spLocks noGrp="1"/>
          </p:cNvSpPr>
          <p:nvPr>
            <p:ph type="title"/>
          </p:nvPr>
        </p:nvSpPr>
        <p:spPr/>
        <p:txBody>
          <a:bodyPr/>
          <a:lstStyle/>
          <a:p>
            <a:r>
              <a:rPr lang="en-US" dirty="0"/>
              <a:t>Demo Revisited: Unexpected Behavior</a:t>
            </a:r>
          </a:p>
        </p:txBody>
      </p:sp>
      <p:pic>
        <p:nvPicPr>
          <p:cNvPr id="4" name="Image">
            <a:extLst>
              <a:ext uri="{FF2B5EF4-FFF2-40B4-BE49-F238E27FC236}">
                <a16:creationId xmlns:a16="http://schemas.microsoft.com/office/drawing/2014/main" id="{A7B04C4C-B20E-B241-ACBE-DE7B19342D7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342861" y="4586422"/>
            <a:ext cx="1506277" cy="1506277"/>
          </a:xfrm>
          <a:prstGeom prst="rect">
            <a:avLst/>
          </a:prstGeom>
          <a:ln w="12700">
            <a:miter lim="400000"/>
          </a:ln>
        </p:spPr>
      </p:pic>
      <p:sp>
        <p:nvSpPr>
          <p:cNvPr id="2" name="TextBox 1">
            <a:extLst>
              <a:ext uri="{FF2B5EF4-FFF2-40B4-BE49-F238E27FC236}">
                <a16:creationId xmlns:a16="http://schemas.microsoft.com/office/drawing/2014/main" id="{BDBB8BEC-6266-F741-BC89-D55F8C158AC4}"/>
              </a:ext>
            </a:extLst>
          </p:cNvPr>
          <p:cNvSpPr txBox="1"/>
          <p:nvPr/>
        </p:nvSpPr>
        <p:spPr>
          <a:xfrm>
            <a:off x="5440943" y="6324600"/>
            <a:ext cx="1324402" cy="369332"/>
          </a:xfrm>
          <a:prstGeom prst="rect">
            <a:avLst/>
          </a:prstGeom>
          <a:noFill/>
          <a:ln>
            <a:solidFill>
              <a:schemeClr val="tx1"/>
            </a:solidFill>
          </a:ln>
        </p:spPr>
        <p:txBody>
          <a:bodyPr wrap="none" rtlCol="0">
            <a:spAutoFit/>
          </a:bodyPr>
          <a:lstStyle/>
          <a:p>
            <a:r>
              <a:rPr lang="en-US" dirty="0" err="1">
                <a:latin typeface="Consolas" panose="020B0609020204030204" pitchFamily="49" charset="0"/>
                <a:cs typeface="Consolas" panose="020B0609020204030204" pitchFamily="49" charset="0"/>
              </a:rPr>
              <a:t>airline.c</a:t>
            </a: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56580240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Recap</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p:txBody>
          <a:bodyPr/>
          <a:lstStyle/>
          <a:p>
            <a:r>
              <a:rPr lang="en-US" dirty="0"/>
              <a:t>Bits and Bytes</a:t>
            </a:r>
          </a:p>
          <a:p>
            <a:r>
              <a:rPr lang="en-US" dirty="0"/>
              <a:t>Hexadecimal</a:t>
            </a:r>
          </a:p>
          <a:p>
            <a:r>
              <a:rPr lang="en-US" dirty="0"/>
              <a:t>Integer Representations</a:t>
            </a:r>
          </a:p>
          <a:p>
            <a:r>
              <a:rPr lang="en-US" dirty="0"/>
              <a:t>Unsigned Integers</a:t>
            </a:r>
          </a:p>
          <a:p>
            <a:r>
              <a:rPr lang="en-US" dirty="0"/>
              <a:t>Signed Integers</a:t>
            </a:r>
          </a:p>
          <a:p>
            <a:r>
              <a:rPr lang="en-US" dirty="0"/>
              <a:t>Overflow</a:t>
            </a:r>
          </a:p>
          <a:p>
            <a:endParaRPr lang="en-US" dirty="0"/>
          </a:p>
          <a:p>
            <a:endParaRPr lang="en-US" dirty="0"/>
          </a:p>
          <a:p>
            <a:pPr marL="0" indent="0">
              <a:buNone/>
            </a:pPr>
            <a:endParaRPr lang="en-US" b="1" dirty="0"/>
          </a:p>
          <a:p>
            <a:pPr marL="0" indent="0">
              <a:buNone/>
            </a:pPr>
            <a:r>
              <a:rPr lang="en-US" b="1" dirty="0"/>
              <a:t>Next time: </a:t>
            </a:r>
            <a:r>
              <a:rPr lang="en-US" dirty="0"/>
              <a:t>How can we manipulate individual bits and bytes?</a:t>
            </a:r>
            <a:endParaRPr lang="en-US" b="1" dirty="0"/>
          </a:p>
        </p:txBody>
      </p:sp>
      <p:sp>
        <p:nvSpPr>
          <p:cNvPr id="4" name="TextBox 3">
            <a:extLst>
              <a:ext uri="{FF2B5EF4-FFF2-40B4-BE49-F238E27FC236}">
                <a16:creationId xmlns:a16="http://schemas.microsoft.com/office/drawing/2014/main" id="{6CE149D2-61F8-A44C-A3CD-63DBDA9E3862}"/>
              </a:ext>
            </a:extLst>
          </p:cNvPr>
          <p:cNvSpPr txBox="1"/>
          <p:nvPr/>
        </p:nvSpPr>
        <p:spPr>
          <a:xfrm>
            <a:off x="5638800" y="1295400"/>
            <a:ext cx="6324600" cy="4031873"/>
          </a:xfrm>
          <a:prstGeom prst="rect">
            <a:avLst/>
          </a:prstGeom>
          <a:solidFill>
            <a:schemeClr val="accent1">
              <a:lumMod val="20000"/>
              <a:lumOff val="80000"/>
            </a:schemeClr>
          </a:solidFill>
          <a:ln>
            <a:solidFill>
              <a:schemeClr val="accent1"/>
            </a:solidFill>
          </a:ln>
          <a:effectLst>
            <a:outerShdw blurRad="355600" dist="76200" dir="3060000" algn="l" rotWithShape="0">
              <a:prstClr val="black">
                <a:alpha val="40000"/>
              </a:prstClr>
            </a:outerShdw>
          </a:effectLst>
        </p:spPr>
        <p:txBody>
          <a:bodyPr wrap="square" rtlCol="0">
            <a:spAutoFit/>
          </a:bodyPr>
          <a:lstStyle/>
          <a:p>
            <a:pPr algn="l"/>
            <a:r>
              <a:rPr lang="en-US" sz="3200" b="1" dirty="0"/>
              <a:t>Lecture 2 takeaway:</a:t>
            </a:r>
            <a:r>
              <a:rPr lang="en-US" sz="3200" dirty="0"/>
              <a:t> computers represent everything in binary.  We must determine how to represent our data (e.g., base-10 numbers) in a binary format so a computer can manipulate it.  There may be limitations to these representations! (overflow)</a:t>
            </a:r>
          </a:p>
        </p:txBody>
      </p:sp>
    </p:spTree>
    <p:extLst>
      <p:ext uri="{BB962C8B-B14F-4D97-AF65-F5344CB8AC3E}">
        <p14:creationId xmlns:p14="http://schemas.microsoft.com/office/powerpoint/2010/main" val="276976876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4EEEFDB-0611-8F47-8A32-3615FB2C1420}"/>
              </a:ext>
            </a:extLst>
          </p:cNvPr>
          <p:cNvSpPr>
            <a:spLocks noGrp="1"/>
          </p:cNvSpPr>
          <p:nvPr>
            <p:ph type="title"/>
          </p:nvPr>
        </p:nvSpPr>
        <p:spPr/>
        <p:txBody>
          <a:bodyPr/>
          <a:lstStyle/>
          <a:p>
            <a:r>
              <a:rPr lang="en-US" dirty="0"/>
              <a:t>Extra Practice</a:t>
            </a:r>
          </a:p>
        </p:txBody>
      </p:sp>
      <p:sp>
        <p:nvSpPr>
          <p:cNvPr id="5" name="Text Placeholder 4">
            <a:extLst>
              <a:ext uri="{FF2B5EF4-FFF2-40B4-BE49-F238E27FC236}">
                <a16:creationId xmlns:a16="http://schemas.microsoft.com/office/drawing/2014/main" id="{8F27C7A9-CAFB-C54B-9273-9226808AA8AD}"/>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12829345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C4F662-3564-2241-8C4A-1A87B6D8B078}"/>
              </a:ext>
            </a:extLst>
          </p:cNvPr>
          <p:cNvSpPr>
            <a:spLocks noGrp="1"/>
          </p:cNvSpPr>
          <p:nvPr>
            <p:ph type="title"/>
          </p:nvPr>
        </p:nvSpPr>
        <p:spPr/>
        <p:txBody>
          <a:bodyPr/>
          <a:lstStyle/>
          <a:p>
            <a:r>
              <a:rPr lang="en-US" dirty="0"/>
              <a:t>Practice: Two’s Complement</a:t>
            </a:r>
          </a:p>
        </p:txBody>
      </p:sp>
      <p:sp>
        <p:nvSpPr>
          <p:cNvPr id="3" name="Content Placeholder 2">
            <a:extLst>
              <a:ext uri="{FF2B5EF4-FFF2-40B4-BE49-F238E27FC236}">
                <a16:creationId xmlns:a16="http://schemas.microsoft.com/office/drawing/2014/main" id="{9D9699C2-6D81-6F47-8683-BF83081EC455}"/>
              </a:ext>
            </a:extLst>
          </p:cNvPr>
          <p:cNvSpPr>
            <a:spLocks noGrp="1"/>
          </p:cNvSpPr>
          <p:nvPr>
            <p:ph idx="1"/>
          </p:nvPr>
        </p:nvSpPr>
        <p:spPr>
          <a:xfrm>
            <a:off x="152400" y="1295400"/>
            <a:ext cx="11811000" cy="1447800"/>
          </a:xfrm>
        </p:spPr>
        <p:txBody>
          <a:bodyPr/>
          <a:lstStyle/>
          <a:p>
            <a:pPr marL="0" indent="0">
              <a:spcBef>
                <a:spcPts val="2200"/>
              </a:spcBef>
              <a:buNone/>
            </a:pPr>
            <a:r>
              <a:rPr lang="en-US" dirty="0"/>
              <a:t>Fill in the below table:</a:t>
            </a:r>
          </a:p>
        </p:txBody>
      </p:sp>
      <p:sp>
        <p:nvSpPr>
          <p:cNvPr id="4" name="TextBox 3">
            <a:extLst>
              <a:ext uri="{FF2B5EF4-FFF2-40B4-BE49-F238E27FC236}">
                <a16:creationId xmlns:a16="http://schemas.microsoft.com/office/drawing/2014/main" id="{C0834581-4B12-7E47-B97C-6DAC3822E3EF}"/>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graphicFrame>
        <p:nvGraphicFramePr>
          <p:cNvPr id="8" name="Table 5">
            <a:extLst>
              <a:ext uri="{FF2B5EF4-FFF2-40B4-BE49-F238E27FC236}">
                <a16:creationId xmlns:a16="http://schemas.microsoft.com/office/drawing/2014/main" id="{F808C6B9-6C26-314A-BB6B-2DA9E5E0199C}"/>
              </a:ext>
            </a:extLst>
          </p:cNvPr>
          <p:cNvGraphicFramePr>
            <a:graphicFrameLocks noGrp="1"/>
          </p:cNvGraphicFramePr>
          <p:nvPr>
            <p:extLst>
              <p:ext uri="{D42A27DB-BD31-4B8C-83A1-F6EECF244321}">
                <p14:modId xmlns:p14="http://schemas.microsoft.com/office/powerpoint/2010/main" val="850072148"/>
              </p:ext>
            </p:extLst>
          </p:nvPr>
        </p:nvGraphicFramePr>
        <p:xfrm>
          <a:off x="257506" y="2824085"/>
          <a:ext cx="8503920" cy="3657600"/>
        </p:xfrm>
        <a:graphic>
          <a:graphicData uri="http://schemas.openxmlformats.org/drawingml/2006/table">
            <a:tbl>
              <a:tblPr>
                <a:tableStyleId>{2D5ABB26-0587-4C30-8999-92F81FD0307C}</a:tableStyleId>
              </a:tblPr>
              <a:tblGrid>
                <a:gridCol w="457200">
                  <a:extLst>
                    <a:ext uri="{9D8B030D-6E8A-4147-A177-3AD203B41FA5}">
                      <a16:colId xmlns:a16="http://schemas.microsoft.com/office/drawing/2014/main" val="1890944186"/>
                    </a:ext>
                  </a:extLst>
                </a:gridCol>
                <a:gridCol w="1371600">
                  <a:extLst>
                    <a:ext uri="{9D8B030D-6E8A-4147-A177-3AD203B41FA5}">
                      <a16:colId xmlns:a16="http://schemas.microsoft.com/office/drawing/2014/main" val="546923786"/>
                    </a:ext>
                  </a:extLst>
                </a:gridCol>
                <a:gridCol w="2651760">
                  <a:extLst>
                    <a:ext uri="{9D8B030D-6E8A-4147-A177-3AD203B41FA5}">
                      <a16:colId xmlns:a16="http://schemas.microsoft.com/office/drawing/2014/main" val="872783589"/>
                    </a:ext>
                  </a:extLst>
                </a:gridCol>
                <a:gridCol w="1371600">
                  <a:extLst>
                    <a:ext uri="{9D8B030D-6E8A-4147-A177-3AD203B41FA5}">
                      <a16:colId xmlns:a16="http://schemas.microsoft.com/office/drawing/2014/main" val="3438414371"/>
                    </a:ext>
                  </a:extLst>
                </a:gridCol>
                <a:gridCol w="2651760">
                  <a:extLst>
                    <a:ext uri="{9D8B030D-6E8A-4147-A177-3AD203B41FA5}">
                      <a16:colId xmlns:a16="http://schemas.microsoft.com/office/drawing/2014/main" val="1852756321"/>
                    </a:ext>
                  </a:extLst>
                </a:gridCol>
              </a:tblGrid>
              <a:tr h="370840">
                <a:tc>
                  <a:txBody>
                    <a:bodyPr/>
                    <a:lstStyle/>
                    <a:p>
                      <a:endParaRPr lang="en-US" sz="2800" dirty="0">
                        <a:latin typeface="Consolas" panose="020B0609020204030204" pitchFamily="49" charset="0"/>
                        <a:cs typeface="Consolas" panose="020B0609020204030204" pitchFamily="49" charset="0"/>
                      </a:endParaRPr>
                    </a:p>
                  </a:txBody>
                  <a:tcPr>
                    <a:lnR w="12700" cap="flat" cmpd="sng" algn="ctr">
                      <a:solidFill>
                        <a:schemeClr val="tx1"/>
                      </a:solidFill>
                      <a:prstDash val="solid"/>
                      <a:round/>
                      <a:headEnd type="none" w="med" len="med"/>
                      <a:tailEnd type="none" w="med" len="med"/>
                    </a:lnR>
                  </a:tcPr>
                </a:tc>
                <a:tc gridSpan="2">
                  <a:txBody>
                    <a:bodyPr/>
                    <a:lstStyle/>
                    <a:p>
                      <a:pPr algn="ctr"/>
                      <a:r>
                        <a:rPr lang="en-US" sz="2800" dirty="0">
                          <a:solidFill>
                            <a:schemeClr val="tx1"/>
                          </a:solidFill>
                          <a:latin typeface="Consolas" panose="020B0609020204030204" pitchFamily="49" charset="0"/>
                          <a:cs typeface="Consolas" panose="020B0609020204030204" pitchFamily="49" charset="0"/>
                        </a:rPr>
                        <a:t>char x </a:t>
                      </a:r>
                      <a:r>
                        <a:rPr lang="en-US" sz="2800" dirty="0">
                          <a:latin typeface="Consolas" panose="020B0609020204030204" pitchFamily="49" charset="0"/>
                          <a:cs typeface="Consolas" panose="020B0609020204030204" pitchFamily="49" charset="0"/>
                        </a:rPr>
                        <a:t>= ____;</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algn="ctr"/>
                      <a:endParaRPr lang="en-US" dirty="0">
                        <a:latin typeface="Consolas" panose="020B0609020204030204" pitchFamily="49" charset="0"/>
                        <a:cs typeface="Consolas" panose="020B0609020204030204" pitchFamily="49" charset="0"/>
                      </a:endParaRPr>
                    </a:p>
                  </a:txBody>
                  <a:tcPr>
                    <a:lnR w="12700" cap="flat" cmpd="sng" algn="ctr">
                      <a:solidFill>
                        <a:schemeClr val="tx1"/>
                      </a:solidFill>
                      <a:prstDash val="solid"/>
                      <a:round/>
                      <a:headEnd type="none" w="med" len="med"/>
                      <a:tailEnd type="none" w="med" len="med"/>
                    </a:lnR>
                  </a:tcPr>
                </a:tc>
                <a:tc gridSpan="2">
                  <a:txBody>
                    <a:bodyPr/>
                    <a:lstStyle/>
                    <a:p>
                      <a:pPr algn="ctr"/>
                      <a:r>
                        <a:rPr lang="en-US" sz="2800" b="1" dirty="0">
                          <a:solidFill>
                            <a:srgbClr val="0432FF"/>
                          </a:solidFill>
                          <a:latin typeface="Consolas" panose="020B0609020204030204" pitchFamily="49" charset="0"/>
                          <a:cs typeface="Consolas" panose="020B0609020204030204" pitchFamily="49" charset="0"/>
                        </a:rPr>
                        <a:t>char</a:t>
                      </a:r>
                      <a:r>
                        <a:rPr lang="en-US" sz="2800" b="1" dirty="0">
                          <a:latin typeface="Consolas" panose="020B0609020204030204" pitchFamily="49" charset="0"/>
                          <a:cs typeface="Consolas" panose="020B0609020204030204" pitchFamily="49" charset="0"/>
                        </a:rPr>
                        <a:t> </a:t>
                      </a:r>
                      <a:r>
                        <a:rPr lang="en-US" sz="2800" b="1" dirty="0">
                          <a:solidFill>
                            <a:schemeClr val="accent2">
                              <a:lumMod val="75000"/>
                            </a:schemeClr>
                          </a:solidFill>
                          <a:latin typeface="Consolas" panose="020B0609020204030204" pitchFamily="49" charset="0"/>
                          <a:cs typeface="Consolas" panose="020B0609020204030204" pitchFamily="49" charset="0"/>
                        </a:rPr>
                        <a:t>y</a:t>
                      </a:r>
                      <a:r>
                        <a:rPr lang="en-US" sz="2800" b="1" dirty="0">
                          <a:latin typeface="Consolas" panose="020B0609020204030204" pitchFamily="49" charset="0"/>
                          <a:cs typeface="Consolas" panose="020B0609020204030204" pitchFamily="49" charset="0"/>
                        </a:rPr>
                        <a:t> = -x;</a:t>
                      </a:r>
                    </a:p>
                  </a:txBody>
                  <a:tcPr>
                    <a:lnL w="12700" cap="flat" cmpd="sng" algn="ctr">
                      <a:solidFill>
                        <a:schemeClr val="tx1"/>
                      </a:solidFill>
                      <a:prstDash val="solid"/>
                      <a:round/>
                      <a:headEnd type="none" w="med" len="med"/>
                      <a:tailEnd type="none" w="med" len="med"/>
                    </a:lnL>
                  </a:tcPr>
                </a:tc>
                <a:tc hMerge="1">
                  <a:txBody>
                    <a:bodyPr/>
                    <a:lstStyle/>
                    <a:p>
                      <a:pPr algn="ctr"/>
                      <a:endParaRPr lang="en-US" dirty="0">
                        <a:latin typeface="Consolas" panose="020B0609020204030204" pitchFamily="49" charset="0"/>
                        <a:cs typeface="Consolas" panose="020B0609020204030204" pitchFamily="49" charset="0"/>
                      </a:endParaRPr>
                    </a:p>
                  </a:txBody>
                  <a:tcPr/>
                </a:tc>
                <a:extLst>
                  <a:ext uri="{0D108BD9-81ED-4DB2-BD59-A6C34878D82A}">
                    <a16:rowId xmlns:a16="http://schemas.microsoft.com/office/drawing/2014/main" val="1299194755"/>
                  </a:ext>
                </a:extLst>
              </a:tr>
              <a:tr h="370840">
                <a:tc>
                  <a:txBody>
                    <a:bodyPr/>
                    <a:lstStyle/>
                    <a:p>
                      <a:endParaRPr lang="en-US" sz="2000" dirty="0">
                        <a:latin typeface="Consolas" panose="020B0609020204030204" pitchFamily="49" charset="0"/>
                        <a:cs typeface="Consolas" panose="020B0609020204030204" pitchFamily="49" charset="0"/>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US" sz="2000" dirty="0">
                          <a:latin typeface="Consolas" panose="020B0609020204030204" pitchFamily="49" charset="0"/>
                          <a:cs typeface="Consolas" panose="020B0609020204030204" pitchFamily="49" charset="0"/>
                        </a:rPr>
                        <a:t>decimal</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r>
                        <a:rPr lang="en-US" sz="2000" dirty="0">
                          <a:latin typeface="Consolas" panose="020B0609020204030204" pitchFamily="49" charset="0"/>
                          <a:cs typeface="Consolas" panose="020B0609020204030204" pitchFamily="49" charset="0"/>
                        </a:rPr>
                        <a:t>binary</a:t>
                      </a: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US" sz="2000" dirty="0">
                          <a:latin typeface="Consolas" panose="020B0609020204030204" pitchFamily="49" charset="0"/>
                          <a:cs typeface="Consolas" panose="020B0609020204030204" pitchFamily="49" charset="0"/>
                        </a:rPr>
                        <a:t>decimal</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r>
                        <a:rPr lang="en-US" sz="2000" dirty="0">
                          <a:latin typeface="Consolas" panose="020B0609020204030204" pitchFamily="49" charset="0"/>
                          <a:cs typeface="Consolas" panose="020B0609020204030204" pitchFamily="49" charset="0"/>
                        </a:rPr>
                        <a:t>binary</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24584583"/>
                  </a:ext>
                </a:extLst>
              </a:tr>
              <a:tr h="685800">
                <a:tc>
                  <a:txBody>
                    <a:bodyPr/>
                    <a:lstStyle/>
                    <a:p>
                      <a:pPr algn="r"/>
                      <a:r>
                        <a:rPr lang="en-US" sz="2800" dirty="0">
                          <a:solidFill>
                            <a:schemeClr val="accent2"/>
                          </a:solidFill>
                        </a:rPr>
                        <a:t>1.</a:t>
                      </a:r>
                      <a:endParaRPr lang="en-US" sz="2800" dirty="0">
                        <a:solidFill>
                          <a:schemeClr val="accent2"/>
                        </a:solidFill>
                        <a:latin typeface="Calibri" panose="020F0502020204030204" pitchFamily="34" charset="0"/>
                        <a:cs typeface="Calibri" panose="020F0502020204030204" pitchFamily="34"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en-US" sz="2800" dirty="0">
                          <a:latin typeface="Consolas" panose="020B0609020204030204" pitchFamily="49" charset="0"/>
                          <a:cs typeface="Consolas" panose="020B0609020204030204" pitchFamily="49" charset="0"/>
                        </a:rPr>
                        <a:t>0b1111 1100</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endParaRPr lang="en-US" sz="2800"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782544905"/>
                  </a:ext>
                </a:extLst>
              </a:tr>
              <a:tr h="685800">
                <a:tc>
                  <a:txBody>
                    <a:bodyPr/>
                    <a:lstStyle/>
                    <a:p>
                      <a:pPr algn="r"/>
                      <a:r>
                        <a:rPr lang="en-US" sz="2800" dirty="0">
                          <a:solidFill>
                            <a:schemeClr val="accent2"/>
                          </a:solidFill>
                        </a:rPr>
                        <a:t>2.</a:t>
                      </a:r>
                      <a:endParaRPr lang="en-US" sz="2800" dirty="0">
                        <a:solidFill>
                          <a:schemeClr val="accent2"/>
                        </a:solidFill>
                        <a:latin typeface="Calibri" panose="020F0502020204030204" pitchFamily="34" charset="0"/>
                        <a:cs typeface="Calibri" panose="020F0502020204030204" pitchFamily="34" charset="0"/>
                      </a:endParaRPr>
                    </a:p>
                  </a:txBody>
                  <a:tcPr>
                    <a:lnR w="12700" cap="flat" cmpd="sng" algn="ctr">
                      <a:solidFill>
                        <a:schemeClr val="tx1"/>
                      </a:solidFill>
                      <a:prstDash val="solid"/>
                      <a:round/>
                      <a:headEnd type="none" w="med" len="med"/>
                      <a:tailEnd type="none" w="med" len="med"/>
                    </a:lnR>
                  </a:tcPr>
                </a:tc>
                <a:tc>
                  <a:txBody>
                    <a:bodyPr/>
                    <a:lstStyle/>
                    <a:p>
                      <a:pPr algn="ct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tcPr>
                </a:tc>
                <a:tc>
                  <a:txBody>
                    <a:bodyPr/>
                    <a:lstStyle/>
                    <a:p>
                      <a:pPr algn="ctr"/>
                      <a:r>
                        <a:rPr lang="en-US" sz="2800" dirty="0">
                          <a:latin typeface="Consolas" panose="020B0609020204030204" pitchFamily="49" charset="0"/>
                          <a:cs typeface="Consolas" panose="020B0609020204030204" pitchFamily="49" charset="0"/>
                        </a:rPr>
                        <a:t>0b0001 1000</a:t>
                      </a:r>
                    </a:p>
                  </a:txBody>
                  <a:tcPr>
                    <a:lnR w="12700" cap="flat" cmpd="sng" algn="ctr">
                      <a:solidFill>
                        <a:schemeClr val="tx1"/>
                      </a:solidFill>
                      <a:prstDash val="solid"/>
                      <a:round/>
                      <a:headEnd type="none" w="med" len="med"/>
                      <a:tailEnd type="none" w="med" len="med"/>
                    </a:lnR>
                  </a:tcPr>
                </a:tc>
                <a:tc>
                  <a:txBody>
                    <a:bodyPr/>
                    <a:lstStyle/>
                    <a:p>
                      <a:pPr algn="ct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tcPr>
                </a:tc>
                <a:tc>
                  <a:txBody>
                    <a:bodyPr/>
                    <a:lstStyle/>
                    <a:p>
                      <a:pPr algn="ctr"/>
                      <a:endParaRPr lang="en-US" sz="2800" dirty="0">
                        <a:latin typeface="Consolas" panose="020B0609020204030204" pitchFamily="49" charset="0"/>
                        <a:cs typeface="Consolas" panose="020B0609020204030204" pitchFamily="49" charset="0"/>
                      </a:endParaRPr>
                    </a:p>
                  </a:txBody>
                  <a:tcPr/>
                </a:tc>
                <a:extLst>
                  <a:ext uri="{0D108BD9-81ED-4DB2-BD59-A6C34878D82A}">
                    <a16:rowId xmlns:a16="http://schemas.microsoft.com/office/drawing/2014/main" val="2957623960"/>
                  </a:ext>
                </a:extLst>
              </a:tr>
              <a:tr h="685800">
                <a:tc>
                  <a:txBody>
                    <a:bodyPr/>
                    <a:lstStyle/>
                    <a:p>
                      <a:pPr algn="r"/>
                      <a:r>
                        <a:rPr lang="en-US" sz="2800" dirty="0">
                          <a:solidFill>
                            <a:schemeClr val="accent2"/>
                          </a:solidFill>
                        </a:rPr>
                        <a:t>3.</a:t>
                      </a:r>
                      <a:endParaRPr lang="en-US" sz="2800" dirty="0">
                        <a:solidFill>
                          <a:schemeClr val="accent2"/>
                        </a:solidFill>
                        <a:latin typeface="Calibri" panose="020F0502020204030204" pitchFamily="34" charset="0"/>
                        <a:cs typeface="Calibri" panose="020F0502020204030204" pitchFamily="34" charset="0"/>
                      </a:endParaRPr>
                    </a:p>
                  </a:txBody>
                  <a:tcPr>
                    <a:lnR w="12700" cap="flat" cmpd="sng" algn="ctr">
                      <a:solidFill>
                        <a:schemeClr val="tx1"/>
                      </a:solidFill>
                      <a:prstDash val="solid"/>
                      <a:round/>
                      <a:headEnd type="none" w="med" len="med"/>
                      <a:tailEnd type="none" w="med" len="med"/>
                    </a:lnR>
                  </a:tcPr>
                </a:tc>
                <a:tc>
                  <a:txBody>
                    <a:bodyPr/>
                    <a:lstStyle/>
                    <a:p>
                      <a:pPr algn="ct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tcPr>
                </a:tc>
                <a:tc>
                  <a:txBody>
                    <a:bodyPr/>
                    <a:lstStyle/>
                    <a:p>
                      <a:pPr algn="ctr"/>
                      <a:r>
                        <a:rPr lang="en-US" sz="2800" dirty="0">
                          <a:latin typeface="Consolas" panose="020B0609020204030204" pitchFamily="49" charset="0"/>
                          <a:cs typeface="Consolas" panose="020B0609020204030204" pitchFamily="49" charset="0"/>
                        </a:rPr>
                        <a:t>0b0010 0100</a:t>
                      </a:r>
                    </a:p>
                  </a:txBody>
                  <a:tcPr>
                    <a:lnR w="12700" cap="flat" cmpd="sng" algn="ctr">
                      <a:solidFill>
                        <a:schemeClr val="tx1"/>
                      </a:solidFill>
                      <a:prstDash val="solid"/>
                      <a:round/>
                      <a:headEnd type="none" w="med" len="med"/>
                      <a:tailEnd type="none" w="med" len="med"/>
                    </a:lnR>
                  </a:tcPr>
                </a:tc>
                <a:tc>
                  <a:txBody>
                    <a:bodyPr/>
                    <a:lstStyle/>
                    <a:p>
                      <a:pPr algn="ct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tcPr>
                </a:tc>
                <a:tc>
                  <a:txBody>
                    <a:bodyPr/>
                    <a:lstStyle/>
                    <a:p>
                      <a:pPr algn="ctr"/>
                      <a:endParaRPr lang="en-US" sz="2800" dirty="0">
                        <a:latin typeface="Consolas" panose="020B0609020204030204" pitchFamily="49" charset="0"/>
                        <a:cs typeface="Consolas" panose="020B0609020204030204" pitchFamily="49" charset="0"/>
                      </a:endParaRPr>
                    </a:p>
                  </a:txBody>
                  <a:tcPr/>
                </a:tc>
                <a:extLst>
                  <a:ext uri="{0D108BD9-81ED-4DB2-BD59-A6C34878D82A}">
                    <a16:rowId xmlns:a16="http://schemas.microsoft.com/office/drawing/2014/main" val="2551912294"/>
                  </a:ext>
                </a:extLst>
              </a:tr>
              <a:tr h="685800">
                <a:tc>
                  <a:txBody>
                    <a:bodyPr/>
                    <a:lstStyle/>
                    <a:p>
                      <a:pPr algn="r"/>
                      <a:r>
                        <a:rPr lang="en-US" sz="2800" dirty="0">
                          <a:solidFill>
                            <a:schemeClr val="accent2"/>
                          </a:solidFill>
                        </a:rPr>
                        <a:t>4.</a:t>
                      </a:r>
                      <a:endParaRPr lang="en-US" sz="2800" dirty="0">
                        <a:solidFill>
                          <a:schemeClr val="accent2"/>
                        </a:solidFill>
                        <a:latin typeface="Calibri" panose="020F0502020204030204" pitchFamily="34" charset="0"/>
                        <a:cs typeface="Calibri" panose="020F0502020204030204" pitchFamily="34" charset="0"/>
                      </a:endParaRPr>
                    </a:p>
                  </a:txBody>
                  <a:tcPr>
                    <a:lnR w="12700" cap="flat" cmpd="sng" algn="ctr">
                      <a:solidFill>
                        <a:schemeClr val="tx1"/>
                      </a:solidFill>
                      <a:prstDash val="solid"/>
                      <a:round/>
                      <a:headEnd type="none" w="med" len="med"/>
                      <a:tailEnd type="none" w="med" len="med"/>
                    </a:lnR>
                  </a:tcPr>
                </a:tc>
                <a:tc>
                  <a:txBody>
                    <a:bodyPr/>
                    <a:lstStyle/>
                    <a:p>
                      <a:pPr algn="ct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tcPr>
                </a:tc>
                <a:tc>
                  <a:txBody>
                    <a:bodyPr/>
                    <a:lstStyle/>
                    <a:p>
                      <a:pPr algn="ctr"/>
                      <a:r>
                        <a:rPr lang="en-US" sz="2800" dirty="0">
                          <a:latin typeface="Consolas" panose="020B0609020204030204" pitchFamily="49" charset="0"/>
                          <a:cs typeface="Consolas" panose="020B0609020204030204" pitchFamily="49" charset="0"/>
                        </a:rPr>
                        <a:t>0b1101 1111</a:t>
                      </a:r>
                    </a:p>
                  </a:txBody>
                  <a:tcPr>
                    <a:lnR w="12700" cap="flat" cmpd="sng" algn="ctr">
                      <a:solidFill>
                        <a:schemeClr val="tx1"/>
                      </a:solidFill>
                      <a:prstDash val="solid"/>
                      <a:round/>
                      <a:headEnd type="none" w="med" len="med"/>
                      <a:tailEnd type="none" w="med" len="med"/>
                    </a:lnR>
                  </a:tcPr>
                </a:tc>
                <a:tc>
                  <a:txBody>
                    <a:bodyPr/>
                    <a:lstStyle/>
                    <a:p>
                      <a:pPr algn="ct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tcPr>
                </a:tc>
                <a:tc>
                  <a:txBody>
                    <a:bodyPr/>
                    <a:lstStyle/>
                    <a:p>
                      <a:pPr algn="ctr"/>
                      <a:endParaRPr lang="en-US" sz="2800" dirty="0">
                        <a:latin typeface="Consolas" panose="020B0609020204030204" pitchFamily="49" charset="0"/>
                        <a:cs typeface="Consolas" panose="020B0609020204030204" pitchFamily="49" charset="0"/>
                      </a:endParaRPr>
                    </a:p>
                  </a:txBody>
                  <a:tcPr/>
                </a:tc>
                <a:extLst>
                  <a:ext uri="{0D108BD9-81ED-4DB2-BD59-A6C34878D82A}">
                    <a16:rowId xmlns:a16="http://schemas.microsoft.com/office/drawing/2014/main" val="1653651773"/>
                  </a:ext>
                </a:extLst>
              </a:tr>
            </a:tbl>
          </a:graphicData>
        </a:graphic>
      </p:graphicFrame>
      <p:sp>
        <p:nvSpPr>
          <p:cNvPr id="9" name="Rectangle 8">
            <a:extLst>
              <a:ext uri="{FF2B5EF4-FFF2-40B4-BE49-F238E27FC236}">
                <a16:creationId xmlns:a16="http://schemas.microsoft.com/office/drawing/2014/main" id="{FC68316D-3B83-1F43-BBFE-4DFDBF6BF0DB}"/>
              </a:ext>
            </a:extLst>
          </p:cNvPr>
          <p:cNvSpPr/>
          <p:nvPr/>
        </p:nvSpPr>
        <p:spPr>
          <a:xfrm>
            <a:off x="8853235" y="1382132"/>
            <a:ext cx="3081259" cy="2056393"/>
          </a:xfrm>
          <a:prstGeom prst="rect">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sz="2400" dirty="0">
                <a:solidFill>
                  <a:schemeClr val="tx1"/>
                </a:solidFill>
              </a:rPr>
              <a:t>It’s easier to compute base-10 for positive numbers, so use two’s complement first if negative.</a:t>
            </a:r>
            <a:endParaRPr lang="en-US" sz="2400" b="1" dirty="0">
              <a:solidFill>
                <a:schemeClr val="tx1"/>
              </a:solidFill>
            </a:endParaRPr>
          </a:p>
        </p:txBody>
      </p:sp>
    </p:spTree>
    <p:extLst>
      <p:ext uri="{BB962C8B-B14F-4D97-AF65-F5344CB8AC3E}">
        <p14:creationId xmlns:p14="http://schemas.microsoft.com/office/powerpoint/2010/main" val="3725567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C4F662-3564-2241-8C4A-1A87B6D8B078}"/>
              </a:ext>
            </a:extLst>
          </p:cNvPr>
          <p:cNvSpPr>
            <a:spLocks noGrp="1"/>
          </p:cNvSpPr>
          <p:nvPr>
            <p:ph type="title"/>
          </p:nvPr>
        </p:nvSpPr>
        <p:spPr/>
        <p:txBody>
          <a:bodyPr/>
          <a:lstStyle/>
          <a:p>
            <a:r>
              <a:rPr lang="en-US" dirty="0"/>
              <a:t>Practice: Two’s Complement</a:t>
            </a:r>
          </a:p>
        </p:txBody>
      </p:sp>
      <p:sp>
        <p:nvSpPr>
          <p:cNvPr id="3" name="Content Placeholder 2">
            <a:extLst>
              <a:ext uri="{FF2B5EF4-FFF2-40B4-BE49-F238E27FC236}">
                <a16:creationId xmlns:a16="http://schemas.microsoft.com/office/drawing/2014/main" id="{9D9699C2-6D81-6F47-8683-BF83081EC455}"/>
              </a:ext>
            </a:extLst>
          </p:cNvPr>
          <p:cNvSpPr>
            <a:spLocks noGrp="1"/>
          </p:cNvSpPr>
          <p:nvPr>
            <p:ph idx="1"/>
          </p:nvPr>
        </p:nvSpPr>
        <p:spPr>
          <a:xfrm>
            <a:off x="152400" y="1295400"/>
            <a:ext cx="11811000" cy="1447800"/>
          </a:xfrm>
        </p:spPr>
        <p:txBody>
          <a:bodyPr/>
          <a:lstStyle/>
          <a:p>
            <a:pPr marL="0" indent="0">
              <a:spcBef>
                <a:spcPts val="2200"/>
              </a:spcBef>
              <a:buNone/>
            </a:pPr>
            <a:r>
              <a:rPr lang="en-US" dirty="0"/>
              <a:t>Fill in the below table:</a:t>
            </a:r>
          </a:p>
        </p:txBody>
      </p:sp>
      <p:graphicFrame>
        <p:nvGraphicFramePr>
          <p:cNvPr id="5" name="Table 5">
            <a:extLst>
              <a:ext uri="{FF2B5EF4-FFF2-40B4-BE49-F238E27FC236}">
                <a16:creationId xmlns:a16="http://schemas.microsoft.com/office/drawing/2014/main" id="{66A4E230-003F-0141-837B-A53C8197911D}"/>
              </a:ext>
            </a:extLst>
          </p:cNvPr>
          <p:cNvGraphicFramePr>
            <a:graphicFrameLocks noGrp="1"/>
          </p:cNvGraphicFramePr>
          <p:nvPr>
            <p:extLst>
              <p:ext uri="{D42A27DB-BD31-4B8C-83A1-F6EECF244321}">
                <p14:modId xmlns:p14="http://schemas.microsoft.com/office/powerpoint/2010/main" val="156252909"/>
              </p:ext>
            </p:extLst>
          </p:nvPr>
        </p:nvGraphicFramePr>
        <p:xfrm>
          <a:off x="257506" y="2824085"/>
          <a:ext cx="8503920" cy="3657600"/>
        </p:xfrm>
        <a:graphic>
          <a:graphicData uri="http://schemas.openxmlformats.org/drawingml/2006/table">
            <a:tbl>
              <a:tblPr>
                <a:tableStyleId>{2D5ABB26-0587-4C30-8999-92F81FD0307C}</a:tableStyleId>
              </a:tblPr>
              <a:tblGrid>
                <a:gridCol w="457200">
                  <a:extLst>
                    <a:ext uri="{9D8B030D-6E8A-4147-A177-3AD203B41FA5}">
                      <a16:colId xmlns:a16="http://schemas.microsoft.com/office/drawing/2014/main" val="1890944186"/>
                    </a:ext>
                  </a:extLst>
                </a:gridCol>
                <a:gridCol w="1371600">
                  <a:extLst>
                    <a:ext uri="{9D8B030D-6E8A-4147-A177-3AD203B41FA5}">
                      <a16:colId xmlns:a16="http://schemas.microsoft.com/office/drawing/2014/main" val="546923786"/>
                    </a:ext>
                  </a:extLst>
                </a:gridCol>
                <a:gridCol w="2651760">
                  <a:extLst>
                    <a:ext uri="{9D8B030D-6E8A-4147-A177-3AD203B41FA5}">
                      <a16:colId xmlns:a16="http://schemas.microsoft.com/office/drawing/2014/main" val="872783589"/>
                    </a:ext>
                  </a:extLst>
                </a:gridCol>
                <a:gridCol w="1371600">
                  <a:extLst>
                    <a:ext uri="{9D8B030D-6E8A-4147-A177-3AD203B41FA5}">
                      <a16:colId xmlns:a16="http://schemas.microsoft.com/office/drawing/2014/main" val="3438414371"/>
                    </a:ext>
                  </a:extLst>
                </a:gridCol>
                <a:gridCol w="2651760">
                  <a:extLst>
                    <a:ext uri="{9D8B030D-6E8A-4147-A177-3AD203B41FA5}">
                      <a16:colId xmlns:a16="http://schemas.microsoft.com/office/drawing/2014/main" val="1852756321"/>
                    </a:ext>
                  </a:extLst>
                </a:gridCol>
              </a:tblGrid>
              <a:tr h="370840">
                <a:tc>
                  <a:txBody>
                    <a:bodyPr/>
                    <a:lstStyle/>
                    <a:p>
                      <a:endParaRPr lang="en-US" sz="2800" dirty="0">
                        <a:latin typeface="Consolas" panose="020B0609020204030204" pitchFamily="49" charset="0"/>
                        <a:cs typeface="Consolas" panose="020B0609020204030204" pitchFamily="49" charset="0"/>
                      </a:endParaRPr>
                    </a:p>
                  </a:txBody>
                  <a:tcPr>
                    <a:lnR w="12700" cap="flat" cmpd="sng" algn="ctr">
                      <a:solidFill>
                        <a:schemeClr val="tx1"/>
                      </a:solidFill>
                      <a:prstDash val="solid"/>
                      <a:round/>
                      <a:headEnd type="none" w="med" len="med"/>
                      <a:tailEnd type="none" w="med" len="med"/>
                    </a:lnR>
                  </a:tcPr>
                </a:tc>
                <a:tc gridSpan="2">
                  <a:txBody>
                    <a:bodyPr/>
                    <a:lstStyle/>
                    <a:p>
                      <a:pPr algn="ctr"/>
                      <a:r>
                        <a:rPr lang="en-US" sz="2800" dirty="0">
                          <a:solidFill>
                            <a:schemeClr val="tx1"/>
                          </a:solidFill>
                          <a:latin typeface="Consolas" panose="020B0609020204030204" pitchFamily="49" charset="0"/>
                          <a:cs typeface="Consolas" panose="020B0609020204030204" pitchFamily="49" charset="0"/>
                        </a:rPr>
                        <a:t>char x </a:t>
                      </a:r>
                      <a:r>
                        <a:rPr lang="en-US" sz="2800" dirty="0">
                          <a:latin typeface="Consolas" panose="020B0609020204030204" pitchFamily="49" charset="0"/>
                          <a:cs typeface="Consolas" panose="020B0609020204030204" pitchFamily="49" charset="0"/>
                        </a:rPr>
                        <a:t>= ____;</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algn="ctr"/>
                      <a:endParaRPr lang="en-US" dirty="0">
                        <a:latin typeface="Consolas" panose="020B0609020204030204" pitchFamily="49" charset="0"/>
                        <a:cs typeface="Consolas" panose="020B0609020204030204" pitchFamily="49" charset="0"/>
                      </a:endParaRPr>
                    </a:p>
                  </a:txBody>
                  <a:tcPr>
                    <a:lnR w="12700" cap="flat" cmpd="sng" algn="ctr">
                      <a:solidFill>
                        <a:schemeClr val="tx1"/>
                      </a:solidFill>
                      <a:prstDash val="solid"/>
                      <a:round/>
                      <a:headEnd type="none" w="med" len="med"/>
                      <a:tailEnd type="none" w="med" len="med"/>
                    </a:lnR>
                  </a:tcPr>
                </a:tc>
                <a:tc gridSpan="2">
                  <a:txBody>
                    <a:bodyPr/>
                    <a:lstStyle/>
                    <a:p>
                      <a:pPr algn="ctr"/>
                      <a:r>
                        <a:rPr lang="en-US" sz="2800" b="1" dirty="0">
                          <a:solidFill>
                            <a:srgbClr val="0432FF"/>
                          </a:solidFill>
                          <a:latin typeface="Consolas" panose="020B0609020204030204" pitchFamily="49" charset="0"/>
                          <a:cs typeface="Consolas" panose="020B0609020204030204" pitchFamily="49" charset="0"/>
                        </a:rPr>
                        <a:t>char</a:t>
                      </a:r>
                      <a:r>
                        <a:rPr lang="en-US" sz="2800" b="1" dirty="0">
                          <a:latin typeface="Consolas" panose="020B0609020204030204" pitchFamily="49" charset="0"/>
                          <a:cs typeface="Consolas" panose="020B0609020204030204" pitchFamily="49" charset="0"/>
                        </a:rPr>
                        <a:t> </a:t>
                      </a:r>
                      <a:r>
                        <a:rPr lang="en-US" sz="2800" b="1" dirty="0">
                          <a:solidFill>
                            <a:schemeClr val="accent2">
                              <a:lumMod val="75000"/>
                            </a:schemeClr>
                          </a:solidFill>
                          <a:latin typeface="Consolas" panose="020B0609020204030204" pitchFamily="49" charset="0"/>
                          <a:cs typeface="Consolas" panose="020B0609020204030204" pitchFamily="49" charset="0"/>
                        </a:rPr>
                        <a:t>y</a:t>
                      </a:r>
                      <a:r>
                        <a:rPr lang="en-US" sz="2800" b="1" dirty="0">
                          <a:latin typeface="Consolas" panose="020B0609020204030204" pitchFamily="49" charset="0"/>
                          <a:cs typeface="Consolas" panose="020B0609020204030204" pitchFamily="49" charset="0"/>
                        </a:rPr>
                        <a:t> = -x;</a:t>
                      </a:r>
                    </a:p>
                  </a:txBody>
                  <a:tcPr>
                    <a:lnL w="12700" cap="flat" cmpd="sng" algn="ctr">
                      <a:solidFill>
                        <a:schemeClr val="tx1"/>
                      </a:solidFill>
                      <a:prstDash val="solid"/>
                      <a:round/>
                      <a:headEnd type="none" w="med" len="med"/>
                      <a:tailEnd type="none" w="med" len="med"/>
                    </a:lnL>
                  </a:tcPr>
                </a:tc>
                <a:tc hMerge="1">
                  <a:txBody>
                    <a:bodyPr/>
                    <a:lstStyle/>
                    <a:p>
                      <a:pPr algn="ctr"/>
                      <a:endParaRPr lang="en-US" dirty="0">
                        <a:latin typeface="Consolas" panose="020B0609020204030204" pitchFamily="49" charset="0"/>
                        <a:cs typeface="Consolas" panose="020B0609020204030204" pitchFamily="49" charset="0"/>
                      </a:endParaRPr>
                    </a:p>
                  </a:txBody>
                  <a:tcPr/>
                </a:tc>
                <a:extLst>
                  <a:ext uri="{0D108BD9-81ED-4DB2-BD59-A6C34878D82A}">
                    <a16:rowId xmlns:a16="http://schemas.microsoft.com/office/drawing/2014/main" val="1299194755"/>
                  </a:ext>
                </a:extLst>
              </a:tr>
              <a:tr h="370840">
                <a:tc>
                  <a:txBody>
                    <a:bodyPr/>
                    <a:lstStyle/>
                    <a:p>
                      <a:endParaRPr lang="en-US" sz="2000" dirty="0">
                        <a:latin typeface="Consolas" panose="020B0609020204030204" pitchFamily="49" charset="0"/>
                        <a:cs typeface="Consolas" panose="020B0609020204030204" pitchFamily="49" charset="0"/>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US" sz="2000" dirty="0">
                          <a:latin typeface="Consolas" panose="020B0609020204030204" pitchFamily="49" charset="0"/>
                          <a:cs typeface="Consolas" panose="020B0609020204030204" pitchFamily="49" charset="0"/>
                        </a:rPr>
                        <a:t>decimal</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r>
                        <a:rPr lang="en-US" sz="2000" dirty="0">
                          <a:latin typeface="Consolas" panose="020B0609020204030204" pitchFamily="49" charset="0"/>
                          <a:cs typeface="Consolas" panose="020B0609020204030204" pitchFamily="49" charset="0"/>
                        </a:rPr>
                        <a:t>binary</a:t>
                      </a: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US" sz="2000" dirty="0">
                          <a:latin typeface="Consolas" panose="020B0609020204030204" pitchFamily="49" charset="0"/>
                          <a:cs typeface="Consolas" panose="020B0609020204030204" pitchFamily="49" charset="0"/>
                        </a:rPr>
                        <a:t>decimal</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r>
                        <a:rPr lang="en-US" sz="2000" dirty="0">
                          <a:latin typeface="Consolas" panose="020B0609020204030204" pitchFamily="49" charset="0"/>
                          <a:cs typeface="Consolas" panose="020B0609020204030204" pitchFamily="49" charset="0"/>
                        </a:rPr>
                        <a:t>binary</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24584583"/>
                  </a:ext>
                </a:extLst>
              </a:tr>
              <a:tr h="685800">
                <a:tc>
                  <a:txBody>
                    <a:bodyPr/>
                    <a:lstStyle/>
                    <a:p>
                      <a:pPr algn="r"/>
                      <a:r>
                        <a:rPr lang="en-US" sz="2800" dirty="0">
                          <a:solidFill>
                            <a:schemeClr val="accent2"/>
                          </a:solidFill>
                        </a:rPr>
                        <a:t>1.</a:t>
                      </a:r>
                      <a:endParaRPr lang="en-US" sz="2800" dirty="0">
                        <a:solidFill>
                          <a:schemeClr val="accent2"/>
                        </a:solidFill>
                        <a:latin typeface="Calibri" panose="020F0502020204030204" pitchFamily="34" charset="0"/>
                        <a:cs typeface="Calibri" panose="020F0502020204030204" pitchFamily="34"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en-US" sz="2800" dirty="0">
                          <a:latin typeface="Consolas" panose="020B0609020204030204" pitchFamily="49" charset="0"/>
                          <a:cs typeface="Consolas" panose="020B0609020204030204" pitchFamily="49" charset="0"/>
                        </a:rPr>
                        <a:t>0b1111 1100</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endParaRPr lang="en-US" sz="2800"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782544905"/>
                  </a:ext>
                </a:extLst>
              </a:tr>
              <a:tr h="685800">
                <a:tc>
                  <a:txBody>
                    <a:bodyPr/>
                    <a:lstStyle/>
                    <a:p>
                      <a:pPr algn="r"/>
                      <a:r>
                        <a:rPr lang="en-US" sz="2800" dirty="0">
                          <a:solidFill>
                            <a:schemeClr val="accent2"/>
                          </a:solidFill>
                        </a:rPr>
                        <a:t>2.</a:t>
                      </a:r>
                      <a:endParaRPr lang="en-US" sz="2800" dirty="0">
                        <a:solidFill>
                          <a:schemeClr val="accent2"/>
                        </a:solidFill>
                        <a:latin typeface="Calibri" panose="020F0502020204030204" pitchFamily="34" charset="0"/>
                        <a:cs typeface="Calibri" panose="020F0502020204030204" pitchFamily="34" charset="0"/>
                      </a:endParaRPr>
                    </a:p>
                  </a:txBody>
                  <a:tcPr>
                    <a:lnR w="12700" cap="flat" cmpd="sng" algn="ctr">
                      <a:solidFill>
                        <a:schemeClr val="tx1"/>
                      </a:solidFill>
                      <a:prstDash val="solid"/>
                      <a:round/>
                      <a:headEnd type="none" w="med" len="med"/>
                      <a:tailEnd type="none" w="med" len="med"/>
                    </a:lnR>
                  </a:tcPr>
                </a:tc>
                <a:tc>
                  <a:txBody>
                    <a:bodyPr/>
                    <a:lstStyle/>
                    <a:p>
                      <a:pPr algn="ct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tcPr>
                </a:tc>
                <a:tc>
                  <a:txBody>
                    <a:bodyPr/>
                    <a:lstStyle/>
                    <a:p>
                      <a:pPr algn="ctr"/>
                      <a:r>
                        <a:rPr lang="en-US" sz="2800" dirty="0">
                          <a:latin typeface="Consolas" panose="020B0609020204030204" pitchFamily="49" charset="0"/>
                          <a:cs typeface="Consolas" panose="020B0609020204030204" pitchFamily="49" charset="0"/>
                        </a:rPr>
                        <a:t>0b0001 1000</a:t>
                      </a:r>
                    </a:p>
                  </a:txBody>
                  <a:tcPr>
                    <a:lnR w="12700" cap="flat" cmpd="sng" algn="ctr">
                      <a:solidFill>
                        <a:schemeClr val="tx1"/>
                      </a:solidFill>
                      <a:prstDash val="solid"/>
                      <a:round/>
                      <a:headEnd type="none" w="med" len="med"/>
                      <a:tailEnd type="none" w="med" len="med"/>
                    </a:lnR>
                  </a:tcPr>
                </a:tc>
                <a:tc>
                  <a:txBody>
                    <a:bodyPr/>
                    <a:lstStyle/>
                    <a:p>
                      <a:pPr algn="ct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tcPr>
                </a:tc>
                <a:tc>
                  <a:txBody>
                    <a:bodyPr/>
                    <a:lstStyle/>
                    <a:p>
                      <a:pPr algn="ctr"/>
                      <a:endParaRPr lang="en-US" sz="2800" dirty="0">
                        <a:latin typeface="Consolas" panose="020B0609020204030204" pitchFamily="49" charset="0"/>
                        <a:cs typeface="Consolas" panose="020B0609020204030204" pitchFamily="49" charset="0"/>
                      </a:endParaRPr>
                    </a:p>
                  </a:txBody>
                  <a:tcPr/>
                </a:tc>
                <a:extLst>
                  <a:ext uri="{0D108BD9-81ED-4DB2-BD59-A6C34878D82A}">
                    <a16:rowId xmlns:a16="http://schemas.microsoft.com/office/drawing/2014/main" val="2957623960"/>
                  </a:ext>
                </a:extLst>
              </a:tr>
              <a:tr h="685800">
                <a:tc>
                  <a:txBody>
                    <a:bodyPr/>
                    <a:lstStyle/>
                    <a:p>
                      <a:pPr algn="r"/>
                      <a:r>
                        <a:rPr lang="en-US" sz="2800" dirty="0">
                          <a:solidFill>
                            <a:schemeClr val="accent2"/>
                          </a:solidFill>
                        </a:rPr>
                        <a:t>3.</a:t>
                      </a:r>
                      <a:endParaRPr lang="en-US" sz="2800" dirty="0">
                        <a:solidFill>
                          <a:schemeClr val="accent2"/>
                        </a:solidFill>
                        <a:latin typeface="Calibri" panose="020F0502020204030204" pitchFamily="34" charset="0"/>
                        <a:cs typeface="Calibri" panose="020F0502020204030204" pitchFamily="34" charset="0"/>
                      </a:endParaRPr>
                    </a:p>
                  </a:txBody>
                  <a:tcPr>
                    <a:lnR w="12700" cap="flat" cmpd="sng" algn="ctr">
                      <a:solidFill>
                        <a:schemeClr val="tx1"/>
                      </a:solidFill>
                      <a:prstDash val="solid"/>
                      <a:round/>
                      <a:headEnd type="none" w="med" len="med"/>
                      <a:tailEnd type="none" w="med" len="med"/>
                    </a:lnR>
                  </a:tcPr>
                </a:tc>
                <a:tc>
                  <a:txBody>
                    <a:bodyPr/>
                    <a:lstStyle/>
                    <a:p>
                      <a:pPr algn="ct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tcPr>
                </a:tc>
                <a:tc>
                  <a:txBody>
                    <a:bodyPr/>
                    <a:lstStyle/>
                    <a:p>
                      <a:pPr algn="ctr"/>
                      <a:r>
                        <a:rPr lang="en-US" sz="2800" dirty="0">
                          <a:latin typeface="Consolas" panose="020B0609020204030204" pitchFamily="49" charset="0"/>
                          <a:cs typeface="Consolas" panose="020B0609020204030204" pitchFamily="49" charset="0"/>
                        </a:rPr>
                        <a:t>0b0010 0100</a:t>
                      </a:r>
                    </a:p>
                  </a:txBody>
                  <a:tcPr>
                    <a:lnR w="12700" cap="flat" cmpd="sng" algn="ctr">
                      <a:solidFill>
                        <a:schemeClr val="tx1"/>
                      </a:solidFill>
                      <a:prstDash val="solid"/>
                      <a:round/>
                      <a:headEnd type="none" w="med" len="med"/>
                      <a:tailEnd type="none" w="med" len="med"/>
                    </a:lnR>
                  </a:tcPr>
                </a:tc>
                <a:tc>
                  <a:txBody>
                    <a:bodyPr/>
                    <a:lstStyle/>
                    <a:p>
                      <a:pPr algn="ct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tcPr>
                </a:tc>
                <a:tc>
                  <a:txBody>
                    <a:bodyPr/>
                    <a:lstStyle/>
                    <a:p>
                      <a:pPr algn="ctr"/>
                      <a:endParaRPr lang="en-US" sz="2800" dirty="0">
                        <a:latin typeface="Consolas" panose="020B0609020204030204" pitchFamily="49" charset="0"/>
                        <a:cs typeface="Consolas" panose="020B0609020204030204" pitchFamily="49" charset="0"/>
                      </a:endParaRPr>
                    </a:p>
                  </a:txBody>
                  <a:tcPr/>
                </a:tc>
                <a:extLst>
                  <a:ext uri="{0D108BD9-81ED-4DB2-BD59-A6C34878D82A}">
                    <a16:rowId xmlns:a16="http://schemas.microsoft.com/office/drawing/2014/main" val="2551912294"/>
                  </a:ext>
                </a:extLst>
              </a:tr>
              <a:tr h="685800">
                <a:tc>
                  <a:txBody>
                    <a:bodyPr/>
                    <a:lstStyle/>
                    <a:p>
                      <a:pPr algn="r"/>
                      <a:r>
                        <a:rPr lang="en-US" sz="2800" dirty="0">
                          <a:solidFill>
                            <a:schemeClr val="accent2"/>
                          </a:solidFill>
                        </a:rPr>
                        <a:t>4.</a:t>
                      </a:r>
                      <a:endParaRPr lang="en-US" sz="2800" dirty="0">
                        <a:solidFill>
                          <a:schemeClr val="accent2"/>
                        </a:solidFill>
                        <a:latin typeface="Calibri" panose="020F0502020204030204" pitchFamily="34" charset="0"/>
                        <a:cs typeface="Calibri" panose="020F0502020204030204" pitchFamily="34" charset="0"/>
                      </a:endParaRPr>
                    </a:p>
                  </a:txBody>
                  <a:tcPr>
                    <a:lnR w="12700" cap="flat" cmpd="sng" algn="ctr">
                      <a:solidFill>
                        <a:schemeClr val="tx1"/>
                      </a:solidFill>
                      <a:prstDash val="solid"/>
                      <a:round/>
                      <a:headEnd type="none" w="med" len="med"/>
                      <a:tailEnd type="none" w="med" len="med"/>
                    </a:lnR>
                  </a:tcPr>
                </a:tc>
                <a:tc>
                  <a:txBody>
                    <a:bodyPr/>
                    <a:lstStyle/>
                    <a:p>
                      <a:pPr algn="ct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tcPr>
                </a:tc>
                <a:tc>
                  <a:txBody>
                    <a:bodyPr/>
                    <a:lstStyle/>
                    <a:p>
                      <a:pPr algn="ctr"/>
                      <a:r>
                        <a:rPr lang="en-US" sz="2800" dirty="0">
                          <a:latin typeface="Consolas" panose="020B0609020204030204" pitchFamily="49" charset="0"/>
                          <a:cs typeface="Consolas" panose="020B0609020204030204" pitchFamily="49" charset="0"/>
                        </a:rPr>
                        <a:t>0b1101 1111</a:t>
                      </a:r>
                    </a:p>
                  </a:txBody>
                  <a:tcPr>
                    <a:lnR w="12700" cap="flat" cmpd="sng" algn="ctr">
                      <a:solidFill>
                        <a:schemeClr val="tx1"/>
                      </a:solidFill>
                      <a:prstDash val="solid"/>
                      <a:round/>
                      <a:headEnd type="none" w="med" len="med"/>
                      <a:tailEnd type="none" w="med" len="med"/>
                    </a:lnR>
                  </a:tcPr>
                </a:tc>
                <a:tc>
                  <a:txBody>
                    <a:bodyPr/>
                    <a:lstStyle/>
                    <a:p>
                      <a:pPr algn="ct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tcPr>
                </a:tc>
                <a:tc>
                  <a:txBody>
                    <a:bodyPr/>
                    <a:lstStyle/>
                    <a:p>
                      <a:pPr algn="ctr"/>
                      <a:endParaRPr lang="en-US" sz="2800" dirty="0">
                        <a:latin typeface="Consolas" panose="020B0609020204030204" pitchFamily="49" charset="0"/>
                        <a:cs typeface="Consolas" panose="020B0609020204030204" pitchFamily="49" charset="0"/>
                      </a:endParaRPr>
                    </a:p>
                  </a:txBody>
                  <a:tcPr/>
                </a:tc>
                <a:extLst>
                  <a:ext uri="{0D108BD9-81ED-4DB2-BD59-A6C34878D82A}">
                    <a16:rowId xmlns:a16="http://schemas.microsoft.com/office/drawing/2014/main" val="1653651773"/>
                  </a:ext>
                </a:extLst>
              </a:tr>
            </a:tbl>
          </a:graphicData>
        </a:graphic>
      </p:graphicFrame>
      <p:graphicFrame>
        <p:nvGraphicFramePr>
          <p:cNvPr id="6" name="Table 5">
            <a:extLst>
              <a:ext uri="{FF2B5EF4-FFF2-40B4-BE49-F238E27FC236}">
                <a16:creationId xmlns:a16="http://schemas.microsoft.com/office/drawing/2014/main" id="{E4CAEFD9-A637-234D-B0E1-AD5C6EA77B23}"/>
              </a:ext>
            </a:extLst>
          </p:cNvPr>
          <p:cNvGraphicFramePr>
            <a:graphicFrameLocks noGrp="1"/>
          </p:cNvGraphicFramePr>
          <p:nvPr>
            <p:extLst>
              <p:ext uri="{D42A27DB-BD31-4B8C-83A1-F6EECF244321}">
                <p14:modId xmlns:p14="http://schemas.microsoft.com/office/powerpoint/2010/main" val="3653157275"/>
              </p:ext>
            </p:extLst>
          </p:nvPr>
        </p:nvGraphicFramePr>
        <p:xfrm>
          <a:off x="4746171" y="3738485"/>
          <a:ext cx="1295400" cy="2743200"/>
        </p:xfrm>
        <a:graphic>
          <a:graphicData uri="http://schemas.openxmlformats.org/drawingml/2006/table">
            <a:tbl>
              <a:tblPr>
                <a:tableStyleId>{2D5ABB26-0587-4C30-8999-92F81FD0307C}</a:tableStyleId>
              </a:tblPr>
              <a:tblGrid>
                <a:gridCol w="1295400">
                  <a:extLst>
                    <a:ext uri="{9D8B030D-6E8A-4147-A177-3AD203B41FA5}">
                      <a16:colId xmlns:a16="http://schemas.microsoft.com/office/drawing/2014/main" val="3222865686"/>
                    </a:ext>
                  </a:extLst>
                </a:gridCol>
              </a:tblGrid>
              <a:tr h="685800">
                <a:tc>
                  <a:txBody>
                    <a:bodyPr/>
                    <a:lstStyle/>
                    <a:p>
                      <a:pPr algn="r"/>
                      <a:r>
                        <a:rPr lang="en-US" sz="2800" dirty="0">
                          <a:solidFill>
                            <a:srgbClr val="FF0000"/>
                          </a:solidFill>
                          <a:latin typeface="Consolas" panose="020B0609020204030204" pitchFamily="49" charset="0"/>
                          <a:cs typeface="Consolas" panose="020B0609020204030204" pitchFamily="49" charset="0"/>
                        </a:rPr>
                        <a:t>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2057773819"/>
                  </a:ext>
                </a:extLst>
              </a:tr>
              <a:tr h="685800">
                <a:tc>
                  <a:txBody>
                    <a:bodyPr/>
                    <a:lstStyle/>
                    <a:p>
                      <a:pPr algn="r"/>
                      <a:endParaRPr lang="en-US" sz="2800" dirty="0">
                        <a:solidFill>
                          <a:srgbClr val="FF0000"/>
                        </a:solidFill>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38933366"/>
                  </a:ext>
                </a:extLst>
              </a:tr>
              <a:tr h="685800">
                <a:tc>
                  <a:txBody>
                    <a:bodyPr/>
                    <a:lstStyle/>
                    <a:p>
                      <a:pPr algn="r"/>
                      <a:endParaRPr lang="en-US" sz="2800"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70337344"/>
                  </a:ext>
                </a:extLst>
              </a:tr>
              <a:tr h="685800">
                <a:tc>
                  <a:txBody>
                    <a:bodyPr/>
                    <a:lstStyle/>
                    <a:p>
                      <a:pPr algn="r"/>
                      <a:endParaRPr lang="en-US" sz="2800"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51905817"/>
                  </a:ext>
                </a:extLst>
              </a:tr>
            </a:tbl>
          </a:graphicData>
        </a:graphic>
      </p:graphicFrame>
      <p:graphicFrame>
        <p:nvGraphicFramePr>
          <p:cNvPr id="7" name="Table 6">
            <a:extLst>
              <a:ext uri="{FF2B5EF4-FFF2-40B4-BE49-F238E27FC236}">
                <a16:creationId xmlns:a16="http://schemas.microsoft.com/office/drawing/2014/main" id="{1D24EED9-2F2E-B542-A225-9CC0CD9D22ED}"/>
              </a:ext>
            </a:extLst>
          </p:cNvPr>
          <p:cNvGraphicFramePr>
            <a:graphicFrameLocks noGrp="1"/>
          </p:cNvGraphicFramePr>
          <p:nvPr>
            <p:extLst>
              <p:ext uri="{D42A27DB-BD31-4B8C-83A1-F6EECF244321}">
                <p14:modId xmlns:p14="http://schemas.microsoft.com/office/powerpoint/2010/main" val="1084228284"/>
              </p:ext>
            </p:extLst>
          </p:nvPr>
        </p:nvGraphicFramePr>
        <p:xfrm>
          <a:off x="6230380" y="3765699"/>
          <a:ext cx="2651760" cy="2743200"/>
        </p:xfrm>
        <a:graphic>
          <a:graphicData uri="http://schemas.openxmlformats.org/drawingml/2006/table">
            <a:tbl>
              <a:tblPr>
                <a:tableStyleId>{2D5ABB26-0587-4C30-8999-92F81FD0307C}</a:tableStyleId>
              </a:tblPr>
              <a:tblGrid>
                <a:gridCol w="2651760">
                  <a:extLst>
                    <a:ext uri="{9D8B030D-6E8A-4147-A177-3AD203B41FA5}">
                      <a16:colId xmlns:a16="http://schemas.microsoft.com/office/drawing/2014/main" val="700288500"/>
                    </a:ext>
                  </a:extLst>
                </a:gridCol>
              </a:tblGrid>
              <a:tr h="685800">
                <a:tc>
                  <a:txBody>
                    <a:bodyPr/>
                    <a:lstStyle/>
                    <a:p>
                      <a:pPr algn="ctr"/>
                      <a:r>
                        <a:rPr lang="en-US" sz="2800" dirty="0">
                          <a:solidFill>
                            <a:srgbClr val="FF0000"/>
                          </a:solidFill>
                          <a:latin typeface="Consolas" panose="020B0609020204030204" pitchFamily="49" charset="0"/>
                          <a:cs typeface="Consolas" panose="020B0609020204030204" pitchFamily="49" charset="0"/>
                        </a:rPr>
                        <a:t>0b0000 0100</a:t>
                      </a:r>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2057773819"/>
                  </a:ext>
                </a:extLst>
              </a:tr>
              <a:tr h="685800">
                <a:tc>
                  <a:txBody>
                    <a:bodyPr/>
                    <a:lstStyle/>
                    <a:p>
                      <a:pPr algn="ctr"/>
                      <a:endParaRPr lang="en-US" sz="2800" dirty="0">
                        <a:solidFill>
                          <a:srgbClr val="FF0000"/>
                        </a:solidFill>
                        <a:latin typeface="Consolas" panose="020B0609020204030204" pitchFamily="49" charset="0"/>
                        <a:cs typeface="Consolas" panose="020B0609020204030204" pitchFamily="49" charset="0"/>
                      </a:endParaRPr>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38933366"/>
                  </a:ext>
                </a:extLst>
              </a:tr>
              <a:tr h="685800">
                <a:tc>
                  <a:txBody>
                    <a:bodyPr/>
                    <a:lstStyle/>
                    <a:p>
                      <a:pPr algn="ctr"/>
                      <a:endParaRPr lang="en-US" sz="2800" dirty="0">
                        <a:latin typeface="Consolas" panose="020B0609020204030204" pitchFamily="49" charset="0"/>
                        <a:cs typeface="Consolas" panose="020B0609020204030204" pitchFamily="49" charset="0"/>
                      </a:endParaRPr>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70337344"/>
                  </a:ext>
                </a:extLst>
              </a:tr>
              <a:tr h="685800">
                <a:tc>
                  <a:txBody>
                    <a:bodyPr/>
                    <a:lstStyle/>
                    <a:p>
                      <a:pPr algn="ctr"/>
                      <a:endParaRPr lang="en-US" sz="2800" dirty="0">
                        <a:latin typeface="Consolas" panose="020B0609020204030204" pitchFamily="49" charset="0"/>
                        <a:cs typeface="Consolas" panose="020B0609020204030204" pitchFamily="49" charset="0"/>
                      </a:endParaRPr>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751905817"/>
                  </a:ext>
                </a:extLst>
              </a:tr>
            </a:tbl>
          </a:graphicData>
        </a:graphic>
      </p:graphicFrame>
      <p:graphicFrame>
        <p:nvGraphicFramePr>
          <p:cNvPr id="13" name="Table 12">
            <a:extLst>
              <a:ext uri="{FF2B5EF4-FFF2-40B4-BE49-F238E27FC236}">
                <a16:creationId xmlns:a16="http://schemas.microsoft.com/office/drawing/2014/main" id="{55CC7DF6-B47F-7840-8ADC-90899FDFF1B6}"/>
              </a:ext>
            </a:extLst>
          </p:cNvPr>
          <p:cNvGraphicFramePr>
            <a:graphicFrameLocks noGrp="1"/>
          </p:cNvGraphicFramePr>
          <p:nvPr>
            <p:extLst>
              <p:ext uri="{D42A27DB-BD31-4B8C-83A1-F6EECF244321}">
                <p14:modId xmlns:p14="http://schemas.microsoft.com/office/powerpoint/2010/main" val="1498412483"/>
              </p:ext>
            </p:extLst>
          </p:nvPr>
        </p:nvGraphicFramePr>
        <p:xfrm>
          <a:off x="730916" y="3752092"/>
          <a:ext cx="1295400" cy="2743200"/>
        </p:xfrm>
        <a:graphic>
          <a:graphicData uri="http://schemas.openxmlformats.org/drawingml/2006/table">
            <a:tbl>
              <a:tblPr>
                <a:tableStyleId>{2D5ABB26-0587-4C30-8999-92F81FD0307C}</a:tableStyleId>
              </a:tblPr>
              <a:tblGrid>
                <a:gridCol w="1295400">
                  <a:extLst>
                    <a:ext uri="{9D8B030D-6E8A-4147-A177-3AD203B41FA5}">
                      <a16:colId xmlns:a16="http://schemas.microsoft.com/office/drawing/2014/main" val="3222865686"/>
                    </a:ext>
                  </a:extLst>
                </a:gridCol>
              </a:tblGrid>
              <a:tr h="685800">
                <a:tc>
                  <a:txBody>
                    <a:bodyPr/>
                    <a:lstStyle/>
                    <a:p>
                      <a:pPr algn="r"/>
                      <a:r>
                        <a:rPr lang="en-US" sz="2800" dirty="0">
                          <a:solidFill>
                            <a:srgbClr val="FF0000"/>
                          </a:solidFill>
                          <a:latin typeface="Consolas" panose="020B0609020204030204" pitchFamily="49" charset="0"/>
                          <a:cs typeface="Consolas" panose="020B0609020204030204" pitchFamily="49" charset="0"/>
                        </a:rPr>
                        <a:t>-4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2057773819"/>
                  </a:ext>
                </a:extLst>
              </a:tr>
              <a:tr h="685800">
                <a:tc>
                  <a:txBody>
                    <a:bodyPr/>
                    <a:lstStyle/>
                    <a:p>
                      <a:pPr algn="r"/>
                      <a:endParaRPr lang="en-US" sz="2800" dirty="0">
                        <a:solidFill>
                          <a:srgbClr val="FF0000"/>
                        </a:solidFill>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38933366"/>
                  </a:ext>
                </a:extLst>
              </a:tr>
              <a:tr h="685800">
                <a:tc>
                  <a:txBody>
                    <a:bodyPr/>
                    <a:lstStyle/>
                    <a:p>
                      <a:pPr algn="r"/>
                      <a:endParaRPr lang="en-US" sz="2800"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70337344"/>
                  </a:ext>
                </a:extLst>
              </a:tr>
              <a:tr h="685800">
                <a:tc>
                  <a:txBody>
                    <a:bodyPr/>
                    <a:lstStyle/>
                    <a:p>
                      <a:pPr algn="r"/>
                      <a:endParaRPr lang="en-US" sz="2800"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51905817"/>
                  </a:ext>
                </a:extLst>
              </a:tr>
            </a:tbl>
          </a:graphicData>
        </a:graphic>
      </p:graphicFrame>
      <p:sp>
        <p:nvSpPr>
          <p:cNvPr id="10" name="Rectangle 9">
            <a:extLst>
              <a:ext uri="{FF2B5EF4-FFF2-40B4-BE49-F238E27FC236}">
                <a16:creationId xmlns:a16="http://schemas.microsoft.com/office/drawing/2014/main" id="{F9FB35EF-73D7-0D47-B5E9-94129274C764}"/>
              </a:ext>
            </a:extLst>
          </p:cNvPr>
          <p:cNvSpPr/>
          <p:nvPr/>
        </p:nvSpPr>
        <p:spPr>
          <a:xfrm>
            <a:off x="8853235" y="1382132"/>
            <a:ext cx="3081259" cy="2056393"/>
          </a:xfrm>
          <a:prstGeom prst="rect">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sz="2400" dirty="0">
                <a:solidFill>
                  <a:schemeClr val="tx1"/>
                </a:solidFill>
              </a:rPr>
              <a:t>It’s easier to compute base-10 for positive numbers, so use two’s complement first if negative.</a:t>
            </a:r>
            <a:endParaRPr lang="en-US" sz="2400" b="1" dirty="0">
              <a:solidFill>
                <a:schemeClr val="tx1"/>
              </a:solidFill>
            </a:endParaRPr>
          </a:p>
        </p:txBody>
      </p:sp>
      <p:sp>
        <p:nvSpPr>
          <p:cNvPr id="9" name="TextBox 8">
            <a:extLst>
              <a:ext uri="{FF2B5EF4-FFF2-40B4-BE49-F238E27FC236}">
                <a16:creationId xmlns:a16="http://schemas.microsoft.com/office/drawing/2014/main" id="{71DD9629-38FC-1E4B-A1EE-13BCDE6B9D07}"/>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Tree>
    <p:extLst>
      <p:ext uri="{BB962C8B-B14F-4D97-AF65-F5344CB8AC3E}">
        <p14:creationId xmlns:p14="http://schemas.microsoft.com/office/powerpoint/2010/main" val="113586036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C4F662-3564-2241-8C4A-1A87B6D8B078}"/>
              </a:ext>
            </a:extLst>
          </p:cNvPr>
          <p:cNvSpPr>
            <a:spLocks noGrp="1"/>
          </p:cNvSpPr>
          <p:nvPr>
            <p:ph type="title"/>
          </p:nvPr>
        </p:nvSpPr>
        <p:spPr/>
        <p:txBody>
          <a:bodyPr/>
          <a:lstStyle/>
          <a:p>
            <a:r>
              <a:rPr lang="en-US" dirty="0"/>
              <a:t>Practice: Two’s Complement</a:t>
            </a:r>
          </a:p>
        </p:txBody>
      </p:sp>
      <p:sp>
        <p:nvSpPr>
          <p:cNvPr id="3" name="Content Placeholder 2">
            <a:extLst>
              <a:ext uri="{FF2B5EF4-FFF2-40B4-BE49-F238E27FC236}">
                <a16:creationId xmlns:a16="http://schemas.microsoft.com/office/drawing/2014/main" id="{9D9699C2-6D81-6F47-8683-BF83081EC455}"/>
              </a:ext>
            </a:extLst>
          </p:cNvPr>
          <p:cNvSpPr>
            <a:spLocks noGrp="1"/>
          </p:cNvSpPr>
          <p:nvPr>
            <p:ph idx="1"/>
          </p:nvPr>
        </p:nvSpPr>
        <p:spPr>
          <a:xfrm>
            <a:off x="152400" y="1295400"/>
            <a:ext cx="11811000" cy="1447800"/>
          </a:xfrm>
        </p:spPr>
        <p:txBody>
          <a:bodyPr/>
          <a:lstStyle/>
          <a:p>
            <a:pPr marL="0" indent="0">
              <a:spcBef>
                <a:spcPts val="2200"/>
              </a:spcBef>
              <a:buNone/>
            </a:pPr>
            <a:r>
              <a:rPr lang="en-US" dirty="0"/>
              <a:t>Fill in the below table:</a:t>
            </a:r>
          </a:p>
        </p:txBody>
      </p:sp>
      <p:graphicFrame>
        <p:nvGraphicFramePr>
          <p:cNvPr id="5" name="Table 5">
            <a:extLst>
              <a:ext uri="{FF2B5EF4-FFF2-40B4-BE49-F238E27FC236}">
                <a16:creationId xmlns:a16="http://schemas.microsoft.com/office/drawing/2014/main" id="{66A4E230-003F-0141-837B-A53C8197911D}"/>
              </a:ext>
            </a:extLst>
          </p:cNvPr>
          <p:cNvGraphicFramePr>
            <a:graphicFrameLocks noGrp="1"/>
          </p:cNvGraphicFramePr>
          <p:nvPr/>
        </p:nvGraphicFramePr>
        <p:xfrm>
          <a:off x="257506" y="2824085"/>
          <a:ext cx="8503920" cy="3657600"/>
        </p:xfrm>
        <a:graphic>
          <a:graphicData uri="http://schemas.openxmlformats.org/drawingml/2006/table">
            <a:tbl>
              <a:tblPr>
                <a:tableStyleId>{2D5ABB26-0587-4C30-8999-92F81FD0307C}</a:tableStyleId>
              </a:tblPr>
              <a:tblGrid>
                <a:gridCol w="457200">
                  <a:extLst>
                    <a:ext uri="{9D8B030D-6E8A-4147-A177-3AD203B41FA5}">
                      <a16:colId xmlns:a16="http://schemas.microsoft.com/office/drawing/2014/main" val="1890944186"/>
                    </a:ext>
                  </a:extLst>
                </a:gridCol>
                <a:gridCol w="1371600">
                  <a:extLst>
                    <a:ext uri="{9D8B030D-6E8A-4147-A177-3AD203B41FA5}">
                      <a16:colId xmlns:a16="http://schemas.microsoft.com/office/drawing/2014/main" val="546923786"/>
                    </a:ext>
                  </a:extLst>
                </a:gridCol>
                <a:gridCol w="2651760">
                  <a:extLst>
                    <a:ext uri="{9D8B030D-6E8A-4147-A177-3AD203B41FA5}">
                      <a16:colId xmlns:a16="http://schemas.microsoft.com/office/drawing/2014/main" val="872783589"/>
                    </a:ext>
                  </a:extLst>
                </a:gridCol>
                <a:gridCol w="1371600">
                  <a:extLst>
                    <a:ext uri="{9D8B030D-6E8A-4147-A177-3AD203B41FA5}">
                      <a16:colId xmlns:a16="http://schemas.microsoft.com/office/drawing/2014/main" val="3438414371"/>
                    </a:ext>
                  </a:extLst>
                </a:gridCol>
                <a:gridCol w="2651760">
                  <a:extLst>
                    <a:ext uri="{9D8B030D-6E8A-4147-A177-3AD203B41FA5}">
                      <a16:colId xmlns:a16="http://schemas.microsoft.com/office/drawing/2014/main" val="1852756321"/>
                    </a:ext>
                  </a:extLst>
                </a:gridCol>
              </a:tblGrid>
              <a:tr h="370840">
                <a:tc>
                  <a:txBody>
                    <a:bodyPr/>
                    <a:lstStyle/>
                    <a:p>
                      <a:endParaRPr lang="en-US" sz="2800" dirty="0">
                        <a:latin typeface="Consolas" panose="020B0609020204030204" pitchFamily="49" charset="0"/>
                        <a:cs typeface="Consolas" panose="020B0609020204030204" pitchFamily="49" charset="0"/>
                      </a:endParaRPr>
                    </a:p>
                  </a:txBody>
                  <a:tcPr>
                    <a:lnR w="12700" cap="flat" cmpd="sng" algn="ctr">
                      <a:solidFill>
                        <a:schemeClr val="tx1"/>
                      </a:solidFill>
                      <a:prstDash val="solid"/>
                      <a:round/>
                      <a:headEnd type="none" w="med" len="med"/>
                      <a:tailEnd type="none" w="med" len="med"/>
                    </a:lnR>
                  </a:tcPr>
                </a:tc>
                <a:tc gridSpan="2">
                  <a:txBody>
                    <a:bodyPr/>
                    <a:lstStyle/>
                    <a:p>
                      <a:pPr algn="ctr"/>
                      <a:r>
                        <a:rPr lang="en-US" sz="2800" dirty="0">
                          <a:solidFill>
                            <a:schemeClr val="tx1"/>
                          </a:solidFill>
                          <a:latin typeface="Consolas" panose="020B0609020204030204" pitchFamily="49" charset="0"/>
                          <a:cs typeface="Consolas" panose="020B0609020204030204" pitchFamily="49" charset="0"/>
                        </a:rPr>
                        <a:t>char x </a:t>
                      </a:r>
                      <a:r>
                        <a:rPr lang="en-US" sz="2800" dirty="0">
                          <a:latin typeface="Consolas" panose="020B0609020204030204" pitchFamily="49" charset="0"/>
                          <a:cs typeface="Consolas" panose="020B0609020204030204" pitchFamily="49" charset="0"/>
                        </a:rPr>
                        <a:t>= ____;</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algn="ctr"/>
                      <a:endParaRPr lang="en-US" dirty="0">
                        <a:latin typeface="Consolas" panose="020B0609020204030204" pitchFamily="49" charset="0"/>
                        <a:cs typeface="Consolas" panose="020B0609020204030204" pitchFamily="49" charset="0"/>
                      </a:endParaRPr>
                    </a:p>
                  </a:txBody>
                  <a:tcPr>
                    <a:lnR w="12700" cap="flat" cmpd="sng" algn="ctr">
                      <a:solidFill>
                        <a:schemeClr val="tx1"/>
                      </a:solidFill>
                      <a:prstDash val="solid"/>
                      <a:round/>
                      <a:headEnd type="none" w="med" len="med"/>
                      <a:tailEnd type="none" w="med" len="med"/>
                    </a:lnR>
                  </a:tcPr>
                </a:tc>
                <a:tc gridSpan="2">
                  <a:txBody>
                    <a:bodyPr/>
                    <a:lstStyle/>
                    <a:p>
                      <a:pPr algn="ctr"/>
                      <a:r>
                        <a:rPr lang="en-US" sz="2800" b="1" dirty="0">
                          <a:solidFill>
                            <a:srgbClr val="0432FF"/>
                          </a:solidFill>
                          <a:latin typeface="Consolas" panose="020B0609020204030204" pitchFamily="49" charset="0"/>
                          <a:cs typeface="Consolas" panose="020B0609020204030204" pitchFamily="49" charset="0"/>
                        </a:rPr>
                        <a:t>char</a:t>
                      </a:r>
                      <a:r>
                        <a:rPr lang="en-US" sz="2800" b="1" dirty="0">
                          <a:latin typeface="Consolas" panose="020B0609020204030204" pitchFamily="49" charset="0"/>
                          <a:cs typeface="Consolas" panose="020B0609020204030204" pitchFamily="49" charset="0"/>
                        </a:rPr>
                        <a:t> </a:t>
                      </a:r>
                      <a:r>
                        <a:rPr lang="en-US" sz="2800" b="1" dirty="0">
                          <a:solidFill>
                            <a:schemeClr val="accent2">
                              <a:lumMod val="75000"/>
                            </a:schemeClr>
                          </a:solidFill>
                          <a:latin typeface="Consolas" panose="020B0609020204030204" pitchFamily="49" charset="0"/>
                          <a:cs typeface="Consolas" panose="020B0609020204030204" pitchFamily="49" charset="0"/>
                        </a:rPr>
                        <a:t>y</a:t>
                      </a:r>
                      <a:r>
                        <a:rPr lang="en-US" sz="2800" b="1" dirty="0">
                          <a:latin typeface="Consolas" panose="020B0609020204030204" pitchFamily="49" charset="0"/>
                          <a:cs typeface="Consolas" panose="020B0609020204030204" pitchFamily="49" charset="0"/>
                        </a:rPr>
                        <a:t> = -x;</a:t>
                      </a:r>
                    </a:p>
                  </a:txBody>
                  <a:tcPr>
                    <a:lnL w="12700" cap="flat" cmpd="sng" algn="ctr">
                      <a:solidFill>
                        <a:schemeClr val="tx1"/>
                      </a:solidFill>
                      <a:prstDash val="solid"/>
                      <a:round/>
                      <a:headEnd type="none" w="med" len="med"/>
                      <a:tailEnd type="none" w="med" len="med"/>
                    </a:lnL>
                  </a:tcPr>
                </a:tc>
                <a:tc hMerge="1">
                  <a:txBody>
                    <a:bodyPr/>
                    <a:lstStyle/>
                    <a:p>
                      <a:pPr algn="ctr"/>
                      <a:endParaRPr lang="en-US" dirty="0">
                        <a:latin typeface="Consolas" panose="020B0609020204030204" pitchFamily="49" charset="0"/>
                        <a:cs typeface="Consolas" panose="020B0609020204030204" pitchFamily="49" charset="0"/>
                      </a:endParaRPr>
                    </a:p>
                  </a:txBody>
                  <a:tcPr/>
                </a:tc>
                <a:extLst>
                  <a:ext uri="{0D108BD9-81ED-4DB2-BD59-A6C34878D82A}">
                    <a16:rowId xmlns:a16="http://schemas.microsoft.com/office/drawing/2014/main" val="1299194755"/>
                  </a:ext>
                </a:extLst>
              </a:tr>
              <a:tr h="370840">
                <a:tc>
                  <a:txBody>
                    <a:bodyPr/>
                    <a:lstStyle/>
                    <a:p>
                      <a:endParaRPr lang="en-US" sz="2000" dirty="0">
                        <a:latin typeface="Consolas" panose="020B0609020204030204" pitchFamily="49" charset="0"/>
                        <a:cs typeface="Consolas" panose="020B0609020204030204" pitchFamily="49" charset="0"/>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US" sz="2000" dirty="0">
                          <a:latin typeface="Consolas" panose="020B0609020204030204" pitchFamily="49" charset="0"/>
                          <a:cs typeface="Consolas" panose="020B0609020204030204" pitchFamily="49" charset="0"/>
                        </a:rPr>
                        <a:t>decimal</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r>
                        <a:rPr lang="en-US" sz="2000" dirty="0">
                          <a:latin typeface="Consolas" panose="020B0609020204030204" pitchFamily="49" charset="0"/>
                          <a:cs typeface="Consolas" panose="020B0609020204030204" pitchFamily="49" charset="0"/>
                        </a:rPr>
                        <a:t>binary</a:t>
                      </a: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US" sz="2000" dirty="0">
                          <a:latin typeface="Consolas" panose="020B0609020204030204" pitchFamily="49" charset="0"/>
                          <a:cs typeface="Consolas" panose="020B0609020204030204" pitchFamily="49" charset="0"/>
                        </a:rPr>
                        <a:t>decimal</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r>
                        <a:rPr lang="en-US" sz="2000" dirty="0">
                          <a:latin typeface="Consolas" panose="020B0609020204030204" pitchFamily="49" charset="0"/>
                          <a:cs typeface="Consolas" panose="020B0609020204030204" pitchFamily="49" charset="0"/>
                        </a:rPr>
                        <a:t>binary</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24584583"/>
                  </a:ext>
                </a:extLst>
              </a:tr>
              <a:tr h="685800">
                <a:tc>
                  <a:txBody>
                    <a:bodyPr/>
                    <a:lstStyle/>
                    <a:p>
                      <a:pPr algn="r"/>
                      <a:r>
                        <a:rPr lang="en-US" sz="2800" dirty="0">
                          <a:solidFill>
                            <a:schemeClr val="accent2"/>
                          </a:solidFill>
                        </a:rPr>
                        <a:t>1.</a:t>
                      </a:r>
                      <a:endParaRPr lang="en-US" sz="2800" dirty="0">
                        <a:solidFill>
                          <a:schemeClr val="accent2"/>
                        </a:solidFill>
                        <a:latin typeface="Calibri" panose="020F0502020204030204" pitchFamily="34" charset="0"/>
                        <a:cs typeface="Calibri" panose="020F0502020204030204" pitchFamily="34"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en-US" sz="2800" dirty="0">
                          <a:latin typeface="Consolas" panose="020B0609020204030204" pitchFamily="49" charset="0"/>
                          <a:cs typeface="Consolas" panose="020B0609020204030204" pitchFamily="49" charset="0"/>
                        </a:rPr>
                        <a:t>0b1111 1100</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endParaRPr lang="en-US" sz="2800"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782544905"/>
                  </a:ext>
                </a:extLst>
              </a:tr>
              <a:tr h="685800">
                <a:tc>
                  <a:txBody>
                    <a:bodyPr/>
                    <a:lstStyle/>
                    <a:p>
                      <a:pPr algn="r"/>
                      <a:r>
                        <a:rPr lang="en-US" sz="2800" dirty="0">
                          <a:solidFill>
                            <a:schemeClr val="accent2"/>
                          </a:solidFill>
                        </a:rPr>
                        <a:t>2.</a:t>
                      </a:r>
                      <a:endParaRPr lang="en-US" sz="2800" dirty="0">
                        <a:solidFill>
                          <a:schemeClr val="accent2"/>
                        </a:solidFill>
                        <a:latin typeface="Calibri" panose="020F0502020204030204" pitchFamily="34" charset="0"/>
                        <a:cs typeface="Calibri" panose="020F0502020204030204" pitchFamily="34" charset="0"/>
                      </a:endParaRPr>
                    </a:p>
                  </a:txBody>
                  <a:tcPr>
                    <a:lnR w="12700" cap="flat" cmpd="sng" algn="ctr">
                      <a:solidFill>
                        <a:schemeClr val="tx1"/>
                      </a:solidFill>
                      <a:prstDash val="solid"/>
                      <a:round/>
                      <a:headEnd type="none" w="med" len="med"/>
                      <a:tailEnd type="none" w="med" len="med"/>
                    </a:lnR>
                  </a:tcPr>
                </a:tc>
                <a:tc>
                  <a:txBody>
                    <a:bodyPr/>
                    <a:lstStyle/>
                    <a:p>
                      <a:pPr algn="ct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tcPr>
                </a:tc>
                <a:tc>
                  <a:txBody>
                    <a:bodyPr/>
                    <a:lstStyle/>
                    <a:p>
                      <a:pPr algn="ctr"/>
                      <a:r>
                        <a:rPr lang="en-US" sz="2800" dirty="0">
                          <a:latin typeface="Consolas" panose="020B0609020204030204" pitchFamily="49" charset="0"/>
                          <a:cs typeface="Consolas" panose="020B0609020204030204" pitchFamily="49" charset="0"/>
                        </a:rPr>
                        <a:t>0b0001 1000</a:t>
                      </a:r>
                    </a:p>
                  </a:txBody>
                  <a:tcPr>
                    <a:lnR w="12700" cap="flat" cmpd="sng" algn="ctr">
                      <a:solidFill>
                        <a:schemeClr val="tx1"/>
                      </a:solidFill>
                      <a:prstDash val="solid"/>
                      <a:round/>
                      <a:headEnd type="none" w="med" len="med"/>
                      <a:tailEnd type="none" w="med" len="med"/>
                    </a:lnR>
                  </a:tcPr>
                </a:tc>
                <a:tc>
                  <a:txBody>
                    <a:bodyPr/>
                    <a:lstStyle/>
                    <a:p>
                      <a:pPr algn="ct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tcPr>
                </a:tc>
                <a:tc>
                  <a:txBody>
                    <a:bodyPr/>
                    <a:lstStyle/>
                    <a:p>
                      <a:pPr algn="ctr"/>
                      <a:endParaRPr lang="en-US" sz="2800" dirty="0">
                        <a:latin typeface="Consolas" panose="020B0609020204030204" pitchFamily="49" charset="0"/>
                        <a:cs typeface="Consolas" panose="020B0609020204030204" pitchFamily="49" charset="0"/>
                      </a:endParaRPr>
                    </a:p>
                  </a:txBody>
                  <a:tcPr/>
                </a:tc>
                <a:extLst>
                  <a:ext uri="{0D108BD9-81ED-4DB2-BD59-A6C34878D82A}">
                    <a16:rowId xmlns:a16="http://schemas.microsoft.com/office/drawing/2014/main" val="2957623960"/>
                  </a:ext>
                </a:extLst>
              </a:tr>
              <a:tr h="685800">
                <a:tc>
                  <a:txBody>
                    <a:bodyPr/>
                    <a:lstStyle/>
                    <a:p>
                      <a:pPr algn="r"/>
                      <a:r>
                        <a:rPr lang="en-US" sz="2800" dirty="0">
                          <a:solidFill>
                            <a:schemeClr val="accent2"/>
                          </a:solidFill>
                        </a:rPr>
                        <a:t>3.</a:t>
                      </a:r>
                      <a:endParaRPr lang="en-US" sz="2800" dirty="0">
                        <a:solidFill>
                          <a:schemeClr val="accent2"/>
                        </a:solidFill>
                        <a:latin typeface="Calibri" panose="020F0502020204030204" pitchFamily="34" charset="0"/>
                        <a:cs typeface="Calibri" panose="020F0502020204030204" pitchFamily="34" charset="0"/>
                      </a:endParaRPr>
                    </a:p>
                  </a:txBody>
                  <a:tcPr>
                    <a:lnR w="12700" cap="flat" cmpd="sng" algn="ctr">
                      <a:solidFill>
                        <a:schemeClr val="tx1"/>
                      </a:solidFill>
                      <a:prstDash val="solid"/>
                      <a:round/>
                      <a:headEnd type="none" w="med" len="med"/>
                      <a:tailEnd type="none" w="med" len="med"/>
                    </a:lnR>
                  </a:tcPr>
                </a:tc>
                <a:tc>
                  <a:txBody>
                    <a:bodyPr/>
                    <a:lstStyle/>
                    <a:p>
                      <a:pPr algn="ct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tcPr>
                </a:tc>
                <a:tc>
                  <a:txBody>
                    <a:bodyPr/>
                    <a:lstStyle/>
                    <a:p>
                      <a:pPr algn="ctr"/>
                      <a:r>
                        <a:rPr lang="en-US" sz="2800" dirty="0">
                          <a:latin typeface="Consolas" panose="020B0609020204030204" pitchFamily="49" charset="0"/>
                          <a:cs typeface="Consolas" panose="020B0609020204030204" pitchFamily="49" charset="0"/>
                        </a:rPr>
                        <a:t>0b0010 0100</a:t>
                      </a:r>
                    </a:p>
                  </a:txBody>
                  <a:tcPr>
                    <a:lnR w="12700" cap="flat" cmpd="sng" algn="ctr">
                      <a:solidFill>
                        <a:schemeClr val="tx1"/>
                      </a:solidFill>
                      <a:prstDash val="solid"/>
                      <a:round/>
                      <a:headEnd type="none" w="med" len="med"/>
                      <a:tailEnd type="none" w="med" len="med"/>
                    </a:lnR>
                  </a:tcPr>
                </a:tc>
                <a:tc>
                  <a:txBody>
                    <a:bodyPr/>
                    <a:lstStyle/>
                    <a:p>
                      <a:pPr algn="ct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tcPr>
                </a:tc>
                <a:tc>
                  <a:txBody>
                    <a:bodyPr/>
                    <a:lstStyle/>
                    <a:p>
                      <a:pPr algn="ctr"/>
                      <a:endParaRPr lang="en-US" sz="2800" dirty="0">
                        <a:latin typeface="Consolas" panose="020B0609020204030204" pitchFamily="49" charset="0"/>
                        <a:cs typeface="Consolas" panose="020B0609020204030204" pitchFamily="49" charset="0"/>
                      </a:endParaRPr>
                    </a:p>
                  </a:txBody>
                  <a:tcPr/>
                </a:tc>
                <a:extLst>
                  <a:ext uri="{0D108BD9-81ED-4DB2-BD59-A6C34878D82A}">
                    <a16:rowId xmlns:a16="http://schemas.microsoft.com/office/drawing/2014/main" val="2551912294"/>
                  </a:ext>
                </a:extLst>
              </a:tr>
              <a:tr h="685800">
                <a:tc>
                  <a:txBody>
                    <a:bodyPr/>
                    <a:lstStyle/>
                    <a:p>
                      <a:pPr algn="r"/>
                      <a:r>
                        <a:rPr lang="en-US" sz="2800" dirty="0">
                          <a:solidFill>
                            <a:schemeClr val="accent2"/>
                          </a:solidFill>
                        </a:rPr>
                        <a:t>4.</a:t>
                      </a:r>
                      <a:endParaRPr lang="en-US" sz="2800" dirty="0">
                        <a:solidFill>
                          <a:schemeClr val="accent2"/>
                        </a:solidFill>
                        <a:latin typeface="Calibri" panose="020F0502020204030204" pitchFamily="34" charset="0"/>
                        <a:cs typeface="Calibri" panose="020F0502020204030204" pitchFamily="34" charset="0"/>
                      </a:endParaRPr>
                    </a:p>
                  </a:txBody>
                  <a:tcPr>
                    <a:lnR w="12700" cap="flat" cmpd="sng" algn="ctr">
                      <a:solidFill>
                        <a:schemeClr val="tx1"/>
                      </a:solidFill>
                      <a:prstDash val="solid"/>
                      <a:round/>
                      <a:headEnd type="none" w="med" len="med"/>
                      <a:tailEnd type="none" w="med" len="med"/>
                    </a:lnR>
                  </a:tcPr>
                </a:tc>
                <a:tc>
                  <a:txBody>
                    <a:bodyPr/>
                    <a:lstStyle/>
                    <a:p>
                      <a:pPr algn="ct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tcPr>
                </a:tc>
                <a:tc>
                  <a:txBody>
                    <a:bodyPr/>
                    <a:lstStyle/>
                    <a:p>
                      <a:pPr algn="ctr"/>
                      <a:r>
                        <a:rPr lang="en-US" sz="2800" dirty="0">
                          <a:latin typeface="Consolas" panose="020B0609020204030204" pitchFamily="49" charset="0"/>
                          <a:cs typeface="Consolas" panose="020B0609020204030204" pitchFamily="49" charset="0"/>
                        </a:rPr>
                        <a:t>0b1101 1111</a:t>
                      </a:r>
                    </a:p>
                  </a:txBody>
                  <a:tcPr>
                    <a:lnR w="12700" cap="flat" cmpd="sng" algn="ctr">
                      <a:solidFill>
                        <a:schemeClr val="tx1"/>
                      </a:solidFill>
                      <a:prstDash val="solid"/>
                      <a:round/>
                      <a:headEnd type="none" w="med" len="med"/>
                      <a:tailEnd type="none" w="med" len="med"/>
                    </a:lnR>
                  </a:tcPr>
                </a:tc>
                <a:tc>
                  <a:txBody>
                    <a:bodyPr/>
                    <a:lstStyle/>
                    <a:p>
                      <a:pPr algn="ct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tcPr>
                </a:tc>
                <a:tc>
                  <a:txBody>
                    <a:bodyPr/>
                    <a:lstStyle/>
                    <a:p>
                      <a:pPr algn="ctr"/>
                      <a:endParaRPr lang="en-US" sz="2800" dirty="0">
                        <a:latin typeface="Consolas" panose="020B0609020204030204" pitchFamily="49" charset="0"/>
                        <a:cs typeface="Consolas" panose="020B0609020204030204" pitchFamily="49" charset="0"/>
                      </a:endParaRPr>
                    </a:p>
                  </a:txBody>
                  <a:tcPr/>
                </a:tc>
                <a:extLst>
                  <a:ext uri="{0D108BD9-81ED-4DB2-BD59-A6C34878D82A}">
                    <a16:rowId xmlns:a16="http://schemas.microsoft.com/office/drawing/2014/main" val="1653651773"/>
                  </a:ext>
                </a:extLst>
              </a:tr>
            </a:tbl>
          </a:graphicData>
        </a:graphic>
      </p:graphicFrame>
      <p:graphicFrame>
        <p:nvGraphicFramePr>
          <p:cNvPr id="6" name="Table 5">
            <a:extLst>
              <a:ext uri="{FF2B5EF4-FFF2-40B4-BE49-F238E27FC236}">
                <a16:creationId xmlns:a16="http://schemas.microsoft.com/office/drawing/2014/main" id="{E4CAEFD9-A637-234D-B0E1-AD5C6EA77B23}"/>
              </a:ext>
            </a:extLst>
          </p:cNvPr>
          <p:cNvGraphicFramePr>
            <a:graphicFrameLocks noGrp="1"/>
          </p:cNvGraphicFramePr>
          <p:nvPr/>
        </p:nvGraphicFramePr>
        <p:xfrm>
          <a:off x="4746171" y="3738485"/>
          <a:ext cx="1295400" cy="2743200"/>
        </p:xfrm>
        <a:graphic>
          <a:graphicData uri="http://schemas.openxmlformats.org/drawingml/2006/table">
            <a:tbl>
              <a:tblPr>
                <a:tableStyleId>{2D5ABB26-0587-4C30-8999-92F81FD0307C}</a:tableStyleId>
              </a:tblPr>
              <a:tblGrid>
                <a:gridCol w="1295400">
                  <a:extLst>
                    <a:ext uri="{9D8B030D-6E8A-4147-A177-3AD203B41FA5}">
                      <a16:colId xmlns:a16="http://schemas.microsoft.com/office/drawing/2014/main" val="3222865686"/>
                    </a:ext>
                  </a:extLst>
                </a:gridCol>
              </a:tblGrid>
              <a:tr h="685800">
                <a:tc>
                  <a:txBody>
                    <a:bodyPr/>
                    <a:lstStyle/>
                    <a:p>
                      <a:pPr algn="r"/>
                      <a:r>
                        <a:rPr lang="en-US" sz="2800" dirty="0">
                          <a:latin typeface="Consolas" panose="020B0609020204030204" pitchFamily="49" charset="0"/>
                          <a:cs typeface="Consolas" panose="020B0609020204030204" pitchFamily="49" charset="0"/>
                        </a:rPr>
                        <a:t>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2057773819"/>
                  </a:ext>
                </a:extLst>
              </a:tr>
              <a:tr h="685800">
                <a:tc>
                  <a:txBody>
                    <a:bodyPr/>
                    <a:lstStyle/>
                    <a:p>
                      <a:pPr algn="r"/>
                      <a:r>
                        <a:rPr lang="en-US" sz="2800" dirty="0">
                          <a:latin typeface="Consolas" panose="020B0609020204030204" pitchFamily="49" charset="0"/>
                          <a:cs typeface="Consolas" panose="020B0609020204030204" pitchFamily="49" charset="0"/>
                        </a:rPr>
                        <a:t>-24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38933366"/>
                  </a:ext>
                </a:extLst>
              </a:tr>
              <a:tr h="685800">
                <a:tc>
                  <a:txBody>
                    <a:bodyPr/>
                    <a:lstStyle/>
                    <a:p>
                      <a:pPr algn="r"/>
                      <a:r>
                        <a:rPr lang="en-US" sz="2800" dirty="0">
                          <a:latin typeface="Consolas" panose="020B0609020204030204" pitchFamily="49" charset="0"/>
                          <a:cs typeface="Consolas" panose="020B0609020204030204" pitchFamily="49" charset="0"/>
                        </a:rPr>
                        <a:t>-36</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70337344"/>
                  </a:ext>
                </a:extLst>
              </a:tr>
              <a:tr h="685800">
                <a:tc>
                  <a:txBody>
                    <a:bodyPr/>
                    <a:lstStyle/>
                    <a:p>
                      <a:pPr algn="r"/>
                      <a:r>
                        <a:rPr lang="en-US" sz="2800" dirty="0">
                          <a:latin typeface="Consolas" panose="020B0609020204030204" pitchFamily="49" charset="0"/>
                          <a:cs typeface="Consolas" panose="020B0609020204030204" pitchFamily="49" charset="0"/>
                        </a:rPr>
                        <a:t>33</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51905817"/>
                  </a:ext>
                </a:extLst>
              </a:tr>
            </a:tbl>
          </a:graphicData>
        </a:graphic>
      </p:graphicFrame>
      <p:graphicFrame>
        <p:nvGraphicFramePr>
          <p:cNvPr id="7" name="Table 6">
            <a:extLst>
              <a:ext uri="{FF2B5EF4-FFF2-40B4-BE49-F238E27FC236}">
                <a16:creationId xmlns:a16="http://schemas.microsoft.com/office/drawing/2014/main" id="{1D24EED9-2F2E-B542-A225-9CC0CD9D22ED}"/>
              </a:ext>
            </a:extLst>
          </p:cNvPr>
          <p:cNvGraphicFramePr>
            <a:graphicFrameLocks noGrp="1"/>
          </p:cNvGraphicFramePr>
          <p:nvPr/>
        </p:nvGraphicFramePr>
        <p:xfrm>
          <a:off x="6230380" y="3765699"/>
          <a:ext cx="2651760" cy="2743200"/>
        </p:xfrm>
        <a:graphic>
          <a:graphicData uri="http://schemas.openxmlformats.org/drawingml/2006/table">
            <a:tbl>
              <a:tblPr>
                <a:tableStyleId>{2D5ABB26-0587-4C30-8999-92F81FD0307C}</a:tableStyleId>
              </a:tblPr>
              <a:tblGrid>
                <a:gridCol w="2651760">
                  <a:extLst>
                    <a:ext uri="{9D8B030D-6E8A-4147-A177-3AD203B41FA5}">
                      <a16:colId xmlns:a16="http://schemas.microsoft.com/office/drawing/2014/main" val="700288500"/>
                    </a:ext>
                  </a:extLst>
                </a:gridCol>
              </a:tblGrid>
              <a:tr h="685800">
                <a:tc>
                  <a:txBody>
                    <a:bodyPr/>
                    <a:lstStyle/>
                    <a:p>
                      <a:pPr algn="ctr"/>
                      <a:r>
                        <a:rPr lang="en-US" sz="2800" dirty="0">
                          <a:latin typeface="Consolas" panose="020B0609020204030204" pitchFamily="49" charset="0"/>
                          <a:cs typeface="Consolas" panose="020B0609020204030204" pitchFamily="49" charset="0"/>
                        </a:rPr>
                        <a:t>0b0000 0100</a:t>
                      </a:r>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2057773819"/>
                  </a:ext>
                </a:extLst>
              </a:tr>
              <a:tr h="685800">
                <a:tc>
                  <a:txBody>
                    <a:bodyPr/>
                    <a:lstStyle/>
                    <a:p>
                      <a:pPr algn="ctr"/>
                      <a:r>
                        <a:rPr lang="en-US" sz="2800" dirty="0">
                          <a:latin typeface="Consolas" panose="020B0609020204030204" pitchFamily="49" charset="0"/>
                          <a:cs typeface="Consolas" panose="020B0609020204030204" pitchFamily="49" charset="0"/>
                        </a:rPr>
                        <a:t>0b1110 1000</a:t>
                      </a:r>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38933366"/>
                  </a:ext>
                </a:extLst>
              </a:tr>
              <a:tr h="685800">
                <a:tc>
                  <a:txBody>
                    <a:bodyPr/>
                    <a:lstStyle/>
                    <a:p>
                      <a:pPr algn="ctr"/>
                      <a:r>
                        <a:rPr lang="en-US" sz="2800" dirty="0">
                          <a:latin typeface="Consolas" panose="020B0609020204030204" pitchFamily="49" charset="0"/>
                          <a:cs typeface="Consolas" panose="020B0609020204030204" pitchFamily="49" charset="0"/>
                        </a:rPr>
                        <a:t>0b1101 1100</a:t>
                      </a:r>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70337344"/>
                  </a:ext>
                </a:extLst>
              </a:tr>
              <a:tr h="685800">
                <a:tc>
                  <a:txBody>
                    <a:bodyPr/>
                    <a:lstStyle/>
                    <a:p>
                      <a:pPr algn="ctr"/>
                      <a:r>
                        <a:rPr lang="en-US" sz="2800" dirty="0">
                          <a:latin typeface="Consolas" panose="020B0609020204030204" pitchFamily="49" charset="0"/>
                          <a:cs typeface="Consolas" panose="020B0609020204030204" pitchFamily="49" charset="0"/>
                        </a:rPr>
                        <a:t>0b0010 0001</a:t>
                      </a:r>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751905817"/>
                  </a:ext>
                </a:extLst>
              </a:tr>
            </a:tbl>
          </a:graphicData>
        </a:graphic>
      </p:graphicFrame>
      <p:graphicFrame>
        <p:nvGraphicFramePr>
          <p:cNvPr id="13" name="Table 12">
            <a:extLst>
              <a:ext uri="{FF2B5EF4-FFF2-40B4-BE49-F238E27FC236}">
                <a16:creationId xmlns:a16="http://schemas.microsoft.com/office/drawing/2014/main" id="{55CC7DF6-B47F-7840-8ADC-90899FDFF1B6}"/>
              </a:ext>
            </a:extLst>
          </p:cNvPr>
          <p:cNvGraphicFramePr>
            <a:graphicFrameLocks noGrp="1"/>
          </p:cNvGraphicFramePr>
          <p:nvPr/>
        </p:nvGraphicFramePr>
        <p:xfrm>
          <a:off x="730916" y="3752092"/>
          <a:ext cx="1295400" cy="2743200"/>
        </p:xfrm>
        <a:graphic>
          <a:graphicData uri="http://schemas.openxmlformats.org/drawingml/2006/table">
            <a:tbl>
              <a:tblPr>
                <a:tableStyleId>{2D5ABB26-0587-4C30-8999-92F81FD0307C}</a:tableStyleId>
              </a:tblPr>
              <a:tblGrid>
                <a:gridCol w="1295400">
                  <a:extLst>
                    <a:ext uri="{9D8B030D-6E8A-4147-A177-3AD203B41FA5}">
                      <a16:colId xmlns:a16="http://schemas.microsoft.com/office/drawing/2014/main" val="3222865686"/>
                    </a:ext>
                  </a:extLst>
                </a:gridCol>
              </a:tblGrid>
              <a:tr h="685800">
                <a:tc>
                  <a:txBody>
                    <a:bodyPr/>
                    <a:lstStyle/>
                    <a:p>
                      <a:pPr algn="r"/>
                      <a:r>
                        <a:rPr lang="en-US" sz="2800" dirty="0">
                          <a:latin typeface="Consolas" panose="020B0609020204030204" pitchFamily="49" charset="0"/>
                          <a:cs typeface="Consolas" panose="020B0609020204030204" pitchFamily="49" charset="0"/>
                        </a:rPr>
                        <a:t>-4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2057773819"/>
                  </a:ext>
                </a:extLst>
              </a:tr>
              <a:tr h="685800">
                <a:tc>
                  <a:txBody>
                    <a:bodyPr/>
                    <a:lstStyle/>
                    <a:p>
                      <a:pPr algn="r"/>
                      <a:r>
                        <a:rPr lang="en-US" sz="2800" dirty="0">
                          <a:latin typeface="Consolas" panose="020B0609020204030204" pitchFamily="49" charset="0"/>
                          <a:cs typeface="Consolas" panose="020B0609020204030204" pitchFamily="49" charset="0"/>
                        </a:rPr>
                        <a:t>24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38933366"/>
                  </a:ext>
                </a:extLst>
              </a:tr>
              <a:tr h="685800">
                <a:tc>
                  <a:txBody>
                    <a:bodyPr/>
                    <a:lstStyle/>
                    <a:p>
                      <a:pPr algn="r"/>
                      <a:r>
                        <a:rPr lang="en-US" sz="2800" dirty="0">
                          <a:latin typeface="Consolas" panose="020B0609020204030204" pitchFamily="49" charset="0"/>
                          <a:cs typeface="Consolas" panose="020B0609020204030204" pitchFamily="49" charset="0"/>
                        </a:rPr>
                        <a:t>36</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70337344"/>
                  </a:ext>
                </a:extLst>
              </a:tr>
              <a:tr h="685800">
                <a:tc>
                  <a:txBody>
                    <a:bodyPr/>
                    <a:lstStyle/>
                    <a:p>
                      <a:pPr algn="r"/>
                      <a:r>
                        <a:rPr lang="en-US" sz="2800" dirty="0">
                          <a:latin typeface="Consolas" panose="020B0609020204030204" pitchFamily="49" charset="0"/>
                          <a:cs typeface="Consolas" panose="020B0609020204030204" pitchFamily="49" charset="0"/>
                        </a:rPr>
                        <a:t>-33</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51905817"/>
                  </a:ext>
                </a:extLst>
              </a:tr>
            </a:tbl>
          </a:graphicData>
        </a:graphic>
      </p:graphicFrame>
      <p:sp>
        <p:nvSpPr>
          <p:cNvPr id="10" name="Rectangle 9">
            <a:extLst>
              <a:ext uri="{FF2B5EF4-FFF2-40B4-BE49-F238E27FC236}">
                <a16:creationId xmlns:a16="http://schemas.microsoft.com/office/drawing/2014/main" id="{F9FB35EF-73D7-0D47-B5E9-94129274C764}"/>
              </a:ext>
            </a:extLst>
          </p:cNvPr>
          <p:cNvSpPr/>
          <p:nvPr/>
        </p:nvSpPr>
        <p:spPr>
          <a:xfrm>
            <a:off x="8853235" y="1382132"/>
            <a:ext cx="3081259" cy="2056393"/>
          </a:xfrm>
          <a:prstGeom prst="rect">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sz="2400" dirty="0">
                <a:solidFill>
                  <a:schemeClr val="tx1"/>
                </a:solidFill>
              </a:rPr>
              <a:t>It’s easier to compute base-10 for positive numbers, so use two’s complement first if negative.</a:t>
            </a:r>
            <a:endParaRPr lang="en-US" sz="2400" b="1" dirty="0">
              <a:solidFill>
                <a:schemeClr val="tx1"/>
              </a:solidFill>
            </a:endParaRPr>
          </a:p>
        </p:txBody>
      </p:sp>
    </p:spTree>
    <p:extLst>
      <p:ext uri="{BB962C8B-B14F-4D97-AF65-F5344CB8AC3E}">
        <p14:creationId xmlns:p14="http://schemas.microsoft.com/office/powerpoint/2010/main" val="165452182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A47DC-5FE6-CE47-B25E-1E88E69CFAA0}"/>
              </a:ext>
            </a:extLst>
          </p:cNvPr>
          <p:cNvSpPr>
            <a:spLocks noGrp="1"/>
          </p:cNvSpPr>
          <p:nvPr>
            <p:ph type="title"/>
          </p:nvPr>
        </p:nvSpPr>
        <p:spPr/>
        <p:txBody>
          <a:bodyPr/>
          <a:lstStyle/>
          <a:p>
            <a:r>
              <a:rPr lang="en-US" dirty="0"/>
              <a:t>Signed vs. Unsigned Integers</a:t>
            </a:r>
          </a:p>
        </p:txBody>
      </p:sp>
      <p:pic>
        <p:nvPicPr>
          <p:cNvPr id="11" name="Image" descr="This is a number wheel which shows the increasing possible values of a 4-bit two's complement integer in clockwise order.  It starts at the top (12 o'clock) and goes clockwise, increasing in value starting from 0 until it gets to 7, at which point it goes to -8, and increases until it gets back to 0.">
            <a:extLst>
              <a:ext uri="{FF2B5EF4-FFF2-40B4-BE49-F238E27FC236}">
                <a16:creationId xmlns:a16="http://schemas.microsoft.com/office/drawing/2014/main" id="{3B1BAAB6-682E-074F-9553-4EC37EA6774A}"/>
              </a:ext>
            </a:extLst>
          </p:cNvPr>
          <p:cNvPicPr>
            <a:picLocks noChangeAspect="1"/>
          </p:cNvPicPr>
          <p:nvPr/>
        </p:nvPicPr>
        <p:blipFill>
          <a:blip r:embed="rId3"/>
          <a:stretch>
            <a:fillRect/>
          </a:stretch>
        </p:blipFill>
        <p:spPr>
          <a:xfrm>
            <a:off x="6749845" y="1417027"/>
            <a:ext cx="5289755" cy="5334000"/>
          </a:xfrm>
          <a:prstGeom prst="rect">
            <a:avLst/>
          </a:prstGeom>
          <a:ln w="12700">
            <a:miter lim="400000"/>
          </a:ln>
        </p:spPr>
      </p:pic>
      <p:sp>
        <p:nvSpPr>
          <p:cNvPr id="12" name="TextBox 11">
            <a:extLst>
              <a:ext uri="{FF2B5EF4-FFF2-40B4-BE49-F238E27FC236}">
                <a16:creationId xmlns:a16="http://schemas.microsoft.com/office/drawing/2014/main" id="{7BE5EBB5-FC70-6F4E-8E66-AF8431A7E143}"/>
              </a:ext>
            </a:extLst>
          </p:cNvPr>
          <p:cNvSpPr txBox="1"/>
          <p:nvPr/>
        </p:nvSpPr>
        <p:spPr>
          <a:xfrm rot="2041213">
            <a:off x="10341911" y="1680937"/>
            <a:ext cx="1296256" cy="424732"/>
          </a:xfrm>
          <a:prstGeom prst="rect">
            <a:avLst/>
          </a:prstGeom>
          <a:noFill/>
        </p:spPr>
        <p:txBody>
          <a:bodyPr wrap="none" rtlCol="0">
            <a:prstTxWarp prst="textArchUp">
              <a:avLst>
                <a:gd name="adj" fmla="val 11134237"/>
              </a:avLst>
            </a:prstTxWarp>
            <a:spAutoFit/>
          </a:bodyPr>
          <a:lstStyle/>
          <a:p>
            <a:pPr marL="15875" algn="ctr" fontAlgn="auto">
              <a:lnSpc>
                <a:spcPct val="90000"/>
              </a:lnSpc>
              <a:spcBef>
                <a:spcPts val="500"/>
              </a:spcBef>
              <a:spcAft>
                <a:spcPts val="0"/>
              </a:spcAft>
            </a:pPr>
            <a:r>
              <a:rPr lang="en-US" sz="2400" dirty="0">
                <a:solidFill>
                  <a:prstClr val="black"/>
                </a:solidFill>
                <a:latin typeface="Calibri" panose="020F0502020204030204"/>
              </a:rPr>
              <a:t>signed</a:t>
            </a:r>
          </a:p>
        </p:txBody>
      </p:sp>
      <p:grpSp>
        <p:nvGrpSpPr>
          <p:cNvPr id="13" name="Group 12">
            <a:extLst>
              <a:ext uri="{FF2B5EF4-FFF2-40B4-BE49-F238E27FC236}">
                <a16:creationId xmlns:a16="http://schemas.microsoft.com/office/drawing/2014/main" id="{EA441C03-1B27-6B40-A659-BF27B11E1207}"/>
              </a:ext>
            </a:extLst>
          </p:cNvPr>
          <p:cNvGrpSpPr/>
          <p:nvPr/>
        </p:nvGrpSpPr>
        <p:grpSpPr>
          <a:xfrm>
            <a:off x="7926274" y="2537605"/>
            <a:ext cx="2996296" cy="3018735"/>
            <a:chOff x="7883941" y="2568378"/>
            <a:chExt cx="2996296" cy="3018735"/>
          </a:xfrm>
        </p:grpSpPr>
        <p:sp>
          <p:nvSpPr>
            <p:cNvPr id="14" name="Rectangle 13">
              <a:extLst>
                <a:ext uri="{FF2B5EF4-FFF2-40B4-BE49-F238E27FC236}">
                  <a16:creationId xmlns:a16="http://schemas.microsoft.com/office/drawing/2014/main" id="{50809A2F-E81A-D54C-96CE-6362AD7D2B22}"/>
                </a:ext>
              </a:extLst>
            </p:cNvPr>
            <p:cNvSpPr/>
            <p:nvPr/>
          </p:nvSpPr>
          <p:spPr>
            <a:xfrm>
              <a:off x="8252201" y="3429001"/>
              <a:ext cx="2209800" cy="12272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Arial" panose="020B0604020202020204" pitchFamily="34" charset="0"/>
                <a:ea typeface="Geneva" panose="020B050303040404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A4A631C7-0ABD-9646-902D-F8C52077B197}"/>
                </a:ext>
              </a:extLst>
            </p:cNvPr>
            <p:cNvSpPr txBox="1"/>
            <p:nvPr/>
          </p:nvSpPr>
          <p:spPr>
            <a:xfrm>
              <a:off x="9224875" y="2759316"/>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0</a:t>
              </a:r>
            </a:p>
          </p:txBody>
        </p:sp>
        <p:sp>
          <p:nvSpPr>
            <p:cNvPr id="17" name="TextBox 16">
              <a:extLst>
                <a:ext uri="{FF2B5EF4-FFF2-40B4-BE49-F238E27FC236}">
                  <a16:creationId xmlns:a16="http://schemas.microsoft.com/office/drawing/2014/main" id="{D8755E9F-B4E1-B54E-A573-2A9F536CA9F6}"/>
                </a:ext>
              </a:extLst>
            </p:cNvPr>
            <p:cNvSpPr txBox="1"/>
            <p:nvPr/>
          </p:nvSpPr>
          <p:spPr>
            <a:xfrm>
              <a:off x="9707405" y="2882286"/>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a:t>
              </a:r>
            </a:p>
          </p:txBody>
        </p:sp>
        <p:sp>
          <p:nvSpPr>
            <p:cNvPr id="18" name="TextBox 17">
              <a:extLst>
                <a:ext uri="{FF2B5EF4-FFF2-40B4-BE49-F238E27FC236}">
                  <a16:creationId xmlns:a16="http://schemas.microsoft.com/office/drawing/2014/main" id="{46DC95A9-FC48-874C-9DC8-C0B5FD8B031F}"/>
                </a:ext>
              </a:extLst>
            </p:cNvPr>
            <p:cNvSpPr txBox="1"/>
            <p:nvPr/>
          </p:nvSpPr>
          <p:spPr>
            <a:xfrm>
              <a:off x="10082087" y="3131421"/>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2</a:t>
              </a:r>
            </a:p>
          </p:txBody>
        </p:sp>
        <p:sp>
          <p:nvSpPr>
            <p:cNvPr id="19" name="TextBox 18">
              <a:extLst>
                <a:ext uri="{FF2B5EF4-FFF2-40B4-BE49-F238E27FC236}">
                  <a16:creationId xmlns:a16="http://schemas.microsoft.com/office/drawing/2014/main" id="{B50AA669-A0E0-854C-847D-4773B2863B7B}"/>
                </a:ext>
              </a:extLst>
            </p:cNvPr>
            <p:cNvSpPr txBox="1"/>
            <p:nvPr/>
          </p:nvSpPr>
          <p:spPr>
            <a:xfrm>
              <a:off x="9224875" y="5068910"/>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8</a:t>
              </a:r>
            </a:p>
          </p:txBody>
        </p:sp>
        <p:sp>
          <p:nvSpPr>
            <p:cNvPr id="20" name="TextBox 19">
              <a:extLst>
                <a:ext uri="{FF2B5EF4-FFF2-40B4-BE49-F238E27FC236}">
                  <a16:creationId xmlns:a16="http://schemas.microsoft.com/office/drawing/2014/main" id="{816070BC-85EC-EE44-9F51-CF0F19232D28}"/>
                </a:ext>
              </a:extLst>
            </p:cNvPr>
            <p:cNvSpPr txBox="1"/>
            <p:nvPr/>
          </p:nvSpPr>
          <p:spPr>
            <a:xfrm>
              <a:off x="9693360" y="5029200"/>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7</a:t>
              </a:r>
            </a:p>
          </p:txBody>
        </p:sp>
        <p:sp>
          <p:nvSpPr>
            <p:cNvPr id="21" name="TextBox 20">
              <a:extLst>
                <a:ext uri="{FF2B5EF4-FFF2-40B4-BE49-F238E27FC236}">
                  <a16:creationId xmlns:a16="http://schemas.microsoft.com/office/drawing/2014/main" id="{256E81CE-14C9-E24D-951E-77B4077A5AE8}"/>
                </a:ext>
              </a:extLst>
            </p:cNvPr>
            <p:cNvSpPr txBox="1"/>
            <p:nvPr/>
          </p:nvSpPr>
          <p:spPr>
            <a:xfrm>
              <a:off x="8758672" y="4998937"/>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9</a:t>
              </a:r>
            </a:p>
          </p:txBody>
        </p:sp>
        <p:sp>
          <p:nvSpPr>
            <p:cNvPr id="22" name="TextBox 21">
              <a:extLst>
                <a:ext uri="{FF2B5EF4-FFF2-40B4-BE49-F238E27FC236}">
                  <a16:creationId xmlns:a16="http://schemas.microsoft.com/office/drawing/2014/main" id="{0F18CE2D-12F4-BF43-B870-FEAE83C9730E}"/>
                </a:ext>
              </a:extLst>
            </p:cNvPr>
            <p:cNvSpPr txBox="1"/>
            <p:nvPr/>
          </p:nvSpPr>
          <p:spPr>
            <a:xfrm>
              <a:off x="8329040" y="4776152"/>
              <a:ext cx="511679" cy="369332"/>
            </a:xfrm>
            <a:prstGeom prst="rect">
              <a:avLst/>
            </a:prstGeom>
            <a:noFill/>
          </p:spPr>
          <p:txBody>
            <a:bodyPr wrap="squar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10</a:t>
              </a:r>
            </a:p>
          </p:txBody>
        </p:sp>
        <p:sp>
          <p:nvSpPr>
            <p:cNvPr id="23" name="TextBox 22">
              <a:extLst>
                <a:ext uri="{FF2B5EF4-FFF2-40B4-BE49-F238E27FC236}">
                  <a16:creationId xmlns:a16="http://schemas.microsoft.com/office/drawing/2014/main" id="{A3789671-E252-7146-8ABF-948A4C53BC17}"/>
                </a:ext>
              </a:extLst>
            </p:cNvPr>
            <p:cNvSpPr txBox="1"/>
            <p:nvPr/>
          </p:nvSpPr>
          <p:spPr>
            <a:xfrm>
              <a:off x="8716922" y="2806891"/>
              <a:ext cx="511679" cy="369332"/>
            </a:xfrm>
            <a:prstGeom prst="rect">
              <a:avLst/>
            </a:prstGeom>
            <a:noFill/>
          </p:spPr>
          <p:txBody>
            <a:bodyPr wrap="squar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15</a:t>
              </a:r>
            </a:p>
          </p:txBody>
        </p:sp>
        <p:sp>
          <p:nvSpPr>
            <p:cNvPr id="24" name="TextBox 23">
              <a:extLst>
                <a:ext uri="{FF2B5EF4-FFF2-40B4-BE49-F238E27FC236}">
                  <a16:creationId xmlns:a16="http://schemas.microsoft.com/office/drawing/2014/main" id="{24BA0628-3999-114F-8764-B52C0053F92D}"/>
                </a:ext>
              </a:extLst>
            </p:cNvPr>
            <p:cNvSpPr txBox="1"/>
            <p:nvPr/>
          </p:nvSpPr>
          <p:spPr>
            <a:xfrm>
              <a:off x="8106524" y="3493175"/>
              <a:ext cx="486030"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13</a:t>
              </a:r>
            </a:p>
          </p:txBody>
        </p:sp>
        <p:sp>
          <p:nvSpPr>
            <p:cNvPr id="25" name="TextBox 24">
              <a:extLst>
                <a:ext uri="{FF2B5EF4-FFF2-40B4-BE49-F238E27FC236}">
                  <a16:creationId xmlns:a16="http://schemas.microsoft.com/office/drawing/2014/main" id="{8CA1803B-5642-AB40-99E5-0090DD018A4B}"/>
                </a:ext>
              </a:extLst>
            </p:cNvPr>
            <p:cNvSpPr txBox="1"/>
            <p:nvPr/>
          </p:nvSpPr>
          <p:spPr>
            <a:xfrm>
              <a:off x="8343307" y="3139745"/>
              <a:ext cx="486030"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14</a:t>
              </a:r>
            </a:p>
          </p:txBody>
        </p:sp>
        <p:sp>
          <p:nvSpPr>
            <p:cNvPr id="26" name="TextBox 25">
              <a:extLst>
                <a:ext uri="{FF2B5EF4-FFF2-40B4-BE49-F238E27FC236}">
                  <a16:creationId xmlns:a16="http://schemas.microsoft.com/office/drawing/2014/main" id="{0D98504A-9183-2548-A42E-77D2210C1A2C}"/>
                </a:ext>
              </a:extLst>
            </p:cNvPr>
            <p:cNvSpPr txBox="1"/>
            <p:nvPr/>
          </p:nvSpPr>
          <p:spPr>
            <a:xfrm>
              <a:off x="8073831" y="4407558"/>
              <a:ext cx="466987"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11</a:t>
              </a:r>
            </a:p>
          </p:txBody>
        </p:sp>
        <p:sp>
          <p:nvSpPr>
            <p:cNvPr id="27" name="TextBox 26">
              <a:extLst>
                <a:ext uri="{FF2B5EF4-FFF2-40B4-BE49-F238E27FC236}">
                  <a16:creationId xmlns:a16="http://schemas.microsoft.com/office/drawing/2014/main" id="{C65D11B1-263F-4C4E-BE60-F40BF00F78F8}"/>
                </a:ext>
              </a:extLst>
            </p:cNvPr>
            <p:cNvSpPr txBox="1"/>
            <p:nvPr/>
          </p:nvSpPr>
          <p:spPr>
            <a:xfrm>
              <a:off x="8009186" y="3903664"/>
              <a:ext cx="486030"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12</a:t>
              </a:r>
            </a:p>
          </p:txBody>
        </p:sp>
        <p:sp>
          <p:nvSpPr>
            <p:cNvPr id="28" name="TextBox 27">
              <a:extLst>
                <a:ext uri="{FF2B5EF4-FFF2-40B4-BE49-F238E27FC236}">
                  <a16:creationId xmlns:a16="http://schemas.microsoft.com/office/drawing/2014/main" id="{F1860AE1-5C4C-944C-8B4D-9C26D5719DFE}"/>
                </a:ext>
              </a:extLst>
            </p:cNvPr>
            <p:cNvSpPr txBox="1"/>
            <p:nvPr/>
          </p:nvSpPr>
          <p:spPr>
            <a:xfrm>
              <a:off x="10397146" y="3885711"/>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4</a:t>
              </a:r>
            </a:p>
          </p:txBody>
        </p:sp>
        <p:sp>
          <p:nvSpPr>
            <p:cNvPr id="29" name="TextBox 28">
              <a:extLst>
                <a:ext uri="{FF2B5EF4-FFF2-40B4-BE49-F238E27FC236}">
                  <a16:creationId xmlns:a16="http://schemas.microsoft.com/office/drawing/2014/main" id="{05C3CCF9-099C-0740-800A-3E16795E3D5E}"/>
                </a:ext>
              </a:extLst>
            </p:cNvPr>
            <p:cNvSpPr txBox="1"/>
            <p:nvPr/>
          </p:nvSpPr>
          <p:spPr>
            <a:xfrm>
              <a:off x="10300241" y="4407558"/>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5</a:t>
              </a:r>
            </a:p>
          </p:txBody>
        </p:sp>
        <p:sp>
          <p:nvSpPr>
            <p:cNvPr id="30" name="TextBox 29">
              <a:extLst>
                <a:ext uri="{FF2B5EF4-FFF2-40B4-BE49-F238E27FC236}">
                  <a16:creationId xmlns:a16="http://schemas.microsoft.com/office/drawing/2014/main" id="{906BD5E8-210D-2A43-950A-5D4B19AAE2D8}"/>
                </a:ext>
              </a:extLst>
            </p:cNvPr>
            <p:cNvSpPr txBox="1"/>
            <p:nvPr/>
          </p:nvSpPr>
          <p:spPr>
            <a:xfrm>
              <a:off x="10084297" y="4741341"/>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6</a:t>
              </a:r>
            </a:p>
          </p:txBody>
        </p:sp>
        <p:sp>
          <p:nvSpPr>
            <p:cNvPr id="31" name="TextBox 30">
              <a:extLst>
                <a:ext uri="{FF2B5EF4-FFF2-40B4-BE49-F238E27FC236}">
                  <a16:creationId xmlns:a16="http://schemas.microsoft.com/office/drawing/2014/main" id="{FE394233-626C-FC45-BBF0-23AA3A48CB93}"/>
                </a:ext>
              </a:extLst>
            </p:cNvPr>
            <p:cNvSpPr txBox="1"/>
            <p:nvPr/>
          </p:nvSpPr>
          <p:spPr>
            <a:xfrm>
              <a:off x="10291696" y="3486741"/>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3</a:t>
              </a:r>
            </a:p>
          </p:txBody>
        </p:sp>
        <p:cxnSp>
          <p:nvCxnSpPr>
            <p:cNvPr id="32" name="Straight Connector 31">
              <a:extLst>
                <a:ext uri="{FF2B5EF4-FFF2-40B4-BE49-F238E27FC236}">
                  <a16:creationId xmlns:a16="http://schemas.microsoft.com/office/drawing/2014/main" id="{F76356BE-B69C-6B44-9C16-4C41A1074C07}"/>
                </a:ext>
              </a:extLst>
            </p:cNvPr>
            <p:cNvCxnSpPr>
              <a:cxnSpLocks/>
            </p:cNvCxnSpPr>
            <p:nvPr/>
          </p:nvCxnSpPr>
          <p:spPr>
            <a:xfrm>
              <a:off x="9396282" y="25683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61304A5-CC71-7444-B1CF-82ADDD9DF04E}"/>
                </a:ext>
              </a:extLst>
            </p:cNvPr>
            <p:cNvCxnSpPr>
              <a:cxnSpLocks/>
            </p:cNvCxnSpPr>
            <p:nvPr/>
          </p:nvCxnSpPr>
          <p:spPr>
            <a:xfrm>
              <a:off x="9396282" y="5404233"/>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FFB8B0F0-AFA2-264A-A2F1-61DB8E97033D}"/>
                </a:ext>
              </a:extLst>
            </p:cNvPr>
            <p:cNvCxnSpPr>
              <a:cxnSpLocks/>
            </p:cNvCxnSpPr>
            <p:nvPr/>
          </p:nvCxnSpPr>
          <p:spPr>
            <a:xfrm rot="1320000">
              <a:off x="10024145" y="27193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270CB944-BCE2-4040-AB06-948C3AC80BBF}"/>
                </a:ext>
              </a:extLst>
            </p:cNvPr>
            <p:cNvCxnSpPr>
              <a:cxnSpLocks/>
            </p:cNvCxnSpPr>
            <p:nvPr/>
          </p:nvCxnSpPr>
          <p:spPr>
            <a:xfrm rot="1320000">
              <a:off x="8797255" y="53101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08F37664-829C-DE40-850E-7C2416B7FE3A}"/>
                </a:ext>
              </a:extLst>
            </p:cNvPr>
            <p:cNvCxnSpPr>
              <a:cxnSpLocks/>
            </p:cNvCxnSpPr>
            <p:nvPr/>
          </p:nvCxnSpPr>
          <p:spPr>
            <a:xfrm rot="-1320000">
              <a:off x="9953832" y="53101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F098B37F-EF85-9C49-A98B-AB84A0E514E9}"/>
                </a:ext>
              </a:extLst>
            </p:cNvPr>
            <p:cNvCxnSpPr>
              <a:cxnSpLocks/>
            </p:cNvCxnSpPr>
            <p:nvPr/>
          </p:nvCxnSpPr>
          <p:spPr>
            <a:xfrm rot="-1320000">
              <a:off x="8780569" y="27193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B2CB9B5C-5580-004F-A0D2-370B713EF8FD}"/>
                </a:ext>
              </a:extLst>
            </p:cNvPr>
            <p:cNvCxnSpPr>
              <a:cxnSpLocks/>
            </p:cNvCxnSpPr>
            <p:nvPr/>
          </p:nvCxnSpPr>
          <p:spPr>
            <a:xfrm rot="2700000">
              <a:off x="10427858" y="3044302"/>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02769275-581A-FC4C-B84C-D64816B7A74B}"/>
                </a:ext>
              </a:extLst>
            </p:cNvPr>
            <p:cNvCxnSpPr>
              <a:cxnSpLocks/>
            </p:cNvCxnSpPr>
            <p:nvPr/>
          </p:nvCxnSpPr>
          <p:spPr>
            <a:xfrm rot="2700000">
              <a:off x="8368646" y="5019233"/>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9682EF12-88FE-6240-8F1A-D0242711DBD9}"/>
                </a:ext>
              </a:extLst>
            </p:cNvPr>
            <p:cNvCxnSpPr>
              <a:cxnSpLocks/>
            </p:cNvCxnSpPr>
            <p:nvPr/>
          </p:nvCxnSpPr>
          <p:spPr>
            <a:xfrm rot="18900000" flipH="1">
              <a:off x="10450942" y="500241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4A7440B5-8DEB-E542-8748-5318D9DE648D}"/>
                </a:ext>
              </a:extLst>
            </p:cNvPr>
            <p:cNvCxnSpPr>
              <a:cxnSpLocks/>
            </p:cNvCxnSpPr>
            <p:nvPr/>
          </p:nvCxnSpPr>
          <p:spPr>
            <a:xfrm rot="18900000" flipH="1">
              <a:off x="8382000" y="3044302"/>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ABD0B55E-558D-C84F-ADDC-7246F2DDE81E}"/>
                </a:ext>
              </a:extLst>
            </p:cNvPr>
            <p:cNvCxnSpPr>
              <a:cxnSpLocks/>
            </p:cNvCxnSpPr>
            <p:nvPr/>
          </p:nvCxnSpPr>
          <p:spPr>
            <a:xfrm rot="3960000" flipH="1">
              <a:off x="8084535" y="459576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D5B7523C-4D12-804A-B4A5-C637D36DE9DE}"/>
                </a:ext>
              </a:extLst>
            </p:cNvPr>
            <p:cNvCxnSpPr>
              <a:cxnSpLocks/>
            </p:cNvCxnSpPr>
            <p:nvPr/>
          </p:nvCxnSpPr>
          <p:spPr>
            <a:xfrm rot="17640000">
              <a:off x="10675335" y="4593952"/>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FDC9D680-BAF8-A341-A759-B546CA48CDFD}"/>
                </a:ext>
              </a:extLst>
            </p:cNvPr>
            <p:cNvCxnSpPr>
              <a:cxnSpLocks/>
            </p:cNvCxnSpPr>
            <p:nvPr/>
          </p:nvCxnSpPr>
          <p:spPr>
            <a:xfrm rot="3960000" flipV="1">
              <a:off x="10697357" y="3476977"/>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EC21754F-E8FE-AA4C-8B26-F7C7CDB84A7B}"/>
                </a:ext>
              </a:extLst>
            </p:cNvPr>
            <p:cNvCxnSpPr>
              <a:cxnSpLocks/>
            </p:cNvCxnSpPr>
            <p:nvPr/>
          </p:nvCxnSpPr>
          <p:spPr>
            <a:xfrm rot="17640000" flipH="1" flipV="1">
              <a:off x="8084535" y="345276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88865518-71FF-964C-B5D5-7AB885EC54DA}"/>
                </a:ext>
              </a:extLst>
            </p:cNvPr>
            <p:cNvCxnSpPr>
              <a:cxnSpLocks/>
            </p:cNvCxnSpPr>
            <p:nvPr/>
          </p:nvCxnSpPr>
          <p:spPr>
            <a:xfrm rot="5400000" flipH="1" flipV="1">
              <a:off x="7975381" y="3951177"/>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F2D1724D-DE39-514B-8620-4028A03784A4}"/>
                </a:ext>
              </a:extLst>
            </p:cNvPr>
            <p:cNvCxnSpPr>
              <a:cxnSpLocks/>
            </p:cNvCxnSpPr>
            <p:nvPr/>
          </p:nvCxnSpPr>
          <p:spPr>
            <a:xfrm rot="5400000" flipH="1" flipV="1">
              <a:off x="10788797" y="3951177"/>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id="{3644DE5F-09A0-AA4F-91EF-7DFDE2EEFAEE}"/>
                </a:ext>
              </a:extLst>
            </p:cNvPr>
            <p:cNvSpPr txBox="1"/>
            <p:nvPr/>
          </p:nvSpPr>
          <p:spPr>
            <a:xfrm>
              <a:off x="8737623" y="3371537"/>
              <a:ext cx="1299101" cy="424732"/>
            </a:xfrm>
            <a:prstGeom prst="rect">
              <a:avLst/>
            </a:prstGeom>
            <a:noFill/>
          </p:spPr>
          <p:txBody>
            <a:bodyPr wrap="none" rtlCol="0">
              <a:prstTxWarp prst="textArchUp">
                <a:avLst>
                  <a:gd name="adj" fmla="val 11134237"/>
                </a:avLst>
              </a:prstTxWarp>
              <a:spAutoFit/>
            </a:bodyPr>
            <a:lstStyle/>
            <a:p>
              <a:pPr marL="15875" algn="ctr" fontAlgn="auto">
                <a:lnSpc>
                  <a:spcPct val="90000"/>
                </a:lnSpc>
                <a:spcBef>
                  <a:spcPts val="500"/>
                </a:spcBef>
                <a:spcAft>
                  <a:spcPts val="0"/>
                </a:spcAft>
              </a:pPr>
              <a:r>
                <a:rPr lang="en-US" sz="2400" dirty="0">
                  <a:solidFill>
                    <a:prstClr val="black"/>
                  </a:solidFill>
                  <a:latin typeface="Calibri" panose="020F0502020204030204"/>
                </a:rPr>
                <a:t>unsigned</a:t>
              </a:r>
            </a:p>
          </p:txBody>
        </p:sp>
      </p:grpSp>
    </p:spTree>
    <p:extLst>
      <p:ext uri="{BB962C8B-B14F-4D97-AF65-F5344CB8AC3E}">
        <p14:creationId xmlns:p14="http://schemas.microsoft.com/office/powerpoint/2010/main" val="707561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A47DC-5FE6-CE47-B25E-1E88E69CFAA0}"/>
              </a:ext>
            </a:extLst>
          </p:cNvPr>
          <p:cNvSpPr>
            <a:spLocks noGrp="1"/>
          </p:cNvSpPr>
          <p:nvPr>
            <p:ph type="title"/>
          </p:nvPr>
        </p:nvSpPr>
        <p:spPr/>
        <p:txBody>
          <a:bodyPr/>
          <a:lstStyle/>
          <a:p>
            <a:r>
              <a:rPr lang="en-US" dirty="0"/>
              <a:t>Underspecified question</a:t>
            </a:r>
          </a:p>
        </p:txBody>
      </p:sp>
      <p:sp>
        <p:nvSpPr>
          <p:cNvPr id="3" name="Content Placeholder 2">
            <a:extLst>
              <a:ext uri="{FF2B5EF4-FFF2-40B4-BE49-F238E27FC236}">
                <a16:creationId xmlns:a16="http://schemas.microsoft.com/office/drawing/2014/main" id="{2E81DE3B-3514-9C4B-8E5D-D6378CCF21A1}"/>
              </a:ext>
            </a:extLst>
          </p:cNvPr>
          <p:cNvSpPr>
            <a:spLocks noGrp="1"/>
          </p:cNvSpPr>
          <p:nvPr>
            <p:ph idx="1"/>
          </p:nvPr>
        </p:nvSpPr>
        <p:spPr>
          <a:xfrm>
            <a:off x="152400" y="1295399"/>
            <a:ext cx="6451576" cy="1925445"/>
          </a:xfrm>
        </p:spPr>
        <p:txBody>
          <a:bodyPr/>
          <a:lstStyle/>
          <a:p>
            <a:pPr marL="0" indent="0">
              <a:buNone/>
            </a:pPr>
            <a:r>
              <a:rPr lang="en-US" dirty="0"/>
              <a:t>What is the following base-2 number in base-10?</a:t>
            </a:r>
          </a:p>
          <a:p>
            <a:endParaRPr lang="en-US" dirty="0"/>
          </a:p>
          <a:p>
            <a:endParaRPr lang="en-US" dirty="0"/>
          </a:p>
        </p:txBody>
      </p:sp>
      <p:pic>
        <p:nvPicPr>
          <p:cNvPr id="11" name="Image" descr="This is a number wheel which shows the increasing possible values of a 4-bit two's complement integer in clockwise order.  It starts at the top (12 o'clock) and goes clockwise, increasing in value starting from 0 until it gets to 7, at which point it goes to -8, and increases until it gets back to 0.">
            <a:extLst>
              <a:ext uri="{FF2B5EF4-FFF2-40B4-BE49-F238E27FC236}">
                <a16:creationId xmlns:a16="http://schemas.microsoft.com/office/drawing/2014/main" id="{3B1BAAB6-682E-074F-9553-4EC37EA6774A}"/>
              </a:ext>
            </a:extLst>
          </p:cNvPr>
          <p:cNvPicPr>
            <a:picLocks noChangeAspect="1"/>
          </p:cNvPicPr>
          <p:nvPr/>
        </p:nvPicPr>
        <p:blipFill>
          <a:blip r:embed="rId3"/>
          <a:stretch>
            <a:fillRect/>
          </a:stretch>
        </p:blipFill>
        <p:spPr>
          <a:xfrm>
            <a:off x="6749845" y="1417027"/>
            <a:ext cx="5289755" cy="5334000"/>
          </a:xfrm>
          <a:prstGeom prst="rect">
            <a:avLst/>
          </a:prstGeom>
          <a:ln w="12700">
            <a:miter lim="400000"/>
          </a:ln>
        </p:spPr>
      </p:pic>
      <p:sp>
        <p:nvSpPr>
          <p:cNvPr id="12" name="TextBox 11">
            <a:extLst>
              <a:ext uri="{FF2B5EF4-FFF2-40B4-BE49-F238E27FC236}">
                <a16:creationId xmlns:a16="http://schemas.microsoft.com/office/drawing/2014/main" id="{7BE5EBB5-FC70-6F4E-8E66-AF8431A7E143}"/>
              </a:ext>
            </a:extLst>
          </p:cNvPr>
          <p:cNvSpPr txBox="1"/>
          <p:nvPr/>
        </p:nvSpPr>
        <p:spPr>
          <a:xfrm rot="2041213">
            <a:off x="10341911" y="1680937"/>
            <a:ext cx="1296256" cy="424732"/>
          </a:xfrm>
          <a:prstGeom prst="rect">
            <a:avLst/>
          </a:prstGeom>
          <a:noFill/>
        </p:spPr>
        <p:txBody>
          <a:bodyPr wrap="none" rtlCol="0">
            <a:prstTxWarp prst="textArchUp">
              <a:avLst>
                <a:gd name="adj" fmla="val 11134237"/>
              </a:avLst>
            </a:prstTxWarp>
            <a:spAutoFit/>
          </a:bodyPr>
          <a:lstStyle/>
          <a:p>
            <a:pPr marL="15875" algn="ctr" fontAlgn="auto">
              <a:lnSpc>
                <a:spcPct val="90000"/>
              </a:lnSpc>
              <a:spcBef>
                <a:spcPts val="500"/>
              </a:spcBef>
              <a:spcAft>
                <a:spcPts val="0"/>
              </a:spcAft>
            </a:pPr>
            <a:r>
              <a:rPr lang="en-US" sz="2400" dirty="0">
                <a:solidFill>
                  <a:prstClr val="black"/>
                </a:solidFill>
                <a:latin typeface="Calibri" panose="020F0502020204030204"/>
              </a:rPr>
              <a:t>signed</a:t>
            </a:r>
          </a:p>
        </p:txBody>
      </p:sp>
      <p:grpSp>
        <p:nvGrpSpPr>
          <p:cNvPr id="13" name="Group 12">
            <a:extLst>
              <a:ext uri="{FF2B5EF4-FFF2-40B4-BE49-F238E27FC236}">
                <a16:creationId xmlns:a16="http://schemas.microsoft.com/office/drawing/2014/main" id="{EA441C03-1B27-6B40-A659-BF27B11E1207}"/>
              </a:ext>
            </a:extLst>
          </p:cNvPr>
          <p:cNvGrpSpPr/>
          <p:nvPr/>
        </p:nvGrpSpPr>
        <p:grpSpPr>
          <a:xfrm>
            <a:off x="7926274" y="2537605"/>
            <a:ext cx="2996296" cy="3018735"/>
            <a:chOff x="7883941" y="2568378"/>
            <a:chExt cx="2996296" cy="3018735"/>
          </a:xfrm>
        </p:grpSpPr>
        <p:sp>
          <p:nvSpPr>
            <p:cNvPr id="14" name="Rectangle 13">
              <a:extLst>
                <a:ext uri="{FF2B5EF4-FFF2-40B4-BE49-F238E27FC236}">
                  <a16:creationId xmlns:a16="http://schemas.microsoft.com/office/drawing/2014/main" id="{50809A2F-E81A-D54C-96CE-6362AD7D2B22}"/>
                </a:ext>
              </a:extLst>
            </p:cNvPr>
            <p:cNvSpPr/>
            <p:nvPr/>
          </p:nvSpPr>
          <p:spPr>
            <a:xfrm>
              <a:off x="8252201" y="3429001"/>
              <a:ext cx="2209800" cy="12272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Arial" panose="020B0604020202020204" pitchFamily="34" charset="0"/>
                <a:ea typeface="Geneva" panose="020B050303040404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A4A631C7-0ABD-9646-902D-F8C52077B197}"/>
                </a:ext>
              </a:extLst>
            </p:cNvPr>
            <p:cNvSpPr txBox="1"/>
            <p:nvPr/>
          </p:nvSpPr>
          <p:spPr>
            <a:xfrm>
              <a:off x="9224875" y="2759316"/>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0</a:t>
              </a:r>
            </a:p>
          </p:txBody>
        </p:sp>
        <p:sp>
          <p:nvSpPr>
            <p:cNvPr id="17" name="TextBox 16">
              <a:extLst>
                <a:ext uri="{FF2B5EF4-FFF2-40B4-BE49-F238E27FC236}">
                  <a16:creationId xmlns:a16="http://schemas.microsoft.com/office/drawing/2014/main" id="{D8755E9F-B4E1-B54E-A573-2A9F536CA9F6}"/>
                </a:ext>
              </a:extLst>
            </p:cNvPr>
            <p:cNvSpPr txBox="1"/>
            <p:nvPr/>
          </p:nvSpPr>
          <p:spPr>
            <a:xfrm>
              <a:off x="9707405" y="2882286"/>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a:t>
              </a:r>
            </a:p>
          </p:txBody>
        </p:sp>
        <p:sp>
          <p:nvSpPr>
            <p:cNvPr id="18" name="TextBox 17">
              <a:extLst>
                <a:ext uri="{FF2B5EF4-FFF2-40B4-BE49-F238E27FC236}">
                  <a16:creationId xmlns:a16="http://schemas.microsoft.com/office/drawing/2014/main" id="{46DC95A9-FC48-874C-9DC8-C0B5FD8B031F}"/>
                </a:ext>
              </a:extLst>
            </p:cNvPr>
            <p:cNvSpPr txBox="1"/>
            <p:nvPr/>
          </p:nvSpPr>
          <p:spPr>
            <a:xfrm>
              <a:off x="10082087" y="3131421"/>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2</a:t>
              </a:r>
            </a:p>
          </p:txBody>
        </p:sp>
        <p:sp>
          <p:nvSpPr>
            <p:cNvPr id="19" name="TextBox 18">
              <a:extLst>
                <a:ext uri="{FF2B5EF4-FFF2-40B4-BE49-F238E27FC236}">
                  <a16:creationId xmlns:a16="http://schemas.microsoft.com/office/drawing/2014/main" id="{B50AA669-A0E0-854C-847D-4773B2863B7B}"/>
                </a:ext>
              </a:extLst>
            </p:cNvPr>
            <p:cNvSpPr txBox="1"/>
            <p:nvPr/>
          </p:nvSpPr>
          <p:spPr>
            <a:xfrm>
              <a:off x="9224875" y="5068910"/>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8</a:t>
              </a:r>
            </a:p>
          </p:txBody>
        </p:sp>
        <p:sp>
          <p:nvSpPr>
            <p:cNvPr id="20" name="TextBox 19">
              <a:extLst>
                <a:ext uri="{FF2B5EF4-FFF2-40B4-BE49-F238E27FC236}">
                  <a16:creationId xmlns:a16="http://schemas.microsoft.com/office/drawing/2014/main" id="{816070BC-85EC-EE44-9F51-CF0F19232D28}"/>
                </a:ext>
              </a:extLst>
            </p:cNvPr>
            <p:cNvSpPr txBox="1"/>
            <p:nvPr/>
          </p:nvSpPr>
          <p:spPr>
            <a:xfrm>
              <a:off x="9693360" y="5029200"/>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7</a:t>
              </a:r>
            </a:p>
          </p:txBody>
        </p:sp>
        <p:sp>
          <p:nvSpPr>
            <p:cNvPr id="21" name="TextBox 20">
              <a:extLst>
                <a:ext uri="{FF2B5EF4-FFF2-40B4-BE49-F238E27FC236}">
                  <a16:creationId xmlns:a16="http://schemas.microsoft.com/office/drawing/2014/main" id="{256E81CE-14C9-E24D-951E-77B4077A5AE8}"/>
                </a:ext>
              </a:extLst>
            </p:cNvPr>
            <p:cNvSpPr txBox="1"/>
            <p:nvPr/>
          </p:nvSpPr>
          <p:spPr>
            <a:xfrm>
              <a:off x="8758672" y="4998937"/>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9</a:t>
              </a:r>
            </a:p>
          </p:txBody>
        </p:sp>
        <p:sp>
          <p:nvSpPr>
            <p:cNvPr id="22" name="TextBox 21">
              <a:extLst>
                <a:ext uri="{FF2B5EF4-FFF2-40B4-BE49-F238E27FC236}">
                  <a16:creationId xmlns:a16="http://schemas.microsoft.com/office/drawing/2014/main" id="{0F18CE2D-12F4-BF43-B870-FEAE83C9730E}"/>
                </a:ext>
              </a:extLst>
            </p:cNvPr>
            <p:cNvSpPr txBox="1"/>
            <p:nvPr/>
          </p:nvSpPr>
          <p:spPr>
            <a:xfrm>
              <a:off x="8329040" y="4776152"/>
              <a:ext cx="511679" cy="369332"/>
            </a:xfrm>
            <a:prstGeom prst="rect">
              <a:avLst/>
            </a:prstGeom>
            <a:noFill/>
          </p:spPr>
          <p:txBody>
            <a:bodyPr wrap="squar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10</a:t>
              </a:r>
            </a:p>
          </p:txBody>
        </p:sp>
        <p:sp>
          <p:nvSpPr>
            <p:cNvPr id="23" name="TextBox 22">
              <a:extLst>
                <a:ext uri="{FF2B5EF4-FFF2-40B4-BE49-F238E27FC236}">
                  <a16:creationId xmlns:a16="http://schemas.microsoft.com/office/drawing/2014/main" id="{A3789671-E252-7146-8ABF-948A4C53BC17}"/>
                </a:ext>
              </a:extLst>
            </p:cNvPr>
            <p:cNvSpPr txBox="1"/>
            <p:nvPr/>
          </p:nvSpPr>
          <p:spPr>
            <a:xfrm>
              <a:off x="8716922" y="2806891"/>
              <a:ext cx="511679" cy="369332"/>
            </a:xfrm>
            <a:prstGeom prst="rect">
              <a:avLst/>
            </a:prstGeom>
            <a:noFill/>
          </p:spPr>
          <p:txBody>
            <a:bodyPr wrap="squar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15</a:t>
              </a:r>
            </a:p>
          </p:txBody>
        </p:sp>
        <p:sp>
          <p:nvSpPr>
            <p:cNvPr id="24" name="TextBox 23">
              <a:extLst>
                <a:ext uri="{FF2B5EF4-FFF2-40B4-BE49-F238E27FC236}">
                  <a16:creationId xmlns:a16="http://schemas.microsoft.com/office/drawing/2014/main" id="{24BA0628-3999-114F-8764-B52C0053F92D}"/>
                </a:ext>
              </a:extLst>
            </p:cNvPr>
            <p:cNvSpPr txBox="1"/>
            <p:nvPr/>
          </p:nvSpPr>
          <p:spPr>
            <a:xfrm>
              <a:off x="8106524" y="3493175"/>
              <a:ext cx="486030"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13</a:t>
              </a:r>
            </a:p>
          </p:txBody>
        </p:sp>
        <p:sp>
          <p:nvSpPr>
            <p:cNvPr id="25" name="TextBox 24">
              <a:extLst>
                <a:ext uri="{FF2B5EF4-FFF2-40B4-BE49-F238E27FC236}">
                  <a16:creationId xmlns:a16="http://schemas.microsoft.com/office/drawing/2014/main" id="{8CA1803B-5642-AB40-99E5-0090DD018A4B}"/>
                </a:ext>
              </a:extLst>
            </p:cNvPr>
            <p:cNvSpPr txBox="1"/>
            <p:nvPr/>
          </p:nvSpPr>
          <p:spPr>
            <a:xfrm>
              <a:off x="8343307" y="3139745"/>
              <a:ext cx="486030"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14</a:t>
              </a:r>
            </a:p>
          </p:txBody>
        </p:sp>
        <p:sp>
          <p:nvSpPr>
            <p:cNvPr id="26" name="TextBox 25">
              <a:extLst>
                <a:ext uri="{FF2B5EF4-FFF2-40B4-BE49-F238E27FC236}">
                  <a16:creationId xmlns:a16="http://schemas.microsoft.com/office/drawing/2014/main" id="{0D98504A-9183-2548-A42E-77D2210C1A2C}"/>
                </a:ext>
              </a:extLst>
            </p:cNvPr>
            <p:cNvSpPr txBox="1"/>
            <p:nvPr/>
          </p:nvSpPr>
          <p:spPr>
            <a:xfrm>
              <a:off x="8073831" y="4407558"/>
              <a:ext cx="466987"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11</a:t>
              </a:r>
            </a:p>
          </p:txBody>
        </p:sp>
        <p:sp>
          <p:nvSpPr>
            <p:cNvPr id="27" name="TextBox 26">
              <a:extLst>
                <a:ext uri="{FF2B5EF4-FFF2-40B4-BE49-F238E27FC236}">
                  <a16:creationId xmlns:a16="http://schemas.microsoft.com/office/drawing/2014/main" id="{C65D11B1-263F-4C4E-BE60-F40BF00F78F8}"/>
                </a:ext>
              </a:extLst>
            </p:cNvPr>
            <p:cNvSpPr txBox="1"/>
            <p:nvPr/>
          </p:nvSpPr>
          <p:spPr>
            <a:xfrm>
              <a:off x="8009186" y="3903664"/>
              <a:ext cx="486030"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12</a:t>
              </a:r>
            </a:p>
          </p:txBody>
        </p:sp>
        <p:sp>
          <p:nvSpPr>
            <p:cNvPr id="28" name="TextBox 27">
              <a:extLst>
                <a:ext uri="{FF2B5EF4-FFF2-40B4-BE49-F238E27FC236}">
                  <a16:creationId xmlns:a16="http://schemas.microsoft.com/office/drawing/2014/main" id="{F1860AE1-5C4C-944C-8B4D-9C26D5719DFE}"/>
                </a:ext>
              </a:extLst>
            </p:cNvPr>
            <p:cNvSpPr txBox="1"/>
            <p:nvPr/>
          </p:nvSpPr>
          <p:spPr>
            <a:xfrm>
              <a:off x="10397146" y="3885711"/>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4</a:t>
              </a:r>
            </a:p>
          </p:txBody>
        </p:sp>
        <p:sp>
          <p:nvSpPr>
            <p:cNvPr id="29" name="TextBox 28">
              <a:extLst>
                <a:ext uri="{FF2B5EF4-FFF2-40B4-BE49-F238E27FC236}">
                  <a16:creationId xmlns:a16="http://schemas.microsoft.com/office/drawing/2014/main" id="{05C3CCF9-099C-0740-800A-3E16795E3D5E}"/>
                </a:ext>
              </a:extLst>
            </p:cNvPr>
            <p:cNvSpPr txBox="1"/>
            <p:nvPr/>
          </p:nvSpPr>
          <p:spPr>
            <a:xfrm>
              <a:off x="10300241" y="4407558"/>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5</a:t>
              </a:r>
            </a:p>
          </p:txBody>
        </p:sp>
        <p:sp>
          <p:nvSpPr>
            <p:cNvPr id="30" name="TextBox 29">
              <a:extLst>
                <a:ext uri="{FF2B5EF4-FFF2-40B4-BE49-F238E27FC236}">
                  <a16:creationId xmlns:a16="http://schemas.microsoft.com/office/drawing/2014/main" id="{906BD5E8-210D-2A43-950A-5D4B19AAE2D8}"/>
                </a:ext>
              </a:extLst>
            </p:cNvPr>
            <p:cNvSpPr txBox="1"/>
            <p:nvPr/>
          </p:nvSpPr>
          <p:spPr>
            <a:xfrm>
              <a:off x="10084297" y="4741341"/>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6</a:t>
              </a:r>
            </a:p>
          </p:txBody>
        </p:sp>
        <p:sp>
          <p:nvSpPr>
            <p:cNvPr id="31" name="TextBox 30">
              <a:extLst>
                <a:ext uri="{FF2B5EF4-FFF2-40B4-BE49-F238E27FC236}">
                  <a16:creationId xmlns:a16="http://schemas.microsoft.com/office/drawing/2014/main" id="{FE394233-626C-FC45-BBF0-23AA3A48CB93}"/>
                </a:ext>
              </a:extLst>
            </p:cNvPr>
            <p:cNvSpPr txBox="1"/>
            <p:nvPr/>
          </p:nvSpPr>
          <p:spPr>
            <a:xfrm>
              <a:off x="10291696" y="3486741"/>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3</a:t>
              </a:r>
            </a:p>
          </p:txBody>
        </p:sp>
        <p:cxnSp>
          <p:nvCxnSpPr>
            <p:cNvPr id="32" name="Straight Connector 31">
              <a:extLst>
                <a:ext uri="{FF2B5EF4-FFF2-40B4-BE49-F238E27FC236}">
                  <a16:creationId xmlns:a16="http://schemas.microsoft.com/office/drawing/2014/main" id="{F76356BE-B69C-6B44-9C16-4C41A1074C07}"/>
                </a:ext>
              </a:extLst>
            </p:cNvPr>
            <p:cNvCxnSpPr>
              <a:cxnSpLocks/>
            </p:cNvCxnSpPr>
            <p:nvPr/>
          </p:nvCxnSpPr>
          <p:spPr>
            <a:xfrm>
              <a:off x="9396282" y="25683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61304A5-CC71-7444-B1CF-82ADDD9DF04E}"/>
                </a:ext>
              </a:extLst>
            </p:cNvPr>
            <p:cNvCxnSpPr>
              <a:cxnSpLocks/>
            </p:cNvCxnSpPr>
            <p:nvPr/>
          </p:nvCxnSpPr>
          <p:spPr>
            <a:xfrm>
              <a:off x="9396282" y="5404233"/>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FFB8B0F0-AFA2-264A-A2F1-61DB8E97033D}"/>
                </a:ext>
              </a:extLst>
            </p:cNvPr>
            <p:cNvCxnSpPr>
              <a:cxnSpLocks/>
            </p:cNvCxnSpPr>
            <p:nvPr/>
          </p:nvCxnSpPr>
          <p:spPr>
            <a:xfrm rot="1320000">
              <a:off x="10024145" y="27193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270CB944-BCE2-4040-AB06-948C3AC80BBF}"/>
                </a:ext>
              </a:extLst>
            </p:cNvPr>
            <p:cNvCxnSpPr>
              <a:cxnSpLocks/>
            </p:cNvCxnSpPr>
            <p:nvPr/>
          </p:nvCxnSpPr>
          <p:spPr>
            <a:xfrm rot="1320000">
              <a:off x="8797255" y="53101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08F37664-829C-DE40-850E-7C2416B7FE3A}"/>
                </a:ext>
              </a:extLst>
            </p:cNvPr>
            <p:cNvCxnSpPr>
              <a:cxnSpLocks/>
            </p:cNvCxnSpPr>
            <p:nvPr/>
          </p:nvCxnSpPr>
          <p:spPr>
            <a:xfrm rot="-1320000">
              <a:off x="9953832" y="53101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F098B37F-EF85-9C49-A98B-AB84A0E514E9}"/>
                </a:ext>
              </a:extLst>
            </p:cNvPr>
            <p:cNvCxnSpPr>
              <a:cxnSpLocks/>
            </p:cNvCxnSpPr>
            <p:nvPr/>
          </p:nvCxnSpPr>
          <p:spPr>
            <a:xfrm rot="-1320000">
              <a:off x="8780569" y="27193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B2CB9B5C-5580-004F-A0D2-370B713EF8FD}"/>
                </a:ext>
              </a:extLst>
            </p:cNvPr>
            <p:cNvCxnSpPr>
              <a:cxnSpLocks/>
            </p:cNvCxnSpPr>
            <p:nvPr/>
          </p:nvCxnSpPr>
          <p:spPr>
            <a:xfrm rot="2700000">
              <a:off x="10427858" y="3044302"/>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02769275-581A-FC4C-B84C-D64816B7A74B}"/>
                </a:ext>
              </a:extLst>
            </p:cNvPr>
            <p:cNvCxnSpPr>
              <a:cxnSpLocks/>
            </p:cNvCxnSpPr>
            <p:nvPr/>
          </p:nvCxnSpPr>
          <p:spPr>
            <a:xfrm rot="2700000">
              <a:off x="8368646" y="5019233"/>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9682EF12-88FE-6240-8F1A-D0242711DBD9}"/>
                </a:ext>
              </a:extLst>
            </p:cNvPr>
            <p:cNvCxnSpPr>
              <a:cxnSpLocks/>
            </p:cNvCxnSpPr>
            <p:nvPr/>
          </p:nvCxnSpPr>
          <p:spPr>
            <a:xfrm rot="18900000" flipH="1">
              <a:off x="10450942" y="500241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4A7440B5-8DEB-E542-8748-5318D9DE648D}"/>
                </a:ext>
              </a:extLst>
            </p:cNvPr>
            <p:cNvCxnSpPr>
              <a:cxnSpLocks/>
            </p:cNvCxnSpPr>
            <p:nvPr/>
          </p:nvCxnSpPr>
          <p:spPr>
            <a:xfrm rot="18900000" flipH="1">
              <a:off x="8382000" y="3044302"/>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ABD0B55E-558D-C84F-ADDC-7246F2DDE81E}"/>
                </a:ext>
              </a:extLst>
            </p:cNvPr>
            <p:cNvCxnSpPr>
              <a:cxnSpLocks/>
            </p:cNvCxnSpPr>
            <p:nvPr/>
          </p:nvCxnSpPr>
          <p:spPr>
            <a:xfrm rot="3960000" flipH="1">
              <a:off x="8084535" y="459576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D5B7523C-4D12-804A-B4A5-C637D36DE9DE}"/>
                </a:ext>
              </a:extLst>
            </p:cNvPr>
            <p:cNvCxnSpPr>
              <a:cxnSpLocks/>
            </p:cNvCxnSpPr>
            <p:nvPr/>
          </p:nvCxnSpPr>
          <p:spPr>
            <a:xfrm rot="17640000">
              <a:off x="10675335" y="4593952"/>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FDC9D680-BAF8-A341-A759-B546CA48CDFD}"/>
                </a:ext>
              </a:extLst>
            </p:cNvPr>
            <p:cNvCxnSpPr>
              <a:cxnSpLocks/>
            </p:cNvCxnSpPr>
            <p:nvPr/>
          </p:nvCxnSpPr>
          <p:spPr>
            <a:xfrm rot="3960000" flipV="1">
              <a:off x="10697357" y="3476977"/>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EC21754F-E8FE-AA4C-8B26-F7C7CDB84A7B}"/>
                </a:ext>
              </a:extLst>
            </p:cNvPr>
            <p:cNvCxnSpPr>
              <a:cxnSpLocks/>
            </p:cNvCxnSpPr>
            <p:nvPr/>
          </p:nvCxnSpPr>
          <p:spPr>
            <a:xfrm rot="17640000" flipH="1" flipV="1">
              <a:off x="8084535" y="345276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88865518-71FF-964C-B5D5-7AB885EC54DA}"/>
                </a:ext>
              </a:extLst>
            </p:cNvPr>
            <p:cNvCxnSpPr>
              <a:cxnSpLocks/>
            </p:cNvCxnSpPr>
            <p:nvPr/>
          </p:nvCxnSpPr>
          <p:spPr>
            <a:xfrm rot="5400000" flipH="1" flipV="1">
              <a:off x="7975381" y="3951177"/>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F2D1724D-DE39-514B-8620-4028A03784A4}"/>
                </a:ext>
              </a:extLst>
            </p:cNvPr>
            <p:cNvCxnSpPr>
              <a:cxnSpLocks/>
            </p:cNvCxnSpPr>
            <p:nvPr/>
          </p:nvCxnSpPr>
          <p:spPr>
            <a:xfrm rot="5400000" flipH="1" flipV="1">
              <a:off x="10788797" y="3951177"/>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id="{3644DE5F-09A0-AA4F-91EF-7DFDE2EEFAEE}"/>
                </a:ext>
              </a:extLst>
            </p:cNvPr>
            <p:cNvSpPr txBox="1"/>
            <p:nvPr/>
          </p:nvSpPr>
          <p:spPr>
            <a:xfrm>
              <a:off x="8737623" y="3371537"/>
              <a:ext cx="1299101" cy="424732"/>
            </a:xfrm>
            <a:prstGeom prst="rect">
              <a:avLst/>
            </a:prstGeom>
            <a:noFill/>
          </p:spPr>
          <p:txBody>
            <a:bodyPr wrap="none" rtlCol="0">
              <a:prstTxWarp prst="textArchUp">
                <a:avLst>
                  <a:gd name="adj" fmla="val 11134237"/>
                </a:avLst>
              </a:prstTxWarp>
              <a:spAutoFit/>
            </a:bodyPr>
            <a:lstStyle/>
            <a:p>
              <a:pPr marL="15875" algn="ctr" fontAlgn="auto">
                <a:lnSpc>
                  <a:spcPct val="90000"/>
                </a:lnSpc>
                <a:spcBef>
                  <a:spcPts val="500"/>
                </a:spcBef>
                <a:spcAft>
                  <a:spcPts val="0"/>
                </a:spcAft>
              </a:pPr>
              <a:r>
                <a:rPr lang="en-US" sz="2400" dirty="0">
                  <a:solidFill>
                    <a:prstClr val="black"/>
                  </a:solidFill>
                  <a:latin typeface="Calibri" panose="020F0502020204030204"/>
                </a:rPr>
                <a:t>unsigned</a:t>
              </a:r>
            </a:p>
          </p:txBody>
        </p:sp>
      </p:grpSp>
      <p:sp>
        <p:nvSpPr>
          <p:cNvPr id="49" name="TextBox 48">
            <a:extLst>
              <a:ext uri="{FF2B5EF4-FFF2-40B4-BE49-F238E27FC236}">
                <a16:creationId xmlns:a16="http://schemas.microsoft.com/office/drawing/2014/main" id="{A5BCA6AD-8F43-A945-AFF4-CDC3A11F77BB}"/>
              </a:ext>
            </a:extLst>
          </p:cNvPr>
          <p:cNvSpPr txBox="1"/>
          <p:nvPr/>
        </p:nvSpPr>
        <p:spPr>
          <a:xfrm>
            <a:off x="1777416" y="2207770"/>
            <a:ext cx="2489784" cy="840230"/>
          </a:xfrm>
          <a:prstGeom prst="rect">
            <a:avLst/>
          </a:prstGeom>
          <a:noFill/>
        </p:spPr>
        <p:txBody>
          <a:bodyPr wrap="none" rtlCol="0">
            <a:spAutoFit/>
          </a:bodyPr>
          <a:lstStyle/>
          <a:p>
            <a:pPr marL="15875" algn="l" fontAlgn="auto">
              <a:lnSpc>
                <a:spcPct val="90000"/>
              </a:lnSpc>
              <a:spcBef>
                <a:spcPts val="500"/>
              </a:spcBef>
              <a:spcAft>
                <a:spcPts val="0"/>
              </a:spcAft>
            </a:pPr>
            <a:r>
              <a:rPr lang="en-US" sz="5400" dirty="0">
                <a:solidFill>
                  <a:prstClr val="black"/>
                </a:solidFill>
                <a:latin typeface="Consolas" panose="020B0609020204030204" pitchFamily="49" charset="0"/>
                <a:cs typeface="Consolas" panose="020B0609020204030204" pitchFamily="49" charset="0"/>
              </a:rPr>
              <a:t>0b1101</a:t>
            </a:r>
          </a:p>
        </p:txBody>
      </p:sp>
      <p:sp>
        <p:nvSpPr>
          <p:cNvPr id="50" name="TextBox 49">
            <a:extLst>
              <a:ext uri="{FF2B5EF4-FFF2-40B4-BE49-F238E27FC236}">
                <a16:creationId xmlns:a16="http://schemas.microsoft.com/office/drawing/2014/main" id="{FD100D34-7769-AE47-8DEB-D03A1C422258}"/>
              </a:ext>
            </a:extLst>
          </p:cNvPr>
          <p:cNvSpPr txBox="1"/>
          <p:nvPr/>
        </p:nvSpPr>
        <p:spPr>
          <a:xfrm>
            <a:off x="11152945" y="6010870"/>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Tree>
    <p:extLst>
      <p:ext uri="{BB962C8B-B14F-4D97-AF65-F5344CB8AC3E}">
        <p14:creationId xmlns:p14="http://schemas.microsoft.com/office/powerpoint/2010/main" val="188831307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A47DC-5FE6-CE47-B25E-1E88E69CFAA0}"/>
              </a:ext>
            </a:extLst>
          </p:cNvPr>
          <p:cNvSpPr>
            <a:spLocks noGrp="1"/>
          </p:cNvSpPr>
          <p:nvPr>
            <p:ph type="title"/>
          </p:nvPr>
        </p:nvSpPr>
        <p:spPr/>
        <p:txBody>
          <a:bodyPr/>
          <a:lstStyle/>
          <a:p>
            <a:r>
              <a:rPr lang="en-US" dirty="0"/>
              <a:t>Underspecified question</a:t>
            </a:r>
          </a:p>
        </p:txBody>
      </p:sp>
      <p:sp>
        <p:nvSpPr>
          <p:cNvPr id="3" name="Content Placeholder 2">
            <a:extLst>
              <a:ext uri="{FF2B5EF4-FFF2-40B4-BE49-F238E27FC236}">
                <a16:creationId xmlns:a16="http://schemas.microsoft.com/office/drawing/2014/main" id="{2E81DE3B-3514-9C4B-8E5D-D6378CCF21A1}"/>
              </a:ext>
            </a:extLst>
          </p:cNvPr>
          <p:cNvSpPr>
            <a:spLocks noGrp="1"/>
          </p:cNvSpPr>
          <p:nvPr>
            <p:ph idx="1"/>
          </p:nvPr>
        </p:nvSpPr>
        <p:spPr>
          <a:xfrm>
            <a:off x="152400" y="1295399"/>
            <a:ext cx="6451576" cy="1925445"/>
          </a:xfrm>
        </p:spPr>
        <p:txBody>
          <a:bodyPr/>
          <a:lstStyle/>
          <a:p>
            <a:pPr marL="0" indent="0">
              <a:buNone/>
            </a:pPr>
            <a:r>
              <a:rPr lang="en-US" dirty="0"/>
              <a:t>What is the following base-2 number in base-10?</a:t>
            </a:r>
          </a:p>
          <a:p>
            <a:endParaRPr lang="en-US" dirty="0"/>
          </a:p>
          <a:p>
            <a:endParaRPr lang="en-US" dirty="0"/>
          </a:p>
        </p:txBody>
      </p:sp>
      <p:pic>
        <p:nvPicPr>
          <p:cNvPr id="11" name="Image" descr="This is a number wheel which shows the increasing possible values of a 4-bit two's complement integer in clockwise order.  It starts at the top (12 o'clock) and goes clockwise, increasing in value starting from 0 until it gets to 7, at which point it goes to -8, and increases until it gets back to 0.">
            <a:extLst>
              <a:ext uri="{FF2B5EF4-FFF2-40B4-BE49-F238E27FC236}">
                <a16:creationId xmlns:a16="http://schemas.microsoft.com/office/drawing/2014/main" id="{3B1BAAB6-682E-074F-9553-4EC37EA6774A}"/>
              </a:ext>
            </a:extLst>
          </p:cNvPr>
          <p:cNvPicPr>
            <a:picLocks noChangeAspect="1"/>
          </p:cNvPicPr>
          <p:nvPr/>
        </p:nvPicPr>
        <p:blipFill>
          <a:blip r:embed="rId3"/>
          <a:stretch>
            <a:fillRect/>
          </a:stretch>
        </p:blipFill>
        <p:spPr>
          <a:xfrm>
            <a:off x="6749845" y="1417027"/>
            <a:ext cx="5289755" cy="5334000"/>
          </a:xfrm>
          <a:prstGeom prst="rect">
            <a:avLst/>
          </a:prstGeom>
          <a:ln w="12700">
            <a:miter lim="400000"/>
          </a:ln>
        </p:spPr>
      </p:pic>
      <p:sp>
        <p:nvSpPr>
          <p:cNvPr id="12" name="TextBox 11">
            <a:extLst>
              <a:ext uri="{FF2B5EF4-FFF2-40B4-BE49-F238E27FC236}">
                <a16:creationId xmlns:a16="http://schemas.microsoft.com/office/drawing/2014/main" id="{7BE5EBB5-FC70-6F4E-8E66-AF8431A7E143}"/>
              </a:ext>
            </a:extLst>
          </p:cNvPr>
          <p:cNvSpPr txBox="1"/>
          <p:nvPr/>
        </p:nvSpPr>
        <p:spPr>
          <a:xfrm rot="2041213">
            <a:off x="10341911" y="1680937"/>
            <a:ext cx="1296256" cy="424732"/>
          </a:xfrm>
          <a:prstGeom prst="rect">
            <a:avLst/>
          </a:prstGeom>
          <a:noFill/>
        </p:spPr>
        <p:txBody>
          <a:bodyPr wrap="none" rtlCol="0">
            <a:prstTxWarp prst="textArchUp">
              <a:avLst>
                <a:gd name="adj" fmla="val 11134237"/>
              </a:avLst>
            </a:prstTxWarp>
            <a:spAutoFit/>
          </a:bodyPr>
          <a:lstStyle/>
          <a:p>
            <a:pPr marL="15875" algn="ctr" fontAlgn="auto">
              <a:lnSpc>
                <a:spcPct val="90000"/>
              </a:lnSpc>
              <a:spcBef>
                <a:spcPts val="500"/>
              </a:spcBef>
              <a:spcAft>
                <a:spcPts val="0"/>
              </a:spcAft>
            </a:pPr>
            <a:r>
              <a:rPr lang="en-US" sz="2400" dirty="0">
                <a:solidFill>
                  <a:prstClr val="black"/>
                </a:solidFill>
                <a:latin typeface="Calibri" panose="020F0502020204030204"/>
              </a:rPr>
              <a:t>signed</a:t>
            </a:r>
          </a:p>
        </p:txBody>
      </p:sp>
      <p:grpSp>
        <p:nvGrpSpPr>
          <p:cNvPr id="13" name="Group 12">
            <a:extLst>
              <a:ext uri="{FF2B5EF4-FFF2-40B4-BE49-F238E27FC236}">
                <a16:creationId xmlns:a16="http://schemas.microsoft.com/office/drawing/2014/main" id="{EA441C03-1B27-6B40-A659-BF27B11E1207}"/>
              </a:ext>
            </a:extLst>
          </p:cNvPr>
          <p:cNvGrpSpPr/>
          <p:nvPr/>
        </p:nvGrpSpPr>
        <p:grpSpPr>
          <a:xfrm>
            <a:off x="7926274" y="2537605"/>
            <a:ext cx="2996296" cy="3018735"/>
            <a:chOff x="7883941" y="2568378"/>
            <a:chExt cx="2996296" cy="3018735"/>
          </a:xfrm>
        </p:grpSpPr>
        <p:sp>
          <p:nvSpPr>
            <p:cNvPr id="14" name="Rectangle 13">
              <a:extLst>
                <a:ext uri="{FF2B5EF4-FFF2-40B4-BE49-F238E27FC236}">
                  <a16:creationId xmlns:a16="http://schemas.microsoft.com/office/drawing/2014/main" id="{50809A2F-E81A-D54C-96CE-6362AD7D2B22}"/>
                </a:ext>
              </a:extLst>
            </p:cNvPr>
            <p:cNvSpPr/>
            <p:nvPr/>
          </p:nvSpPr>
          <p:spPr>
            <a:xfrm>
              <a:off x="8252201" y="3429001"/>
              <a:ext cx="2209800" cy="12272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Arial" panose="020B0604020202020204" pitchFamily="34" charset="0"/>
                <a:ea typeface="Geneva" panose="020B050303040404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A4A631C7-0ABD-9646-902D-F8C52077B197}"/>
                </a:ext>
              </a:extLst>
            </p:cNvPr>
            <p:cNvSpPr txBox="1"/>
            <p:nvPr/>
          </p:nvSpPr>
          <p:spPr>
            <a:xfrm>
              <a:off x="9224875" y="2759316"/>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0</a:t>
              </a:r>
            </a:p>
          </p:txBody>
        </p:sp>
        <p:sp>
          <p:nvSpPr>
            <p:cNvPr id="17" name="TextBox 16">
              <a:extLst>
                <a:ext uri="{FF2B5EF4-FFF2-40B4-BE49-F238E27FC236}">
                  <a16:creationId xmlns:a16="http://schemas.microsoft.com/office/drawing/2014/main" id="{D8755E9F-B4E1-B54E-A573-2A9F536CA9F6}"/>
                </a:ext>
              </a:extLst>
            </p:cNvPr>
            <p:cNvSpPr txBox="1"/>
            <p:nvPr/>
          </p:nvSpPr>
          <p:spPr>
            <a:xfrm>
              <a:off x="9707405" y="2882286"/>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a:t>
              </a:r>
            </a:p>
          </p:txBody>
        </p:sp>
        <p:sp>
          <p:nvSpPr>
            <p:cNvPr id="18" name="TextBox 17">
              <a:extLst>
                <a:ext uri="{FF2B5EF4-FFF2-40B4-BE49-F238E27FC236}">
                  <a16:creationId xmlns:a16="http://schemas.microsoft.com/office/drawing/2014/main" id="{46DC95A9-FC48-874C-9DC8-C0B5FD8B031F}"/>
                </a:ext>
              </a:extLst>
            </p:cNvPr>
            <p:cNvSpPr txBox="1"/>
            <p:nvPr/>
          </p:nvSpPr>
          <p:spPr>
            <a:xfrm>
              <a:off x="10082087" y="3131421"/>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2</a:t>
              </a:r>
            </a:p>
          </p:txBody>
        </p:sp>
        <p:sp>
          <p:nvSpPr>
            <p:cNvPr id="19" name="TextBox 18">
              <a:extLst>
                <a:ext uri="{FF2B5EF4-FFF2-40B4-BE49-F238E27FC236}">
                  <a16:creationId xmlns:a16="http://schemas.microsoft.com/office/drawing/2014/main" id="{B50AA669-A0E0-854C-847D-4773B2863B7B}"/>
                </a:ext>
              </a:extLst>
            </p:cNvPr>
            <p:cNvSpPr txBox="1"/>
            <p:nvPr/>
          </p:nvSpPr>
          <p:spPr>
            <a:xfrm>
              <a:off x="9224875" y="5068910"/>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8</a:t>
              </a:r>
            </a:p>
          </p:txBody>
        </p:sp>
        <p:sp>
          <p:nvSpPr>
            <p:cNvPr id="20" name="TextBox 19">
              <a:extLst>
                <a:ext uri="{FF2B5EF4-FFF2-40B4-BE49-F238E27FC236}">
                  <a16:creationId xmlns:a16="http://schemas.microsoft.com/office/drawing/2014/main" id="{816070BC-85EC-EE44-9F51-CF0F19232D28}"/>
                </a:ext>
              </a:extLst>
            </p:cNvPr>
            <p:cNvSpPr txBox="1"/>
            <p:nvPr/>
          </p:nvSpPr>
          <p:spPr>
            <a:xfrm>
              <a:off x="9693360" y="5029200"/>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7</a:t>
              </a:r>
            </a:p>
          </p:txBody>
        </p:sp>
        <p:sp>
          <p:nvSpPr>
            <p:cNvPr id="21" name="TextBox 20">
              <a:extLst>
                <a:ext uri="{FF2B5EF4-FFF2-40B4-BE49-F238E27FC236}">
                  <a16:creationId xmlns:a16="http://schemas.microsoft.com/office/drawing/2014/main" id="{256E81CE-14C9-E24D-951E-77B4077A5AE8}"/>
                </a:ext>
              </a:extLst>
            </p:cNvPr>
            <p:cNvSpPr txBox="1"/>
            <p:nvPr/>
          </p:nvSpPr>
          <p:spPr>
            <a:xfrm>
              <a:off x="8758672" y="4998937"/>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9</a:t>
              </a:r>
            </a:p>
          </p:txBody>
        </p:sp>
        <p:sp>
          <p:nvSpPr>
            <p:cNvPr id="22" name="TextBox 21">
              <a:extLst>
                <a:ext uri="{FF2B5EF4-FFF2-40B4-BE49-F238E27FC236}">
                  <a16:creationId xmlns:a16="http://schemas.microsoft.com/office/drawing/2014/main" id="{0F18CE2D-12F4-BF43-B870-FEAE83C9730E}"/>
                </a:ext>
              </a:extLst>
            </p:cNvPr>
            <p:cNvSpPr txBox="1"/>
            <p:nvPr/>
          </p:nvSpPr>
          <p:spPr>
            <a:xfrm>
              <a:off x="8329040" y="4776152"/>
              <a:ext cx="511679" cy="369332"/>
            </a:xfrm>
            <a:prstGeom prst="rect">
              <a:avLst/>
            </a:prstGeom>
            <a:noFill/>
          </p:spPr>
          <p:txBody>
            <a:bodyPr wrap="squar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10</a:t>
              </a:r>
            </a:p>
          </p:txBody>
        </p:sp>
        <p:sp>
          <p:nvSpPr>
            <p:cNvPr id="23" name="TextBox 22">
              <a:extLst>
                <a:ext uri="{FF2B5EF4-FFF2-40B4-BE49-F238E27FC236}">
                  <a16:creationId xmlns:a16="http://schemas.microsoft.com/office/drawing/2014/main" id="{A3789671-E252-7146-8ABF-948A4C53BC17}"/>
                </a:ext>
              </a:extLst>
            </p:cNvPr>
            <p:cNvSpPr txBox="1"/>
            <p:nvPr/>
          </p:nvSpPr>
          <p:spPr>
            <a:xfrm>
              <a:off x="8716922" y="2806891"/>
              <a:ext cx="511679" cy="369332"/>
            </a:xfrm>
            <a:prstGeom prst="rect">
              <a:avLst/>
            </a:prstGeom>
            <a:noFill/>
          </p:spPr>
          <p:txBody>
            <a:bodyPr wrap="squar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15</a:t>
              </a:r>
            </a:p>
          </p:txBody>
        </p:sp>
        <p:sp>
          <p:nvSpPr>
            <p:cNvPr id="24" name="TextBox 23">
              <a:extLst>
                <a:ext uri="{FF2B5EF4-FFF2-40B4-BE49-F238E27FC236}">
                  <a16:creationId xmlns:a16="http://schemas.microsoft.com/office/drawing/2014/main" id="{24BA0628-3999-114F-8764-B52C0053F92D}"/>
                </a:ext>
              </a:extLst>
            </p:cNvPr>
            <p:cNvSpPr txBox="1"/>
            <p:nvPr/>
          </p:nvSpPr>
          <p:spPr>
            <a:xfrm>
              <a:off x="8106524" y="3493175"/>
              <a:ext cx="486030"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13</a:t>
              </a:r>
            </a:p>
          </p:txBody>
        </p:sp>
        <p:sp>
          <p:nvSpPr>
            <p:cNvPr id="25" name="TextBox 24">
              <a:extLst>
                <a:ext uri="{FF2B5EF4-FFF2-40B4-BE49-F238E27FC236}">
                  <a16:creationId xmlns:a16="http://schemas.microsoft.com/office/drawing/2014/main" id="{8CA1803B-5642-AB40-99E5-0090DD018A4B}"/>
                </a:ext>
              </a:extLst>
            </p:cNvPr>
            <p:cNvSpPr txBox="1"/>
            <p:nvPr/>
          </p:nvSpPr>
          <p:spPr>
            <a:xfrm>
              <a:off x="8343307" y="3139745"/>
              <a:ext cx="486030"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14</a:t>
              </a:r>
            </a:p>
          </p:txBody>
        </p:sp>
        <p:sp>
          <p:nvSpPr>
            <p:cNvPr id="26" name="TextBox 25">
              <a:extLst>
                <a:ext uri="{FF2B5EF4-FFF2-40B4-BE49-F238E27FC236}">
                  <a16:creationId xmlns:a16="http://schemas.microsoft.com/office/drawing/2014/main" id="{0D98504A-9183-2548-A42E-77D2210C1A2C}"/>
                </a:ext>
              </a:extLst>
            </p:cNvPr>
            <p:cNvSpPr txBox="1"/>
            <p:nvPr/>
          </p:nvSpPr>
          <p:spPr>
            <a:xfrm>
              <a:off x="8073831" y="4407558"/>
              <a:ext cx="466987"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11</a:t>
              </a:r>
            </a:p>
          </p:txBody>
        </p:sp>
        <p:sp>
          <p:nvSpPr>
            <p:cNvPr id="27" name="TextBox 26">
              <a:extLst>
                <a:ext uri="{FF2B5EF4-FFF2-40B4-BE49-F238E27FC236}">
                  <a16:creationId xmlns:a16="http://schemas.microsoft.com/office/drawing/2014/main" id="{C65D11B1-263F-4C4E-BE60-F40BF00F78F8}"/>
                </a:ext>
              </a:extLst>
            </p:cNvPr>
            <p:cNvSpPr txBox="1"/>
            <p:nvPr/>
          </p:nvSpPr>
          <p:spPr>
            <a:xfrm>
              <a:off x="8009186" y="3903664"/>
              <a:ext cx="486030"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12</a:t>
              </a:r>
            </a:p>
          </p:txBody>
        </p:sp>
        <p:sp>
          <p:nvSpPr>
            <p:cNvPr id="28" name="TextBox 27">
              <a:extLst>
                <a:ext uri="{FF2B5EF4-FFF2-40B4-BE49-F238E27FC236}">
                  <a16:creationId xmlns:a16="http://schemas.microsoft.com/office/drawing/2014/main" id="{F1860AE1-5C4C-944C-8B4D-9C26D5719DFE}"/>
                </a:ext>
              </a:extLst>
            </p:cNvPr>
            <p:cNvSpPr txBox="1"/>
            <p:nvPr/>
          </p:nvSpPr>
          <p:spPr>
            <a:xfrm>
              <a:off x="10397146" y="3885711"/>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4</a:t>
              </a:r>
            </a:p>
          </p:txBody>
        </p:sp>
        <p:sp>
          <p:nvSpPr>
            <p:cNvPr id="29" name="TextBox 28">
              <a:extLst>
                <a:ext uri="{FF2B5EF4-FFF2-40B4-BE49-F238E27FC236}">
                  <a16:creationId xmlns:a16="http://schemas.microsoft.com/office/drawing/2014/main" id="{05C3CCF9-099C-0740-800A-3E16795E3D5E}"/>
                </a:ext>
              </a:extLst>
            </p:cNvPr>
            <p:cNvSpPr txBox="1"/>
            <p:nvPr/>
          </p:nvSpPr>
          <p:spPr>
            <a:xfrm>
              <a:off x="10300241" y="4407558"/>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5</a:t>
              </a:r>
            </a:p>
          </p:txBody>
        </p:sp>
        <p:sp>
          <p:nvSpPr>
            <p:cNvPr id="30" name="TextBox 29">
              <a:extLst>
                <a:ext uri="{FF2B5EF4-FFF2-40B4-BE49-F238E27FC236}">
                  <a16:creationId xmlns:a16="http://schemas.microsoft.com/office/drawing/2014/main" id="{906BD5E8-210D-2A43-950A-5D4B19AAE2D8}"/>
                </a:ext>
              </a:extLst>
            </p:cNvPr>
            <p:cNvSpPr txBox="1"/>
            <p:nvPr/>
          </p:nvSpPr>
          <p:spPr>
            <a:xfrm>
              <a:off x="10084297" y="4741341"/>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6</a:t>
              </a:r>
            </a:p>
          </p:txBody>
        </p:sp>
        <p:sp>
          <p:nvSpPr>
            <p:cNvPr id="31" name="TextBox 30">
              <a:extLst>
                <a:ext uri="{FF2B5EF4-FFF2-40B4-BE49-F238E27FC236}">
                  <a16:creationId xmlns:a16="http://schemas.microsoft.com/office/drawing/2014/main" id="{FE394233-626C-FC45-BBF0-23AA3A48CB93}"/>
                </a:ext>
              </a:extLst>
            </p:cNvPr>
            <p:cNvSpPr txBox="1"/>
            <p:nvPr/>
          </p:nvSpPr>
          <p:spPr>
            <a:xfrm>
              <a:off x="10291696" y="3486741"/>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3</a:t>
              </a:r>
            </a:p>
          </p:txBody>
        </p:sp>
        <p:cxnSp>
          <p:nvCxnSpPr>
            <p:cNvPr id="32" name="Straight Connector 31">
              <a:extLst>
                <a:ext uri="{FF2B5EF4-FFF2-40B4-BE49-F238E27FC236}">
                  <a16:creationId xmlns:a16="http://schemas.microsoft.com/office/drawing/2014/main" id="{F76356BE-B69C-6B44-9C16-4C41A1074C07}"/>
                </a:ext>
              </a:extLst>
            </p:cNvPr>
            <p:cNvCxnSpPr>
              <a:cxnSpLocks/>
            </p:cNvCxnSpPr>
            <p:nvPr/>
          </p:nvCxnSpPr>
          <p:spPr>
            <a:xfrm>
              <a:off x="9396282" y="25683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61304A5-CC71-7444-B1CF-82ADDD9DF04E}"/>
                </a:ext>
              </a:extLst>
            </p:cNvPr>
            <p:cNvCxnSpPr>
              <a:cxnSpLocks/>
            </p:cNvCxnSpPr>
            <p:nvPr/>
          </p:nvCxnSpPr>
          <p:spPr>
            <a:xfrm>
              <a:off x="9396282" y="5404233"/>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FFB8B0F0-AFA2-264A-A2F1-61DB8E97033D}"/>
                </a:ext>
              </a:extLst>
            </p:cNvPr>
            <p:cNvCxnSpPr>
              <a:cxnSpLocks/>
            </p:cNvCxnSpPr>
            <p:nvPr/>
          </p:nvCxnSpPr>
          <p:spPr>
            <a:xfrm rot="1320000">
              <a:off x="10024145" y="27193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270CB944-BCE2-4040-AB06-948C3AC80BBF}"/>
                </a:ext>
              </a:extLst>
            </p:cNvPr>
            <p:cNvCxnSpPr>
              <a:cxnSpLocks/>
            </p:cNvCxnSpPr>
            <p:nvPr/>
          </p:nvCxnSpPr>
          <p:spPr>
            <a:xfrm rot="1320000">
              <a:off x="8797255" y="53101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08F37664-829C-DE40-850E-7C2416B7FE3A}"/>
                </a:ext>
              </a:extLst>
            </p:cNvPr>
            <p:cNvCxnSpPr>
              <a:cxnSpLocks/>
            </p:cNvCxnSpPr>
            <p:nvPr/>
          </p:nvCxnSpPr>
          <p:spPr>
            <a:xfrm rot="-1320000">
              <a:off x="9953832" y="53101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F098B37F-EF85-9C49-A98B-AB84A0E514E9}"/>
                </a:ext>
              </a:extLst>
            </p:cNvPr>
            <p:cNvCxnSpPr>
              <a:cxnSpLocks/>
            </p:cNvCxnSpPr>
            <p:nvPr/>
          </p:nvCxnSpPr>
          <p:spPr>
            <a:xfrm rot="-1320000">
              <a:off x="8780569" y="27193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B2CB9B5C-5580-004F-A0D2-370B713EF8FD}"/>
                </a:ext>
              </a:extLst>
            </p:cNvPr>
            <p:cNvCxnSpPr>
              <a:cxnSpLocks/>
            </p:cNvCxnSpPr>
            <p:nvPr/>
          </p:nvCxnSpPr>
          <p:spPr>
            <a:xfrm rot="2700000">
              <a:off x="10427858" y="3044302"/>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02769275-581A-FC4C-B84C-D64816B7A74B}"/>
                </a:ext>
              </a:extLst>
            </p:cNvPr>
            <p:cNvCxnSpPr>
              <a:cxnSpLocks/>
            </p:cNvCxnSpPr>
            <p:nvPr/>
          </p:nvCxnSpPr>
          <p:spPr>
            <a:xfrm rot="2700000">
              <a:off x="8368646" y="5019233"/>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9682EF12-88FE-6240-8F1A-D0242711DBD9}"/>
                </a:ext>
              </a:extLst>
            </p:cNvPr>
            <p:cNvCxnSpPr>
              <a:cxnSpLocks/>
            </p:cNvCxnSpPr>
            <p:nvPr/>
          </p:nvCxnSpPr>
          <p:spPr>
            <a:xfrm rot="18900000" flipH="1">
              <a:off x="10450942" y="500241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4A7440B5-8DEB-E542-8748-5318D9DE648D}"/>
                </a:ext>
              </a:extLst>
            </p:cNvPr>
            <p:cNvCxnSpPr>
              <a:cxnSpLocks/>
            </p:cNvCxnSpPr>
            <p:nvPr/>
          </p:nvCxnSpPr>
          <p:spPr>
            <a:xfrm rot="18900000" flipH="1">
              <a:off x="8382000" y="3044302"/>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ABD0B55E-558D-C84F-ADDC-7246F2DDE81E}"/>
                </a:ext>
              </a:extLst>
            </p:cNvPr>
            <p:cNvCxnSpPr>
              <a:cxnSpLocks/>
            </p:cNvCxnSpPr>
            <p:nvPr/>
          </p:nvCxnSpPr>
          <p:spPr>
            <a:xfrm rot="3960000" flipH="1">
              <a:off x="8084535" y="459576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D5B7523C-4D12-804A-B4A5-C637D36DE9DE}"/>
                </a:ext>
              </a:extLst>
            </p:cNvPr>
            <p:cNvCxnSpPr>
              <a:cxnSpLocks/>
            </p:cNvCxnSpPr>
            <p:nvPr/>
          </p:nvCxnSpPr>
          <p:spPr>
            <a:xfrm rot="17640000">
              <a:off x="10675335" y="4593952"/>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FDC9D680-BAF8-A341-A759-B546CA48CDFD}"/>
                </a:ext>
              </a:extLst>
            </p:cNvPr>
            <p:cNvCxnSpPr>
              <a:cxnSpLocks/>
            </p:cNvCxnSpPr>
            <p:nvPr/>
          </p:nvCxnSpPr>
          <p:spPr>
            <a:xfrm rot="3960000" flipV="1">
              <a:off x="10697357" y="3476977"/>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EC21754F-E8FE-AA4C-8B26-F7C7CDB84A7B}"/>
                </a:ext>
              </a:extLst>
            </p:cNvPr>
            <p:cNvCxnSpPr>
              <a:cxnSpLocks/>
            </p:cNvCxnSpPr>
            <p:nvPr/>
          </p:nvCxnSpPr>
          <p:spPr>
            <a:xfrm rot="17640000" flipH="1" flipV="1">
              <a:off x="8084535" y="345276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88865518-71FF-964C-B5D5-7AB885EC54DA}"/>
                </a:ext>
              </a:extLst>
            </p:cNvPr>
            <p:cNvCxnSpPr>
              <a:cxnSpLocks/>
            </p:cNvCxnSpPr>
            <p:nvPr/>
          </p:nvCxnSpPr>
          <p:spPr>
            <a:xfrm rot="5400000" flipH="1" flipV="1">
              <a:off x="7975381" y="3951177"/>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F2D1724D-DE39-514B-8620-4028A03784A4}"/>
                </a:ext>
              </a:extLst>
            </p:cNvPr>
            <p:cNvCxnSpPr>
              <a:cxnSpLocks/>
            </p:cNvCxnSpPr>
            <p:nvPr/>
          </p:nvCxnSpPr>
          <p:spPr>
            <a:xfrm rot="5400000" flipH="1" flipV="1">
              <a:off x="10788797" y="3951177"/>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id="{3644DE5F-09A0-AA4F-91EF-7DFDE2EEFAEE}"/>
                </a:ext>
              </a:extLst>
            </p:cNvPr>
            <p:cNvSpPr txBox="1"/>
            <p:nvPr/>
          </p:nvSpPr>
          <p:spPr>
            <a:xfrm>
              <a:off x="8737623" y="3371537"/>
              <a:ext cx="1299101" cy="424732"/>
            </a:xfrm>
            <a:prstGeom prst="rect">
              <a:avLst/>
            </a:prstGeom>
            <a:noFill/>
          </p:spPr>
          <p:txBody>
            <a:bodyPr wrap="none" rtlCol="0">
              <a:prstTxWarp prst="textArchUp">
                <a:avLst>
                  <a:gd name="adj" fmla="val 11134237"/>
                </a:avLst>
              </a:prstTxWarp>
              <a:spAutoFit/>
            </a:bodyPr>
            <a:lstStyle/>
            <a:p>
              <a:pPr marL="15875" algn="ctr" fontAlgn="auto">
                <a:lnSpc>
                  <a:spcPct val="90000"/>
                </a:lnSpc>
                <a:spcBef>
                  <a:spcPts val="500"/>
                </a:spcBef>
                <a:spcAft>
                  <a:spcPts val="0"/>
                </a:spcAft>
              </a:pPr>
              <a:r>
                <a:rPr lang="en-US" sz="2400" dirty="0">
                  <a:solidFill>
                    <a:prstClr val="black"/>
                  </a:solidFill>
                  <a:latin typeface="Calibri" panose="020F0502020204030204"/>
                </a:rPr>
                <a:t>unsigned</a:t>
              </a:r>
            </a:p>
          </p:txBody>
        </p:sp>
      </p:grpSp>
      <p:sp>
        <p:nvSpPr>
          <p:cNvPr id="49" name="TextBox 48">
            <a:extLst>
              <a:ext uri="{FF2B5EF4-FFF2-40B4-BE49-F238E27FC236}">
                <a16:creationId xmlns:a16="http://schemas.microsoft.com/office/drawing/2014/main" id="{A5BCA6AD-8F43-A945-AFF4-CDC3A11F77BB}"/>
              </a:ext>
            </a:extLst>
          </p:cNvPr>
          <p:cNvSpPr txBox="1"/>
          <p:nvPr/>
        </p:nvSpPr>
        <p:spPr>
          <a:xfrm>
            <a:off x="1777416" y="2207770"/>
            <a:ext cx="2489784" cy="840230"/>
          </a:xfrm>
          <a:prstGeom prst="rect">
            <a:avLst/>
          </a:prstGeom>
          <a:noFill/>
        </p:spPr>
        <p:txBody>
          <a:bodyPr wrap="none" rtlCol="0">
            <a:spAutoFit/>
          </a:bodyPr>
          <a:lstStyle/>
          <a:p>
            <a:pPr marL="15875" algn="l" fontAlgn="auto">
              <a:lnSpc>
                <a:spcPct val="90000"/>
              </a:lnSpc>
              <a:spcBef>
                <a:spcPts val="500"/>
              </a:spcBef>
              <a:spcAft>
                <a:spcPts val="0"/>
              </a:spcAft>
            </a:pPr>
            <a:r>
              <a:rPr lang="en-US" sz="5400" dirty="0">
                <a:solidFill>
                  <a:prstClr val="black"/>
                </a:solidFill>
                <a:latin typeface="Consolas" panose="020B0609020204030204" pitchFamily="49" charset="0"/>
                <a:cs typeface="Consolas" panose="020B0609020204030204" pitchFamily="49" charset="0"/>
              </a:rPr>
              <a:t>0b1101</a:t>
            </a:r>
          </a:p>
        </p:txBody>
      </p:sp>
      <p:sp>
        <p:nvSpPr>
          <p:cNvPr id="51" name="Rectangle 50">
            <a:extLst>
              <a:ext uri="{FF2B5EF4-FFF2-40B4-BE49-F238E27FC236}">
                <a16:creationId xmlns:a16="http://schemas.microsoft.com/office/drawing/2014/main" id="{80C78CB3-5AC6-8A4B-9B7F-6B9E652DA0AB}"/>
              </a:ext>
            </a:extLst>
          </p:cNvPr>
          <p:cNvSpPr/>
          <p:nvPr/>
        </p:nvSpPr>
        <p:spPr>
          <a:xfrm>
            <a:off x="257506" y="5183093"/>
            <a:ext cx="5966989" cy="1294549"/>
          </a:xfrm>
          <a:prstGeom prst="rect">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sz="2400" dirty="0">
                <a:solidFill>
                  <a:schemeClr val="tx1"/>
                </a:solidFill>
              </a:rPr>
              <a:t>You need to know the type to determine the number! (Note by default, numeric constants in C are </a:t>
            </a:r>
            <a:r>
              <a:rPr lang="en-US" sz="2400" dirty="0">
                <a:solidFill>
                  <a:schemeClr val="tx1"/>
                </a:solidFill>
                <a:latin typeface="Consolas" panose="020B0609020204030204" pitchFamily="49" charset="0"/>
                <a:cs typeface="Consolas" panose="020B0609020204030204" pitchFamily="49" charset="0"/>
              </a:rPr>
              <a:t>signed </a:t>
            </a:r>
            <a:r>
              <a:rPr lang="en-US" sz="2400" dirty="0" err="1">
                <a:solidFill>
                  <a:schemeClr val="tx1"/>
                </a:solidFill>
                <a:latin typeface="Consolas" panose="020B0609020204030204" pitchFamily="49" charset="0"/>
                <a:cs typeface="Consolas" panose="020B0609020204030204" pitchFamily="49" charset="0"/>
              </a:rPr>
              <a:t>int</a:t>
            </a:r>
            <a:r>
              <a:rPr lang="en-US" sz="2400" dirty="0" err="1">
                <a:solidFill>
                  <a:schemeClr val="tx1"/>
                </a:solidFill>
              </a:rPr>
              <a:t>s</a:t>
            </a:r>
            <a:r>
              <a:rPr lang="en-US" sz="2400" dirty="0">
                <a:solidFill>
                  <a:schemeClr val="tx1"/>
                </a:solidFill>
              </a:rPr>
              <a:t>)</a:t>
            </a:r>
            <a:endParaRPr lang="en-US" sz="2400" b="1" dirty="0">
              <a:solidFill>
                <a:schemeClr val="tx1"/>
              </a:solidFill>
            </a:endParaRPr>
          </a:p>
        </p:txBody>
      </p:sp>
      <p:sp>
        <p:nvSpPr>
          <p:cNvPr id="52" name="TextBox 51">
            <a:extLst>
              <a:ext uri="{FF2B5EF4-FFF2-40B4-BE49-F238E27FC236}">
                <a16:creationId xmlns:a16="http://schemas.microsoft.com/office/drawing/2014/main" id="{4CF04903-935D-C447-9E10-66672256CDE7}"/>
              </a:ext>
            </a:extLst>
          </p:cNvPr>
          <p:cNvSpPr txBox="1"/>
          <p:nvPr/>
        </p:nvSpPr>
        <p:spPr>
          <a:xfrm>
            <a:off x="913957" y="3429000"/>
            <a:ext cx="4188967" cy="1217769"/>
          </a:xfrm>
          <a:prstGeom prst="rect">
            <a:avLst/>
          </a:prstGeom>
          <a:noFill/>
        </p:spPr>
        <p:txBody>
          <a:bodyPr wrap="none" rtlCol="0">
            <a:spAutoFit/>
          </a:bodyPr>
          <a:lstStyle/>
          <a:p>
            <a:pPr marL="15875" algn="l" fontAlgn="auto">
              <a:lnSpc>
                <a:spcPct val="90000"/>
              </a:lnSpc>
              <a:spcBef>
                <a:spcPts val="500"/>
              </a:spcBef>
              <a:spcAft>
                <a:spcPts val="0"/>
              </a:spcAft>
            </a:pPr>
            <a:r>
              <a:rPr lang="en-US" sz="2400" dirty="0">
                <a:solidFill>
                  <a:srgbClr val="0432FF"/>
                </a:solidFill>
                <a:latin typeface="Calibri" panose="020F0502020204030204"/>
              </a:rPr>
              <a:t>If 4-bit signed:			</a:t>
            </a:r>
            <a:r>
              <a:rPr lang="en-US" sz="2400" dirty="0">
                <a:solidFill>
                  <a:srgbClr val="0432FF"/>
                </a:solidFill>
                <a:latin typeface="Consolas" panose="020B0609020204030204" pitchFamily="49" charset="0"/>
                <a:cs typeface="Consolas" panose="020B0609020204030204" pitchFamily="49" charset="0"/>
              </a:rPr>
              <a:t>-3</a:t>
            </a:r>
          </a:p>
          <a:p>
            <a:pPr marL="15875" algn="l" fontAlgn="auto">
              <a:lnSpc>
                <a:spcPct val="90000"/>
              </a:lnSpc>
              <a:spcBef>
                <a:spcPts val="500"/>
              </a:spcBef>
              <a:spcAft>
                <a:spcPts val="0"/>
              </a:spcAft>
            </a:pPr>
            <a:r>
              <a:rPr lang="en-US" sz="2400" dirty="0">
                <a:solidFill>
                  <a:srgbClr val="0432FF"/>
                </a:solidFill>
                <a:latin typeface="Calibri" panose="020F0502020204030204"/>
              </a:rPr>
              <a:t>If 4-bit unsigned:		</a:t>
            </a:r>
            <a:r>
              <a:rPr lang="en-US" sz="2400" dirty="0">
                <a:solidFill>
                  <a:srgbClr val="0432FF"/>
                </a:solidFill>
                <a:latin typeface="Consolas" panose="020B0609020204030204" pitchFamily="49" charset="0"/>
                <a:cs typeface="Consolas" panose="020B0609020204030204" pitchFamily="49" charset="0"/>
              </a:rPr>
              <a:t>13</a:t>
            </a:r>
          </a:p>
          <a:p>
            <a:pPr marL="15875" algn="l" fontAlgn="auto">
              <a:lnSpc>
                <a:spcPct val="90000"/>
              </a:lnSpc>
              <a:spcBef>
                <a:spcPts val="500"/>
              </a:spcBef>
              <a:spcAft>
                <a:spcPts val="0"/>
              </a:spcAft>
            </a:pPr>
            <a:r>
              <a:rPr lang="en-US" sz="2400" dirty="0">
                <a:solidFill>
                  <a:srgbClr val="0432FF"/>
                </a:solidFill>
                <a:latin typeface="Calibri" panose="020F0502020204030204"/>
              </a:rPr>
              <a:t>If &gt;4-bit signed or unsigned: 	</a:t>
            </a:r>
            <a:r>
              <a:rPr lang="en-US" sz="2400" dirty="0">
                <a:solidFill>
                  <a:srgbClr val="0432FF"/>
                </a:solidFill>
                <a:latin typeface="Consolas" panose="020B0609020204030204" pitchFamily="49" charset="0"/>
                <a:cs typeface="Consolas" panose="020B0609020204030204" pitchFamily="49" charset="0"/>
              </a:rPr>
              <a:t>13</a:t>
            </a:r>
          </a:p>
        </p:txBody>
      </p:sp>
    </p:spTree>
    <p:extLst>
      <p:ext uri="{BB962C8B-B14F-4D97-AF65-F5344CB8AC3E}">
        <p14:creationId xmlns:p14="http://schemas.microsoft.com/office/powerpoint/2010/main" val="1655770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A47DC-5FE6-CE47-B25E-1E88E69CFAA0}"/>
              </a:ext>
            </a:extLst>
          </p:cNvPr>
          <p:cNvSpPr>
            <a:spLocks noGrp="1"/>
          </p:cNvSpPr>
          <p:nvPr>
            <p:ph type="title"/>
          </p:nvPr>
        </p:nvSpPr>
        <p:spPr/>
        <p:txBody>
          <a:bodyPr/>
          <a:lstStyle/>
          <a:p>
            <a:r>
              <a:rPr lang="en-US" dirty="0"/>
              <a:t>Overflow</a:t>
            </a:r>
          </a:p>
        </p:txBody>
      </p:sp>
      <p:sp>
        <p:nvSpPr>
          <p:cNvPr id="3" name="Content Placeholder 2">
            <a:extLst>
              <a:ext uri="{FF2B5EF4-FFF2-40B4-BE49-F238E27FC236}">
                <a16:creationId xmlns:a16="http://schemas.microsoft.com/office/drawing/2014/main" id="{2E81DE3B-3514-9C4B-8E5D-D6378CCF21A1}"/>
              </a:ext>
            </a:extLst>
          </p:cNvPr>
          <p:cNvSpPr>
            <a:spLocks noGrp="1"/>
          </p:cNvSpPr>
          <p:nvPr>
            <p:ph idx="1"/>
          </p:nvPr>
        </p:nvSpPr>
        <p:spPr>
          <a:xfrm>
            <a:off x="152400" y="1295400"/>
            <a:ext cx="11811000" cy="685800"/>
          </a:xfrm>
        </p:spPr>
        <p:txBody>
          <a:bodyPr/>
          <a:lstStyle/>
          <a:p>
            <a:r>
              <a:rPr lang="en-US" dirty="0"/>
              <a:t>What is happening here? Assume 4-bit numbers.</a:t>
            </a:r>
          </a:p>
        </p:txBody>
      </p:sp>
      <p:pic>
        <p:nvPicPr>
          <p:cNvPr id="11" name="Image" descr="This is a number wheel which shows the increasing possible values of a 4-bit two's complement integer in clockwise order.  It starts at the top (12 o'clock) and goes clockwise, increasing in value starting from 0 until it gets to 7, at which point it goes to -8, and increases until it gets back to 0.">
            <a:extLst>
              <a:ext uri="{FF2B5EF4-FFF2-40B4-BE49-F238E27FC236}">
                <a16:creationId xmlns:a16="http://schemas.microsoft.com/office/drawing/2014/main" id="{3B1BAAB6-682E-074F-9553-4EC37EA6774A}"/>
              </a:ext>
            </a:extLst>
          </p:cNvPr>
          <p:cNvPicPr>
            <a:picLocks noChangeAspect="1"/>
          </p:cNvPicPr>
          <p:nvPr/>
        </p:nvPicPr>
        <p:blipFill>
          <a:blip r:embed="rId3"/>
          <a:stretch>
            <a:fillRect/>
          </a:stretch>
        </p:blipFill>
        <p:spPr>
          <a:xfrm>
            <a:off x="6749845" y="1417027"/>
            <a:ext cx="5289755" cy="5334000"/>
          </a:xfrm>
          <a:prstGeom prst="rect">
            <a:avLst/>
          </a:prstGeom>
          <a:ln w="12700">
            <a:miter lim="400000"/>
          </a:ln>
        </p:spPr>
      </p:pic>
      <p:sp>
        <p:nvSpPr>
          <p:cNvPr id="12" name="TextBox 11">
            <a:extLst>
              <a:ext uri="{FF2B5EF4-FFF2-40B4-BE49-F238E27FC236}">
                <a16:creationId xmlns:a16="http://schemas.microsoft.com/office/drawing/2014/main" id="{7BE5EBB5-FC70-6F4E-8E66-AF8431A7E143}"/>
              </a:ext>
            </a:extLst>
          </p:cNvPr>
          <p:cNvSpPr txBox="1"/>
          <p:nvPr/>
        </p:nvSpPr>
        <p:spPr>
          <a:xfrm rot="2041213">
            <a:off x="10341911" y="1680937"/>
            <a:ext cx="1296256" cy="424732"/>
          </a:xfrm>
          <a:prstGeom prst="rect">
            <a:avLst/>
          </a:prstGeom>
          <a:noFill/>
        </p:spPr>
        <p:txBody>
          <a:bodyPr wrap="none" rtlCol="0">
            <a:prstTxWarp prst="textArchUp">
              <a:avLst>
                <a:gd name="adj" fmla="val 11134237"/>
              </a:avLst>
            </a:prstTxWarp>
            <a:spAutoFit/>
          </a:bodyPr>
          <a:lstStyle/>
          <a:p>
            <a:pPr marL="15875" algn="ctr" fontAlgn="auto">
              <a:lnSpc>
                <a:spcPct val="90000"/>
              </a:lnSpc>
              <a:spcBef>
                <a:spcPts val="500"/>
              </a:spcBef>
              <a:spcAft>
                <a:spcPts val="0"/>
              </a:spcAft>
            </a:pPr>
            <a:r>
              <a:rPr lang="en-US" sz="2400" dirty="0">
                <a:solidFill>
                  <a:prstClr val="black"/>
                </a:solidFill>
                <a:latin typeface="Calibri" panose="020F0502020204030204"/>
              </a:rPr>
              <a:t>signed</a:t>
            </a:r>
          </a:p>
        </p:txBody>
      </p:sp>
      <p:grpSp>
        <p:nvGrpSpPr>
          <p:cNvPr id="13" name="Group 12">
            <a:extLst>
              <a:ext uri="{FF2B5EF4-FFF2-40B4-BE49-F238E27FC236}">
                <a16:creationId xmlns:a16="http://schemas.microsoft.com/office/drawing/2014/main" id="{EA441C03-1B27-6B40-A659-BF27B11E1207}"/>
              </a:ext>
            </a:extLst>
          </p:cNvPr>
          <p:cNvGrpSpPr/>
          <p:nvPr/>
        </p:nvGrpSpPr>
        <p:grpSpPr>
          <a:xfrm>
            <a:off x="7926274" y="2537605"/>
            <a:ext cx="2996296" cy="3018735"/>
            <a:chOff x="7883941" y="2568378"/>
            <a:chExt cx="2996296" cy="3018735"/>
          </a:xfrm>
        </p:grpSpPr>
        <p:sp>
          <p:nvSpPr>
            <p:cNvPr id="14" name="Rectangle 13">
              <a:extLst>
                <a:ext uri="{FF2B5EF4-FFF2-40B4-BE49-F238E27FC236}">
                  <a16:creationId xmlns:a16="http://schemas.microsoft.com/office/drawing/2014/main" id="{50809A2F-E81A-D54C-96CE-6362AD7D2B22}"/>
                </a:ext>
              </a:extLst>
            </p:cNvPr>
            <p:cNvSpPr/>
            <p:nvPr/>
          </p:nvSpPr>
          <p:spPr>
            <a:xfrm>
              <a:off x="8252201" y="3429001"/>
              <a:ext cx="2209800" cy="12272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Arial" panose="020B0604020202020204" pitchFamily="34" charset="0"/>
                <a:ea typeface="Geneva" panose="020B050303040404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A4A631C7-0ABD-9646-902D-F8C52077B197}"/>
                </a:ext>
              </a:extLst>
            </p:cNvPr>
            <p:cNvSpPr txBox="1"/>
            <p:nvPr/>
          </p:nvSpPr>
          <p:spPr>
            <a:xfrm>
              <a:off x="9224875" y="2759316"/>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0</a:t>
              </a:r>
            </a:p>
          </p:txBody>
        </p:sp>
        <p:sp>
          <p:nvSpPr>
            <p:cNvPr id="17" name="TextBox 16">
              <a:extLst>
                <a:ext uri="{FF2B5EF4-FFF2-40B4-BE49-F238E27FC236}">
                  <a16:creationId xmlns:a16="http://schemas.microsoft.com/office/drawing/2014/main" id="{D8755E9F-B4E1-B54E-A573-2A9F536CA9F6}"/>
                </a:ext>
              </a:extLst>
            </p:cNvPr>
            <p:cNvSpPr txBox="1"/>
            <p:nvPr/>
          </p:nvSpPr>
          <p:spPr>
            <a:xfrm>
              <a:off x="9707405" y="2882286"/>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a:t>
              </a:r>
            </a:p>
          </p:txBody>
        </p:sp>
        <p:sp>
          <p:nvSpPr>
            <p:cNvPr id="18" name="TextBox 17">
              <a:extLst>
                <a:ext uri="{FF2B5EF4-FFF2-40B4-BE49-F238E27FC236}">
                  <a16:creationId xmlns:a16="http://schemas.microsoft.com/office/drawing/2014/main" id="{46DC95A9-FC48-874C-9DC8-C0B5FD8B031F}"/>
                </a:ext>
              </a:extLst>
            </p:cNvPr>
            <p:cNvSpPr txBox="1"/>
            <p:nvPr/>
          </p:nvSpPr>
          <p:spPr>
            <a:xfrm>
              <a:off x="10082087" y="3131421"/>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2</a:t>
              </a:r>
            </a:p>
          </p:txBody>
        </p:sp>
        <p:sp>
          <p:nvSpPr>
            <p:cNvPr id="19" name="TextBox 18">
              <a:extLst>
                <a:ext uri="{FF2B5EF4-FFF2-40B4-BE49-F238E27FC236}">
                  <a16:creationId xmlns:a16="http://schemas.microsoft.com/office/drawing/2014/main" id="{B50AA669-A0E0-854C-847D-4773B2863B7B}"/>
                </a:ext>
              </a:extLst>
            </p:cNvPr>
            <p:cNvSpPr txBox="1"/>
            <p:nvPr/>
          </p:nvSpPr>
          <p:spPr>
            <a:xfrm>
              <a:off x="9224875" y="5068910"/>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8</a:t>
              </a:r>
            </a:p>
          </p:txBody>
        </p:sp>
        <p:sp>
          <p:nvSpPr>
            <p:cNvPr id="20" name="TextBox 19">
              <a:extLst>
                <a:ext uri="{FF2B5EF4-FFF2-40B4-BE49-F238E27FC236}">
                  <a16:creationId xmlns:a16="http://schemas.microsoft.com/office/drawing/2014/main" id="{816070BC-85EC-EE44-9F51-CF0F19232D28}"/>
                </a:ext>
              </a:extLst>
            </p:cNvPr>
            <p:cNvSpPr txBox="1"/>
            <p:nvPr/>
          </p:nvSpPr>
          <p:spPr>
            <a:xfrm>
              <a:off x="9693360" y="5029200"/>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7</a:t>
              </a:r>
            </a:p>
          </p:txBody>
        </p:sp>
        <p:sp>
          <p:nvSpPr>
            <p:cNvPr id="21" name="TextBox 20">
              <a:extLst>
                <a:ext uri="{FF2B5EF4-FFF2-40B4-BE49-F238E27FC236}">
                  <a16:creationId xmlns:a16="http://schemas.microsoft.com/office/drawing/2014/main" id="{256E81CE-14C9-E24D-951E-77B4077A5AE8}"/>
                </a:ext>
              </a:extLst>
            </p:cNvPr>
            <p:cNvSpPr txBox="1"/>
            <p:nvPr/>
          </p:nvSpPr>
          <p:spPr>
            <a:xfrm>
              <a:off x="8758672" y="4998937"/>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9</a:t>
              </a:r>
            </a:p>
          </p:txBody>
        </p:sp>
        <p:sp>
          <p:nvSpPr>
            <p:cNvPr id="22" name="TextBox 21">
              <a:extLst>
                <a:ext uri="{FF2B5EF4-FFF2-40B4-BE49-F238E27FC236}">
                  <a16:creationId xmlns:a16="http://schemas.microsoft.com/office/drawing/2014/main" id="{0F18CE2D-12F4-BF43-B870-FEAE83C9730E}"/>
                </a:ext>
              </a:extLst>
            </p:cNvPr>
            <p:cNvSpPr txBox="1"/>
            <p:nvPr/>
          </p:nvSpPr>
          <p:spPr>
            <a:xfrm>
              <a:off x="8329040" y="4776152"/>
              <a:ext cx="511679" cy="369332"/>
            </a:xfrm>
            <a:prstGeom prst="rect">
              <a:avLst/>
            </a:prstGeom>
            <a:noFill/>
          </p:spPr>
          <p:txBody>
            <a:bodyPr wrap="squar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10</a:t>
              </a:r>
            </a:p>
          </p:txBody>
        </p:sp>
        <p:sp>
          <p:nvSpPr>
            <p:cNvPr id="23" name="TextBox 22">
              <a:extLst>
                <a:ext uri="{FF2B5EF4-FFF2-40B4-BE49-F238E27FC236}">
                  <a16:creationId xmlns:a16="http://schemas.microsoft.com/office/drawing/2014/main" id="{A3789671-E252-7146-8ABF-948A4C53BC17}"/>
                </a:ext>
              </a:extLst>
            </p:cNvPr>
            <p:cNvSpPr txBox="1"/>
            <p:nvPr/>
          </p:nvSpPr>
          <p:spPr>
            <a:xfrm>
              <a:off x="8716922" y="2806891"/>
              <a:ext cx="511679" cy="369332"/>
            </a:xfrm>
            <a:prstGeom prst="rect">
              <a:avLst/>
            </a:prstGeom>
            <a:noFill/>
          </p:spPr>
          <p:txBody>
            <a:bodyPr wrap="squar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15</a:t>
              </a:r>
            </a:p>
          </p:txBody>
        </p:sp>
        <p:sp>
          <p:nvSpPr>
            <p:cNvPr id="24" name="TextBox 23">
              <a:extLst>
                <a:ext uri="{FF2B5EF4-FFF2-40B4-BE49-F238E27FC236}">
                  <a16:creationId xmlns:a16="http://schemas.microsoft.com/office/drawing/2014/main" id="{24BA0628-3999-114F-8764-B52C0053F92D}"/>
                </a:ext>
              </a:extLst>
            </p:cNvPr>
            <p:cNvSpPr txBox="1"/>
            <p:nvPr/>
          </p:nvSpPr>
          <p:spPr>
            <a:xfrm>
              <a:off x="8106524" y="3493175"/>
              <a:ext cx="486030"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13</a:t>
              </a:r>
            </a:p>
          </p:txBody>
        </p:sp>
        <p:sp>
          <p:nvSpPr>
            <p:cNvPr id="25" name="TextBox 24">
              <a:extLst>
                <a:ext uri="{FF2B5EF4-FFF2-40B4-BE49-F238E27FC236}">
                  <a16:creationId xmlns:a16="http://schemas.microsoft.com/office/drawing/2014/main" id="{8CA1803B-5642-AB40-99E5-0090DD018A4B}"/>
                </a:ext>
              </a:extLst>
            </p:cNvPr>
            <p:cNvSpPr txBox="1"/>
            <p:nvPr/>
          </p:nvSpPr>
          <p:spPr>
            <a:xfrm>
              <a:off x="8343307" y="3139745"/>
              <a:ext cx="486030"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14</a:t>
              </a:r>
            </a:p>
          </p:txBody>
        </p:sp>
        <p:sp>
          <p:nvSpPr>
            <p:cNvPr id="26" name="TextBox 25">
              <a:extLst>
                <a:ext uri="{FF2B5EF4-FFF2-40B4-BE49-F238E27FC236}">
                  <a16:creationId xmlns:a16="http://schemas.microsoft.com/office/drawing/2014/main" id="{0D98504A-9183-2548-A42E-77D2210C1A2C}"/>
                </a:ext>
              </a:extLst>
            </p:cNvPr>
            <p:cNvSpPr txBox="1"/>
            <p:nvPr/>
          </p:nvSpPr>
          <p:spPr>
            <a:xfrm>
              <a:off x="8073831" y="4407558"/>
              <a:ext cx="466987"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11</a:t>
              </a:r>
            </a:p>
          </p:txBody>
        </p:sp>
        <p:sp>
          <p:nvSpPr>
            <p:cNvPr id="27" name="TextBox 26">
              <a:extLst>
                <a:ext uri="{FF2B5EF4-FFF2-40B4-BE49-F238E27FC236}">
                  <a16:creationId xmlns:a16="http://schemas.microsoft.com/office/drawing/2014/main" id="{C65D11B1-263F-4C4E-BE60-F40BF00F78F8}"/>
                </a:ext>
              </a:extLst>
            </p:cNvPr>
            <p:cNvSpPr txBox="1"/>
            <p:nvPr/>
          </p:nvSpPr>
          <p:spPr>
            <a:xfrm>
              <a:off x="8009186" y="3903664"/>
              <a:ext cx="486030"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12</a:t>
              </a:r>
            </a:p>
          </p:txBody>
        </p:sp>
        <p:sp>
          <p:nvSpPr>
            <p:cNvPr id="28" name="TextBox 27">
              <a:extLst>
                <a:ext uri="{FF2B5EF4-FFF2-40B4-BE49-F238E27FC236}">
                  <a16:creationId xmlns:a16="http://schemas.microsoft.com/office/drawing/2014/main" id="{F1860AE1-5C4C-944C-8B4D-9C26D5719DFE}"/>
                </a:ext>
              </a:extLst>
            </p:cNvPr>
            <p:cNvSpPr txBox="1"/>
            <p:nvPr/>
          </p:nvSpPr>
          <p:spPr>
            <a:xfrm>
              <a:off x="10397146" y="3885711"/>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4</a:t>
              </a:r>
            </a:p>
          </p:txBody>
        </p:sp>
        <p:sp>
          <p:nvSpPr>
            <p:cNvPr id="29" name="TextBox 28">
              <a:extLst>
                <a:ext uri="{FF2B5EF4-FFF2-40B4-BE49-F238E27FC236}">
                  <a16:creationId xmlns:a16="http://schemas.microsoft.com/office/drawing/2014/main" id="{05C3CCF9-099C-0740-800A-3E16795E3D5E}"/>
                </a:ext>
              </a:extLst>
            </p:cNvPr>
            <p:cNvSpPr txBox="1"/>
            <p:nvPr/>
          </p:nvSpPr>
          <p:spPr>
            <a:xfrm>
              <a:off x="10300241" y="4407558"/>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5</a:t>
              </a:r>
            </a:p>
          </p:txBody>
        </p:sp>
        <p:sp>
          <p:nvSpPr>
            <p:cNvPr id="30" name="TextBox 29">
              <a:extLst>
                <a:ext uri="{FF2B5EF4-FFF2-40B4-BE49-F238E27FC236}">
                  <a16:creationId xmlns:a16="http://schemas.microsoft.com/office/drawing/2014/main" id="{906BD5E8-210D-2A43-950A-5D4B19AAE2D8}"/>
                </a:ext>
              </a:extLst>
            </p:cNvPr>
            <p:cNvSpPr txBox="1"/>
            <p:nvPr/>
          </p:nvSpPr>
          <p:spPr>
            <a:xfrm>
              <a:off x="10084297" y="4741341"/>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6</a:t>
              </a:r>
            </a:p>
          </p:txBody>
        </p:sp>
        <p:sp>
          <p:nvSpPr>
            <p:cNvPr id="31" name="TextBox 30">
              <a:extLst>
                <a:ext uri="{FF2B5EF4-FFF2-40B4-BE49-F238E27FC236}">
                  <a16:creationId xmlns:a16="http://schemas.microsoft.com/office/drawing/2014/main" id="{FE394233-626C-FC45-BBF0-23AA3A48CB93}"/>
                </a:ext>
              </a:extLst>
            </p:cNvPr>
            <p:cNvSpPr txBox="1"/>
            <p:nvPr/>
          </p:nvSpPr>
          <p:spPr>
            <a:xfrm>
              <a:off x="10291696" y="3486741"/>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3</a:t>
              </a:r>
            </a:p>
          </p:txBody>
        </p:sp>
        <p:cxnSp>
          <p:nvCxnSpPr>
            <p:cNvPr id="32" name="Straight Connector 31">
              <a:extLst>
                <a:ext uri="{FF2B5EF4-FFF2-40B4-BE49-F238E27FC236}">
                  <a16:creationId xmlns:a16="http://schemas.microsoft.com/office/drawing/2014/main" id="{F76356BE-B69C-6B44-9C16-4C41A1074C07}"/>
                </a:ext>
              </a:extLst>
            </p:cNvPr>
            <p:cNvCxnSpPr>
              <a:cxnSpLocks/>
            </p:cNvCxnSpPr>
            <p:nvPr/>
          </p:nvCxnSpPr>
          <p:spPr>
            <a:xfrm>
              <a:off x="9396282" y="25683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61304A5-CC71-7444-B1CF-82ADDD9DF04E}"/>
                </a:ext>
              </a:extLst>
            </p:cNvPr>
            <p:cNvCxnSpPr>
              <a:cxnSpLocks/>
            </p:cNvCxnSpPr>
            <p:nvPr/>
          </p:nvCxnSpPr>
          <p:spPr>
            <a:xfrm>
              <a:off x="9396282" y="5404233"/>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FFB8B0F0-AFA2-264A-A2F1-61DB8E97033D}"/>
                </a:ext>
              </a:extLst>
            </p:cNvPr>
            <p:cNvCxnSpPr>
              <a:cxnSpLocks/>
            </p:cNvCxnSpPr>
            <p:nvPr/>
          </p:nvCxnSpPr>
          <p:spPr>
            <a:xfrm rot="1320000">
              <a:off x="10024145" y="27193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270CB944-BCE2-4040-AB06-948C3AC80BBF}"/>
                </a:ext>
              </a:extLst>
            </p:cNvPr>
            <p:cNvCxnSpPr>
              <a:cxnSpLocks/>
            </p:cNvCxnSpPr>
            <p:nvPr/>
          </p:nvCxnSpPr>
          <p:spPr>
            <a:xfrm rot="1320000">
              <a:off x="8797255" y="53101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08F37664-829C-DE40-850E-7C2416B7FE3A}"/>
                </a:ext>
              </a:extLst>
            </p:cNvPr>
            <p:cNvCxnSpPr>
              <a:cxnSpLocks/>
            </p:cNvCxnSpPr>
            <p:nvPr/>
          </p:nvCxnSpPr>
          <p:spPr>
            <a:xfrm rot="-1320000">
              <a:off x="9953832" y="53101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F098B37F-EF85-9C49-A98B-AB84A0E514E9}"/>
                </a:ext>
              </a:extLst>
            </p:cNvPr>
            <p:cNvCxnSpPr>
              <a:cxnSpLocks/>
            </p:cNvCxnSpPr>
            <p:nvPr/>
          </p:nvCxnSpPr>
          <p:spPr>
            <a:xfrm rot="-1320000">
              <a:off x="8780569" y="27193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B2CB9B5C-5580-004F-A0D2-370B713EF8FD}"/>
                </a:ext>
              </a:extLst>
            </p:cNvPr>
            <p:cNvCxnSpPr>
              <a:cxnSpLocks/>
            </p:cNvCxnSpPr>
            <p:nvPr/>
          </p:nvCxnSpPr>
          <p:spPr>
            <a:xfrm rot="2700000">
              <a:off x="10427858" y="3044302"/>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02769275-581A-FC4C-B84C-D64816B7A74B}"/>
                </a:ext>
              </a:extLst>
            </p:cNvPr>
            <p:cNvCxnSpPr>
              <a:cxnSpLocks/>
            </p:cNvCxnSpPr>
            <p:nvPr/>
          </p:nvCxnSpPr>
          <p:spPr>
            <a:xfrm rot="2700000">
              <a:off x="8368646" y="5019233"/>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9682EF12-88FE-6240-8F1A-D0242711DBD9}"/>
                </a:ext>
              </a:extLst>
            </p:cNvPr>
            <p:cNvCxnSpPr>
              <a:cxnSpLocks/>
            </p:cNvCxnSpPr>
            <p:nvPr/>
          </p:nvCxnSpPr>
          <p:spPr>
            <a:xfrm rot="18900000" flipH="1">
              <a:off x="10450942" y="500241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4A7440B5-8DEB-E542-8748-5318D9DE648D}"/>
                </a:ext>
              </a:extLst>
            </p:cNvPr>
            <p:cNvCxnSpPr>
              <a:cxnSpLocks/>
            </p:cNvCxnSpPr>
            <p:nvPr/>
          </p:nvCxnSpPr>
          <p:spPr>
            <a:xfrm rot="18900000" flipH="1">
              <a:off x="8382000" y="3044302"/>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ABD0B55E-558D-C84F-ADDC-7246F2DDE81E}"/>
                </a:ext>
              </a:extLst>
            </p:cNvPr>
            <p:cNvCxnSpPr>
              <a:cxnSpLocks/>
            </p:cNvCxnSpPr>
            <p:nvPr/>
          </p:nvCxnSpPr>
          <p:spPr>
            <a:xfrm rot="3960000" flipH="1">
              <a:off x="8084535" y="459576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D5B7523C-4D12-804A-B4A5-C637D36DE9DE}"/>
                </a:ext>
              </a:extLst>
            </p:cNvPr>
            <p:cNvCxnSpPr>
              <a:cxnSpLocks/>
            </p:cNvCxnSpPr>
            <p:nvPr/>
          </p:nvCxnSpPr>
          <p:spPr>
            <a:xfrm rot="17640000">
              <a:off x="10675335" y="4593952"/>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FDC9D680-BAF8-A341-A759-B546CA48CDFD}"/>
                </a:ext>
              </a:extLst>
            </p:cNvPr>
            <p:cNvCxnSpPr>
              <a:cxnSpLocks/>
            </p:cNvCxnSpPr>
            <p:nvPr/>
          </p:nvCxnSpPr>
          <p:spPr>
            <a:xfrm rot="3960000" flipV="1">
              <a:off x="10697357" y="3476977"/>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EC21754F-E8FE-AA4C-8B26-F7C7CDB84A7B}"/>
                </a:ext>
              </a:extLst>
            </p:cNvPr>
            <p:cNvCxnSpPr>
              <a:cxnSpLocks/>
            </p:cNvCxnSpPr>
            <p:nvPr/>
          </p:nvCxnSpPr>
          <p:spPr>
            <a:xfrm rot="17640000" flipH="1" flipV="1">
              <a:off x="8084535" y="345276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88865518-71FF-964C-B5D5-7AB885EC54DA}"/>
                </a:ext>
              </a:extLst>
            </p:cNvPr>
            <p:cNvCxnSpPr>
              <a:cxnSpLocks/>
            </p:cNvCxnSpPr>
            <p:nvPr/>
          </p:nvCxnSpPr>
          <p:spPr>
            <a:xfrm rot="5400000" flipH="1" flipV="1">
              <a:off x="7975381" y="3951177"/>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F2D1724D-DE39-514B-8620-4028A03784A4}"/>
                </a:ext>
              </a:extLst>
            </p:cNvPr>
            <p:cNvCxnSpPr>
              <a:cxnSpLocks/>
            </p:cNvCxnSpPr>
            <p:nvPr/>
          </p:nvCxnSpPr>
          <p:spPr>
            <a:xfrm rot="5400000" flipH="1" flipV="1">
              <a:off x="10788797" y="3951177"/>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id="{3644DE5F-09A0-AA4F-91EF-7DFDE2EEFAEE}"/>
                </a:ext>
              </a:extLst>
            </p:cNvPr>
            <p:cNvSpPr txBox="1"/>
            <p:nvPr/>
          </p:nvSpPr>
          <p:spPr>
            <a:xfrm>
              <a:off x="8737623" y="3371537"/>
              <a:ext cx="1299101" cy="424732"/>
            </a:xfrm>
            <a:prstGeom prst="rect">
              <a:avLst/>
            </a:prstGeom>
            <a:noFill/>
          </p:spPr>
          <p:txBody>
            <a:bodyPr wrap="none" rtlCol="0">
              <a:prstTxWarp prst="textArchUp">
                <a:avLst>
                  <a:gd name="adj" fmla="val 11134237"/>
                </a:avLst>
              </a:prstTxWarp>
              <a:spAutoFit/>
            </a:bodyPr>
            <a:lstStyle/>
            <a:p>
              <a:pPr marL="15875" algn="ctr" fontAlgn="auto">
                <a:lnSpc>
                  <a:spcPct val="90000"/>
                </a:lnSpc>
                <a:spcBef>
                  <a:spcPts val="500"/>
                </a:spcBef>
                <a:spcAft>
                  <a:spcPts val="0"/>
                </a:spcAft>
              </a:pPr>
              <a:r>
                <a:rPr lang="en-US" sz="2400" dirty="0">
                  <a:solidFill>
                    <a:prstClr val="black"/>
                  </a:solidFill>
                  <a:latin typeface="Calibri" panose="020F0502020204030204"/>
                </a:rPr>
                <a:t>unsigned</a:t>
              </a:r>
            </a:p>
          </p:txBody>
        </p:sp>
      </p:grpSp>
      <p:sp>
        <p:nvSpPr>
          <p:cNvPr id="49" name="TextBox 48">
            <a:extLst>
              <a:ext uri="{FF2B5EF4-FFF2-40B4-BE49-F238E27FC236}">
                <a16:creationId xmlns:a16="http://schemas.microsoft.com/office/drawing/2014/main" id="{5CC842F5-C2D9-B546-8742-49EF60CA55D7}"/>
              </a:ext>
            </a:extLst>
          </p:cNvPr>
          <p:cNvSpPr txBox="1"/>
          <p:nvPr/>
        </p:nvSpPr>
        <p:spPr>
          <a:xfrm>
            <a:off x="11152945" y="6010870"/>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
        <p:nvSpPr>
          <p:cNvPr id="50" name="TextBox 49">
            <a:extLst>
              <a:ext uri="{FF2B5EF4-FFF2-40B4-BE49-F238E27FC236}">
                <a16:creationId xmlns:a16="http://schemas.microsoft.com/office/drawing/2014/main" id="{7233625E-2BBA-5744-8445-E8996C786805}"/>
              </a:ext>
            </a:extLst>
          </p:cNvPr>
          <p:cNvSpPr txBox="1"/>
          <p:nvPr/>
        </p:nvSpPr>
        <p:spPr>
          <a:xfrm>
            <a:off x="2718781" y="1862312"/>
            <a:ext cx="1893467" cy="646331"/>
          </a:xfrm>
          <a:prstGeom prst="rect">
            <a:avLst/>
          </a:prstGeom>
          <a:noFill/>
        </p:spPr>
        <p:txBody>
          <a:bodyPr wrap="none" rtlCol="0">
            <a:spAutoFit/>
          </a:bodyPr>
          <a:lstStyle/>
          <a:p>
            <a:pPr marL="15875" algn="l" fontAlgn="auto">
              <a:lnSpc>
                <a:spcPct val="90000"/>
              </a:lnSpc>
              <a:spcBef>
                <a:spcPts val="500"/>
              </a:spcBef>
              <a:spcAft>
                <a:spcPts val="0"/>
              </a:spcAft>
            </a:pPr>
            <a:r>
              <a:rPr lang="en-US" sz="4000" dirty="0">
                <a:solidFill>
                  <a:prstClr val="black"/>
                </a:solidFill>
                <a:latin typeface="Consolas" panose="020B0609020204030204" pitchFamily="49" charset="0"/>
                <a:cs typeface="Consolas" panose="020B0609020204030204" pitchFamily="49" charset="0"/>
              </a:rPr>
              <a:t>0b1101</a:t>
            </a:r>
          </a:p>
        </p:txBody>
      </p:sp>
      <p:sp>
        <p:nvSpPr>
          <p:cNvPr id="51" name="TextBox 50">
            <a:extLst>
              <a:ext uri="{FF2B5EF4-FFF2-40B4-BE49-F238E27FC236}">
                <a16:creationId xmlns:a16="http://schemas.microsoft.com/office/drawing/2014/main" id="{C2A63E75-0733-454E-8B1B-C2331B5A47A9}"/>
              </a:ext>
            </a:extLst>
          </p:cNvPr>
          <p:cNvSpPr txBox="1"/>
          <p:nvPr/>
        </p:nvSpPr>
        <p:spPr>
          <a:xfrm>
            <a:off x="2718781" y="2401669"/>
            <a:ext cx="1893467" cy="646331"/>
          </a:xfrm>
          <a:prstGeom prst="rect">
            <a:avLst/>
          </a:prstGeom>
          <a:noFill/>
        </p:spPr>
        <p:txBody>
          <a:bodyPr wrap="none" rtlCol="0">
            <a:spAutoFit/>
          </a:bodyPr>
          <a:lstStyle/>
          <a:p>
            <a:pPr marL="15875" algn="l" fontAlgn="auto">
              <a:lnSpc>
                <a:spcPct val="90000"/>
              </a:lnSpc>
              <a:spcBef>
                <a:spcPts val="500"/>
              </a:spcBef>
              <a:spcAft>
                <a:spcPts val="0"/>
              </a:spcAft>
            </a:pPr>
            <a:r>
              <a:rPr lang="en-US" sz="4000" dirty="0">
                <a:solidFill>
                  <a:prstClr val="black"/>
                </a:solidFill>
                <a:latin typeface="Consolas" panose="020B0609020204030204" pitchFamily="49" charset="0"/>
                <a:cs typeface="Consolas" panose="020B0609020204030204" pitchFamily="49" charset="0"/>
              </a:rPr>
              <a:t>0b0100</a:t>
            </a:r>
          </a:p>
        </p:txBody>
      </p:sp>
      <p:sp>
        <p:nvSpPr>
          <p:cNvPr id="52" name="TextBox 51">
            <a:extLst>
              <a:ext uri="{FF2B5EF4-FFF2-40B4-BE49-F238E27FC236}">
                <a16:creationId xmlns:a16="http://schemas.microsoft.com/office/drawing/2014/main" id="{F94F60C9-A585-D145-BF0D-E63893DBF176}"/>
              </a:ext>
            </a:extLst>
          </p:cNvPr>
          <p:cNvSpPr txBox="1"/>
          <p:nvPr/>
        </p:nvSpPr>
        <p:spPr>
          <a:xfrm>
            <a:off x="2317109" y="2408954"/>
            <a:ext cx="482824" cy="646331"/>
          </a:xfrm>
          <a:prstGeom prst="rect">
            <a:avLst/>
          </a:prstGeom>
          <a:noFill/>
        </p:spPr>
        <p:txBody>
          <a:bodyPr wrap="none" rtlCol="0">
            <a:spAutoFit/>
          </a:bodyPr>
          <a:lstStyle/>
          <a:p>
            <a:pPr marL="15875" algn="l" fontAlgn="auto">
              <a:lnSpc>
                <a:spcPct val="90000"/>
              </a:lnSpc>
              <a:spcBef>
                <a:spcPts val="500"/>
              </a:spcBef>
              <a:spcAft>
                <a:spcPts val="0"/>
              </a:spcAft>
            </a:pPr>
            <a:r>
              <a:rPr lang="en-US" sz="4000" dirty="0">
                <a:solidFill>
                  <a:prstClr val="black"/>
                </a:solidFill>
                <a:latin typeface="Consolas" panose="020B0609020204030204" pitchFamily="49" charset="0"/>
                <a:cs typeface="Consolas" panose="020B0609020204030204" pitchFamily="49" charset="0"/>
              </a:rPr>
              <a:t>+</a:t>
            </a:r>
            <a:endParaRPr lang="en-US" sz="4000" dirty="0">
              <a:solidFill>
                <a:prstClr val="black"/>
              </a:solidFill>
              <a:latin typeface="Calibri" panose="020F0502020204030204"/>
            </a:endParaRPr>
          </a:p>
        </p:txBody>
      </p:sp>
      <p:cxnSp>
        <p:nvCxnSpPr>
          <p:cNvPr id="53" name="Straight Connector 52">
            <a:extLst>
              <a:ext uri="{FF2B5EF4-FFF2-40B4-BE49-F238E27FC236}">
                <a16:creationId xmlns:a16="http://schemas.microsoft.com/office/drawing/2014/main" id="{3B22EC72-91FA-0A44-86A9-F8C4B3ED0229}"/>
              </a:ext>
            </a:extLst>
          </p:cNvPr>
          <p:cNvCxnSpPr/>
          <p:nvPr/>
        </p:nvCxnSpPr>
        <p:spPr>
          <a:xfrm>
            <a:off x="2334756" y="3087469"/>
            <a:ext cx="246888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0909031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A47DC-5FE6-CE47-B25E-1E88E69CFAA0}"/>
              </a:ext>
            </a:extLst>
          </p:cNvPr>
          <p:cNvSpPr>
            <a:spLocks noGrp="1"/>
          </p:cNvSpPr>
          <p:nvPr>
            <p:ph type="title"/>
          </p:nvPr>
        </p:nvSpPr>
        <p:spPr/>
        <p:txBody>
          <a:bodyPr/>
          <a:lstStyle/>
          <a:p>
            <a:r>
              <a:rPr lang="en-US" dirty="0"/>
              <a:t>Overflow</a:t>
            </a:r>
          </a:p>
        </p:txBody>
      </p:sp>
      <p:sp>
        <p:nvSpPr>
          <p:cNvPr id="3" name="Content Placeholder 2">
            <a:extLst>
              <a:ext uri="{FF2B5EF4-FFF2-40B4-BE49-F238E27FC236}">
                <a16:creationId xmlns:a16="http://schemas.microsoft.com/office/drawing/2014/main" id="{2E81DE3B-3514-9C4B-8E5D-D6378CCF21A1}"/>
              </a:ext>
            </a:extLst>
          </p:cNvPr>
          <p:cNvSpPr>
            <a:spLocks noGrp="1"/>
          </p:cNvSpPr>
          <p:nvPr>
            <p:ph idx="1"/>
          </p:nvPr>
        </p:nvSpPr>
        <p:spPr>
          <a:xfrm>
            <a:off x="152400" y="1295400"/>
            <a:ext cx="11811000" cy="685800"/>
          </a:xfrm>
        </p:spPr>
        <p:txBody>
          <a:bodyPr/>
          <a:lstStyle/>
          <a:p>
            <a:r>
              <a:rPr lang="en-US" dirty="0"/>
              <a:t>What is happening here? Assume 4-bit numbers.</a:t>
            </a:r>
          </a:p>
        </p:txBody>
      </p:sp>
      <p:sp>
        <p:nvSpPr>
          <p:cNvPr id="4" name="TextBox 3">
            <a:extLst>
              <a:ext uri="{FF2B5EF4-FFF2-40B4-BE49-F238E27FC236}">
                <a16:creationId xmlns:a16="http://schemas.microsoft.com/office/drawing/2014/main" id="{C7BEBEAA-89C6-4849-A974-E5BDF7691CCC}"/>
              </a:ext>
            </a:extLst>
          </p:cNvPr>
          <p:cNvSpPr txBox="1"/>
          <p:nvPr/>
        </p:nvSpPr>
        <p:spPr>
          <a:xfrm>
            <a:off x="2718781" y="1862312"/>
            <a:ext cx="1893467" cy="646331"/>
          </a:xfrm>
          <a:prstGeom prst="rect">
            <a:avLst/>
          </a:prstGeom>
          <a:noFill/>
        </p:spPr>
        <p:txBody>
          <a:bodyPr wrap="none" rtlCol="0">
            <a:spAutoFit/>
          </a:bodyPr>
          <a:lstStyle/>
          <a:p>
            <a:pPr marL="15875" algn="l" fontAlgn="auto">
              <a:lnSpc>
                <a:spcPct val="90000"/>
              </a:lnSpc>
              <a:spcBef>
                <a:spcPts val="500"/>
              </a:spcBef>
              <a:spcAft>
                <a:spcPts val="0"/>
              </a:spcAft>
            </a:pPr>
            <a:r>
              <a:rPr lang="en-US" sz="4000" dirty="0">
                <a:solidFill>
                  <a:prstClr val="black"/>
                </a:solidFill>
                <a:latin typeface="Consolas" panose="020B0609020204030204" pitchFamily="49" charset="0"/>
                <a:cs typeface="Consolas" panose="020B0609020204030204" pitchFamily="49" charset="0"/>
              </a:rPr>
              <a:t>0b1101</a:t>
            </a:r>
          </a:p>
        </p:txBody>
      </p:sp>
      <p:sp>
        <p:nvSpPr>
          <p:cNvPr id="5" name="TextBox 4">
            <a:extLst>
              <a:ext uri="{FF2B5EF4-FFF2-40B4-BE49-F238E27FC236}">
                <a16:creationId xmlns:a16="http://schemas.microsoft.com/office/drawing/2014/main" id="{1F1786B9-3804-3847-9A8A-68C4720F2CAD}"/>
              </a:ext>
            </a:extLst>
          </p:cNvPr>
          <p:cNvSpPr txBox="1"/>
          <p:nvPr/>
        </p:nvSpPr>
        <p:spPr>
          <a:xfrm>
            <a:off x="2718781" y="2401669"/>
            <a:ext cx="1893467" cy="646331"/>
          </a:xfrm>
          <a:prstGeom prst="rect">
            <a:avLst/>
          </a:prstGeom>
          <a:noFill/>
        </p:spPr>
        <p:txBody>
          <a:bodyPr wrap="none" rtlCol="0">
            <a:spAutoFit/>
          </a:bodyPr>
          <a:lstStyle/>
          <a:p>
            <a:pPr marL="15875" algn="l" fontAlgn="auto">
              <a:lnSpc>
                <a:spcPct val="90000"/>
              </a:lnSpc>
              <a:spcBef>
                <a:spcPts val="500"/>
              </a:spcBef>
              <a:spcAft>
                <a:spcPts val="0"/>
              </a:spcAft>
            </a:pPr>
            <a:r>
              <a:rPr lang="en-US" sz="4000" dirty="0">
                <a:solidFill>
                  <a:prstClr val="black"/>
                </a:solidFill>
                <a:latin typeface="Consolas" panose="020B0609020204030204" pitchFamily="49" charset="0"/>
                <a:cs typeface="Consolas" panose="020B0609020204030204" pitchFamily="49" charset="0"/>
              </a:rPr>
              <a:t>0b0100</a:t>
            </a:r>
          </a:p>
        </p:txBody>
      </p:sp>
      <p:sp>
        <p:nvSpPr>
          <p:cNvPr id="7" name="TextBox 6">
            <a:extLst>
              <a:ext uri="{FF2B5EF4-FFF2-40B4-BE49-F238E27FC236}">
                <a16:creationId xmlns:a16="http://schemas.microsoft.com/office/drawing/2014/main" id="{CC122525-965A-D243-9ACE-E1E20E8D32BD}"/>
              </a:ext>
            </a:extLst>
          </p:cNvPr>
          <p:cNvSpPr txBox="1"/>
          <p:nvPr/>
        </p:nvSpPr>
        <p:spPr>
          <a:xfrm>
            <a:off x="2317109" y="2408954"/>
            <a:ext cx="482824" cy="646331"/>
          </a:xfrm>
          <a:prstGeom prst="rect">
            <a:avLst/>
          </a:prstGeom>
          <a:noFill/>
        </p:spPr>
        <p:txBody>
          <a:bodyPr wrap="none" rtlCol="0">
            <a:spAutoFit/>
          </a:bodyPr>
          <a:lstStyle/>
          <a:p>
            <a:pPr marL="15875" algn="l" fontAlgn="auto">
              <a:lnSpc>
                <a:spcPct val="90000"/>
              </a:lnSpc>
              <a:spcBef>
                <a:spcPts val="500"/>
              </a:spcBef>
              <a:spcAft>
                <a:spcPts val="0"/>
              </a:spcAft>
            </a:pPr>
            <a:r>
              <a:rPr lang="en-US" sz="4000" dirty="0">
                <a:solidFill>
                  <a:prstClr val="black"/>
                </a:solidFill>
                <a:latin typeface="Consolas" panose="020B0609020204030204" pitchFamily="49" charset="0"/>
                <a:cs typeface="Consolas" panose="020B0609020204030204" pitchFamily="49" charset="0"/>
              </a:rPr>
              <a:t>+</a:t>
            </a:r>
            <a:endParaRPr lang="en-US" sz="4000" dirty="0">
              <a:solidFill>
                <a:prstClr val="black"/>
              </a:solidFill>
              <a:latin typeface="Calibri" panose="020F0502020204030204"/>
            </a:endParaRPr>
          </a:p>
        </p:txBody>
      </p:sp>
      <p:cxnSp>
        <p:nvCxnSpPr>
          <p:cNvPr id="9" name="Straight Connector 8">
            <a:extLst>
              <a:ext uri="{FF2B5EF4-FFF2-40B4-BE49-F238E27FC236}">
                <a16:creationId xmlns:a16="http://schemas.microsoft.com/office/drawing/2014/main" id="{E9C0E03F-742F-4E43-A20C-726402B354A4}"/>
              </a:ext>
            </a:extLst>
          </p:cNvPr>
          <p:cNvCxnSpPr/>
          <p:nvPr/>
        </p:nvCxnSpPr>
        <p:spPr>
          <a:xfrm>
            <a:off x="2334756" y="3087469"/>
            <a:ext cx="246888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11" name="Image" descr="This is a number wheel which shows the increasing possible values of a 4-bit two's complement integer in clockwise order.  It starts at the top (12 o'clock) and goes clockwise, increasing in value starting from 0 until it gets to 7, at which point it goes to -8, and increases until it gets back to 0.">
            <a:extLst>
              <a:ext uri="{FF2B5EF4-FFF2-40B4-BE49-F238E27FC236}">
                <a16:creationId xmlns:a16="http://schemas.microsoft.com/office/drawing/2014/main" id="{3B1BAAB6-682E-074F-9553-4EC37EA6774A}"/>
              </a:ext>
            </a:extLst>
          </p:cNvPr>
          <p:cNvPicPr>
            <a:picLocks noChangeAspect="1"/>
          </p:cNvPicPr>
          <p:nvPr/>
        </p:nvPicPr>
        <p:blipFill>
          <a:blip r:embed="rId3"/>
          <a:stretch>
            <a:fillRect/>
          </a:stretch>
        </p:blipFill>
        <p:spPr>
          <a:xfrm>
            <a:off x="6749845" y="1417027"/>
            <a:ext cx="5289755" cy="5334000"/>
          </a:xfrm>
          <a:prstGeom prst="rect">
            <a:avLst/>
          </a:prstGeom>
          <a:ln w="12700">
            <a:miter lim="400000"/>
          </a:ln>
        </p:spPr>
      </p:pic>
      <p:sp>
        <p:nvSpPr>
          <p:cNvPr id="12" name="TextBox 11">
            <a:extLst>
              <a:ext uri="{FF2B5EF4-FFF2-40B4-BE49-F238E27FC236}">
                <a16:creationId xmlns:a16="http://schemas.microsoft.com/office/drawing/2014/main" id="{7BE5EBB5-FC70-6F4E-8E66-AF8431A7E143}"/>
              </a:ext>
            </a:extLst>
          </p:cNvPr>
          <p:cNvSpPr txBox="1"/>
          <p:nvPr/>
        </p:nvSpPr>
        <p:spPr>
          <a:xfrm rot="2041213">
            <a:off x="10341911" y="1680937"/>
            <a:ext cx="1296256" cy="424732"/>
          </a:xfrm>
          <a:prstGeom prst="rect">
            <a:avLst/>
          </a:prstGeom>
          <a:noFill/>
        </p:spPr>
        <p:txBody>
          <a:bodyPr wrap="none" rtlCol="0">
            <a:prstTxWarp prst="textArchUp">
              <a:avLst>
                <a:gd name="adj" fmla="val 11134237"/>
              </a:avLst>
            </a:prstTxWarp>
            <a:spAutoFit/>
          </a:bodyPr>
          <a:lstStyle/>
          <a:p>
            <a:pPr marL="15875" algn="ctr" fontAlgn="auto">
              <a:lnSpc>
                <a:spcPct val="90000"/>
              </a:lnSpc>
              <a:spcBef>
                <a:spcPts val="500"/>
              </a:spcBef>
              <a:spcAft>
                <a:spcPts val="0"/>
              </a:spcAft>
            </a:pPr>
            <a:r>
              <a:rPr lang="en-US" sz="2400" dirty="0">
                <a:solidFill>
                  <a:prstClr val="black"/>
                </a:solidFill>
                <a:latin typeface="Calibri" panose="020F0502020204030204"/>
              </a:rPr>
              <a:t>signed</a:t>
            </a:r>
          </a:p>
        </p:txBody>
      </p:sp>
      <p:grpSp>
        <p:nvGrpSpPr>
          <p:cNvPr id="13" name="Group 12">
            <a:extLst>
              <a:ext uri="{FF2B5EF4-FFF2-40B4-BE49-F238E27FC236}">
                <a16:creationId xmlns:a16="http://schemas.microsoft.com/office/drawing/2014/main" id="{EA441C03-1B27-6B40-A659-BF27B11E1207}"/>
              </a:ext>
            </a:extLst>
          </p:cNvPr>
          <p:cNvGrpSpPr/>
          <p:nvPr/>
        </p:nvGrpSpPr>
        <p:grpSpPr>
          <a:xfrm>
            <a:off x="7926274" y="2537605"/>
            <a:ext cx="2996296" cy="3018735"/>
            <a:chOff x="7883941" y="2568378"/>
            <a:chExt cx="2996296" cy="3018735"/>
          </a:xfrm>
        </p:grpSpPr>
        <p:sp>
          <p:nvSpPr>
            <p:cNvPr id="14" name="Rectangle 13">
              <a:extLst>
                <a:ext uri="{FF2B5EF4-FFF2-40B4-BE49-F238E27FC236}">
                  <a16:creationId xmlns:a16="http://schemas.microsoft.com/office/drawing/2014/main" id="{50809A2F-E81A-D54C-96CE-6362AD7D2B22}"/>
                </a:ext>
              </a:extLst>
            </p:cNvPr>
            <p:cNvSpPr/>
            <p:nvPr/>
          </p:nvSpPr>
          <p:spPr>
            <a:xfrm>
              <a:off x="8252201" y="3429001"/>
              <a:ext cx="2209800" cy="12272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Arial" panose="020B0604020202020204" pitchFamily="34" charset="0"/>
                <a:ea typeface="Geneva" panose="020B050303040404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A4A631C7-0ABD-9646-902D-F8C52077B197}"/>
                </a:ext>
              </a:extLst>
            </p:cNvPr>
            <p:cNvSpPr txBox="1"/>
            <p:nvPr/>
          </p:nvSpPr>
          <p:spPr>
            <a:xfrm>
              <a:off x="9224875" y="2759316"/>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0</a:t>
              </a:r>
            </a:p>
          </p:txBody>
        </p:sp>
        <p:sp>
          <p:nvSpPr>
            <p:cNvPr id="17" name="TextBox 16">
              <a:extLst>
                <a:ext uri="{FF2B5EF4-FFF2-40B4-BE49-F238E27FC236}">
                  <a16:creationId xmlns:a16="http://schemas.microsoft.com/office/drawing/2014/main" id="{D8755E9F-B4E1-B54E-A573-2A9F536CA9F6}"/>
                </a:ext>
              </a:extLst>
            </p:cNvPr>
            <p:cNvSpPr txBox="1"/>
            <p:nvPr/>
          </p:nvSpPr>
          <p:spPr>
            <a:xfrm>
              <a:off x="9707405" y="2882286"/>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a:t>
              </a:r>
            </a:p>
          </p:txBody>
        </p:sp>
        <p:sp>
          <p:nvSpPr>
            <p:cNvPr id="18" name="TextBox 17">
              <a:extLst>
                <a:ext uri="{FF2B5EF4-FFF2-40B4-BE49-F238E27FC236}">
                  <a16:creationId xmlns:a16="http://schemas.microsoft.com/office/drawing/2014/main" id="{46DC95A9-FC48-874C-9DC8-C0B5FD8B031F}"/>
                </a:ext>
              </a:extLst>
            </p:cNvPr>
            <p:cNvSpPr txBox="1"/>
            <p:nvPr/>
          </p:nvSpPr>
          <p:spPr>
            <a:xfrm>
              <a:off x="10082087" y="3131421"/>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2</a:t>
              </a:r>
            </a:p>
          </p:txBody>
        </p:sp>
        <p:sp>
          <p:nvSpPr>
            <p:cNvPr id="19" name="TextBox 18">
              <a:extLst>
                <a:ext uri="{FF2B5EF4-FFF2-40B4-BE49-F238E27FC236}">
                  <a16:creationId xmlns:a16="http://schemas.microsoft.com/office/drawing/2014/main" id="{B50AA669-A0E0-854C-847D-4773B2863B7B}"/>
                </a:ext>
              </a:extLst>
            </p:cNvPr>
            <p:cNvSpPr txBox="1"/>
            <p:nvPr/>
          </p:nvSpPr>
          <p:spPr>
            <a:xfrm>
              <a:off x="9224875" y="5068910"/>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8</a:t>
              </a:r>
            </a:p>
          </p:txBody>
        </p:sp>
        <p:sp>
          <p:nvSpPr>
            <p:cNvPr id="20" name="TextBox 19">
              <a:extLst>
                <a:ext uri="{FF2B5EF4-FFF2-40B4-BE49-F238E27FC236}">
                  <a16:creationId xmlns:a16="http://schemas.microsoft.com/office/drawing/2014/main" id="{816070BC-85EC-EE44-9F51-CF0F19232D28}"/>
                </a:ext>
              </a:extLst>
            </p:cNvPr>
            <p:cNvSpPr txBox="1"/>
            <p:nvPr/>
          </p:nvSpPr>
          <p:spPr>
            <a:xfrm>
              <a:off x="9693360" y="5029200"/>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7</a:t>
              </a:r>
            </a:p>
          </p:txBody>
        </p:sp>
        <p:sp>
          <p:nvSpPr>
            <p:cNvPr id="21" name="TextBox 20">
              <a:extLst>
                <a:ext uri="{FF2B5EF4-FFF2-40B4-BE49-F238E27FC236}">
                  <a16:creationId xmlns:a16="http://schemas.microsoft.com/office/drawing/2014/main" id="{256E81CE-14C9-E24D-951E-77B4077A5AE8}"/>
                </a:ext>
              </a:extLst>
            </p:cNvPr>
            <p:cNvSpPr txBox="1"/>
            <p:nvPr/>
          </p:nvSpPr>
          <p:spPr>
            <a:xfrm>
              <a:off x="8758672" y="4998937"/>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9</a:t>
              </a:r>
            </a:p>
          </p:txBody>
        </p:sp>
        <p:sp>
          <p:nvSpPr>
            <p:cNvPr id="22" name="TextBox 21">
              <a:extLst>
                <a:ext uri="{FF2B5EF4-FFF2-40B4-BE49-F238E27FC236}">
                  <a16:creationId xmlns:a16="http://schemas.microsoft.com/office/drawing/2014/main" id="{0F18CE2D-12F4-BF43-B870-FEAE83C9730E}"/>
                </a:ext>
              </a:extLst>
            </p:cNvPr>
            <p:cNvSpPr txBox="1"/>
            <p:nvPr/>
          </p:nvSpPr>
          <p:spPr>
            <a:xfrm>
              <a:off x="8329040" y="4776152"/>
              <a:ext cx="511679" cy="369332"/>
            </a:xfrm>
            <a:prstGeom prst="rect">
              <a:avLst/>
            </a:prstGeom>
            <a:noFill/>
          </p:spPr>
          <p:txBody>
            <a:bodyPr wrap="squar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10</a:t>
              </a:r>
            </a:p>
          </p:txBody>
        </p:sp>
        <p:sp>
          <p:nvSpPr>
            <p:cNvPr id="23" name="TextBox 22">
              <a:extLst>
                <a:ext uri="{FF2B5EF4-FFF2-40B4-BE49-F238E27FC236}">
                  <a16:creationId xmlns:a16="http://schemas.microsoft.com/office/drawing/2014/main" id="{A3789671-E252-7146-8ABF-948A4C53BC17}"/>
                </a:ext>
              </a:extLst>
            </p:cNvPr>
            <p:cNvSpPr txBox="1"/>
            <p:nvPr/>
          </p:nvSpPr>
          <p:spPr>
            <a:xfrm>
              <a:off x="8716922" y="2806891"/>
              <a:ext cx="511679" cy="369332"/>
            </a:xfrm>
            <a:prstGeom prst="rect">
              <a:avLst/>
            </a:prstGeom>
            <a:noFill/>
          </p:spPr>
          <p:txBody>
            <a:bodyPr wrap="squar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15</a:t>
              </a:r>
            </a:p>
          </p:txBody>
        </p:sp>
        <p:sp>
          <p:nvSpPr>
            <p:cNvPr id="24" name="TextBox 23">
              <a:extLst>
                <a:ext uri="{FF2B5EF4-FFF2-40B4-BE49-F238E27FC236}">
                  <a16:creationId xmlns:a16="http://schemas.microsoft.com/office/drawing/2014/main" id="{24BA0628-3999-114F-8764-B52C0053F92D}"/>
                </a:ext>
              </a:extLst>
            </p:cNvPr>
            <p:cNvSpPr txBox="1"/>
            <p:nvPr/>
          </p:nvSpPr>
          <p:spPr>
            <a:xfrm>
              <a:off x="8106524" y="3493175"/>
              <a:ext cx="486030"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13</a:t>
              </a:r>
            </a:p>
          </p:txBody>
        </p:sp>
        <p:sp>
          <p:nvSpPr>
            <p:cNvPr id="25" name="TextBox 24">
              <a:extLst>
                <a:ext uri="{FF2B5EF4-FFF2-40B4-BE49-F238E27FC236}">
                  <a16:creationId xmlns:a16="http://schemas.microsoft.com/office/drawing/2014/main" id="{8CA1803B-5642-AB40-99E5-0090DD018A4B}"/>
                </a:ext>
              </a:extLst>
            </p:cNvPr>
            <p:cNvSpPr txBox="1"/>
            <p:nvPr/>
          </p:nvSpPr>
          <p:spPr>
            <a:xfrm>
              <a:off x="8343307" y="3139745"/>
              <a:ext cx="486030"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14</a:t>
              </a:r>
            </a:p>
          </p:txBody>
        </p:sp>
        <p:sp>
          <p:nvSpPr>
            <p:cNvPr id="26" name="TextBox 25">
              <a:extLst>
                <a:ext uri="{FF2B5EF4-FFF2-40B4-BE49-F238E27FC236}">
                  <a16:creationId xmlns:a16="http://schemas.microsoft.com/office/drawing/2014/main" id="{0D98504A-9183-2548-A42E-77D2210C1A2C}"/>
                </a:ext>
              </a:extLst>
            </p:cNvPr>
            <p:cNvSpPr txBox="1"/>
            <p:nvPr/>
          </p:nvSpPr>
          <p:spPr>
            <a:xfrm>
              <a:off x="8073831" y="4407558"/>
              <a:ext cx="466987"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11</a:t>
              </a:r>
            </a:p>
          </p:txBody>
        </p:sp>
        <p:sp>
          <p:nvSpPr>
            <p:cNvPr id="27" name="TextBox 26">
              <a:extLst>
                <a:ext uri="{FF2B5EF4-FFF2-40B4-BE49-F238E27FC236}">
                  <a16:creationId xmlns:a16="http://schemas.microsoft.com/office/drawing/2014/main" id="{C65D11B1-263F-4C4E-BE60-F40BF00F78F8}"/>
                </a:ext>
              </a:extLst>
            </p:cNvPr>
            <p:cNvSpPr txBox="1"/>
            <p:nvPr/>
          </p:nvSpPr>
          <p:spPr>
            <a:xfrm>
              <a:off x="8009186" y="3903664"/>
              <a:ext cx="486030"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12</a:t>
              </a:r>
            </a:p>
          </p:txBody>
        </p:sp>
        <p:sp>
          <p:nvSpPr>
            <p:cNvPr id="28" name="TextBox 27">
              <a:extLst>
                <a:ext uri="{FF2B5EF4-FFF2-40B4-BE49-F238E27FC236}">
                  <a16:creationId xmlns:a16="http://schemas.microsoft.com/office/drawing/2014/main" id="{F1860AE1-5C4C-944C-8B4D-9C26D5719DFE}"/>
                </a:ext>
              </a:extLst>
            </p:cNvPr>
            <p:cNvSpPr txBox="1"/>
            <p:nvPr/>
          </p:nvSpPr>
          <p:spPr>
            <a:xfrm>
              <a:off x="10397146" y="3885711"/>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4</a:t>
              </a:r>
            </a:p>
          </p:txBody>
        </p:sp>
        <p:sp>
          <p:nvSpPr>
            <p:cNvPr id="29" name="TextBox 28">
              <a:extLst>
                <a:ext uri="{FF2B5EF4-FFF2-40B4-BE49-F238E27FC236}">
                  <a16:creationId xmlns:a16="http://schemas.microsoft.com/office/drawing/2014/main" id="{05C3CCF9-099C-0740-800A-3E16795E3D5E}"/>
                </a:ext>
              </a:extLst>
            </p:cNvPr>
            <p:cNvSpPr txBox="1"/>
            <p:nvPr/>
          </p:nvSpPr>
          <p:spPr>
            <a:xfrm>
              <a:off x="10300241" y="4407558"/>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5</a:t>
              </a:r>
            </a:p>
          </p:txBody>
        </p:sp>
        <p:sp>
          <p:nvSpPr>
            <p:cNvPr id="30" name="TextBox 29">
              <a:extLst>
                <a:ext uri="{FF2B5EF4-FFF2-40B4-BE49-F238E27FC236}">
                  <a16:creationId xmlns:a16="http://schemas.microsoft.com/office/drawing/2014/main" id="{906BD5E8-210D-2A43-950A-5D4B19AAE2D8}"/>
                </a:ext>
              </a:extLst>
            </p:cNvPr>
            <p:cNvSpPr txBox="1"/>
            <p:nvPr/>
          </p:nvSpPr>
          <p:spPr>
            <a:xfrm>
              <a:off x="10084297" y="4741341"/>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6</a:t>
              </a:r>
            </a:p>
          </p:txBody>
        </p:sp>
        <p:sp>
          <p:nvSpPr>
            <p:cNvPr id="31" name="TextBox 30">
              <a:extLst>
                <a:ext uri="{FF2B5EF4-FFF2-40B4-BE49-F238E27FC236}">
                  <a16:creationId xmlns:a16="http://schemas.microsoft.com/office/drawing/2014/main" id="{FE394233-626C-FC45-BBF0-23AA3A48CB93}"/>
                </a:ext>
              </a:extLst>
            </p:cNvPr>
            <p:cNvSpPr txBox="1"/>
            <p:nvPr/>
          </p:nvSpPr>
          <p:spPr>
            <a:xfrm>
              <a:off x="10291696" y="3486741"/>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3</a:t>
              </a:r>
            </a:p>
          </p:txBody>
        </p:sp>
        <p:cxnSp>
          <p:nvCxnSpPr>
            <p:cNvPr id="32" name="Straight Connector 31">
              <a:extLst>
                <a:ext uri="{FF2B5EF4-FFF2-40B4-BE49-F238E27FC236}">
                  <a16:creationId xmlns:a16="http://schemas.microsoft.com/office/drawing/2014/main" id="{F76356BE-B69C-6B44-9C16-4C41A1074C07}"/>
                </a:ext>
              </a:extLst>
            </p:cNvPr>
            <p:cNvCxnSpPr>
              <a:cxnSpLocks/>
            </p:cNvCxnSpPr>
            <p:nvPr/>
          </p:nvCxnSpPr>
          <p:spPr>
            <a:xfrm>
              <a:off x="9396282" y="25683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61304A5-CC71-7444-B1CF-82ADDD9DF04E}"/>
                </a:ext>
              </a:extLst>
            </p:cNvPr>
            <p:cNvCxnSpPr>
              <a:cxnSpLocks/>
            </p:cNvCxnSpPr>
            <p:nvPr/>
          </p:nvCxnSpPr>
          <p:spPr>
            <a:xfrm>
              <a:off x="9396282" y="5404233"/>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FFB8B0F0-AFA2-264A-A2F1-61DB8E97033D}"/>
                </a:ext>
              </a:extLst>
            </p:cNvPr>
            <p:cNvCxnSpPr>
              <a:cxnSpLocks/>
            </p:cNvCxnSpPr>
            <p:nvPr/>
          </p:nvCxnSpPr>
          <p:spPr>
            <a:xfrm rot="1320000">
              <a:off x="10024145" y="27193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270CB944-BCE2-4040-AB06-948C3AC80BBF}"/>
                </a:ext>
              </a:extLst>
            </p:cNvPr>
            <p:cNvCxnSpPr>
              <a:cxnSpLocks/>
            </p:cNvCxnSpPr>
            <p:nvPr/>
          </p:nvCxnSpPr>
          <p:spPr>
            <a:xfrm rot="1320000">
              <a:off x="8797255" y="53101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08F37664-829C-DE40-850E-7C2416B7FE3A}"/>
                </a:ext>
              </a:extLst>
            </p:cNvPr>
            <p:cNvCxnSpPr>
              <a:cxnSpLocks/>
            </p:cNvCxnSpPr>
            <p:nvPr/>
          </p:nvCxnSpPr>
          <p:spPr>
            <a:xfrm rot="-1320000">
              <a:off x="9953832" y="53101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F098B37F-EF85-9C49-A98B-AB84A0E514E9}"/>
                </a:ext>
              </a:extLst>
            </p:cNvPr>
            <p:cNvCxnSpPr>
              <a:cxnSpLocks/>
            </p:cNvCxnSpPr>
            <p:nvPr/>
          </p:nvCxnSpPr>
          <p:spPr>
            <a:xfrm rot="-1320000">
              <a:off x="8780569" y="27193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B2CB9B5C-5580-004F-A0D2-370B713EF8FD}"/>
                </a:ext>
              </a:extLst>
            </p:cNvPr>
            <p:cNvCxnSpPr>
              <a:cxnSpLocks/>
            </p:cNvCxnSpPr>
            <p:nvPr/>
          </p:nvCxnSpPr>
          <p:spPr>
            <a:xfrm rot="2700000">
              <a:off x="10427858" y="3044302"/>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02769275-581A-FC4C-B84C-D64816B7A74B}"/>
                </a:ext>
              </a:extLst>
            </p:cNvPr>
            <p:cNvCxnSpPr>
              <a:cxnSpLocks/>
            </p:cNvCxnSpPr>
            <p:nvPr/>
          </p:nvCxnSpPr>
          <p:spPr>
            <a:xfrm rot="2700000">
              <a:off x="8368646" y="5019233"/>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9682EF12-88FE-6240-8F1A-D0242711DBD9}"/>
                </a:ext>
              </a:extLst>
            </p:cNvPr>
            <p:cNvCxnSpPr>
              <a:cxnSpLocks/>
            </p:cNvCxnSpPr>
            <p:nvPr/>
          </p:nvCxnSpPr>
          <p:spPr>
            <a:xfrm rot="18900000" flipH="1">
              <a:off x="10450942" y="500241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4A7440B5-8DEB-E542-8748-5318D9DE648D}"/>
                </a:ext>
              </a:extLst>
            </p:cNvPr>
            <p:cNvCxnSpPr>
              <a:cxnSpLocks/>
            </p:cNvCxnSpPr>
            <p:nvPr/>
          </p:nvCxnSpPr>
          <p:spPr>
            <a:xfrm rot="18900000" flipH="1">
              <a:off x="8382000" y="3044302"/>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ABD0B55E-558D-C84F-ADDC-7246F2DDE81E}"/>
                </a:ext>
              </a:extLst>
            </p:cNvPr>
            <p:cNvCxnSpPr>
              <a:cxnSpLocks/>
            </p:cNvCxnSpPr>
            <p:nvPr/>
          </p:nvCxnSpPr>
          <p:spPr>
            <a:xfrm rot="3960000" flipH="1">
              <a:off x="8084535" y="459576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D5B7523C-4D12-804A-B4A5-C637D36DE9DE}"/>
                </a:ext>
              </a:extLst>
            </p:cNvPr>
            <p:cNvCxnSpPr>
              <a:cxnSpLocks/>
            </p:cNvCxnSpPr>
            <p:nvPr/>
          </p:nvCxnSpPr>
          <p:spPr>
            <a:xfrm rot="17640000">
              <a:off x="10675335" y="4593952"/>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FDC9D680-BAF8-A341-A759-B546CA48CDFD}"/>
                </a:ext>
              </a:extLst>
            </p:cNvPr>
            <p:cNvCxnSpPr>
              <a:cxnSpLocks/>
            </p:cNvCxnSpPr>
            <p:nvPr/>
          </p:nvCxnSpPr>
          <p:spPr>
            <a:xfrm rot="3960000" flipV="1">
              <a:off x="10697357" y="3476977"/>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EC21754F-E8FE-AA4C-8B26-F7C7CDB84A7B}"/>
                </a:ext>
              </a:extLst>
            </p:cNvPr>
            <p:cNvCxnSpPr>
              <a:cxnSpLocks/>
            </p:cNvCxnSpPr>
            <p:nvPr/>
          </p:nvCxnSpPr>
          <p:spPr>
            <a:xfrm rot="17640000" flipH="1" flipV="1">
              <a:off x="8084535" y="345276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88865518-71FF-964C-B5D5-7AB885EC54DA}"/>
                </a:ext>
              </a:extLst>
            </p:cNvPr>
            <p:cNvCxnSpPr>
              <a:cxnSpLocks/>
            </p:cNvCxnSpPr>
            <p:nvPr/>
          </p:nvCxnSpPr>
          <p:spPr>
            <a:xfrm rot="5400000" flipH="1" flipV="1">
              <a:off x="7975381" y="3951177"/>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F2D1724D-DE39-514B-8620-4028A03784A4}"/>
                </a:ext>
              </a:extLst>
            </p:cNvPr>
            <p:cNvCxnSpPr>
              <a:cxnSpLocks/>
            </p:cNvCxnSpPr>
            <p:nvPr/>
          </p:nvCxnSpPr>
          <p:spPr>
            <a:xfrm rot="5400000" flipH="1" flipV="1">
              <a:off x="10788797" y="3951177"/>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id="{3644DE5F-09A0-AA4F-91EF-7DFDE2EEFAEE}"/>
                </a:ext>
              </a:extLst>
            </p:cNvPr>
            <p:cNvSpPr txBox="1"/>
            <p:nvPr/>
          </p:nvSpPr>
          <p:spPr>
            <a:xfrm>
              <a:off x="8737623" y="3371537"/>
              <a:ext cx="1299101" cy="424732"/>
            </a:xfrm>
            <a:prstGeom prst="rect">
              <a:avLst/>
            </a:prstGeom>
            <a:noFill/>
          </p:spPr>
          <p:txBody>
            <a:bodyPr wrap="none" rtlCol="0">
              <a:prstTxWarp prst="textArchUp">
                <a:avLst>
                  <a:gd name="adj" fmla="val 11134237"/>
                </a:avLst>
              </a:prstTxWarp>
              <a:spAutoFit/>
            </a:bodyPr>
            <a:lstStyle/>
            <a:p>
              <a:pPr marL="15875" algn="ctr" fontAlgn="auto">
                <a:lnSpc>
                  <a:spcPct val="90000"/>
                </a:lnSpc>
                <a:spcBef>
                  <a:spcPts val="500"/>
                </a:spcBef>
                <a:spcAft>
                  <a:spcPts val="0"/>
                </a:spcAft>
              </a:pPr>
              <a:r>
                <a:rPr lang="en-US" sz="2400" dirty="0">
                  <a:solidFill>
                    <a:prstClr val="black"/>
                  </a:solidFill>
                  <a:latin typeface="Calibri" panose="020F0502020204030204"/>
                </a:rPr>
                <a:t>unsigned</a:t>
              </a:r>
            </a:p>
          </p:txBody>
        </p:sp>
      </p:grpSp>
      <p:sp>
        <p:nvSpPr>
          <p:cNvPr id="8" name="TextBox 7">
            <a:extLst>
              <a:ext uri="{FF2B5EF4-FFF2-40B4-BE49-F238E27FC236}">
                <a16:creationId xmlns:a16="http://schemas.microsoft.com/office/drawing/2014/main" id="{E42E146B-2D27-5E4F-A8BE-FF34EAF16A7F}"/>
              </a:ext>
            </a:extLst>
          </p:cNvPr>
          <p:cNvSpPr txBox="1"/>
          <p:nvPr/>
        </p:nvSpPr>
        <p:spPr>
          <a:xfrm>
            <a:off x="457200" y="4359437"/>
            <a:ext cx="2172390" cy="1691745"/>
          </a:xfrm>
          <a:prstGeom prst="rect">
            <a:avLst/>
          </a:prstGeom>
          <a:noFill/>
        </p:spPr>
        <p:txBody>
          <a:bodyPr wrap="none" rtlCol="0">
            <a:spAutoFit/>
          </a:bodyPr>
          <a:lstStyle/>
          <a:p>
            <a:pPr marL="15875" algn="ctr" fontAlgn="auto">
              <a:lnSpc>
                <a:spcPct val="90000"/>
              </a:lnSpc>
              <a:spcBef>
                <a:spcPts val="1700"/>
              </a:spcBef>
              <a:spcAft>
                <a:spcPts val="0"/>
              </a:spcAft>
            </a:pPr>
            <a:r>
              <a:rPr lang="en-US" sz="2800" u="sng" dirty="0">
                <a:solidFill>
                  <a:prstClr val="black"/>
                </a:solidFill>
                <a:latin typeface="Calibri" panose="020F0502020204030204"/>
              </a:rPr>
              <a:t>Signed</a:t>
            </a:r>
          </a:p>
          <a:p>
            <a:pPr marL="15875" algn="ctr" fontAlgn="auto">
              <a:lnSpc>
                <a:spcPct val="90000"/>
              </a:lnSpc>
              <a:spcBef>
                <a:spcPts val="1700"/>
              </a:spcBef>
              <a:spcAft>
                <a:spcPts val="0"/>
              </a:spcAft>
            </a:pPr>
            <a:r>
              <a:rPr lang="en-US" sz="2800" dirty="0">
                <a:solidFill>
                  <a:prstClr val="black"/>
                </a:solidFill>
                <a:latin typeface="Consolas" panose="020B0609020204030204" pitchFamily="49" charset="0"/>
                <a:cs typeface="Consolas" panose="020B0609020204030204" pitchFamily="49" charset="0"/>
              </a:rPr>
              <a:t>-3 + 4 = 1</a:t>
            </a:r>
          </a:p>
          <a:p>
            <a:pPr marL="15875" algn="ctr" fontAlgn="auto">
              <a:lnSpc>
                <a:spcPct val="90000"/>
              </a:lnSpc>
              <a:spcBef>
                <a:spcPts val="1700"/>
              </a:spcBef>
              <a:spcAft>
                <a:spcPts val="0"/>
              </a:spcAft>
            </a:pPr>
            <a:r>
              <a:rPr lang="en-US" sz="2800" dirty="0">
                <a:solidFill>
                  <a:prstClr val="black"/>
                </a:solidFill>
                <a:latin typeface="Calibri" panose="020F0502020204030204"/>
              </a:rPr>
              <a:t>No overflow</a:t>
            </a:r>
          </a:p>
        </p:txBody>
      </p:sp>
      <p:sp>
        <p:nvSpPr>
          <p:cNvPr id="50" name="TextBox 49">
            <a:extLst>
              <a:ext uri="{FF2B5EF4-FFF2-40B4-BE49-F238E27FC236}">
                <a16:creationId xmlns:a16="http://schemas.microsoft.com/office/drawing/2014/main" id="{7A9B9632-4016-4244-AEE2-178E24C782E9}"/>
              </a:ext>
            </a:extLst>
          </p:cNvPr>
          <p:cNvSpPr txBox="1"/>
          <p:nvPr/>
        </p:nvSpPr>
        <p:spPr>
          <a:xfrm>
            <a:off x="3846249" y="4343400"/>
            <a:ext cx="2172390" cy="1691745"/>
          </a:xfrm>
          <a:prstGeom prst="rect">
            <a:avLst/>
          </a:prstGeom>
          <a:noFill/>
        </p:spPr>
        <p:txBody>
          <a:bodyPr wrap="none" rtlCol="0">
            <a:spAutoFit/>
          </a:bodyPr>
          <a:lstStyle/>
          <a:p>
            <a:pPr marL="15875" algn="ctr" fontAlgn="auto">
              <a:lnSpc>
                <a:spcPct val="90000"/>
              </a:lnSpc>
              <a:spcBef>
                <a:spcPts val="1700"/>
              </a:spcBef>
              <a:spcAft>
                <a:spcPts val="0"/>
              </a:spcAft>
            </a:pPr>
            <a:r>
              <a:rPr lang="en-US" sz="2800" u="sng" dirty="0">
                <a:solidFill>
                  <a:prstClr val="black"/>
                </a:solidFill>
                <a:latin typeface="Calibri" panose="020F0502020204030204"/>
              </a:rPr>
              <a:t>Unsigned</a:t>
            </a:r>
          </a:p>
          <a:p>
            <a:pPr marL="15875" algn="ctr" fontAlgn="auto">
              <a:lnSpc>
                <a:spcPct val="90000"/>
              </a:lnSpc>
              <a:spcBef>
                <a:spcPts val="1700"/>
              </a:spcBef>
              <a:spcAft>
                <a:spcPts val="0"/>
              </a:spcAft>
            </a:pPr>
            <a:r>
              <a:rPr lang="en-US" sz="2800" dirty="0">
                <a:solidFill>
                  <a:prstClr val="black"/>
                </a:solidFill>
                <a:latin typeface="Consolas" panose="020B0609020204030204" pitchFamily="49" charset="0"/>
                <a:cs typeface="Consolas" panose="020B0609020204030204" pitchFamily="49" charset="0"/>
              </a:rPr>
              <a:t>13 + 4 = 1</a:t>
            </a:r>
          </a:p>
          <a:p>
            <a:pPr marL="15875" algn="ctr" fontAlgn="auto">
              <a:lnSpc>
                <a:spcPct val="90000"/>
              </a:lnSpc>
              <a:spcBef>
                <a:spcPts val="1700"/>
              </a:spcBef>
              <a:spcAft>
                <a:spcPts val="0"/>
              </a:spcAft>
            </a:pPr>
            <a:r>
              <a:rPr lang="en-US" sz="2800" dirty="0">
                <a:solidFill>
                  <a:prstClr val="black"/>
                </a:solidFill>
                <a:latin typeface="Calibri" panose="020F0502020204030204"/>
              </a:rPr>
              <a:t>Overflow</a:t>
            </a:r>
          </a:p>
        </p:txBody>
      </p:sp>
    </p:spTree>
    <p:extLst>
      <p:ext uri="{BB962C8B-B14F-4D97-AF65-F5344CB8AC3E}">
        <p14:creationId xmlns:p14="http://schemas.microsoft.com/office/powerpoint/2010/main" val="1691447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0">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0">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292C2-D019-A94B-B97F-CC3556EE6AEC}"/>
              </a:ext>
            </a:extLst>
          </p:cNvPr>
          <p:cNvSpPr>
            <a:spLocks noGrp="1"/>
          </p:cNvSpPr>
          <p:nvPr>
            <p:ph type="title"/>
          </p:nvPr>
        </p:nvSpPr>
        <p:spPr/>
        <p:txBody>
          <a:bodyPr/>
          <a:lstStyle/>
          <a:p>
            <a:r>
              <a:rPr lang="en-US" dirty="0"/>
              <a:t>Limits and Comparisons</a:t>
            </a:r>
          </a:p>
        </p:txBody>
      </p:sp>
      <p:sp>
        <p:nvSpPr>
          <p:cNvPr id="3" name="Content Placeholder 2">
            <a:extLst>
              <a:ext uri="{FF2B5EF4-FFF2-40B4-BE49-F238E27FC236}">
                <a16:creationId xmlns:a16="http://schemas.microsoft.com/office/drawing/2014/main" id="{9B55A7CF-7762-A540-A778-5C6456962A7A}"/>
              </a:ext>
            </a:extLst>
          </p:cNvPr>
          <p:cNvSpPr>
            <a:spLocks noGrp="1"/>
          </p:cNvSpPr>
          <p:nvPr>
            <p:ph idx="1"/>
          </p:nvPr>
        </p:nvSpPr>
        <p:spPr/>
        <p:txBody>
          <a:bodyPr/>
          <a:lstStyle/>
          <a:p>
            <a:pPr marL="514350" indent="-514350">
              <a:buClr>
                <a:schemeClr val="accent2"/>
              </a:buClr>
              <a:buFont typeface="+mj-lt"/>
              <a:buAutoNum type="arabicPeriod"/>
            </a:pPr>
            <a:r>
              <a:rPr lang="en-US" dirty="0"/>
              <a:t>What is</a:t>
            </a:r>
            <a:br>
              <a:rPr lang="en-US" dirty="0"/>
            </a:br>
            <a:r>
              <a:rPr lang="en-US" dirty="0"/>
              <a:t>the…</a:t>
            </a:r>
          </a:p>
          <a:p>
            <a:pPr marL="514350" indent="-514350">
              <a:buClr>
                <a:schemeClr val="accent2"/>
              </a:buClr>
              <a:buFont typeface="+mj-lt"/>
              <a:buAutoNum type="arabicPeriod"/>
            </a:pPr>
            <a:endParaRPr lang="en-US" dirty="0"/>
          </a:p>
          <a:p>
            <a:pPr marL="514350" indent="-514350">
              <a:buClr>
                <a:schemeClr val="accent2"/>
              </a:buClr>
              <a:buFont typeface="+mj-lt"/>
              <a:buAutoNum type="arabicPeriod"/>
            </a:pPr>
            <a:endParaRPr lang="en-US" dirty="0"/>
          </a:p>
          <a:p>
            <a:pPr marL="514350" indent="-514350">
              <a:buClr>
                <a:schemeClr val="accent2"/>
              </a:buClr>
              <a:buFont typeface="+mj-lt"/>
              <a:buAutoNum type="arabicPeriod"/>
            </a:pPr>
            <a:endParaRPr lang="en-US" dirty="0"/>
          </a:p>
        </p:txBody>
      </p:sp>
      <p:graphicFrame>
        <p:nvGraphicFramePr>
          <p:cNvPr id="8" name="Table 7">
            <a:extLst>
              <a:ext uri="{FF2B5EF4-FFF2-40B4-BE49-F238E27FC236}">
                <a16:creationId xmlns:a16="http://schemas.microsoft.com/office/drawing/2014/main" id="{5A65F2A8-C37B-5340-B063-C51BB4AFCC9B}"/>
              </a:ext>
            </a:extLst>
          </p:cNvPr>
          <p:cNvGraphicFramePr>
            <a:graphicFrameLocks noGrp="1"/>
          </p:cNvGraphicFramePr>
          <p:nvPr/>
        </p:nvGraphicFramePr>
        <p:xfrm>
          <a:off x="2133601" y="1568704"/>
          <a:ext cx="9601199" cy="2058078"/>
        </p:xfrm>
        <a:graphic>
          <a:graphicData uri="http://schemas.openxmlformats.org/drawingml/2006/table">
            <a:tbl>
              <a:tblPr>
                <a:tableStyleId>{2D5ABB26-0587-4C30-8999-92F81FD0307C}</a:tableStyleId>
              </a:tblPr>
              <a:tblGrid>
                <a:gridCol w="1054245">
                  <a:extLst>
                    <a:ext uri="{9D8B030D-6E8A-4147-A177-3AD203B41FA5}">
                      <a16:colId xmlns:a16="http://schemas.microsoft.com/office/drawing/2014/main" val="3222865686"/>
                    </a:ext>
                  </a:extLst>
                </a:gridCol>
                <a:gridCol w="2683534">
                  <a:extLst>
                    <a:ext uri="{9D8B030D-6E8A-4147-A177-3AD203B41FA5}">
                      <a16:colId xmlns:a16="http://schemas.microsoft.com/office/drawing/2014/main" val="1935169206"/>
                    </a:ext>
                  </a:extLst>
                </a:gridCol>
                <a:gridCol w="496353">
                  <a:extLst>
                    <a:ext uri="{9D8B030D-6E8A-4147-A177-3AD203B41FA5}">
                      <a16:colId xmlns:a16="http://schemas.microsoft.com/office/drawing/2014/main" val="874442996"/>
                    </a:ext>
                  </a:extLst>
                </a:gridCol>
                <a:gridCol w="2683534">
                  <a:extLst>
                    <a:ext uri="{9D8B030D-6E8A-4147-A177-3AD203B41FA5}">
                      <a16:colId xmlns:a16="http://schemas.microsoft.com/office/drawing/2014/main" val="348943263"/>
                    </a:ext>
                  </a:extLst>
                </a:gridCol>
                <a:gridCol w="2683533">
                  <a:extLst>
                    <a:ext uri="{9D8B030D-6E8A-4147-A177-3AD203B41FA5}">
                      <a16:colId xmlns:a16="http://schemas.microsoft.com/office/drawing/2014/main" val="801641873"/>
                    </a:ext>
                  </a:extLst>
                </a:gridCol>
              </a:tblGrid>
              <a:tr h="521208">
                <a:tc>
                  <a:txBody>
                    <a:bodyPr/>
                    <a:lstStyle/>
                    <a:p>
                      <a:pPr algn="r"/>
                      <a:endParaRPr lang="en-US" sz="2800"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mn-lt"/>
                          <a:cs typeface="Consolas" panose="020B0609020204030204" pitchFamily="49" charset="0"/>
                        </a:rPr>
                        <a:t>Largest unsigned?</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2400" dirty="0">
                        <a:latin typeface="+mn-lt"/>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mn-lt"/>
                          <a:cs typeface="Consolas" panose="020B0609020204030204" pitchFamily="49" charset="0"/>
                        </a:rPr>
                        <a:t>Largest signed?</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mn-lt"/>
                          <a:cs typeface="Consolas" panose="020B0609020204030204" pitchFamily="49" charset="0"/>
                        </a:rPr>
                        <a:t>Smallest signed?</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057773819"/>
                  </a:ext>
                </a:extLst>
              </a:tr>
              <a:tr h="768435">
                <a:tc>
                  <a:txBody>
                    <a:bodyPr/>
                    <a:lstStyle/>
                    <a:p>
                      <a:pPr algn="r"/>
                      <a:r>
                        <a:rPr lang="en-US" sz="2800" dirty="0">
                          <a:latin typeface="Consolas" panose="020B0609020204030204" pitchFamily="49" charset="0"/>
                          <a:cs typeface="Consolas" panose="020B0609020204030204" pitchFamily="49" charset="0"/>
                        </a:rPr>
                        <a:t>char</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r"/>
                      <a:endParaRPr lang="en-US" sz="2800"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r"/>
                      <a:endParaRPr lang="en-US" sz="2800"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r"/>
                      <a:endParaRPr lang="en-US" sz="2800"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2638933366"/>
                  </a:ext>
                </a:extLst>
              </a:tr>
              <a:tr h="768435">
                <a:tc>
                  <a:txBody>
                    <a:bodyPr/>
                    <a:lstStyle/>
                    <a:p>
                      <a:pPr algn="r"/>
                      <a:r>
                        <a:rPr lang="en-US" sz="2800" dirty="0">
                          <a:latin typeface="Consolas" panose="020B0609020204030204" pitchFamily="49" charset="0"/>
                          <a:cs typeface="Consolas" panose="020B0609020204030204" pitchFamily="49" charset="0"/>
                        </a:rPr>
                        <a:t>int</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r"/>
                      <a:endParaRPr lang="en-US" sz="2800"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r"/>
                      <a:endParaRPr lang="en-US" sz="2800"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r"/>
                      <a:endParaRPr lang="en-US" sz="2800"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70337344"/>
                  </a:ext>
                </a:extLst>
              </a:tr>
            </a:tbl>
          </a:graphicData>
        </a:graphic>
      </p:graphicFrame>
      <p:sp>
        <p:nvSpPr>
          <p:cNvPr id="17" name="TextBox 16">
            <a:extLst>
              <a:ext uri="{FF2B5EF4-FFF2-40B4-BE49-F238E27FC236}">
                <a16:creationId xmlns:a16="http://schemas.microsoft.com/office/drawing/2014/main" id="{2CE32192-F794-974A-B29B-134C0F23989C}"/>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Tree>
    <p:extLst>
      <p:ext uri="{BB962C8B-B14F-4D97-AF65-F5344CB8AC3E}">
        <p14:creationId xmlns:p14="http://schemas.microsoft.com/office/powerpoint/2010/main" val="247630787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292C2-D019-A94B-B97F-CC3556EE6AEC}"/>
              </a:ext>
            </a:extLst>
          </p:cNvPr>
          <p:cNvSpPr>
            <a:spLocks noGrp="1"/>
          </p:cNvSpPr>
          <p:nvPr>
            <p:ph type="title"/>
          </p:nvPr>
        </p:nvSpPr>
        <p:spPr/>
        <p:txBody>
          <a:bodyPr/>
          <a:lstStyle/>
          <a:p>
            <a:r>
              <a:rPr lang="en-US" dirty="0"/>
              <a:t>Limits and Comparisons</a:t>
            </a:r>
          </a:p>
        </p:txBody>
      </p:sp>
      <p:sp>
        <p:nvSpPr>
          <p:cNvPr id="3" name="Content Placeholder 2">
            <a:extLst>
              <a:ext uri="{FF2B5EF4-FFF2-40B4-BE49-F238E27FC236}">
                <a16:creationId xmlns:a16="http://schemas.microsoft.com/office/drawing/2014/main" id="{9B55A7CF-7762-A540-A778-5C6456962A7A}"/>
              </a:ext>
            </a:extLst>
          </p:cNvPr>
          <p:cNvSpPr>
            <a:spLocks noGrp="1"/>
          </p:cNvSpPr>
          <p:nvPr>
            <p:ph idx="1"/>
          </p:nvPr>
        </p:nvSpPr>
        <p:spPr/>
        <p:txBody>
          <a:bodyPr/>
          <a:lstStyle/>
          <a:p>
            <a:pPr marL="514350" indent="-514350">
              <a:buClr>
                <a:schemeClr val="accent2"/>
              </a:buClr>
              <a:buFont typeface="+mj-lt"/>
              <a:buAutoNum type="arabicPeriod"/>
            </a:pPr>
            <a:r>
              <a:rPr lang="en-US" dirty="0"/>
              <a:t>What is</a:t>
            </a:r>
            <a:br>
              <a:rPr lang="en-US" dirty="0"/>
            </a:br>
            <a:r>
              <a:rPr lang="en-US" dirty="0"/>
              <a:t>the…</a:t>
            </a:r>
          </a:p>
          <a:p>
            <a:pPr marL="514350" indent="-514350">
              <a:buClr>
                <a:schemeClr val="accent2"/>
              </a:buClr>
              <a:buFont typeface="+mj-lt"/>
              <a:buAutoNum type="arabicPeriod"/>
            </a:pPr>
            <a:endParaRPr lang="en-US" dirty="0"/>
          </a:p>
          <a:p>
            <a:pPr marL="514350" indent="-514350">
              <a:buClr>
                <a:schemeClr val="accent2"/>
              </a:buClr>
              <a:buFont typeface="+mj-lt"/>
              <a:buAutoNum type="arabicPeriod"/>
            </a:pPr>
            <a:endParaRPr lang="en-US" dirty="0"/>
          </a:p>
          <a:p>
            <a:pPr marL="514350" indent="-514350">
              <a:buClr>
                <a:schemeClr val="accent2"/>
              </a:buClr>
              <a:buFont typeface="+mj-lt"/>
              <a:buAutoNum type="arabicPeriod"/>
            </a:pPr>
            <a:endParaRPr lang="en-US" dirty="0"/>
          </a:p>
        </p:txBody>
      </p:sp>
      <p:sp>
        <p:nvSpPr>
          <p:cNvPr id="5" name="Rectangle 4">
            <a:extLst>
              <a:ext uri="{FF2B5EF4-FFF2-40B4-BE49-F238E27FC236}">
                <a16:creationId xmlns:a16="http://schemas.microsoft.com/office/drawing/2014/main" id="{3CC271DB-197C-BC4F-A525-C74CDB735852}"/>
              </a:ext>
            </a:extLst>
          </p:cNvPr>
          <p:cNvSpPr/>
          <p:nvPr/>
        </p:nvSpPr>
        <p:spPr>
          <a:xfrm>
            <a:off x="8738509" y="4713166"/>
            <a:ext cx="3255433" cy="1698868"/>
          </a:xfrm>
          <a:prstGeom prst="rect">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sz="2400" dirty="0">
                <a:solidFill>
                  <a:schemeClr val="tx1"/>
                </a:solidFill>
              </a:rPr>
              <a:t>These are available as UCHAR_MAX, INT_MIN, INT_MAX, etc. in the </a:t>
            </a:r>
            <a:r>
              <a:rPr lang="en-US" sz="2400" dirty="0">
                <a:solidFill>
                  <a:schemeClr val="tx1"/>
                </a:solidFill>
                <a:latin typeface="Consolas" panose="020B0609020204030204" pitchFamily="49" charset="0"/>
                <a:cs typeface="Consolas" panose="020B0609020204030204" pitchFamily="49" charset="0"/>
              </a:rPr>
              <a:t>&lt;</a:t>
            </a:r>
            <a:r>
              <a:rPr lang="en-US" sz="2400" dirty="0" err="1">
                <a:solidFill>
                  <a:schemeClr val="tx1"/>
                </a:solidFill>
                <a:latin typeface="Consolas" panose="020B0609020204030204" pitchFamily="49" charset="0"/>
                <a:cs typeface="Consolas" panose="020B0609020204030204" pitchFamily="49" charset="0"/>
              </a:rPr>
              <a:t>limits.h</a:t>
            </a:r>
            <a:r>
              <a:rPr lang="en-US" sz="2400" dirty="0">
                <a:solidFill>
                  <a:schemeClr val="tx1"/>
                </a:solidFill>
                <a:latin typeface="Consolas" panose="020B0609020204030204" pitchFamily="49" charset="0"/>
                <a:cs typeface="Consolas" panose="020B0609020204030204" pitchFamily="49" charset="0"/>
              </a:rPr>
              <a:t>&gt;</a:t>
            </a:r>
            <a:r>
              <a:rPr lang="en-US" sz="2400" dirty="0">
                <a:solidFill>
                  <a:schemeClr val="tx1"/>
                </a:solidFill>
              </a:rPr>
              <a:t> header.</a:t>
            </a:r>
          </a:p>
        </p:txBody>
      </p:sp>
      <p:graphicFrame>
        <p:nvGraphicFramePr>
          <p:cNvPr id="8" name="Table 7">
            <a:extLst>
              <a:ext uri="{FF2B5EF4-FFF2-40B4-BE49-F238E27FC236}">
                <a16:creationId xmlns:a16="http://schemas.microsoft.com/office/drawing/2014/main" id="{5A65F2A8-C37B-5340-B063-C51BB4AFCC9B}"/>
              </a:ext>
            </a:extLst>
          </p:cNvPr>
          <p:cNvGraphicFramePr>
            <a:graphicFrameLocks noGrp="1"/>
          </p:cNvGraphicFramePr>
          <p:nvPr/>
        </p:nvGraphicFramePr>
        <p:xfrm>
          <a:off x="2133601" y="1568704"/>
          <a:ext cx="9601199" cy="2058078"/>
        </p:xfrm>
        <a:graphic>
          <a:graphicData uri="http://schemas.openxmlformats.org/drawingml/2006/table">
            <a:tbl>
              <a:tblPr>
                <a:tableStyleId>{2D5ABB26-0587-4C30-8999-92F81FD0307C}</a:tableStyleId>
              </a:tblPr>
              <a:tblGrid>
                <a:gridCol w="1054245">
                  <a:extLst>
                    <a:ext uri="{9D8B030D-6E8A-4147-A177-3AD203B41FA5}">
                      <a16:colId xmlns:a16="http://schemas.microsoft.com/office/drawing/2014/main" val="3222865686"/>
                    </a:ext>
                  </a:extLst>
                </a:gridCol>
                <a:gridCol w="2683534">
                  <a:extLst>
                    <a:ext uri="{9D8B030D-6E8A-4147-A177-3AD203B41FA5}">
                      <a16:colId xmlns:a16="http://schemas.microsoft.com/office/drawing/2014/main" val="1935169206"/>
                    </a:ext>
                  </a:extLst>
                </a:gridCol>
                <a:gridCol w="496353">
                  <a:extLst>
                    <a:ext uri="{9D8B030D-6E8A-4147-A177-3AD203B41FA5}">
                      <a16:colId xmlns:a16="http://schemas.microsoft.com/office/drawing/2014/main" val="874442996"/>
                    </a:ext>
                  </a:extLst>
                </a:gridCol>
                <a:gridCol w="2683534">
                  <a:extLst>
                    <a:ext uri="{9D8B030D-6E8A-4147-A177-3AD203B41FA5}">
                      <a16:colId xmlns:a16="http://schemas.microsoft.com/office/drawing/2014/main" val="348943263"/>
                    </a:ext>
                  </a:extLst>
                </a:gridCol>
                <a:gridCol w="2683533">
                  <a:extLst>
                    <a:ext uri="{9D8B030D-6E8A-4147-A177-3AD203B41FA5}">
                      <a16:colId xmlns:a16="http://schemas.microsoft.com/office/drawing/2014/main" val="801641873"/>
                    </a:ext>
                  </a:extLst>
                </a:gridCol>
              </a:tblGrid>
              <a:tr h="521208">
                <a:tc>
                  <a:txBody>
                    <a:bodyPr/>
                    <a:lstStyle/>
                    <a:p>
                      <a:pPr algn="r"/>
                      <a:endParaRPr lang="en-US" sz="2800"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mn-lt"/>
                          <a:cs typeface="Consolas" panose="020B0609020204030204" pitchFamily="49" charset="0"/>
                        </a:rPr>
                        <a:t>Largest unsigned?</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2400" dirty="0">
                        <a:latin typeface="+mn-lt"/>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mn-lt"/>
                          <a:cs typeface="Consolas" panose="020B0609020204030204" pitchFamily="49" charset="0"/>
                        </a:rPr>
                        <a:t>Largest signed?</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mn-lt"/>
                          <a:cs typeface="Consolas" panose="020B0609020204030204" pitchFamily="49" charset="0"/>
                        </a:rPr>
                        <a:t>Smallest signed?</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057773819"/>
                  </a:ext>
                </a:extLst>
              </a:tr>
              <a:tr h="768435">
                <a:tc>
                  <a:txBody>
                    <a:bodyPr/>
                    <a:lstStyle/>
                    <a:p>
                      <a:pPr algn="r"/>
                      <a:r>
                        <a:rPr lang="en-US" sz="2800" dirty="0">
                          <a:latin typeface="Consolas" panose="020B0609020204030204" pitchFamily="49" charset="0"/>
                          <a:cs typeface="Consolas" panose="020B0609020204030204" pitchFamily="49" charset="0"/>
                        </a:rPr>
                        <a:t>char</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r"/>
                      <a:endParaRPr lang="en-US" sz="2800"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r"/>
                      <a:endParaRPr lang="en-US" sz="2800"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r"/>
                      <a:endParaRPr lang="en-US" sz="2800"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2638933366"/>
                  </a:ext>
                </a:extLst>
              </a:tr>
              <a:tr h="768435">
                <a:tc>
                  <a:txBody>
                    <a:bodyPr/>
                    <a:lstStyle/>
                    <a:p>
                      <a:pPr algn="r"/>
                      <a:r>
                        <a:rPr lang="en-US" sz="2800" dirty="0">
                          <a:latin typeface="Consolas" panose="020B0609020204030204" pitchFamily="49" charset="0"/>
                          <a:cs typeface="Consolas" panose="020B0609020204030204" pitchFamily="49" charset="0"/>
                        </a:rPr>
                        <a:t>int</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r"/>
                      <a:endParaRPr lang="en-US" sz="2800"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r"/>
                      <a:endParaRPr lang="en-US" sz="2800"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r"/>
                      <a:endParaRPr lang="en-US" sz="2800"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70337344"/>
                  </a:ext>
                </a:extLst>
              </a:tr>
            </a:tbl>
          </a:graphicData>
        </a:graphic>
      </p:graphicFrame>
      <p:sp>
        <p:nvSpPr>
          <p:cNvPr id="6" name="TextBox 5">
            <a:extLst>
              <a:ext uri="{FF2B5EF4-FFF2-40B4-BE49-F238E27FC236}">
                <a16:creationId xmlns:a16="http://schemas.microsoft.com/office/drawing/2014/main" id="{B4C680D4-ACB6-F944-9E59-93FA80AE8FBD}"/>
              </a:ext>
            </a:extLst>
          </p:cNvPr>
          <p:cNvSpPr txBox="1"/>
          <p:nvPr/>
        </p:nvSpPr>
        <p:spPr>
          <a:xfrm>
            <a:off x="3439763" y="2138560"/>
            <a:ext cx="2501006" cy="480131"/>
          </a:xfrm>
          <a:prstGeom prst="rect">
            <a:avLst/>
          </a:prstGeom>
          <a:noFill/>
        </p:spPr>
        <p:txBody>
          <a:bodyPr wrap="none" rtlCol="0">
            <a:spAutoFit/>
          </a:bodyPr>
          <a:lstStyle/>
          <a:p>
            <a:pPr marL="15875" algn="l" fontAlgn="auto">
              <a:lnSpc>
                <a:spcPct val="90000"/>
              </a:lnSpc>
              <a:spcBef>
                <a:spcPts val="500"/>
              </a:spcBef>
              <a:spcAft>
                <a:spcPts val="0"/>
              </a:spcAft>
            </a:pPr>
            <a:r>
              <a:rPr lang="en-US" sz="2800" b="1" dirty="0">
                <a:solidFill>
                  <a:srgbClr val="0432FF"/>
                </a:solidFill>
                <a:latin typeface="Consolas" panose="020B0609020204030204" pitchFamily="49" charset="0"/>
                <a:cs typeface="Consolas" panose="020B0609020204030204" pitchFamily="49" charset="0"/>
              </a:rPr>
              <a:t>2</a:t>
            </a:r>
            <a:r>
              <a:rPr lang="en-US" sz="2800" b="1" baseline="30000" dirty="0">
                <a:solidFill>
                  <a:srgbClr val="0432FF"/>
                </a:solidFill>
                <a:latin typeface="Consolas" panose="020B0609020204030204" pitchFamily="49" charset="0"/>
                <a:cs typeface="Consolas" panose="020B0609020204030204" pitchFamily="49" charset="0"/>
              </a:rPr>
              <a:t>8</a:t>
            </a:r>
            <a:r>
              <a:rPr lang="en-US" sz="2800" b="1" dirty="0">
                <a:solidFill>
                  <a:srgbClr val="0432FF"/>
                </a:solidFill>
                <a:latin typeface="Consolas" panose="020B0609020204030204" pitchFamily="49" charset="0"/>
                <a:cs typeface="Consolas" panose="020B0609020204030204" pitchFamily="49" charset="0"/>
              </a:rPr>
              <a:t> - 1 = 255</a:t>
            </a:r>
          </a:p>
        </p:txBody>
      </p:sp>
      <p:sp>
        <p:nvSpPr>
          <p:cNvPr id="12" name="TextBox 11">
            <a:extLst>
              <a:ext uri="{FF2B5EF4-FFF2-40B4-BE49-F238E27FC236}">
                <a16:creationId xmlns:a16="http://schemas.microsoft.com/office/drawing/2014/main" id="{9A643829-2C28-B34B-9D33-5B35E13EC81A}"/>
              </a:ext>
            </a:extLst>
          </p:cNvPr>
          <p:cNvSpPr txBox="1"/>
          <p:nvPr/>
        </p:nvSpPr>
        <p:spPr>
          <a:xfrm>
            <a:off x="6412015" y="2156070"/>
            <a:ext cx="2566728" cy="480131"/>
          </a:xfrm>
          <a:prstGeom prst="rect">
            <a:avLst/>
          </a:prstGeom>
          <a:noFill/>
        </p:spPr>
        <p:txBody>
          <a:bodyPr wrap="none" rtlCol="0">
            <a:spAutoFit/>
          </a:bodyPr>
          <a:lstStyle/>
          <a:p>
            <a:pPr marL="15875" algn="l" fontAlgn="auto">
              <a:lnSpc>
                <a:spcPct val="90000"/>
              </a:lnSpc>
              <a:spcBef>
                <a:spcPts val="500"/>
              </a:spcBef>
              <a:spcAft>
                <a:spcPts val="0"/>
              </a:spcAft>
            </a:pPr>
            <a:r>
              <a:rPr lang="en-US" sz="2800" b="1" dirty="0">
                <a:solidFill>
                  <a:srgbClr val="0432FF"/>
                </a:solidFill>
                <a:latin typeface="Consolas" panose="020B0609020204030204" pitchFamily="49" charset="0"/>
                <a:cs typeface="Consolas" panose="020B0609020204030204" pitchFamily="49" charset="0"/>
              </a:rPr>
              <a:t>2</a:t>
            </a:r>
            <a:r>
              <a:rPr lang="en-US" sz="2800" b="1" baseline="30000" dirty="0">
                <a:solidFill>
                  <a:srgbClr val="0432FF"/>
                </a:solidFill>
                <a:latin typeface="Consolas" panose="020B0609020204030204" pitchFamily="49" charset="0"/>
                <a:cs typeface="Consolas" panose="020B0609020204030204" pitchFamily="49" charset="0"/>
              </a:rPr>
              <a:t>7</a:t>
            </a:r>
            <a:r>
              <a:rPr lang="en-US" sz="2800" b="1" dirty="0">
                <a:solidFill>
                  <a:srgbClr val="0432FF"/>
                </a:solidFill>
                <a:latin typeface="Consolas" panose="020B0609020204030204" pitchFamily="49" charset="0"/>
                <a:cs typeface="Consolas" panose="020B0609020204030204" pitchFamily="49" charset="0"/>
              </a:rPr>
              <a:t> – 1 = 127</a:t>
            </a:r>
          </a:p>
        </p:txBody>
      </p:sp>
      <p:sp>
        <p:nvSpPr>
          <p:cNvPr id="13" name="TextBox 12">
            <a:extLst>
              <a:ext uri="{FF2B5EF4-FFF2-40B4-BE49-F238E27FC236}">
                <a16:creationId xmlns:a16="http://schemas.microsoft.com/office/drawing/2014/main" id="{C0688DEA-D6A7-A44F-9661-807C4A54E2C4}"/>
              </a:ext>
            </a:extLst>
          </p:cNvPr>
          <p:cNvSpPr txBox="1"/>
          <p:nvPr/>
        </p:nvSpPr>
        <p:spPr>
          <a:xfrm>
            <a:off x="9418747" y="2161911"/>
            <a:ext cx="2172390" cy="480131"/>
          </a:xfrm>
          <a:prstGeom prst="rect">
            <a:avLst/>
          </a:prstGeom>
          <a:noFill/>
        </p:spPr>
        <p:txBody>
          <a:bodyPr wrap="none" rtlCol="0">
            <a:spAutoFit/>
          </a:bodyPr>
          <a:lstStyle/>
          <a:p>
            <a:pPr marL="15875" algn="l" fontAlgn="auto">
              <a:lnSpc>
                <a:spcPct val="90000"/>
              </a:lnSpc>
              <a:spcBef>
                <a:spcPts val="500"/>
              </a:spcBef>
              <a:spcAft>
                <a:spcPts val="0"/>
              </a:spcAft>
            </a:pPr>
            <a:r>
              <a:rPr lang="en-US" sz="2800" b="1" dirty="0">
                <a:solidFill>
                  <a:srgbClr val="0432FF"/>
                </a:solidFill>
                <a:latin typeface="Consolas" panose="020B0609020204030204" pitchFamily="49" charset="0"/>
                <a:cs typeface="Consolas" panose="020B0609020204030204" pitchFamily="49" charset="0"/>
              </a:rPr>
              <a:t>-2</a:t>
            </a:r>
            <a:r>
              <a:rPr lang="en-US" sz="2800" b="1" baseline="30000" dirty="0">
                <a:solidFill>
                  <a:srgbClr val="0432FF"/>
                </a:solidFill>
                <a:latin typeface="Consolas" panose="020B0609020204030204" pitchFamily="49" charset="0"/>
                <a:cs typeface="Consolas" panose="020B0609020204030204" pitchFamily="49" charset="0"/>
              </a:rPr>
              <a:t>7</a:t>
            </a:r>
            <a:r>
              <a:rPr lang="en-US" sz="2800" b="1" dirty="0">
                <a:solidFill>
                  <a:srgbClr val="0432FF"/>
                </a:solidFill>
                <a:latin typeface="Consolas" panose="020B0609020204030204" pitchFamily="49" charset="0"/>
                <a:cs typeface="Consolas" panose="020B0609020204030204" pitchFamily="49" charset="0"/>
              </a:rPr>
              <a:t> = -128</a:t>
            </a:r>
          </a:p>
        </p:txBody>
      </p:sp>
      <p:sp>
        <p:nvSpPr>
          <p:cNvPr id="14" name="TextBox 13">
            <a:extLst>
              <a:ext uri="{FF2B5EF4-FFF2-40B4-BE49-F238E27FC236}">
                <a16:creationId xmlns:a16="http://schemas.microsoft.com/office/drawing/2014/main" id="{A278BE0F-392F-8E4A-A749-37845A4EF4F6}"/>
              </a:ext>
            </a:extLst>
          </p:cNvPr>
          <p:cNvSpPr txBox="1"/>
          <p:nvPr/>
        </p:nvSpPr>
        <p:spPr>
          <a:xfrm>
            <a:off x="3367022" y="2889387"/>
            <a:ext cx="2566728" cy="932050"/>
          </a:xfrm>
          <a:prstGeom prst="rect">
            <a:avLst/>
          </a:prstGeom>
          <a:noFill/>
        </p:spPr>
        <p:txBody>
          <a:bodyPr wrap="none" rtlCol="0">
            <a:spAutoFit/>
          </a:bodyPr>
          <a:lstStyle/>
          <a:p>
            <a:pPr marL="15875" algn="l" fontAlgn="auto">
              <a:lnSpc>
                <a:spcPct val="90000"/>
              </a:lnSpc>
              <a:spcBef>
                <a:spcPts val="500"/>
              </a:spcBef>
              <a:spcAft>
                <a:spcPts val="0"/>
              </a:spcAft>
            </a:pPr>
            <a:r>
              <a:rPr lang="en-US" sz="2800" b="1" dirty="0">
                <a:solidFill>
                  <a:srgbClr val="0432FF"/>
                </a:solidFill>
                <a:latin typeface="Consolas" panose="020B0609020204030204" pitchFamily="49" charset="0"/>
                <a:cs typeface="Consolas" panose="020B0609020204030204" pitchFamily="49" charset="0"/>
              </a:rPr>
              <a:t>2</a:t>
            </a:r>
            <a:r>
              <a:rPr lang="en-US" sz="2800" b="1" baseline="30000" dirty="0">
                <a:solidFill>
                  <a:srgbClr val="0432FF"/>
                </a:solidFill>
                <a:latin typeface="Consolas" panose="020B0609020204030204" pitchFamily="49" charset="0"/>
                <a:cs typeface="Consolas" panose="020B0609020204030204" pitchFamily="49" charset="0"/>
              </a:rPr>
              <a:t>32</a:t>
            </a:r>
            <a:r>
              <a:rPr lang="en-US" sz="2800" b="1" dirty="0">
                <a:solidFill>
                  <a:srgbClr val="0432FF"/>
                </a:solidFill>
                <a:latin typeface="Consolas" panose="020B0609020204030204" pitchFamily="49" charset="0"/>
                <a:cs typeface="Consolas" panose="020B0609020204030204" pitchFamily="49" charset="0"/>
              </a:rPr>
              <a:t> - 1 =</a:t>
            </a:r>
          </a:p>
          <a:p>
            <a:pPr marL="15875" algn="l" fontAlgn="auto">
              <a:lnSpc>
                <a:spcPct val="90000"/>
              </a:lnSpc>
              <a:spcBef>
                <a:spcPts val="500"/>
              </a:spcBef>
              <a:spcAft>
                <a:spcPts val="0"/>
              </a:spcAft>
            </a:pPr>
            <a:r>
              <a:rPr lang="en-US" sz="2800" b="1" dirty="0">
                <a:solidFill>
                  <a:srgbClr val="0432FF"/>
                </a:solidFill>
                <a:latin typeface="Consolas" panose="020B0609020204030204" pitchFamily="49" charset="0"/>
                <a:cs typeface="Consolas" panose="020B0609020204030204" pitchFamily="49" charset="0"/>
              </a:rPr>
              <a:t>  4294967296</a:t>
            </a:r>
          </a:p>
        </p:txBody>
      </p:sp>
      <p:sp>
        <p:nvSpPr>
          <p:cNvPr id="15" name="TextBox 14">
            <a:extLst>
              <a:ext uri="{FF2B5EF4-FFF2-40B4-BE49-F238E27FC236}">
                <a16:creationId xmlns:a16="http://schemas.microsoft.com/office/drawing/2014/main" id="{90481D28-0628-0C4A-8D44-784931C05B06}"/>
              </a:ext>
            </a:extLst>
          </p:cNvPr>
          <p:cNvSpPr txBox="1"/>
          <p:nvPr/>
        </p:nvSpPr>
        <p:spPr>
          <a:xfrm>
            <a:off x="6412015" y="2889387"/>
            <a:ext cx="2566728" cy="932050"/>
          </a:xfrm>
          <a:prstGeom prst="rect">
            <a:avLst/>
          </a:prstGeom>
          <a:noFill/>
        </p:spPr>
        <p:txBody>
          <a:bodyPr wrap="none" rtlCol="0">
            <a:spAutoFit/>
          </a:bodyPr>
          <a:lstStyle/>
          <a:p>
            <a:pPr marL="15875" algn="l" fontAlgn="auto">
              <a:lnSpc>
                <a:spcPct val="90000"/>
              </a:lnSpc>
              <a:spcBef>
                <a:spcPts val="500"/>
              </a:spcBef>
              <a:spcAft>
                <a:spcPts val="0"/>
              </a:spcAft>
            </a:pPr>
            <a:r>
              <a:rPr lang="en-US" sz="2800" b="1" dirty="0">
                <a:solidFill>
                  <a:srgbClr val="0432FF"/>
                </a:solidFill>
                <a:latin typeface="Consolas" panose="020B0609020204030204" pitchFamily="49" charset="0"/>
                <a:cs typeface="Consolas" panose="020B0609020204030204" pitchFamily="49" charset="0"/>
              </a:rPr>
              <a:t>2</a:t>
            </a:r>
            <a:r>
              <a:rPr lang="en-US" sz="2800" b="1" baseline="30000" dirty="0">
                <a:solidFill>
                  <a:srgbClr val="0432FF"/>
                </a:solidFill>
                <a:latin typeface="Consolas" panose="020B0609020204030204" pitchFamily="49" charset="0"/>
                <a:cs typeface="Consolas" panose="020B0609020204030204" pitchFamily="49" charset="0"/>
              </a:rPr>
              <a:t>31</a:t>
            </a:r>
            <a:r>
              <a:rPr lang="en-US" sz="2800" b="1" dirty="0">
                <a:solidFill>
                  <a:srgbClr val="0432FF"/>
                </a:solidFill>
                <a:latin typeface="Consolas" panose="020B0609020204030204" pitchFamily="49" charset="0"/>
                <a:cs typeface="Consolas" panose="020B0609020204030204" pitchFamily="49" charset="0"/>
              </a:rPr>
              <a:t> - 1 =</a:t>
            </a:r>
          </a:p>
          <a:p>
            <a:pPr marL="15875" algn="l" fontAlgn="auto">
              <a:lnSpc>
                <a:spcPct val="90000"/>
              </a:lnSpc>
              <a:spcBef>
                <a:spcPts val="500"/>
              </a:spcBef>
              <a:spcAft>
                <a:spcPts val="0"/>
              </a:spcAft>
            </a:pPr>
            <a:r>
              <a:rPr lang="en-US" sz="2800" b="1" dirty="0">
                <a:solidFill>
                  <a:srgbClr val="0432FF"/>
                </a:solidFill>
                <a:latin typeface="Consolas" panose="020B0609020204030204" pitchFamily="49" charset="0"/>
                <a:cs typeface="Consolas" panose="020B0609020204030204" pitchFamily="49" charset="0"/>
              </a:rPr>
              <a:t>  2147483647</a:t>
            </a:r>
          </a:p>
        </p:txBody>
      </p:sp>
      <p:sp>
        <p:nvSpPr>
          <p:cNvPr id="16" name="TextBox 15">
            <a:extLst>
              <a:ext uri="{FF2B5EF4-FFF2-40B4-BE49-F238E27FC236}">
                <a16:creationId xmlns:a16="http://schemas.microsoft.com/office/drawing/2014/main" id="{52FB711B-C594-9F4F-809C-AE3107712BF5}"/>
              </a:ext>
            </a:extLst>
          </p:cNvPr>
          <p:cNvSpPr txBox="1"/>
          <p:nvPr/>
        </p:nvSpPr>
        <p:spPr>
          <a:xfrm>
            <a:off x="9418747" y="2847132"/>
            <a:ext cx="2566728" cy="932050"/>
          </a:xfrm>
          <a:prstGeom prst="rect">
            <a:avLst/>
          </a:prstGeom>
          <a:noFill/>
        </p:spPr>
        <p:txBody>
          <a:bodyPr wrap="none" rtlCol="0">
            <a:spAutoFit/>
          </a:bodyPr>
          <a:lstStyle/>
          <a:p>
            <a:pPr marL="15875" algn="l" fontAlgn="auto">
              <a:lnSpc>
                <a:spcPct val="90000"/>
              </a:lnSpc>
              <a:spcBef>
                <a:spcPts val="500"/>
              </a:spcBef>
              <a:spcAft>
                <a:spcPts val="0"/>
              </a:spcAft>
            </a:pPr>
            <a:r>
              <a:rPr lang="en-US" sz="2800" b="1" dirty="0">
                <a:solidFill>
                  <a:srgbClr val="0432FF"/>
                </a:solidFill>
                <a:latin typeface="Consolas" panose="020B0609020204030204" pitchFamily="49" charset="0"/>
                <a:cs typeface="Consolas" panose="020B0609020204030204" pitchFamily="49" charset="0"/>
              </a:rPr>
              <a:t>-2</a:t>
            </a:r>
            <a:r>
              <a:rPr lang="en-US" sz="2800" b="1" baseline="30000" dirty="0">
                <a:solidFill>
                  <a:srgbClr val="0432FF"/>
                </a:solidFill>
                <a:latin typeface="Consolas" panose="020B0609020204030204" pitchFamily="49" charset="0"/>
                <a:cs typeface="Consolas" panose="020B0609020204030204" pitchFamily="49" charset="0"/>
              </a:rPr>
              <a:t>31</a:t>
            </a:r>
            <a:r>
              <a:rPr lang="en-US" sz="2800" b="1" dirty="0">
                <a:solidFill>
                  <a:srgbClr val="0432FF"/>
                </a:solidFill>
                <a:latin typeface="Consolas" panose="020B0609020204030204" pitchFamily="49" charset="0"/>
                <a:cs typeface="Consolas" panose="020B0609020204030204" pitchFamily="49" charset="0"/>
              </a:rPr>
              <a:t> =</a:t>
            </a:r>
          </a:p>
          <a:p>
            <a:pPr marL="15875" algn="l" fontAlgn="auto">
              <a:lnSpc>
                <a:spcPct val="90000"/>
              </a:lnSpc>
              <a:spcBef>
                <a:spcPts val="500"/>
              </a:spcBef>
              <a:spcAft>
                <a:spcPts val="0"/>
              </a:spcAft>
            </a:pPr>
            <a:r>
              <a:rPr lang="en-US" sz="2800" b="1" dirty="0">
                <a:solidFill>
                  <a:srgbClr val="0432FF"/>
                </a:solidFill>
                <a:latin typeface="Consolas" panose="020B0609020204030204" pitchFamily="49" charset="0"/>
                <a:cs typeface="Consolas" panose="020B0609020204030204" pitchFamily="49" charset="0"/>
              </a:rPr>
              <a:t> -2147483648</a:t>
            </a:r>
          </a:p>
        </p:txBody>
      </p:sp>
    </p:spTree>
    <p:extLst>
      <p:ext uri="{BB962C8B-B14F-4D97-AF65-F5344CB8AC3E}">
        <p14:creationId xmlns:p14="http://schemas.microsoft.com/office/powerpoint/2010/main" val="1308060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p:bldP spid="13" grpId="0"/>
      <p:bldP spid="14" grpId="0"/>
      <p:bldP spid="15" grpId="0"/>
      <p:bldP spid="16" grpId="0"/>
    </p:bldLst>
  </p:timing>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Default Desig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spAutoFit/>
      </a:bodyPr>
      <a:lstStyle>
        <a:defPPr marL="15875" algn="l" fontAlgn="auto">
          <a:lnSpc>
            <a:spcPct val="90000"/>
          </a:lnSpc>
          <a:spcBef>
            <a:spcPts val="500"/>
          </a:spcBef>
          <a:spcAft>
            <a:spcPts val="0"/>
          </a:spcAft>
          <a:defRPr sz="2400" dirty="0">
            <a:solidFill>
              <a:prstClr val="black"/>
            </a:solidFill>
            <a:latin typeface="Calibri" panose="020F0502020204030204"/>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13315</TotalTime>
  <Words>4009</Words>
  <Application>Microsoft Macintosh PowerPoint</Application>
  <PresentationFormat>Widescreen</PresentationFormat>
  <Paragraphs>1095</Paragraphs>
  <Slides>94</Slides>
  <Notes>86</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94</vt:i4>
      </vt:variant>
    </vt:vector>
  </HeadingPairs>
  <TitlesOfParts>
    <vt:vector size="105" baseType="lpstr">
      <vt:lpstr>Andale Mono</vt:lpstr>
      <vt:lpstr>Arial</vt:lpstr>
      <vt:lpstr>Calibri</vt:lpstr>
      <vt:lpstr>Calibri Light</vt:lpstr>
      <vt:lpstr>Consolas</vt:lpstr>
      <vt:lpstr>Courier</vt:lpstr>
      <vt:lpstr>Courier New</vt:lpstr>
      <vt:lpstr>Helvetica Neue</vt:lpstr>
      <vt:lpstr>Tahoma</vt:lpstr>
      <vt:lpstr>Verdana</vt:lpstr>
      <vt:lpstr>Default Design</vt:lpstr>
      <vt:lpstr>CS107 Lecture 2 Bits and Bytes; Integer Representations</vt:lpstr>
      <vt:lpstr>CS107 Topic 1: How can a computer represent integer numbers? </vt:lpstr>
      <vt:lpstr>CS107 Topic 1</vt:lpstr>
      <vt:lpstr>Learning Goals</vt:lpstr>
      <vt:lpstr>Demo: Unexpected Behavior</vt:lpstr>
      <vt:lpstr>Lecture Plan</vt:lpstr>
      <vt:lpstr>Lecture Plan</vt:lpstr>
      <vt:lpstr>PowerPoint Presentation</vt:lpstr>
      <vt:lpstr>PowerPoint Presentation</vt:lpstr>
      <vt:lpstr>Bits</vt:lpstr>
      <vt:lpstr>One Bit At A Time</vt:lpstr>
      <vt:lpstr>Base 10</vt:lpstr>
      <vt:lpstr>Base 10</vt:lpstr>
      <vt:lpstr>Base 10</vt:lpstr>
      <vt:lpstr>Base 10</vt:lpstr>
      <vt:lpstr>Base 2</vt:lpstr>
      <vt:lpstr>Base 2</vt:lpstr>
      <vt:lpstr>Base 2</vt:lpstr>
      <vt:lpstr>Base 10 to Base 2</vt:lpstr>
      <vt:lpstr>Practice: Base 2 to Base 10</vt:lpstr>
      <vt:lpstr>Practice: Base 10 to Base 2</vt:lpstr>
      <vt:lpstr>Byte Values</vt:lpstr>
      <vt:lpstr>Multiplying by Base</vt:lpstr>
      <vt:lpstr>Dividing by Base</vt:lpstr>
      <vt:lpstr>Lecture Plan</vt:lpstr>
      <vt:lpstr>Hexadecimal</vt:lpstr>
      <vt:lpstr>Hexadecimal</vt:lpstr>
      <vt:lpstr>Hexadecimal</vt:lpstr>
      <vt:lpstr>Hexadecimal</vt:lpstr>
      <vt:lpstr>Hexadecimal</vt:lpstr>
      <vt:lpstr>Practice: Hexadecimal to Binary</vt:lpstr>
      <vt:lpstr>Practice: Hexadecimal to Binary</vt:lpstr>
      <vt:lpstr>Hexadecimal: It’s funky but concise</vt:lpstr>
      <vt:lpstr>Lecture Plan</vt:lpstr>
      <vt:lpstr>Number Representations</vt:lpstr>
      <vt:lpstr>Number Representations</vt:lpstr>
      <vt:lpstr>Number Representations</vt:lpstr>
      <vt:lpstr>In The Days Of Yore…</vt:lpstr>
      <vt:lpstr>Transitioning To Larger Datatypes</vt:lpstr>
      <vt:lpstr>Lecture Plan</vt:lpstr>
      <vt:lpstr>Unsigned Integers</vt:lpstr>
      <vt:lpstr>Unsigned Integers</vt:lpstr>
      <vt:lpstr>From Unsigned to Signed</vt:lpstr>
      <vt:lpstr>Lecture Plan</vt:lpstr>
      <vt:lpstr>Signed Integers</vt:lpstr>
      <vt:lpstr>Sign Magnitude Representation</vt:lpstr>
      <vt:lpstr>Sign Magnitude Representation</vt:lpstr>
      <vt:lpstr>Sign Magnitude Representation</vt:lpstr>
      <vt:lpstr>Sign Magnitude Representation</vt:lpstr>
      <vt:lpstr>A Better Idea</vt:lpstr>
      <vt:lpstr>A Better Idea</vt:lpstr>
      <vt:lpstr>A Better Idea</vt:lpstr>
      <vt:lpstr>A Better Idea</vt:lpstr>
      <vt:lpstr>A Better Idea</vt:lpstr>
      <vt:lpstr>A Better Idea</vt:lpstr>
      <vt:lpstr>A Better Idea</vt:lpstr>
      <vt:lpstr>There Seems Like a Pattern Here…</vt:lpstr>
      <vt:lpstr>There Seems Like a Pattern Here…</vt:lpstr>
      <vt:lpstr>Another Trick</vt:lpstr>
      <vt:lpstr>Another Trick</vt:lpstr>
      <vt:lpstr>Another Trick</vt:lpstr>
      <vt:lpstr>Two’s Complement</vt:lpstr>
      <vt:lpstr>Two’s Complement</vt:lpstr>
      <vt:lpstr>History: Two’s complement</vt:lpstr>
      <vt:lpstr>Two’s Complement</vt:lpstr>
      <vt:lpstr>Two’s Complement</vt:lpstr>
      <vt:lpstr>Two’s Complement</vt:lpstr>
      <vt:lpstr>Practice: Two’s Complement</vt:lpstr>
      <vt:lpstr>Break Time!</vt:lpstr>
      <vt:lpstr>Lecture Plan</vt:lpstr>
      <vt:lpstr>Overflow</vt:lpstr>
      <vt:lpstr>Min and Max Integer Values</vt:lpstr>
      <vt:lpstr>Min and Max Integer Values</vt:lpstr>
      <vt:lpstr>Overflow</vt:lpstr>
      <vt:lpstr>Overflow</vt:lpstr>
      <vt:lpstr>Unsigned Integers</vt:lpstr>
      <vt:lpstr>Signed Numbers</vt:lpstr>
      <vt:lpstr>Overflow In Practice: PSY</vt:lpstr>
      <vt:lpstr>Overflow In Practice: Timestamps</vt:lpstr>
      <vt:lpstr>Overflow In Practice: Gandhi</vt:lpstr>
      <vt:lpstr>Overflow in Practice:</vt:lpstr>
      <vt:lpstr>Demo Revisited: Unexpected Behavior</vt:lpstr>
      <vt:lpstr>Recap</vt:lpstr>
      <vt:lpstr>Extra Practice</vt:lpstr>
      <vt:lpstr>Practice: Two’s Complement</vt:lpstr>
      <vt:lpstr>Practice: Two’s Complement</vt:lpstr>
      <vt:lpstr>Practice: Two’s Complement</vt:lpstr>
      <vt:lpstr>Signed vs. Unsigned Integers</vt:lpstr>
      <vt:lpstr>Underspecified question</vt:lpstr>
      <vt:lpstr>Underspecified question</vt:lpstr>
      <vt:lpstr>Overflow</vt:lpstr>
      <vt:lpstr>Overflow</vt:lpstr>
      <vt:lpstr>Limits and Comparisons</vt:lpstr>
      <vt:lpstr>Limits and Comparisons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106A Lecture Slides</dc:title>
  <dc:creator/>
  <cp:keywords/>
  <dc:description/>
  <cp:lastModifiedBy>Nick Troccoli</cp:lastModifiedBy>
  <cp:revision>1070</cp:revision>
  <cp:lastPrinted>2019-04-05T19:17:15Z</cp:lastPrinted>
  <dcterms:created xsi:type="dcterms:W3CDTF">2008-06-28T20:57:21Z</dcterms:created>
  <dcterms:modified xsi:type="dcterms:W3CDTF">2022-04-15T06:21:10Z</dcterms:modified>
</cp:coreProperties>
</file>