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7"/>
  </p:notesMasterIdLst>
  <p:handoutMasterIdLst>
    <p:handoutMasterId r:id="rId128"/>
  </p:handoutMasterIdLst>
  <p:sldIdLst>
    <p:sldId id="256" r:id="rId2"/>
    <p:sldId id="563" r:id="rId3"/>
    <p:sldId id="609" r:id="rId4"/>
    <p:sldId id="611" r:id="rId5"/>
    <p:sldId id="612" r:id="rId6"/>
    <p:sldId id="613" r:id="rId7"/>
    <p:sldId id="614" r:id="rId8"/>
    <p:sldId id="615" r:id="rId9"/>
    <p:sldId id="616" r:id="rId10"/>
    <p:sldId id="617" r:id="rId11"/>
    <p:sldId id="618" r:id="rId12"/>
    <p:sldId id="619" r:id="rId13"/>
    <p:sldId id="620" r:id="rId14"/>
    <p:sldId id="621" r:id="rId15"/>
    <p:sldId id="622" r:id="rId16"/>
    <p:sldId id="650" r:id="rId17"/>
    <p:sldId id="647" r:id="rId18"/>
    <p:sldId id="646" r:id="rId19"/>
    <p:sldId id="433" r:id="rId20"/>
    <p:sldId id="451" r:id="rId21"/>
    <p:sldId id="453" r:id="rId22"/>
    <p:sldId id="257" r:id="rId23"/>
    <p:sldId id="550" r:id="rId24"/>
    <p:sldId id="258" r:id="rId25"/>
    <p:sldId id="259" r:id="rId26"/>
    <p:sldId id="260" r:id="rId27"/>
    <p:sldId id="261" r:id="rId28"/>
    <p:sldId id="262" r:id="rId29"/>
    <p:sldId id="263" r:id="rId30"/>
    <p:sldId id="551" r:id="rId31"/>
    <p:sldId id="538" r:id="rId32"/>
    <p:sldId id="651" r:id="rId33"/>
    <p:sldId id="282" r:id="rId34"/>
    <p:sldId id="277" r:id="rId35"/>
    <p:sldId id="437" r:id="rId36"/>
    <p:sldId id="552" r:id="rId37"/>
    <p:sldId id="279" r:id="rId38"/>
    <p:sldId id="541" r:id="rId39"/>
    <p:sldId id="283" r:id="rId40"/>
    <p:sldId id="471" r:id="rId41"/>
    <p:sldId id="439" r:id="rId42"/>
    <p:sldId id="543" r:id="rId43"/>
    <p:sldId id="540" r:id="rId44"/>
    <p:sldId id="286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31" r:id="rId54"/>
    <p:sldId id="332" r:id="rId55"/>
    <p:sldId id="333" r:id="rId56"/>
    <p:sldId id="334" r:id="rId57"/>
    <p:sldId id="335" r:id="rId58"/>
    <p:sldId id="336" r:id="rId59"/>
    <p:sldId id="337" r:id="rId60"/>
    <p:sldId id="338" r:id="rId61"/>
    <p:sldId id="287" r:id="rId62"/>
    <p:sldId id="315" r:id="rId63"/>
    <p:sldId id="316" r:id="rId64"/>
    <p:sldId id="317" r:id="rId65"/>
    <p:sldId id="318" r:id="rId66"/>
    <p:sldId id="319" r:id="rId67"/>
    <p:sldId id="320" r:id="rId68"/>
    <p:sldId id="321" r:id="rId69"/>
    <p:sldId id="322" r:id="rId70"/>
    <p:sldId id="344" r:id="rId71"/>
    <p:sldId id="339" r:id="rId72"/>
    <p:sldId id="340" r:id="rId73"/>
    <p:sldId id="341" r:id="rId74"/>
    <p:sldId id="342" r:id="rId75"/>
    <p:sldId id="343" r:id="rId76"/>
    <p:sldId id="345" r:id="rId77"/>
    <p:sldId id="346" r:id="rId78"/>
    <p:sldId id="347" r:id="rId79"/>
    <p:sldId id="652" r:id="rId80"/>
    <p:sldId id="402" r:id="rId81"/>
    <p:sldId id="403" r:id="rId82"/>
    <p:sldId id="404" r:id="rId83"/>
    <p:sldId id="405" r:id="rId84"/>
    <p:sldId id="406" r:id="rId85"/>
    <p:sldId id="407" r:id="rId86"/>
    <p:sldId id="408" r:id="rId87"/>
    <p:sldId id="409" r:id="rId88"/>
    <p:sldId id="410" r:id="rId89"/>
    <p:sldId id="411" r:id="rId90"/>
    <p:sldId id="412" r:id="rId91"/>
    <p:sldId id="413" r:id="rId92"/>
    <p:sldId id="414" r:id="rId93"/>
    <p:sldId id="415" r:id="rId94"/>
    <p:sldId id="416" r:id="rId95"/>
    <p:sldId id="417" r:id="rId96"/>
    <p:sldId id="418" r:id="rId97"/>
    <p:sldId id="289" r:id="rId98"/>
    <p:sldId id="421" r:id="rId99"/>
    <p:sldId id="463" r:id="rId100"/>
    <p:sldId id="442" r:id="rId101"/>
    <p:sldId id="544" r:id="rId102"/>
    <p:sldId id="330" r:id="rId103"/>
    <p:sldId id="348" r:id="rId104"/>
    <p:sldId id="349" r:id="rId105"/>
    <p:sldId id="350" r:id="rId106"/>
    <p:sldId id="351" r:id="rId107"/>
    <p:sldId id="352" r:id="rId108"/>
    <p:sldId id="353" r:id="rId109"/>
    <p:sldId id="354" r:id="rId110"/>
    <p:sldId id="355" r:id="rId111"/>
    <p:sldId id="436" r:id="rId112"/>
    <p:sldId id="356" r:id="rId113"/>
    <p:sldId id="363" r:id="rId114"/>
    <p:sldId id="362" r:id="rId115"/>
    <p:sldId id="446" r:id="rId116"/>
    <p:sldId id="447" r:id="rId117"/>
    <p:sldId id="655" r:id="rId118"/>
    <p:sldId id="653" r:id="rId119"/>
    <p:sldId id="276" r:id="rId120"/>
    <p:sldId id="366" r:id="rId121"/>
    <p:sldId id="371" r:id="rId122"/>
    <p:sldId id="432" r:id="rId123"/>
    <p:sldId id="556" r:id="rId124"/>
    <p:sldId id="547" r:id="rId125"/>
    <p:sldId id="560" r:id="rId126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  <p14:sldId id="563"/>
            <p14:sldId id="609"/>
            <p14:sldId id="611"/>
            <p14:sldId id="612"/>
            <p14:sldId id="613"/>
            <p14:sldId id="614"/>
            <p14:sldId id="615"/>
            <p14:sldId id="616"/>
            <p14:sldId id="617"/>
            <p14:sldId id="618"/>
            <p14:sldId id="619"/>
            <p14:sldId id="620"/>
            <p14:sldId id="621"/>
            <p14:sldId id="622"/>
            <p14:sldId id="650"/>
            <p14:sldId id="647"/>
            <p14:sldId id="646"/>
            <p14:sldId id="433"/>
            <p14:sldId id="451"/>
            <p14:sldId id="453"/>
            <p14:sldId id="257"/>
          </p14:sldIdLst>
        </p14:section>
        <p14:section name="Characters" id="{A3B4E6CF-C38E-9A4A-9340-DD56A4EEFC50}">
          <p14:sldIdLst>
            <p14:sldId id="550"/>
            <p14:sldId id="258"/>
            <p14:sldId id="259"/>
            <p14:sldId id="260"/>
            <p14:sldId id="261"/>
            <p14:sldId id="262"/>
            <p14:sldId id="263"/>
          </p14:sldIdLst>
        </p14:section>
        <p14:section name="Strings" id="{509FF919-21CD-EF43-AE53-6AEA6BAB18FF}">
          <p14:sldIdLst>
            <p14:sldId id="551"/>
            <p14:sldId id="538"/>
            <p14:sldId id="651"/>
            <p14:sldId id="282"/>
            <p14:sldId id="277"/>
            <p14:sldId id="437"/>
          </p14:sldIdLst>
        </p14:section>
        <p14:section name="Ops" id="{5C55143E-3A8D-3046-9298-F2EEB1746F74}">
          <p14:sldIdLst>
            <p14:sldId id="552"/>
            <p14:sldId id="279"/>
            <p14:sldId id="541"/>
            <p14:sldId id="283"/>
            <p14:sldId id="471"/>
            <p14:sldId id="439"/>
            <p14:sldId id="543"/>
            <p14:sldId id="540"/>
            <p14:sldId id="286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331"/>
            <p14:sldId id="332"/>
            <p14:sldId id="333"/>
            <p14:sldId id="334"/>
            <p14:sldId id="335"/>
            <p14:sldId id="336"/>
            <p14:sldId id="337"/>
            <p14:sldId id="338"/>
            <p14:sldId id="287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44"/>
            <p14:sldId id="339"/>
            <p14:sldId id="340"/>
            <p14:sldId id="341"/>
            <p14:sldId id="342"/>
            <p14:sldId id="343"/>
            <p14:sldId id="345"/>
            <p14:sldId id="346"/>
            <p14:sldId id="347"/>
            <p14:sldId id="652"/>
            <p14:sldId id="402"/>
            <p14:sldId id="403"/>
            <p14:sldId id="404"/>
            <p14:sldId id="405"/>
            <p14:sldId id="406"/>
            <p14:sldId id="407"/>
            <p14:sldId id="408"/>
            <p14:sldId id="409"/>
            <p14:sldId id="410"/>
            <p14:sldId id="411"/>
            <p14:sldId id="412"/>
            <p14:sldId id="413"/>
            <p14:sldId id="414"/>
            <p14:sldId id="415"/>
            <p14:sldId id="416"/>
            <p14:sldId id="417"/>
            <p14:sldId id="418"/>
            <p14:sldId id="289"/>
            <p14:sldId id="421"/>
            <p14:sldId id="463"/>
            <p14:sldId id="442"/>
            <p14:sldId id="544"/>
            <p14:sldId id="330"/>
            <p14:sldId id="348"/>
            <p14:sldId id="349"/>
            <p14:sldId id="350"/>
            <p14:sldId id="351"/>
            <p14:sldId id="352"/>
            <p14:sldId id="353"/>
            <p14:sldId id="354"/>
            <p14:sldId id="355"/>
            <p14:sldId id="436"/>
            <p14:sldId id="356"/>
            <p14:sldId id="363"/>
            <p14:sldId id="362"/>
            <p14:sldId id="446"/>
            <p14:sldId id="447"/>
            <p14:sldId id="655"/>
            <p14:sldId id="653"/>
            <p14:sldId id="276"/>
            <p14:sldId id="366"/>
            <p14:sldId id="371"/>
          </p14:sldIdLst>
        </p14:section>
        <p14:section name="Announcements" id="{3D07241E-0D33-FD4B-838B-55379AE26108}">
          <p14:sldIdLst/>
        </p14:section>
        <p14:section name="Practice" id="{516B4EA8-23F2-DB4C-9E2D-00CF05715CCE}">
          <p14:sldIdLst/>
        </p14:section>
        <p14:section name="Ops 2" id="{F359F0FA-BC65-CF49-BA39-D150CE193D25}">
          <p14:sldIdLst>
            <p14:sldId id="432"/>
            <p14:sldId id="556"/>
            <p14:sldId id="547"/>
            <p14:sldId id="56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sa Yan" initials="LY" lastIdx="1" clrIdx="0">
    <p:extLst>
      <p:ext uri="{19B8F6BF-5375-455C-9EA6-DF929625EA0E}">
        <p15:presenceInfo xmlns:p15="http://schemas.microsoft.com/office/powerpoint/2012/main" userId="S::yanlisa@stanford.edu::f0b9c5f9-0eaf-44dc-affc-27a7efa7318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4472C4"/>
    <a:srgbClr val="DDDDDD"/>
    <a:srgbClr val="FF9300"/>
    <a:srgbClr val="F8F8F8"/>
    <a:srgbClr val="FF9999"/>
    <a:srgbClr val="8C1515"/>
    <a:srgbClr val="FFFFC0"/>
    <a:srgbClr val="FFFF80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843" autoAdjust="0"/>
    <p:restoredTop sz="92765" autoAdjust="0"/>
  </p:normalViewPr>
  <p:slideViewPr>
    <p:cSldViewPr>
      <p:cViewPr varScale="1">
        <p:scale>
          <a:sx n="93" d="100"/>
          <a:sy n="93" d="100"/>
        </p:scale>
        <p:origin x="216" y="32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651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commentAuthors" Target="commentAuthor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07538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407244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046173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76402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85071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076929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2361451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680465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005650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114379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989930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808404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362268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 </a:t>
            </a:r>
            <a:r>
              <a:rPr lang="en-US" dirty="0" err="1"/>
              <a:t>args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405532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922174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401907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093596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236844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555625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693815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6924601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649781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672617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091689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0714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9169827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137507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050077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4461891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9772280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5057590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 pages work too!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2870145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 pages work too!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5683728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5951086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7612653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0942193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8940583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4800652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1446157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2176814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5146631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8966560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4930597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8304658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4710935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1010730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1756253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2472784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737490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1983102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66198501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3597878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8878505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8975825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9705514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522433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2482096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3994625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3807600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84651668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0433736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5219883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8043109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3825800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94949927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78692310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2756407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4808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1795927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7120564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3642796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1760804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22345823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52980053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57865694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79220474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24670138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56395937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36344362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0059837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31812473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33831336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09590186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05319209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616871247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62456789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75696471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06791258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15922796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76721132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89083383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Ideal: </a:t>
            </a:r>
            <a:r>
              <a:rPr lang="en-US" dirty="0" err="1"/>
              <a:t>strlen</a:t>
            </a:r>
            <a:r>
              <a:rPr lang="en-US" dirty="0"/>
              <a:t>(“Hello”) + 1</a:t>
            </a:r>
          </a:p>
          <a:p>
            <a:r>
              <a:rPr lang="en-US" dirty="0"/>
              <a:t>Also ok: 6</a:t>
            </a:r>
          </a:p>
          <a:p>
            <a:r>
              <a:rPr lang="en-US" dirty="0"/>
              <a:t>Wasteful: 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74667641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strlen</a:t>
            </a:r>
            <a:r>
              <a:rPr lang="en-US" dirty="0"/>
              <a:t> </a:t>
            </a:r>
            <a:r>
              <a:rPr lang="en-US" dirty="0" err="1"/>
              <a:t>ld</a:t>
            </a:r>
            <a:endParaRPr lang="en-US" dirty="0"/>
          </a:p>
          <a:p>
            <a:endParaRPr lang="en-US" dirty="0"/>
          </a:p>
          <a:p>
            <a:r>
              <a:rPr lang="en-US" dirty="0"/>
              <a:t>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8493124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76944327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15330225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97101028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21954666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37736882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4407736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19028364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592194248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8717467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80334923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52553808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00000164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61947047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97452396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84679076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82539611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61650530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C, D, or F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72126311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03487157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120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48838763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121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95275592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122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64755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Lisa Yan,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873B3-87A4-7A4B-8728-2C42D7D839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E0E07A-315A-3E41-9879-4FE9534F27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58097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4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CS107, Lecture 4</a:t>
            </a:r>
            <a:br>
              <a:rPr lang="en-US" dirty="0"/>
            </a:br>
            <a:r>
              <a:rPr lang="en-US" sz="3400" dirty="0"/>
              <a:t> C Strings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970DCAE-2B81-B74E-A534-6E46C769C6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Reading: K&amp;R (1.9, 5.5, Appendix B3) or Essential C section 3</a:t>
            </a:r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9C2927A-D61A-7148-B393-DBA3E7B79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" y="2514600"/>
            <a:ext cx="10958512" cy="2852737"/>
          </a:xfrm>
        </p:spPr>
        <p:txBody>
          <a:bodyPr/>
          <a:lstStyle/>
          <a:p>
            <a:r>
              <a:rPr lang="en-US" dirty="0"/>
              <a:t>Bits and Bytes Revisited</a:t>
            </a:r>
          </a:p>
        </p:txBody>
      </p:sp>
    </p:spTree>
    <p:extLst>
      <p:ext uri="{BB962C8B-B14F-4D97-AF65-F5344CB8AC3E}">
        <p14:creationId xmlns:p14="http://schemas.microsoft.com/office/powerpoint/2010/main" val="3994597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A3843-CC22-B24F-AC97-F71AC5E3C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is really stored in binary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0332F-0852-EA46-BEF1-E1A93D425B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x = 5;	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really 0b00…0101 in memory!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ch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'A';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really 0b01000001 in memory!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181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A3843-CC22-B24F-AC97-F71AC5E3C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know what that binary representation is for integers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0332F-0852-EA46-BEF1-E1A93D425B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x = 5;	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really 0b00…0101 in memory!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ch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'A';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really 0b01000001 in memory! (65)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y = -5; 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two’s complement: 0b111...11011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unsigned long z = ULONG_MAX;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0b111...111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449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A3843-CC22-B24F-AC97-F71AC5E3C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can manipulate that binary representation with bitwise operators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0332F-0852-EA46-BEF1-E1A93D425B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x = 5;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in binary it’s 0b0000....00101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 (x &amp; 0x4 != 0)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"x's third bit from the right is on\n"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turn on the 2nd bit from the right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x |= 0x2;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y = 1;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y &lt;&lt;= x;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y is shifted by 7 places</a:t>
            </a:r>
          </a:p>
        </p:txBody>
      </p:sp>
    </p:spTree>
    <p:extLst>
      <p:ext uri="{BB962C8B-B14F-4D97-AF65-F5344CB8AC3E}">
        <p14:creationId xmlns:p14="http://schemas.microsoft.com/office/powerpoint/2010/main" val="1650178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A3843-CC22-B24F-AC97-F71AC5E3C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Bitwise OR (|)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43E5BC6-417E-8545-AA3C-5ED966371D1E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11811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b="1" dirty="0"/>
              <a:t>| with 1 is useful for turning select bits on</a:t>
            </a:r>
            <a:r>
              <a:rPr lang="en-US" dirty="0"/>
              <a:t>.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x = 5;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0b101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Turn on the 2</a:t>
            </a:r>
            <a:r>
              <a:rPr lang="en-US" baseline="300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nd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bit from the right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x |= 0x2;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0b111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Turn on the 9</a:t>
            </a:r>
            <a:r>
              <a:rPr lang="en-US" baseline="300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bit from the right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x |= (1 &lt;&lt; 8); </a:t>
            </a:r>
          </a:p>
        </p:txBody>
      </p:sp>
    </p:spTree>
    <p:extLst>
      <p:ext uri="{BB962C8B-B14F-4D97-AF65-F5344CB8AC3E}">
        <p14:creationId xmlns:p14="http://schemas.microsoft.com/office/powerpoint/2010/main" val="27094436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A3843-CC22-B24F-AC97-F71AC5E3C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Bitwise OR (|)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43E5BC6-417E-8545-AA3C-5ED966371D1E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11811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b="1" dirty="0"/>
              <a:t>| is useful for taking the union of bits.</a:t>
            </a:r>
            <a:endParaRPr lang="en-US" dirty="0"/>
          </a:p>
          <a:p>
            <a:pPr marL="0" indent="0" fontAlgn="auto"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x = 5;   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0b00101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y = 26;  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0b11010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z = x | y;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0b11111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z);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31</a:t>
            </a:r>
          </a:p>
        </p:txBody>
      </p:sp>
    </p:spTree>
    <p:extLst>
      <p:ext uri="{BB962C8B-B14F-4D97-AF65-F5344CB8AC3E}">
        <p14:creationId xmlns:p14="http://schemas.microsoft.com/office/powerpoint/2010/main" val="1390638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A3843-CC22-B24F-AC97-F71AC5E3C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Bitwise AND (&amp;)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43E5BC6-417E-8545-AA3C-5ED966371D1E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11811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b="1" dirty="0"/>
              <a:t>&amp; with 0 is useful for turning select bits off</a:t>
            </a:r>
            <a:r>
              <a:rPr lang="en-US" dirty="0"/>
              <a:t>.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x = 5;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0b101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Turn off the 3rd bit from the right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x &amp;= -5;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-5 is 0b111...1011</a:t>
            </a:r>
          </a:p>
        </p:txBody>
      </p:sp>
    </p:spTree>
    <p:extLst>
      <p:ext uri="{BB962C8B-B14F-4D97-AF65-F5344CB8AC3E}">
        <p14:creationId xmlns:p14="http://schemas.microsoft.com/office/powerpoint/2010/main" val="486659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A3843-CC22-B24F-AC97-F71AC5E3C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Bitwise AND (&amp;)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43E5BC6-417E-8545-AA3C-5ED966371D1E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11811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b="1" dirty="0"/>
              <a:t>&amp; is useful for taking the intersection of bits.</a:t>
            </a:r>
            <a:endParaRPr lang="en-US" dirty="0"/>
          </a:p>
          <a:p>
            <a:pPr marL="0" indent="0" fontAlgn="auto"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x = 21;  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0b10101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y = 27;  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0b11011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z = x &amp; y;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0b10001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("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%d\n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", z);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17</a:t>
            </a:r>
          </a:p>
        </p:txBody>
      </p:sp>
    </p:spTree>
    <p:extLst>
      <p:ext uri="{BB962C8B-B14F-4D97-AF65-F5344CB8AC3E}">
        <p14:creationId xmlns:p14="http://schemas.microsoft.com/office/powerpoint/2010/main" val="58710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A3843-CC22-B24F-AC97-F71AC5E3C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Bitwise XOR (^)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43E5BC6-417E-8545-AA3C-5ED966371D1E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11811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b="1" dirty="0"/>
              <a:t>^ with 1 is useful for flipping select bits.</a:t>
            </a:r>
            <a:endParaRPr lang="en-US" dirty="0"/>
          </a:p>
          <a:p>
            <a:pPr marL="0" indent="0" fontAlgn="auto"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x = 5;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0b101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Flip the 2</a:t>
            </a:r>
            <a:r>
              <a:rPr lang="en-US" baseline="300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nd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bit from the right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x ^= 2;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0b111</a:t>
            </a:r>
          </a:p>
        </p:txBody>
      </p:sp>
    </p:spTree>
    <p:extLst>
      <p:ext uri="{BB962C8B-B14F-4D97-AF65-F5344CB8AC3E}">
        <p14:creationId xmlns:p14="http://schemas.microsoft.com/office/powerpoint/2010/main" val="32690082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A3843-CC22-B24F-AC97-F71AC5E3C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Bitwise NOT (~)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43E5BC6-417E-8545-AA3C-5ED966371D1E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11811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b="1" dirty="0"/>
              <a:t>~ is useful for flipping all bits.</a:t>
            </a:r>
            <a:endParaRPr lang="en-US" dirty="0"/>
          </a:p>
          <a:p>
            <a:pPr marL="0" indent="0" fontAlgn="auto"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x = 5;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0b101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Flip all bits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x = ~x;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0b11111...1010, which is -6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Take two’s complement (same as negating)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y = ~x + 1;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same as -x</a:t>
            </a:r>
          </a:p>
        </p:txBody>
      </p:sp>
    </p:spTree>
    <p:extLst>
      <p:ext uri="{BB962C8B-B14F-4D97-AF65-F5344CB8AC3E}">
        <p14:creationId xmlns:p14="http://schemas.microsoft.com/office/powerpoint/2010/main" val="865500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A3843-CC22-B24F-AC97-F71AC5E3C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Bitwise SHIFT (&gt;&gt; or &lt;&lt;)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43E5BC6-417E-8545-AA3C-5ED966371D1E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11811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b="1" dirty="0"/>
              <a:t>&gt;&gt; and &lt;&lt; are useful for moving bits.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x = 5;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0b00101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x &lt;&lt;= 2; 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0b10100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Check if 6</a:t>
            </a:r>
            <a:r>
              <a:rPr lang="en-US" baseline="300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bit from the right is on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 (x &amp; (1 &lt;&lt; 5)) {...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or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 ((x &gt;&gt; 5) &amp; 1) {...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06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A3843-CC22-B24F-AC97-F71AC5E3C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 Literal Suffixes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43E5BC6-417E-8545-AA3C-5ED966371D1E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11811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b="1" dirty="0"/>
              <a:t>U</a:t>
            </a:r>
            <a:r>
              <a:rPr lang="en-US" dirty="0"/>
              <a:t> makes a literal unsigned, and </a:t>
            </a:r>
            <a:r>
              <a:rPr lang="en-US" b="1" dirty="0"/>
              <a:t>L</a:t>
            </a:r>
            <a:r>
              <a:rPr lang="en-US" dirty="0"/>
              <a:t> makes a literal a long.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w = -5 &gt;&gt; 1;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0b1111...1101, -5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x = -5U &gt;&gt; 1;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0b0111...1101, 2147483645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y = 1 &lt;&lt; 32;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0! (technically undefined)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z = 1L &lt;&lt; 32;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4294967296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843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A3843-CC22-B24F-AC97-F71AC5E3C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variable and its binary representation are one and the same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0332F-0852-EA46-BEF1-E1A93D425B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x = 5;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in binary it’s 0b0000....00101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turn on the 2nd bit from the right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x |= 0x2;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y = 1;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y &lt;&lt;= x;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y shifted by 7 places</a:t>
            </a:r>
          </a:p>
        </p:txBody>
      </p:sp>
    </p:spTree>
    <p:extLst>
      <p:ext uri="{BB962C8B-B14F-4D97-AF65-F5344CB8AC3E}">
        <p14:creationId xmlns:p14="http://schemas.microsoft.com/office/powerpoint/2010/main" val="12595773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A3843-CC22-B24F-AC97-F71AC5E3C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can better understand overflow and type conversion behavior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0332F-0852-EA46-BEF1-E1A93D425B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Overflow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x = 126;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0b01111110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x += 2;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-128!  0b10000000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Expansion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long y = x;  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0b1111...10000000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Truncation helps us isolate the byte we want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z = 0xaabbccdd;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justCs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z &gt;&gt; 8;</a:t>
            </a:r>
          </a:p>
        </p:txBody>
      </p:sp>
    </p:spTree>
    <p:extLst>
      <p:ext uri="{BB962C8B-B14F-4D97-AF65-F5344CB8AC3E}">
        <p14:creationId xmlns:p14="http://schemas.microsoft.com/office/powerpoint/2010/main" val="290960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3A027-4E6C-7F4D-BF06-15AA31C4E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can inspect our program with GDB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B8E666-B488-B949-B4E3-73BDAFEA22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GDB is a </a:t>
            </a:r>
            <a:r>
              <a:rPr lang="en-US" b="1" dirty="0"/>
              <a:t>command-line debugger</a:t>
            </a:r>
            <a:r>
              <a:rPr lang="en-US" dirty="0"/>
              <a:t>, a text-based debugger with similar functionality to other debuggers you may have used, such as in Qt Creator</a:t>
            </a:r>
          </a:p>
          <a:p>
            <a:r>
              <a:rPr lang="en-US" dirty="0"/>
              <a:t>It lets you put </a:t>
            </a:r>
            <a:r>
              <a:rPr lang="en-US" b="1" dirty="0"/>
              <a:t>breakpoints</a:t>
            </a:r>
            <a:r>
              <a:rPr lang="en-US" dirty="0"/>
              <a:t> at specific places in your program to pause there</a:t>
            </a:r>
          </a:p>
          <a:p>
            <a:r>
              <a:rPr lang="en-US" dirty="0"/>
              <a:t>It lets you step through execution line by line</a:t>
            </a:r>
          </a:p>
          <a:p>
            <a:r>
              <a:rPr lang="en-US" dirty="0"/>
              <a:t>It lets you print out values of variables in various ways (including binary)</a:t>
            </a:r>
          </a:p>
          <a:p>
            <a:r>
              <a:rPr lang="en-US" dirty="0"/>
              <a:t>It lets you track down where your program crashed</a:t>
            </a:r>
          </a:p>
          <a:p>
            <a:r>
              <a:rPr lang="en-US" dirty="0"/>
              <a:t>And much, much more!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GDB is essential to your success in CS107 this quarter!  We’ll be building our familiarity with GDB over the course of the quarter.</a:t>
            </a:r>
          </a:p>
        </p:txBody>
      </p:sp>
    </p:spTree>
    <p:extLst>
      <p:ext uri="{BB962C8B-B14F-4D97-AF65-F5344CB8AC3E}">
        <p14:creationId xmlns:p14="http://schemas.microsoft.com/office/powerpoint/2010/main" val="40644936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C1CCE-FB30-C441-ADC6-83844433B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gdb</a:t>
            </a:r>
            <a:r>
              <a:rPr lang="en-US" dirty="0"/>
              <a:t> on a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17F1F7-3537-CF49-B6CC-5514F5AB80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11474450" algn="r"/>
              </a:tabLst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gdb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myprogram</a:t>
            </a:r>
            <a:r>
              <a:rPr lang="en-US" dirty="0"/>
              <a:t>	run </a:t>
            </a:r>
            <a:r>
              <a:rPr lang="en-US" dirty="0" err="1"/>
              <a:t>gdb</a:t>
            </a:r>
            <a:r>
              <a:rPr lang="en-US" dirty="0"/>
              <a:t> on executable</a:t>
            </a:r>
          </a:p>
          <a:p>
            <a:pPr>
              <a:tabLst>
                <a:tab pos="11474450" algn="r"/>
              </a:tabLst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dirty="0"/>
              <a:t> 	Set breakpoint on a function (e.g.,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b main</a:t>
            </a:r>
            <a:r>
              <a:rPr lang="en-US" dirty="0"/>
              <a:t>)</a:t>
            </a:r>
            <a:br>
              <a:rPr lang="en-US" dirty="0"/>
            </a:br>
            <a:r>
              <a:rPr lang="en-US" dirty="0"/>
              <a:t>	or line 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b 42</a:t>
            </a:r>
            <a:r>
              <a:rPr lang="en-US" dirty="0"/>
              <a:t>)</a:t>
            </a:r>
          </a:p>
          <a:p>
            <a:pPr>
              <a:tabLst>
                <a:tab pos="11474450" algn="r"/>
              </a:tabLst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r 82</a:t>
            </a:r>
            <a:r>
              <a:rPr lang="en-US" dirty="0"/>
              <a:t>	Run with provided </a:t>
            </a:r>
            <a:r>
              <a:rPr lang="en-US" dirty="0" err="1"/>
              <a:t>args</a:t>
            </a:r>
            <a:endParaRPr lang="en-US" dirty="0"/>
          </a:p>
          <a:p>
            <a:pPr>
              <a:tabLst>
                <a:tab pos="11474450" algn="r"/>
              </a:tabLst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n, s, continue</a:t>
            </a:r>
            <a:r>
              <a:rPr lang="en-US" dirty="0"/>
              <a:t>	control forward execution (next, step into, continue)</a:t>
            </a:r>
          </a:p>
          <a:p>
            <a:pPr>
              <a:tabLst>
                <a:tab pos="11474450" algn="r"/>
              </a:tabLst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</a:t>
            </a:r>
            <a:r>
              <a:rPr lang="en-US" dirty="0"/>
              <a:t>	print variable 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varname</a:t>
            </a:r>
            <a:r>
              <a:rPr lang="en-US" dirty="0"/>
              <a:t>) or evaluated expression 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 3L &lt;&lt; 10</a:t>
            </a:r>
            <a:r>
              <a:rPr lang="en-US" dirty="0"/>
              <a:t>)</a:t>
            </a:r>
          </a:p>
          <a:p>
            <a:pPr lvl="1">
              <a:tabLst>
                <a:tab pos="11474450" algn="r"/>
              </a:tabLst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p/t, p/x</a:t>
            </a:r>
            <a:r>
              <a:rPr lang="en-US" dirty="0"/>
              <a:t>                  binary and hex formats.</a:t>
            </a:r>
          </a:p>
          <a:p>
            <a:pPr lvl="1">
              <a:tabLst>
                <a:tab pos="11474450" algn="r"/>
              </a:tabLst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p/d, p/u, p/c</a:t>
            </a:r>
          </a:p>
          <a:p>
            <a:pPr>
              <a:tabLst>
                <a:tab pos="11474450" algn="r"/>
              </a:tabLst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info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args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locals</a:t>
            </a:r>
          </a:p>
          <a:p>
            <a:pPr>
              <a:tabLst>
                <a:tab pos="11474450" algn="r"/>
              </a:tabLst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  <a:tabLst>
                <a:tab pos="11474450" algn="r"/>
              </a:tabLst>
            </a:pPr>
            <a:r>
              <a:rPr lang="en-US" b="1" dirty="0">
                <a:solidFill>
                  <a:srgbClr val="0070C0"/>
                </a:solidFill>
              </a:rPr>
              <a:t>Important</a:t>
            </a:r>
            <a:r>
              <a:rPr lang="en-US" dirty="0"/>
              <a:t>: </a:t>
            </a:r>
            <a:r>
              <a:rPr lang="en-US" dirty="0" err="1"/>
              <a:t>gdb</a:t>
            </a:r>
            <a:r>
              <a:rPr lang="en-US" dirty="0"/>
              <a:t> does not run the current line until you hit “next”</a:t>
            </a:r>
          </a:p>
        </p:txBody>
      </p:sp>
    </p:spTree>
    <p:extLst>
      <p:ext uri="{BB962C8B-B14F-4D97-AF65-F5344CB8AC3E}">
        <p14:creationId xmlns:p14="http://schemas.microsoft.com/office/powerpoint/2010/main" val="9742411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AC685-91C4-0C4B-A528-2FDB02A23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gdb</a:t>
            </a:r>
            <a:r>
              <a:rPr lang="en-US" dirty="0"/>
              <a:t>: highly recommended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43B63-A485-8949-8C86-C75A7FA94F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At this point, setting breakpoints/stepping in </a:t>
            </a:r>
            <a:r>
              <a:rPr lang="en-US" dirty="0" err="1"/>
              <a:t>gdb</a:t>
            </a:r>
            <a:r>
              <a:rPr lang="en-US" dirty="0"/>
              <a:t> may seem like overkill for what could otherwise be achieved by copious </a:t>
            </a:r>
            <a:r>
              <a:rPr lang="en-US" b="1" dirty="0" err="1"/>
              <a:t>printf</a:t>
            </a:r>
            <a:r>
              <a:rPr lang="en-US" dirty="0"/>
              <a:t> statements.</a:t>
            </a:r>
          </a:p>
          <a:p>
            <a:pPr marL="0" indent="0">
              <a:buNone/>
            </a:pPr>
            <a:r>
              <a:rPr lang="en-US" dirty="0"/>
              <a:t>However, </a:t>
            </a:r>
            <a:r>
              <a:rPr lang="en-US" dirty="0" err="1"/>
              <a:t>gdb</a:t>
            </a:r>
            <a:r>
              <a:rPr lang="en-US" dirty="0"/>
              <a:t> is incredibly useful for assign1 (and all assignments):</a:t>
            </a:r>
          </a:p>
          <a:p>
            <a:r>
              <a:rPr lang="en-US" dirty="0"/>
              <a:t>A fast “C interpreter”: p + &lt;expression&gt;</a:t>
            </a:r>
          </a:p>
          <a:p>
            <a:pPr lvl="1"/>
            <a:r>
              <a:rPr lang="en-US" dirty="0"/>
              <a:t>Sandbox/try out ideas around </a:t>
            </a:r>
            <a:r>
              <a:rPr lang="en-US" dirty="0" err="1"/>
              <a:t>bitshift</a:t>
            </a:r>
            <a:r>
              <a:rPr lang="en-US" dirty="0"/>
              <a:t> operators, signed/unsigned types, etc.</a:t>
            </a:r>
          </a:p>
          <a:p>
            <a:pPr lvl="1"/>
            <a:r>
              <a:rPr lang="en-US" dirty="0"/>
              <a:t>Can print values out in binary!</a:t>
            </a:r>
          </a:p>
          <a:p>
            <a:pPr lvl="1"/>
            <a:r>
              <a:rPr lang="en-US" dirty="0"/>
              <a:t>Once you’re happy, then make changes to your C file</a:t>
            </a:r>
          </a:p>
          <a:p>
            <a:r>
              <a:rPr lang="en-US" b="1" dirty="0"/>
              <a:t>Tip</a:t>
            </a:r>
            <a:r>
              <a:rPr lang="en-US" dirty="0"/>
              <a:t>: Open two terminal windows and SSH into myth in both</a:t>
            </a:r>
          </a:p>
          <a:p>
            <a:pPr lvl="1"/>
            <a:r>
              <a:rPr lang="en-US" dirty="0"/>
              <a:t>Keep one for emacs, the other for </a:t>
            </a:r>
            <a:r>
              <a:rPr lang="en-US" dirty="0" err="1"/>
              <a:t>gdb</a:t>
            </a:r>
            <a:r>
              <a:rPr lang="en-US" dirty="0"/>
              <a:t>/command-line</a:t>
            </a:r>
          </a:p>
          <a:p>
            <a:pPr lvl="1"/>
            <a:r>
              <a:rPr lang="en-US" dirty="0"/>
              <a:t>Easily reference C file line numbers and variables while accessing </a:t>
            </a:r>
            <a:r>
              <a:rPr lang="en-US" dirty="0" err="1"/>
              <a:t>gdb</a:t>
            </a:r>
            <a:endParaRPr lang="en-US" dirty="0"/>
          </a:p>
          <a:p>
            <a:r>
              <a:rPr lang="en-US" b="1" dirty="0"/>
              <a:t>Tip</a:t>
            </a:r>
            <a:r>
              <a:rPr lang="en-US" dirty="0"/>
              <a:t>: Every time you update your C file, </a:t>
            </a:r>
            <a:r>
              <a:rPr lang="en-US" b="1" dirty="0"/>
              <a:t>make</a:t>
            </a:r>
            <a:r>
              <a:rPr lang="en-US" dirty="0"/>
              <a:t> and then rerun </a:t>
            </a:r>
            <a:r>
              <a:rPr lang="en-US" dirty="0" err="1"/>
              <a:t>gdb</a:t>
            </a:r>
            <a:r>
              <a:rPr lang="en-US" dirty="0"/>
              <a:t>.</a:t>
            </a:r>
            <a:endParaRPr lang="en-US" b="1" dirty="0"/>
          </a:p>
          <a:p>
            <a:pPr marL="0" indent="0">
              <a:buNone/>
            </a:pPr>
            <a:r>
              <a:rPr lang="en-US" dirty="0" err="1"/>
              <a:t>Gdb</a:t>
            </a:r>
            <a:r>
              <a:rPr lang="en-US" dirty="0"/>
              <a:t> takes practice! But the payoff is tremendous! </a:t>
            </a:r>
            <a:r>
              <a:rPr lang="en-US" dirty="0">
                <a:sym typeface="Wingdings" pitchFamily="2" charset="2"/>
              </a:rPr>
              <a:t> 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94268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1CD580-B2C6-7244-909F-1578D0A93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" y="2362200"/>
            <a:ext cx="10958512" cy="2852737"/>
          </a:xfrm>
        </p:spPr>
        <p:txBody>
          <a:bodyPr/>
          <a:lstStyle/>
          <a:p>
            <a:r>
              <a:rPr lang="en-US" u="sng" dirty="0"/>
              <a:t>CS107 Topic 2</a:t>
            </a:r>
            <a:r>
              <a:rPr lang="en-US" dirty="0"/>
              <a:t>: How can a computer represent and manipulate more complex data like text?  </a:t>
            </a:r>
          </a:p>
        </p:txBody>
      </p:sp>
    </p:spTree>
    <p:extLst>
      <p:ext uri="{BB962C8B-B14F-4D97-AF65-F5344CB8AC3E}">
        <p14:creationId xmlns:p14="http://schemas.microsoft.com/office/powerpoint/2010/main" val="1852284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73017C6-F1CB-F841-AEB5-52C17FC5C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CS107 Topic 2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F1271C-0DF2-5F4F-A405-38443489F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/>
              <a:t>How can a computer represent and manipulate more complex data like text?</a:t>
            </a:r>
          </a:p>
          <a:p>
            <a:pPr marL="0" indent="0">
              <a:buNone/>
            </a:pPr>
            <a:endParaRPr lang="en-US" b="1" u="sng" dirty="0"/>
          </a:p>
          <a:p>
            <a:pPr marL="0" indent="0">
              <a:buNone/>
            </a:pPr>
            <a:r>
              <a:rPr lang="en-US" dirty="0"/>
              <a:t>Why is answering this question important?</a:t>
            </a:r>
          </a:p>
          <a:p>
            <a:r>
              <a:rPr lang="en-US" dirty="0"/>
              <a:t>Shows us how strings are represented in C and other languages (this time)</a:t>
            </a:r>
          </a:p>
          <a:p>
            <a:r>
              <a:rPr lang="en-US" dirty="0"/>
              <a:t>Helps us better understand buffer overflows, a common bug (this time)</a:t>
            </a:r>
          </a:p>
          <a:p>
            <a:r>
              <a:rPr lang="en-US" dirty="0"/>
              <a:t>Introduces us to pointers, because strings can be pointers (next time)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90E81E-6DF3-4D42-93E6-F30DB072684E}"/>
              </a:ext>
            </a:extLst>
          </p:cNvPr>
          <p:cNvSpPr txBox="1"/>
          <p:nvPr/>
        </p:nvSpPr>
        <p:spPr>
          <a:xfrm>
            <a:off x="190500" y="5387471"/>
            <a:ext cx="11811000" cy="10895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15875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2400" b="1" dirty="0"/>
              <a:t>assign2:</a:t>
            </a:r>
            <a:r>
              <a:rPr lang="en-US" sz="2400" dirty="0"/>
              <a:t> implement 2 functions a 1 program using those functions to find the location of different built-in commands in the filesystem.  You’ll write functions to extract a list of possible locations and tokenize that list of locations.</a:t>
            </a: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35358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73017C6-F1CB-F841-AEB5-52C17FC5C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Goals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F1271C-0DF2-5F4F-A405-38443489F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Learn how strings are represented in C; as an array of null-terminated characters.</a:t>
            </a:r>
          </a:p>
          <a:p>
            <a:r>
              <a:rPr lang="en-US" dirty="0"/>
              <a:t>Understand how to use the built-in string functions for common string tasks</a:t>
            </a:r>
          </a:p>
          <a:p>
            <a:r>
              <a:rPr lang="en-US" dirty="0"/>
              <a:t>Learn about buffer overflow and what might cause it</a:t>
            </a:r>
          </a:p>
        </p:txBody>
      </p:sp>
    </p:spTree>
    <p:extLst>
      <p:ext uri="{BB962C8B-B14F-4D97-AF65-F5344CB8AC3E}">
        <p14:creationId xmlns:p14="http://schemas.microsoft.com/office/powerpoint/2010/main" val="26326273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42713" algn="r"/>
              </a:tabLst>
            </a:pPr>
            <a:r>
              <a:rPr lang="en-US" dirty="0"/>
              <a:t>Characters	</a:t>
            </a:r>
          </a:p>
          <a:p>
            <a:pPr>
              <a:tabLst>
                <a:tab pos="11542713" algn="r"/>
              </a:tabLst>
            </a:pPr>
            <a:r>
              <a:rPr lang="en-US" dirty="0"/>
              <a:t>Strings	</a:t>
            </a:r>
          </a:p>
          <a:p>
            <a:pPr>
              <a:tabLst>
                <a:tab pos="11542713" algn="r"/>
              </a:tabLst>
            </a:pPr>
            <a:r>
              <a:rPr lang="en-US" dirty="0"/>
              <a:t>Common String Operations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/>
              <a:t>Comparing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/>
              <a:t>Copying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/>
              <a:t>Concatenating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/>
              <a:t>Substrings	</a:t>
            </a:r>
          </a:p>
        </p:txBody>
      </p:sp>
    </p:spTree>
    <p:extLst>
      <p:ext uri="{BB962C8B-B14F-4D97-AF65-F5344CB8AC3E}">
        <p14:creationId xmlns:p14="http://schemas.microsoft.com/office/powerpoint/2010/main" val="27429745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42713" algn="r"/>
              </a:tabLst>
            </a:pPr>
            <a:r>
              <a:rPr lang="en-US" dirty="0"/>
              <a:t>Characters	</a:t>
            </a:r>
          </a:p>
          <a:p>
            <a:pPr>
              <a:tabLst>
                <a:tab pos="11542713" algn="r"/>
              </a:tabLs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Strings	</a:t>
            </a:r>
          </a:p>
          <a:p>
            <a:pPr>
              <a:tabLst>
                <a:tab pos="11542713" algn="r"/>
              </a:tabLs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Common String Operations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Comparing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Copying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Concatenating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Substrings	</a:t>
            </a:r>
          </a:p>
        </p:txBody>
      </p:sp>
    </p:spTree>
    <p:extLst>
      <p:ext uri="{BB962C8B-B14F-4D97-AF65-F5344CB8AC3E}">
        <p14:creationId xmlns:p14="http://schemas.microsoft.com/office/powerpoint/2010/main" val="40985270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D9E67-24FF-6345-BA8D-74502A062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55910B-3FCA-5046-A2F8-7E468FAD6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/>
              <a:t> is a variable type that represents a single character or “glyph”.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letterA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plus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'+'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zero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'0'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space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 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newLine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'\n'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tab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'\t'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singleQuote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'\''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backSlash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'\\'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9649029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31B7D-EB5D-314A-84CC-01E3BCE6D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ASCII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542E8C-EF7F-5747-AF4B-5A7C297CFE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Under the hood, C represents each 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/>
              <a:t> as an </a:t>
            </a:r>
            <a:r>
              <a:rPr lang="en-US" i="1" dirty="0"/>
              <a:t>integer</a:t>
            </a:r>
            <a:r>
              <a:rPr lang="en-US" dirty="0"/>
              <a:t> (its “ASCII value”).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Uppercase letters are sequentially numbered</a:t>
            </a:r>
          </a:p>
          <a:p>
            <a:r>
              <a:rPr lang="en-US" dirty="0"/>
              <a:t>Lowercase letters are sequentially numbered</a:t>
            </a:r>
          </a:p>
          <a:p>
            <a:r>
              <a:rPr lang="en-US" dirty="0"/>
              <a:t>Digits are sequentially numbered</a:t>
            </a:r>
          </a:p>
          <a:p>
            <a:r>
              <a:rPr lang="en-US" dirty="0"/>
              <a:t>Lowercase letters are 32 more than their uppercase equivalents (bit flip!)</a:t>
            </a:r>
          </a:p>
          <a:p>
            <a:pPr marL="0" indent="0">
              <a:buNone/>
            </a:pPr>
            <a:endParaRPr lang="en-US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uppercaseA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		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Actually 65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lowercaseA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		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Actually 97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zeroDigit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'0’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		    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Actually 48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9572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59037-A6B1-A448-977B-3C98A71BF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ASCII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3AD0D-DBE2-D54B-AF62-54A0DC93B7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can take advantage of C representing each 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/>
              <a:t> as an </a:t>
            </a:r>
            <a:r>
              <a:rPr lang="en-US" i="1" dirty="0"/>
              <a:t>integer:</a:t>
            </a:r>
            <a:endParaRPr lang="en-US" dirty="0"/>
          </a:p>
          <a:p>
            <a:pPr marL="0" indent="0">
              <a:buNone/>
            </a:pPr>
            <a:endParaRPr lang="en-US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areEqual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==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		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true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earlierLetter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'f'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&lt;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'c'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	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false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uppercaseB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+ 1;</a:t>
            </a:r>
          </a:p>
          <a:p>
            <a:pPr marL="0" indent="0">
              <a:buNone/>
            </a:pPr>
            <a:r>
              <a:rPr lang="en-US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diff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'c' - 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			    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2</a:t>
            </a:r>
          </a:p>
          <a:p>
            <a:pPr marL="0" indent="0">
              <a:buNone/>
            </a:pPr>
            <a:r>
              <a:rPr lang="en-US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numLettersInAlphabet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'z'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mr-IN" dirty="0">
                <a:latin typeface="Courier" charset="0"/>
                <a:ea typeface="Courier" charset="0"/>
                <a:cs typeface="Courier" charset="0"/>
              </a:rPr>
              <a:t>–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+ 1;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or</a:t>
            </a:r>
          </a:p>
          <a:p>
            <a:pPr marL="0" indent="0">
              <a:buNone/>
            </a:pPr>
            <a:r>
              <a:rPr lang="en-US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numLettersInAlphabet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'Z'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mr-IN" dirty="0">
                <a:latin typeface="Courier" charset="0"/>
                <a:ea typeface="Courier" charset="0"/>
                <a:cs typeface="Courier" charset="0"/>
              </a:rPr>
              <a:t>–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+ 1;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8045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59037-A6B1-A448-977B-3C98A71BF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ASCII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3AD0D-DBE2-D54B-AF62-54A0DC93B7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can take advantage of C representing each 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/>
              <a:t> as an </a:t>
            </a:r>
            <a:r>
              <a:rPr lang="en-US" i="1" dirty="0"/>
              <a:t>integer:</a:t>
            </a:r>
            <a:endParaRPr lang="en-US" dirty="0"/>
          </a:p>
          <a:p>
            <a:pPr marL="0" indent="0">
              <a:buNone/>
            </a:pPr>
            <a:endParaRPr lang="en-US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prints out every lowercase character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ch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ch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&lt;=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'z'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ch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pPr marL="0" indent="0"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printf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"%c"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ch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}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9439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69206-5862-0044-AD2F-A4F7A8B47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ctype.h</a:t>
            </a:r>
            <a:r>
              <a:rPr lang="en-US" dirty="0"/>
              <a:t> Functions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4" name="Group 4">
            <a:extLst>
              <a:ext uri="{FF2B5EF4-FFF2-40B4-BE49-F238E27FC236}">
                <a16:creationId xmlns:a16="http://schemas.microsoft.com/office/drawing/2014/main" id="{482AEDD1-D657-6B41-8D9C-65A4953EFA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853419"/>
              </p:ext>
            </p:extLst>
          </p:nvPr>
        </p:nvGraphicFramePr>
        <p:xfrm>
          <a:off x="1611630" y="1371600"/>
          <a:ext cx="8968740" cy="4636008"/>
        </p:xfrm>
        <a:graphic>
          <a:graphicData uri="http://schemas.openxmlformats.org/drawingml/2006/table">
            <a:tbl>
              <a:tblPr/>
              <a:tblGrid>
                <a:gridCol w="2202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6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Function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Description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isalpha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true if </a:t>
                      </a:r>
                      <a:r>
                        <a:rPr kumimoji="0" lang="en-US" altLang="x-none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is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through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'z' or 'A'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through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'Z'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islower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true if </a:t>
                      </a:r>
                      <a:r>
                        <a:rPr kumimoji="0" lang="en-US" altLang="x-none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is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through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'z'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5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isupper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true if </a:t>
                      </a:r>
                      <a:r>
                        <a:rPr kumimoji="0" lang="en-US" altLang="x-none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is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through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'Z'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isspace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true if </a:t>
                      </a:r>
                      <a:r>
                        <a:rPr kumimoji="0" lang="en-US" altLang="x-none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is a space, tab, new line, etc.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isdigit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true if </a:t>
                      </a:r>
                      <a:r>
                        <a:rPr kumimoji="0" lang="en-US" altLang="x-none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is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'0'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through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'9'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toupper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returns uppercase equivalent of a letter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tolower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returns lowercase equivalent of a letter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283A80E-BA2A-474F-869B-9445A02532E8}"/>
              </a:ext>
            </a:extLst>
          </p:cNvPr>
          <p:cNvSpPr txBox="1"/>
          <p:nvPr/>
        </p:nvSpPr>
        <p:spPr>
          <a:xfrm>
            <a:off x="457200" y="6007608"/>
            <a:ext cx="112776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rgbClr val="0027FF"/>
                </a:solidFill>
                <a:latin typeface="Chalkboard" charset="0"/>
                <a:ea typeface="Chalkboard" charset="0"/>
                <a:cs typeface="Chalkboard" charset="0"/>
              </a:rPr>
              <a:t>Remember: these </a:t>
            </a:r>
            <a:r>
              <a:rPr lang="en-US" sz="2600" b="1" dirty="0">
                <a:solidFill>
                  <a:srgbClr val="0027FF"/>
                </a:solidFill>
                <a:latin typeface="Chalkboard" charset="0"/>
                <a:ea typeface="Chalkboard" charset="0"/>
                <a:cs typeface="Chalkboard" charset="0"/>
              </a:rPr>
              <a:t>return</a:t>
            </a:r>
            <a:r>
              <a:rPr lang="en-US" sz="2600" dirty="0">
                <a:solidFill>
                  <a:srgbClr val="0027FF"/>
                </a:solidFill>
                <a:latin typeface="Chalkboard" charset="0"/>
                <a:ea typeface="Chalkboard" charset="0"/>
                <a:cs typeface="Chalkboard" charset="0"/>
              </a:rPr>
              <a:t> a char; they cannot modify an existing char!</a:t>
            </a:r>
          </a:p>
          <a:p>
            <a:pPr algn="ctr"/>
            <a:r>
              <a:rPr lang="en-US" sz="2600" dirty="0">
                <a:latin typeface="Chalkboard" charset="0"/>
                <a:ea typeface="Chalkboard" charset="0"/>
                <a:cs typeface="Chalkboard" charset="0"/>
              </a:rPr>
              <a:t>More documentation with </a:t>
            </a:r>
            <a:r>
              <a:rPr lang="en-US" sz="2600" dirty="0">
                <a:latin typeface="Consolas" panose="020B0609020204030204" pitchFamily="49" charset="0"/>
                <a:ea typeface="Chalkboard" charset="0"/>
                <a:cs typeface="Consolas" panose="020B0609020204030204" pitchFamily="49" charset="0"/>
              </a:rPr>
              <a:t>man </a:t>
            </a:r>
            <a:r>
              <a:rPr lang="en-US" sz="2600" dirty="0" err="1">
                <a:latin typeface="Consolas" panose="020B0609020204030204" pitchFamily="49" charset="0"/>
                <a:ea typeface="Chalkboard" charset="0"/>
                <a:cs typeface="Consolas" panose="020B0609020204030204" pitchFamily="49" charset="0"/>
              </a:rPr>
              <a:t>isalpha</a:t>
            </a:r>
            <a:r>
              <a:rPr lang="en-US" sz="2600" dirty="0">
                <a:latin typeface="Chalkboard" charset="0"/>
                <a:ea typeface="Chalkboard" charset="0"/>
                <a:cs typeface="Chalkboard" charset="0"/>
              </a:rPr>
              <a:t>, </a:t>
            </a:r>
            <a:r>
              <a:rPr lang="en-US" sz="2600" dirty="0">
                <a:latin typeface="Consolas" panose="020B0609020204030204" pitchFamily="49" charset="0"/>
                <a:ea typeface="Chalkboard" charset="0"/>
                <a:cs typeface="Consolas" panose="020B0609020204030204" pitchFamily="49" charset="0"/>
              </a:rPr>
              <a:t>man </a:t>
            </a:r>
            <a:r>
              <a:rPr lang="en-US" sz="2600" dirty="0" err="1">
                <a:latin typeface="Consolas" panose="020B0609020204030204" pitchFamily="49" charset="0"/>
                <a:ea typeface="Chalkboard" charset="0"/>
                <a:cs typeface="Consolas" panose="020B0609020204030204" pitchFamily="49" charset="0"/>
              </a:rPr>
              <a:t>tolower</a:t>
            </a:r>
            <a:endParaRPr lang="en-US" sz="2600" dirty="0">
              <a:latin typeface="Consolas" panose="020B0609020204030204" pitchFamily="49" charset="0"/>
              <a:ea typeface="Chalkboard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0149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59037-A6B1-A448-977B-3C98A71BF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ctype.h</a:t>
            </a:r>
            <a:r>
              <a:rPr lang="en-US" dirty="0"/>
              <a:t>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3AD0D-DBE2-D54B-AF62-54A0DC93B7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isLetter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isalpha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);		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true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capital 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isupper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'f'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);		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false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uppercaseB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toupper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'b'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isADigit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isdigit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'4'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);	    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true</a:t>
            </a:r>
          </a:p>
        </p:txBody>
      </p:sp>
    </p:spTree>
    <p:extLst>
      <p:ext uri="{BB962C8B-B14F-4D97-AF65-F5344CB8AC3E}">
        <p14:creationId xmlns:p14="http://schemas.microsoft.com/office/powerpoint/2010/main" val="32128469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42713" algn="r"/>
              </a:tabLs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Characters	</a:t>
            </a:r>
          </a:p>
          <a:p>
            <a:pPr>
              <a:tabLst>
                <a:tab pos="11542713" algn="r"/>
              </a:tabLst>
            </a:pPr>
            <a:r>
              <a:rPr lang="en-US" dirty="0"/>
              <a:t>Strings	</a:t>
            </a:r>
          </a:p>
          <a:p>
            <a:pPr>
              <a:tabLst>
                <a:tab pos="11542713" algn="r"/>
              </a:tabLs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Common String Operations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Comparing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Copying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Concatenating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Substrings	</a:t>
            </a:r>
          </a:p>
        </p:txBody>
      </p:sp>
    </p:spTree>
    <p:extLst>
      <p:ext uri="{BB962C8B-B14F-4D97-AF65-F5344CB8AC3E}">
        <p14:creationId xmlns:p14="http://schemas.microsoft.com/office/powerpoint/2010/main" val="18090134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66E1F-FC2E-3844-82EE-95E187B8B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6E90BB-F4ED-2A43-8534-CA363AC310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x-none" sz="3000" dirty="0"/>
              <a:t>C has no dedicated variable type for strings.  Instead, a string is represented as an </a:t>
            </a:r>
            <a:r>
              <a:rPr lang="en-US" altLang="x-none" sz="3000" b="1" dirty="0"/>
              <a:t>array of characters</a:t>
            </a:r>
            <a:r>
              <a:rPr lang="en-US" altLang="x-none" sz="3000" dirty="0"/>
              <a:t> with a special ending sentinel value.</a:t>
            </a:r>
          </a:p>
          <a:p>
            <a:pPr marL="0" indent="0">
              <a:buNone/>
            </a:pPr>
            <a:endParaRPr lang="en-US" altLang="x-none" sz="3000" dirty="0">
              <a:latin typeface="Consolas" charset="0"/>
            </a:endParaRPr>
          </a:p>
          <a:p>
            <a:pPr marL="0" indent="0">
              <a:buNone/>
            </a:pPr>
            <a:endParaRPr lang="en-US" altLang="x-none" sz="3000" dirty="0">
              <a:latin typeface="Consolas" charset="0"/>
            </a:endParaRPr>
          </a:p>
          <a:p>
            <a:pPr marL="0" indent="0">
              <a:buNone/>
            </a:pPr>
            <a:endParaRPr lang="en-US" altLang="x-none" sz="3000" dirty="0">
              <a:latin typeface="Consolas" charset="0"/>
            </a:endParaRPr>
          </a:p>
          <a:p>
            <a:pPr marL="0" indent="0">
              <a:buNone/>
            </a:pPr>
            <a:endParaRPr lang="en-US" altLang="x-none" sz="3000" dirty="0">
              <a:latin typeface="Consolas" charset="0"/>
            </a:endParaRPr>
          </a:p>
          <a:p>
            <a:pPr marL="0" indent="0">
              <a:buNone/>
            </a:pPr>
            <a:endParaRPr lang="en-US" altLang="x-none" dirty="0">
              <a:latin typeface="Consolas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'\0'</a:t>
            </a:r>
            <a:r>
              <a:rPr lang="en-US" dirty="0"/>
              <a:t> is the </a:t>
            </a:r>
            <a:r>
              <a:rPr lang="en-US" b="1" dirty="0"/>
              <a:t>null-terminating character</a:t>
            </a:r>
            <a:r>
              <a:rPr lang="en-US" dirty="0"/>
              <a:t>; you always need to allocate one extra space in an array for it.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451B4E-889C-D848-B08C-069561D9578E}"/>
              </a:ext>
            </a:extLst>
          </p:cNvPr>
          <p:cNvSpPr txBox="1"/>
          <p:nvPr/>
        </p:nvSpPr>
        <p:spPr>
          <a:xfrm>
            <a:off x="1843233" y="3198166"/>
            <a:ext cx="13740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buClr>
                <a:schemeClr val="accent2"/>
              </a:buClr>
            </a:pPr>
            <a:r>
              <a:rPr lang="en-US" altLang="x-none" sz="2400" dirty="0">
                <a:latin typeface="Consolas" charset="0"/>
              </a:rPr>
              <a:t>"Hello"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4578F7F3-D8F9-084C-932B-7DE12BFC4BBD}"/>
              </a:ext>
            </a:extLst>
          </p:cNvPr>
          <p:cNvGraphicFramePr>
            <a:graphicFrameLocks noGrp="1"/>
          </p:cNvGraphicFramePr>
          <p:nvPr/>
        </p:nvGraphicFramePr>
        <p:xfrm>
          <a:off x="3505200" y="3013868"/>
          <a:ext cx="5486403" cy="830263"/>
        </p:xfrm>
        <a:graphic>
          <a:graphicData uri="http://schemas.openxmlformats.org/drawingml/2006/table">
            <a:tbl>
              <a:tblPr/>
              <a:tblGrid>
                <a:gridCol w="9905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3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93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3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93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93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93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index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char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05912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CEFD9-D188-3A47-9E5A-3298D2E1D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30C2F-3315-A448-A695-C5B91B84C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[6];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[0] = 'H';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[1] = 'e';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[2] = 'l';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[5] = '\0';</a:t>
            </a:r>
          </a:p>
        </p:txBody>
      </p:sp>
    </p:spTree>
    <p:extLst>
      <p:ext uri="{BB962C8B-B14F-4D97-AF65-F5344CB8AC3E}">
        <p14:creationId xmlns:p14="http://schemas.microsoft.com/office/powerpoint/2010/main" val="11853419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B8287-60E6-8447-94E2-414E3C805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 Length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A178D-3082-494A-B312-0D3B18BB8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Strings are </a:t>
            </a:r>
            <a:r>
              <a:rPr lang="en-US" b="1" u="sng" dirty="0"/>
              <a:t>not</a:t>
            </a:r>
            <a:r>
              <a:rPr lang="en-US" dirty="0"/>
              <a:t> objects.  They do not embed additional information (e.g., string length).  We must calculate this!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 can use the provided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dirty="0"/>
              <a:t> function to calculate string length.  The null-terminating character does </a:t>
            </a:r>
            <a:r>
              <a:rPr lang="en-US" i="1" dirty="0"/>
              <a:t>not</a:t>
            </a:r>
            <a:r>
              <a:rPr lang="en-US" dirty="0"/>
              <a:t> count towards the length.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13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  <p:graphicFrame>
        <p:nvGraphicFramePr>
          <p:cNvPr id="4" name="Group 63">
            <a:extLst>
              <a:ext uri="{FF2B5EF4-FFF2-40B4-BE49-F238E27FC236}">
                <a16:creationId xmlns:a16="http://schemas.microsoft.com/office/drawing/2014/main" id="{54668A6F-C0D2-B24C-9B1F-B85FB3334B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7034545"/>
              </p:ext>
            </p:extLst>
          </p:nvPr>
        </p:nvGraphicFramePr>
        <p:xfrm>
          <a:off x="457200" y="2362200"/>
          <a:ext cx="11277600" cy="830263"/>
        </p:xfrm>
        <a:graphic>
          <a:graphicData uri="http://schemas.openxmlformats.org/drawingml/2006/table">
            <a:tbl>
              <a:tblPr/>
              <a:tblGrid>
                <a:gridCol w="751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index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value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722E1137-16F2-AE46-9B5F-0AED4A3CEC44}"/>
              </a:ext>
            </a:extLst>
          </p:cNvPr>
          <p:cNvSpPr/>
          <p:nvPr/>
        </p:nvSpPr>
        <p:spPr bwMode="auto">
          <a:xfrm>
            <a:off x="838200" y="5715000"/>
            <a:ext cx="10515600" cy="10084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C00000"/>
                </a:solidFill>
              </a:rPr>
              <a:t>Caution:</a:t>
            </a:r>
            <a:r>
              <a:rPr lang="en-US" sz="2800" dirty="0"/>
              <a:t> 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800" dirty="0"/>
              <a:t> is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O(N)</a:t>
            </a:r>
            <a:r>
              <a:rPr lang="en-US" sz="2800" dirty="0"/>
              <a:t> because it must scan the entire string!  We should save the value if we plan to refer to the length later.</a:t>
            </a:r>
          </a:p>
        </p:txBody>
      </p:sp>
    </p:spTree>
    <p:extLst>
      <p:ext uri="{BB962C8B-B14F-4D97-AF65-F5344CB8AC3E}">
        <p14:creationId xmlns:p14="http://schemas.microsoft.com/office/powerpoint/2010/main" val="25816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CEFD9-D188-3A47-9E5A-3298D2E1D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Strings As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30C2F-3315-A448-A695-C5B91B84C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When we pass a string as a parameter, it is passed as a </a:t>
            </a:r>
            <a:r>
              <a:rPr lang="en-US" b="1" dirty="0"/>
              <a:t>char *</a:t>
            </a:r>
            <a:r>
              <a:rPr lang="en-US" dirty="0"/>
              <a:t>. C passes the location of the first character rather than a copy of the whole array.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doSomething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[6];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	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doSomething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18609345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CEFD9-D188-3A47-9E5A-3298D2E1D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Strings As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30C2F-3315-A448-A695-C5B91B84CB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When we pass a string as a parameter, it is passed as a </a:t>
            </a:r>
            <a:r>
              <a:rPr lang="en-US" b="1" dirty="0"/>
              <a:t>char *</a:t>
            </a:r>
            <a:r>
              <a:rPr lang="en-US" dirty="0"/>
              <a:t>. C passes the location of the first character rather than a copy of the whole array.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doSomething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 *str) {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str[0]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'c'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modifies original string!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prints cello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[6];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this string is “Hello”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doSomething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84928E-1D27-DE4E-8488-92C2B6AF7422}"/>
              </a:ext>
            </a:extLst>
          </p:cNvPr>
          <p:cNvSpPr/>
          <p:nvPr/>
        </p:nvSpPr>
        <p:spPr bwMode="auto">
          <a:xfrm>
            <a:off x="7050018" y="4543242"/>
            <a:ext cx="4992895" cy="10084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We can still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use a char * </a:t>
            </a: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the same way as a char[].</a:t>
            </a:r>
          </a:p>
        </p:txBody>
      </p:sp>
    </p:spTree>
    <p:extLst>
      <p:ext uri="{BB962C8B-B14F-4D97-AF65-F5344CB8AC3E}">
        <p14:creationId xmlns:p14="http://schemas.microsoft.com/office/powerpoint/2010/main" val="3668670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42713" algn="r"/>
              </a:tabLs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Characters	</a:t>
            </a:r>
          </a:p>
          <a:p>
            <a:pPr>
              <a:tabLst>
                <a:tab pos="11542713" algn="r"/>
              </a:tabLs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Strings	</a:t>
            </a:r>
          </a:p>
          <a:p>
            <a:pPr>
              <a:tabLst>
                <a:tab pos="11542713" algn="r"/>
              </a:tabLst>
            </a:pPr>
            <a:r>
              <a:rPr lang="en-US" dirty="0"/>
              <a:t>Common String Operations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/>
              <a:t>Comparing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/>
              <a:t>Copying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/>
              <a:t>Concatenating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/>
              <a:t>Substrings	</a:t>
            </a:r>
          </a:p>
        </p:txBody>
      </p:sp>
    </p:spTree>
    <p:extLst>
      <p:ext uri="{BB962C8B-B14F-4D97-AF65-F5344CB8AC3E}">
        <p14:creationId xmlns:p14="http://schemas.microsoft.com/office/powerpoint/2010/main" val="1016389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439D3-5941-954B-957F-0EA137C7E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string.h</a:t>
            </a:r>
            <a:r>
              <a:rPr lang="en-US" dirty="0"/>
              <a:t> Functions</a:t>
            </a:r>
          </a:p>
        </p:txBody>
      </p:sp>
      <p:graphicFrame>
        <p:nvGraphicFramePr>
          <p:cNvPr id="4" name="Group 4">
            <a:extLst>
              <a:ext uri="{FF2B5EF4-FFF2-40B4-BE49-F238E27FC236}">
                <a16:creationId xmlns:a16="http://schemas.microsoft.com/office/drawing/2014/main" id="{0BC3C64A-0975-0848-8C3A-9856B84347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502418"/>
              </p:ext>
            </p:extLst>
          </p:nvPr>
        </p:nvGraphicFramePr>
        <p:xfrm>
          <a:off x="304800" y="1219200"/>
          <a:ext cx="11582400" cy="5535168"/>
        </p:xfrm>
        <a:graphic>
          <a:graphicData uri="http://schemas.openxmlformats.org/drawingml/2006/table">
            <a:tbl>
              <a:tblPr/>
              <a:tblGrid>
                <a:gridCol w="4610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72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88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Function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Description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strlen(</a:t>
                      </a:r>
                      <a:r>
                        <a:rPr kumimoji="0" lang="en-US" altLang="x-none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returns the # of chars in a C string (before null-terminating character).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strcmp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str1, str2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strncmp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str1, str2, 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compares two strings; returns 0 if identical, &lt;0 if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comes before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str2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in alphabet, &gt;0 if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comes after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str2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in alphabet.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cs typeface="Times New Roman" charset="0"/>
                        </a:rPr>
                        <a:t>strncmp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cs typeface="Times New Roman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stops comparing after at most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characters.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12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strchr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strrchr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character search: returns a pointer to the first occurrence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in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, or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NULL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was not found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</a:t>
                      </a: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strrchr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find the last occurrence.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haystack, needle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string search: returns a pointer to the start of the first occurrence of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needle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haystack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, or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NULL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needle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was not found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haystack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strcpy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strncpy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copies characters in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to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, including null-terminating character.  Assumes enough space in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 Strings must not overlap. 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s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trncpy</a:t>
                      </a:r>
                      <a:r>
                        <a:rPr kumimoji="0" lang="en-US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stops after at most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chars, and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does not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add null-terminating char.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strcat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strncat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concatenate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onto the end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s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trncat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stops concatenating after at most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 characters. 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Always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adds a null-terminating character.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accept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reject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returns the length of the initial part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which contains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only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characters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accept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s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trcspn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returns the length of the initial part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which does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not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contain any characters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reject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93463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439D3-5941-954B-957F-0EA137C7E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string.h</a:t>
            </a:r>
            <a:r>
              <a:rPr lang="en-US" dirty="0"/>
              <a:t> Functions</a:t>
            </a:r>
          </a:p>
        </p:txBody>
      </p:sp>
      <p:graphicFrame>
        <p:nvGraphicFramePr>
          <p:cNvPr id="4" name="Group 4">
            <a:extLst>
              <a:ext uri="{FF2B5EF4-FFF2-40B4-BE49-F238E27FC236}">
                <a16:creationId xmlns:a16="http://schemas.microsoft.com/office/drawing/2014/main" id="{0BC3C64A-0975-0848-8C3A-9856B8434729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1219200"/>
          <a:ext cx="11582400" cy="5535168"/>
        </p:xfrm>
        <a:graphic>
          <a:graphicData uri="http://schemas.openxmlformats.org/drawingml/2006/table">
            <a:tbl>
              <a:tblPr/>
              <a:tblGrid>
                <a:gridCol w="4610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72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88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Function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Description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strlen(</a:t>
                      </a:r>
                      <a:r>
                        <a:rPr kumimoji="0" lang="en-US" altLang="x-none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returns the # of chars in a C string (before null-terminating character).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strcmp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str1, str2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strncmp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str1, str2, 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compares two strings; returns 0 if identical, &lt;0 if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comes before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str2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in alphabet, &gt;0 if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comes after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str2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in alphabet.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cs typeface="Times New Roman" charset="0"/>
                        </a:rPr>
                        <a:t>strncmp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cs typeface="Times New Roman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stops comparing after at most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characters.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12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strchr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strrchr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character search: returns a pointer to the first occurrence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in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, or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NULL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was not found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</a:t>
                      </a: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strrchr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find the last occurrence.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haystack, needle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string search: returns a pointer to the start of the first occurrence of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needle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haystack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, or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NULL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needle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was not found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haystack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strcpy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strncpy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copies characters in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to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, including null-terminating character.  Assumes enough space in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 Strings must not overlap. 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s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trncpy</a:t>
                      </a:r>
                      <a:r>
                        <a:rPr kumimoji="0" lang="en-US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stops after at most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chars, and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does not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add null-terminating char.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strcat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strncat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concatenate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onto the end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s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trncat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stops concatenating after at most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 characters. 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Always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adds a null-terminating character.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accept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reject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returns the length of the initial part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which contains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only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characters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accept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s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trcspn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returns the length of the initial part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which does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not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contain any characters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reject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9CB22B10-BB2F-B24F-AF65-8287333AAC5D}"/>
              </a:ext>
            </a:extLst>
          </p:cNvPr>
          <p:cNvSpPr/>
          <p:nvPr/>
        </p:nvSpPr>
        <p:spPr bwMode="auto">
          <a:xfrm>
            <a:off x="2634291" y="3491484"/>
            <a:ext cx="6923417" cy="990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74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2800" dirty="0"/>
              <a:t>Many string functions assume </a:t>
            </a:r>
            <a:r>
              <a:rPr lang="en-US" sz="2800" b="1" dirty="0"/>
              <a:t>valid string </a:t>
            </a:r>
            <a:r>
              <a:rPr lang="en-US" sz="2800" dirty="0"/>
              <a:t>input; i.e., ends in a null terminator.</a:t>
            </a:r>
          </a:p>
        </p:txBody>
      </p:sp>
    </p:spTree>
    <p:extLst>
      <p:ext uri="{BB962C8B-B14F-4D97-AF65-F5344CB8AC3E}">
        <p14:creationId xmlns:p14="http://schemas.microsoft.com/office/powerpoint/2010/main" val="12952025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 </a:t>
            </a:r>
            <a:r>
              <a:rPr lang="en-US" u="sng" dirty="0"/>
              <a:t>cannot</a:t>
            </a:r>
            <a:r>
              <a:rPr lang="en-US" dirty="0"/>
              <a:t> compare C strings using comparison operators like ==, &lt;  or &gt;.  This compares addresses!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str1 = 0x7f42, str2 = 0x654d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doSomething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 *str1, char *str2) {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if (str1 &gt; str2) { …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compares 0x7f42 &gt; 0x654d!</a:t>
            </a:r>
          </a:p>
          <a:p>
            <a:pPr marL="0" indent="0">
              <a:buNone/>
            </a:pPr>
            <a:r>
              <a:rPr lang="en-US" dirty="0"/>
              <a:t>Instead, use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strcmp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7666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B8287-60E6-8447-94E2-414E3C805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string library: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strcmp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A178D-3082-494A-B312-0D3B18BB8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0591800" cy="5562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strcmp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(str1, str2)</a:t>
            </a:r>
            <a:r>
              <a:rPr lang="en-US" b="1" dirty="0"/>
              <a:t>: </a:t>
            </a:r>
            <a:r>
              <a:rPr lang="en-US" dirty="0"/>
              <a:t>compares two strings.</a:t>
            </a:r>
            <a:endParaRPr lang="en-US" altLang="x-none" dirty="0">
              <a:latin typeface="Calibri" charset="0"/>
              <a:cs typeface="Times New Roman" charset="0"/>
            </a:endParaRPr>
          </a:p>
          <a:p>
            <a:r>
              <a:rPr lang="en-US" altLang="x-none" dirty="0">
                <a:latin typeface="Calibri" charset="0"/>
                <a:cs typeface="Times New Roman" charset="0"/>
              </a:rPr>
              <a:t>returns 0 if identical</a:t>
            </a:r>
          </a:p>
          <a:p>
            <a:r>
              <a:rPr lang="en-US" altLang="x-none" dirty="0">
                <a:latin typeface="Calibri" charset="0"/>
                <a:cs typeface="Times New Roman" charset="0"/>
              </a:rPr>
              <a:t>&lt;0 if </a:t>
            </a:r>
            <a:r>
              <a:rPr lang="en-US" altLang="x-none" b="1" i="1" dirty="0">
                <a:latin typeface="Consolas" charset="0"/>
              </a:rPr>
              <a:t>str1</a:t>
            </a:r>
            <a:r>
              <a:rPr lang="en-US" altLang="x-none" dirty="0">
                <a:latin typeface="Calibri" charset="0"/>
                <a:cs typeface="Times New Roman" charset="0"/>
              </a:rPr>
              <a:t> comes before </a:t>
            </a:r>
            <a:r>
              <a:rPr lang="en-US" altLang="x-none" b="1" i="1" dirty="0">
                <a:latin typeface="Consolas" charset="0"/>
              </a:rPr>
              <a:t>str2</a:t>
            </a:r>
            <a:r>
              <a:rPr lang="en-US" altLang="x-none" dirty="0">
                <a:latin typeface="Calibri" charset="0"/>
                <a:cs typeface="Times New Roman" charset="0"/>
              </a:rPr>
              <a:t> in alphabet</a:t>
            </a:r>
          </a:p>
          <a:p>
            <a:r>
              <a:rPr lang="en-US" altLang="x-none" dirty="0">
                <a:latin typeface="Calibri" charset="0"/>
                <a:cs typeface="Times New Roman" charset="0"/>
              </a:rPr>
              <a:t>&gt;0 if </a:t>
            </a:r>
            <a:r>
              <a:rPr lang="en-US" altLang="x-none" b="1" i="1" dirty="0">
                <a:latin typeface="Consolas" charset="0"/>
              </a:rPr>
              <a:t>str1</a:t>
            </a:r>
            <a:r>
              <a:rPr lang="en-US" altLang="x-none" dirty="0">
                <a:latin typeface="Calibri" charset="0"/>
                <a:cs typeface="Times New Roman" charset="0"/>
              </a:rPr>
              <a:t> comes after </a:t>
            </a:r>
            <a:r>
              <a:rPr lang="en-US" altLang="x-none" b="1" i="1" dirty="0">
                <a:latin typeface="Consolas" charset="0"/>
              </a:rPr>
              <a:t>str2</a:t>
            </a:r>
            <a:r>
              <a:rPr lang="en-US" altLang="x-none" dirty="0">
                <a:latin typeface="Calibri" charset="0"/>
                <a:cs typeface="Times New Roman" charset="0"/>
              </a:rPr>
              <a:t> in alphabet. </a:t>
            </a:r>
            <a:endParaRPr lang="en-US" dirty="0"/>
          </a:p>
          <a:p>
            <a:pPr marL="0" indent="0">
              <a:spcBef>
                <a:spcPts val="150"/>
              </a:spcBef>
              <a:buNone/>
            </a:pPr>
            <a:endParaRPr lang="en-US" b="1" dirty="0"/>
          </a:p>
        </p:txBody>
      </p:sp>
      <p:sp>
        <p:nvSpPr>
          <p:cNvPr id="8" name="$ ./strcmp_ex cat camel 2…">
            <a:extLst>
              <a:ext uri="{FF2B5EF4-FFF2-40B4-BE49-F238E27FC236}">
                <a16:creationId xmlns:a16="http://schemas.microsoft.com/office/drawing/2014/main" id="{48F881AB-391F-B540-9668-AD187E37415B}"/>
              </a:ext>
            </a:extLst>
          </p:cNvPr>
          <p:cNvSpPr txBox="1"/>
          <p:nvPr/>
        </p:nvSpPr>
        <p:spPr>
          <a:xfrm>
            <a:off x="1341830" y="11679983"/>
            <a:ext cx="21087954" cy="208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$ ./strcmp_ex cat camel 2</a:t>
            </a:r>
          </a:p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String "cat" comes after "camel" in the alphabet.</a:t>
            </a:r>
          </a:p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Up to character 2, "cat" is the same as "camel" in the alphabet.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6714FC-B8B9-104D-A9C5-3CC404BA12B7}"/>
              </a:ext>
            </a:extLst>
          </p:cNvPr>
          <p:cNvSpPr/>
          <p:nvPr/>
        </p:nvSpPr>
        <p:spPr>
          <a:xfrm>
            <a:off x="685800" y="3429000"/>
            <a:ext cx="724376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compResult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400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strcmp</a:t>
            </a:r>
            <a:r>
              <a:rPr lang="en-US" sz="2400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(str1, str2)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if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compResult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== 0) {		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equal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 else if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compResult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&lt; 0)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str1 comes before str2 	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 else {	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str1 comes after str2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62561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1430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 </a:t>
            </a:r>
            <a:r>
              <a:rPr lang="en-US" u="sng" dirty="0"/>
              <a:t>cannot</a:t>
            </a:r>
            <a:r>
              <a:rPr lang="en-US" dirty="0"/>
              <a:t> copy C strings using =.  This copies addresses!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param1 = 0x7f42, param2 = 0x654d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doSomething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(char *param1, char *param2) {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param1 = param2;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// copies 0x654d.  Points to same string!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param2[0]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'H'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// modifies the one original string!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  <a:p>
            <a:pPr marL="0" indent="0">
              <a:spcBef>
                <a:spcPts val="0"/>
              </a:spcBef>
              <a:buNone/>
            </a:pPr>
            <a:endParaRPr lang="en-US" sz="1050" dirty="0"/>
          </a:p>
          <a:p>
            <a:pPr marL="0" indent="0">
              <a:buNone/>
            </a:pPr>
            <a:r>
              <a:rPr lang="en-US" dirty="0"/>
              <a:t>Instead, use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93210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B8287-60E6-8447-94E2-414E3C805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string library: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A178D-3082-494A-B312-0D3B18BB8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87200" cy="5562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b="1" dirty="0"/>
              <a:t>: </a:t>
            </a:r>
            <a:r>
              <a:rPr lang="en-US" dirty="0"/>
              <a:t>copies the contents of </a:t>
            </a:r>
            <a:r>
              <a:rPr lang="en-US" b="1" dirty="0" err="1"/>
              <a:t>src</a:t>
            </a:r>
            <a:r>
              <a:rPr lang="en-US" dirty="0"/>
              <a:t> into the string </a:t>
            </a:r>
            <a:r>
              <a:rPr lang="en-US" b="1" dirty="0" err="1"/>
              <a:t>dst</a:t>
            </a:r>
            <a:r>
              <a:rPr lang="en-US" dirty="0"/>
              <a:t>, including the null terminator.</a:t>
            </a:r>
            <a:endParaRPr lang="en-US" altLang="x-none" dirty="0">
              <a:latin typeface="Calibri" charset="0"/>
              <a:cs typeface="Times New Roman" charset="0"/>
            </a:endParaRPr>
          </a:p>
        </p:txBody>
      </p:sp>
      <p:sp>
        <p:nvSpPr>
          <p:cNvPr id="8" name="$ ./strcmp_ex cat camel 2…">
            <a:extLst>
              <a:ext uri="{FF2B5EF4-FFF2-40B4-BE49-F238E27FC236}">
                <a16:creationId xmlns:a16="http://schemas.microsoft.com/office/drawing/2014/main" id="{48F881AB-391F-B540-9668-AD187E37415B}"/>
              </a:ext>
            </a:extLst>
          </p:cNvPr>
          <p:cNvSpPr txBox="1"/>
          <p:nvPr/>
        </p:nvSpPr>
        <p:spPr>
          <a:xfrm>
            <a:off x="1341830" y="11679983"/>
            <a:ext cx="21087954" cy="208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$ ./strcmp_ex cat camel 2</a:t>
            </a:r>
          </a:p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String "cat" comes after "camel" in the alphabet.</a:t>
            </a:r>
          </a:p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Up to character 2, "cat" is the same as "camel" in the alphabet.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6714FC-B8B9-104D-A9C5-3CC404BA12B7}"/>
              </a:ext>
            </a:extLst>
          </p:cNvPr>
          <p:cNvSpPr/>
          <p:nvPr/>
        </p:nvSpPr>
        <p:spPr>
          <a:xfrm>
            <a:off x="457200" y="2514600"/>
            <a:ext cx="81534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2800" dirty="0"/>
              <a:t>	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char str1[6];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8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"hello"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sz="2800" dirty="0"/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/>
              <a:t>	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char str2[6];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(str2, str1);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	str2[0] = </a:t>
            </a:r>
            <a:r>
              <a:rPr lang="en-US" sz="28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'c'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sz="2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8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"%s"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, str1);	  </a:t>
            </a:r>
            <a:r>
              <a:rPr lang="en-US" sz="28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hello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8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"%s"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, str2);	  </a:t>
            </a:r>
            <a:r>
              <a:rPr lang="en-US" sz="28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cello</a:t>
            </a:r>
          </a:p>
        </p:txBody>
      </p:sp>
    </p:spTree>
    <p:extLst>
      <p:ext uri="{BB962C8B-B14F-4D97-AF65-F5344CB8AC3E}">
        <p14:creationId xmlns:p14="http://schemas.microsoft.com/office/powerpoint/2010/main" val="890111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str1[6];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3022238" y="345274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/>
        </p:nvGraphicFramePr>
        <p:xfrm>
          <a:off x="3935338" y="4343400"/>
          <a:ext cx="4537272" cy="830263"/>
        </p:xfrm>
        <a:graphic>
          <a:graphicData uri="http://schemas.openxmlformats.org/drawingml/2006/table">
            <a:tbl>
              <a:tblPr/>
              <a:tblGrid>
                <a:gridCol w="756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3016300" y="478228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27271525-4B9B-9043-AB17-B521E7F31CF1}"/>
              </a:ext>
            </a:extLst>
          </p:cNvPr>
          <p:cNvGraphicFramePr>
            <a:graphicFrameLocks noGrp="1"/>
          </p:cNvGraphicFramePr>
          <p:nvPr/>
        </p:nvGraphicFramePr>
        <p:xfrm>
          <a:off x="3941275" y="3013867"/>
          <a:ext cx="4537272" cy="830263"/>
        </p:xfrm>
        <a:graphic>
          <a:graphicData uri="http://schemas.openxmlformats.org/drawingml/2006/table">
            <a:tbl>
              <a:tblPr/>
              <a:tblGrid>
                <a:gridCol w="756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10555D57-F215-2340-A681-E48DECDAA5E0}"/>
              </a:ext>
            </a:extLst>
          </p:cNvPr>
          <p:cNvSpPr/>
          <p:nvPr/>
        </p:nvSpPr>
        <p:spPr>
          <a:xfrm>
            <a:off x="4038600" y="4782282"/>
            <a:ext cx="5334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US" altLang="x-none" dirty="0">
                <a:latin typeface="Consolas" charset="0"/>
              </a:rPr>
              <a:t>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E4D06E7-3F1D-F148-8C05-767405598969}"/>
              </a:ext>
            </a:extLst>
          </p:cNvPr>
          <p:cNvSpPr/>
          <p:nvPr/>
        </p:nvSpPr>
        <p:spPr>
          <a:xfrm>
            <a:off x="4816651" y="4776324"/>
            <a:ext cx="5334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US" altLang="x-none" dirty="0">
                <a:latin typeface="Consolas" charset="0"/>
              </a:rPr>
              <a:t>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AACA65-74F1-074A-9FE5-A3F0E5D67250}"/>
              </a:ext>
            </a:extLst>
          </p:cNvPr>
          <p:cNvSpPr/>
          <p:nvPr/>
        </p:nvSpPr>
        <p:spPr>
          <a:xfrm>
            <a:off x="5559000" y="4776324"/>
            <a:ext cx="5334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US" altLang="x-none" dirty="0">
                <a:latin typeface="Consolas" charset="0"/>
              </a:rPr>
              <a:t>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6C58E0B-DA4B-F046-9D70-1D71BAEE4A85}"/>
              </a:ext>
            </a:extLst>
          </p:cNvPr>
          <p:cNvSpPr/>
          <p:nvPr/>
        </p:nvSpPr>
        <p:spPr>
          <a:xfrm>
            <a:off x="6304715" y="4782242"/>
            <a:ext cx="5334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US" altLang="x-none" dirty="0">
                <a:latin typeface="Consolas" charset="0"/>
              </a:rPr>
              <a:t>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4EC545-DC66-A54F-85A1-8B50AC73C042}"/>
              </a:ext>
            </a:extLst>
          </p:cNvPr>
          <p:cNvSpPr/>
          <p:nvPr/>
        </p:nvSpPr>
        <p:spPr>
          <a:xfrm>
            <a:off x="7065938" y="4776324"/>
            <a:ext cx="5334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US" altLang="x-none" dirty="0">
                <a:latin typeface="Consolas" charset="0"/>
              </a:rPr>
              <a:t>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724F2E-F44B-0045-A268-9588DBF68164}"/>
              </a:ext>
            </a:extLst>
          </p:cNvPr>
          <p:cNvSpPr/>
          <p:nvPr/>
        </p:nvSpPr>
        <p:spPr>
          <a:xfrm>
            <a:off x="7825115" y="4776324"/>
            <a:ext cx="5334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US" altLang="x-none" dirty="0">
                <a:latin typeface="Consolas" charset="0"/>
              </a:rPr>
              <a:t>?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0ECF68C-56CA-1048-87E8-9273624012B9}"/>
              </a:ext>
            </a:extLst>
          </p:cNvPr>
          <p:cNvCxnSpPr/>
          <p:nvPr/>
        </p:nvCxnSpPr>
        <p:spPr>
          <a:xfrm>
            <a:off x="4267200" y="3962400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1999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25 1.11022E-16 L 0.0625 1.11022E-16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25 1.11022E-16 L 0.125 1.11022E-16 " pathEditMode="relative" ptsTypes="AA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5 1.11022E-16 L 0.1875 1.11022E-16 " pathEditMode="relative" ptsTypes="AA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125 1.11022E-16 L 0.25 1.11022E-16 " pathEditMode="relative" ptsTypes="AA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 1.11022E-16 L 0.3125 1.11022E-16 " pathEditMode="relative" ptsTypes="AA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 must make sure there is enough space in the destination to hold the entire copy, </a:t>
            </a:r>
            <a:r>
              <a:rPr lang="en-US" i="1" dirty="0"/>
              <a:t>including the null-terminating character</a:t>
            </a:r>
            <a:r>
              <a:rPr lang="en-US" dirty="0"/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Writing past memory bounds is called a “buffer overflow”.  It can allow for security vulnerabilities!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894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479665"/>
              </p:ext>
            </p:extLst>
          </p:nvPr>
        </p:nvGraphicFramePr>
        <p:xfrm>
          <a:off x="1148414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8" name="Group 63">
            <a:extLst>
              <a:ext uri="{FF2B5EF4-FFF2-40B4-BE49-F238E27FC236}">
                <a16:creationId xmlns:a16="http://schemas.microsoft.com/office/drawing/2014/main" id="{2B9F0C6D-F0EF-2042-B52D-7F316959DC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0344392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06D1DF65-5750-3E4B-8182-D62FD11015A8}"/>
              </a:ext>
            </a:extLst>
          </p:cNvPr>
          <p:cNvSpPr/>
          <p:nvPr/>
        </p:nvSpPr>
        <p:spPr>
          <a:xfrm>
            <a:off x="5867400" y="4995068"/>
            <a:ext cx="6101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27484128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804535"/>
              </p:ext>
            </p:extLst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15240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A371A5E2-BEF8-3140-9AB0-E68B8D09AD87}"/>
              </a:ext>
            </a:extLst>
          </p:cNvPr>
          <p:cNvSpPr/>
          <p:nvPr/>
        </p:nvSpPr>
        <p:spPr>
          <a:xfrm>
            <a:off x="5867400" y="4995068"/>
            <a:ext cx="6101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523E4406-383B-7C41-9F69-0A57EA14CD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709691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88173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1892155"/>
              </p:ext>
            </p:extLst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22860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36A07A9B-B2D3-BE4B-A14D-F7765C74741F}"/>
              </a:ext>
            </a:extLst>
          </p:cNvPr>
          <p:cNvSpPr/>
          <p:nvPr/>
        </p:nvSpPr>
        <p:spPr>
          <a:xfrm>
            <a:off x="5867400" y="4995068"/>
            <a:ext cx="6101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FECD74C9-B0DC-E94B-A0B3-781E8A3D8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709691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18183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4339054"/>
              </p:ext>
            </p:extLst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3124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84D00C5-C390-1542-BD8B-C6487786EB66}"/>
              </a:ext>
            </a:extLst>
          </p:cNvPr>
          <p:cNvSpPr/>
          <p:nvPr/>
        </p:nvSpPr>
        <p:spPr>
          <a:xfrm>
            <a:off x="5867400" y="4995068"/>
            <a:ext cx="6101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EDFC01C0-0F6D-3440-BF99-32CC143468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709691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15940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3952789"/>
              </p:ext>
            </p:extLst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3886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94F6C2A0-33D7-FA43-85A5-A8FFCE3A0F99}"/>
              </a:ext>
            </a:extLst>
          </p:cNvPr>
          <p:cNvSpPr/>
          <p:nvPr/>
        </p:nvSpPr>
        <p:spPr>
          <a:xfrm>
            <a:off x="5867400" y="4995068"/>
            <a:ext cx="6101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B4656AF5-4CC0-2E41-A46D-3774E431F7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709691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436728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153885"/>
              </p:ext>
            </p:extLst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4648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418A5593-A188-8841-BE26-B00774D1EF81}"/>
              </a:ext>
            </a:extLst>
          </p:cNvPr>
          <p:cNvSpPr/>
          <p:nvPr/>
        </p:nvSpPr>
        <p:spPr>
          <a:xfrm>
            <a:off x="5867400" y="4995068"/>
            <a:ext cx="6101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9C3526A9-3161-E84E-AE34-B807570BBD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709691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474998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1164680"/>
              </p:ext>
            </p:extLst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5410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60016354-4A36-2948-8021-339331202E96}"/>
              </a:ext>
            </a:extLst>
          </p:cNvPr>
          <p:cNvSpPr/>
          <p:nvPr/>
        </p:nvSpPr>
        <p:spPr>
          <a:xfrm>
            <a:off x="5867400" y="4995068"/>
            <a:ext cx="6101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5B50AB28-1248-E145-8F3B-4A2162A509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709691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681203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4049403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7980432"/>
              </p:ext>
            </p:extLst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6172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709691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513851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3724019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/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6934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908198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9785215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/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7696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014749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4472008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/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8458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432774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7165541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/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9220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754170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6056777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/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9982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057051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1564968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/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10744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142070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2548147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/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115824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126366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1127242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/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955324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n)</a:t>
            </a:r>
            <a:r>
              <a:rPr lang="en-US" b="1" dirty="0"/>
              <a:t>: </a:t>
            </a:r>
            <a:r>
              <a:rPr lang="en-US" dirty="0"/>
              <a:t>copies at most the first n bytes from </a:t>
            </a:r>
            <a:r>
              <a:rPr lang="en-US" b="1" dirty="0" err="1"/>
              <a:t>src</a:t>
            </a:r>
            <a:r>
              <a:rPr lang="en-US" dirty="0"/>
              <a:t> into the string </a:t>
            </a:r>
            <a:r>
              <a:rPr lang="en-US" b="1" dirty="0" err="1"/>
              <a:t>dst</a:t>
            </a:r>
            <a:r>
              <a:rPr lang="en-US" dirty="0"/>
              <a:t>. If there is no null-terminating character in these bytes, then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dirty="0"/>
              <a:t> will </a:t>
            </a:r>
            <a:r>
              <a:rPr lang="en-US" i="1" dirty="0"/>
              <a:t>not be null terminated</a:t>
            </a:r>
            <a:r>
              <a:rPr lang="en-US" dirty="0"/>
              <a:t>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copying "hello"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				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doesn’t copy '\0'!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If there is no null-terminating character, we may not be able to tell where the end of the string is anymore.  E.g.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dirty="0"/>
              <a:t> may continue reading into some other memory in search of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'\0'</a:t>
            </a:r>
            <a:r>
              <a:rPr 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297151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(str2, "hello, world!", 5);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length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(str2);	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2284500"/>
              </p:ext>
            </p:extLst>
          </p:nvPr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D1DF65-5750-3E4B-8182-D62FD11015A8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1" name="Group 63">
            <a:extLst>
              <a:ext uri="{FF2B5EF4-FFF2-40B4-BE49-F238E27FC236}">
                <a16:creationId xmlns:a16="http://schemas.microsoft.com/office/drawing/2014/main" id="{C97264F2-BBFB-B04F-9968-A5FE6A7CC8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5775560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555817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(str2, "hello, world!", 5);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(str2);	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3013427"/>
              </p:ext>
            </p:extLst>
          </p:nvPr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D1DF65-5750-3E4B-8182-D62FD11015A8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B5BBC17-EAE3-F24B-B679-C772A94DB238}"/>
              </a:ext>
            </a:extLst>
          </p:cNvPr>
          <p:cNvCxnSpPr/>
          <p:nvPr/>
        </p:nvCxnSpPr>
        <p:spPr>
          <a:xfrm>
            <a:off x="15240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Group 63">
            <a:extLst>
              <a:ext uri="{FF2B5EF4-FFF2-40B4-BE49-F238E27FC236}">
                <a16:creationId xmlns:a16="http://schemas.microsoft.com/office/drawing/2014/main" id="{C08ACB81-9D30-724A-ADDC-EA903C0C901E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354971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(str2, "hello, world!", 5);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(str2);	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8707535"/>
              </p:ext>
            </p:extLst>
          </p:nvPr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D1DF65-5750-3E4B-8182-D62FD11015A8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B5BBC17-EAE3-F24B-B679-C772A94DB238}"/>
              </a:ext>
            </a:extLst>
          </p:cNvPr>
          <p:cNvCxnSpPr/>
          <p:nvPr/>
        </p:nvCxnSpPr>
        <p:spPr>
          <a:xfrm>
            <a:off x="22860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Group 63">
            <a:extLst>
              <a:ext uri="{FF2B5EF4-FFF2-40B4-BE49-F238E27FC236}">
                <a16:creationId xmlns:a16="http://schemas.microsoft.com/office/drawing/2014/main" id="{7012C5EC-A3CF-C544-B00B-C5EDEA5450C5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548152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(str2, "hello, world!", 5);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4612967"/>
              </p:ext>
            </p:extLst>
          </p:nvPr>
        </p:nvGraphicFramePr>
        <p:xfrm>
          <a:off x="1148414" y="4579937"/>
          <a:ext cx="3880780" cy="830263"/>
        </p:xfrm>
        <a:graphic>
          <a:graphicData uri="http://schemas.openxmlformats.org/drawingml/2006/table">
            <a:tbl>
              <a:tblPr/>
              <a:tblGrid>
                <a:gridCol w="7761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D1DF65-5750-3E4B-8182-D62FD11015A8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B5BBC17-EAE3-F24B-B679-C772A94DB238}"/>
              </a:ext>
            </a:extLst>
          </p:cNvPr>
          <p:cNvCxnSpPr/>
          <p:nvPr/>
        </p:nvCxnSpPr>
        <p:spPr>
          <a:xfrm>
            <a:off x="30480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Group 63">
            <a:extLst>
              <a:ext uri="{FF2B5EF4-FFF2-40B4-BE49-F238E27FC236}">
                <a16:creationId xmlns:a16="http://schemas.microsoft.com/office/drawing/2014/main" id="{0FEA1403-56BB-AB4F-BF3D-DB08DC14415A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730777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(str2, "hello, world!", 5);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3968606"/>
              </p:ext>
            </p:extLst>
          </p:nvPr>
        </p:nvGraphicFramePr>
        <p:xfrm>
          <a:off x="1148414" y="4579937"/>
          <a:ext cx="3880780" cy="830263"/>
        </p:xfrm>
        <a:graphic>
          <a:graphicData uri="http://schemas.openxmlformats.org/drawingml/2006/table">
            <a:tbl>
              <a:tblPr/>
              <a:tblGrid>
                <a:gridCol w="7761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D1DF65-5750-3E4B-8182-D62FD11015A8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B5BBC17-EAE3-F24B-B679-C772A94DB238}"/>
              </a:ext>
            </a:extLst>
          </p:cNvPr>
          <p:cNvCxnSpPr/>
          <p:nvPr/>
        </p:nvCxnSpPr>
        <p:spPr>
          <a:xfrm>
            <a:off x="3886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Group 63">
            <a:extLst>
              <a:ext uri="{FF2B5EF4-FFF2-40B4-BE49-F238E27FC236}">
                <a16:creationId xmlns:a16="http://schemas.microsoft.com/office/drawing/2014/main" id="{0F0D2278-E2DE-E647-84AE-CDEF504C5757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178836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(str2, "hello, world!", 5);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7065070"/>
              </p:ext>
            </p:extLst>
          </p:nvPr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D1DF65-5750-3E4B-8182-D62FD11015A8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B5BBC17-EAE3-F24B-B679-C772A94DB238}"/>
              </a:ext>
            </a:extLst>
          </p:cNvPr>
          <p:cNvCxnSpPr/>
          <p:nvPr/>
        </p:nvCxnSpPr>
        <p:spPr>
          <a:xfrm>
            <a:off x="45720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Group 63">
            <a:extLst>
              <a:ext uri="{FF2B5EF4-FFF2-40B4-BE49-F238E27FC236}">
                <a16:creationId xmlns:a16="http://schemas.microsoft.com/office/drawing/2014/main" id="{0790B645-ABF0-0240-A125-E0D589185FEA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083093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(str2, "hello, world!", 5);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6192120"/>
              </p:ext>
            </p:extLst>
          </p:nvPr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D1DF65-5750-3E4B-8182-D62FD11015A8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1" name="Group 63">
            <a:extLst>
              <a:ext uri="{FF2B5EF4-FFF2-40B4-BE49-F238E27FC236}">
                <a16:creationId xmlns:a16="http://schemas.microsoft.com/office/drawing/2014/main" id="{50D59901-7951-624C-8F67-52F368BDCFDF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918472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8828287"/>
              </p:ext>
            </p:extLst>
          </p:nvPr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57622548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50DCB7-07EC-6141-A7A3-8562E23F0F1A}"/>
              </a:ext>
            </a:extLst>
          </p:cNvPr>
          <p:cNvCxnSpPr>
            <a:cxnSpLocks/>
          </p:cNvCxnSpPr>
          <p:nvPr/>
        </p:nvCxnSpPr>
        <p:spPr>
          <a:xfrm flipV="1">
            <a:off x="1524000" y="55626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99905772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50DCB7-07EC-6141-A7A3-8562E23F0F1A}"/>
              </a:ext>
            </a:extLst>
          </p:cNvPr>
          <p:cNvCxnSpPr>
            <a:cxnSpLocks/>
          </p:cNvCxnSpPr>
          <p:nvPr/>
        </p:nvCxnSpPr>
        <p:spPr>
          <a:xfrm flipV="1">
            <a:off x="2286000" y="55626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214958527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50DCB7-07EC-6141-A7A3-8562E23F0F1A}"/>
              </a:ext>
            </a:extLst>
          </p:cNvPr>
          <p:cNvCxnSpPr>
            <a:cxnSpLocks/>
          </p:cNvCxnSpPr>
          <p:nvPr/>
        </p:nvCxnSpPr>
        <p:spPr>
          <a:xfrm flipV="1">
            <a:off x="3048000" y="55626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331432727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50DCB7-07EC-6141-A7A3-8562E23F0F1A}"/>
              </a:ext>
            </a:extLst>
          </p:cNvPr>
          <p:cNvCxnSpPr>
            <a:cxnSpLocks/>
          </p:cNvCxnSpPr>
          <p:nvPr/>
        </p:nvCxnSpPr>
        <p:spPr>
          <a:xfrm flipV="1">
            <a:off x="3810000" y="55626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34259926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50DCB7-07EC-6141-A7A3-8562E23F0F1A}"/>
              </a:ext>
            </a:extLst>
          </p:cNvPr>
          <p:cNvCxnSpPr>
            <a:cxnSpLocks/>
          </p:cNvCxnSpPr>
          <p:nvPr/>
        </p:nvCxnSpPr>
        <p:spPr>
          <a:xfrm flipV="1">
            <a:off x="4648200" y="55626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353928709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50DCB7-07EC-6141-A7A3-8562E23F0F1A}"/>
              </a:ext>
            </a:extLst>
          </p:cNvPr>
          <p:cNvCxnSpPr>
            <a:cxnSpLocks/>
          </p:cNvCxnSpPr>
          <p:nvPr/>
        </p:nvCxnSpPr>
        <p:spPr>
          <a:xfrm flipV="1">
            <a:off x="5410200" y="55626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291219530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50DCB7-07EC-6141-A7A3-8562E23F0F1A}"/>
              </a:ext>
            </a:extLst>
          </p:cNvPr>
          <p:cNvCxnSpPr>
            <a:cxnSpLocks/>
          </p:cNvCxnSpPr>
          <p:nvPr/>
        </p:nvCxnSpPr>
        <p:spPr>
          <a:xfrm flipV="1">
            <a:off x="6172200" y="55626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423637349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50DCB7-07EC-6141-A7A3-8562E23F0F1A}"/>
              </a:ext>
            </a:extLst>
          </p:cNvPr>
          <p:cNvCxnSpPr>
            <a:cxnSpLocks/>
          </p:cNvCxnSpPr>
          <p:nvPr/>
        </p:nvCxnSpPr>
        <p:spPr>
          <a:xfrm flipV="1">
            <a:off x="6934200" y="55626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230311730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50DCB7-07EC-6141-A7A3-8562E23F0F1A}"/>
              </a:ext>
            </a:extLst>
          </p:cNvPr>
          <p:cNvCxnSpPr>
            <a:cxnSpLocks/>
          </p:cNvCxnSpPr>
          <p:nvPr/>
        </p:nvCxnSpPr>
        <p:spPr>
          <a:xfrm flipV="1">
            <a:off x="7772400" y="55626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387277448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7AA36-64B8-0740-A0D1-E7E5D85C8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Doesn’t Automatically Initialize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CE744-A293-DA43-AEE7-C543F36EEB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Important note: C doesn’t automatically initialize variables or values to a default value.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int x;   </a:t>
            </a:r>
            <a:r>
              <a:rPr lang="en-US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contains garbage value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char str[6];  </a:t>
            </a:r>
            <a:r>
              <a:rPr lang="en-US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contains garbage characters</a:t>
            </a:r>
          </a:p>
        </p:txBody>
      </p:sp>
    </p:spTree>
    <p:extLst>
      <p:ext uri="{BB962C8B-B14F-4D97-AF65-F5344CB8AC3E}">
        <p14:creationId xmlns:p14="http://schemas.microsoft.com/office/powerpoint/2010/main" val="101975233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there"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8148260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617217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there"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409C0F3-A1EE-1748-8A81-39217308E6B9}"/>
              </a:ext>
            </a:extLst>
          </p:cNvPr>
          <p:cNvCxnSpPr>
            <a:cxnSpLocks/>
          </p:cNvCxnSpPr>
          <p:nvPr/>
        </p:nvCxnSpPr>
        <p:spPr>
          <a:xfrm>
            <a:off x="1524000" y="2667000"/>
            <a:ext cx="0" cy="457201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13211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there"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6546177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3ACAB15-F3CC-9F4A-A595-72659829EC91}"/>
              </a:ext>
            </a:extLst>
          </p:cNvPr>
          <p:cNvCxnSpPr>
            <a:cxnSpLocks/>
          </p:cNvCxnSpPr>
          <p:nvPr/>
        </p:nvCxnSpPr>
        <p:spPr>
          <a:xfrm>
            <a:off x="2286000" y="2667000"/>
            <a:ext cx="0" cy="457201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472100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there"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1012026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2DC2F33-BD95-6248-A6E6-C2AD8B66EEAD}"/>
              </a:ext>
            </a:extLst>
          </p:cNvPr>
          <p:cNvCxnSpPr>
            <a:cxnSpLocks/>
          </p:cNvCxnSpPr>
          <p:nvPr/>
        </p:nvCxnSpPr>
        <p:spPr>
          <a:xfrm>
            <a:off x="3048000" y="2667000"/>
            <a:ext cx="0" cy="457201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889639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there"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8472495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2706A6D-458D-794A-83C6-1BCAC5FA192C}"/>
              </a:ext>
            </a:extLst>
          </p:cNvPr>
          <p:cNvCxnSpPr>
            <a:cxnSpLocks/>
          </p:cNvCxnSpPr>
          <p:nvPr/>
        </p:nvCxnSpPr>
        <p:spPr>
          <a:xfrm>
            <a:off x="3810000" y="2667000"/>
            <a:ext cx="0" cy="457201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275013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there"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8787473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6ED4BC8-5E83-8249-B2A8-C68DAE2A48BA}"/>
              </a:ext>
            </a:extLst>
          </p:cNvPr>
          <p:cNvCxnSpPr>
            <a:cxnSpLocks/>
          </p:cNvCxnSpPr>
          <p:nvPr/>
        </p:nvCxnSpPr>
        <p:spPr>
          <a:xfrm>
            <a:off x="4648200" y="2667000"/>
            <a:ext cx="0" cy="457201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992641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there"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9160291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162213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there"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("%s\n", str1);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114301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there"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("%s\n", str1);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A41B4DF-2772-C44D-AF9E-4AD31827D871}"/>
              </a:ext>
            </a:extLst>
          </p:cNvPr>
          <p:cNvCxnSpPr>
            <a:cxnSpLocks/>
          </p:cNvCxnSpPr>
          <p:nvPr/>
        </p:nvCxnSpPr>
        <p:spPr>
          <a:xfrm flipV="1">
            <a:off x="1524000" y="42672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259645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there"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("%s\n", str1);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A41B4DF-2772-C44D-AF9E-4AD31827D871}"/>
              </a:ext>
            </a:extLst>
          </p:cNvPr>
          <p:cNvCxnSpPr>
            <a:cxnSpLocks/>
          </p:cNvCxnSpPr>
          <p:nvPr/>
        </p:nvCxnSpPr>
        <p:spPr>
          <a:xfrm flipV="1">
            <a:off x="2286000" y="42672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145869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there"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("%s\n", str1);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A41B4DF-2772-C44D-AF9E-4AD31827D871}"/>
              </a:ext>
            </a:extLst>
          </p:cNvPr>
          <p:cNvCxnSpPr>
            <a:cxnSpLocks/>
          </p:cNvCxnSpPr>
          <p:nvPr/>
        </p:nvCxnSpPr>
        <p:spPr>
          <a:xfrm flipV="1">
            <a:off x="3124200" y="42672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745913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there"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("%s\n", str1);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A41B4DF-2772-C44D-AF9E-4AD31827D871}"/>
              </a:ext>
            </a:extLst>
          </p:cNvPr>
          <p:cNvCxnSpPr>
            <a:cxnSpLocks/>
          </p:cNvCxnSpPr>
          <p:nvPr/>
        </p:nvCxnSpPr>
        <p:spPr>
          <a:xfrm flipV="1">
            <a:off x="3810000" y="42672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235209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there"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("%s\n", str1);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A41B4DF-2772-C44D-AF9E-4AD31827D871}"/>
              </a:ext>
            </a:extLst>
          </p:cNvPr>
          <p:cNvCxnSpPr>
            <a:cxnSpLocks/>
          </p:cNvCxnSpPr>
          <p:nvPr/>
        </p:nvCxnSpPr>
        <p:spPr>
          <a:xfrm flipV="1">
            <a:off x="4648200" y="42672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009887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there"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("%s\n", str1);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A41B4DF-2772-C44D-AF9E-4AD31827D871}"/>
              </a:ext>
            </a:extLst>
          </p:cNvPr>
          <p:cNvCxnSpPr>
            <a:cxnSpLocks/>
          </p:cNvCxnSpPr>
          <p:nvPr/>
        </p:nvCxnSpPr>
        <p:spPr>
          <a:xfrm flipV="1">
            <a:off x="5410200" y="42672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314286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there"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("%s\n", str1);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A41B4DF-2772-C44D-AF9E-4AD31827D871}"/>
              </a:ext>
            </a:extLst>
          </p:cNvPr>
          <p:cNvCxnSpPr>
            <a:cxnSpLocks/>
          </p:cNvCxnSpPr>
          <p:nvPr/>
        </p:nvCxnSpPr>
        <p:spPr>
          <a:xfrm flipV="1">
            <a:off x="6172200" y="42672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930612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there"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("%s\n", str1);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A41B4DF-2772-C44D-AF9E-4AD31827D871}"/>
              </a:ext>
            </a:extLst>
          </p:cNvPr>
          <p:cNvCxnSpPr>
            <a:cxnSpLocks/>
          </p:cNvCxnSpPr>
          <p:nvPr/>
        </p:nvCxnSpPr>
        <p:spPr>
          <a:xfrm flipV="1">
            <a:off x="6934200" y="42672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77754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there"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("%s\n", str1);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$ ./strncpy_buggy wonderful…">
            <a:extLst>
              <a:ext uri="{FF2B5EF4-FFF2-40B4-BE49-F238E27FC236}">
                <a16:creationId xmlns:a16="http://schemas.microsoft.com/office/drawing/2014/main" id="{BC7A80E0-A8D5-434D-869F-4AAE9F3034A7}"/>
              </a:ext>
            </a:extLst>
          </p:cNvPr>
          <p:cNvSpPr txBox="1"/>
          <p:nvPr/>
        </p:nvSpPr>
        <p:spPr>
          <a:xfrm>
            <a:off x="992323" y="5231588"/>
            <a:ext cx="10207354" cy="2072362"/>
          </a:xfrm>
          <a:prstGeom prst="rect">
            <a:avLst/>
          </a:prstGeom>
          <a:solidFill>
            <a:srgbClr val="FFFFFF"/>
          </a:solidFill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 sz="4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3200" dirty="0"/>
              <a:t>hello</a:t>
            </a:r>
            <a:r>
              <a:rPr sz="3200" dirty="0"/>
              <a:t>⍰⍰J⍰⍰⍰</a:t>
            </a:r>
            <a:endParaRPr lang="en-US" sz="3200" dirty="0"/>
          </a:p>
          <a:p>
            <a:pPr algn="l">
              <a:defRPr sz="4700">
                <a:latin typeface="Courier"/>
                <a:ea typeface="Courier"/>
                <a:cs typeface="Courier"/>
                <a:sym typeface="Courier"/>
              </a:defRPr>
            </a:pPr>
            <a:endParaRPr lang="en-US" sz="3200" dirty="0"/>
          </a:p>
          <a:p>
            <a:pPr algn="l">
              <a:defRPr sz="4700">
                <a:latin typeface="Courier"/>
                <a:ea typeface="Courier"/>
                <a:cs typeface="Courier"/>
                <a:sym typeface="Courier"/>
              </a:defRPr>
            </a:pPr>
            <a:endParaRPr lang="en-US" sz="3200" dirty="0"/>
          </a:p>
          <a:p>
            <a:pPr algn="l">
              <a:defRPr sz="4700">
                <a:latin typeface="Courier"/>
                <a:ea typeface="Courier"/>
                <a:cs typeface="Courier"/>
                <a:sym typeface="Courier"/>
              </a:defRPr>
            </a:pPr>
            <a:endParaRPr sz="3200" dirty="0"/>
          </a:p>
        </p:txBody>
      </p:sp>
    </p:spTree>
    <p:extLst>
      <p:ext uri="{BB962C8B-B14F-4D97-AF65-F5344CB8AC3E}">
        <p14:creationId xmlns:p14="http://schemas.microsoft.com/office/powerpoint/2010/main" val="253062783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If necessary, we can add a null-terminating character ourselves.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copying "hello"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</a:t>
            </a:r>
            <a:r>
              <a:rPr lang="en-US" sz="2400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	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room for string and '\0'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doesn’t copy '\0'!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str2[5]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'\0'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	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add null-terminating char</a:t>
            </a:r>
          </a:p>
        </p:txBody>
      </p:sp>
    </p:spTree>
    <p:extLst>
      <p:ext uri="{BB962C8B-B14F-4D97-AF65-F5344CB8AC3E}">
        <p14:creationId xmlns:p14="http://schemas.microsoft.com/office/powerpoint/2010/main" val="91873194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34F0-58E8-1543-AF39-8643ECA57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 Copying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56FD8-9E0A-0747-BDB0-0CF8853D5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6477000" cy="5181600"/>
          </a:xfrm>
        </p:spPr>
        <p:txBody>
          <a:bodyPr/>
          <a:lstStyle/>
          <a:p>
            <a:pPr marL="0" indent="0">
              <a:buNone/>
            </a:pPr>
            <a:r>
              <a:rPr lang="en-US" u="sng" dirty="0"/>
              <a:t>What value should go in the blank at right?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4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5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6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12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err="1"/>
              <a:t>strlen</a:t>
            </a:r>
            <a:r>
              <a:rPr lang="en-US" dirty="0"/>
              <a:t>(“hello”)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Something else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C637533-7DA7-A540-8C4A-C8781852C152}"/>
              </a:ext>
            </a:extLst>
          </p:cNvPr>
          <p:cNvSpPr txBox="1">
            <a:spLocks/>
          </p:cNvSpPr>
          <p:nvPr/>
        </p:nvSpPr>
        <p:spPr bwMode="auto">
          <a:xfrm>
            <a:off x="6934200" y="1321130"/>
            <a:ext cx="4876800" cy="5181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str[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______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(str,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428454898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5FF00-CF85-CE48-BFD2-58B42C981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F810F-2718-D94E-BC5B-40F6EEB0B4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US" dirty="0"/>
              <a:t>What is printed out by the following program?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main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[9];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(str, 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"Hi earth"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    str[2] = 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'\0'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"str = %s, </a:t>
            </a:r>
            <a:r>
              <a:rPr lang="en-US" sz="2400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len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%</a:t>
            </a:r>
            <a:r>
              <a:rPr lang="en-US" sz="2400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zu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b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           str,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(str));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    return 0;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8FB0F3-46EE-1E4B-8C6D-2E77779E7AB3}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92610-3B0D-B643-A939-65B7990E6883}"/>
              </a:ext>
            </a:extLst>
          </p:cNvPr>
          <p:cNvSpPr txBox="1"/>
          <p:nvPr/>
        </p:nvSpPr>
        <p:spPr>
          <a:xfrm>
            <a:off x="7295070" y="4058128"/>
            <a:ext cx="462338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str = Hi,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8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str = Hi,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2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str = Hi earth,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8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str = Hi earth,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2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None/other</a:t>
            </a:r>
          </a:p>
        </p:txBody>
      </p:sp>
      <p:sp>
        <p:nvSpPr>
          <p:cNvPr id="7" name="// file: strcmp_ex.c…">
            <a:extLst>
              <a:ext uri="{FF2B5EF4-FFF2-40B4-BE49-F238E27FC236}">
                <a16:creationId xmlns:a16="http://schemas.microsoft.com/office/drawing/2014/main" id="{D81B00A7-4EF5-CF47-9E9C-A9F92A715667}"/>
              </a:ext>
            </a:extLst>
          </p:cNvPr>
          <p:cNvSpPr txBox="1"/>
          <p:nvPr/>
        </p:nvSpPr>
        <p:spPr>
          <a:xfrm flipH="1">
            <a:off x="422031" y="1828800"/>
            <a:ext cx="615462" cy="365946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7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56257009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Concatenating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 </a:t>
            </a:r>
            <a:r>
              <a:rPr lang="en-US" u="sng" dirty="0"/>
              <a:t>cannot</a:t>
            </a:r>
            <a:r>
              <a:rPr lang="en-US" dirty="0"/>
              <a:t> concatenate C strings using +.  This adds addresses!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param1 = 0x7f, param2 = 0x65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doSomething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 *param1, char *param2) {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param1 + param2);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adds 0x7f and 0x65!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Instead, use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dirty="0"/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  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65560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B8287-60E6-8447-94E2-414E3C805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string library: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str(n)cat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A178D-3082-494A-B312-0D3B18BB8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734800" cy="5562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b="1" dirty="0"/>
              <a:t>: </a:t>
            </a:r>
            <a:r>
              <a:rPr lang="en-US" dirty="0"/>
              <a:t>concatenates the contents of </a:t>
            </a:r>
            <a:r>
              <a:rPr lang="en-US" b="1" dirty="0" err="1"/>
              <a:t>src</a:t>
            </a:r>
            <a:r>
              <a:rPr lang="en-US" dirty="0"/>
              <a:t> into the string </a:t>
            </a:r>
            <a:r>
              <a:rPr lang="en-US" b="1" dirty="0" err="1"/>
              <a:t>dst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strncat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n)</a:t>
            </a:r>
            <a:r>
              <a:rPr lang="en-US" b="1" dirty="0"/>
              <a:t>: </a:t>
            </a:r>
            <a:r>
              <a:rPr lang="en-US" dirty="0"/>
              <a:t>same, but </a:t>
            </a:r>
            <a:r>
              <a:rPr lang="en-US" dirty="0" err="1"/>
              <a:t>concats</a:t>
            </a:r>
            <a:r>
              <a:rPr lang="en-US" dirty="0"/>
              <a:t> at most n bytes from </a:t>
            </a:r>
            <a:r>
              <a:rPr lang="en-US" b="1" dirty="0" err="1"/>
              <a:t>src</a:t>
            </a:r>
            <a:r>
              <a:rPr lang="en-US" dirty="0"/>
              <a:t>.</a:t>
            </a:r>
            <a:endParaRPr lang="en-US" altLang="x-none" b="1" dirty="0">
              <a:latin typeface="Calibri" charset="0"/>
              <a:cs typeface="Times New Roman" charset="0"/>
            </a:endParaRPr>
          </a:p>
          <a:p>
            <a:pPr marL="0" indent="0">
              <a:buNone/>
            </a:pPr>
            <a:endParaRPr lang="en-US" altLang="x-none" dirty="0">
              <a:latin typeface="Calibri" charset="0"/>
              <a:cs typeface="Times New Roman" charset="0"/>
            </a:endParaRPr>
          </a:p>
        </p:txBody>
      </p:sp>
      <p:sp>
        <p:nvSpPr>
          <p:cNvPr id="8" name="$ ./strcmp_ex cat camel 2…">
            <a:extLst>
              <a:ext uri="{FF2B5EF4-FFF2-40B4-BE49-F238E27FC236}">
                <a16:creationId xmlns:a16="http://schemas.microsoft.com/office/drawing/2014/main" id="{48F881AB-391F-B540-9668-AD187E37415B}"/>
              </a:ext>
            </a:extLst>
          </p:cNvPr>
          <p:cNvSpPr txBox="1"/>
          <p:nvPr/>
        </p:nvSpPr>
        <p:spPr>
          <a:xfrm>
            <a:off x="1341830" y="11679983"/>
            <a:ext cx="21087954" cy="208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$ ./strcmp_ex cat camel 2</a:t>
            </a:r>
          </a:p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String "cat" comes after "camel" in the alphabet.</a:t>
            </a:r>
          </a:p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Up to character 2, "cat" is the same as "camel" in the alphabet.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6714FC-B8B9-104D-A9C5-3CC404BA12B7}"/>
              </a:ext>
            </a:extLst>
          </p:cNvPr>
          <p:cNvSpPr/>
          <p:nvPr/>
        </p:nvSpPr>
        <p:spPr>
          <a:xfrm>
            <a:off x="76200" y="2819400"/>
            <a:ext cx="120396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str1[13];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		// enough space for strings + '\0'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	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removes old '\0', adds new '\0' at end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str1);	  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hello world!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endParaRPr lang="en-US" sz="2400" dirty="0"/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/>
              <a:t>Both </a:t>
            </a:r>
            <a:r>
              <a:rPr lang="en-US" sz="2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/>
              <a:t> and </a:t>
            </a:r>
            <a:r>
              <a:rPr lang="en-US" sz="2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strncat</a:t>
            </a:r>
            <a:r>
              <a:rPr lang="en-US" sz="2400" dirty="0"/>
              <a:t> remove the old '\0' and add a new one at the end.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4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Concatenating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str1[13];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str2[7];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str2);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43169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2227735"/>
              </p:ext>
            </p:extLst>
          </p:nvPr>
        </p:nvGraphicFramePr>
        <p:xfrm>
          <a:off x="1148414" y="5189537"/>
          <a:ext cx="5404784" cy="830263"/>
        </p:xfrm>
        <a:graphic>
          <a:graphicData uri="http://schemas.openxmlformats.org/drawingml/2006/table">
            <a:tbl>
              <a:tblPr/>
              <a:tblGrid>
                <a:gridCol w="772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6504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AC2B7D2A-ADA2-774E-9C9D-182648A27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98088"/>
              </p:ext>
            </p:extLst>
          </p:nvPr>
        </p:nvGraphicFramePr>
        <p:xfrm>
          <a:off x="1148414" y="3856037"/>
          <a:ext cx="10042487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935291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Concatenating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str1[13];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str2[7];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str2);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43169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6504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AC2B7D2A-ADA2-774E-9C9D-182648A27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2648949"/>
              </p:ext>
            </p:extLst>
          </p:nvPr>
        </p:nvGraphicFramePr>
        <p:xfrm>
          <a:off x="1148414" y="3856037"/>
          <a:ext cx="10042487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88638C8-890C-7542-B17B-F0E39FA21E3E}"/>
              </a:ext>
            </a:extLst>
          </p:cNvPr>
          <p:cNvCxnSpPr>
            <a:cxnSpLocks/>
          </p:cNvCxnSpPr>
          <p:nvPr/>
        </p:nvCxnSpPr>
        <p:spPr>
          <a:xfrm>
            <a:off x="6172200" y="3429000"/>
            <a:ext cx="0" cy="37306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Group 63">
            <a:extLst>
              <a:ext uri="{FF2B5EF4-FFF2-40B4-BE49-F238E27FC236}">
                <a16:creationId xmlns:a16="http://schemas.microsoft.com/office/drawing/2014/main" id="{12EBFD81-64E3-AA4F-B690-6DDD64F228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487659"/>
              </p:ext>
            </p:extLst>
          </p:nvPr>
        </p:nvGraphicFramePr>
        <p:xfrm>
          <a:off x="1148414" y="5189537"/>
          <a:ext cx="5404784" cy="830263"/>
        </p:xfrm>
        <a:graphic>
          <a:graphicData uri="http://schemas.openxmlformats.org/drawingml/2006/table">
            <a:tbl>
              <a:tblPr/>
              <a:tblGrid>
                <a:gridCol w="772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284021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Concatenating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str1[13];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str2[7];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str2);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43169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6504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AC2B7D2A-ADA2-774E-9C9D-182648A27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6874435"/>
              </p:ext>
            </p:extLst>
          </p:nvPr>
        </p:nvGraphicFramePr>
        <p:xfrm>
          <a:off x="1148414" y="3856037"/>
          <a:ext cx="10042487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88638C8-890C-7542-B17B-F0E39FA21E3E}"/>
              </a:ext>
            </a:extLst>
          </p:cNvPr>
          <p:cNvCxnSpPr>
            <a:cxnSpLocks/>
          </p:cNvCxnSpPr>
          <p:nvPr/>
        </p:nvCxnSpPr>
        <p:spPr>
          <a:xfrm>
            <a:off x="6934200" y="3429000"/>
            <a:ext cx="0" cy="37306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E859F121-0A4D-E14D-8E86-86F595D376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6118150"/>
              </p:ext>
            </p:extLst>
          </p:nvPr>
        </p:nvGraphicFramePr>
        <p:xfrm>
          <a:off x="1148414" y="5189537"/>
          <a:ext cx="5404784" cy="830263"/>
        </p:xfrm>
        <a:graphic>
          <a:graphicData uri="http://schemas.openxmlformats.org/drawingml/2006/table">
            <a:tbl>
              <a:tblPr/>
              <a:tblGrid>
                <a:gridCol w="772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401873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Concatenating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str1[13];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str2[7];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str2);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43169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6504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AC2B7D2A-ADA2-774E-9C9D-182648A27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3493869"/>
              </p:ext>
            </p:extLst>
          </p:nvPr>
        </p:nvGraphicFramePr>
        <p:xfrm>
          <a:off x="1148414" y="3856037"/>
          <a:ext cx="10042487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88638C8-890C-7542-B17B-F0E39FA21E3E}"/>
              </a:ext>
            </a:extLst>
          </p:cNvPr>
          <p:cNvCxnSpPr>
            <a:cxnSpLocks/>
          </p:cNvCxnSpPr>
          <p:nvPr/>
        </p:nvCxnSpPr>
        <p:spPr>
          <a:xfrm>
            <a:off x="7696200" y="3429000"/>
            <a:ext cx="0" cy="37306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E859F121-0A4D-E14D-8E86-86F595D376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270526"/>
              </p:ext>
            </p:extLst>
          </p:nvPr>
        </p:nvGraphicFramePr>
        <p:xfrm>
          <a:off x="1148414" y="5189537"/>
          <a:ext cx="5404784" cy="830263"/>
        </p:xfrm>
        <a:graphic>
          <a:graphicData uri="http://schemas.openxmlformats.org/drawingml/2006/table">
            <a:tbl>
              <a:tblPr/>
              <a:tblGrid>
                <a:gridCol w="772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470238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Concatenating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str1[13];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str2[7];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str2);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43169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6504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AC2B7D2A-ADA2-774E-9C9D-182648A27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945869"/>
              </p:ext>
            </p:extLst>
          </p:nvPr>
        </p:nvGraphicFramePr>
        <p:xfrm>
          <a:off x="1148414" y="3856037"/>
          <a:ext cx="10042487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88638C8-890C-7542-B17B-F0E39FA21E3E}"/>
              </a:ext>
            </a:extLst>
          </p:cNvPr>
          <p:cNvCxnSpPr>
            <a:cxnSpLocks/>
          </p:cNvCxnSpPr>
          <p:nvPr/>
        </p:nvCxnSpPr>
        <p:spPr>
          <a:xfrm>
            <a:off x="8458200" y="3429000"/>
            <a:ext cx="0" cy="37306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E859F121-0A4D-E14D-8E86-86F595D376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8640159"/>
              </p:ext>
            </p:extLst>
          </p:nvPr>
        </p:nvGraphicFramePr>
        <p:xfrm>
          <a:off x="1148414" y="5189537"/>
          <a:ext cx="5404784" cy="830263"/>
        </p:xfrm>
        <a:graphic>
          <a:graphicData uri="http://schemas.openxmlformats.org/drawingml/2006/table">
            <a:tbl>
              <a:tblPr/>
              <a:tblGrid>
                <a:gridCol w="772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589446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Concatenating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str1[13];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str2[7];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str2);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43169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6504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AC2B7D2A-ADA2-774E-9C9D-182648A27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294088"/>
              </p:ext>
            </p:extLst>
          </p:nvPr>
        </p:nvGraphicFramePr>
        <p:xfrm>
          <a:off x="1148414" y="3856037"/>
          <a:ext cx="10042487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88638C8-890C-7542-B17B-F0E39FA21E3E}"/>
              </a:ext>
            </a:extLst>
          </p:cNvPr>
          <p:cNvCxnSpPr>
            <a:cxnSpLocks/>
          </p:cNvCxnSpPr>
          <p:nvPr/>
        </p:nvCxnSpPr>
        <p:spPr>
          <a:xfrm>
            <a:off x="9220200" y="3429000"/>
            <a:ext cx="0" cy="37306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E859F121-0A4D-E14D-8E86-86F595D376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1958728"/>
              </p:ext>
            </p:extLst>
          </p:nvPr>
        </p:nvGraphicFramePr>
        <p:xfrm>
          <a:off x="1148414" y="5189537"/>
          <a:ext cx="5404784" cy="830263"/>
        </p:xfrm>
        <a:graphic>
          <a:graphicData uri="http://schemas.openxmlformats.org/drawingml/2006/table">
            <a:tbl>
              <a:tblPr/>
              <a:tblGrid>
                <a:gridCol w="772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295256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Concatenating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str1[13];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str2[7];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str2);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43169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6504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AC2B7D2A-ADA2-774E-9C9D-182648A27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1178444"/>
              </p:ext>
            </p:extLst>
          </p:nvPr>
        </p:nvGraphicFramePr>
        <p:xfrm>
          <a:off x="1148414" y="3856037"/>
          <a:ext cx="10042487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88638C8-890C-7542-B17B-F0E39FA21E3E}"/>
              </a:ext>
            </a:extLst>
          </p:cNvPr>
          <p:cNvCxnSpPr>
            <a:cxnSpLocks/>
          </p:cNvCxnSpPr>
          <p:nvPr/>
        </p:nvCxnSpPr>
        <p:spPr>
          <a:xfrm>
            <a:off x="9982200" y="3429000"/>
            <a:ext cx="0" cy="37306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E859F121-0A4D-E14D-8E86-86F595D376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3612473"/>
              </p:ext>
            </p:extLst>
          </p:nvPr>
        </p:nvGraphicFramePr>
        <p:xfrm>
          <a:off x="1148414" y="5189537"/>
          <a:ext cx="5404784" cy="830263"/>
        </p:xfrm>
        <a:graphic>
          <a:graphicData uri="http://schemas.openxmlformats.org/drawingml/2006/table">
            <a:tbl>
              <a:tblPr/>
              <a:tblGrid>
                <a:gridCol w="772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482242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Concatenating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str1[13];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str2[7];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str2);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43169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6504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AC2B7D2A-ADA2-774E-9C9D-182648A27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5181824"/>
              </p:ext>
            </p:extLst>
          </p:nvPr>
        </p:nvGraphicFramePr>
        <p:xfrm>
          <a:off x="1148414" y="3856037"/>
          <a:ext cx="10042487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88638C8-890C-7542-B17B-F0E39FA21E3E}"/>
              </a:ext>
            </a:extLst>
          </p:cNvPr>
          <p:cNvCxnSpPr>
            <a:cxnSpLocks/>
          </p:cNvCxnSpPr>
          <p:nvPr/>
        </p:nvCxnSpPr>
        <p:spPr>
          <a:xfrm>
            <a:off x="10820400" y="3429000"/>
            <a:ext cx="0" cy="37306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E859F121-0A4D-E14D-8E86-86F595D376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7699296"/>
              </p:ext>
            </p:extLst>
          </p:nvPr>
        </p:nvGraphicFramePr>
        <p:xfrm>
          <a:off x="1148414" y="5189537"/>
          <a:ext cx="5404784" cy="830263"/>
        </p:xfrm>
        <a:graphic>
          <a:graphicData uri="http://schemas.openxmlformats.org/drawingml/2006/table">
            <a:tbl>
              <a:tblPr/>
              <a:tblGrid>
                <a:gridCol w="772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996975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Concatenating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str1[13];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str2[7];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str2);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43169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6504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AC2B7D2A-ADA2-774E-9C9D-182648A27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3404997"/>
              </p:ext>
            </p:extLst>
          </p:nvPr>
        </p:nvGraphicFramePr>
        <p:xfrm>
          <a:off x="1148414" y="3856037"/>
          <a:ext cx="10042487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E859F121-0A4D-E14D-8E86-86F595D376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752523"/>
              </p:ext>
            </p:extLst>
          </p:nvPr>
        </p:nvGraphicFramePr>
        <p:xfrm>
          <a:off x="1148414" y="5189537"/>
          <a:ext cx="5404784" cy="830263"/>
        </p:xfrm>
        <a:graphic>
          <a:graphicData uri="http://schemas.openxmlformats.org/drawingml/2006/table">
            <a:tbl>
              <a:tblPr/>
              <a:tblGrid>
                <a:gridCol w="772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805226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CEFD9-D188-3A47-9E5A-3298D2E1D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 and char *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30C2F-3315-A448-A695-C5B91B84C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You can also create a char * variable yourself that points to an address within in an existing string.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[3]; 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[0]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'H'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[1]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n-US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[2]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'\0'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otherStr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	</a:t>
            </a:r>
            <a:r>
              <a:rPr lang="en-US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points to 'H'</a:t>
            </a:r>
          </a:p>
        </p:txBody>
      </p:sp>
    </p:spTree>
    <p:extLst>
      <p:ext uri="{BB962C8B-B14F-4D97-AF65-F5344CB8AC3E}">
        <p14:creationId xmlns:p14="http://schemas.microsoft.com/office/powerpoint/2010/main" val="213167652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char *</a:t>
            </a:r>
            <a:r>
              <a:rPr lang="en-US" dirty="0"/>
              <a:t>s (pointers to characters) </a:t>
            </a:r>
            <a:r>
              <a:rPr lang="en-US" i="1" dirty="0"/>
              <a:t>are strings</a:t>
            </a:r>
            <a:r>
              <a:rPr lang="en-US" dirty="0"/>
              <a:t>.  We can use them to create substrings of larger strings.</a:t>
            </a:r>
            <a:br>
              <a:rPr lang="en-US" dirty="0"/>
            </a:br>
            <a:endParaRPr lang="en-US" dirty="0">
              <a:solidFill>
                <a:srgbClr val="00B05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just "car"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chars[8];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(chars,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*str1 = chars;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Group 63">
            <a:extLst>
              <a:ext uri="{FF2B5EF4-FFF2-40B4-BE49-F238E27FC236}">
                <a16:creationId xmlns:a16="http://schemas.microsoft.com/office/drawing/2014/main" id="{60AD5877-E924-DE45-B4DC-AAF27B0E67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1886074"/>
              </p:ext>
            </p:extLst>
          </p:nvPr>
        </p:nvGraphicFramePr>
        <p:xfrm>
          <a:off x="3011252" y="4732337"/>
          <a:ext cx="6093296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95864275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9DDDACF-F03C-D84C-9953-C13AB28760C7}"/>
              </a:ext>
            </a:extLst>
          </p:cNvPr>
          <p:cNvSpPr txBox="1"/>
          <p:nvPr/>
        </p:nvSpPr>
        <p:spPr>
          <a:xfrm>
            <a:off x="2133599" y="61076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7" name="Group 63">
            <a:extLst>
              <a:ext uri="{FF2B5EF4-FFF2-40B4-BE49-F238E27FC236}">
                <a16:creationId xmlns:a16="http://schemas.microsoft.com/office/drawing/2014/main" id="{F5692C1E-DDBC-594B-8222-00AE8C8F52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1758979"/>
              </p:ext>
            </p:extLst>
          </p:nvPr>
        </p:nvGraphicFramePr>
        <p:xfrm>
          <a:off x="3011252" y="56467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0xee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339B55C-6488-E74B-AC0B-CFDD3E179063}"/>
              </a:ext>
            </a:extLst>
          </p:cNvPr>
          <p:cNvCxnSpPr>
            <a:cxnSpLocks/>
          </p:cNvCxnSpPr>
          <p:nvPr/>
        </p:nvCxnSpPr>
        <p:spPr>
          <a:xfrm flipV="1">
            <a:off x="3124200" y="5574268"/>
            <a:ext cx="0" cy="5334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6EAD284-6ABD-F34C-B45B-D4FEA492E355}"/>
              </a:ext>
            </a:extLst>
          </p:cNvPr>
          <p:cNvSpPr txBox="1"/>
          <p:nvPr/>
        </p:nvSpPr>
        <p:spPr>
          <a:xfrm>
            <a:off x="2133599" y="5193268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chars</a:t>
            </a:r>
          </a:p>
        </p:txBody>
      </p:sp>
    </p:spTree>
    <p:extLst>
      <p:ext uri="{BB962C8B-B14F-4D97-AF65-F5344CB8AC3E}">
        <p14:creationId xmlns:p14="http://schemas.microsoft.com/office/powerpoint/2010/main" val="120796939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Since C strings are pointers to characters, we can adjust the pointer to omit characters at the beginning.</a:t>
            </a:r>
            <a:br>
              <a:rPr lang="en-US" dirty="0"/>
            </a:br>
            <a:endParaRPr lang="en-US" dirty="0">
              <a:solidFill>
                <a:srgbClr val="00B05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just "car"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chars[8];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(chars,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*str1 = chars;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*str2 = chars + 4;</a:t>
            </a:r>
            <a:endParaRPr lang="en-US" dirty="0"/>
          </a:p>
        </p:txBody>
      </p:sp>
      <p:graphicFrame>
        <p:nvGraphicFramePr>
          <p:cNvPr id="4" name="Group 63">
            <a:extLst>
              <a:ext uri="{FF2B5EF4-FFF2-40B4-BE49-F238E27FC236}">
                <a16:creationId xmlns:a16="http://schemas.microsoft.com/office/drawing/2014/main" id="{60AD5877-E924-DE45-B4DC-AAF27B0E6719}"/>
              </a:ext>
            </a:extLst>
          </p:cNvPr>
          <p:cNvGraphicFramePr>
            <a:graphicFrameLocks noGrp="1"/>
          </p:cNvGraphicFramePr>
          <p:nvPr/>
        </p:nvGraphicFramePr>
        <p:xfrm>
          <a:off x="3011252" y="4732337"/>
          <a:ext cx="6093296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95864275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9DDDACF-F03C-D84C-9953-C13AB28760C7}"/>
              </a:ext>
            </a:extLst>
          </p:cNvPr>
          <p:cNvSpPr txBox="1"/>
          <p:nvPr/>
        </p:nvSpPr>
        <p:spPr>
          <a:xfrm>
            <a:off x="2133599" y="61076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7" name="Group 63">
            <a:extLst>
              <a:ext uri="{FF2B5EF4-FFF2-40B4-BE49-F238E27FC236}">
                <a16:creationId xmlns:a16="http://schemas.microsoft.com/office/drawing/2014/main" id="{F5692C1E-DDBC-594B-8222-00AE8C8F52F9}"/>
              </a:ext>
            </a:extLst>
          </p:cNvPr>
          <p:cNvGraphicFramePr>
            <a:graphicFrameLocks noGrp="1"/>
          </p:cNvGraphicFramePr>
          <p:nvPr/>
        </p:nvGraphicFramePr>
        <p:xfrm>
          <a:off x="3011252" y="56467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0xee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EBFAA46-647C-7B47-AA60-B60A7552D59E}"/>
              </a:ext>
            </a:extLst>
          </p:cNvPr>
          <p:cNvSpPr txBox="1"/>
          <p:nvPr/>
        </p:nvSpPr>
        <p:spPr>
          <a:xfrm>
            <a:off x="4227747" y="61076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A8B1175E-52E9-F641-8A85-37066976DEB8}"/>
              </a:ext>
            </a:extLst>
          </p:cNvPr>
          <p:cNvGraphicFramePr>
            <a:graphicFrameLocks noGrp="1"/>
          </p:cNvGraphicFramePr>
          <p:nvPr/>
        </p:nvGraphicFramePr>
        <p:xfrm>
          <a:off x="5105400" y="56467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0xd2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339B55C-6488-E74B-AC0B-CFDD3E179063}"/>
              </a:ext>
            </a:extLst>
          </p:cNvPr>
          <p:cNvCxnSpPr>
            <a:cxnSpLocks/>
          </p:cNvCxnSpPr>
          <p:nvPr/>
        </p:nvCxnSpPr>
        <p:spPr>
          <a:xfrm flipV="1">
            <a:off x="3124200" y="5574268"/>
            <a:ext cx="0" cy="5334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9714557-2BB3-074B-9101-F35764E3D9E0}"/>
              </a:ext>
            </a:extLst>
          </p:cNvPr>
          <p:cNvCxnSpPr>
            <a:cxnSpLocks/>
          </p:cNvCxnSpPr>
          <p:nvPr/>
        </p:nvCxnSpPr>
        <p:spPr>
          <a:xfrm flipV="1">
            <a:off x="5818571" y="5574268"/>
            <a:ext cx="582229" cy="605869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45F9688-510E-074F-A202-C894D62BB963}"/>
              </a:ext>
            </a:extLst>
          </p:cNvPr>
          <p:cNvSpPr txBox="1"/>
          <p:nvPr/>
        </p:nvSpPr>
        <p:spPr>
          <a:xfrm>
            <a:off x="2133599" y="5193268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chars</a:t>
            </a:r>
          </a:p>
        </p:txBody>
      </p:sp>
    </p:spTree>
    <p:extLst>
      <p:ext uri="{BB962C8B-B14F-4D97-AF65-F5344CB8AC3E}">
        <p14:creationId xmlns:p14="http://schemas.microsoft.com/office/powerpoint/2010/main" val="418853196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Since C strings are pointers to characters, we can adjust the pointer to omit characters at the beginning.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chars[8];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(chars,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*str1 = chars;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*str2 = chars + 4;</a:t>
            </a: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str1);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racecar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str2);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car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Group 63">
            <a:extLst>
              <a:ext uri="{FF2B5EF4-FFF2-40B4-BE49-F238E27FC236}">
                <a16:creationId xmlns:a16="http://schemas.microsoft.com/office/drawing/2014/main" id="{60AD5877-E924-DE45-B4DC-AAF27B0E6719}"/>
              </a:ext>
            </a:extLst>
          </p:cNvPr>
          <p:cNvGraphicFramePr>
            <a:graphicFrameLocks noGrp="1"/>
          </p:cNvGraphicFramePr>
          <p:nvPr/>
        </p:nvGraphicFramePr>
        <p:xfrm>
          <a:off x="3011252" y="4732337"/>
          <a:ext cx="6093296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95864275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9DDDACF-F03C-D84C-9953-C13AB28760C7}"/>
              </a:ext>
            </a:extLst>
          </p:cNvPr>
          <p:cNvSpPr txBox="1"/>
          <p:nvPr/>
        </p:nvSpPr>
        <p:spPr>
          <a:xfrm>
            <a:off x="2133599" y="61076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7" name="Group 63">
            <a:extLst>
              <a:ext uri="{FF2B5EF4-FFF2-40B4-BE49-F238E27FC236}">
                <a16:creationId xmlns:a16="http://schemas.microsoft.com/office/drawing/2014/main" id="{F5692C1E-DDBC-594B-8222-00AE8C8F52F9}"/>
              </a:ext>
            </a:extLst>
          </p:cNvPr>
          <p:cNvGraphicFramePr>
            <a:graphicFrameLocks noGrp="1"/>
          </p:cNvGraphicFramePr>
          <p:nvPr/>
        </p:nvGraphicFramePr>
        <p:xfrm>
          <a:off x="3011252" y="56467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0xee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EBFAA46-647C-7B47-AA60-B60A7552D59E}"/>
              </a:ext>
            </a:extLst>
          </p:cNvPr>
          <p:cNvSpPr txBox="1"/>
          <p:nvPr/>
        </p:nvSpPr>
        <p:spPr>
          <a:xfrm>
            <a:off x="4227747" y="61076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A8B1175E-52E9-F641-8A85-37066976DEB8}"/>
              </a:ext>
            </a:extLst>
          </p:cNvPr>
          <p:cNvGraphicFramePr>
            <a:graphicFrameLocks noGrp="1"/>
          </p:cNvGraphicFramePr>
          <p:nvPr/>
        </p:nvGraphicFramePr>
        <p:xfrm>
          <a:off x="5105400" y="56467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0xd2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339B55C-6488-E74B-AC0B-CFDD3E179063}"/>
              </a:ext>
            </a:extLst>
          </p:cNvPr>
          <p:cNvCxnSpPr>
            <a:cxnSpLocks/>
          </p:cNvCxnSpPr>
          <p:nvPr/>
        </p:nvCxnSpPr>
        <p:spPr>
          <a:xfrm flipV="1">
            <a:off x="3124200" y="5574268"/>
            <a:ext cx="0" cy="5334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9714557-2BB3-074B-9101-F35764E3D9E0}"/>
              </a:ext>
            </a:extLst>
          </p:cNvPr>
          <p:cNvCxnSpPr>
            <a:cxnSpLocks/>
          </p:cNvCxnSpPr>
          <p:nvPr/>
        </p:nvCxnSpPr>
        <p:spPr>
          <a:xfrm flipV="1">
            <a:off x="5818571" y="5574268"/>
            <a:ext cx="582229" cy="605869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319E1BE-B1F7-8B40-BAE3-2875960D3BD9}"/>
              </a:ext>
            </a:extLst>
          </p:cNvPr>
          <p:cNvSpPr txBox="1"/>
          <p:nvPr/>
        </p:nvSpPr>
        <p:spPr>
          <a:xfrm>
            <a:off x="2133599" y="5193268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chars</a:t>
            </a:r>
          </a:p>
        </p:txBody>
      </p:sp>
    </p:spTree>
    <p:extLst>
      <p:ext uri="{BB962C8B-B14F-4D97-AF65-F5344CB8AC3E}">
        <p14:creationId xmlns:p14="http://schemas.microsoft.com/office/powerpoint/2010/main" val="2219890332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Since C strings are pointers to characters, we can adjust the pointer to omit characters at the beginning. </a:t>
            </a:r>
            <a:r>
              <a:rPr lang="en-US" b="1" dirty="0"/>
              <a:t>NOTE:</a:t>
            </a:r>
            <a:r>
              <a:rPr lang="en-US" dirty="0"/>
              <a:t> the pointer still refers to the same characters!</a:t>
            </a:r>
            <a:br>
              <a:rPr lang="en-US" dirty="0"/>
            </a:br>
            <a:r>
              <a:rPr lang="en-US" sz="1600" dirty="0"/>
              <a:t> 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chars[8];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(chars,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*str1 = chars;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*str2 = chars + 4;</a:t>
            </a:r>
            <a:endParaRPr lang="en-US" sz="24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str2[0] = 'f';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 %s\n"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chars, str1);		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str2);		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Group 63">
            <a:extLst>
              <a:ext uri="{FF2B5EF4-FFF2-40B4-BE49-F238E27FC236}">
                <a16:creationId xmlns:a16="http://schemas.microsoft.com/office/drawing/2014/main" id="{60AD5877-E924-DE45-B4DC-AAF27B0E67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47668"/>
              </p:ext>
            </p:extLst>
          </p:nvPr>
        </p:nvGraphicFramePr>
        <p:xfrm>
          <a:off x="3011252" y="5037137"/>
          <a:ext cx="6093296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95864275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nsolas" charset="0"/>
                        </a:rPr>
                        <a:t>'f'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EBFAA46-647C-7B47-AA60-B60A7552D59E}"/>
              </a:ext>
            </a:extLst>
          </p:cNvPr>
          <p:cNvSpPr txBox="1"/>
          <p:nvPr/>
        </p:nvSpPr>
        <p:spPr>
          <a:xfrm>
            <a:off x="4227747" y="64124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A8B1175E-52E9-F641-8A85-37066976DEB8}"/>
              </a:ext>
            </a:extLst>
          </p:cNvPr>
          <p:cNvGraphicFramePr>
            <a:graphicFrameLocks noGrp="1"/>
          </p:cNvGraphicFramePr>
          <p:nvPr/>
        </p:nvGraphicFramePr>
        <p:xfrm>
          <a:off x="5105400" y="59515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0xd2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9714557-2BB3-074B-9101-F35764E3D9E0}"/>
              </a:ext>
            </a:extLst>
          </p:cNvPr>
          <p:cNvCxnSpPr>
            <a:cxnSpLocks/>
          </p:cNvCxnSpPr>
          <p:nvPr/>
        </p:nvCxnSpPr>
        <p:spPr>
          <a:xfrm flipV="1">
            <a:off x="5818571" y="5879068"/>
            <a:ext cx="582229" cy="605869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Group 63">
            <a:extLst>
              <a:ext uri="{FF2B5EF4-FFF2-40B4-BE49-F238E27FC236}">
                <a16:creationId xmlns:a16="http://schemas.microsoft.com/office/drawing/2014/main" id="{70C1EE20-72C9-6748-84BE-7C81EF94A32F}"/>
              </a:ext>
            </a:extLst>
          </p:cNvPr>
          <p:cNvGraphicFramePr>
            <a:graphicFrameLocks noGrp="1"/>
          </p:cNvGraphicFramePr>
          <p:nvPr/>
        </p:nvGraphicFramePr>
        <p:xfrm>
          <a:off x="3011252" y="59515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0xee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AFCEA52-5AC6-214F-912B-FEB70244EEC4}"/>
              </a:ext>
            </a:extLst>
          </p:cNvPr>
          <p:cNvCxnSpPr>
            <a:cxnSpLocks/>
          </p:cNvCxnSpPr>
          <p:nvPr/>
        </p:nvCxnSpPr>
        <p:spPr>
          <a:xfrm flipV="1">
            <a:off x="3124200" y="5879068"/>
            <a:ext cx="0" cy="5334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D8F5466-1AE2-5F42-A30D-784BA679651C}"/>
              </a:ext>
            </a:extLst>
          </p:cNvPr>
          <p:cNvSpPr txBox="1"/>
          <p:nvPr/>
        </p:nvSpPr>
        <p:spPr>
          <a:xfrm>
            <a:off x="2133599" y="64124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A964436-F148-8B41-BB8D-AD91774ADFE0}"/>
              </a:ext>
            </a:extLst>
          </p:cNvPr>
          <p:cNvSpPr txBox="1"/>
          <p:nvPr/>
        </p:nvSpPr>
        <p:spPr>
          <a:xfrm>
            <a:off x="2133599" y="5498068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chars</a:t>
            </a:r>
          </a:p>
        </p:txBody>
      </p:sp>
    </p:spTree>
    <p:extLst>
      <p:ext uri="{BB962C8B-B14F-4D97-AF65-F5344CB8AC3E}">
        <p14:creationId xmlns:p14="http://schemas.microsoft.com/office/powerpoint/2010/main" val="8625763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Since C strings are pointers to characters, we can adjust the pointer to omit characters at the beginning. </a:t>
            </a:r>
            <a:r>
              <a:rPr lang="en-US" b="1" dirty="0"/>
              <a:t>NOTE:</a:t>
            </a:r>
            <a:r>
              <a:rPr lang="en-US" dirty="0"/>
              <a:t> the pointer still refers to the same characters!</a:t>
            </a:r>
            <a:br>
              <a:rPr lang="en-US" dirty="0"/>
            </a:br>
            <a:r>
              <a:rPr lang="en-US" sz="1600" dirty="0"/>
              <a:t> 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chars[8];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(chars,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*str1 = chars;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*str2 = chars + 4;</a:t>
            </a:r>
            <a:endParaRPr lang="en-US" sz="24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str2[0] = 'f';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 %s\n"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chars, str1);	  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racefar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racefar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str2);	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far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Group 63">
            <a:extLst>
              <a:ext uri="{FF2B5EF4-FFF2-40B4-BE49-F238E27FC236}">
                <a16:creationId xmlns:a16="http://schemas.microsoft.com/office/drawing/2014/main" id="{60AD5877-E924-DE45-B4DC-AAF27B0E6719}"/>
              </a:ext>
            </a:extLst>
          </p:cNvPr>
          <p:cNvGraphicFramePr>
            <a:graphicFrameLocks noGrp="1"/>
          </p:cNvGraphicFramePr>
          <p:nvPr/>
        </p:nvGraphicFramePr>
        <p:xfrm>
          <a:off x="3011252" y="5037137"/>
          <a:ext cx="6093296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95864275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nsolas" charset="0"/>
                        </a:rPr>
                        <a:t>'f'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EBFAA46-647C-7B47-AA60-B60A7552D59E}"/>
              </a:ext>
            </a:extLst>
          </p:cNvPr>
          <p:cNvSpPr txBox="1"/>
          <p:nvPr/>
        </p:nvSpPr>
        <p:spPr>
          <a:xfrm>
            <a:off x="4227747" y="64124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A8B1175E-52E9-F641-8A85-37066976DEB8}"/>
              </a:ext>
            </a:extLst>
          </p:cNvPr>
          <p:cNvGraphicFramePr>
            <a:graphicFrameLocks noGrp="1"/>
          </p:cNvGraphicFramePr>
          <p:nvPr/>
        </p:nvGraphicFramePr>
        <p:xfrm>
          <a:off x="5105400" y="59515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0xd2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9714557-2BB3-074B-9101-F35764E3D9E0}"/>
              </a:ext>
            </a:extLst>
          </p:cNvPr>
          <p:cNvCxnSpPr>
            <a:cxnSpLocks/>
          </p:cNvCxnSpPr>
          <p:nvPr/>
        </p:nvCxnSpPr>
        <p:spPr>
          <a:xfrm flipV="1">
            <a:off x="5818571" y="5879068"/>
            <a:ext cx="582229" cy="605869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Group 63">
            <a:extLst>
              <a:ext uri="{FF2B5EF4-FFF2-40B4-BE49-F238E27FC236}">
                <a16:creationId xmlns:a16="http://schemas.microsoft.com/office/drawing/2014/main" id="{70C1EE20-72C9-6748-84BE-7C81EF94A32F}"/>
              </a:ext>
            </a:extLst>
          </p:cNvPr>
          <p:cNvGraphicFramePr>
            <a:graphicFrameLocks noGrp="1"/>
          </p:cNvGraphicFramePr>
          <p:nvPr/>
        </p:nvGraphicFramePr>
        <p:xfrm>
          <a:off x="3011252" y="59515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0xee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AFCEA52-5AC6-214F-912B-FEB70244EEC4}"/>
              </a:ext>
            </a:extLst>
          </p:cNvPr>
          <p:cNvCxnSpPr>
            <a:cxnSpLocks/>
          </p:cNvCxnSpPr>
          <p:nvPr/>
        </p:nvCxnSpPr>
        <p:spPr>
          <a:xfrm flipV="1">
            <a:off x="3124200" y="5879068"/>
            <a:ext cx="0" cy="5334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D8F5466-1AE2-5F42-A30D-784BA679651C}"/>
              </a:ext>
            </a:extLst>
          </p:cNvPr>
          <p:cNvSpPr txBox="1"/>
          <p:nvPr/>
        </p:nvSpPr>
        <p:spPr>
          <a:xfrm>
            <a:off x="2133599" y="64124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A964436-F148-8B41-BB8D-AD91774ADFE0}"/>
              </a:ext>
            </a:extLst>
          </p:cNvPr>
          <p:cNvSpPr txBox="1"/>
          <p:nvPr/>
        </p:nvSpPr>
        <p:spPr>
          <a:xfrm>
            <a:off x="2133599" y="5498068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chars</a:t>
            </a:r>
          </a:p>
        </p:txBody>
      </p:sp>
    </p:spTree>
    <p:extLst>
      <p:ext uri="{BB962C8B-B14F-4D97-AF65-F5344CB8AC3E}">
        <p14:creationId xmlns:p14="http://schemas.microsoft.com/office/powerpoint/2010/main" val="86971544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B8287-60E6-8447-94E2-414E3C805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Strings Practice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A178D-3082-494A-B312-0D3B18BB83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524000"/>
            <a:ext cx="5265924" cy="5181600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[9];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"Potatoes"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sz="2400" b="1" dirty="0"/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word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+ 2;</a:t>
            </a:r>
            <a:endParaRPr lang="en-US" sz="2400" b="1" dirty="0"/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(word, 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"mat"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3);</a:t>
            </a:r>
            <a:endParaRPr lang="en-US" sz="2400" b="1" dirty="0"/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E3AEB5-698C-284A-8038-DB814D24A420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715000" y="1371600"/>
            <a:ext cx="6291072" cy="5181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Line 6: What is printed?</a:t>
            </a:r>
          </a:p>
        </p:txBody>
      </p:sp>
      <p:sp>
        <p:nvSpPr>
          <p:cNvPr id="16" name="// file: strcmp_ex.c…">
            <a:extLst>
              <a:ext uri="{FF2B5EF4-FFF2-40B4-BE49-F238E27FC236}">
                <a16:creationId xmlns:a16="http://schemas.microsoft.com/office/drawing/2014/main" id="{47D9F23D-E652-EA4F-993C-14E09C172677}"/>
              </a:ext>
            </a:extLst>
          </p:cNvPr>
          <p:cNvSpPr txBox="1"/>
          <p:nvPr/>
        </p:nvSpPr>
        <p:spPr>
          <a:xfrm flipH="1">
            <a:off x="422031" y="1524000"/>
            <a:ext cx="615462" cy="273818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AF102DB-D158-E448-9739-AD85900EF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DC5EB1A-5B7C-2144-9F16-99EEA7EC3A1F}"/>
              </a:ext>
            </a:extLst>
          </p:cNvPr>
          <p:cNvSpPr txBox="1"/>
          <p:nvPr/>
        </p:nvSpPr>
        <p:spPr>
          <a:xfrm>
            <a:off x="5715000" y="1981200"/>
            <a:ext cx="192071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matoes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mattoes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Pomat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CA2CE1D-2A23-CA4C-8774-1D726E36419B}"/>
              </a:ext>
            </a:extLst>
          </p:cNvPr>
          <p:cNvSpPr txBox="1"/>
          <p:nvPr/>
        </p:nvSpPr>
        <p:spPr>
          <a:xfrm>
            <a:off x="8001000" y="1981200"/>
            <a:ext cx="26243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lphaUcPeriod" startAt="4"/>
            </a:pP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Pomatoes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 startAt="4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Something else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 startAt="4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Compile error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317AD36-FFDB-2040-8798-E24921318D09}"/>
              </a:ext>
            </a:extLst>
          </p:cNvPr>
          <p:cNvSpPr/>
          <p:nvPr/>
        </p:nvSpPr>
        <p:spPr>
          <a:xfrm>
            <a:off x="8001000" y="1981200"/>
            <a:ext cx="2247900" cy="47194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" name="Group 63">
            <a:extLst>
              <a:ext uri="{FF2B5EF4-FFF2-40B4-BE49-F238E27FC236}">
                <a16:creationId xmlns:a16="http://schemas.microsoft.com/office/drawing/2014/main" id="{FCB24563-35A9-134A-B290-C0E0345058CA}"/>
              </a:ext>
            </a:extLst>
          </p:cNvPr>
          <p:cNvGraphicFramePr>
            <a:graphicFrameLocks noGrp="1"/>
          </p:cNvGraphicFramePr>
          <p:nvPr/>
        </p:nvGraphicFramePr>
        <p:xfrm>
          <a:off x="1194768" y="5645596"/>
          <a:ext cx="6272832" cy="830263"/>
        </p:xfrm>
        <a:graphic>
          <a:graphicData uri="http://schemas.openxmlformats.org/drawingml/2006/table">
            <a:tbl>
              <a:tblPr/>
              <a:tblGrid>
                <a:gridCol w="6770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958642753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  <a:gridCol w="856568">
                  <a:extLst>
                    <a:ext uri="{9D8B030D-6E8A-4147-A177-3AD203B41FA5}">
                      <a16:colId xmlns:a16="http://schemas.microsoft.com/office/drawing/2014/main" val="1148163429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'P'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't'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't'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's'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9" name="Group 63">
            <a:extLst>
              <a:ext uri="{FF2B5EF4-FFF2-40B4-BE49-F238E27FC236}">
                <a16:creationId xmlns:a16="http://schemas.microsoft.com/office/drawing/2014/main" id="{53E4BA59-E59E-AD48-BBCF-B7F3EF8459D0}"/>
              </a:ext>
            </a:extLst>
          </p:cNvPr>
          <p:cNvGraphicFramePr>
            <a:graphicFrameLocks noGrp="1"/>
          </p:cNvGraphicFramePr>
          <p:nvPr/>
        </p:nvGraphicFramePr>
        <p:xfrm>
          <a:off x="1194768" y="4572000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0xf0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1B1E4F7F-08AD-974F-A0A1-90ED2D4F3296}"/>
              </a:ext>
            </a:extLst>
          </p:cNvPr>
          <p:cNvSpPr txBox="1"/>
          <p:nvPr/>
        </p:nvSpPr>
        <p:spPr>
          <a:xfrm>
            <a:off x="443753" y="5032931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word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EB2B65C-8995-8A43-805F-F878BE957092}"/>
              </a:ext>
            </a:extLst>
          </p:cNvPr>
          <p:cNvSpPr txBox="1"/>
          <p:nvPr/>
        </p:nvSpPr>
        <p:spPr>
          <a:xfrm>
            <a:off x="570390" y="6106527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BB3F5ED1-A319-1B4F-B9FC-EA97690F28AB}"/>
              </a:ext>
            </a:extLst>
          </p:cNvPr>
          <p:cNvCxnSpPr>
            <a:cxnSpLocks/>
          </p:cNvCxnSpPr>
          <p:nvPr/>
        </p:nvCxnSpPr>
        <p:spPr>
          <a:xfrm>
            <a:off x="1600200" y="5256352"/>
            <a:ext cx="1143000" cy="850175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1430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0" grpId="0"/>
      <p:bldP spid="24" grpId="0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87621B4-636C-F246-96ED-253CAE404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 * vs. char[]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A4FD456-8BAF-9C4A-B4E8-B49EE4D3BD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char * is an 8-byte pointer – it stores an address of a character</a:t>
            </a:r>
          </a:p>
          <a:p>
            <a:r>
              <a:rPr lang="en-US" dirty="0"/>
              <a:t>char[] is an array of characters – it stores the actual characters in a string</a:t>
            </a:r>
          </a:p>
          <a:p>
            <a:r>
              <a:rPr lang="en-US" dirty="0"/>
              <a:t>When you pass a char[] as a parameter, it is automatically passed as a char * (pointer to its first character)</a:t>
            </a:r>
          </a:p>
          <a:p>
            <a:r>
              <a:rPr lang="en-US" dirty="0"/>
              <a:t>Stay tuned for next lecture for more!</a:t>
            </a:r>
          </a:p>
        </p:txBody>
      </p:sp>
    </p:spTree>
    <p:extLst>
      <p:ext uri="{BB962C8B-B14F-4D97-AF65-F5344CB8AC3E}">
        <p14:creationId xmlns:p14="http://schemas.microsoft.com/office/powerpoint/2010/main" val="76564248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CAEB5-5B24-614B-891F-613820567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 * vs. char[]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AA766-C3BE-E449-A812-7FB0FD45E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[]</a:t>
            </a:r>
          </a:p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vs</a:t>
            </a:r>
          </a:p>
          <a:p>
            <a:pPr marL="0" indent="0" algn="ctr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endParaRPr lang="en-US" altLang="x-none" dirty="0"/>
          </a:p>
          <a:p>
            <a:pPr marL="0" indent="0">
              <a:buNone/>
            </a:pPr>
            <a:r>
              <a:rPr lang="en-US" altLang="x-none" dirty="0"/>
              <a:t>You can create char * pointers to point to any character in an existing string and reassign them since they are just pointer variables.  You </a:t>
            </a:r>
            <a:r>
              <a:rPr lang="en-US" altLang="x-none" b="1" dirty="0"/>
              <a:t>cannot</a:t>
            </a:r>
            <a:r>
              <a:rPr lang="en-US" altLang="x-none" dirty="0"/>
              <a:t> reassign an array.</a:t>
            </a:r>
            <a:endParaRPr lang="en-US" altLang="x-none" b="1" dirty="0"/>
          </a:p>
          <a:p>
            <a:pPr marL="0" indent="0">
              <a:spcBef>
                <a:spcPts val="0"/>
              </a:spcBef>
              <a:buNone/>
            </a:pP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[6];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strike="sngStrike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sz="2400" strike="sngStrike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400" strike="sngStrike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"Another string"</a:t>
            </a:r>
            <a:r>
              <a:rPr lang="en-US" sz="2400" strike="sngStrike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	</a:t>
            </a:r>
            <a:r>
              <a:rPr lang="en-US" sz="24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allowed!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---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myOtherString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myOtherString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somethingElse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			</a:t>
            </a:r>
            <a:r>
              <a:rPr lang="en-US" sz="24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ok</a:t>
            </a:r>
          </a:p>
          <a:p>
            <a:pPr marL="0" indent="0">
              <a:buNone/>
            </a:pPr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2407963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To omit characters at the end, make a new string that is a partial copy of the original.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just "race"</a:t>
            </a:r>
            <a:endParaRPr lang="en-US" dirty="0">
              <a:solidFill>
                <a:srgbClr val="00B05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str1[8];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(str2, str1, 4);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str2[4]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'\0'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str1);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racecar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str2);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race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060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can combine pointer arithmetic and copying to make any substrings we’d like.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just "ace"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str1[8];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str2[4];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(str2, str1 + 1, 3);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str2[3]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'\0'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str1);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racecar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str2);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389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/>
              <a:t>Characters</a:t>
            </a:r>
          </a:p>
          <a:p>
            <a:r>
              <a:rPr lang="en-US" dirty="0"/>
              <a:t>Strings</a:t>
            </a:r>
          </a:p>
          <a:p>
            <a:r>
              <a:rPr lang="en-US" dirty="0"/>
              <a:t>Common String Operations</a:t>
            </a:r>
          </a:p>
          <a:p>
            <a:pPr lvl="1"/>
            <a:r>
              <a:rPr lang="en-US" dirty="0"/>
              <a:t>Comparing</a:t>
            </a:r>
          </a:p>
          <a:p>
            <a:pPr lvl="1"/>
            <a:r>
              <a:rPr lang="en-US" dirty="0"/>
              <a:t>Copying</a:t>
            </a:r>
          </a:p>
          <a:p>
            <a:pPr lvl="1"/>
            <a:r>
              <a:rPr lang="en-US" dirty="0"/>
              <a:t>Concatenating</a:t>
            </a:r>
          </a:p>
          <a:p>
            <a:pPr lvl="1"/>
            <a:r>
              <a:rPr lang="en-US" dirty="0"/>
              <a:t>Substrings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Next time: </a:t>
            </a:r>
            <a:r>
              <a:rPr lang="en-US" dirty="0"/>
              <a:t>more strings</a:t>
            </a:r>
            <a:endParaRPr lang="en-US" b="1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91F948-8182-AF46-9CF0-3AF15B75ABD0}"/>
              </a:ext>
            </a:extLst>
          </p:cNvPr>
          <p:cNvSpPr txBox="1"/>
          <p:nvPr/>
        </p:nvSpPr>
        <p:spPr>
          <a:xfrm>
            <a:off x="6096000" y="1600200"/>
            <a:ext cx="5638800" cy="2554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355600" dist="76200" dir="30600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3200" b="1" dirty="0"/>
              <a:t>Lecture 4 takeaway:</a:t>
            </a:r>
            <a:r>
              <a:rPr lang="en-US" sz="3200" dirty="0"/>
              <a:t> C strings are null-terminated arrays of characters.  We can manipulate them using string and pointer operations.</a:t>
            </a:r>
          </a:p>
        </p:txBody>
      </p:sp>
    </p:spTree>
    <p:extLst>
      <p:ext uri="{BB962C8B-B14F-4D97-AF65-F5344CB8AC3E}">
        <p14:creationId xmlns:p14="http://schemas.microsoft.com/office/powerpoint/2010/main" val="8944756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56B3E-ABEC-914F-A969-7E12EDDB1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Practice</a:t>
            </a:r>
          </a:p>
        </p:txBody>
      </p:sp>
    </p:spTree>
    <p:extLst>
      <p:ext uri="{BB962C8B-B14F-4D97-AF65-F5344CB8AC3E}">
        <p14:creationId xmlns:p14="http://schemas.microsoft.com/office/powerpoint/2010/main" val="61909373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9E587C-2D3E-8948-A879-B3D55968E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Copycat exercise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1FD048-4A73-0747-B259-D6DE3864CA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Challenge</a:t>
            </a:r>
            <a:r>
              <a:rPr lang="en-US" dirty="0"/>
              <a:t>: implement </a:t>
            </a:r>
            <a:r>
              <a:rPr lang="en-US" b="1" dirty="0" err="1"/>
              <a:t>strcat</a:t>
            </a:r>
            <a:r>
              <a:rPr lang="en-US" dirty="0"/>
              <a:t> using other string functions.</a:t>
            </a:r>
            <a:endParaRPr lang="en-US" b="1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5F8BEA5-0EDA-BF4B-8B07-322547EA5C1D}"/>
              </a:ext>
            </a:extLst>
          </p:cNvPr>
          <p:cNvSpPr txBox="1">
            <a:spLocks/>
          </p:cNvSpPr>
          <p:nvPr/>
        </p:nvSpPr>
        <p:spPr bwMode="auto">
          <a:xfrm>
            <a:off x="228600" y="1945676"/>
            <a:ext cx="103632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[9];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"We Climb"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[200];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lots of space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"The Hill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532E78-A0B7-F947-9797-D6A725F1E3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D0EBA7-6500-9843-A5E1-A1B6E7A74B19}"/>
              </a:ext>
            </a:extLst>
          </p:cNvPr>
          <p:cNvSpPr txBox="1"/>
          <p:nvPr/>
        </p:nvSpPr>
        <p:spPr>
          <a:xfrm>
            <a:off x="5414682" y="3810000"/>
            <a:ext cx="4572000" cy="1255728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lvl="0" algn="l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How could we replace a call to </a:t>
            </a:r>
            <a:r>
              <a:rPr lang="en-US" sz="2800" b="1" dirty="0" err="1">
                <a:solidFill>
                  <a:prstClr val="black"/>
                </a:solidFill>
                <a:latin typeface="Calibri" panose="020F0502020204030204"/>
              </a:rPr>
              <a:t>strcat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with a call to </a:t>
            </a:r>
            <a:r>
              <a:rPr lang="en-US" sz="2800" b="1" dirty="0" err="1">
                <a:solidFill>
                  <a:prstClr val="black"/>
                </a:solidFill>
                <a:latin typeface="Calibri" panose="020F0502020204030204"/>
              </a:rPr>
              <a:t>strcpy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instead?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31D5476-32B4-0B44-8999-247C045C31DC}"/>
              </a:ext>
            </a:extLst>
          </p:cNvPr>
          <p:cNvCxnSpPr>
            <a:stCxn id="2" idx="1"/>
          </p:cNvCxnSpPr>
          <p:nvPr/>
        </p:nvCxnSpPr>
        <p:spPr>
          <a:xfrm flipH="1">
            <a:off x="3505200" y="4437864"/>
            <a:ext cx="1909482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73510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9E587C-2D3E-8948-A879-B3D55968E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Copycat exercise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1FD048-4A73-0747-B259-D6DE3864CA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Challenge</a:t>
            </a:r>
            <a:r>
              <a:rPr lang="en-US" dirty="0"/>
              <a:t>: implement </a:t>
            </a:r>
            <a:r>
              <a:rPr lang="en-US" b="1" dirty="0" err="1"/>
              <a:t>strcat</a:t>
            </a:r>
            <a:r>
              <a:rPr lang="en-US" dirty="0"/>
              <a:t> using other string functions.</a:t>
            </a:r>
            <a:endParaRPr lang="en-US" b="1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5F8BEA5-0EDA-BF4B-8B07-322547EA5C1D}"/>
              </a:ext>
            </a:extLst>
          </p:cNvPr>
          <p:cNvSpPr txBox="1">
            <a:spLocks/>
          </p:cNvSpPr>
          <p:nvPr/>
        </p:nvSpPr>
        <p:spPr bwMode="auto">
          <a:xfrm>
            <a:off x="228600" y="1945676"/>
            <a:ext cx="103632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[9];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"We Climb"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[200];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lots of space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"The Hill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31D5476-32B4-0B44-8999-247C045C31DC}"/>
              </a:ext>
            </a:extLst>
          </p:cNvPr>
          <p:cNvCxnSpPr>
            <a:cxnSpLocks/>
          </p:cNvCxnSpPr>
          <p:nvPr/>
        </p:nvCxnSpPr>
        <p:spPr>
          <a:xfrm flipH="1">
            <a:off x="3636633" y="4419600"/>
            <a:ext cx="1723086" cy="0"/>
          </a:xfrm>
          <a:prstGeom prst="straightConnector1">
            <a:avLst/>
          </a:prstGeom>
          <a:ln w="28575">
            <a:solidFill>
              <a:schemeClr val="accent2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8B77DDE3-8A62-5944-88B7-D270A43BA0F8}"/>
              </a:ext>
            </a:extLst>
          </p:cNvPr>
          <p:cNvSpPr/>
          <p:nvPr/>
        </p:nvSpPr>
        <p:spPr>
          <a:xfrm>
            <a:off x="5825466" y="4151976"/>
            <a:ext cx="54521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l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DB3F60-E951-7944-8F22-06BC6B1DB69F}"/>
              </a:ext>
            </a:extLst>
          </p:cNvPr>
          <p:cNvSpPr txBox="1"/>
          <p:nvPr/>
        </p:nvSpPr>
        <p:spPr>
          <a:xfrm>
            <a:off x="3913416" y="4028878"/>
            <a:ext cx="12829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equivalent</a:t>
            </a:r>
          </a:p>
        </p:txBody>
      </p:sp>
    </p:spTree>
    <p:extLst>
      <p:ext uri="{BB962C8B-B14F-4D97-AF65-F5344CB8AC3E}">
        <p14:creationId xmlns:p14="http://schemas.microsoft.com/office/powerpoint/2010/main" val="929734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12829</TotalTime>
  <Words>10193</Words>
  <Application>Microsoft Macintosh PowerPoint</Application>
  <PresentationFormat>Widescreen</PresentationFormat>
  <Paragraphs>3547</Paragraphs>
  <Slides>125</Slides>
  <Notes>116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125</vt:i4>
      </vt:variant>
    </vt:vector>
  </HeadingPairs>
  <TitlesOfParts>
    <vt:vector size="135" baseType="lpstr">
      <vt:lpstr>Andale Mono</vt:lpstr>
      <vt:lpstr>Arial</vt:lpstr>
      <vt:lpstr>Calibri</vt:lpstr>
      <vt:lpstr>Calibri Light</vt:lpstr>
      <vt:lpstr>Chalkboard</vt:lpstr>
      <vt:lpstr>Consolas</vt:lpstr>
      <vt:lpstr>Courier</vt:lpstr>
      <vt:lpstr>Tahoma</vt:lpstr>
      <vt:lpstr>Verdana</vt:lpstr>
      <vt:lpstr>Default Design</vt:lpstr>
      <vt:lpstr>CS107, Lecture 4  C Strings</vt:lpstr>
      <vt:lpstr>Bits and Bytes Revisited</vt:lpstr>
      <vt:lpstr>Data is really stored in binary</vt:lpstr>
      <vt:lpstr>We know what that binary representation is for integers</vt:lpstr>
      <vt:lpstr>We can manipulate that binary representation with bitwise operators</vt:lpstr>
      <vt:lpstr>Bitwise OR (|)</vt:lpstr>
      <vt:lpstr>Bitwise OR (|)</vt:lpstr>
      <vt:lpstr>Bitwise AND (&amp;)</vt:lpstr>
      <vt:lpstr>Bitwise AND (&amp;)</vt:lpstr>
      <vt:lpstr>Bitwise XOR (^)</vt:lpstr>
      <vt:lpstr>Bitwise NOT (~)</vt:lpstr>
      <vt:lpstr>Bitwise SHIFT (&gt;&gt; or &lt;&lt;)</vt:lpstr>
      <vt:lpstr>Number Literal Suffixes</vt:lpstr>
      <vt:lpstr>A variable and its binary representation are one and the same</vt:lpstr>
      <vt:lpstr>We can better understand overflow and type conversion behavior</vt:lpstr>
      <vt:lpstr>We can inspect our program with GDB</vt:lpstr>
      <vt:lpstr>gdb on a program</vt:lpstr>
      <vt:lpstr>gdb: highly recommended</vt:lpstr>
      <vt:lpstr>CS107 Topic 2: How can a computer represent and manipulate more complex data like text?  </vt:lpstr>
      <vt:lpstr>CS107 Topic 2</vt:lpstr>
      <vt:lpstr>Learning Goals</vt:lpstr>
      <vt:lpstr>Lecture Plan</vt:lpstr>
      <vt:lpstr>Lecture Plan</vt:lpstr>
      <vt:lpstr>Char</vt:lpstr>
      <vt:lpstr>ASCII</vt:lpstr>
      <vt:lpstr>ASCII</vt:lpstr>
      <vt:lpstr>ASCII</vt:lpstr>
      <vt:lpstr>Common ctype.h Functions</vt:lpstr>
      <vt:lpstr>Common ctype.h Functions</vt:lpstr>
      <vt:lpstr>Lecture Plan</vt:lpstr>
      <vt:lpstr>C Strings</vt:lpstr>
      <vt:lpstr>C Strings</vt:lpstr>
      <vt:lpstr>String Length</vt:lpstr>
      <vt:lpstr>C Strings As Parameters</vt:lpstr>
      <vt:lpstr>C Strings As Parameters</vt:lpstr>
      <vt:lpstr>Lecture Plan</vt:lpstr>
      <vt:lpstr>Common string.h Functions</vt:lpstr>
      <vt:lpstr>Common string.h Functions</vt:lpstr>
      <vt:lpstr>Comparing Strings</vt:lpstr>
      <vt:lpstr>The string library: strcmp</vt:lpstr>
      <vt:lpstr>Copying Strings</vt:lpstr>
      <vt:lpstr>The string library: strcpy</vt:lpstr>
      <vt:lpstr>Copying Strings - strcpy</vt:lpstr>
      <vt:lpstr>Copying Strings - strcpy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 Doesn’t Automatically Initialize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String Copying Exercise</vt:lpstr>
      <vt:lpstr>String Exercise</vt:lpstr>
      <vt:lpstr>Concatenating Strings</vt:lpstr>
      <vt:lpstr>The string library: str(n)cat</vt:lpstr>
      <vt:lpstr>Concatenating Strings</vt:lpstr>
      <vt:lpstr>Concatenating Strings</vt:lpstr>
      <vt:lpstr>Concatenating Strings</vt:lpstr>
      <vt:lpstr>Concatenating Strings</vt:lpstr>
      <vt:lpstr>Concatenating Strings</vt:lpstr>
      <vt:lpstr>Concatenating Strings</vt:lpstr>
      <vt:lpstr>Concatenating Strings</vt:lpstr>
      <vt:lpstr>Concatenating Strings</vt:lpstr>
      <vt:lpstr>Concatenating Strings</vt:lpstr>
      <vt:lpstr>Substrings and char *</vt:lpstr>
      <vt:lpstr>Substrings</vt:lpstr>
      <vt:lpstr>Substrings</vt:lpstr>
      <vt:lpstr>Substrings</vt:lpstr>
      <vt:lpstr>Substrings</vt:lpstr>
      <vt:lpstr>Substrings</vt:lpstr>
      <vt:lpstr>Strings Practice</vt:lpstr>
      <vt:lpstr>char * vs. char[]</vt:lpstr>
      <vt:lpstr>char * vs. char[]</vt:lpstr>
      <vt:lpstr>Substrings</vt:lpstr>
      <vt:lpstr>Substrings</vt:lpstr>
      <vt:lpstr>Recap</vt:lpstr>
      <vt:lpstr>Extra Practice</vt:lpstr>
      <vt:lpstr>Copycat exercise</vt:lpstr>
      <vt:lpstr>Copycat exercise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Nick Troccoli</cp:lastModifiedBy>
  <cp:revision>1238</cp:revision>
  <cp:lastPrinted>2019-04-12T19:26:31Z</cp:lastPrinted>
  <dcterms:created xsi:type="dcterms:W3CDTF">2008-06-28T20:57:21Z</dcterms:created>
  <dcterms:modified xsi:type="dcterms:W3CDTF">2022-04-15T06:26:45Z</dcterms:modified>
</cp:coreProperties>
</file>