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5"/>
  </p:notesMasterIdLst>
  <p:handoutMasterIdLst>
    <p:handoutMasterId r:id="rId56"/>
  </p:handoutMasterIdLst>
  <p:sldIdLst>
    <p:sldId id="256" r:id="rId2"/>
    <p:sldId id="451" r:id="rId3"/>
    <p:sldId id="453" r:id="rId4"/>
    <p:sldId id="257" r:id="rId5"/>
    <p:sldId id="689" r:id="rId6"/>
    <p:sldId id="282" r:id="rId7"/>
    <p:sldId id="279" r:id="rId8"/>
    <p:sldId id="363" r:id="rId9"/>
    <p:sldId id="366" r:id="rId10"/>
    <p:sldId id="371" r:id="rId11"/>
    <p:sldId id="690" r:id="rId12"/>
    <p:sldId id="691" r:id="rId13"/>
    <p:sldId id="693" r:id="rId14"/>
    <p:sldId id="515" r:id="rId15"/>
    <p:sldId id="516" r:id="rId16"/>
    <p:sldId id="517" r:id="rId17"/>
    <p:sldId id="420" r:id="rId18"/>
    <p:sldId id="277" r:id="rId19"/>
    <p:sldId id="373" r:id="rId20"/>
    <p:sldId id="374" r:id="rId21"/>
    <p:sldId id="375" r:id="rId22"/>
    <p:sldId id="397" r:id="rId23"/>
    <p:sldId id="396" r:id="rId24"/>
    <p:sldId id="694" r:id="rId25"/>
    <p:sldId id="286" r:id="rId26"/>
    <p:sldId id="564" r:id="rId27"/>
    <p:sldId id="698" r:id="rId28"/>
    <p:sldId id="699" r:id="rId29"/>
    <p:sldId id="700" r:id="rId30"/>
    <p:sldId id="701" r:id="rId31"/>
    <p:sldId id="587" r:id="rId32"/>
    <p:sldId id="702" r:id="rId33"/>
    <p:sldId id="575" r:id="rId34"/>
    <p:sldId id="703" r:id="rId35"/>
    <p:sldId id="586" r:id="rId36"/>
    <p:sldId id="704" r:id="rId37"/>
    <p:sldId id="585" r:id="rId38"/>
    <p:sldId id="568" r:id="rId39"/>
    <p:sldId id="569" r:id="rId40"/>
    <p:sldId id="705" r:id="rId41"/>
    <p:sldId id="399" r:id="rId42"/>
    <p:sldId id="398" r:id="rId43"/>
    <p:sldId id="695" r:id="rId44"/>
    <p:sldId id="520" r:id="rId45"/>
    <p:sldId id="614" r:id="rId46"/>
    <p:sldId id="616" r:id="rId47"/>
    <p:sldId id="514" r:id="rId48"/>
    <p:sldId id="633" r:id="rId49"/>
    <p:sldId id="409" r:id="rId50"/>
    <p:sldId id="697" r:id="rId51"/>
    <p:sldId id="556" r:id="rId52"/>
    <p:sldId id="680" r:id="rId53"/>
    <p:sldId id="674" r:id="rId5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51"/>
            <p14:sldId id="453"/>
            <p14:sldId id="257"/>
          </p14:sldIdLst>
        </p14:section>
        <p14:section name="Recap" id="{509FF919-21CD-EF43-AE53-6AEA6BAB18FF}">
          <p14:sldIdLst>
            <p14:sldId id="689"/>
            <p14:sldId id="282"/>
            <p14:sldId id="279"/>
            <p14:sldId id="363"/>
            <p14:sldId id="366"/>
            <p14:sldId id="371"/>
            <p14:sldId id="690"/>
            <p14:sldId id="691"/>
            <p14:sldId id="693"/>
            <p14:sldId id="515"/>
            <p14:sldId id="516"/>
            <p14:sldId id="517"/>
            <p14:sldId id="420"/>
            <p14:sldId id="277"/>
            <p14:sldId id="373"/>
            <p14:sldId id="374"/>
            <p14:sldId id="375"/>
            <p14:sldId id="397"/>
            <p14:sldId id="396"/>
            <p14:sldId id="694"/>
            <p14:sldId id="286"/>
            <p14:sldId id="564"/>
            <p14:sldId id="698"/>
            <p14:sldId id="699"/>
            <p14:sldId id="700"/>
            <p14:sldId id="701"/>
            <p14:sldId id="587"/>
            <p14:sldId id="702"/>
            <p14:sldId id="575"/>
            <p14:sldId id="703"/>
            <p14:sldId id="586"/>
            <p14:sldId id="704"/>
            <p14:sldId id="585"/>
            <p14:sldId id="568"/>
            <p14:sldId id="569"/>
            <p14:sldId id="705"/>
            <p14:sldId id="399"/>
            <p14:sldId id="398"/>
          </p14:sldIdLst>
        </p14:section>
        <p14:section name="Pointers" id="{275C324B-0DA5-A74C-A540-CA984D8847F2}">
          <p14:sldIdLst>
            <p14:sldId id="695"/>
            <p14:sldId id="520"/>
            <p14:sldId id="614"/>
            <p14:sldId id="616"/>
            <p14:sldId id="514"/>
            <p14:sldId id="633"/>
            <p14:sldId id="409"/>
          </p14:sldIdLst>
        </p14:section>
        <p14:section name="Memory" id="{C37725D5-3F6E-F248-9434-BD6B115BCC6C}">
          <p14:sldIdLst/>
        </p14:section>
        <p14:section name="1" id="{45ADA491-1E0F-EF47-9EC9-348E965D0707}">
          <p14:sldIdLst/>
        </p14:section>
        <p14:section name="2" id="{97F781EC-D0D0-B24C-BF51-2ACEC2935527}">
          <p14:sldIdLst/>
        </p14:section>
        <p14:section name="Untitled Section" id="{B49ABF21-6E6E-9545-8BB4-E4B260D89C27}">
          <p14:sldIdLst/>
        </p14:section>
        <p14:section name="4" id="{E637061C-A66A-0A47-B845-C31389062D3F}">
          <p14:sldIdLst/>
        </p14:section>
        <p14:section name="5" id="{DA9C43D4-9431-6E4D-96E2-EC833A564560}">
          <p14:sldIdLst/>
        </p14:section>
        <p14:section name="6" id="{3100EBB9-DE9B-6F41-B2BC-C1435265C96A}">
          <p14:sldIdLst/>
        </p14:section>
        <p14:section name="7" id="{2DF68023-233E-954F-ACA6-61C12E484712}">
          <p14:sldIdLst/>
        </p14:section>
        <p14:section name="Recap" id="{F6D7F500-1F83-B049-AE58-F29FFDD4FD8E}">
          <p14:sldIdLst>
            <p14:sldId id="697"/>
            <p14:sldId id="556"/>
            <p14:sldId id="680"/>
            <p14:sldId id="67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F40FF"/>
    <a:srgbClr val="008000"/>
    <a:srgbClr val="FF9300"/>
    <a:srgbClr val="DDDDDD"/>
    <a:srgbClr val="F8F8F8"/>
    <a:srgbClr val="FF9999"/>
    <a:srgbClr val="8C1515"/>
    <a:srgbClr val="FFFFC0"/>
    <a:srgbClr val="FFFF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0782" autoAdjust="0"/>
    <p:restoredTop sz="86953" autoAdjust="0"/>
  </p:normalViewPr>
  <p:slideViewPr>
    <p:cSldViewPr>
      <p:cViewPr varScale="1">
        <p:scale>
          <a:sx n="57" d="100"/>
          <a:sy n="57" d="100"/>
        </p:scale>
        <p:origin x="184" y="99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3797452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3048838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2295275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884229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stdbool</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2534784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3718371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675825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3520859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343711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3370307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stdbool</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1809728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2387500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1140089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2285683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610590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1933380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1359805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342942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en.wikipedia.org/wiki/Morris_worm" TargetMode="External"/><Relationship Id="rId2" Type="http://schemas.openxmlformats.org/officeDocument/2006/relationships/hyperlink" Target="https://www.cvedetails.com/cve/CVE-2002-0362/"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5</a:t>
            </a:r>
            <a:br>
              <a:rPr lang="en-US" dirty="0"/>
            </a:br>
            <a:r>
              <a:rPr lang="en-US" sz="3400" dirty="0"/>
              <a:t> More C Strings</a:t>
            </a:r>
          </a:p>
        </p:txBody>
      </p:sp>
      <p:sp>
        <p:nvSpPr>
          <p:cNvPr id="5" name="Subtitle 4">
            <a:extLst>
              <a:ext uri="{FF2B5EF4-FFF2-40B4-BE49-F238E27FC236}">
                <a16:creationId xmlns:a16="http://schemas.microsoft.com/office/drawing/2014/main" id="{3970DCAE-2B81-B74E-A534-6E46C769C62D}"/>
              </a:ext>
            </a:extLst>
          </p:cNvPr>
          <p:cNvSpPr>
            <a:spLocks noGrp="1"/>
          </p:cNvSpPr>
          <p:nvPr>
            <p:ph type="subTitle" idx="1"/>
          </p:nvPr>
        </p:nvSpPr>
        <p:spPr/>
        <p:txBody>
          <a:bodyPr/>
          <a:lstStyle/>
          <a:p>
            <a:r>
              <a:rPr lang="en-US" dirty="0"/>
              <a:t>Reading: K&amp;R (1.6, 5.5, Appendix B3) or Essential C section 3</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2</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a computer represent and manipulate more complex data like text?</a:t>
            </a:r>
          </a:p>
          <a:p>
            <a:pPr marL="0" indent="0">
              <a:buNone/>
            </a:pPr>
            <a:endParaRPr lang="en-US" b="1" u="sng" dirty="0"/>
          </a:p>
          <a:p>
            <a:pPr marL="0" indent="0">
              <a:buNone/>
            </a:pPr>
            <a:r>
              <a:rPr lang="en-US" dirty="0"/>
              <a:t>Why is answering this question important?</a:t>
            </a:r>
          </a:p>
          <a:p>
            <a:r>
              <a:rPr lang="en-US" dirty="0"/>
              <a:t>Shows us how strings are represented in C and other languages (last time)</a:t>
            </a:r>
          </a:p>
          <a:p>
            <a:r>
              <a:rPr lang="en-US" dirty="0"/>
              <a:t>Helps us better understand buffer overflows, a common bug (last time)</a:t>
            </a:r>
          </a:p>
          <a:p>
            <a:r>
              <a:rPr lang="en-US" dirty="0"/>
              <a:t>Introduces us to pointers, because strings can be pointers (this time)</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assign2:</a:t>
            </a:r>
            <a:r>
              <a:rPr lang="en-US" sz="2400" dirty="0"/>
              <a:t> implement 2 functions a 1 program using those functions to find the location of different built-in commands in the filesystem.  You’ll write functions to extract a list of possible locations and tokenize that list of locations.</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Understand how to use the built-in string functions for common string tasks</a:t>
            </a:r>
          </a:p>
          <a:p>
            <a:r>
              <a:rPr lang="en-US" dirty="0"/>
              <a:t>Learn more about the risks of buffer overflows and how to mitigate them</a:t>
            </a:r>
          </a:p>
          <a:p>
            <a:r>
              <a:rPr lang="en-US" dirty="0"/>
              <a:t>Understand how strings are represented as pointers and how that helps us better understand their behavior</a:t>
            </a:r>
          </a:p>
        </p:txBody>
      </p:sp>
    </p:spTree>
    <p:extLst>
      <p:ext uri="{BB962C8B-B14F-4D97-AF65-F5344CB8AC3E}">
        <p14:creationId xmlns:p14="http://schemas.microsoft.com/office/powerpoint/2010/main" val="2632627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Security and </a:t>
            </a:r>
            <a:r>
              <a:rPr lang="en-US" dirty="0" err="1"/>
              <a:t>Valgrind</a:t>
            </a:r>
            <a:r>
              <a:rPr lang="en-US" dirty="0"/>
              <a:t>	</a:t>
            </a:r>
          </a:p>
          <a:p>
            <a:pPr>
              <a:tabLst>
                <a:tab pos="11599863" algn="r"/>
              </a:tabLst>
            </a:pPr>
            <a:r>
              <a:rPr lang="en-US" dirty="0"/>
              <a:t>Pointers	</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2742974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u="sng" dirty="0"/>
              <a:t>Recap: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Security and </a:t>
            </a:r>
            <a:r>
              <a:rPr lang="en-US" dirty="0" err="1"/>
              <a:t>Valgrind</a:t>
            </a:r>
            <a:r>
              <a:rPr lang="en-US" dirty="0"/>
              <a:t>	</a:t>
            </a:r>
          </a:p>
          <a:p>
            <a:pPr>
              <a:tabLst>
                <a:tab pos="11599863" algn="r"/>
              </a:tabLst>
            </a:pPr>
            <a:r>
              <a:rPr lang="en-US" dirty="0"/>
              <a:t>Pointers	</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797316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B8287-60E6-8447-94E2-414E3C805177}"/>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513A178D-3082-494A-B312-0D3B18BB834D}"/>
              </a:ext>
            </a:extLst>
          </p:cNvPr>
          <p:cNvSpPr>
            <a:spLocks noGrp="1"/>
          </p:cNvSpPr>
          <p:nvPr>
            <p:ph idx="1"/>
          </p:nvPr>
        </p:nvSpPr>
        <p:spPr>
          <a:xfrm>
            <a:off x="152400" y="1295400"/>
            <a:ext cx="11811000" cy="5562600"/>
          </a:xfrm>
        </p:spPr>
        <p:txBody>
          <a:bodyPr/>
          <a:lstStyle/>
          <a:p>
            <a:pPr marL="0" indent="0">
              <a:buNone/>
            </a:pPr>
            <a:r>
              <a:rPr lang="en-US" dirty="0"/>
              <a:t>C strings are arrays of characters ending with a </a:t>
            </a:r>
            <a:r>
              <a:rPr lang="en-US" b="1" dirty="0"/>
              <a:t>null-terminating character</a:t>
            </a:r>
            <a:r>
              <a:rPr lang="en-US" dirty="0"/>
              <a:t> '\0'.</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String operations such as </a:t>
            </a:r>
            <a:r>
              <a:rPr lang="en-US" dirty="0" err="1">
                <a:latin typeface="Consolas" panose="020B0609020204030204" pitchFamily="49" charset="0"/>
                <a:cs typeface="Consolas" panose="020B0609020204030204" pitchFamily="49" charset="0"/>
              </a:rPr>
              <a:t>strlen</a:t>
            </a:r>
            <a:r>
              <a:rPr lang="en-US" dirty="0"/>
              <a:t> use the null-terminating character to find the end of the string.</a:t>
            </a:r>
          </a:p>
          <a:p>
            <a:pPr marL="0" indent="0">
              <a:buNone/>
            </a:pPr>
            <a:endParaRPr lang="en-US" dirty="0"/>
          </a:p>
          <a:p>
            <a:pPr marL="0" indent="0">
              <a:buNone/>
            </a:pPr>
            <a:r>
              <a:rPr lang="en-US" b="1" dirty="0"/>
              <a:t>Side note:</a:t>
            </a:r>
            <a:r>
              <a:rPr lang="en-US" dirty="0"/>
              <a:t> use </a:t>
            </a:r>
            <a:r>
              <a:rPr lang="en-US" dirty="0" err="1">
                <a:latin typeface="Consolas" panose="020B0609020204030204" pitchFamily="49" charset="0"/>
                <a:cs typeface="Consolas" panose="020B0609020204030204" pitchFamily="49" charset="0"/>
              </a:rPr>
              <a:t>strlen</a:t>
            </a:r>
            <a:r>
              <a:rPr lang="en-US" dirty="0"/>
              <a:t> to get the length of a string.  Don’t use </a:t>
            </a:r>
            <a:r>
              <a:rPr lang="en-US" dirty="0" err="1">
                <a:latin typeface="Consolas" panose="020B0609020204030204" pitchFamily="49" charset="0"/>
                <a:cs typeface="Consolas" panose="020B0609020204030204" pitchFamily="49" charset="0"/>
              </a:rPr>
              <a:t>sizeof</a:t>
            </a:r>
            <a:r>
              <a:rPr lang="en-US" dirty="0"/>
              <a:t>!</a:t>
            </a:r>
            <a:endParaRPr lang="en-US" b="1" dirty="0"/>
          </a:p>
        </p:txBody>
      </p:sp>
      <p:graphicFrame>
        <p:nvGraphicFramePr>
          <p:cNvPr id="4" name="Group 63">
            <a:extLst>
              <a:ext uri="{FF2B5EF4-FFF2-40B4-BE49-F238E27FC236}">
                <a16:creationId xmlns:a16="http://schemas.microsoft.com/office/drawing/2014/main" id="{54668A6F-C0D2-B24C-9B1F-B85FB3334BF7}"/>
              </a:ext>
            </a:extLst>
          </p:cNvPr>
          <p:cNvGraphicFramePr>
            <a:graphicFrameLocks noGrp="1"/>
          </p:cNvGraphicFramePr>
          <p:nvPr>
            <p:extLst>
              <p:ext uri="{D42A27DB-BD31-4B8C-83A1-F6EECF244321}">
                <p14:modId xmlns:p14="http://schemas.microsoft.com/office/powerpoint/2010/main" val="1437034545"/>
              </p:ext>
            </p:extLst>
          </p:nvPr>
        </p:nvGraphicFramePr>
        <p:xfrm>
          <a:off x="457200" y="2362200"/>
          <a:ext cx="11277600" cy="830263"/>
        </p:xfrm>
        <a:graphic>
          <a:graphicData uri="http://schemas.openxmlformats.org/drawingml/2006/table">
            <a:tbl>
              <a:tblPr/>
              <a:tblGrid>
                <a:gridCol w="751840">
                  <a:extLst>
                    <a:ext uri="{9D8B030D-6E8A-4147-A177-3AD203B41FA5}">
                      <a16:colId xmlns:a16="http://schemas.microsoft.com/office/drawing/2014/main" val="20000"/>
                    </a:ext>
                  </a:extLst>
                </a:gridCol>
                <a:gridCol w="751840">
                  <a:extLst>
                    <a:ext uri="{9D8B030D-6E8A-4147-A177-3AD203B41FA5}">
                      <a16:colId xmlns:a16="http://schemas.microsoft.com/office/drawing/2014/main" val="20001"/>
                    </a:ext>
                  </a:extLst>
                </a:gridCol>
                <a:gridCol w="751840">
                  <a:extLst>
                    <a:ext uri="{9D8B030D-6E8A-4147-A177-3AD203B41FA5}">
                      <a16:colId xmlns:a16="http://schemas.microsoft.com/office/drawing/2014/main" val="20002"/>
                    </a:ext>
                  </a:extLst>
                </a:gridCol>
                <a:gridCol w="751840">
                  <a:extLst>
                    <a:ext uri="{9D8B030D-6E8A-4147-A177-3AD203B41FA5}">
                      <a16:colId xmlns:a16="http://schemas.microsoft.com/office/drawing/2014/main" val="20003"/>
                    </a:ext>
                  </a:extLst>
                </a:gridCol>
                <a:gridCol w="751840">
                  <a:extLst>
                    <a:ext uri="{9D8B030D-6E8A-4147-A177-3AD203B41FA5}">
                      <a16:colId xmlns:a16="http://schemas.microsoft.com/office/drawing/2014/main" val="20004"/>
                    </a:ext>
                  </a:extLst>
                </a:gridCol>
                <a:gridCol w="751840">
                  <a:extLst>
                    <a:ext uri="{9D8B030D-6E8A-4147-A177-3AD203B41FA5}">
                      <a16:colId xmlns:a16="http://schemas.microsoft.com/office/drawing/2014/main" val="20005"/>
                    </a:ext>
                  </a:extLst>
                </a:gridCol>
                <a:gridCol w="751840">
                  <a:extLst>
                    <a:ext uri="{9D8B030D-6E8A-4147-A177-3AD203B41FA5}">
                      <a16:colId xmlns:a16="http://schemas.microsoft.com/office/drawing/2014/main" val="20006"/>
                    </a:ext>
                  </a:extLst>
                </a:gridCol>
                <a:gridCol w="751840">
                  <a:extLst>
                    <a:ext uri="{9D8B030D-6E8A-4147-A177-3AD203B41FA5}">
                      <a16:colId xmlns:a16="http://schemas.microsoft.com/office/drawing/2014/main" val="20007"/>
                    </a:ext>
                  </a:extLst>
                </a:gridCol>
                <a:gridCol w="751840">
                  <a:extLst>
                    <a:ext uri="{9D8B030D-6E8A-4147-A177-3AD203B41FA5}">
                      <a16:colId xmlns:a16="http://schemas.microsoft.com/office/drawing/2014/main" val="20008"/>
                    </a:ext>
                  </a:extLst>
                </a:gridCol>
                <a:gridCol w="751840">
                  <a:extLst>
                    <a:ext uri="{9D8B030D-6E8A-4147-A177-3AD203B41FA5}">
                      <a16:colId xmlns:a16="http://schemas.microsoft.com/office/drawing/2014/main" val="20009"/>
                    </a:ext>
                  </a:extLst>
                </a:gridCol>
                <a:gridCol w="751840">
                  <a:extLst>
                    <a:ext uri="{9D8B030D-6E8A-4147-A177-3AD203B41FA5}">
                      <a16:colId xmlns:a16="http://schemas.microsoft.com/office/drawing/2014/main" val="20010"/>
                    </a:ext>
                  </a:extLst>
                </a:gridCol>
                <a:gridCol w="751840">
                  <a:extLst>
                    <a:ext uri="{9D8B030D-6E8A-4147-A177-3AD203B41FA5}">
                      <a16:colId xmlns:a16="http://schemas.microsoft.com/office/drawing/2014/main" val="20011"/>
                    </a:ext>
                  </a:extLst>
                </a:gridCol>
                <a:gridCol w="751840">
                  <a:extLst>
                    <a:ext uri="{9D8B030D-6E8A-4147-A177-3AD203B41FA5}">
                      <a16:colId xmlns:a16="http://schemas.microsoft.com/office/drawing/2014/main" val="735071310"/>
                    </a:ext>
                  </a:extLst>
                </a:gridCol>
                <a:gridCol w="751840">
                  <a:extLst>
                    <a:ext uri="{9D8B030D-6E8A-4147-A177-3AD203B41FA5}">
                      <a16:colId xmlns:a16="http://schemas.microsoft.com/office/drawing/2014/main" val="3567322394"/>
                    </a:ext>
                  </a:extLst>
                </a:gridCol>
                <a:gridCol w="751840">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index</a:t>
                      </a:r>
                    </a:p>
                  </a:txBody>
                  <a:tcPr horzOverflow="overflow">
                    <a:lnL cap="flat">
                      <a:noFill/>
                    </a:lnL>
                    <a:lnR>
                      <a:noFill/>
                    </a:lnR>
                    <a:lnT cap="flat">
                      <a:noFill/>
                    </a:lnT>
                    <a:lnB>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value</a:t>
                      </a:r>
                    </a:p>
                  </a:txBody>
                  <a:tcPr horzOverflow="overflow">
                    <a:lnL cap="flat">
                      <a:noFill/>
                    </a:lnL>
                    <a:lnR w="28575" cap="flat" cmpd="sng" algn="ctr">
                      <a:solidFill>
                        <a:schemeClr val="tx1"/>
                      </a:solidFill>
                      <a:prstDash val="solid"/>
                      <a:miter lim="800000"/>
                      <a:headEnd type="none" w="med" len="med"/>
                      <a:tailEnd type="none" w="med" len="med"/>
                    </a:lnR>
                    <a:lnT>
                      <a:noFill/>
                    </a:lnT>
                    <a:lnB cap="flat">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8169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439D3-5941-954B-957F-0EA137C7EECA}"/>
              </a:ext>
            </a:extLst>
          </p:cNvPr>
          <p:cNvSpPr>
            <a:spLocks noGrp="1"/>
          </p:cNvSpPr>
          <p:nvPr>
            <p:ph type="title"/>
          </p:nvPr>
        </p:nvSpPr>
        <p:spPr/>
        <p:txBody>
          <a:bodyPr/>
          <a:lstStyle/>
          <a:p>
            <a:r>
              <a:rPr lang="en-US" dirty="0"/>
              <a:t>Common </a:t>
            </a:r>
            <a:r>
              <a:rPr lang="en-US" dirty="0" err="1">
                <a:latin typeface="Consolas" panose="020B0609020204030204" pitchFamily="49" charset="0"/>
                <a:cs typeface="Consolas" panose="020B0609020204030204" pitchFamily="49" charset="0"/>
              </a:rPr>
              <a:t>string.h</a:t>
            </a:r>
            <a:r>
              <a:rPr lang="en-US" dirty="0"/>
              <a:t> Functions</a:t>
            </a:r>
          </a:p>
        </p:txBody>
      </p:sp>
      <p:graphicFrame>
        <p:nvGraphicFramePr>
          <p:cNvPr id="4" name="Group 4">
            <a:extLst>
              <a:ext uri="{FF2B5EF4-FFF2-40B4-BE49-F238E27FC236}">
                <a16:creationId xmlns:a16="http://schemas.microsoft.com/office/drawing/2014/main" id="{0BC3C64A-0975-0848-8C3A-9856B8434729}"/>
              </a:ext>
            </a:extLst>
          </p:cNvPr>
          <p:cNvGraphicFramePr>
            <a:graphicFrameLocks noGrp="1"/>
          </p:cNvGraphicFramePr>
          <p:nvPr>
            <p:extLst>
              <p:ext uri="{D42A27DB-BD31-4B8C-83A1-F6EECF244321}">
                <p14:modId xmlns:p14="http://schemas.microsoft.com/office/powerpoint/2010/main" val="1594502418"/>
              </p:ext>
            </p:extLst>
          </p:nvPr>
        </p:nvGraphicFramePr>
        <p:xfrm>
          <a:off x="304800" y="1219200"/>
          <a:ext cx="11582400" cy="5535168"/>
        </p:xfrm>
        <a:graphic>
          <a:graphicData uri="http://schemas.openxmlformats.org/drawingml/2006/table">
            <a:tbl>
              <a:tblPr/>
              <a:tblGrid>
                <a:gridCol w="4610326">
                  <a:extLst>
                    <a:ext uri="{9D8B030D-6E8A-4147-A177-3AD203B41FA5}">
                      <a16:colId xmlns:a16="http://schemas.microsoft.com/office/drawing/2014/main" val="20000"/>
                    </a:ext>
                  </a:extLst>
                </a:gridCol>
                <a:gridCol w="6972074">
                  <a:extLst>
                    <a:ext uri="{9D8B030D-6E8A-4147-A177-3AD203B41FA5}">
                      <a16:colId xmlns:a16="http://schemas.microsoft.com/office/drawing/2014/main" val="20001"/>
                    </a:ext>
                  </a:extLst>
                </a:gridCol>
              </a:tblGrid>
              <a:tr h="368808">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1" i="0" u="none" strike="noStrike" cap="none" normalizeH="0" baseline="0" dirty="0">
                          <a:ln>
                            <a:noFill/>
                          </a:ln>
                          <a:solidFill>
                            <a:schemeClr val="tx1"/>
                          </a:solidFill>
                          <a:effectLst/>
                          <a:latin typeface="Calibri" charset="0"/>
                          <a:ea typeface="Times New Roman" charset="0"/>
                          <a:cs typeface="Times New Roman" charset="0"/>
                        </a:rPr>
                        <a:t>Function</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1" i="0" u="none" strike="noStrike" cap="none" normalizeH="0" baseline="0" dirty="0">
                          <a:ln>
                            <a:noFill/>
                          </a:ln>
                          <a:solidFill>
                            <a:schemeClr val="tx1"/>
                          </a:solidFill>
                          <a:effectLst/>
                          <a:latin typeface="Calibri" charset="0"/>
                          <a:ea typeface="Times New Roman" charset="0"/>
                          <a:cs typeface="Times New Roman" charset="0"/>
                        </a:rPr>
                        <a:t>Description</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76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strlen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cs typeface="Times New Roman" charset="0"/>
                        </a:rPr>
                        <a:t>returns the # of chars in a C string (before null-terminating character).</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strcmp</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str1, str2</a:t>
                      </a:r>
                      <a:r>
                        <a:rPr kumimoji="0" lang="en-US" altLang="x-none" sz="1800" b="0" i="0" u="none" strike="noStrike" cap="none" normalizeH="0" baseline="0" dirty="0">
                          <a:ln>
                            <a:noFill/>
                          </a:ln>
                          <a:solidFill>
                            <a:schemeClr val="tx1"/>
                          </a:solidFill>
                          <a:effectLst/>
                          <a:latin typeface="Consolas"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strncmp</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str1, str2,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cs typeface="Times New Roman" charset="0"/>
                        </a:rPr>
                        <a:t>compares two strings; returns 0 if identical, &lt;0 if </a:t>
                      </a:r>
                      <a:r>
                        <a:rPr kumimoji="0" lang="en-US" altLang="x-none" sz="1800" b="1" i="1" u="none" strike="noStrike" cap="none" normalizeH="0" baseline="0" dirty="0">
                          <a:ln>
                            <a:noFill/>
                          </a:ln>
                          <a:solidFill>
                            <a:schemeClr val="tx1"/>
                          </a:solidFill>
                          <a:effectLst/>
                          <a:latin typeface="Consolas" charset="0"/>
                        </a:rPr>
                        <a:t>str1</a:t>
                      </a:r>
                      <a:r>
                        <a:rPr kumimoji="0" lang="en-US" altLang="x-none" sz="1800" b="0" i="0" u="none" strike="noStrike" cap="none" normalizeH="0" baseline="0" dirty="0">
                          <a:ln>
                            <a:noFill/>
                          </a:ln>
                          <a:solidFill>
                            <a:schemeClr val="tx1"/>
                          </a:solidFill>
                          <a:effectLst/>
                          <a:latin typeface="Calibri" charset="0"/>
                          <a:cs typeface="Times New Roman" charset="0"/>
                        </a:rPr>
                        <a:t> comes before </a:t>
                      </a:r>
                      <a:r>
                        <a:rPr kumimoji="0" lang="en-US" altLang="x-none" sz="1800" b="1" i="1" u="none" strike="noStrike" cap="none" normalizeH="0" baseline="0" dirty="0">
                          <a:ln>
                            <a:noFill/>
                          </a:ln>
                          <a:solidFill>
                            <a:schemeClr val="tx1"/>
                          </a:solidFill>
                          <a:effectLst/>
                          <a:latin typeface="Consolas" charset="0"/>
                        </a:rPr>
                        <a:t>str2</a:t>
                      </a:r>
                      <a:r>
                        <a:rPr kumimoji="0" lang="en-US" altLang="x-none" sz="1800" b="0" i="0" u="none" strike="noStrike" cap="none" normalizeH="0" baseline="0" dirty="0">
                          <a:ln>
                            <a:noFill/>
                          </a:ln>
                          <a:solidFill>
                            <a:schemeClr val="tx1"/>
                          </a:solidFill>
                          <a:effectLst/>
                          <a:latin typeface="Calibri" charset="0"/>
                          <a:cs typeface="Times New Roman" charset="0"/>
                        </a:rPr>
                        <a:t> in alphabet, &gt;0 if </a:t>
                      </a:r>
                      <a:r>
                        <a:rPr kumimoji="0" lang="en-US" altLang="x-none" sz="1800" b="1" i="1" u="none" strike="noStrike" cap="none" normalizeH="0" baseline="0" dirty="0">
                          <a:ln>
                            <a:noFill/>
                          </a:ln>
                          <a:solidFill>
                            <a:schemeClr val="tx1"/>
                          </a:solidFill>
                          <a:effectLst/>
                          <a:latin typeface="Consolas" charset="0"/>
                        </a:rPr>
                        <a:t>str1</a:t>
                      </a:r>
                      <a:r>
                        <a:rPr kumimoji="0" lang="en-US" altLang="x-none" sz="1800" b="0" i="0" u="none" strike="noStrike" cap="none" normalizeH="0" baseline="0" dirty="0">
                          <a:ln>
                            <a:noFill/>
                          </a:ln>
                          <a:solidFill>
                            <a:schemeClr val="tx1"/>
                          </a:solidFill>
                          <a:effectLst/>
                          <a:latin typeface="Calibri" charset="0"/>
                          <a:cs typeface="Times New Roman" charset="0"/>
                        </a:rPr>
                        <a:t> comes after </a:t>
                      </a:r>
                      <a:r>
                        <a:rPr kumimoji="0" lang="en-US" altLang="x-none" sz="1800" b="1" i="1" u="none" strike="noStrike" cap="none" normalizeH="0" baseline="0" dirty="0">
                          <a:ln>
                            <a:noFill/>
                          </a:ln>
                          <a:solidFill>
                            <a:schemeClr val="tx1"/>
                          </a:solidFill>
                          <a:effectLst/>
                          <a:latin typeface="Consolas" charset="0"/>
                        </a:rPr>
                        <a:t>str2</a:t>
                      </a:r>
                      <a:r>
                        <a:rPr kumimoji="0" lang="en-US" altLang="x-none" sz="1800" b="0" i="0" u="none" strike="noStrike" cap="none" normalizeH="0" baseline="0" dirty="0">
                          <a:ln>
                            <a:noFill/>
                          </a:ln>
                          <a:solidFill>
                            <a:schemeClr val="tx1"/>
                          </a:solidFill>
                          <a:effectLst/>
                          <a:latin typeface="Calibri" charset="0"/>
                          <a:cs typeface="Times New Roman" charset="0"/>
                        </a:rPr>
                        <a:t> in alphabet. </a:t>
                      </a:r>
                      <a:r>
                        <a:rPr kumimoji="0" lang="en-US" altLang="x-none" sz="1800" b="1" i="1" u="none" strike="noStrike" cap="none" normalizeH="0" baseline="0" dirty="0" err="1">
                          <a:ln>
                            <a:noFill/>
                          </a:ln>
                          <a:solidFill>
                            <a:schemeClr val="tx1"/>
                          </a:solidFill>
                          <a:effectLst/>
                          <a:latin typeface="Consolas" charset="0"/>
                          <a:cs typeface="Times New Roman" charset="0"/>
                        </a:rPr>
                        <a:t>strncmp</a:t>
                      </a:r>
                      <a:r>
                        <a:rPr kumimoji="0" lang="en-US" altLang="x-none" sz="1800" b="1" i="1" u="none" strike="noStrike" cap="none" normalizeH="0" baseline="0" dirty="0">
                          <a:ln>
                            <a:noFill/>
                          </a:ln>
                          <a:solidFill>
                            <a:schemeClr val="tx1"/>
                          </a:solidFill>
                          <a:effectLst/>
                          <a:latin typeface="Consolas" charset="0"/>
                          <a:cs typeface="Times New Roman" charset="0"/>
                        </a:rPr>
                        <a:t> </a:t>
                      </a:r>
                      <a:r>
                        <a:rPr kumimoji="0" lang="en-US" altLang="x-none" sz="1800" b="0" i="0" u="none" strike="noStrike" cap="none" normalizeH="0" baseline="0" dirty="0">
                          <a:ln>
                            <a:noFill/>
                          </a:ln>
                          <a:solidFill>
                            <a:schemeClr val="tx1"/>
                          </a:solidFill>
                          <a:effectLst/>
                          <a:latin typeface="Calibri" charset="0"/>
                          <a:cs typeface="Times New Roman" charset="0"/>
                        </a:rPr>
                        <a:t>stops comparing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cs typeface="Times New Roman" charset="0"/>
                        </a:rPr>
                        <a:t> characters.</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120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strchr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strrchr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character search: returns a pointer to the first occurrence of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or </a:t>
                      </a:r>
                      <a:r>
                        <a:rPr kumimoji="0" lang="en-US" altLang="x-none" sz="1800" b="1" i="1" u="none" strike="noStrike" cap="none" normalizeH="0" baseline="0" dirty="0">
                          <a:ln>
                            <a:noFill/>
                          </a:ln>
                          <a:solidFill>
                            <a:schemeClr val="tx1"/>
                          </a:solidFill>
                          <a:effectLst/>
                          <a:latin typeface="Consolas" charset="0"/>
                        </a:rPr>
                        <a:t>NULL</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if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was not found in </a:t>
                      </a:r>
                      <a:r>
                        <a:rPr kumimoji="0" lang="en-US" altLang="x-none" sz="1800" b="1" i="1" u="none" strike="noStrike" cap="none" normalizeH="0" baseline="0" dirty="0">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0" i="0" u="none" strike="noStrike" cap="none" normalizeH="0" baseline="0" dirty="0" err="1">
                          <a:ln>
                            <a:noFill/>
                          </a:ln>
                          <a:solidFill>
                            <a:schemeClr val="tx1"/>
                          </a:solidFill>
                          <a:effectLst/>
                          <a:latin typeface="Consolas" charset="0"/>
                        </a:rPr>
                        <a:t>strrchr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find the last occurrence.</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72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strstr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haystack, needle</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string search: returns a pointer to the start of the first occurrence of </a:t>
                      </a:r>
                      <a:r>
                        <a:rPr kumimoji="0" lang="en-US" altLang="x-none" sz="1800" b="1" i="1" u="none" strike="noStrike" cap="none" normalizeH="0" baseline="0" dirty="0">
                          <a:ln>
                            <a:noFill/>
                          </a:ln>
                          <a:solidFill>
                            <a:schemeClr val="tx1"/>
                          </a:solidFill>
                          <a:effectLst/>
                          <a:latin typeface="Consolas" charset="0"/>
                        </a:rPr>
                        <a:t>needle</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 </a:t>
                      </a:r>
                      <a:r>
                        <a:rPr kumimoji="0" lang="en-US" altLang="x-none" sz="1800" b="1" i="1" u="none" strike="noStrike" cap="none" normalizeH="0" baseline="0" dirty="0">
                          <a:ln>
                            <a:noFill/>
                          </a:ln>
                          <a:solidFill>
                            <a:schemeClr val="tx1"/>
                          </a:solidFill>
                          <a:effectLst/>
                          <a:latin typeface="Consolas" charset="0"/>
                        </a:rPr>
                        <a:t>haystack</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or </a:t>
                      </a:r>
                      <a:r>
                        <a:rPr kumimoji="0" lang="en-US" altLang="x-none" sz="1800" b="1" i="1" u="none" strike="noStrike" cap="none" normalizeH="0" baseline="0" dirty="0">
                          <a:ln>
                            <a:noFill/>
                          </a:ln>
                          <a:solidFill>
                            <a:schemeClr val="tx1"/>
                          </a:solidFill>
                          <a:effectLst/>
                          <a:latin typeface="Consolas" charset="0"/>
                        </a:rPr>
                        <a:t>NULL</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if </a:t>
                      </a:r>
                      <a:r>
                        <a:rPr kumimoji="0" lang="en-US" altLang="x-none" sz="1800" b="1" i="1" u="none" strike="noStrike" cap="none" normalizeH="0" baseline="0" dirty="0">
                          <a:ln>
                            <a:noFill/>
                          </a:ln>
                          <a:solidFill>
                            <a:schemeClr val="tx1"/>
                          </a:solidFill>
                          <a:effectLst/>
                          <a:latin typeface="Consolas" charset="0"/>
                        </a:rPr>
                        <a:t>needle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was not found in </a:t>
                      </a:r>
                      <a:r>
                        <a:rPr kumimoji="0" lang="en-US" altLang="x-none" sz="1800" b="1" i="1" u="none" strike="noStrike" cap="none" normalizeH="0" baseline="0" dirty="0">
                          <a:ln>
                            <a:noFill/>
                          </a:ln>
                          <a:solidFill>
                            <a:schemeClr val="tx1"/>
                          </a:solidFill>
                          <a:effectLst/>
                          <a:latin typeface="Consolas" charset="0"/>
                          <a:ea typeface="Times New Roman" charset="0"/>
                          <a:cs typeface="Times New Roman" charset="0"/>
                        </a:rPr>
                        <a:t>haystack</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strcpy</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strncpy</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1" i="1" u="none" strike="noStrike" cap="none" normalizeH="0" baseline="0" dirty="0">
                          <a:ln>
                            <a:noFill/>
                          </a:ln>
                          <a:solidFill>
                            <a:schemeClr val="tx1"/>
                          </a:solidFill>
                          <a:effectLst/>
                          <a:latin typeface="Consolas" charset="0"/>
                        </a:rPr>
                        <a:t>,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copies characters in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to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including null-terminating character.  Assumes enough space in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Strings must not overlap.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trncpy</a:t>
                      </a:r>
                      <a:r>
                        <a:rPr kumimoji="0" lang="en-US" altLang="x-none" sz="1800" b="1"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stops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chars, and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does not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add null-terminating char.</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strcat</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strncat</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1" i="1" u="none" strike="noStrike" cap="none" normalizeH="0" baseline="0" dirty="0">
                          <a:ln>
                            <a:noFill/>
                          </a:ln>
                          <a:solidFill>
                            <a:schemeClr val="tx1"/>
                          </a:solidFill>
                          <a:effectLst/>
                          <a:latin typeface="Consolas" charset="0"/>
                        </a:rPr>
                        <a:t>,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concatenate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onto the end of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trncat</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stops concatenating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characters.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Always</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adds a null-terminating character.</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strspn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accept</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strcspn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reject</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1" i="0" u="none" strike="noStrike" cap="none" normalizeH="0" baseline="0" dirty="0" err="1">
                          <a:ln>
                            <a:noFill/>
                          </a:ln>
                          <a:solidFill>
                            <a:schemeClr val="tx1"/>
                          </a:solidFill>
                          <a:effectLst/>
                          <a:latin typeface="Consolas" charset="0"/>
                        </a:rPr>
                        <a:t>strspn</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returns the length of the initial part of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which contains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only</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characters in </a:t>
                      </a:r>
                      <a:r>
                        <a:rPr kumimoji="0" lang="en-US" altLang="x-none" sz="1800" b="1" i="1" u="none" strike="noStrike" cap="none" normalizeH="0" baseline="0" dirty="0">
                          <a:ln>
                            <a:noFill/>
                          </a:ln>
                          <a:solidFill>
                            <a:schemeClr val="tx1"/>
                          </a:solidFill>
                          <a:effectLst/>
                          <a:latin typeface="Consolas" charset="0"/>
                        </a:rPr>
                        <a:t>accept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trcspn</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returns the length of the initial part of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which does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not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contain any characters in </a:t>
                      </a:r>
                      <a:r>
                        <a:rPr kumimoji="0" lang="en-US" altLang="x-none" sz="1800" b="1" i="1" u="none" strike="noStrike" cap="none" normalizeH="0" baseline="0" dirty="0">
                          <a:ln>
                            <a:noFill/>
                          </a:ln>
                          <a:solidFill>
                            <a:schemeClr val="tx1"/>
                          </a:solidFill>
                          <a:effectLst/>
                          <a:latin typeface="Consolas" charset="0"/>
                        </a:rPr>
                        <a:t>reject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359346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FC81A-9295-6C42-B90E-8426B2A37638}"/>
              </a:ext>
            </a:extLst>
          </p:cNvPr>
          <p:cNvSpPr>
            <a:spLocks noGrp="1"/>
          </p:cNvSpPr>
          <p:nvPr>
            <p:ph type="title"/>
          </p:nvPr>
        </p:nvSpPr>
        <p:spPr/>
        <p:txBody>
          <a:bodyPr/>
          <a:lstStyle/>
          <a:p>
            <a:r>
              <a:rPr lang="en-US" dirty="0"/>
              <a:t>Substrings</a:t>
            </a:r>
          </a:p>
        </p:txBody>
      </p:sp>
      <p:sp>
        <p:nvSpPr>
          <p:cNvPr id="3" name="Content Placeholder 2">
            <a:extLst>
              <a:ext uri="{FF2B5EF4-FFF2-40B4-BE49-F238E27FC236}">
                <a16:creationId xmlns:a16="http://schemas.microsoft.com/office/drawing/2014/main" id="{E9A82888-F01E-0440-A4B4-A204AA4FD692}"/>
              </a:ext>
            </a:extLst>
          </p:cNvPr>
          <p:cNvSpPr>
            <a:spLocks noGrp="1"/>
          </p:cNvSpPr>
          <p:nvPr>
            <p:ph idx="1"/>
          </p:nvPr>
        </p:nvSpPr>
        <p:spPr/>
        <p:txBody>
          <a:bodyPr/>
          <a:lstStyle/>
          <a:p>
            <a:pPr marL="0" indent="0">
              <a:buNone/>
            </a:pPr>
            <a:r>
              <a:rPr lang="en-US" dirty="0"/>
              <a:t>Since C strings are pointers to characters, we can adjust the pointer to omit characters at the beginning.</a:t>
            </a:r>
            <a:br>
              <a:rPr lang="en-US" dirty="0"/>
            </a:br>
            <a:endParaRPr lang="en-US" dirty="0">
              <a:solidFill>
                <a:srgbClr val="00B050"/>
              </a:solidFill>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Want just "car"</a:t>
            </a:r>
          </a:p>
          <a:p>
            <a:pPr marL="0" indent="0">
              <a:spcBef>
                <a:spcPts val="0"/>
              </a:spcBef>
              <a:buNone/>
            </a:pPr>
            <a:r>
              <a:rPr lang="en-US" dirty="0">
                <a:latin typeface="Consolas" panose="020B0609020204030204" pitchFamily="49" charset="0"/>
                <a:cs typeface="Consolas" panose="020B0609020204030204" pitchFamily="49" charset="0"/>
              </a:rPr>
              <a:t>char chars[8];</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(chars, </a:t>
            </a:r>
            <a:r>
              <a:rPr lang="en-US" dirty="0">
                <a:solidFill>
                  <a:srgbClr val="0432FF"/>
                </a:solidFill>
                <a:latin typeface="Consolas" panose="020B0609020204030204" pitchFamily="49" charset="0"/>
                <a:cs typeface="Consolas" panose="020B0609020204030204" pitchFamily="49" charset="0"/>
              </a:rPr>
              <a:t>"racecar"</a:t>
            </a:r>
            <a:r>
              <a:rPr lang="en-US" dirty="0">
                <a:latin typeface="Consolas" panose="020B0609020204030204" pitchFamily="49" charset="0"/>
                <a:cs typeface="Consolas" panose="020B0609020204030204" pitchFamily="49" charset="0"/>
              </a:rPr>
              <a:t>);</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char *str1 = chars;</a:t>
            </a:r>
          </a:p>
          <a:p>
            <a:pPr marL="0" indent="0">
              <a:spcBef>
                <a:spcPts val="0"/>
              </a:spcBef>
              <a:buNone/>
            </a:pPr>
            <a:r>
              <a:rPr lang="en-US" dirty="0">
                <a:latin typeface="Consolas" panose="020B0609020204030204" pitchFamily="49" charset="0"/>
                <a:cs typeface="Consolas" panose="020B0609020204030204" pitchFamily="49" charset="0"/>
              </a:rPr>
              <a:t>char *str2 = chars + 4;</a:t>
            </a:r>
            <a:endParaRPr lang="en-US" dirty="0"/>
          </a:p>
        </p:txBody>
      </p:sp>
      <p:graphicFrame>
        <p:nvGraphicFramePr>
          <p:cNvPr id="4" name="Group 63">
            <a:extLst>
              <a:ext uri="{FF2B5EF4-FFF2-40B4-BE49-F238E27FC236}">
                <a16:creationId xmlns:a16="http://schemas.microsoft.com/office/drawing/2014/main" id="{60AD5877-E924-DE45-B4DC-AAF27B0E6719}"/>
              </a:ext>
            </a:extLst>
          </p:cNvPr>
          <p:cNvGraphicFramePr>
            <a:graphicFrameLocks noGrp="1"/>
          </p:cNvGraphicFramePr>
          <p:nvPr/>
        </p:nvGraphicFramePr>
        <p:xfrm>
          <a:off x="3011252" y="4732337"/>
          <a:ext cx="6093296" cy="830263"/>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1427250575"/>
                    </a:ext>
                  </a:extLst>
                </a:gridCol>
                <a:gridCol w="761662">
                  <a:extLst>
                    <a:ext uri="{9D8B030D-6E8A-4147-A177-3AD203B41FA5}">
                      <a16:colId xmlns:a16="http://schemas.microsoft.com/office/drawing/2014/main" val="958642753"/>
                    </a:ext>
                  </a:extLst>
                </a:gridCol>
                <a:gridCol w="761662">
                  <a:extLst>
                    <a:ext uri="{9D8B030D-6E8A-4147-A177-3AD203B41FA5}">
                      <a16:colId xmlns:a16="http://schemas.microsoft.com/office/drawing/2014/main" val="539153437"/>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0xf6</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0xf7</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6" name="TextBox 5">
            <a:extLst>
              <a:ext uri="{FF2B5EF4-FFF2-40B4-BE49-F238E27FC236}">
                <a16:creationId xmlns:a16="http://schemas.microsoft.com/office/drawing/2014/main" id="{C9DDDACF-F03C-D84C-9953-C13AB28760C7}"/>
              </a:ext>
            </a:extLst>
          </p:cNvPr>
          <p:cNvSpPr txBox="1"/>
          <p:nvPr/>
        </p:nvSpPr>
        <p:spPr>
          <a:xfrm>
            <a:off x="2133599" y="6107668"/>
            <a:ext cx="691215"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str1</a:t>
            </a:r>
          </a:p>
        </p:txBody>
      </p:sp>
      <p:graphicFrame>
        <p:nvGraphicFramePr>
          <p:cNvPr id="7" name="Group 63">
            <a:extLst>
              <a:ext uri="{FF2B5EF4-FFF2-40B4-BE49-F238E27FC236}">
                <a16:creationId xmlns:a16="http://schemas.microsoft.com/office/drawing/2014/main" id="{F5692C1E-DDBC-594B-8222-00AE8C8F52F9}"/>
              </a:ext>
            </a:extLst>
          </p:cNvPr>
          <p:cNvGraphicFramePr>
            <a:graphicFrameLocks noGrp="1"/>
          </p:cNvGraphicFramePr>
          <p:nvPr/>
        </p:nvGraphicFramePr>
        <p:xfrm>
          <a:off x="3011252" y="5646737"/>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0xee</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0xf1</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8" name="TextBox 7">
            <a:extLst>
              <a:ext uri="{FF2B5EF4-FFF2-40B4-BE49-F238E27FC236}">
                <a16:creationId xmlns:a16="http://schemas.microsoft.com/office/drawing/2014/main" id="{FEBFAA46-647C-7B47-AA60-B60A7552D59E}"/>
              </a:ext>
            </a:extLst>
          </p:cNvPr>
          <p:cNvSpPr txBox="1"/>
          <p:nvPr/>
        </p:nvSpPr>
        <p:spPr>
          <a:xfrm>
            <a:off x="4227747" y="6107668"/>
            <a:ext cx="691215"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str2</a:t>
            </a:r>
          </a:p>
        </p:txBody>
      </p:sp>
      <p:graphicFrame>
        <p:nvGraphicFramePr>
          <p:cNvPr id="9" name="Group 63">
            <a:extLst>
              <a:ext uri="{FF2B5EF4-FFF2-40B4-BE49-F238E27FC236}">
                <a16:creationId xmlns:a16="http://schemas.microsoft.com/office/drawing/2014/main" id="{A8B1175E-52E9-F641-8A85-37066976DEB8}"/>
              </a:ext>
            </a:extLst>
          </p:cNvPr>
          <p:cNvGraphicFramePr>
            <a:graphicFrameLocks noGrp="1"/>
          </p:cNvGraphicFramePr>
          <p:nvPr/>
        </p:nvGraphicFramePr>
        <p:xfrm>
          <a:off x="5105400" y="5646737"/>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0xd2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0xf5</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cxnSp>
        <p:nvCxnSpPr>
          <p:cNvPr id="10" name="Straight Arrow Connector 9">
            <a:extLst>
              <a:ext uri="{FF2B5EF4-FFF2-40B4-BE49-F238E27FC236}">
                <a16:creationId xmlns:a16="http://schemas.microsoft.com/office/drawing/2014/main" id="{C339B55C-6488-E74B-AC0B-CFDD3E179063}"/>
              </a:ext>
            </a:extLst>
          </p:cNvPr>
          <p:cNvCxnSpPr>
            <a:cxnSpLocks/>
          </p:cNvCxnSpPr>
          <p:nvPr/>
        </p:nvCxnSpPr>
        <p:spPr>
          <a:xfrm flipV="1">
            <a:off x="3124200" y="5574268"/>
            <a:ext cx="0" cy="5334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9714557-2BB3-074B-9101-F35764E3D9E0}"/>
              </a:ext>
            </a:extLst>
          </p:cNvPr>
          <p:cNvCxnSpPr>
            <a:cxnSpLocks/>
          </p:cNvCxnSpPr>
          <p:nvPr/>
        </p:nvCxnSpPr>
        <p:spPr>
          <a:xfrm flipV="1">
            <a:off x="5818571" y="5574268"/>
            <a:ext cx="582229" cy="605869"/>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45F9688-510E-074F-A202-C894D62BB963}"/>
              </a:ext>
            </a:extLst>
          </p:cNvPr>
          <p:cNvSpPr txBox="1"/>
          <p:nvPr/>
        </p:nvSpPr>
        <p:spPr>
          <a:xfrm>
            <a:off x="2133599" y="5193268"/>
            <a:ext cx="817853"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chars</a:t>
            </a:r>
          </a:p>
        </p:txBody>
      </p:sp>
    </p:spTree>
    <p:extLst>
      <p:ext uri="{BB962C8B-B14F-4D97-AF65-F5344CB8AC3E}">
        <p14:creationId xmlns:p14="http://schemas.microsoft.com/office/powerpoint/2010/main" val="4188531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FC81A-9295-6C42-B90E-8426B2A37638}"/>
              </a:ext>
            </a:extLst>
          </p:cNvPr>
          <p:cNvSpPr>
            <a:spLocks noGrp="1"/>
          </p:cNvSpPr>
          <p:nvPr>
            <p:ph type="title"/>
          </p:nvPr>
        </p:nvSpPr>
        <p:spPr/>
        <p:txBody>
          <a:bodyPr/>
          <a:lstStyle/>
          <a:p>
            <a:r>
              <a:rPr lang="en-US" dirty="0"/>
              <a:t>Substrings</a:t>
            </a:r>
          </a:p>
        </p:txBody>
      </p:sp>
      <p:sp>
        <p:nvSpPr>
          <p:cNvPr id="3" name="Content Placeholder 2">
            <a:extLst>
              <a:ext uri="{FF2B5EF4-FFF2-40B4-BE49-F238E27FC236}">
                <a16:creationId xmlns:a16="http://schemas.microsoft.com/office/drawing/2014/main" id="{E9A82888-F01E-0440-A4B4-A204AA4FD692}"/>
              </a:ext>
            </a:extLst>
          </p:cNvPr>
          <p:cNvSpPr>
            <a:spLocks noGrp="1"/>
          </p:cNvSpPr>
          <p:nvPr>
            <p:ph idx="1"/>
          </p:nvPr>
        </p:nvSpPr>
        <p:spPr/>
        <p:txBody>
          <a:bodyPr/>
          <a:lstStyle/>
          <a:p>
            <a:pPr marL="0" indent="0">
              <a:buNone/>
            </a:pPr>
            <a:r>
              <a:rPr lang="en-US" dirty="0"/>
              <a:t>To omit characters at the end, make a new string that is a partial copy of the original.</a:t>
            </a:r>
          </a:p>
          <a:p>
            <a:pPr marL="0" indent="0">
              <a:buNone/>
            </a:pPr>
            <a:endParaRPr lang="en-US" dirty="0"/>
          </a:p>
          <a:p>
            <a:pPr marL="0" indent="0">
              <a:buNone/>
            </a:pPr>
            <a:r>
              <a:rPr lang="en-US" dirty="0">
                <a:solidFill>
                  <a:srgbClr val="00B050"/>
                </a:solidFill>
                <a:latin typeface="Consolas" panose="020B0609020204030204" pitchFamily="49" charset="0"/>
                <a:cs typeface="Consolas" panose="020B0609020204030204" pitchFamily="49" charset="0"/>
              </a:rPr>
              <a:t>// Want just "race"</a:t>
            </a:r>
            <a:endParaRPr lang="en-US" dirty="0">
              <a:solidFill>
                <a:srgbClr val="00B050"/>
              </a:solidFill>
            </a:endParaRPr>
          </a:p>
          <a:p>
            <a:pPr marL="0" indent="0">
              <a:spcBef>
                <a:spcPts val="0"/>
              </a:spcBef>
              <a:buNone/>
            </a:pPr>
            <a:r>
              <a:rPr lang="en-US" dirty="0">
                <a:latin typeface="Consolas" panose="020B0609020204030204" pitchFamily="49" charset="0"/>
                <a:cs typeface="Consolas" panose="020B0609020204030204" pitchFamily="49" charset="0"/>
              </a:rPr>
              <a:t>char str1[8];</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(str1, </a:t>
            </a:r>
            <a:r>
              <a:rPr lang="en-US" dirty="0">
                <a:solidFill>
                  <a:srgbClr val="0432FF"/>
                </a:solidFill>
                <a:latin typeface="Consolas" panose="020B0609020204030204" pitchFamily="49" charset="0"/>
                <a:cs typeface="Consolas" panose="020B0609020204030204" pitchFamily="49" charset="0"/>
              </a:rPr>
              <a:t>"racecar"</a:t>
            </a:r>
            <a:r>
              <a:rPr lang="en-US" dirty="0">
                <a:latin typeface="Consolas" panose="020B0609020204030204" pitchFamily="49" charset="0"/>
                <a:cs typeface="Consolas" panose="020B0609020204030204" pitchFamily="49" charset="0"/>
              </a:rPr>
              <a:t>);</a:t>
            </a:r>
            <a:endParaRPr lang="en-US" dirty="0"/>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char str2[5];</a:t>
            </a:r>
          </a:p>
          <a:p>
            <a:pPr marL="0" indent="0">
              <a:spcBef>
                <a:spcPts val="0"/>
              </a:spcBef>
              <a:buNone/>
            </a:pPr>
            <a:r>
              <a:rPr lang="en-US" dirty="0" err="1">
                <a:latin typeface="Consolas" panose="020B0609020204030204" pitchFamily="49" charset="0"/>
                <a:cs typeface="Consolas" panose="020B0609020204030204" pitchFamily="49" charset="0"/>
              </a:rPr>
              <a:t>strncpy</a:t>
            </a:r>
            <a:r>
              <a:rPr lang="en-US" dirty="0">
                <a:latin typeface="Consolas" panose="020B0609020204030204" pitchFamily="49" charset="0"/>
                <a:cs typeface="Consolas" panose="020B0609020204030204" pitchFamily="49" charset="0"/>
              </a:rPr>
              <a:t>(str2, str1, 4);</a:t>
            </a:r>
          </a:p>
          <a:p>
            <a:pPr marL="0" indent="0">
              <a:spcBef>
                <a:spcPts val="0"/>
              </a:spcBef>
              <a:buNone/>
            </a:pPr>
            <a:r>
              <a:rPr lang="en-US" dirty="0">
                <a:latin typeface="Consolas" panose="020B0609020204030204" pitchFamily="49" charset="0"/>
                <a:cs typeface="Consolas" panose="020B0609020204030204" pitchFamily="49" charset="0"/>
              </a:rPr>
              <a:t>str2[4] = </a:t>
            </a:r>
            <a:r>
              <a:rPr lang="en-US" dirty="0">
                <a:solidFill>
                  <a:srgbClr val="0432FF"/>
                </a:solidFill>
                <a:latin typeface="Consolas" panose="020B0609020204030204" pitchFamily="49" charset="0"/>
                <a:cs typeface="Consolas" panose="020B0609020204030204" pitchFamily="49" charset="0"/>
              </a:rPr>
              <a:t>'\0'</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str1);		</a:t>
            </a:r>
            <a:r>
              <a:rPr lang="en-US" dirty="0">
                <a:solidFill>
                  <a:srgbClr val="00B050"/>
                </a:solidFill>
                <a:latin typeface="Consolas" panose="020B0609020204030204" pitchFamily="49" charset="0"/>
                <a:cs typeface="Consolas" panose="020B0609020204030204" pitchFamily="49" charset="0"/>
              </a:rPr>
              <a:t>// racecar</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str2);		</a:t>
            </a:r>
            <a:r>
              <a:rPr lang="en-US" dirty="0">
                <a:solidFill>
                  <a:srgbClr val="00B050"/>
                </a:solidFill>
                <a:latin typeface="Consolas" panose="020B0609020204030204" pitchFamily="49" charset="0"/>
                <a:cs typeface="Consolas" panose="020B0609020204030204" pitchFamily="49" charset="0"/>
              </a:rPr>
              <a:t>// race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31206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FC81A-9295-6C42-B90E-8426B2A37638}"/>
              </a:ext>
            </a:extLst>
          </p:cNvPr>
          <p:cNvSpPr>
            <a:spLocks noGrp="1"/>
          </p:cNvSpPr>
          <p:nvPr>
            <p:ph type="title"/>
          </p:nvPr>
        </p:nvSpPr>
        <p:spPr/>
        <p:txBody>
          <a:bodyPr/>
          <a:lstStyle/>
          <a:p>
            <a:r>
              <a:rPr lang="en-US" dirty="0"/>
              <a:t>Substrings</a:t>
            </a:r>
          </a:p>
        </p:txBody>
      </p:sp>
      <p:sp>
        <p:nvSpPr>
          <p:cNvPr id="3" name="Content Placeholder 2">
            <a:extLst>
              <a:ext uri="{FF2B5EF4-FFF2-40B4-BE49-F238E27FC236}">
                <a16:creationId xmlns:a16="http://schemas.microsoft.com/office/drawing/2014/main" id="{E9A82888-F01E-0440-A4B4-A204AA4FD692}"/>
              </a:ext>
            </a:extLst>
          </p:cNvPr>
          <p:cNvSpPr>
            <a:spLocks noGrp="1"/>
          </p:cNvSpPr>
          <p:nvPr>
            <p:ph idx="1"/>
          </p:nvPr>
        </p:nvSpPr>
        <p:spPr/>
        <p:txBody>
          <a:bodyPr/>
          <a:lstStyle/>
          <a:p>
            <a:pPr marL="0" indent="0">
              <a:buNone/>
            </a:pPr>
            <a:r>
              <a:rPr lang="en-US" dirty="0"/>
              <a:t>We can combine pointer arithmetic and copying to make any substrings we’d like.</a:t>
            </a:r>
          </a:p>
          <a:p>
            <a:pPr marL="0" indent="0">
              <a:buNone/>
            </a:pPr>
            <a:endParaRPr lang="en-US" dirty="0"/>
          </a:p>
          <a:p>
            <a:pPr marL="0" indent="0">
              <a:buNone/>
            </a:pPr>
            <a:r>
              <a:rPr lang="en-US" dirty="0">
                <a:solidFill>
                  <a:srgbClr val="00B050"/>
                </a:solidFill>
                <a:latin typeface="Consolas" panose="020B0609020204030204" pitchFamily="49" charset="0"/>
                <a:cs typeface="Consolas" panose="020B0609020204030204" pitchFamily="49" charset="0"/>
              </a:rPr>
              <a:t>// Want just "ace"</a:t>
            </a:r>
            <a:endParaRPr lang="en-US" dirty="0"/>
          </a:p>
          <a:p>
            <a:pPr marL="0" indent="0">
              <a:spcBef>
                <a:spcPts val="0"/>
              </a:spcBef>
              <a:buNone/>
            </a:pPr>
            <a:r>
              <a:rPr lang="en-US" dirty="0">
                <a:latin typeface="Consolas" panose="020B0609020204030204" pitchFamily="49" charset="0"/>
                <a:cs typeface="Consolas" panose="020B0609020204030204" pitchFamily="49" charset="0"/>
              </a:rPr>
              <a:t>char str1[8];</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(str1, </a:t>
            </a:r>
            <a:r>
              <a:rPr lang="en-US" dirty="0">
                <a:solidFill>
                  <a:srgbClr val="0432FF"/>
                </a:solidFill>
                <a:latin typeface="Consolas" panose="020B0609020204030204" pitchFamily="49" charset="0"/>
                <a:cs typeface="Consolas" panose="020B0609020204030204" pitchFamily="49" charset="0"/>
              </a:rPr>
              <a:t>"racecar"</a:t>
            </a:r>
            <a:r>
              <a:rPr lang="en-US" dirty="0">
                <a:latin typeface="Consolas" panose="020B0609020204030204" pitchFamily="49" charset="0"/>
                <a:cs typeface="Consolas" panose="020B0609020204030204" pitchFamily="49" charset="0"/>
              </a:rPr>
              <a:t>);</a:t>
            </a:r>
            <a:endParaRPr lang="en-US" dirty="0"/>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char str2[4];</a:t>
            </a:r>
          </a:p>
          <a:p>
            <a:pPr marL="0" indent="0">
              <a:spcBef>
                <a:spcPts val="0"/>
              </a:spcBef>
              <a:buNone/>
            </a:pPr>
            <a:r>
              <a:rPr lang="en-US" dirty="0" err="1">
                <a:latin typeface="Consolas" panose="020B0609020204030204" pitchFamily="49" charset="0"/>
                <a:cs typeface="Consolas" panose="020B0609020204030204" pitchFamily="49" charset="0"/>
              </a:rPr>
              <a:t>strncpy</a:t>
            </a:r>
            <a:r>
              <a:rPr lang="en-US" dirty="0">
                <a:latin typeface="Consolas" panose="020B0609020204030204" pitchFamily="49" charset="0"/>
                <a:cs typeface="Consolas" panose="020B0609020204030204" pitchFamily="49" charset="0"/>
              </a:rPr>
              <a:t>(str2, str1 + 1, 3);</a:t>
            </a:r>
          </a:p>
          <a:p>
            <a:pPr marL="0" indent="0">
              <a:spcBef>
                <a:spcPts val="0"/>
              </a:spcBef>
              <a:buNone/>
            </a:pPr>
            <a:r>
              <a:rPr lang="en-US" dirty="0">
                <a:latin typeface="Consolas" panose="020B0609020204030204" pitchFamily="49" charset="0"/>
                <a:cs typeface="Consolas" panose="020B0609020204030204" pitchFamily="49" charset="0"/>
              </a:rPr>
              <a:t>str2[3] = </a:t>
            </a:r>
            <a:r>
              <a:rPr lang="en-US" dirty="0">
                <a:solidFill>
                  <a:srgbClr val="0432FF"/>
                </a:solidFill>
                <a:latin typeface="Consolas" panose="020B0609020204030204" pitchFamily="49" charset="0"/>
                <a:cs typeface="Consolas" panose="020B0609020204030204" pitchFamily="49" charset="0"/>
              </a:rPr>
              <a:t>'\0'</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str1);		</a:t>
            </a:r>
            <a:r>
              <a:rPr lang="en-US" dirty="0">
                <a:solidFill>
                  <a:srgbClr val="00B050"/>
                </a:solidFill>
                <a:latin typeface="Consolas" panose="020B0609020204030204" pitchFamily="49" charset="0"/>
                <a:cs typeface="Consolas" panose="020B0609020204030204" pitchFamily="49" charset="0"/>
              </a:rPr>
              <a:t>// racecar</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str2);		</a:t>
            </a:r>
            <a:r>
              <a:rPr lang="en-US" dirty="0">
                <a:solidFill>
                  <a:srgbClr val="00B050"/>
                </a:solidFill>
                <a:latin typeface="Consolas" panose="020B0609020204030204" pitchFamily="49" charset="0"/>
                <a:cs typeface="Consolas" panose="020B0609020204030204" pitchFamily="49" charset="0"/>
              </a:rPr>
              <a:t>// ace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84538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36370-542E-8A41-8350-219068F677B4}"/>
              </a:ext>
            </a:extLst>
          </p:cNvPr>
          <p:cNvSpPr>
            <a:spLocks noGrp="1"/>
          </p:cNvSpPr>
          <p:nvPr>
            <p:ph type="title"/>
          </p:nvPr>
        </p:nvSpPr>
        <p:spPr/>
        <p:txBody>
          <a:bodyPr/>
          <a:lstStyle/>
          <a:p>
            <a:r>
              <a:rPr lang="en-US" dirty="0"/>
              <a:t>String Diamond</a:t>
            </a:r>
          </a:p>
        </p:txBody>
      </p:sp>
      <p:sp>
        <p:nvSpPr>
          <p:cNvPr id="3" name="Content Placeholder 2">
            <a:extLst>
              <a:ext uri="{FF2B5EF4-FFF2-40B4-BE49-F238E27FC236}">
                <a16:creationId xmlns:a16="http://schemas.microsoft.com/office/drawing/2014/main" id="{17127664-1C11-3442-8935-E7EB4A7CFB76}"/>
              </a:ext>
            </a:extLst>
          </p:cNvPr>
          <p:cNvSpPr>
            <a:spLocks noGrp="1"/>
          </p:cNvSpPr>
          <p:nvPr>
            <p:ph idx="1"/>
          </p:nvPr>
        </p:nvSpPr>
        <p:spPr/>
        <p:txBody>
          <a:bodyPr/>
          <a:lstStyle/>
          <a:p>
            <a:pPr marL="0" indent="0">
              <a:buNone/>
            </a:pPr>
            <a:r>
              <a:rPr lang="en-US" altLang="en-US" dirty="0"/>
              <a:t>Write a function </a:t>
            </a:r>
            <a:r>
              <a:rPr lang="en-US" altLang="en-US" b="1" dirty="0">
                <a:latin typeface="Consolas" panose="020B0609020204030204" pitchFamily="49" charset="0"/>
              </a:rPr>
              <a:t>diamond</a:t>
            </a:r>
            <a:r>
              <a:rPr lang="en-US" altLang="en-US" dirty="0"/>
              <a:t> that accepts a string parameter and prints its letters in a "diamond" format as shown below.</a:t>
            </a:r>
          </a:p>
          <a:p>
            <a:r>
              <a:rPr lang="en-US" altLang="en-US" dirty="0"/>
              <a:t>For example, </a:t>
            </a:r>
            <a:r>
              <a:rPr lang="en-US" altLang="en-US" dirty="0">
                <a:latin typeface="Consolas" panose="020B0609020204030204" pitchFamily="49" charset="0"/>
              </a:rPr>
              <a:t>diamond("BAILEY")</a:t>
            </a:r>
            <a:r>
              <a:rPr lang="en-US" altLang="en-US" dirty="0"/>
              <a:t> should print:</a:t>
            </a:r>
          </a:p>
          <a:p>
            <a:pPr lvl="1">
              <a:buFontTx/>
              <a:buNone/>
            </a:pPr>
            <a:endParaRPr lang="en-US" altLang="en-US" sz="800" dirty="0"/>
          </a:p>
          <a:p>
            <a:pPr lvl="1">
              <a:lnSpc>
                <a:spcPct val="80000"/>
              </a:lnSpc>
              <a:buFontTx/>
              <a:buNone/>
            </a:pPr>
            <a:r>
              <a:rPr lang="pl-PL" altLang="en-US" dirty="0">
                <a:latin typeface="Consolas" panose="020B0609020204030204" pitchFamily="49" charset="0"/>
              </a:rPr>
              <a:t>B</a:t>
            </a:r>
          </a:p>
          <a:p>
            <a:pPr lvl="1">
              <a:lnSpc>
                <a:spcPct val="80000"/>
              </a:lnSpc>
              <a:buFontTx/>
              <a:buNone/>
            </a:pPr>
            <a:r>
              <a:rPr lang="pl-PL" altLang="en-US" dirty="0">
                <a:latin typeface="Consolas" panose="020B0609020204030204" pitchFamily="49" charset="0"/>
              </a:rPr>
              <a:t>BA</a:t>
            </a:r>
          </a:p>
          <a:p>
            <a:pPr lvl="1">
              <a:lnSpc>
                <a:spcPct val="80000"/>
              </a:lnSpc>
              <a:buFontTx/>
              <a:buNone/>
            </a:pPr>
            <a:r>
              <a:rPr lang="pl-PL" altLang="en-US" dirty="0">
                <a:latin typeface="Consolas" panose="020B0609020204030204" pitchFamily="49" charset="0"/>
              </a:rPr>
              <a:t>BAI</a:t>
            </a:r>
          </a:p>
          <a:p>
            <a:pPr lvl="1">
              <a:lnSpc>
                <a:spcPct val="80000"/>
              </a:lnSpc>
              <a:buFontTx/>
              <a:buNone/>
            </a:pPr>
            <a:r>
              <a:rPr lang="pl-PL" altLang="en-US" dirty="0">
                <a:latin typeface="Consolas" panose="020B0609020204030204" pitchFamily="49" charset="0"/>
              </a:rPr>
              <a:t>BAIL</a:t>
            </a:r>
          </a:p>
          <a:p>
            <a:pPr lvl="1">
              <a:lnSpc>
                <a:spcPct val="80000"/>
              </a:lnSpc>
              <a:buFontTx/>
              <a:buNone/>
            </a:pPr>
            <a:r>
              <a:rPr lang="pl-PL" altLang="en-US" dirty="0">
                <a:latin typeface="Consolas" panose="020B0609020204030204" pitchFamily="49" charset="0"/>
              </a:rPr>
              <a:t>BAILE</a:t>
            </a:r>
          </a:p>
          <a:p>
            <a:pPr lvl="1">
              <a:lnSpc>
                <a:spcPct val="80000"/>
              </a:lnSpc>
              <a:buFontTx/>
              <a:buNone/>
            </a:pPr>
            <a:r>
              <a:rPr lang="pl-PL" altLang="en-US" dirty="0">
                <a:latin typeface="Consolas" panose="020B0609020204030204" pitchFamily="49" charset="0"/>
              </a:rPr>
              <a:t>BAILEY</a:t>
            </a:r>
          </a:p>
          <a:p>
            <a:pPr lvl="1">
              <a:lnSpc>
                <a:spcPct val="80000"/>
              </a:lnSpc>
              <a:buFontTx/>
              <a:buNone/>
            </a:pPr>
            <a:r>
              <a:rPr lang="pl-PL" altLang="en-US" dirty="0">
                <a:latin typeface="Consolas" panose="020B0609020204030204" pitchFamily="49" charset="0"/>
              </a:rPr>
              <a:t> AILEY</a:t>
            </a:r>
          </a:p>
          <a:p>
            <a:pPr lvl="1">
              <a:lnSpc>
                <a:spcPct val="80000"/>
              </a:lnSpc>
              <a:buFontTx/>
              <a:buNone/>
            </a:pPr>
            <a:r>
              <a:rPr lang="pl-PL" altLang="en-US" dirty="0">
                <a:latin typeface="Consolas" panose="020B0609020204030204" pitchFamily="49" charset="0"/>
              </a:rPr>
              <a:t>  ILEY</a:t>
            </a:r>
          </a:p>
          <a:p>
            <a:pPr lvl="1">
              <a:lnSpc>
                <a:spcPct val="80000"/>
              </a:lnSpc>
              <a:buFontTx/>
              <a:buNone/>
            </a:pPr>
            <a:r>
              <a:rPr lang="pl-PL" altLang="en-US" dirty="0">
                <a:latin typeface="Consolas" panose="020B0609020204030204" pitchFamily="49" charset="0"/>
              </a:rPr>
              <a:t>   LEY</a:t>
            </a:r>
          </a:p>
          <a:p>
            <a:pPr lvl="1">
              <a:lnSpc>
                <a:spcPct val="80000"/>
              </a:lnSpc>
              <a:buFontTx/>
              <a:buNone/>
            </a:pPr>
            <a:r>
              <a:rPr lang="pl-PL" altLang="en-US" dirty="0">
                <a:latin typeface="Consolas" panose="020B0609020204030204" pitchFamily="49" charset="0"/>
              </a:rPr>
              <a:t>    EY</a:t>
            </a:r>
          </a:p>
          <a:p>
            <a:pPr lvl="1">
              <a:lnSpc>
                <a:spcPct val="80000"/>
              </a:lnSpc>
              <a:buFontTx/>
              <a:buNone/>
            </a:pPr>
            <a:r>
              <a:rPr lang="pl-PL" altLang="en-US" dirty="0">
                <a:latin typeface="Consolas" panose="020B0609020204030204" pitchFamily="49" charset="0"/>
              </a:rPr>
              <a:t>     Y</a:t>
            </a:r>
            <a:endParaRPr lang="en-US" dirty="0"/>
          </a:p>
        </p:txBody>
      </p:sp>
      <p:pic>
        <p:nvPicPr>
          <p:cNvPr id="5" name="Picture 4">
            <a:extLst>
              <a:ext uri="{FF2B5EF4-FFF2-40B4-BE49-F238E27FC236}">
                <a16:creationId xmlns:a16="http://schemas.microsoft.com/office/drawing/2014/main" id="{1396BD01-7822-1249-B11C-A5D58B6CDAF4}"/>
              </a:ext>
            </a:extLst>
          </p:cNvPr>
          <p:cNvPicPr>
            <a:picLocks noChangeAspect="1"/>
          </p:cNvPicPr>
          <p:nvPr/>
        </p:nvPicPr>
        <p:blipFill>
          <a:blip r:embed="rId3"/>
          <a:stretch>
            <a:fillRect/>
          </a:stretch>
        </p:blipFill>
        <p:spPr>
          <a:xfrm>
            <a:off x="7924800" y="2108200"/>
            <a:ext cx="3276600" cy="4368800"/>
          </a:xfrm>
          <a:prstGeom prst="rect">
            <a:avLst/>
          </a:prstGeom>
        </p:spPr>
      </p:pic>
    </p:spTree>
    <p:extLst>
      <p:ext uri="{BB962C8B-B14F-4D97-AF65-F5344CB8AC3E}">
        <p14:creationId xmlns:p14="http://schemas.microsoft.com/office/powerpoint/2010/main" val="2116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Practice: String Diamond</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F884CDE6-CC5B-9F4E-B28C-D7E273C119AE}"/>
              </a:ext>
            </a:extLst>
          </p:cNvPr>
          <p:cNvSpPr txBox="1"/>
          <p:nvPr/>
        </p:nvSpPr>
        <p:spPr>
          <a:xfrm>
            <a:off x="4990567" y="6324600"/>
            <a:ext cx="2210863"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string_diamond.c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050215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b="1" u="sng" dirty="0"/>
              <a:t>Searching in Strings</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Security and and </a:t>
            </a:r>
            <a:r>
              <a:rPr lang="en-US" dirty="0" err="1"/>
              <a:t>Valgrind</a:t>
            </a:r>
            <a:r>
              <a:rPr lang="en-US" dirty="0"/>
              <a:t>	</a:t>
            </a:r>
          </a:p>
          <a:p>
            <a:pPr>
              <a:tabLst>
                <a:tab pos="11599863" algn="r"/>
              </a:tabLst>
            </a:pPr>
            <a:r>
              <a:rPr lang="en-US" dirty="0"/>
              <a:t>Pointers	</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3207606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E708-DB73-2845-B715-7EB725070185}"/>
              </a:ext>
            </a:extLst>
          </p:cNvPr>
          <p:cNvSpPr>
            <a:spLocks noGrp="1"/>
          </p:cNvSpPr>
          <p:nvPr>
            <p:ph type="title"/>
          </p:nvPr>
        </p:nvSpPr>
        <p:spPr/>
        <p:txBody>
          <a:bodyPr/>
          <a:lstStyle/>
          <a:p>
            <a:r>
              <a:rPr lang="en-US" dirty="0"/>
              <a:t>Searching For Letters</a:t>
            </a:r>
          </a:p>
        </p:txBody>
      </p:sp>
      <p:sp>
        <p:nvSpPr>
          <p:cNvPr id="3" name="Content Placeholder 2">
            <a:extLst>
              <a:ext uri="{FF2B5EF4-FFF2-40B4-BE49-F238E27FC236}">
                <a16:creationId xmlns:a16="http://schemas.microsoft.com/office/drawing/2014/main" id="{778FB427-267C-6944-A7D9-CFA9CAC60D75}"/>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strchr</a:t>
            </a:r>
            <a:r>
              <a:rPr lang="en-US" dirty="0"/>
              <a:t> returns a pointer to the first occurrence of a character in a string, or NULL if the character is not in the string.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bailey[7];</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letterI</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strchr</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i</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bailey);			</a:t>
            </a:r>
            <a:r>
              <a:rPr lang="en-US" dirty="0">
                <a:solidFill>
                  <a:srgbClr val="00B050"/>
                </a:solidFill>
                <a:latin typeface="Consolas" panose="020B0609020204030204" pitchFamily="49" charset="0"/>
                <a:cs typeface="Consolas" panose="020B0609020204030204" pitchFamily="49" charset="0"/>
              </a:rPr>
              <a:t>// Bailey</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letterI</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iley</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t>If there are multiple occurrences of the letter, </a:t>
            </a:r>
            <a:r>
              <a:rPr lang="en-US" dirty="0" err="1">
                <a:latin typeface="Consolas" panose="020B0609020204030204" pitchFamily="49" charset="0"/>
                <a:cs typeface="Consolas" panose="020B0609020204030204" pitchFamily="49" charset="0"/>
              </a:rPr>
              <a:t>strchr</a:t>
            </a:r>
            <a:r>
              <a:rPr lang="en-US" dirty="0"/>
              <a:t> returns a pointer to the </a:t>
            </a:r>
            <a:r>
              <a:rPr lang="en-US" i="1" dirty="0"/>
              <a:t>first</a:t>
            </a:r>
            <a:r>
              <a:rPr lang="en-US" dirty="0"/>
              <a:t> one.  Use </a:t>
            </a:r>
            <a:r>
              <a:rPr lang="en-US" dirty="0" err="1">
                <a:latin typeface="Consolas" panose="020B0609020204030204" pitchFamily="49" charset="0"/>
                <a:cs typeface="Consolas" panose="020B0609020204030204" pitchFamily="49" charset="0"/>
              </a:rPr>
              <a:t>str</a:t>
            </a:r>
            <a:r>
              <a:rPr lang="en-US" b="1" u="sng" dirty="0" err="1">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chr</a:t>
            </a:r>
            <a:r>
              <a:rPr lang="en-US" dirty="0"/>
              <a:t> to obtain a pointer to the </a:t>
            </a:r>
            <a:r>
              <a:rPr lang="en-US" i="1" dirty="0"/>
              <a:t>last </a:t>
            </a:r>
            <a:r>
              <a:rPr lang="en-US" dirty="0"/>
              <a:t>occurrence.</a:t>
            </a:r>
          </a:p>
        </p:txBody>
      </p:sp>
      <p:pic>
        <p:nvPicPr>
          <p:cNvPr id="6" name="Picture 5" descr="A dog lying on a dog bed&#10;&#10;Description automatically generated with medium confidence">
            <a:extLst>
              <a:ext uri="{FF2B5EF4-FFF2-40B4-BE49-F238E27FC236}">
                <a16:creationId xmlns:a16="http://schemas.microsoft.com/office/drawing/2014/main" id="{61441EC4-F749-9043-8E1C-2DE646391473}"/>
              </a:ext>
            </a:extLst>
          </p:cNvPr>
          <p:cNvPicPr>
            <a:picLocks noChangeAspect="1"/>
          </p:cNvPicPr>
          <p:nvPr/>
        </p:nvPicPr>
        <p:blipFill rotWithShape="1">
          <a:blip r:embed="rId3"/>
          <a:srcRect t="47778" r="17407" b="15556"/>
          <a:stretch/>
        </p:blipFill>
        <p:spPr>
          <a:xfrm>
            <a:off x="8534400" y="1828800"/>
            <a:ext cx="3200400" cy="189440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04585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E708-DB73-2845-B715-7EB725070185}"/>
              </a:ext>
            </a:extLst>
          </p:cNvPr>
          <p:cNvSpPr>
            <a:spLocks noGrp="1"/>
          </p:cNvSpPr>
          <p:nvPr>
            <p:ph type="title"/>
          </p:nvPr>
        </p:nvSpPr>
        <p:spPr/>
        <p:txBody>
          <a:bodyPr/>
          <a:lstStyle/>
          <a:p>
            <a:r>
              <a:rPr lang="en-US" dirty="0"/>
              <a:t>Searching For Strings</a:t>
            </a:r>
          </a:p>
        </p:txBody>
      </p:sp>
      <p:sp>
        <p:nvSpPr>
          <p:cNvPr id="3" name="Content Placeholder 2">
            <a:extLst>
              <a:ext uri="{FF2B5EF4-FFF2-40B4-BE49-F238E27FC236}">
                <a16:creationId xmlns:a16="http://schemas.microsoft.com/office/drawing/2014/main" id="{778FB427-267C-6944-A7D9-CFA9CAC60D75}"/>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strstr</a:t>
            </a:r>
            <a:r>
              <a:rPr lang="en-US" dirty="0"/>
              <a:t> returns a pointer to the first occurrence of the second string in the first, or NULL if it cannot be found.</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bailey[11];</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 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substr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strstr</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bailey);			</a:t>
            </a:r>
            <a:r>
              <a:rPr lang="en-US" dirty="0">
                <a:solidFill>
                  <a:srgbClr val="00B050"/>
                </a:solidFill>
                <a:latin typeface="Consolas" panose="020B0609020204030204" pitchFamily="49" charset="0"/>
                <a:cs typeface="Consolas" panose="020B0609020204030204" pitchFamily="49" charset="0"/>
              </a:rPr>
              <a:t>// Bailey Dog</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substr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Dog</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t>If there are multiple occurrences of the string, </a:t>
            </a:r>
            <a:r>
              <a:rPr lang="en-US" dirty="0" err="1">
                <a:latin typeface="Consolas" panose="020B0609020204030204" pitchFamily="49" charset="0"/>
                <a:cs typeface="Consolas" panose="020B0609020204030204" pitchFamily="49" charset="0"/>
              </a:rPr>
              <a:t>strstr</a:t>
            </a:r>
            <a:r>
              <a:rPr lang="en-US" dirty="0"/>
              <a:t> returns a pointer to the </a:t>
            </a:r>
            <a:r>
              <a:rPr lang="en-US" i="1" dirty="0"/>
              <a:t>first</a:t>
            </a:r>
            <a:r>
              <a:rPr lang="en-US" dirty="0"/>
              <a:t> one.</a:t>
            </a:r>
          </a:p>
        </p:txBody>
      </p:sp>
    </p:spTree>
    <p:extLst>
      <p:ext uri="{BB962C8B-B14F-4D97-AF65-F5344CB8AC3E}">
        <p14:creationId xmlns:p14="http://schemas.microsoft.com/office/powerpoint/2010/main" val="380580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B81D4-1D56-F148-8076-ED3C4A63144A}"/>
              </a:ext>
            </a:extLst>
          </p:cNvPr>
          <p:cNvSpPr>
            <a:spLocks noGrp="1"/>
          </p:cNvSpPr>
          <p:nvPr>
            <p:ph type="title"/>
          </p:nvPr>
        </p:nvSpPr>
        <p:spPr/>
        <p:txBody>
          <a:bodyPr/>
          <a:lstStyle/>
          <a:p>
            <a:r>
              <a:rPr lang="en-US" dirty="0"/>
              <a:t>String Spans</a:t>
            </a:r>
          </a:p>
        </p:txBody>
      </p:sp>
      <p:sp>
        <p:nvSpPr>
          <p:cNvPr id="3" name="Content Placeholder 2">
            <a:extLst>
              <a:ext uri="{FF2B5EF4-FFF2-40B4-BE49-F238E27FC236}">
                <a16:creationId xmlns:a16="http://schemas.microsoft.com/office/drawing/2014/main" id="{8A3CF353-1F38-6241-8863-7068D78FAC5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strspn</a:t>
            </a:r>
            <a:r>
              <a:rPr lang="en-US" dirty="0"/>
              <a:t> returns the </a:t>
            </a:r>
            <a:r>
              <a:rPr lang="en-US" i="1" dirty="0"/>
              <a:t>length</a:t>
            </a:r>
            <a:r>
              <a:rPr lang="en-US" dirty="0"/>
              <a:t> of the initial part of the first string which contains only characters in the second string.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bailey[10];</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 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strspn</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aBeoi</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3</a:t>
            </a:r>
          </a:p>
        </p:txBody>
      </p:sp>
      <p:sp>
        <p:nvSpPr>
          <p:cNvPr id="4" name="TextBox 3">
            <a:extLst>
              <a:ext uri="{FF2B5EF4-FFF2-40B4-BE49-F238E27FC236}">
                <a16:creationId xmlns:a16="http://schemas.microsoft.com/office/drawing/2014/main" id="{B3FEA5D9-8351-BF47-B2C3-74163B117036}"/>
              </a:ext>
            </a:extLst>
          </p:cNvPr>
          <p:cNvSpPr txBox="1"/>
          <p:nvPr/>
        </p:nvSpPr>
        <p:spPr>
          <a:xfrm>
            <a:off x="457200" y="5368406"/>
            <a:ext cx="11277600" cy="1077218"/>
          </a:xfrm>
          <a:prstGeom prst="rect">
            <a:avLst/>
          </a:prstGeom>
          <a:noFill/>
        </p:spPr>
        <p:txBody>
          <a:bodyPr wrap="square" rtlCol="0">
            <a:spAutoFit/>
          </a:bodyPr>
          <a:lstStyle/>
          <a:p>
            <a:pPr algn="l"/>
            <a:r>
              <a:rPr lang="en-US" sz="3200" b="1" dirty="0">
                <a:solidFill>
                  <a:srgbClr val="0432FF"/>
                </a:solidFill>
                <a:latin typeface="Optima" panose="02000503060000020004" pitchFamily="2" charset="0"/>
                <a:ea typeface="Batang" panose="02030600000101010101" pitchFamily="18" charset="-127"/>
              </a:rPr>
              <a:t>“How many places can we go in the first string before I encounter a character </a:t>
            </a:r>
            <a:r>
              <a:rPr lang="en-US" sz="3200" b="1" u="sng" dirty="0">
                <a:solidFill>
                  <a:srgbClr val="0432FF"/>
                </a:solidFill>
                <a:latin typeface="Optima" panose="02000503060000020004" pitchFamily="2" charset="0"/>
                <a:ea typeface="Batang" panose="02030600000101010101" pitchFamily="18" charset="-127"/>
              </a:rPr>
              <a:t>not in</a:t>
            </a:r>
            <a:r>
              <a:rPr lang="en-US" sz="3200" b="1" dirty="0">
                <a:solidFill>
                  <a:srgbClr val="0432FF"/>
                </a:solidFill>
                <a:latin typeface="Optima" panose="02000503060000020004" pitchFamily="2" charset="0"/>
                <a:ea typeface="Batang" panose="02030600000101010101" pitchFamily="18" charset="-127"/>
              </a:rPr>
              <a:t> the second string?”</a:t>
            </a:r>
          </a:p>
        </p:txBody>
      </p:sp>
    </p:spTree>
    <p:extLst>
      <p:ext uri="{BB962C8B-B14F-4D97-AF65-F5344CB8AC3E}">
        <p14:creationId xmlns:p14="http://schemas.microsoft.com/office/powerpoint/2010/main" val="244129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B81D4-1D56-F148-8076-ED3C4A63144A}"/>
              </a:ext>
            </a:extLst>
          </p:cNvPr>
          <p:cNvSpPr>
            <a:spLocks noGrp="1"/>
          </p:cNvSpPr>
          <p:nvPr>
            <p:ph type="title"/>
          </p:nvPr>
        </p:nvSpPr>
        <p:spPr/>
        <p:txBody>
          <a:bodyPr/>
          <a:lstStyle/>
          <a:p>
            <a:r>
              <a:rPr lang="en-US" dirty="0"/>
              <a:t>String Spans</a:t>
            </a:r>
          </a:p>
        </p:txBody>
      </p:sp>
      <p:sp>
        <p:nvSpPr>
          <p:cNvPr id="3" name="Content Placeholder 2">
            <a:extLst>
              <a:ext uri="{FF2B5EF4-FFF2-40B4-BE49-F238E27FC236}">
                <a16:creationId xmlns:a16="http://schemas.microsoft.com/office/drawing/2014/main" id="{8A3CF353-1F38-6241-8863-7068D78FAC5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strcspn</a:t>
            </a:r>
            <a:r>
              <a:rPr lang="en-US" dirty="0"/>
              <a:t> (c = “complement”) returns the </a:t>
            </a:r>
            <a:r>
              <a:rPr lang="en-US" i="1" dirty="0"/>
              <a:t>length</a:t>
            </a:r>
            <a:r>
              <a:rPr lang="en-US" dirty="0"/>
              <a:t> of the initial part of the first string which contains only characters </a:t>
            </a:r>
            <a:r>
              <a:rPr lang="en-US" u="sng" dirty="0"/>
              <a:t>not in</a:t>
            </a:r>
            <a:r>
              <a:rPr lang="en-US" dirty="0"/>
              <a:t> the second string.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bailey[10];</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 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strcspn</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driso</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2</a:t>
            </a:r>
          </a:p>
        </p:txBody>
      </p:sp>
      <p:sp>
        <p:nvSpPr>
          <p:cNvPr id="4" name="TextBox 3">
            <a:extLst>
              <a:ext uri="{FF2B5EF4-FFF2-40B4-BE49-F238E27FC236}">
                <a16:creationId xmlns:a16="http://schemas.microsoft.com/office/drawing/2014/main" id="{1AB137B0-B48E-9949-8125-9E99BA18BF41}"/>
              </a:ext>
            </a:extLst>
          </p:cNvPr>
          <p:cNvSpPr txBox="1"/>
          <p:nvPr/>
        </p:nvSpPr>
        <p:spPr>
          <a:xfrm>
            <a:off x="457200" y="5368406"/>
            <a:ext cx="11277600" cy="1077218"/>
          </a:xfrm>
          <a:prstGeom prst="rect">
            <a:avLst/>
          </a:prstGeom>
          <a:noFill/>
        </p:spPr>
        <p:txBody>
          <a:bodyPr wrap="square" rtlCol="0">
            <a:spAutoFit/>
          </a:bodyPr>
          <a:lstStyle/>
          <a:p>
            <a:pPr algn="l"/>
            <a:r>
              <a:rPr lang="en-US" sz="3200" b="1" dirty="0">
                <a:solidFill>
                  <a:srgbClr val="0432FF"/>
                </a:solidFill>
                <a:latin typeface="Optima" panose="02000503060000020004" pitchFamily="2" charset="0"/>
                <a:ea typeface="Batang" panose="02030600000101010101" pitchFamily="18" charset="-127"/>
              </a:rPr>
              <a:t>“How many places can we go in the first string before I encounter a character </a:t>
            </a:r>
            <a:r>
              <a:rPr lang="en-US" sz="3200" b="1" u="sng" dirty="0">
                <a:solidFill>
                  <a:srgbClr val="0432FF"/>
                </a:solidFill>
                <a:latin typeface="Optima" panose="02000503060000020004" pitchFamily="2" charset="0"/>
                <a:ea typeface="Batang" panose="02030600000101010101" pitchFamily="18" charset="-127"/>
              </a:rPr>
              <a:t>in</a:t>
            </a:r>
            <a:r>
              <a:rPr lang="en-US" sz="3200" b="1" dirty="0">
                <a:solidFill>
                  <a:srgbClr val="0432FF"/>
                </a:solidFill>
                <a:latin typeface="Optima" panose="02000503060000020004" pitchFamily="2" charset="0"/>
                <a:ea typeface="Batang" panose="02030600000101010101" pitchFamily="18" charset="-127"/>
              </a:rPr>
              <a:t> the second string?”</a:t>
            </a:r>
          </a:p>
        </p:txBody>
      </p:sp>
    </p:spTree>
    <p:extLst>
      <p:ext uri="{BB962C8B-B14F-4D97-AF65-F5344CB8AC3E}">
        <p14:creationId xmlns:p14="http://schemas.microsoft.com/office/powerpoint/2010/main" val="72667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CEFD9-D188-3A47-9E5A-3298D2E1D19A}"/>
              </a:ext>
            </a:extLst>
          </p:cNvPr>
          <p:cNvSpPr>
            <a:spLocks noGrp="1"/>
          </p:cNvSpPr>
          <p:nvPr>
            <p:ph type="title"/>
          </p:nvPr>
        </p:nvSpPr>
        <p:spPr/>
        <p:txBody>
          <a:bodyPr/>
          <a:lstStyle/>
          <a:p>
            <a:r>
              <a:rPr lang="en-US" dirty="0"/>
              <a:t>C Strings As Parameters</a:t>
            </a:r>
          </a:p>
        </p:txBody>
      </p:sp>
      <p:sp>
        <p:nvSpPr>
          <p:cNvPr id="3" name="Content Placeholder 2">
            <a:extLst>
              <a:ext uri="{FF2B5EF4-FFF2-40B4-BE49-F238E27FC236}">
                <a16:creationId xmlns:a16="http://schemas.microsoft.com/office/drawing/2014/main" id="{B2730C2F-3315-A448-A695-C5B91B84CB00}"/>
              </a:ext>
            </a:extLst>
          </p:cNvPr>
          <p:cNvSpPr>
            <a:spLocks noGrp="1"/>
          </p:cNvSpPr>
          <p:nvPr>
            <p:ph idx="1"/>
          </p:nvPr>
        </p:nvSpPr>
        <p:spPr>
          <a:xfrm>
            <a:off x="152400" y="1295400"/>
            <a:ext cx="11811000" cy="5410200"/>
          </a:xfrm>
        </p:spPr>
        <p:txBody>
          <a:bodyPr/>
          <a:lstStyle/>
          <a:p>
            <a:pPr marL="0" indent="0">
              <a:buNone/>
            </a:pPr>
            <a:r>
              <a:rPr lang="en-US" dirty="0"/>
              <a:t>When we pass a string as a parameter, it is passed as a </a:t>
            </a:r>
            <a:r>
              <a:rPr lang="en-US" b="1" dirty="0"/>
              <a:t>char *</a:t>
            </a:r>
            <a:r>
              <a:rPr lang="en-US" dirty="0"/>
              <a:t>. </a:t>
            </a:r>
            <a:r>
              <a:rPr lang="en-US" dirty="0">
                <a:cs typeface="Courier New" panose="02070309020205020404" pitchFamily="49" charset="0"/>
              </a:rPr>
              <a:t>We can still operate on the string the same way as with a char[]. </a:t>
            </a:r>
            <a:r>
              <a:rPr lang="en-US" dirty="0"/>
              <a:t>(</a:t>
            </a:r>
            <a:r>
              <a:rPr lang="en-US" i="1" dirty="0"/>
              <a:t>We’ll see why today!)</a:t>
            </a:r>
            <a:r>
              <a:rPr lang="en-US" dirty="0"/>
              <a:t>.</a:t>
            </a:r>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doSomething</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secondChar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[1];</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can also write this, but it is really a pointer</a:t>
            </a:r>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doSomething</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p>
        </p:txBody>
      </p:sp>
    </p:spTree>
    <p:extLst>
      <p:ext uri="{BB962C8B-B14F-4D97-AF65-F5344CB8AC3E}">
        <p14:creationId xmlns:p14="http://schemas.microsoft.com/office/powerpoint/2010/main" val="3240071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D7DB-36F5-C449-9B9E-4D51A128A634}"/>
              </a:ext>
            </a:extLst>
          </p:cNvPr>
          <p:cNvSpPr>
            <a:spLocks noGrp="1"/>
          </p:cNvSpPr>
          <p:nvPr>
            <p:ph type="title"/>
          </p:nvPr>
        </p:nvSpPr>
        <p:spPr/>
        <p:txBody>
          <a:bodyPr/>
          <a:lstStyle/>
          <a:p>
            <a:r>
              <a:rPr lang="en-US" dirty="0"/>
              <a:t>Arrays of Strings</a:t>
            </a:r>
          </a:p>
        </p:txBody>
      </p:sp>
      <p:sp>
        <p:nvSpPr>
          <p:cNvPr id="3" name="Content Placeholder 2">
            <a:extLst>
              <a:ext uri="{FF2B5EF4-FFF2-40B4-BE49-F238E27FC236}">
                <a16:creationId xmlns:a16="http://schemas.microsoft.com/office/drawing/2014/main" id="{A8ACD66D-621B-E245-92BA-EE4EAFDC0C35}"/>
              </a:ext>
            </a:extLst>
          </p:cNvPr>
          <p:cNvSpPr>
            <a:spLocks noGrp="1"/>
          </p:cNvSpPr>
          <p:nvPr>
            <p:ph idx="1"/>
          </p:nvPr>
        </p:nvSpPr>
        <p:spPr/>
        <p:txBody>
          <a:bodyPr/>
          <a:lstStyle/>
          <a:p>
            <a:pPr marL="0" indent="0">
              <a:buNone/>
            </a:pPr>
            <a:r>
              <a:rPr lang="en-US" dirty="0"/>
              <a:t>We can make an array of strings to group multiple strings together:</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[5];	</a:t>
            </a:r>
            <a:r>
              <a:rPr lang="en-US" dirty="0">
                <a:solidFill>
                  <a:srgbClr val="00B050"/>
                </a:solidFill>
                <a:latin typeface="Consolas" panose="020B0609020204030204" pitchFamily="49" charset="0"/>
                <a:cs typeface="Consolas" panose="020B0609020204030204" pitchFamily="49" charset="0"/>
              </a:rPr>
              <a:t>// space to store 5 char *s</a:t>
            </a:r>
          </a:p>
          <a:p>
            <a:pPr marL="0" indent="0">
              <a:buNone/>
            </a:pPr>
            <a:endParaRPr lang="en-US" dirty="0"/>
          </a:p>
          <a:p>
            <a:pPr marL="0" indent="0">
              <a:buNone/>
            </a:pPr>
            <a:r>
              <a:rPr lang="en-US" dirty="0"/>
              <a:t>We can also use the following shorthand to initialize a string array:</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 {</a:t>
            </a:r>
          </a:p>
          <a:p>
            <a:pPr marL="0" indent="0">
              <a:spcBef>
                <a:spcPts val="0"/>
              </a:spcBef>
              <a:buNone/>
            </a:pPr>
            <a:r>
              <a:rPr lang="en-US" dirty="0">
                <a:latin typeface="Consolas" panose="020B0609020204030204" pitchFamily="49" charset="0"/>
                <a:cs typeface="Consolas" panose="020B0609020204030204" pitchFamily="49" charset="0"/>
              </a:rPr>
              <a:t>	"Hello",</a:t>
            </a:r>
          </a:p>
          <a:p>
            <a:pPr marL="0" indent="0">
              <a:spcBef>
                <a:spcPts val="0"/>
              </a:spcBef>
              <a:buNone/>
            </a:pPr>
            <a:r>
              <a:rPr lang="en-US" dirty="0">
                <a:latin typeface="Consolas" panose="020B0609020204030204" pitchFamily="49" charset="0"/>
                <a:cs typeface="Consolas" panose="020B0609020204030204" pitchFamily="49" charset="0"/>
              </a:rPr>
              <a:t>	"Hi",</a:t>
            </a:r>
          </a:p>
          <a:p>
            <a:pPr marL="0" indent="0">
              <a:spcBef>
                <a:spcPts val="0"/>
              </a:spcBef>
              <a:buNone/>
            </a:pPr>
            <a:r>
              <a:rPr lang="en-US" dirty="0">
                <a:latin typeface="Consolas" panose="020B0609020204030204" pitchFamily="49" charset="0"/>
                <a:cs typeface="Consolas" panose="020B0609020204030204" pitchFamily="49" charset="0"/>
              </a:rPr>
              <a:t>	"Hey there"</a:t>
            </a:r>
          </a:p>
          <a:p>
            <a:pPr marL="0" indent="0">
              <a:spcBef>
                <a:spcPts val="0"/>
              </a:spcBef>
              <a:buNone/>
            </a:pPr>
            <a:r>
              <a:rPr lang="en-US" dirty="0">
                <a:latin typeface="Consolas" panose="020B0609020204030204" pitchFamily="49" charset="0"/>
                <a:cs typeface="Consolas" panose="020B0609020204030204" pitchFamily="49" charset="0"/>
              </a:rPr>
              <a:t>};</a:t>
            </a:r>
          </a:p>
          <a:p>
            <a:endParaRPr lang="en-US" dirty="0"/>
          </a:p>
        </p:txBody>
      </p:sp>
    </p:spTree>
    <p:extLst>
      <p:ext uri="{BB962C8B-B14F-4D97-AF65-F5344CB8AC3E}">
        <p14:creationId xmlns:p14="http://schemas.microsoft.com/office/powerpoint/2010/main" val="399476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D7DB-36F5-C449-9B9E-4D51A128A634}"/>
              </a:ext>
            </a:extLst>
          </p:cNvPr>
          <p:cNvSpPr>
            <a:spLocks noGrp="1"/>
          </p:cNvSpPr>
          <p:nvPr>
            <p:ph type="title"/>
          </p:nvPr>
        </p:nvSpPr>
        <p:spPr/>
        <p:txBody>
          <a:bodyPr/>
          <a:lstStyle/>
          <a:p>
            <a:r>
              <a:rPr lang="en-US" dirty="0"/>
              <a:t>Arrays of Strings</a:t>
            </a:r>
          </a:p>
        </p:txBody>
      </p:sp>
      <p:sp>
        <p:nvSpPr>
          <p:cNvPr id="3" name="Content Placeholder 2">
            <a:extLst>
              <a:ext uri="{FF2B5EF4-FFF2-40B4-BE49-F238E27FC236}">
                <a16:creationId xmlns:a16="http://schemas.microsoft.com/office/drawing/2014/main" id="{A8ACD66D-621B-E245-92BA-EE4EAFDC0C35}"/>
              </a:ext>
            </a:extLst>
          </p:cNvPr>
          <p:cNvSpPr>
            <a:spLocks noGrp="1"/>
          </p:cNvSpPr>
          <p:nvPr>
            <p:ph idx="1"/>
          </p:nvPr>
        </p:nvSpPr>
        <p:spPr>
          <a:xfrm>
            <a:off x="152400" y="1295400"/>
            <a:ext cx="11811000" cy="5410200"/>
          </a:xfrm>
        </p:spPr>
        <p:txBody>
          <a:bodyPr/>
          <a:lstStyle/>
          <a:p>
            <a:pPr marL="0" indent="0">
              <a:buNone/>
            </a:pPr>
            <a:r>
              <a:rPr lang="en-US" dirty="0"/>
              <a:t>We can access each string using bracket syntax:</a:t>
            </a:r>
          </a:p>
          <a:p>
            <a:pPr marL="0" indent="0">
              <a:buNone/>
            </a:pPr>
            <a:endParaRPr lang="en-US" sz="1800" dirty="0"/>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[0]);	</a:t>
            </a:r>
            <a:r>
              <a:rPr lang="en-US" dirty="0">
                <a:solidFill>
                  <a:srgbClr val="00B050"/>
                </a:solidFill>
                <a:latin typeface="Consolas" panose="020B0609020204030204" pitchFamily="49" charset="0"/>
                <a:cs typeface="Consolas" panose="020B0609020204030204" pitchFamily="49" charset="0"/>
              </a:rPr>
              <a:t>// print out first string</a:t>
            </a:r>
          </a:p>
          <a:p>
            <a:pPr marL="0" indent="0">
              <a:buNone/>
            </a:pPr>
            <a:endParaRPr lang="en-US" sz="1800" dirty="0">
              <a:solidFill>
                <a:srgbClr val="00B050"/>
              </a:solidFill>
            </a:endParaRPr>
          </a:p>
          <a:p>
            <a:pPr marL="0" indent="0">
              <a:buNone/>
            </a:pPr>
            <a:r>
              <a:rPr lang="en-US" dirty="0"/>
              <a:t>When an array is passed as a parameter in C, C passes a </a:t>
            </a:r>
            <a:r>
              <a:rPr lang="en-US" i="1" dirty="0"/>
              <a:t>pointer to the first element of the array</a:t>
            </a:r>
            <a:r>
              <a:rPr lang="en-US" dirty="0"/>
              <a:t>.  This is what </a:t>
            </a:r>
            <a:r>
              <a:rPr lang="en-US" b="1" dirty="0" err="1"/>
              <a:t>argv</a:t>
            </a:r>
            <a:r>
              <a:rPr lang="en-US" dirty="0"/>
              <a:t> is in </a:t>
            </a:r>
            <a:r>
              <a:rPr lang="en-US" b="1" dirty="0"/>
              <a:t>main</a:t>
            </a:r>
            <a:r>
              <a:rPr lang="en-US" dirty="0"/>
              <a:t>!  This means we write the parameter type as: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equivalent to this, but it is really a double pointer</a:t>
            </a:r>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18636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21AF-8D59-8A48-9973-EA6A5D20EC3C}"/>
              </a:ext>
            </a:extLst>
          </p:cNvPr>
          <p:cNvSpPr>
            <a:spLocks noGrp="1"/>
          </p:cNvSpPr>
          <p:nvPr>
            <p:ph type="title"/>
          </p:nvPr>
        </p:nvSpPr>
        <p:spPr/>
        <p:txBody>
          <a:bodyPr/>
          <a:lstStyle/>
          <a:p>
            <a:r>
              <a:rPr lang="en-US" dirty="0"/>
              <a:t>Practice: Password Verification</a:t>
            </a:r>
          </a:p>
        </p:txBody>
      </p:sp>
      <p:sp>
        <p:nvSpPr>
          <p:cNvPr id="3" name="Content Placeholder 2">
            <a:extLst>
              <a:ext uri="{FF2B5EF4-FFF2-40B4-BE49-F238E27FC236}">
                <a16:creationId xmlns:a16="http://schemas.microsoft.com/office/drawing/2014/main" id="{5350F3EB-EDB5-0B42-9A12-336C00378591}"/>
              </a:ext>
            </a:extLst>
          </p:cNvPr>
          <p:cNvSpPr>
            <a:spLocks noGrp="1"/>
          </p:cNvSpPr>
          <p:nvPr>
            <p:ph idx="1"/>
          </p:nvPr>
        </p:nvSpPr>
        <p:spPr/>
        <p:txBody>
          <a:bodyPr/>
          <a:lstStyle/>
          <a:p>
            <a:pPr marL="0" indent="0">
              <a:buNone/>
            </a:pPr>
            <a:r>
              <a:rPr lang="en-US" altLang="en-US" dirty="0"/>
              <a:t>Write a function </a:t>
            </a:r>
            <a:r>
              <a:rPr lang="en-US" altLang="en-US" b="1" dirty="0" err="1">
                <a:latin typeface="Consolas" panose="020B0609020204030204" pitchFamily="49" charset="0"/>
              </a:rPr>
              <a:t>verifyPassword</a:t>
            </a:r>
            <a:r>
              <a:rPr lang="en-US" altLang="en-US" dirty="0"/>
              <a:t> that accepts a candidate password and certain password criteria and returns whether the password is valid.</a:t>
            </a:r>
          </a:p>
          <a:p>
            <a:pPr marL="0" indent="0">
              <a:buNone/>
            </a:pPr>
            <a:endParaRPr lang="en-US" altLang="en-US" dirty="0"/>
          </a:p>
          <a:p>
            <a:pPr marL="0" indent="0">
              <a:buNone/>
            </a:pPr>
            <a:r>
              <a:rPr lang="en-US" altLang="en-US" dirty="0">
                <a:latin typeface="Consolas" panose="020B0609020204030204" pitchFamily="49" charset="0"/>
                <a:cs typeface="Consolas" panose="020B0609020204030204" pitchFamily="49" charset="0"/>
              </a:rPr>
              <a:t>bool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(char *password, char *</a:t>
            </a:r>
            <a:r>
              <a:rPr lang="en-US" altLang="en-US" dirty="0" err="1">
                <a:latin typeface="Consolas" panose="020B0609020204030204" pitchFamily="49" charset="0"/>
                <a:cs typeface="Consolas" panose="020B0609020204030204" pitchFamily="49" charset="0"/>
              </a:rPr>
              <a:t>validChars</a:t>
            </a:r>
            <a:r>
              <a:rPr lang="en-US" altLang="en-US" dirty="0">
                <a:latin typeface="Consolas" panose="020B0609020204030204" pitchFamily="49" charset="0"/>
                <a:cs typeface="Consolas" panose="020B0609020204030204" pitchFamily="49" charset="0"/>
              </a:rPr>
              <a:t>, char *</a:t>
            </a:r>
            <a:r>
              <a:rPr lang="en-US" altLang="en-US" dirty="0" err="1">
                <a:latin typeface="Consolas" panose="020B0609020204030204" pitchFamily="49" charset="0"/>
                <a:cs typeface="Consolas" panose="020B0609020204030204" pitchFamily="49" charset="0"/>
              </a:rPr>
              <a:t>badSubstrings</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int</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numBadSubstrings</a:t>
            </a:r>
            <a:r>
              <a:rPr lang="en-US" altLang="en-US" dirty="0">
                <a:latin typeface="Consolas" panose="020B0609020204030204" pitchFamily="49" charset="0"/>
                <a:cs typeface="Consolas" panose="020B0609020204030204" pitchFamily="49" charset="0"/>
              </a:rPr>
              <a:t>);</a:t>
            </a:r>
          </a:p>
          <a:p>
            <a:pPr marL="0" indent="0">
              <a:buNone/>
            </a:pPr>
            <a:endParaRPr lang="en-US" altLang="en-US" dirty="0"/>
          </a:p>
          <a:p>
            <a:pPr marL="0" indent="0">
              <a:buNone/>
            </a:pPr>
            <a:r>
              <a:rPr lang="en-US" altLang="en-US" b="1" dirty="0"/>
              <a:t>password </a:t>
            </a:r>
            <a:r>
              <a:rPr lang="en-US" altLang="en-US" dirty="0"/>
              <a:t>is </a:t>
            </a:r>
            <a:r>
              <a:rPr lang="en-US" altLang="en-US" u="sng" dirty="0"/>
              <a:t>valid </a:t>
            </a:r>
            <a:r>
              <a:rPr lang="en-US" altLang="en-US" dirty="0"/>
              <a:t>if it contains only letters in </a:t>
            </a:r>
            <a:r>
              <a:rPr lang="en-US" altLang="en-US" b="1" dirty="0" err="1"/>
              <a:t>validChars</a:t>
            </a:r>
            <a:r>
              <a:rPr lang="en-US" altLang="en-US" dirty="0"/>
              <a:t>, and does not contain any substrings in </a:t>
            </a:r>
            <a:r>
              <a:rPr lang="en-US" altLang="en-US" b="1" dirty="0" err="1"/>
              <a:t>badSubstrings</a:t>
            </a:r>
            <a:r>
              <a:rPr lang="en-US" altLang="en-US" dirty="0"/>
              <a:t>.</a:t>
            </a:r>
          </a:p>
          <a:p>
            <a:pPr marL="0" indent="0">
              <a:buNone/>
            </a:pPr>
            <a:endParaRPr lang="en-US" altLang="en-US" dirty="0"/>
          </a:p>
        </p:txBody>
      </p:sp>
    </p:spTree>
    <p:extLst>
      <p:ext uri="{BB962C8B-B14F-4D97-AF65-F5344CB8AC3E}">
        <p14:creationId xmlns:p14="http://schemas.microsoft.com/office/powerpoint/2010/main" val="2406656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21AF-8D59-8A48-9973-EA6A5D20EC3C}"/>
              </a:ext>
            </a:extLst>
          </p:cNvPr>
          <p:cNvSpPr>
            <a:spLocks noGrp="1"/>
          </p:cNvSpPr>
          <p:nvPr>
            <p:ph type="title"/>
          </p:nvPr>
        </p:nvSpPr>
        <p:spPr/>
        <p:txBody>
          <a:bodyPr/>
          <a:lstStyle/>
          <a:p>
            <a:r>
              <a:rPr lang="en-US" dirty="0"/>
              <a:t>Practice: Password Verification</a:t>
            </a:r>
          </a:p>
        </p:txBody>
      </p:sp>
      <p:sp>
        <p:nvSpPr>
          <p:cNvPr id="3" name="Content Placeholder 2">
            <a:extLst>
              <a:ext uri="{FF2B5EF4-FFF2-40B4-BE49-F238E27FC236}">
                <a16:creationId xmlns:a16="http://schemas.microsoft.com/office/drawing/2014/main" id="{5350F3EB-EDB5-0B42-9A12-336C00378591}"/>
              </a:ext>
            </a:extLst>
          </p:cNvPr>
          <p:cNvSpPr>
            <a:spLocks noGrp="1"/>
          </p:cNvSpPr>
          <p:nvPr>
            <p:ph idx="1"/>
          </p:nvPr>
        </p:nvSpPr>
        <p:spPr>
          <a:xfrm>
            <a:off x="152400" y="1295400"/>
            <a:ext cx="11811000" cy="5562600"/>
          </a:xfrm>
        </p:spPr>
        <p:txBody>
          <a:bodyPr/>
          <a:lstStyle/>
          <a:p>
            <a:pPr marL="0" indent="0">
              <a:buNone/>
            </a:pPr>
            <a:r>
              <a:rPr lang="en-US" altLang="en-US" dirty="0">
                <a:latin typeface="Consolas" panose="020B0609020204030204" pitchFamily="49" charset="0"/>
                <a:cs typeface="Consolas" panose="020B0609020204030204" pitchFamily="49" charset="0"/>
              </a:rPr>
              <a:t>bool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(char *password, char *</a:t>
            </a:r>
            <a:r>
              <a:rPr lang="en-US" altLang="en-US" dirty="0" err="1">
                <a:latin typeface="Consolas" panose="020B0609020204030204" pitchFamily="49" charset="0"/>
                <a:cs typeface="Consolas" panose="020B0609020204030204" pitchFamily="49" charset="0"/>
              </a:rPr>
              <a:t>validChars</a:t>
            </a:r>
            <a:r>
              <a:rPr lang="en-US" altLang="en-US" dirty="0">
                <a:latin typeface="Consolas" panose="020B0609020204030204" pitchFamily="49" charset="0"/>
                <a:cs typeface="Consolas" panose="020B0609020204030204" pitchFamily="49" charset="0"/>
              </a:rPr>
              <a:t>, char *</a:t>
            </a:r>
            <a:r>
              <a:rPr lang="en-US" altLang="en-US" dirty="0" err="1">
                <a:latin typeface="Consolas" panose="020B0609020204030204" pitchFamily="49" charset="0"/>
                <a:cs typeface="Consolas" panose="020B0609020204030204" pitchFamily="49" charset="0"/>
              </a:rPr>
              <a:t>badSubstrings</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int</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numBadSubstrings</a:t>
            </a:r>
            <a:r>
              <a:rPr lang="en-US" altLang="en-US" dirty="0">
                <a:latin typeface="Consolas" panose="020B0609020204030204" pitchFamily="49" charset="0"/>
                <a:cs typeface="Consolas" panose="020B0609020204030204" pitchFamily="49" charset="0"/>
              </a:rPr>
              <a:t>);</a:t>
            </a:r>
          </a:p>
          <a:p>
            <a:pPr marL="0" indent="0">
              <a:buNone/>
            </a:pPr>
            <a:endParaRPr lang="en-US" altLang="en-US" dirty="0"/>
          </a:p>
          <a:p>
            <a:pPr marL="0" indent="0">
              <a:buNone/>
            </a:pPr>
            <a:r>
              <a:rPr lang="en-US" altLang="en-US" b="1" dirty="0"/>
              <a:t>Example:</a:t>
            </a:r>
            <a:endParaRPr lang="en-US" altLang="en-US" dirty="0"/>
          </a:p>
          <a:p>
            <a:pPr marL="0" indent="0">
              <a:buNone/>
            </a:pPr>
            <a:endParaRPr lang="en-US" altLang="en-US" b="1" dirty="0"/>
          </a:p>
          <a:p>
            <a:pPr marL="0" indent="0">
              <a:buNone/>
            </a:pPr>
            <a:r>
              <a:rPr lang="en-US" altLang="en-US" dirty="0">
                <a:latin typeface="Consolas" panose="020B0609020204030204" pitchFamily="49" charset="0"/>
                <a:cs typeface="Consolas" panose="020B0609020204030204" pitchFamily="49" charset="0"/>
              </a:rPr>
              <a:t>char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 { </a:t>
            </a:r>
            <a:r>
              <a:rPr lang="en-US" altLang="en-US" dirty="0">
                <a:solidFill>
                  <a:srgbClr val="0432FF"/>
                </a:solidFill>
                <a:latin typeface="Consolas" panose="020B0609020204030204" pitchFamily="49" charset="0"/>
                <a:cs typeface="Consolas" panose="020B0609020204030204" pitchFamily="49" charset="0"/>
              </a:rPr>
              <a:t>"1234" </a:t>
            </a:r>
            <a:r>
              <a:rPr lang="en-US" altLang="en-US" dirty="0">
                <a:latin typeface="Consolas" panose="020B0609020204030204" pitchFamily="49" charset="0"/>
                <a:cs typeface="Consolas" panose="020B0609020204030204" pitchFamily="49" charset="0"/>
              </a:rPr>
              <a:t>};</a:t>
            </a:r>
          </a:p>
          <a:p>
            <a:pPr marL="0" indent="0">
              <a:buNone/>
            </a:pPr>
            <a:endParaRPr lang="en-US" altLang="en-US" dirty="0">
              <a:latin typeface="Consolas" panose="020B0609020204030204" pitchFamily="49" charset="0"/>
              <a:cs typeface="Consolas" panose="020B0609020204030204" pitchFamily="49" charset="0"/>
            </a:endParaRPr>
          </a:p>
          <a:p>
            <a:pPr marL="0" indent="0">
              <a:buNone/>
            </a:pPr>
            <a:r>
              <a:rPr lang="en-US" altLang="en-US" dirty="0">
                <a:latin typeface="Consolas" panose="020B0609020204030204" pitchFamily="49" charset="0"/>
                <a:cs typeface="Consolas" panose="020B0609020204030204" pitchFamily="49" charset="0"/>
              </a:rPr>
              <a:t>bool valid1 =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"1572"</a:t>
            </a:r>
            <a:r>
              <a:rPr lang="en-US" altLang="en-US" dirty="0">
                <a:latin typeface="Consolas" panose="020B0609020204030204" pitchFamily="49" charset="0"/>
                <a:cs typeface="Consolas" panose="020B0609020204030204" pitchFamily="49" charset="0"/>
              </a:rPr>
              <a:t>, </a:t>
            </a:r>
            <a:r>
              <a:rPr lang="en-US" altLang="en-US" dirty="0">
                <a:solidFill>
                  <a:srgbClr val="0432FF"/>
                </a:solidFill>
                <a:latin typeface="Consolas" panose="020B0609020204030204" pitchFamily="49" charset="0"/>
                <a:cs typeface="Consolas" panose="020B0609020204030204" pitchFamily="49" charset="0"/>
              </a:rPr>
              <a:t>"0123456789"</a:t>
            </a:r>
            <a:r>
              <a:rPr lang="en-US" altLang="en-US" dirty="0">
                <a:latin typeface="Consolas" panose="020B0609020204030204" pitchFamily="49" charset="0"/>
                <a:cs typeface="Consolas" panose="020B0609020204030204" pitchFamily="49" charset="0"/>
              </a:rPr>
              <a:t>,</a:t>
            </a:r>
          </a:p>
          <a:p>
            <a:pPr marL="0" indent="0">
              <a:buNone/>
            </a:pP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1);		</a:t>
            </a:r>
            <a:r>
              <a:rPr lang="en-US" altLang="en-US" dirty="0">
                <a:solidFill>
                  <a:srgbClr val="00B050"/>
                </a:solidFill>
                <a:latin typeface="Consolas" panose="020B0609020204030204" pitchFamily="49" charset="0"/>
                <a:cs typeface="Consolas" panose="020B0609020204030204" pitchFamily="49" charset="0"/>
              </a:rPr>
              <a:t>// true</a:t>
            </a:r>
          </a:p>
          <a:p>
            <a:pPr marL="0" indent="0">
              <a:buNone/>
            </a:pPr>
            <a:r>
              <a:rPr lang="en-US" altLang="en-US" dirty="0">
                <a:latin typeface="Consolas" panose="020B0609020204030204" pitchFamily="49" charset="0"/>
                <a:cs typeface="Consolas" panose="020B0609020204030204" pitchFamily="49" charset="0"/>
              </a:rPr>
              <a:t>bool valid2 =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"141234"</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 "0123456789"</a:t>
            </a:r>
            <a:r>
              <a:rPr lang="en-US" altLang="en-US" dirty="0">
                <a:latin typeface="Consolas" panose="020B0609020204030204" pitchFamily="49" charset="0"/>
                <a:cs typeface="Consolas" panose="020B0609020204030204" pitchFamily="49" charset="0"/>
              </a:rPr>
              <a:t>,</a:t>
            </a:r>
          </a:p>
          <a:p>
            <a:pPr marL="0" indent="0">
              <a:buNone/>
            </a:pP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1);		</a:t>
            </a:r>
            <a:r>
              <a:rPr lang="en-US" altLang="en-US" dirty="0">
                <a:solidFill>
                  <a:srgbClr val="00B050"/>
                </a:solidFill>
                <a:latin typeface="Consolas" panose="020B0609020204030204" pitchFamily="49" charset="0"/>
                <a:cs typeface="Consolas" panose="020B0609020204030204" pitchFamily="49" charset="0"/>
              </a:rPr>
              <a:t>// false</a:t>
            </a:r>
          </a:p>
        </p:txBody>
      </p:sp>
    </p:spTree>
    <p:extLst>
      <p:ext uri="{BB962C8B-B14F-4D97-AF65-F5344CB8AC3E}">
        <p14:creationId xmlns:p14="http://schemas.microsoft.com/office/powerpoint/2010/main" val="192873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Practice: Password Verification</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F884CDE6-CC5B-9F4E-B28C-D7E273C119AE}"/>
              </a:ext>
            </a:extLst>
          </p:cNvPr>
          <p:cNvSpPr txBox="1"/>
          <p:nvPr/>
        </p:nvSpPr>
        <p:spPr>
          <a:xfrm>
            <a:off x="4934394" y="6324600"/>
            <a:ext cx="2337499"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verify_password.c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50634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b="1" u="sng" dirty="0"/>
              <a:t>Buffer Overflows, Security and </a:t>
            </a:r>
            <a:r>
              <a:rPr lang="en-US" b="1" u="sng" dirty="0" err="1"/>
              <a:t>Valgrind</a:t>
            </a:r>
            <a:endParaRPr lang="en-US" b="1" u="sng" dirty="0"/>
          </a:p>
          <a:p>
            <a:pPr>
              <a:tabLst>
                <a:tab pos="11599863" algn="r"/>
              </a:tabLst>
            </a:pPr>
            <a:r>
              <a:rPr lang="en-US" dirty="0"/>
              <a:t>Pointers	</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87843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05AB1-9ED5-2642-97E5-7BEBCE5AEFB4}"/>
              </a:ext>
            </a:extLst>
          </p:cNvPr>
          <p:cNvSpPr>
            <a:spLocks noGrp="1"/>
          </p:cNvSpPr>
          <p:nvPr>
            <p:ph type="title"/>
          </p:nvPr>
        </p:nvSpPr>
        <p:spPr/>
        <p:txBody>
          <a:bodyPr/>
          <a:lstStyle/>
          <a:p>
            <a:r>
              <a:rPr lang="en-US" dirty="0"/>
              <a:t>Recall: Buffer Overflows</a:t>
            </a:r>
          </a:p>
        </p:txBody>
      </p:sp>
      <p:sp>
        <p:nvSpPr>
          <p:cNvPr id="3" name="Content Placeholder 2">
            <a:extLst>
              <a:ext uri="{FF2B5EF4-FFF2-40B4-BE49-F238E27FC236}">
                <a16:creationId xmlns:a16="http://schemas.microsoft.com/office/drawing/2014/main" id="{C24DEA89-4AF6-8E4A-8329-72E855FECB97}"/>
              </a:ext>
            </a:extLst>
          </p:cNvPr>
          <p:cNvSpPr>
            <a:spLocks noGrp="1"/>
          </p:cNvSpPr>
          <p:nvPr>
            <p:ph idx="1"/>
          </p:nvPr>
        </p:nvSpPr>
        <p:spPr>
          <a:xfrm>
            <a:off x="152400" y="1295400"/>
            <a:ext cx="11811000" cy="5562600"/>
          </a:xfrm>
        </p:spPr>
        <p:txBody>
          <a:bodyPr/>
          <a:lstStyle/>
          <a:p>
            <a:pPr marL="0" indent="0">
              <a:buNone/>
            </a:pPr>
            <a:r>
              <a:rPr lang="en-US" dirty="0"/>
              <a:t>We must make sure there is enough space in the destination to hold the entire copy, </a:t>
            </a:r>
            <a:r>
              <a:rPr lang="en-US" i="1" dirty="0"/>
              <a:t>including the null-terminating character</a:t>
            </a:r>
            <a:r>
              <a:rPr lang="en-US" dirty="0"/>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t>	</a:t>
            </a:r>
            <a:r>
              <a:rPr lang="en-US" sz="2400" dirty="0">
                <a:latin typeface="Consolas" panose="020B0609020204030204" pitchFamily="49" charset="0"/>
                <a:cs typeface="Consolas" panose="020B0609020204030204" pitchFamily="49" charset="0"/>
              </a:rPr>
              <a:t>char str2[6];				</a:t>
            </a:r>
            <a:r>
              <a:rPr lang="en-US" sz="2400" dirty="0">
                <a:solidFill>
                  <a:srgbClr val="00B050"/>
                </a:solidFill>
                <a:latin typeface="Consolas" panose="020B0609020204030204" pitchFamily="49" charset="0"/>
                <a:cs typeface="Consolas" panose="020B0609020204030204" pitchFamily="49" charset="0"/>
              </a:rPr>
              <a:t>// not enough space!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(str2, </a:t>
            </a:r>
            <a:r>
              <a:rPr lang="en-US" sz="2400" dirty="0">
                <a:solidFill>
                  <a:srgbClr val="0432FF"/>
                </a:solidFill>
                <a:latin typeface="Consolas" panose="020B0609020204030204" pitchFamily="49" charset="0"/>
                <a:cs typeface="Consolas" panose="020B0609020204030204" pitchFamily="49" charset="0"/>
              </a:rPr>
              <a:t>"hello, world!"</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overwrites other memory!</a:t>
            </a: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t>Writing past memory bounds is called a “buffer overflow”.  It can allow for security vulnerabilities!</a:t>
            </a: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7898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DAEBEED-82C6-F144-BC28-943CDD6423DC}"/>
              </a:ext>
            </a:extLst>
          </p:cNvPr>
          <p:cNvSpPr/>
          <p:nvPr/>
        </p:nvSpPr>
        <p:spPr>
          <a:xfrm>
            <a:off x="5871238" y="4995068"/>
            <a:ext cx="6098100" cy="369332"/>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 other program memory -</a:t>
            </a:r>
          </a:p>
        </p:txBody>
      </p:sp>
      <p:graphicFrame>
        <p:nvGraphicFramePr>
          <p:cNvPr id="10" name="Group 63">
            <a:extLst>
              <a:ext uri="{FF2B5EF4-FFF2-40B4-BE49-F238E27FC236}">
                <a16:creationId xmlns:a16="http://schemas.microsoft.com/office/drawing/2014/main" id="{4B4E2B83-BE49-B946-8D30-8627F0CD7495}"/>
              </a:ext>
            </a:extLst>
          </p:cNvPr>
          <p:cNvGraphicFramePr>
            <a:graphicFrameLocks noGrp="1"/>
          </p:cNvGraphicFramePr>
          <p:nvPr/>
        </p:nvGraphicFramePr>
        <p:xfrm>
          <a:off x="5791203" y="4989100"/>
          <a:ext cx="6172192" cy="419100"/>
        </p:xfrm>
        <a:graphic>
          <a:graphicData uri="http://schemas.openxmlformats.org/drawingml/2006/table">
            <a:tbl>
              <a:tblPr/>
              <a:tblGrid>
                <a:gridCol w="771524">
                  <a:extLst>
                    <a:ext uri="{9D8B030D-6E8A-4147-A177-3AD203B41FA5}">
                      <a16:colId xmlns:a16="http://schemas.microsoft.com/office/drawing/2014/main" val="20001"/>
                    </a:ext>
                  </a:extLst>
                </a:gridCol>
                <a:gridCol w="771524">
                  <a:extLst>
                    <a:ext uri="{9D8B030D-6E8A-4147-A177-3AD203B41FA5}">
                      <a16:colId xmlns:a16="http://schemas.microsoft.com/office/drawing/2014/main" val="20002"/>
                    </a:ext>
                  </a:extLst>
                </a:gridCol>
                <a:gridCol w="771524">
                  <a:extLst>
                    <a:ext uri="{9D8B030D-6E8A-4147-A177-3AD203B41FA5}">
                      <a16:colId xmlns:a16="http://schemas.microsoft.com/office/drawing/2014/main" val="20003"/>
                    </a:ext>
                  </a:extLst>
                </a:gridCol>
                <a:gridCol w="771524">
                  <a:extLst>
                    <a:ext uri="{9D8B030D-6E8A-4147-A177-3AD203B41FA5}">
                      <a16:colId xmlns:a16="http://schemas.microsoft.com/office/drawing/2014/main" val="20004"/>
                    </a:ext>
                  </a:extLst>
                </a:gridCol>
                <a:gridCol w="771524">
                  <a:extLst>
                    <a:ext uri="{9D8B030D-6E8A-4147-A177-3AD203B41FA5}">
                      <a16:colId xmlns:a16="http://schemas.microsoft.com/office/drawing/2014/main" val="20005"/>
                    </a:ext>
                  </a:extLst>
                </a:gridCol>
                <a:gridCol w="771524">
                  <a:extLst>
                    <a:ext uri="{9D8B030D-6E8A-4147-A177-3AD203B41FA5}">
                      <a16:colId xmlns:a16="http://schemas.microsoft.com/office/drawing/2014/main" val="872084574"/>
                    </a:ext>
                  </a:extLst>
                </a:gridCol>
                <a:gridCol w="771524">
                  <a:extLst>
                    <a:ext uri="{9D8B030D-6E8A-4147-A177-3AD203B41FA5}">
                      <a16:colId xmlns:a16="http://schemas.microsoft.com/office/drawing/2014/main" val="3094255694"/>
                    </a:ext>
                  </a:extLst>
                </a:gridCol>
                <a:gridCol w="771524">
                  <a:extLst>
                    <a:ext uri="{9D8B030D-6E8A-4147-A177-3AD203B41FA5}">
                      <a16:colId xmlns:a16="http://schemas.microsoft.com/office/drawing/2014/main" val="20006"/>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rgbClr val="C00000"/>
                          </a:solidFill>
                          <a:effectLst/>
                          <a:latin typeface="Consolas" charset="0"/>
                        </a:rPr>
                        <a:t>'\0'</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 name="Title 1">
            <a:extLst>
              <a:ext uri="{FF2B5EF4-FFF2-40B4-BE49-F238E27FC236}">
                <a16:creationId xmlns:a16="http://schemas.microsoft.com/office/drawing/2014/main" id="{05505AB1-9ED5-2642-97E5-7BEBCE5AEFB4}"/>
              </a:ext>
            </a:extLst>
          </p:cNvPr>
          <p:cNvSpPr>
            <a:spLocks noGrp="1"/>
          </p:cNvSpPr>
          <p:nvPr>
            <p:ph type="title"/>
          </p:nvPr>
        </p:nvSpPr>
        <p:spPr/>
        <p:txBody>
          <a:bodyPr/>
          <a:lstStyle/>
          <a:p>
            <a:r>
              <a:rPr lang="en-US" dirty="0"/>
              <a:t>Recall: Buffer Overflows</a:t>
            </a:r>
          </a:p>
        </p:txBody>
      </p:sp>
      <p:sp>
        <p:nvSpPr>
          <p:cNvPr id="3" name="Content Placeholder 2">
            <a:extLst>
              <a:ext uri="{FF2B5EF4-FFF2-40B4-BE49-F238E27FC236}">
                <a16:creationId xmlns:a16="http://schemas.microsoft.com/office/drawing/2014/main" id="{C24DEA89-4AF6-8E4A-8329-72E855FECB97}"/>
              </a:ext>
            </a:extLst>
          </p:cNvPr>
          <p:cNvSpPr>
            <a:spLocks noGrp="1"/>
          </p:cNvSpPr>
          <p:nvPr>
            <p:ph idx="1"/>
          </p:nvPr>
        </p:nvSpPr>
        <p:spPr>
          <a:xfrm>
            <a:off x="152400" y="1295400"/>
            <a:ext cx="11811000" cy="5562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char str1[14];</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(str1, </a:t>
            </a:r>
            <a:r>
              <a:rPr lang="en-US" sz="2400" dirty="0">
                <a:solidFill>
                  <a:srgbClr val="0432FF"/>
                </a:solidFill>
                <a:latin typeface="Consolas" panose="020B0609020204030204" pitchFamily="49" charset="0"/>
                <a:cs typeface="Consolas" panose="020B0609020204030204" pitchFamily="49" charset="0"/>
              </a:rPr>
              <a:t>"hello, world!"</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char str2[6];		</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(str2, str1);	</a:t>
            </a:r>
            <a:r>
              <a:rPr lang="en-US" sz="2400" dirty="0">
                <a:solidFill>
                  <a:srgbClr val="00B050"/>
                </a:solidFill>
                <a:latin typeface="Consolas" panose="020B0609020204030204" pitchFamily="49" charset="0"/>
                <a:cs typeface="Consolas" panose="020B0609020204030204" pitchFamily="49" charset="0"/>
              </a:rPr>
              <a:t>// not enough space - overwrites other memory!</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DBD04DE6-7FC0-444A-B695-377FBA062CA1}"/>
              </a:ext>
            </a:extLst>
          </p:cNvPr>
          <p:cNvSpPr txBox="1"/>
          <p:nvPr/>
        </p:nvSpPr>
        <p:spPr>
          <a:xfrm>
            <a:off x="457200" y="3707368"/>
            <a:ext cx="691215"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str1</a:t>
            </a:r>
          </a:p>
        </p:txBody>
      </p:sp>
      <p:graphicFrame>
        <p:nvGraphicFramePr>
          <p:cNvPr id="6" name="Group 63">
            <a:extLst>
              <a:ext uri="{FF2B5EF4-FFF2-40B4-BE49-F238E27FC236}">
                <a16:creationId xmlns:a16="http://schemas.microsoft.com/office/drawing/2014/main" id="{4E14A520-6ED1-E14F-8198-2B60677D3BD9}"/>
              </a:ext>
            </a:extLst>
          </p:cNvPr>
          <p:cNvGraphicFramePr>
            <a:graphicFrameLocks noGrp="1"/>
          </p:cNvGraphicFramePr>
          <p:nvPr/>
        </p:nvGraphicFramePr>
        <p:xfrm>
          <a:off x="1148415" y="4579937"/>
          <a:ext cx="4642788" cy="830263"/>
        </p:xfrm>
        <a:graphic>
          <a:graphicData uri="http://schemas.openxmlformats.org/drawingml/2006/table">
            <a:tbl>
              <a:tblPr/>
              <a:tblGrid>
                <a:gridCol w="773798">
                  <a:extLst>
                    <a:ext uri="{9D8B030D-6E8A-4147-A177-3AD203B41FA5}">
                      <a16:colId xmlns:a16="http://schemas.microsoft.com/office/drawing/2014/main" val="20001"/>
                    </a:ext>
                  </a:extLst>
                </a:gridCol>
                <a:gridCol w="773798">
                  <a:extLst>
                    <a:ext uri="{9D8B030D-6E8A-4147-A177-3AD203B41FA5}">
                      <a16:colId xmlns:a16="http://schemas.microsoft.com/office/drawing/2014/main" val="20002"/>
                    </a:ext>
                  </a:extLst>
                </a:gridCol>
                <a:gridCol w="773798">
                  <a:extLst>
                    <a:ext uri="{9D8B030D-6E8A-4147-A177-3AD203B41FA5}">
                      <a16:colId xmlns:a16="http://schemas.microsoft.com/office/drawing/2014/main" val="20003"/>
                    </a:ext>
                  </a:extLst>
                </a:gridCol>
                <a:gridCol w="773798">
                  <a:extLst>
                    <a:ext uri="{9D8B030D-6E8A-4147-A177-3AD203B41FA5}">
                      <a16:colId xmlns:a16="http://schemas.microsoft.com/office/drawing/2014/main" val="20004"/>
                    </a:ext>
                  </a:extLst>
                </a:gridCol>
                <a:gridCol w="773798">
                  <a:extLst>
                    <a:ext uri="{9D8B030D-6E8A-4147-A177-3AD203B41FA5}">
                      <a16:colId xmlns:a16="http://schemas.microsoft.com/office/drawing/2014/main" val="20005"/>
                    </a:ext>
                  </a:extLst>
                </a:gridCol>
                <a:gridCol w="773798">
                  <a:extLst>
                    <a:ext uri="{9D8B030D-6E8A-4147-A177-3AD203B41FA5}">
                      <a16:colId xmlns:a16="http://schemas.microsoft.com/office/drawing/2014/main" val="20006"/>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TextBox 6">
            <a:extLst>
              <a:ext uri="{FF2B5EF4-FFF2-40B4-BE49-F238E27FC236}">
                <a16:creationId xmlns:a16="http://schemas.microsoft.com/office/drawing/2014/main" id="{97B9E921-9706-6B43-9248-69A262037A4F}"/>
              </a:ext>
            </a:extLst>
          </p:cNvPr>
          <p:cNvSpPr txBox="1"/>
          <p:nvPr/>
        </p:nvSpPr>
        <p:spPr>
          <a:xfrm>
            <a:off x="457199" y="5040868"/>
            <a:ext cx="691215"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str2</a:t>
            </a:r>
          </a:p>
        </p:txBody>
      </p:sp>
      <p:cxnSp>
        <p:nvCxnSpPr>
          <p:cNvPr id="9" name="Straight Arrow Connector 8">
            <a:extLst>
              <a:ext uri="{FF2B5EF4-FFF2-40B4-BE49-F238E27FC236}">
                <a16:creationId xmlns:a16="http://schemas.microsoft.com/office/drawing/2014/main" id="{EBF7729D-5286-9B4F-AA71-C7375DE504C5}"/>
              </a:ext>
            </a:extLst>
          </p:cNvPr>
          <p:cNvCxnSpPr/>
          <p:nvPr/>
        </p:nvCxnSpPr>
        <p:spPr>
          <a:xfrm>
            <a:off x="11582400" y="4275137"/>
            <a:ext cx="0" cy="3048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3" name="Group 63">
            <a:extLst>
              <a:ext uri="{FF2B5EF4-FFF2-40B4-BE49-F238E27FC236}">
                <a16:creationId xmlns:a16="http://schemas.microsoft.com/office/drawing/2014/main" id="{1682AAAD-EA02-2748-B65D-A1267CD0B104}"/>
              </a:ext>
            </a:extLst>
          </p:cNvPr>
          <p:cNvGraphicFramePr>
            <a:graphicFrameLocks noGrp="1"/>
          </p:cNvGraphicFramePr>
          <p:nvPr/>
        </p:nvGraphicFramePr>
        <p:xfrm>
          <a:off x="1148414" y="3246437"/>
          <a:ext cx="10814986" cy="830263"/>
        </p:xfrm>
        <a:graphic>
          <a:graphicData uri="http://schemas.openxmlformats.org/drawingml/2006/table">
            <a:tbl>
              <a:tblPr/>
              <a:tblGrid>
                <a:gridCol w="772499">
                  <a:extLst>
                    <a:ext uri="{9D8B030D-6E8A-4147-A177-3AD203B41FA5}">
                      <a16:colId xmlns:a16="http://schemas.microsoft.com/office/drawing/2014/main" val="20001"/>
                    </a:ext>
                  </a:extLst>
                </a:gridCol>
                <a:gridCol w="772499">
                  <a:extLst>
                    <a:ext uri="{9D8B030D-6E8A-4147-A177-3AD203B41FA5}">
                      <a16:colId xmlns:a16="http://schemas.microsoft.com/office/drawing/2014/main" val="20002"/>
                    </a:ext>
                  </a:extLst>
                </a:gridCol>
                <a:gridCol w="772499">
                  <a:extLst>
                    <a:ext uri="{9D8B030D-6E8A-4147-A177-3AD203B41FA5}">
                      <a16:colId xmlns:a16="http://schemas.microsoft.com/office/drawing/2014/main" val="20003"/>
                    </a:ext>
                  </a:extLst>
                </a:gridCol>
                <a:gridCol w="772499">
                  <a:extLst>
                    <a:ext uri="{9D8B030D-6E8A-4147-A177-3AD203B41FA5}">
                      <a16:colId xmlns:a16="http://schemas.microsoft.com/office/drawing/2014/main" val="20004"/>
                    </a:ext>
                  </a:extLst>
                </a:gridCol>
                <a:gridCol w="772499">
                  <a:extLst>
                    <a:ext uri="{9D8B030D-6E8A-4147-A177-3AD203B41FA5}">
                      <a16:colId xmlns:a16="http://schemas.microsoft.com/office/drawing/2014/main" val="20005"/>
                    </a:ext>
                  </a:extLst>
                </a:gridCol>
                <a:gridCol w="772499">
                  <a:extLst>
                    <a:ext uri="{9D8B030D-6E8A-4147-A177-3AD203B41FA5}">
                      <a16:colId xmlns:a16="http://schemas.microsoft.com/office/drawing/2014/main" val="20006"/>
                    </a:ext>
                  </a:extLst>
                </a:gridCol>
                <a:gridCol w="772499">
                  <a:extLst>
                    <a:ext uri="{9D8B030D-6E8A-4147-A177-3AD203B41FA5}">
                      <a16:colId xmlns:a16="http://schemas.microsoft.com/office/drawing/2014/main" val="20007"/>
                    </a:ext>
                  </a:extLst>
                </a:gridCol>
                <a:gridCol w="772499">
                  <a:extLst>
                    <a:ext uri="{9D8B030D-6E8A-4147-A177-3AD203B41FA5}">
                      <a16:colId xmlns:a16="http://schemas.microsoft.com/office/drawing/2014/main" val="20008"/>
                    </a:ext>
                  </a:extLst>
                </a:gridCol>
                <a:gridCol w="772499">
                  <a:extLst>
                    <a:ext uri="{9D8B030D-6E8A-4147-A177-3AD203B41FA5}">
                      <a16:colId xmlns:a16="http://schemas.microsoft.com/office/drawing/2014/main" val="20009"/>
                    </a:ext>
                  </a:extLst>
                </a:gridCol>
                <a:gridCol w="772499">
                  <a:extLst>
                    <a:ext uri="{9D8B030D-6E8A-4147-A177-3AD203B41FA5}">
                      <a16:colId xmlns:a16="http://schemas.microsoft.com/office/drawing/2014/main" val="20010"/>
                    </a:ext>
                  </a:extLst>
                </a:gridCol>
                <a:gridCol w="772499">
                  <a:extLst>
                    <a:ext uri="{9D8B030D-6E8A-4147-A177-3AD203B41FA5}">
                      <a16:colId xmlns:a16="http://schemas.microsoft.com/office/drawing/2014/main" val="20011"/>
                    </a:ext>
                  </a:extLst>
                </a:gridCol>
                <a:gridCol w="772499">
                  <a:extLst>
                    <a:ext uri="{9D8B030D-6E8A-4147-A177-3AD203B41FA5}">
                      <a16:colId xmlns:a16="http://schemas.microsoft.com/office/drawing/2014/main" val="735071310"/>
                    </a:ext>
                  </a:extLst>
                </a:gridCol>
                <a:gridCol w="772499">
                  <a:extLst>
                    <a:ext uri="{9D8B030D-6E8A-4147-A177-3AD203B41FA5}">
                      <a16:colId xmlns:a16="http://schemas.microsoft.com/office/drawing/2014/main" val="3567322394"/>
                    </a:ext>
                  </a:extLst>
                </a:gridCol>
                <a:gridCol w="772499">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41580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2D6F8-D870-B241-ABC9-4A69A4393270}"/>
              </a:ext>
            </a:extLst>
          </p:cNvPr>
          <p:cNvSpPr>
            <a:spLocks noGrp="1"/>
          </p:cNvSpPr>
          <p:nvPr>
            <p:ph type="title"/>
          </p:nvPr>
        </p:nvSpPr>
        <p:spPr/>
        <p:txBody>
          <a:bodyPr/>
          <a:lstStyle/>
          <a:p>
            <a:r>
              <a:rPr lang="en-US" dirty="0"/>
              <a:t>Buffer Overflow Impacts</a:t>
            </a:r>
          </a:p>
        </p:txBody>
      </p:sp>
      <p:sp>
        <p:nvSpPr>
          <p:cNvPr id="3" name="Content Placeholder 2">
            <a:extLst>
              <a:ext uri="{FF2B5EF4-FFF2-40B4-BE49-F238E27FC236}">
                <a16:creationId xmlns:a16="http://schemas.microsoft.com/office/drawing/2014/main" id="{5BD2B629-CD96-7941-98D4-677CA9D2A93C}"/>
              </a:ext>
            </a:extLst>
          </p:cNvPr>
          <p:cNvSpPr>
            <a:spLocks noGrp="1"/>
          </p:cNvSpPr>
          <p:nvPr>
            <p:ph idx="1"/>
          </p:nvPr>
        </p:nvSpPr>
        <p:spPr/>
        <p:txBody>
          <a:bodyPr/>
          <a:lstStyle/>
          <a:p>
            <a:pPr marL="0" indent="0">
              <a:buNone/>
            </a:pPr>
            <a:r>
              <a:rPr lang="en-US" dirty="0"/>
              <a:t>Buffer overflows are not merely functionality bugs;  they can cause a range of unintended behavior:</a:t>
            </a:r>
          </a:p>
          <a:p>
            <a:r>
              <a:rPr lang="en-US" dirty="0"/>
              <a:t>Access memory you shouldn’t be able to access</a:t>
            </a:r>
          </a:p>
          <a:p>
            <a:r>
              <a:rPr lang="en-US" dirty="0"/>
              <a:t>Modify memory you shouldn’t be able to access</a:t>
            </a:r>
          </a:p>
          <a:p>
            <a:pPr lvl="1"/>
            <a:r>
              <a:rPr lang="en-US" dirty="0"/>
              <a:t>Change a value that is used later in the program</a:t>
            </a:r>
          </a:p>
          <a:p>
            <a:pPr lvl="1"/>
            <a:r>
              <a:rPr lang="en-US" dirty="0"/>
              <a:t>Change the program to execute your instructions instead of its own</a:t>
            </a:r>
          </a:p>
          <a:p>
            <a:r>
              <a:rPr lang="en-US" dirty="0"/>
              <a:t>And more…</a:t>
            </a:r>
          </a:p>
          <a:p>
            <a:endParaRPr lang="en-US" dirty="0"/>
          </a:p>
          <a:p>
            <a:pPr marL="0" indent="0">
              <a:buNone/>
            </a:pPr>
            <a:r>
              <a:rPr lang="en-US" b="1" dirty="0"/>
              <a:t>It’s our job as programmers to find and fix buffer overflows and other bugs not just for the functional correctness of our programs, but to protect people who use and interact with my code.</a:t>
            </a:r>
          </a:p>
          <a:p>
            <a:endParaRPr lang="en-US" dirty="0"/>
          </a:p>
        </p:txBody>
      </p:sp>
    </p:spTree>
    <p:extLst>
      <p:ext uri="{BB962C8B-B14F-4D97-AF65-F5344CB8AC3E}">
        <p14:creationId xmlns:p14="http://schemas.microsoft.com/office/powerpoint/2010/main" val="725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48AC6-0CE5-4942-A5BD-B6D1701F726C}"/>
              </a:ext>
            </a:extLst>
          </p:cNvPr>
          <p:cNvSpPr>
            <a:spLocks noGrp="1"/>
          </p:cNvSpPr>
          <p:nvPr>
            <p:ph type="title"/>
          </p:nvPr>
        </p:nvSpPr>
        <p:spPr/>
        <p:txBody>
          <a:bodyPr/>
          <a:lstStyle/>
          <a:p>
            <a:r>
              <a:rPr lang="en-US" dirty="0"/>
              <a:t>Buffer Overflow Impacts</a:t>
            </a:r>
          </a:p>
        </p:txBody>
      </p:sp>
      <p:sp>
        <p:nvSpPr>
          <p:cNvPr id="3" name="Content Placeholder 2">
            <a:extLst>
              <a:ext uri="{FF2B5EF4-FFF2-40B4-BE49-F238E27FC236}">
                <a16:creationId xmlns:a16="http://schemas.microsoft.com/office/drawing/2014/main" id="{AD94370F-7D53-5D4A-9D71-2DDF1BC74D87}"/>
              </a:ext>
            </a:extLst>
          </p:cNvPr>
          <p:cNvSpPr>
            <a:spLocks noGrp="1"/>
          </p:cNvSpPr>
          <p:nvPr>
            <p:ph idx="1"/>
          </p:nvPr>
        </p:nvSpPr>
        <p:spPr/>
        <p:txBody>
          <a:bodyPr/>
          <a:lstStyle/>
          <a:p>
            <a:r>
              <a:rPr lang="en-US" dirty="0"/>
              <a:t>AOL instant messenger buffer overflow: allowed remote attackers to execute code: </a:t>
            </a:r>
            <a:r>
              <a:rPr lang="en-US" dirty="0">
                <a:hlinkClick r:id="rId2"/>
              </a:rPr>
              <a:t>https://www.cvedetails.com/cve/CVE-2002-0362/</a:t>
            </a:r>
            <a:r>
              <a:rPr lang="en-US" dirty="0"/>
              <a:t> </a:t>
            </a:r>
          </a:p>
          <a:p>
            <a:r>
              <a:rPr lang="en-US" dirty="0"/>
              <a:t>Morris Worm: first internet worm to gain widespread attention; exploited buffer overflow in Unix command called ”finger”: </a:t>
            </a:r>
            <a:r>
              <a:rPr lang="en-US" dirty="0">
                <a:hlinkClick r:id="rId3"/>
              </a:rPr>
              <a:t>https://en.wikipedia.org/wiki/Morris_worm</a:t>
            </a:r>
            <a:r>
              <a:rPr lang="en-US" dirty="0"/>
              <a:t> </a:t>
            </a:r>
          </a:p>
        </p:txBody>
      </p:sp>
    </p:spTree>
    <p:extLst>
      <p:ext uri="{BB962C8B-B14F-4D97-AF65-F5344CB8AC3E}">
        <p14:creationId xmlns:p14="http://schemas.microsoft.com/office/powerpoint/2010/main" val="39679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dirty="0"/>
              <a:t>Thorough testing to uncover issues before release</a:t>
            </a:r>
          </a:p>
          <a:p>
            <a:r>
              <a:rPr lang="en-US"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1713510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b="1" u="sng" dirty="0"/>
              <a:t>Carefully reading documentation</a:t>
            </a:r>
          </a:p>
          <a:p>
            <a:r>
              <a:rPr lang="en-US" dirty="0"/>
              <a:t>Thorough testing to uncover issues before release</a:t>
            </a:r>
          </a:p>
          <a:p>
            <a:r>
              <a:rPr lang="en-US"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391917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we fix buffer overflows?</a:t>
            </a:r>
          </a:p>
        </p:txBody>
      </p:sp>
      <p:sp>
        <p:nvSpPr>
          <p:cNvPr id="7" name="Text Placeholder 6"/>
          <p:cNvSpPr>
            <a:spLocks noGrp="1"/>
          </p:cNvSpPr>
          <p:nvPr>
            <p:ph idx="1"/>
          </p:nvPr>
        </p:nvSpPr>
        <p:spPr>
          <a:xfrm>
            <a:off x="152400" y="1295400"/>
            <a:ext cx="11811000" cy="5562600"/>
          </a:xfrm>
        </p:spPr>
        <p:txBody>
          <a:bodyPr/>
          <a:lstStyle/>
          <a:p>
            <a:pPr marL="457200" lvl="1" indent="0">
              <a:buNone/>
            </a:pPr>
            <a:r>
              <a:rPr lang="en-US" sz="2800" dirty="0">
                <a:latin typeface="Consolas"/>
                <a:cs typeface="Consolas"/>
              </a:rPr>
              <a:t>MAN page for gets(): </a:t>
            </a:r>
          </a:p>
          <a:p>
            <a:pPr marL="457200" lvl="1" indent="0">
              <a:buNone/>
            </a:pPr>
            <a:r>
              <a:rPr lang="en-US" sz="2800" i="1" dirty="0">
                <a:latin typeface="Consolas"/>
                <a:cs typeface="Consolas"/>
              </a:rPr>
              <a:t>“</a:t>
            </a:r>
            <a:r>
              <a:rPr lang="en-US" sz="2800" i="1" dirty="0">
                <a:solidFill>
                  <a:srgbClr val="800000"/>
                </a:solidFill>
                <a:latin typeface="Consolas"/>
                <a:cs typeface="Consolas"/>
              </a:rPr>
              <a:t>Never use gets(). </a:t>
            </a:r>
            <a:r>
              <a:rPr lang="en-US" sz="2800" i="1" dirty="0">
                <a:latin typeface="Consolas"/>
                <a:cs typeface="Consolas"/>
              </a:rPr>
              <a:t>Because it is impossible to tell without knowing the data in advance how many characters gets() will read, and because gets() will continue to store characters past the end of the buffer, it is extremely dangerous to use. It has been used to break computer security. </a:t>
            </a:r>
            <a:r>
              <a:rPr lang="en-US" sz="2800" i="1" dirty="0">
                <a:solidFill>
                  <a:srgbClr val="800000"/>
                </a:solidFill>
                <a:latin typeface="Consolas"/>
                <a:cs typeface="Consolas"/>
              </a:rPr>
              <a:t>Use </a:t>
            </a:r>
            <a:r>
              <a:rPr lang="en-US" sz="2800" i="1" dirty="0" err="1">
                <a:solidFill>
                  <a:srgbClr val="800000"/>
                </a:solidFill>
                <a:latin typeface="Consolas"/>
                <a:cs typeface="Consolas"/>
              </a:rPr>
              <a:t>fgets</a:t>
            </a:r>
            <a:r>
              <a:rPr lang="en-US" sz="2800" i="1" dirty="0">
                <a:solidFill>
                  <a:srgbClr val="800000"/>
                </a:solidFill>
                <a:latin typeface="Consolas"/>
                <a:cs typeface="Consolas"/>
              </a:rPr>
              <a:t>() instead.</a:t>
            </a:r>
            <a:r>
              <a:rPr lang="en-US" sz="2800" i="1" dirty="0">
                <a:latin typeface="Consolas"/>
                <a:cs typeface="Consolas"/>
              </a:rPr>
              <a:t>”</a:t>
            </a:r>
          </a:p>
          <a:p>
            <a:pPr marL="457200" lvl="1" indent="0">
              <a:buNone/>
            </a:pPr>
            <a:endParaRPr lang="en-US" sz="2800" dirty="0">
              <a:latin typeface="Consolas"/>
              <a:cs typeface="Consolas"/>
            </a:endParaRPr>
          </a:p>
          <a:p>
            <a:pPr lvl="1"/>
            <a:endParaRPr lang="en-US" sz="2800" dirty="0">
              <a:latin typeface="Consolas"/>
              <a:cs typeface="Consolas"/>
            </a:endParaRPr>
          </a:p>
        </p:txBody>
      </p:sp>
    </p:spTree>
    <p:extLst>
      <p:ext uri="{BB962C8B-B14F-4D97-AF65-F5344CB8AC3E}">
        <p14:creationId xmlns:p14="http://schemas.microsoft.com/office/powerpoint/2010/main" val="551531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b="1" u="sng" dirty="0"/>
              <a:t>Thorough testing to uncover issues before release</a:t>
            </a:r>
          </a:p>
          <a:p>
            <a:r>
              <a:rPr lang="en-US"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1297316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How Can We Fix Overflows?</a:t>
            </a:r>
          </a:p>
        </p:txBody>
      </p:sp>
      <p:sp>
        <p:nvSpPr>
          <p:cNvPr id="6" name="Content Placeholder 5"/>
          <p:cNvSpPr>
            <a:spLocks noGrp="1"/>
          </p:cNvSpPr>
          <p:nvPr>
            <p:ph idx="1"/>
          </p:nvPr>
        </p:nvSpPr>
        <p:spPr/>
        <p:txBody>
          <a:bodyPr/>
          <a:lstStyle/>
          <a:p>
            <a:r>
              <a:rPr lang="en-US" b="1" dirty="0" err="1">
                <a:cs typeface="Consolas"/>
              </a:rPr>
              <a:t>Valgrind</a:t>
            </a:r>
            <a:r>
              <a:rPr lang="en-US" dirty="0">
                <a:cs typeface="Consolas"/>
              </a:rPr>
              <a:t>: Your Greatest Ally</a:t>
            </a:r>
          </a:p>
          <a:p>
            <a:r>
              <a:rPr lang="en-US" dirty="0">
                <a:cs typeface="Consolas"/>
              </a:rPr>
              <a:t>Write your own tests </a:t>
            </a:r>
          </a:p>
          <a:p>
            <a:r>
              <a:rPr lang="en-US" dirty="0">
                <a:cs typeface="Consolas"/>
              </a:rPr>
              <a:t>Consider writing tests </a:t>
            </a:r>
            <a:r>
              <a:rPr lang="en-US" i="1" dirty="0">
                <a:cs typeface="Consolas"/>
              </a:rPr>
              <a:t>before </a:t>
            </a:r>
            <a:r>
              <a:rPr lang="en-US" dirty="0">
                <a:cs typeface="Consolas"/>
              </a:rPr>
              <a:t>writing the main program</a:t>
            </a:r>
          </a:p>
          <a:p>
            <a:endParaRPr lang="en-US" dirty="0">
              <a:latin typeface="Consolas"/>
              <a:cs typeface="Consolas"/>
            </a:endParaRPr>
          </a:p>
          <a:p>
            <a:pPr marL="0" indent="0">
              <a:buNone/>
            </a:pPr>
            <a:r>
              <a:rPr lang="en-US" sz="4000" dirty="0">
                <a:latin typeface="Consolas"/>
                <a:cs typeface="Consolas"/>
              </a:rPr>
              <a:t> </a:t>
            </a:r>
            <a:r>
              <a:rPr lang="en-US" sz="4000" dirty="0"/>
              <a:t>✨ </a:t>
            </a:r>
            <a:r>
              <a:rPr lang="en-US" sz="4000" dirty="0">
                <a:latin typeface="Consolas"/>
                <a:cs typeface="Consolas"/>
              </a:rPr>
              <a:t>cs107.stanford.edu/</a:t>
            </a:r>
            <a:r>
              <a:rPr lang="en-US" sz="4000" dirty="0" err="1">
                <a:latin typeface="Consolas"/>
                <a:cs typeface="Consolas"/>
              </a:rPr>
              <a:t>testing.html</a:t>
            </a:r>
            <a:r>
              <a:rPr lang="en-US" sz="4000" dirty="0">
                <a:latin typeface="Consolas"/>
                <a:cs typeface="Consolas"/>
              </a:rPr>
              <a:t> </a:t>
            </a:r>
            <a:r>
              <a:rPr lang="en-US" sz="4000" dirty="0"/>
              <a:t>✨</a:t>
            </a:r>
            <a:endParaRPr lang="en-US" sz="4000" dirty="0">
              <a:latin typeface="Consolas"/>
              <a:cs typeface="Consolas"/>
            </a:endParaRPr>
          </a:p>
          <a:p>
            <a:endParaRPr lang="en-US" dirty="0">
              <a:latin typeface="Consolas"/>
              <a:cs typeface="Consolas"/>
            </a:endParaRPr>
          </a:p>
          <a:p>
            <a:endParaRPr lang="en-US" dirty="0">
              <a:latin typeface="Consolas"/>
              <a:cs typeface="Consolas"/>
            </a:endParaRPr>
          </a:p>
          <a:p>
            <a:pPr marL="0" indent="0">
              <a:buNone/>
            </a:pPr>
            <a:endParaRPr lang="en-US" dirty="0">
              <a:latin typeface="Consolas"/>
              <a:cs typeface="Consolas"/>
            </a:endParaRPr>
          </a:p>
        </p:txBody>
      </p:sp>
    </p:spTree>
    <p:extLst>
      <p:ext uri="{BB962C8B-B14F-4D97-AF65-F5344CB8AC3E}">
        <p14:creationId xmlns:p14="http://schemas.microsoft.com/office/powerpoint/2010/main" val="1210766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dirty="0"/>
              <a:t>Thorough testing to uncover issues before release</a:t>
            </a:r>
          </a:p>
          <a:p>
            <a:r>
              <a:rPr lang="en-US" b="1" u="sng"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21047057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How Can We Fix Overflows?</a:t>
            </a:r>
          </a:p>
        </p:txBody>
      </p:sp>
      <p:sp>
        <p:nvSpPr>
          <p:cNvPr id="6" name="Content Placeholder 5"/>
          <p:cNvSpPr>
            <a:spLocks noGrp="1"/>
          </p:cNvSpPr>
          <p:nvPr>
            <p:ph idx="1"/>
          </p:nvPr>
        </p:nvSpPr>
        <p:spPr>
          <a:xfrm>
            <a:off x="152400" y="1295400"/>
            <a:ext cx="11811000" cy="5562600"/>
          </a:xfrm>
        </p:spPr>
        <p:txBody>
          <a:bodyPr/>
          <a:lstStyle/>
          <a:p>
            <a:pPr marL="0" indent="0">
              <a:buNone/>
            </a:pPr>
            <a:r>
              <a:rPr lang="en-US" dirty="0">
                <a:latin typeface="Consolas"/>
                <a:cs typeface="Consolas"/>
              </a:rPr>
              <a:t>Documentation &amp; MAN Pages (Written by Others)</a:t>
            </a:r>
          </a:p>
          <a:p>
            <a:pPr marL="457200" lvl="1" indent="0">
              <a:buNone/>
            </a:pPr>
            <a:r>
              <a:rPr lang="en-US" dirty="0">
                <a:latin typeface="Consolas"/>
                <a:cs typeface="Consolas"/>
              </a:rPr>
              <a:t>“The </a:t>
            </a:r>
            <a:r>
              <a:rPr lang="en-US" dirty="0" err="1">
                <a:latin typeface="Consolas"/>
                <a:cs typeface="Consolas"/>
              </a:rPr>
              <a:t>strcpy</a:t>
            </a:r>
            <a:r>
              <a:rPr lang="en-US" dirty="0">
                <a:latin typeface="Consolas"/>
                <a:cs typeface="Consolas"/>
              </a:rPr>
              <a:t>() function copies the string pointed to by </a:t>
            </a:r>
            <a:r>
              <a:rPr lang="en-US" dirty="0" err="1">
                <a:latin typeface="Consolas"/>
                <a:cs typeface="Consolas"/>
              </a:rPr>
              <a:t>src</a:t>
            </a:r>
            <a:r>
              <a:rPr lang="en-US" dirty="0">
                <a:latin typeface="Consolas"/>
                <a:cs typeface="Consolas"/>
              </a:rPr>
              <a:t>, including the terminating null byte (‘\0’), to the buffer pointed to by </a:t>
            </a:r>
            <a:r>
              <a:rPr lang="en-US" dirty="0" err="1">
                <a:latin typeface="Consolas"/>
                <a:cs typeface="Consolas"/>
              </a:rPr>
              <a:t>dest</a:t>
            </a:r>
            <a:r>
              <a:rPr lang="en-US" dirty="0">
                <a:latin typeface="Consolas"/>
                <a:cs typeface="Consolas"/>
              </a:rPr>
              <a:t>. The strings may not overlap, and the destination string </a:t>
            </a:r>
            <a:r>
              <a:rPr lang="en-US" dirty="0" err="1">
                <a:latin typeface="Consolas"/>
                <a:cs typeface="Consolas"/>
              </a:rPr>
              <a:t>dest</a:t>
            </a:r>
            <a:r>
              <a:rPr lang="en-US" dirty="0">
                <a:latin typeface="Consolas"/>
                <a:cs typeface="Consolas"/>
              </a:rPr>
              <a:t> must be large enough to receive the copy.  Beware of buffer overruns! (See BUGS.) …</a:t>
            </a:r>
          </a:p>
          <a:p>
            <a:pPr marL="457200" lvl="1" indent="0">
              <a:buNone/>
            </a:pPr>
            <a:r>
              <a:rPr lang="en-US" dirty="0">
                <a:latin typeface="Consolas"/>
                <a:cs typeface="Consolas"/>
              </a:rPr>
              <a:t>BUGS </a:t>
            </a:r>
          </a:p>
          <a:p>
            <a:pPr marL="457200" lvl="1" indent="0">
              <a:buNone/>
            </a:pPr>
            <a:r>
              <a:rPr lang="en-US" dirty="0">
                <a:latin typeface="Consolas"/>
                <a:cs typeface="Consolas"/>
              </a:rPr>
              <a:t>If the destination string of a </a:t>
            </a:r>
            <a:r>
              <a:rPr lang="en-US" dirty="0" err="1">
                <a:latin typeface="Consolas"/>
                <a:cs typeface="Consolas"/>
              </a:rPr>
              <a:t>strcpy</a:t>
            </a:r>
            <a:r>
              <a:rPr lang="en-US" dirty="0">
                <a:latin typeface="Consolas"/>
                <a:cs typeface="Consolas"/>
              </a:rPr>
              <a:t>() is not large enough, then anything might happen. Overflowing fixed-length string buffers is a favorite cracker technique for taking complete control of the machine. Any time a program reads or copies data into a buffer, the program first needs to check that there’s enough space. This may be unnecessary if you can show that overflow is impossible, but be careful: programs can get changed over time, in ways that may make the impossible possible.”</a:t>
            </a:r>
          </a:p>
        </p:txBody>
      </p:sp>
    </p:spTree>
    <p:extLst>
      <p:ext uri="{BB962C8B-B14F-4D97-AF65-F5344CB8AC3E}">
        <p14:creationId xmlns:p14="http://schemas.microsoft.com/office/powerpoint/2010/main" val="18633672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dirty="0"/>
              <a:t>Thorough testing to uncover issues before release</a:t>
            </a:r>
          </a:p>
          <a:p>
            <a:r>
              <a:rPr lang="en-US" dirty="0"/>
              <a:t>Thorough documentation to document assumptions in your code</a:t>
            </a:r>
          </a:p>
          <a:p>
            <a:r>
              <a:rPr lang="en-US" b="1" u="sng" dirty="0"/>
              <a:t>(Where possible) use of tools that reduce the possibility for buffer overflows</a:t>
            </a:r>
          </a:p>
          <a:p>
            <a:endParaRPr lang="en-US" dirty="0"/>
          </a:p>
        </p:txBody>
      </p:sp>
    </p:spTree>
    <p:extLst>
      <p:ext uri="{BB962C8B-B14F-4D97-AF65-F5344CB8AC3E}">
        <p14:creationId xmlns:p14="http://schemas.microsoft.com/office/powerpoint/2010/main" val="33679585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Safe Systems Programming</a:t>
            </a:r>
          </a:p>
        </p:txBody>
      </p:sp>
      <p:sp>
        <p:nvSpPr>
          <p:cNvPr id="3" name="Content Placeholder 2"/>
          <p:cNvSpPr>
            <a:spLocks noGrp="1"/>
          </p:cNvSpPr>
          <p:nvPr>
            <p:ph idx="1"/>
          </p:nvPr>
        </p:nvSpPr>
        <p:spPr/>
        <p:txBody>
          <a:bodyPr/>
          <a:lstStyle/>
          <a:p>
            <a:pPr marL="0" indent="0">
              <a:buNone/>
            </a:pPr>
            <a:r>
              <a:rPr lang="en-US" dirty="0"/>
              <a:t>Idea 5: Choose your Tools &amp; Languages Carefully </a:t>
            </a:r>
          </a:p>
          <a:p>
            <a:pPr marL="0" indent="0">
              <a:buNone/>
            </a:pPr>
            <a:endParaRPr lang="en-US" dirty="0"/>
          </a:p>
          <a:p>
            <a:pPr marL="0" indent="0">
              <a:buNone/>
            </a:pPr>
            <a:r>
              <a:rPr lang="en-US" dirty="0"/>
              <a:t>Existing code bases or requirements for a project may dictate what tools you use. Knowing C is crucial </a:t>
            </a:r>
            <a:r>
              <a:rPr lang="mr-IN" dirty="0"/>
              <a:t>–</a:t>
            </a:r>
            <a:r>
              <a:rPr lang="en-US" dirty="0"/>
              <a:t> it is and will remain widely used. </a:t>
            </a:r>
          </a:p>
          <a:p>
            <a:pPr marL="0" indent="0">
              <a:buNone/>
            </a:pPr>
            <a:r>
              <a:rPr lang="en-US" dirty="0"/>
              <a:t>When you you are choosing tools for systems programming, consider languages that can help guard against programmer error.</a:t>
            </a:r>
          </a:p>
          <a:p>
            <a:pPr marL="0" indent="0">
              <a:buNone/>
            </a:pPr>
            <a:endParaRPr lang="en-US" dirty="0"/>
          </a:p>
          <a:p>
            <a:r>
              <a:rPr lang="en-US" dirty="0"/>
              <a:t>Rust (Mozilla)</a:t>
            </a:r>
          </a:p>
          <a:p>
            <a:r>
              <a:rPr lang="en-US" dirty="0"/>
              <a:t>Go (Google)</a:t>
            </a:r>
          </a:p>
          <a:p>
            <a:r>
              <a:rPr lang="en-US" dirty="0"/>
              <a:t>Project Verona (Microsoft)</a:t>
            </a:r>
          </a:p>
        </p:txBody>
      </p:sp>
    </p:spTree>
    <p:extLst>
      <p:ext uri="{BB962C8B-B14F-4D97-AF65-F5344CB8AC3E}">
        <p14:creationId xmlns:p14="http://schemas.microsoft.com/office/powerpoint/2010/main" val="6406811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Association for Computing Machinery (ACM) Code of Ethics</a:t>
            </a:r>
          </a:p>
        </p:txBody>
      </p:sp>
      <p:pic>
        <p:nvPicPr>
          <p:cNvPr id="4" name="Content Placeholder 3" descr="Screen Shot 2021-04-07 at 2.30.03 AM.png"/>
          <p:cNvPicPr>
            <a:picLocks noGrp="1" noChangeAspect="1"/>
          </p:cNvPicPr>
          <p:nvPr>
            <p:ph idx="1"/>
          </p:nvPr>
        </p:nvPicPr>
        <p:blipFill>
          <a:blip r:embed="rId2">
            <a:extLst>
              <a:ext uri="{28A0092B-C50C-407E-A947-70E740481C1C}">
                <a14:useLocalDpi xmlns:a14="http://schemas.microsoft.com/office/drawing/2010/main" val="0"/>
              </a:ext>
            </a:extLst>
          </a:blip>
          <a:srcRect t="7406" b="7406"/>
          <a:stretch>
            <a:fillRect/>
          </a:stretch>
        </p:blipFill>
        <p:spPr/>
      </p:pic>
    </p:spTree>
    <p:extLst>
      <p:ext uri="{BB962C8B-B14F-4D97-AF65-F5344CB8AC3E}">
        <p14:creationId xmlns:p14="http://schemas.microsoft.com/office/powerpoint/2010/main" val="1205868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ACM Code of Ethics on Security</a:t>
            </a:r>
          </a:p>
        </p:txBody>
      </p:sp>
      <p:pic>
        <p:nvPicPr>
          <p:cNvPr id="4" name="Content Placeholder 3" descr="Screen Shot 2021-04-07 at 2.29.43 AM.png"/>
          <p:cNvPicPr>
            <a:picLocks noGrp="1" noChangeAspect="1"/>
          </p:cNvPicPr>
          <p:nvPr>
            <p:ph idx="1"/>
          </p:nvPr>
        </p:nvPicPr>
        <p:blipFill>
          <a:blip r:embed="rId2">
            <a:extLst>
              <a:ext uri="{28A0092B-C50C-407E-A947-70E740481C1C}">
                <a14:useLocalDpi xmlns:a14="http://schemas.microsoft.com/office/drawing/2010/main" val="0"/>
              </a:ext>
            </a:extLst>
          </a:blip>
          <a:srcRect t="2555" b="2555"/>
          <a:stretch>
            <a:fillRect/>
          </a:stretch>
        </p:blipFill>
        <p:spPr/>
      </p:pic>
    </p:spTree>
    <p:extLst>
      <p:ext uri="{BB962C8B-B14F-4D97-AF65-F5344CB8AC3E}">
        <p14:creationId xmlns:p14="http://schemas.microsoft.com/office/powerpoint/2010/main" val="13875927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dirty="0"/>
              <a:t>Thorough testing to uncover issues before release</a:t>
            </a:r>
          </a:p>
          <a:p>
            <a:r>
              <a:rPr lang="en-US"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5198812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AC717-73CA-2E46-8058-46EB2CDF5393}"/>
              </a:ext>
            </a:extLst>
          </p:cNvPr>
          <p:cNvSpPr>
            <a:spLocks noGrp="1"/>
          </p:cNvSpPr>
          <p:nvPr>
            <p:ph type="title"/>
          </p:nvPr>
        </p:nvSpPr>
        <p:spPr/>
        <p:txBody>
          <a:bodyPr/>
          <a:lstStyle/>
          <a:p>
            <a:r>
              <a:rPr lang="en-US" dirty="0"/>
              <a:t>Buffer Overflows</a:t>
            </a:r>
          </a:p>
        </p:txBody>
      </p:sp>
      <p:sp>
        <p:nvSpPr>
          <p:cNvPr id="3" name="Content Placeholder 2">
            <a:extLst>
              <a:ext uri="{FF2B5EF4-FFF2-40B4-BE49-F238E27FC236}">
                <a16:creationId xmlns:a16="http://schemas.microsoft.com/office/drawing/2014/main" id="{3E98B5F2-A574-324C-99F1-7A24153DDF99}"/>
              </a:ext>
            </a:extLst>
          </p:cNvPr>
          <p:cNvSpPr>
            <a:spLocks noGrp="1"/>
          </p:cNvSpPr>
          <p:nvPr>
            <p:ph idx="1"/>
          </p:nvPr>
        </p:nvSpPr>
        <p:spPr/>
        <p:txBody>
          <a:bodyPr/>
          <a:lstStyle/>
          <a:p>
            <a:r>
              <a:rPr lang="en-US" dirty="0"/>
              <a:t>We must always ensure that memory operations we perform don’t improperly read or write memory.</a:t>
            </a:r>
          </a:p>
          <a:p>
            <a:pPr lvl="1"/>
            <a:r>
              <a:rPr lang="en-US" dirty="0"/>
              <a:t>E.g. don’t copy a string into a space that is too small!</a:t>
            </a:r>
          </a:p>
          <a:p>
            <a:pPr lvl="1"/>
            <a:r>
              <a:rPr lang="en-US" dirty="0"/>
              <a:t>E.g. don’t ask for the string length of an uninitialized string!</a:t>
            </a:r>
          </a:p>
          <a:p>
            <a:r>
              <a:rPr lang="en-US" dirty="0"/>
              <a:t>The </a:t>
            </a:r>
            <a:r>
              <a:rPr lang="en-US" b="1" dirty="0" err="1"/>
              <a:t>Valgrind</a:t>
            </a:r>
            <a:r>
              <a:rPr lang="en-US" dirty="0"/>
              <a:t> tool may be able to help track down memory-related issues.</a:t>
            </a:r>
          </a:p>
          <a:p>
            <a:pPr lvl="1"/>
            <a:r>
              <a:rPr lang="en-US" dirty="0"/>
              <a:t>See cs107.stanford.edu/resources/</a:t>
            </a:r>
            <a:r>
              <a:rPr lang="en-US" dirty="0" err="1"/>
              <a:t>valgrind</a:t>
            </a:r>
            <a:endParaRPr lang="en-US" dirty="0"/>
          </a:p>
          <a:p>
            <a:pPr lvl="1"/>
            <a:r>
              <a:rPr lang="en-US" dirty="0"/>
              <a:t>We’ll talk about </a:t>
            </a:r>
            <a:r>
              <a:rPr lang="en-US" dirty="0" err="1"/>
              <a:t>Valgrind</a:t>
            </a:r>
            <a:r>
              <a:rPr lang="en-US" dirty="0"/>
              <a:t> more when we talk about dynamically-allocated memory.</a:t>
            </a:r>
          </a:p>
        </p:txBody>
      </p:sp>
    </p:spTree>
    <p:extLst>
      <p:ext uri="{BB962C8B-B14F-4D97-AF65-F5344CB8AC3E}">
        <p14:creationId xmlns:p14="http://schemas.microsoft.com/office/powerpoint/2010/main" val="346523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Memory Errors</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7" name="TextBox 6">
            <a:extLst>
              <a:ext uri="{FF2B5EF4-FFF2-40B4-BE49-F238E27FC236}">
                <a16:creationId xmlns:a16="http://schemas.microsoft.com/office/drawing/2014/main" id="{CE21D2C8-C8B3-3F44-884E-420A9C37D787}"/>
              </a:ext>
            </a:extLst>
          </p:cNvPr>
          <p:cNvSpPr txBox="1"/>
          <p:nvPr/>
        </p:nvSpPr>
        <p:spPr>
          <a:xfrm>
            <a:off x="5053886" y="6324600"/>
            <a:ext cx="2084225"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memory_errors.c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956541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Security and </a:t>
            </a:r>
            <a:r>
              <a:rPr lang="en-US" dirty="0" err="1"/>
              <a:t>Valgrind</a:t>
            </a:r>
            <a:r>
              <a:rPr lang="en-US" dirty="0"/>
              <a:t>	</a:t>
            </a:r>
          </a:p>
          <a:p>
            <a:pPr>
              <a:tabLst>
                <a:tab pos="11599863" algn="r"/>
              </a:tabLst>
            </a:pPr>
            <a:r>
              <a:rPr lang="en-US" b="1" u="sng" dirty="0"/>
              <a:t>Pointers</a:t>
            </a:r>
            <a:r>
              <a:rPr lang="en-US" dirty="0"/>
              <a:t>	</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19864323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667D-5C82-894B-A912-D00B9EE532E0}"/>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07008F42-A66D-4C44-998F-FE87AA9009BE}"/>
              </a:ext>
            </a:extLst>
          </p:cNvPr>
          <p:cNvSpPr>
            <a:spLocks noGrp="1"/>
          </p:cNvSpPr>
          <p:nvPr>
            <p:ph idx="1"/>
          </p:nvPr>
        </p:nvSpPr>
        <p:spPr/>
        <p:txBody>
          <a:bodyPr/>
          <a:lstStyle/>
          <a:p>
            <a:r>
              <a:rPr lang="en-US" dirty="0"/>
              <a:t>A </a:t>
            </a:r>
            <a:r>
              <a:rPr lang="en-US" i="1" dirty="0"/>
              <a:t>pointer</a:t>
            </a:r>
            <a:r>
              <a:rPr lang="en-US" dirty="0"/>
              <a:t> is a variable that stores a memory address.</a:t>
            </a:r>
          </a:p>
          <a:p>
            <a:r>
              <a:rPr lang="en-US" dirty="0"/>
              <a:t>Because there is no pass-by-reference in C like in C++, pointers let us pass around the address of one instance of memory, instead of making many copies.</a:t>
            </a:r>
          </a:p>
          <a:p>
            <a:r>
              <a:rPr lang="en-US" dirty="0"/>
              <a:t>One (8 byte) pointer can refer to any size memory location!</a:t>
            </a:r>
          </a:p>
          <a:p>
            <a:r>
              <a:rPr lang="en-US" dirty="0"/>
              <a:t>Pointers are also essential for allocating memory on the heap, which we will cover later.</a:t>
            </a:r>
          </a:p>
          <a:p>
            <a:r>
              <a:rPr lang="en-US" dirty="0"/>
              <a:t>Pointers also let us refer to memory generically, which we will cover later.</a:t>
            </a:r>
          </a:p>
        </p:txBody>
      </p:sp>
    </p:spTree>
    <p:extLst>
      <p:ext uri="{BB962C8B-B14F-4D97-AF65-F5344CB8AC3E}">
        <p14:creationId xmlns:p14="http://schemas.microsoft.com/office/powerpoint/2010/main" val="232278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5CE3A-7C46-8D4A-9F25-CD2D9136ED53}"/>
              </a:ext>
            </a:extLst>
          </p:cNvPr>
          <p:cNvSpPr>
            <a:spLocks noGrp="1"/>
          </p:cNvSpPr>
          <p:nvPr>
            <p:ph type="title"/>
          </p:nvPr>
        </p:nvSpPr>
        <p:spPr/>
        <p:txBody>
          <a:bodyPr/>
          <a:lstStyle/>
          <a:p>
            <a:r>
              <a:rPr lang="en-US" dirty="0"/>
              <a:t>Memory</a:t>
            </a:r>
          </a:p>
        </p:txBody>
      </p:sp>
      <p:sp>
        <p:nvSpPr>
          <p:cNvPr id="3" name="Content Placeholder 2">
            <a:extLst>
              <a:ext uri="{FF2B5EF4-FFF2-40B4-BE49-F238E27FC236}">
                <a16:creationId xmlns:a16="http://schemas.microsoft.com/office/drawing/2014/main" id="{EA40D6CE-BCA2-2C46-94B4-29C93F82234A}"/>
              </a:ext>
            </a:extLst>
          </p:cNvPr>
          <p:cNvSpPr>
            <a:spLocks noGrp="1"/>
          </p:cNvSpPr>
          <p:nvPr>
            <p:ph idx="1"/>
          </p:nvPr>
        </p:nvSpPr>
        <p:spPr>
          <a:xfrm>
            <a:off x="152400" y="1295400"/>
            <a:ext cx="8077200" cy="5181600"/>
          </a:xfrm>
        </p:spPr>
        <p:txBody>
          <a:bodyPr/>
          <a:lstStyle/>
          <a:p>
            <a:r>
              <a:rPr lang="en-US" dirty="0"/>
              <a:t>Memory is a big array of bytes.</a:t>
            </a:r>
          </a:p>
          <a:p>
            <a:r>
              <a:rPr lang="en-US" dirty="0"/>
              <a:t>Each byte has a unique numeric index that is commonly written in hexadecimal.</a:t>
            </a:r>
          </a:p>
          <a:p>
            <a:r>
              <a:rPr lang="en-US" dirty="0"/>
              <a:t>A pointer stores one of these memory addresses.</a:t>
            </a:r>
          </a:p>
        </p:txBody>
      </p:sp>
      <p:graphicFrame>
        <p:nvGraphicFramePr>
          <p:cNvPr id="4" name="Content Placeholder 3">
            <a:extLst>
              <a:ext uri="{FF2B5EF4-FFF2-40B4-BE49-F238E27FC236}">
                <a16:creationId xmlns:a16="http://schemas.microsoft.com/office/drawing/2014/main" id="{DAF3C4C7-994F-D14B-AA5C-97D61ED5A9B0}"/>
              </a:ext>
            </a:extLst>
          </p:cNvPr>
          <p:cNvGraphicFramePr>
            <a:graphicFrameLocks/>
          </p:cNvGraphicFramePr>
          <p:nvPr/>
        </p:nvGraphicFramePr>
        <p:xfrm>
          <a:off x="85344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Tree>
    <p:extLst>
      <p:ext uri="{BB962C8B-B14F-4D97-AF65-F5344CB8AC3E}">
        <p14:creationId xmlns:p14="http://schemas.microsoft.com/office/powerpoint/2010/main" val="17131930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5CE3A-7C46-8D4A-9F25-CD2D9136ED53}"/>
              </a:ext>
            </a:extLst>
          </p:cNvPr>
          <p:cNvSpPr>
            <a:spLocks noGrp="1"/>
          </p:cNvSpPr>
          <p:nvPr>
            <p:ph type="title"/>
          </p:nvPr>
        </p:nvSpPr>
        <p:spPr/>
        <p:txBody>
          <a:bodyPr/>
          <a:lstStyle/>
          <a:p>
            <a:r>
              <a:rPr lang="en-US" dirty="0"/>
              <a:t>Memory</a:t>
            </a:r>
          </a:p>
        </p:txBody>
      </p:sp>
      <p:sp>
        <p:nvSpPr>
          <p:cNvPr id="3" name="Content Placeholder 2">
            <a:extLst>
              <a:ext uri="{FF2B5EF4-FFF2-40B4-BE49-F238E27FC236}">
                <a16:creationId xmlns:a16="http://schemas.microsoft.com/office/drawing/2014/main" id="{EA40D6CE-BCA2-2C46-94B4-29C93F82234A}"/>
              </a:ext>
            </a:extLst>
          </p:cNvPr>
          <p:cNvSpPr>
            <a:spLocks noGrp="1"/>
          </p:cNvSpPr>
          <p:nvPr>
            <p:ph idx="1"/>
          </p:nvPr>
        </p:nvSpPr>
        <p:spPr>
          <a:xfrm>
            <a:off x="152400" y="1295400"/>
            <a:ext cx="8077200" cy="5181600"/>
          </a:xfrm>
        </p:spPr>
        <p:txBody>
          <a:bodyPr/>
          <a:lstStyle/>
          <a:p>
            <a:r>
              <a:rPr lang="en-US" dirty="0"/>
              <a:t>Memory is a big array of bytes.</a:t>
            </a:r>
          </a:p>
          <a:p>
            <a:r>
              <a:rPr lang="en-US" dirty="0"/>
              <a:t>Each byte has a unique numeric index that is commonly written in hexadecimal.</a:t>
            </a:r>
          </a:p>
          <a:p>
            <a:r>
              <a:rPr lang="en-US" dirty="0"/>
              <a:t>A pointer stores one of these memory addresses.</a:t>
            </a:r>
          </a:p>
        </p:txBody>
      </p:sp>
      <p:graphicFrame>
        <p:nvGraphicFramePr>
          <p:cNvPr id="4" name="Content Placeholder 3">
            <a:extLst>
              <a:ext uri="{FF2B5EF4-FFF2-40B4-BE49-F238E27FC236}">
                <a16:creationId xmlns:a16="http://schemas.microsoft.com/office/drawing/2014/main" id="{DAF3C4C7-994F-D14B-AA5C-97D61ED5A9B0}"/>
              </a:ext>
            </a:extLst>
          </p:cNvPr>
          <p:cNvGraphicFramePr>
            <a:graphicFrameLocks/>
          </p:cNvGraphicFramePr>
          <p:nvPr>
            <p:extLst>
              <p:ext uri="{D42A27DB-BD31-4B8C-83A1-F6EECF244321}">
                <p14:modId xmlns:p14="http://schemas.microsoft.com/office/powerpoint/2010/main" val="1652005645"/>
              </p:ext>
            </p:extLst>
          </p:nvPr>
        </p:nvGraphicFramePr>
        <p:xfrm>
          <a:off x="85344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261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260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259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258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257</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256</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Tree>
    <p:extLst>
      <p:ext uri="{BB962C8B-B14F-4D97-AF65-F5344CB8AC3E}">
        <p14:creationId xmlns:p14="http://schemas.microsoft.com/office/powerpoint/2010/main" val="173069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D5041-7D3C-A740-B5A8-FF11C4784EDD}"/>
              </a:ext>
            </a:extLst>
          </p:cNvPr>
          <p:cNvSpPr>
            <a:spLocks noGrp="1"/>
          </p:cNvSpPr>
          <p:nvPr>
            <p:ph type="title"/>
          </p:nvPr>
        </p:nvSpPr>
        <p:spPr/>
        <p:txBody>
          <a:bodyPr/>
          <a:lstStyle/>
          <a:p>
            <a:r>
              <a:rPr lang="en-US" dirty="0"/>
              <a:t>Looking Back at C++</a:t>
            </a:r>
          </a:p>
        </p:txBody>
      </p:sp>
      <p:sp>
        <p:nvSpPr>
          <p:cNvPr id="3" name="Content Placeholder 2">
            <a:extLst>
              <a:ext uri="{FF2B5EF4-FFF2-40B4-BE49-F238E27FC236}">
                <a16:creationId xmlns:a16="http://schemas.microsoft.com/office/drawing/2014/main" id="{5E48DCEA-6788-C748-82BA-D0990BB9225C}"/>
              </a:ext>
            </a:extLst>
          </p:cNvPr>
          <p:cNvSpPr>
            <a:spLocks noGrp="1"/>
          </p:cNvSpPr>
          <p:nvPr>
            <p:ph idx="1"/>
          </p:nvPr>
        </p:nvSpPr>
        <p:spPr/>
        <p:txBody>
          <a:bodyPr/>
          <a:lstStyle/>
          <a:p>
            <a:pPr marL="0" indent="0">
              <a:buNone/>
            </a:pPr>
            <a:r>
              <a:rPr lang="en-US" dirty="0"/>
              <a:t>How would we write a program with a function that takes in an </a:t>
            </a:r>
            <a:r>
              <a:rPr lang="en-US" b="1" dirty="0">
                <a:latin typeface="Consolas" panose="020B0609020204030204" pitchFamily="49" charset="0"/>
                <a:cs typeface="Consolas" panose="020B0609020204030204" pitchFamily="49" charset="0"/>
              </a:rPr>
              <a:t>int</a:t>
            </a:r>
            <a:r>
              <a:rPr lang="en-US" dirty="0"/>
              <a:t> and modifies it?  We might use </a:t>
            </a:r>
            <a:r>
              <a:rPr lang="en-US" i="1" dirty="0"/>
              <a:t>pass by reference</a:t>
            </a:r>
            <a:r>
              <a:rPr lang="en-US" dirty="0"/>
              <a:t>.</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a:t>
            </a:r>
            <a:r>
              <a:rPr lang="en-US" dirty="0">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&amp;</a:t>
            </a:r>
            <a:r>
              <a:rPr lang="en-US" dirty="0">
                <a:latin typeface="Consolas" panose="020B0609020204030204" pitchFamily="49" charset="0"/>
                <a:cs typeface="Consolas" panose="020B0609020204030204" pitchFamily="49" charset="0"/>
              </a:rPr>
              <a:t> num) {</a:t>
            </a:r>
          </a:p>
          <a:p>
            <a:pPr marL="0" indent="0">
              <a:spcBef>
                <a:spcPts val="0"/>
              </a:spcBef>
              <a:buNone/>
            </a:pPr>
            <a:r>
              <a:rPr lang="en-US" dirty="0">
                <a:latin typeface="Consolas" panose="020B0609020204030204" pitchFamily="49" charset="0"/>
                <a:cs typeface="Consolas" panose="020B0609020204030204" pitchFamily="49" charset="0"/>
              </a:rPr>
              <a:t>	num = 3;</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int main(int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int x = 2;</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myFunc</a:t>
            </a:r>
            <a:r>
              <a:rPr lang="en-US" dirty="0">
                <a:latin typeface="Consolas" panose="020B0609020204030204" pitchFamily="49" charset="0"/>
                <a:cs typeface="Consolas" panose="020B0609020204030204" pitchFamily="49" charset="0"/>
              </a:rPr>
              <a:t>(</a:t>
            </a:r>
            <a:r>
              <a:rPr lang="en-US" b="1" dirty="0">
                <a:solidFill>
                  <a:srgbClr val="FF0000"/>
                </a:solidFill>
                <a:latin typeface="Consolas" panose="020B0609020204030204" pitchFamily="49" charset="0"/>
                <a:cs typeface="Consolas" panose="020B0609020204030204" pitchFamily="49" charset="0"/>
              </a:rPr>
              <a:t>x</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x);	</a:t>
            </a:r>
            <a:r>
              <a:rPr lang="en-US"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9668671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72E5-E3E0-E047-AD15-D96F40F8CB31}"/>
              </a:ext>
            </a:extLst>
          </p:cNvPr>
          <p:cNvSpPr>
            <a:spLocks noGrp="1"/>
          </p:cNvSpPr>
          <p:nvPr>
            <p:ph type="title"/>
          </p:nvPr>
        </p:nvSpPr>
        <p:spPr/>
        <p:txBody>
          <a:bodyPr/>
          <a:lstStyle/>
          <a:p>
            <a:r>
              <a:rPr lang="en-US" dirty="0"/>
              <a:t>Looking Ahead to C</a:t>
            </a:r>
          </a:p>
        </p:txBody>
      </p:sp>
      <p:sp>
        <p:nvSpPr>
          <p:cNvPr id="3" name="Content Placeholder 2">
            <a:extLst>
              <a:ext uri="{FF2B5EF4-FFF2-40B4-BE49-F238E27FC236}">
                <a16:creationId xmlns:a16="http://schemas.microsoft.com/office/drawing/2014/main" id="{18A63EAB-08AF-8A43-A576-073F1C9D3253}"/>
              </a:ext>
            </a:extLst>
          </p:cNvPr>
          <p:cNvSpPr>
            <a:spLocks noGrp="1"/>
          </p:cNvSpPr>
          <p:nvPr>
            <p:ph idx="1"/>
          </p:nvPr>
        </p:nvSpPr>
        <p:spPr/>
        <p:txBody>
          <a:bodyPr/>
          <a:lstStyle/>
          <a:p>
            <a:r>
              <a:rPr lang="en-US" dirty="0"/>
              <a:t>All parameters in C are “pass by value.”  For efficiency purposes, arrays (and strings, by extension) passed in as parameters are converted to pointers.</a:t>
            </a:r>
          </a:p>
          <a:p>
            <a:r>
              <a:rPr lang="en-US" dirty="0"/>
              <a:t>This means whenever we pass something as a parameter, we pass a copy.</a:t>
            </a:r>
          </a:p>
          <a:p>
            <a:r>
              <a:rPr lang="en-US" dirty="0"/>
              <a:t>If we want to modify a parameter value in the function we call and have the changes persist afterwards, we can pass the location of the value instead of the value itself.  This way we make a copy of the </a:t>
            </a:r>
            <a:r>
              <a:rPr lang="en-US" i="1" dirty="0"/>
              <a:t>address</a:t>
            </a:r>
            <a:r>
              <a:rPr lang="en-US" dirty="0"/>
              <a:t> instead of a copy of the </a:t>
            </a:r>
            <a:r>
              <a:rPr lang="en-US" i="1" dirty="0"/>
              <a:t>value</a:t>
            </a:r>
            <a:r>
              <a:rPr lang="en-US" dirty="0"/>
              <a:t>.</a:t>
            </a:r>
          </a:p>
        </p:txBody>
      </p:sp>
    </p:spTree>
    <p:extLst>
      <p:ext uri="{BB962C8B-B14F-4D97-AF65-F5344CB8AC3E}">
        <p14:creationId xmlns:p14="http://schemas.microsoft.com/office/powerpoint/2010/main" val="171859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D5692-3D9F-524E-8319-F57B1D8DC990}"/>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AB134C0E-1619-F741-B575-EB075C3E0FB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2;</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Make a pointer that stores the </a:t>
            </a:r>
            <a:r>
              <a:rPr lang="en-US" u="sng" dirty="0">
                <a:solidFill>
                  <a:srgbClr val="00B050"/>
                </a:solidFill>
                <a:latin typeface="Consolas" panose="020B0609020204030204" pitchFamily="49" charset="0"/>
                <a:cs typeface="Consolas" panose="020B0609020204030204" pitchFamily="49" charset="0"/>
              </a:rPr>
              <a:t>address</a:t>
            </a:r>
            <a:r>
              <a:rPr lang="en-US" dirty="0">
                <a:solidFill>
                  <a:srgbClr val="00B050"/>
                </a:solidFill>
                <a:latin typeface="Consolas" panose="020B0609020204030204" pitchFamily="49" charset="0"/>
                <a:cs typeface="Consolas" panose="020B0609020204030204" pitchFamily="49" charset="0"/>
              </a:rPr>
              <a:t> of x.</a:t>
            </a:r>
          </a:p>
          <a:p>
            <a:pPr marL="0" indent="0">
              <a:buNone/>
            </a:pPr>
            <a:r>
              <a:rPr lang="en-US" dirty="0">
                <a:solidFill>
                  <a:srgbClr val="00B050"/>
                </a:solidFill>
                <a:latin typeface="Consolas" panose="020B0609020204030204" pitchFamily="49" charset="0"/>
                <a:cs typeface="Consolas" panose="020B0609020204030204" pitchFamily="49" charset="0"/>
              </a:rPr>
              <a:t>// (&amp; means "address of")</a:t>
            </a:r>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 &amp;x;</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Dereference the pointer to go to that address.</a:t>
            </a:r>
          </a:p>
          <a:p>
            <a:pPr marL="0" indent="0">
              <a:buNone/>
            </a:pPr>
            <a:r>
              <a:rPr lang="en-US" dirty="0">
                <a:solidFill>
                  <a:srgbClr val="00B050"/>
                </a:solidFill>
                <a:latin typeface="Consolas" panose="020B0609020204030204" pitchFamily="49" charset="0"/>
                <a:cs typeface="Consolas" panose="020B0609020204030204" pitchFamily="49" charset="0"/>
              </a:rPr>
              <a:t>// (* means "dereference")</a:t>
            </a:r>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prints 2</a:t>
            </a:r>
          </a:p>
        </p:txBody>
      </p:sp>
    </p:spTree>
    <p:extLst>
      <p:ext uri="{BB962C8B-B14F-4D97-AF65-F5344CB8AC3E}">
        <p14:creationId xmlns:p14="http://schemas.microsoft.com/office/powerpoint/2010/main" val="26024688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Security and </a:t>
            </a:r>
            <a:r>
              <a:rPr lang="en-US" dirty="0" err="1"/>
              <a:t>Valgrind</a:t>
            </a:r>
            <a:r>
              <a:rPr lang="en-US" dirty="0"/>
              <a:t>	</a:t>
            </a:r>
          </a:p>
          <a:p>
            <a:pPr>
              <a:tabLst>
                <a:tab pos="11599863" algn="r"/>
              </a:tabLst>
            </a:pPr>
            <a:r>
              <a:rPr lang="en-US" dirty="0"/>
              <a:t>Pointers	</a:t>
            </a:r>
          </a:p>
          <a:p>
            <a:pPr>
              <a:tabLst>
                <a:tab pos="11599863" algn="r"/>
              </a:tabLst>
            </a:pPr>
            <a:r>
              <a:rPr lang="en-US" dirty="0"/>
              <a:t>Strings in Memory	</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
        <p:nvSpPr>
          <p:cNvPr id="5" name="TextBox 4">
            <a:extLst>
              <a:ext uri="{FF2B5EF4-FFF2-40B4-BE49-F238E27FC236}">
                <a16:creationId xmlns:a16="http://schemas.microsoft.com/office/drawing/2014/main" id="{C3414F3E-FEC2-E044-8DB5-FA679420B261}"/>
              </a:ext>
            </a:extLst>
          </p:cNvPr>
          <p:cNvSpPr txBox="1"/>
          <p:nvPr/>
        </p:nvSpPr>
        <p:spPr>
          <a:xfrm>
            <a:off x="6629400" y="1369791"/>
            <a:ext cx="5328212" cy="255454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5 takeaway:</a:t>
            </a:r>
            <a:r>
              <a:rPr lang="en-US" sz="3200" dirty="0"/>
              <a:t> C strings are pointers and arrays.  C strings are error-prone, and issues like buffer overflows can arise!</a:t>
            </a:r>
          </a:p>
        </p:txBody>
      </p:sp>
    </p:spTree>
    <p:extLst>
      <p:ext uri="{BB962C8B-B14F-4D97-AF65-F5344CB8AC3E}">
        <p14:creationId xmlns:p14="http://schemas.microsoft.com/office/powerpoint/2010/main" val="142048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B3E-ABEC-914F-A969-7E12EDDB1BF9}"/>
              </a:ext>
            </a:extLst>
          </p:cNvPr>
          <p:cNvSpPr>
            <a:spLocks noGrp="1"/>
          </p:cNvSpPr>
          <p:nvPr>
            <p:ph type="title"/>
          </p:nvPr>
        </p:nvSpPr>
        <p:spPr>
          <a:xfrm>
            <a:off x="616744" y="2002631"/>
            <a:ext cx="10958512" cy="2852737"/>
          </a:xfrm>
        </p:spPr>
        <p:txBody>
          <a:bodyPr/>
          <a:lstStyle/>
          <a:p>
            <a:r>
              <a:rPr lang="en-US" dirty="0"/>
              <a:t>Extra Practice</a:t>
            </a:r>
          </a:p>
        </p:txBody>
      </p:sp>
    </p:spTree>
    <p:extLst>
      <p:ext uri="{BB962C8B-B14F-4D97-AF65-F5344CB8AC3E}">
        <p14:creationId xmlns:p14="http://schemas.microsoft.com/office/powerpoint/2010/main" val="6190937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3468-2863-F04C-A1EE-00E9EAE36C35}"/>
              </a:ext>
            </a:extLst>
          </p:cNvPr>
          <p:cNvSpPr>
            <a:spLocks noGrp="1"/>
          </p:cNvSpPr>
          <p:nvPr>
            <p:ph type="title"/>
          </p:nvPr>
        </p:nvSpPr>
        <p:spPr/>
        <p:txBody>
          <a:bodyPr/>
          <a:lstStyle/>
          <a:p>
            <a:r>
              <a:rPr lang="en-US" dirty="0"/>
              <a:t>2. Code study: </a:t>
            </a:r>
            <a:r>
              <a:rPr lang="en-US" dirty="0" err="1"/>
              <a:t>strncpy</a:t>
            </a:r>
            <a:endParaRPr lang="en-US" dirty="0"/>
          </a:p>
        </p:txBody>
      </p:sp>
      <p:pic>
        <p:nvPicPr>
          <p:cNvPr id="5" name="Picture 4" descr="Text, letter&#10;&#10;Description automatically generated">
            <a:extLst>
              <a:ext uri="{FF2B5EF4-FFF2-40B4-BE49-F238E27FC236}">
                <a16:creationId xmlns:a16="http://schemas.microsoft.com/office/drawing/2014/main" id="{751D1E68-E860-0146-A4BA-A53DE6BE296E}"/>
              </a:ext>
            </a:extLst>
          </p:cNvPr>
          <p:cNvPicPr>
            <a:picLocks noChangeAspect="1"/>
          </p:cNvPicPr>
          <p:nvPr/>
        </p:nvPicPr>
        <p:blipFill rotWithShape="1">
          <a:blip r:embed="rId3"/>
          <a:srcRect b="83099"/>
          <a:stretch/>
        </p:blipFill>
        <p:spPr>
          <a:xfrm>
            <a:off x="228603" y="1347787"/>
            <a:ext cx="6248400" cy="762000"/>
          </a:xfrm>
          <a:prstGeom prst="rect">
            <a:avLst/>
          </a:prstGeom>
        </p:spPr>
      </p:pic>
      <p:pic>
        <p:nvPicPr>
          <p:cNvPr id="6" name="Picture 5" descr="Text, letter&#10;&#10;Description automatically generated">
            <a:extLst>
              <a:ext uri="{FF2B5EF4-FFF2-40B4-BE49-F238E27FC236}">
                <a16:creationId xmlns:a16="http://schemas.microsoft.com/office/drawing/2014/main" id="{3A173087-410E-BC4C-81F0-8006CCEBBC28}"/>
              </a:ext>
            </a:extLst>
          </p:cNvPr>
          <p:cNvPicPr>
            <a:picLocks noChangeAspect="1"/>
          </p:cNvPicPr>
          <p:nvPr/>
        </p:nvPicPr>
        <p:blipFill rotWithShape="1">
          <a:blip r:embed="rId3"/>
          <a:srcRect t="65917" b="281"/>
          <a:stretch/>
        </p:blipFill>
        <p:spPr>
          <a:xfrm>
            <a:off x="228601" y="1818125"/>
            <a:ext cx="6248400" cy="1524000"/>
          </a:xfrm>
          <a:prstGeom prst="rect">
            <a:avLst/>
          </a:prstGeom>
        </p:spPr>
      </p:pic>
      <p:pic>
        <p:nvPicPr>
          <p:cNvPr id="7" name="Picture 6" descr="Text, letter&#10;&#10;Description automatically generated">
            <a:extLst>
              <a:ext uri="{FF2B5EF4-FFF2-40B4-BE49-F238E27FC236}">
                <a16:creationId xmlns:a16="http://schemas.microsoft.com/office/drawing/2014/main" id="{0C2C1449-348D-8340-AFE7-EBFC89550F50}"/>
              </a:ext>
            </a:extLst>
          </p:cNvPr>
          <p:cNvPicPr>
            <a:picLocks noChangeAspect="1"/>
          </p:cNvPicPr>
          <p:nvPr/>
        </p:nvPicPr>
        <p:blipFill rotWithShape="1">
          <a:blip r:embed="rId3"/>
          <a:srcRect t="44232" b="50698"/>
          <a:stretch/>
        </p:blipFill>
        <p:spPr>
          <a:xfrm>
            <a:off x="228600" y="1703825"/>
            <a:ext cx="7060481" cy="228600"/>
          </a:xfrm>
          <a:prstGeom prst="rect">
            <a:avLst/>
          </a:prstGeom>
        </p:spPr>
      </p:pic>
      <p:sp>
        <p:nvSpPr>
          <p:cNvPr id="8" name="TextBox 7">
            <a:extLst>
              <a:ext uri="{FF2B5EF4-FFF2-40B4-BE49-F238E27FC236}">
                <a16:creationId xmlns:a16="http://schemas.microsoft.com/office/drawing/2014/main" id="{74C70402-0B5B-5F47-8029-0DBF1A917FE4}"/>
              </a:ext>
            </a:extLst>
          </p:cNvPr>
          <p:cNvSpPr txBox="1"/>
          <p:nvPr/>
        </p:nvSpPr>
        <p:spPr>
          <a:xfrm>
            <a:off x="762000" y="3594052"/>
            <a:ext cx="7802136" cy="2667397"/>
          </a:xfrm>
          <a:prstGeom prst="rect">
            <a:avLst/>
          </a:prstGeom>
          <a:noFill/>
        </p:spPr>
        <p:txBody>
          <a:bodyPr wrap="non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strncpy</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const char </a:t>
            </a:r>
            <a:r>
              <a:rPr lang="en-US" sz="2000" dirty="0">
                <a:latin typeface="Consolas" panose="020B0609020204030204" pitchFamily="49" charset="0"/>
                <a:cs typeface="Consolas" panose="020B0609020204030204" pitchFamily="49" charset="0"/>
              </a:rPr>
              <a:t>*</a:t>
            </a:r>
            <a:r>
              <a:rPr lang="en-US" sz="2000" dirty="0" err="1">
                <a:solidFill>
                  <a:schemeClr val="accent2">
                    <a:lumMod val="75000"/>
                  </a:schemeClr>
                </a:solidFill>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solidFill>
                  <a:srgbClr val="0432FF"/>
                </a:solidFill>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n</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&amp;&amp;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 ;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return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9" name="// file: strcmp_ex.c…">
            <a:extLst>
              <a:ext uri="{FF2B5EF4-FFF2-40B4-BE49-F238E27FC236}">
                <a16:creationId xmlns:a16="http://schemas.microsoft.com/office/drawing/2014/main" id="{81592EC4-A5B8-2D42-BACA-AE07AB246D43}"/>
              </a:ext>
            </a:extLst>
          </p:cNvPr>
          <p:cNvSpPr txBox="1"/>
          <p:nvPr/>
        </p:nvSpPr>
        <p:spPr>
          <a:xfrm flipH="1">
            <a:off x="170350" y="3594052"/>
            <a:ext cx="615462" cy="2677656"/>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p:txBody>
      </p:sp>
      <p:graphicFrame>
        <p:nvGraphicFramePr>
          <p:cNvPr id="11" name="Table 10">
            <a:extLst>
              <a:ext uri="{FF2B5EF4-FFF2-40B4-BE49-F238E27FC236}">
                <a16:creationId xmlns:a16="http://schemas.microsoft.com/office/drawing/2014/main" id="{7D0FCA24-1DC0-5D48-9A53-E02B665BC2A0}"/>
              </a:ext>
            </a:extLst>
          </p:cNvPr>
          <p:cNvGraphicFramePr>
            <a:graphicFrameLocks noGrp="1"/>
          </p:cNvGraphicFramePr>
          <p:nvPr/>
        </p:nvGraphicFramePr>
        <p:xfrm>
          <a:off x="7619998" y="1394927"/>
          <a:ext cx="43434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09600">
                  <a:extLst>
                    <a:ext uri="{9D8B030D-6E8A-4147-A177-3AD203B41FA5}">
                      <a16:colId xmlns:a16="http://schemas.microsoft.com/office/drawing/2014/main" val="1474411120"/>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2" name="Table 11">
            <a:extLst>
              <a:ext uri="{FF2B5EF4-FFF2-40B4-BE49-F238E27FC236}">
                <a16:creationId xmlns:a16="http://schemas.microsoft.com/office/drawing/2014/main" id="{DCA1D5AE-9AD0-754E-9A76-B85B37104327}"/>
              </a:ext>
            </a:extLst>
          </p:cNvPr>
          <p:cNvGraphicFramePr>
            <a:graphicFrameLocks noGrp="1"/>
          </p:cNvGraphicFramePr>
          <p:nvPr/>
        </p:nvGraphicFramePr>
        <p:xfrm>
          <a:off x="7619998" y="2436763"/>
          <a:ext cx="2514598"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a:t>
                      </a: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sp>
        <p:nvSpPr>
          <p:cNvPr id="19" name="TextBox 18">
            <a:extLst>
              <a:ext uri="{FF2B5EF4-FFF2-40B4-BE49-F238E27FC236}">
                <a16:creationId xmlns:a16="http://schemas.microsoft.com/office/drawing/2014/main" id="{5231C899-E497-714F-904F-4E85E7F0CAFE}"/>
              </a:ext>
            </a:extLst>
          </p:cNvPr>
          <p:cNvSpPr txBox="1"/>
          <p:nvPr/>
        </p:nvSpPr>
        <p:spPr>
          <a:xfrm>
            <a:off x="6965677" y="1745447"/>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259EDC53-6F92-C34E-8BB6-21D4DBC5B0A3}"/>
              </a:ext>
            </a:extLst>
          </p:cNvPr>
          <p:cNvSpPr txBox="1"/>
          <p:nvPr/>
        </p:nvSpPr>
        <p:spPr>
          <a:xfrm>
            <a:off x="6977211" y="2768471"/>
            <a:ext cx="646807"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str</a:t>
            </a:r>
          </a:p>
        </p:txBody>
      </p:sp>
      <p:sp>
        <p:nvSpPr>
          <p:cNvPr id="3" name="TextBox 2">
            <a:extLst>
              <a:ext uri="{FF2B5EF4-FFF2-40B4-BE49-F238E27FC236}">
                <a16:creationId xmlns:a16="http://schemas.microsoft.com/office/drawing/2014/main" id="{568A8ECE-A25A-5F40-B603-60F4CEF2F2DF}"/>
              </a:ext>
            </a:extLst>
          </p:cNvPr>
          <p:cNvSpPr txBox="1"/>
          <p:nvPr/>
        </p:nvSpPr>
        <p:spPr>
          <a:xfrm>
            <a:off x="286639" y="6325423"/>
            <a:ext cx="6944402" cy="461665"/>
          </a:xfrm>
          <a:prstGeom prst="rect">
            <a:avLst/>
          </a:prstGeom>
          <a:noFill/>
          <a:ln>
            <a:solidFill>
              <a:schemeClr val="accent2"/>
            </a:solidFill>
          </a:ln>
        </p:spPr>
        <p:txBody>
          <a:bodyPr wrap="none" rtlCol="0">
            <a:spAutoFit/>
          </a:bodyPr>
          <a:lstStyle/>
          <a:p>
            <a:pPr algn="l"/>
            <a:r>
              <a:rPr lang="en-US" sz="2400" dirty="0">
                <a:latin typeface="Calibri" panose="020F0502020204030204" pitchFamily="34" charset="0"/>
                <a:cs typeface="Calibri" panose="020F0502020204030204" pitchFamily="34" charset="0"/>
              </a:rPr>
              <a:t>What happens if we call </a:t>
            </a:r>
            <a:r>
              <a:rPr lang="en-US" sz="2400" dirty="0" err="1">
                <a:latin typeface="Consolas" panose="020B0609020204030204" pitchFamily="49" charset="0"/>
                <a:cs typeface="Consolas" panose="020B0609020204030204" pitchFamily="49" charset="0"/>
              </a:rPr>
              <a:t>strncpy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str, 5);</a:t>
            </a:r>
            <a:r>
              <a:rPr lang="en-US" sz="2400" dirty="0">
                <a:latin typeface="Calibri" panose="020F0502020204030204" pitchFamily="34" charset="0"/>
                <a:cs typeface="Calibri" panose="020F0502020204030204" pitchFamily="34" charset="0"/>
              </a:rPr>
              <a:t>?</a:t>
            </a:r>
          </a:p>
        </p:txBody>
      </p:sp>
      <p:sp>
        <p:nvSpPr>
          <p:cNvPr id="21" name="TextBox 20">
            <a:extLst>
              <a:ext uri="{FF2B5EF4-FFF2-40B4-BE49-F238E27FC236}">
                <a16:creationId xmlns:a16="http://schemas.microsoft.com/office/drawing/2014/main" id="{B30E48A3-7D61-4F4D-8DAC-92ADF57DB297}"/>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6281534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3468-2863-F04C-A1EE-00E9EAE36C35}"/>
              </a:ext>
            </a:extLst>
          </p:cNvPr>
          <p:cNvSpPr>
            <a:spLocks noGrp="1"/>
          </p:cNvSpPr>
          <p:nvPr>
            <p:ph type="title"/>
          </p:nvPr>
        </p:nvSpPr>
        <p:spPr/>
        <p:txBody>
          <a:bodyPr/>
          <a:lstStyle/>
          <a:p>
            <a:r>
              <a:rPr lang="en-US" dirty="0"/>
              <a:t>2. Code study: </a:t>
            </a:r>
            <a:r>
              <a:rPr lang="en-US" dirty="0" err="1"/>
              <a:t>strncpy</a:t>
            </a:r>
            <a:endParaRPr lang="en-US" dirty="0"/>
          </a:p>
        </p:txBody>
      </p:sp>
      <p:pic>
        <p:nvPicPr>
          <p:cNvPr id="5" name="Picture 4" descr="Text, letter&#10;&#10;Description automatically generated">
            <a:extLst>
              <a:ext uri="{FF2B5EF4-FFF2-40B4-BE49-F238E27FC236}">
                <a16:creationId xmlns:a16="http://schemas.microsoft.com/office/drawing/2014/main" id="{751D1E68-E860-0146-A4BA-A53DE6BE296E}"/>
              </a:ext>
            </a:extLst>
          </p:cNvPr>
          <p:cNvPicPr>
            <a:picLocks noChangeAspect="1"/>
          </p:cNvPicPr>
          <p:nvPr/>
        </p:nvPicPr>
        <p:blipFill rotWithShape="1">
          <a:blip r:embed="rId3"/>
          <a:srcRect b="83099"/>
          <a:stretch/>
        </p:blipFill>
        <p:spPr>
          <a:xfrm>
            <a:off x="228603" y="1347787"/>
            <a:ext cx="6248400" cy="762000"/>
          </a:xfrm>
          <a:prstGeom prst="rect">
            <a:avLst/>
          </a:prstGeom>
        </p:spPr>
      </p:pic>
      <p:pic>
        <p:nvPicPr>
          <p:cNvPr id="6" name="Picture 5" descr="Text, letter&#10;&#10;Description automatically generated">
            <a:extLst>
              <a:ext uri="{FF2B5EF4-FFF2-40B4-BE49-F238E27FC236}">
                <a16:creationId xmlns:a16="http://schemas.microsoft.com/office/drawing/2014/main" id="{3A173087-410E-BC4C-81F0-8006CCEBBC28}"/>
              </a:ext>
            </a:extLst>
          </p:cNvPr>
          <p:cNvPicPr>
            <a:picLocks noChangeAspect="1"/>
          </p:cNvPicPr>
          <p:nvPr/>
        </p:nvPicPr>
        <p:blipFill rotWithShape="1">
          <a:blip r:embed="rId3"/>
          <a:srcRect t="65917" b="281"/>
          <a:stretch/>
        </p:blipFill>
        <p:spPr>
          <a:xfrm>
            <a:off x="228601" y="1818125"/>
            <a:ext cx="6248400" cy="1524000"/>
          </a:xfrm>
          <a:prstGeom prst="rect">
            <a:avLst/>
          </a:prstGeom>
        </p:spPr>
      </p:pic>
      <p:pic>
        <p:nvPicPr>
          <p:cNvPr id="7" name="Picture 6" descr="Text, letter&#10;&#10;Description automatically generated">
            <a:extLst>
              <a:ext uri="{FF2B5EF4-FFF2-40B4-BE49-F238E27FC236}">
                <a16:creationId xmlns:a16="http://schemas.microsoft.com/office/drawing/2014/main" id="{0C2C1449-348D-8340-AFE7-EBFC89550F50}"/>
              </a:ext>
            </a:extLst>
          </p:cNvPr>
          <p:cNvPicPr>
            <a:picLocks noChangeAspect="1"/>
          </p:cNvPicPr>
          <p:nvPr/>
        </p:nvPicPr>
        <p:blipFill rotWithShape="1">
          <a:blip r:embed="rId3"/>
          <a:srcRect t="44232" b="50698"/>
          <a:stretch/>
        </p:blipFill>
        <p:spPr>
          <a:xfrm>
            <a:off x="228600" y="1703825"/>
            <a:ext cx="7060481" cy="228600"/>
          </a:xfrm>
          <a:prstGeom prst="rect">
            <a:avLst/>
          </a:prstGeom>
        </p:spPr>
      </p:pic>
      <p:sp>
        <p:nvSpPr>
          <p:cNvPr id="8" name="TextBox 7">
            <a:extLst>
              <a:ext uri="{FF2B5EF4-FFF2-40B4-BE49-F238E27FC236}">
                <a16:creationId xmlns:a16="http://schemas.microsoft.com/office/drawing/2014/main" id="{74C70402-0B5B-5F47-8029-0DBF1A917FE4}"/>
              </a:ext>
            </a:extLst>
          </p:cNvPr>
          <p:cNvSpPr txBox="1"/>
          <p:nvPr/>
        </p:nvSpPr>
        <p:spPr>
          <a:xfrm>
            <a:off x="762000" y="3594052"/>
            <a:ext cx="7802136" cy="2667397"/>
          </a:xfrm>
          <a:prstGeom prst="rect">
            <a:avLst/>
          </a:prstGeom>
          <a:noFill/>
        </p:spPr>
        <p:txBody>
          <a:bodyPr wrap="non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strncpy</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const char </a:t>
            </a:r>
            <a:r>
              <a:rPr lang="en-US" sz="2000" dirty="0">
                <a:latin typeface="Consolas" panose="020B0609020204030204" pitchFamily="49" charset="0"/>
                <a:cs typeface="Consolas" panose="020B0609020204030204" pitchFamily="49" charset="0"/>
              </a:rPr>
              <a:t>*</a:t>
            </a:r>
            <a:r>
              <a:rPr lang="en-US" sz="2000" dirty="0" err="1">
                <a:solidFill>
                  <a:schemeClr val="accent2">
                    <a:lumMod val="75000"/>
                  </a:schemeClr>
                </a:solidFill>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solidFill>
                  <a:srgbClr val="0432FF"/>
                </a:solidFill>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n</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&amp;&amp;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 ;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return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9" name="// file: strcmp_ex.c…">
            <a:extLst>
              <a:ext uri="{FF2B5EF4-FFF2-40B4-BE49-F238E27FC236}">
                <a16:creationId xmlns:a16="http://schemas.microsoft.com/office/drawing/2014/main" id="{81592EC4-A5B8-2D42-BACA-AE07AB246D43}"/>
              </a:ext>
            </a:extLst>
          </p:cNvPr>
          <p:cNvSpPr txBox="1"/>
          <p:nvPr/>
        </p:nvSpPr>
        <p:spPr>
          <a:xfrm flipH="1">
            <a:off x="170350" y="3594052"/>
            <a:ext cx="615462" cy="2677656"/>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p:txBody>
      </p:sp>
      <p:sp>
        <p:nvSpPr>
          <p:cNvPr id="10" name="TextBox 9">
            <a:extLst>
              <a:ext uri="{FF2B5EF4-FFF2-40B4-BE49-F238E27FC236}">
                <a16:creationId xmlns:a16="http://schemas.microsoft.com/office/drawing/2014/main" id="{9F6E1FD9-E341-1140-986F-03ED54338267}"/>
              </a:ext>
            </a:extLst>
          </p:cNvPr>
          <p:cNvSpPr txBox="1"/>
          <p:nvPr/>
        </p:nvSpPr>
        <p:spPr>
          <a:xfrm>
            <a:off x="8839201" y="4191000"/>
            <a:ext cx="838191"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dest</a:t>
            </a:r>
            <a:endParaRPr lang="en-US" dirty="0">
              <a:latin typeface="Consolas" panose="020B0609020204030204" pitchFamily="49" charset="0"/>
              <a:cs typeface="Consolas" panose="020B0609020204030204" pitchFamily="49" charset="0"/>
            </a:endParaRPr>
          </a:p>
        </p:txBody>
      </p:sp>
      <p:graphicFrame>
        <p:nvGraphicFramePr>
          <p:cNvPr id="11" name="Table 10">
            <a:extLst>
              <a:ext uri="{FF2B5EF4-FFF2-40B4-BE49-F238E27FC236}">
                <a16:creationId xmlns:a16="http://schemas.microsoft.com/office/drawing/2014/main" id="{7D0FCA24-1DC0-5D48-9A53-E02B665BC2A0}"/>
              </a:ext>
            </a:extLst>
          </p:cNvPr>
          <p:cNvGraphicFramePr>
            <a:graphicFrameLocks noGrp="1"/>
          </p:cNvGraphicFramePr>
          <p:nvPr>
            <p:extLst>
              <p:ext uri="{D42A27DB-BD31-4B8C-83A1-F6EECF244321}">
                <p14:modId xmlns:p14="http://schemas.microsoft.com/office/powerpoint/2010/main" val="2453291000"/>
              </p:ext>
            </p:extLst>
          </p:nvPr>
        </p:nvGraphicFramePr>
        <p:xfrm>
          <a:off x="7619998" y="1394927"/>
          <a:ext cx="43434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09600">
                  <a:extLst>
                    <a:ext uri="{9D8B030D-6E8A-4147-A177-3AD203B41FA5}">
                      <a16:colId xmlns:a16="http://schemas.microsoft.com/office/drawing/2014/main" val="1474411120"/>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2" name="Table 11">
            <a:extLst>
              <a:ext uri="{FF2B5EF4-FFF2-40B4-BE49-F238E27FC236}">
                <a16:creationId xmlns:a16="http://schemas.microsoft.com/office/drawing/2014/main" id="{DCA1D5AE-9AD0-754E-9A76-B85B37104327}"/>
              </a:ext>
            </a:extLst>
          </p:cNvPr>
          <p:cNvGraphicFramePr>
            <a:graphicFrameLocks noGrp="1"/>
          </p:cNvGraphicFramePr>
          <p:nvPr>
            <p:extLst>
              <p:ext uri="{D42A27DB-BD31-4B8C-83A1-F6EECF244321}">
                <p14:modId xmlns:p14="http://schemas.microsoft.com/office/powerpoint/2010/main" val="1413480296"/>
              </p:ext>
            </p:extLst>
          </p:nvPr>
        </p:nvGraphicFramePr>
        <p:xfrm>
          <a:off x="7619998" y="2436763"/>
          <a:ext cx="2514598"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a:t>
                      </a: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4" name="Table 13">
            <a:extLst>
              <a:ext uri="{FF2B5EF4-FFF2-40B4-BE49-F238E27FC236}">
                <a16:creationId xmlns:a16="http://schemas.microsoft.com/office/drawing/2014/main" id="{D9975D82-979C-C545-A512-6C1A97C7A37D}"/>
              </a:ext>
            </a:extLst>
          </p:cNvPr>
          <p:cNvGraphicFramePr>
            <a:graphicFrameLocks noGrp="1"/>
          </p:cNvGraphicFramePr>
          <p:nvPr>
            <p:extLst>
              <p:ext uri="{D42A27DB-BD31-4B8C-83A1-F6EECF244321}">
                <p14:modId xmlns:p14="http://schemas.microsoft.com/office/powerpoint/2010/main" val="1231612431"/>
              </p:ext>
            </p:extLst>
          </p:nvPr>
        </p:nvGraphicFramePr>
        <p:xfrm>
          <a:off x="9677392" y="3820160"/>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sz="1600" i="1" dirty="0">
                        <a:solidFill>
                          <a:schemeClr val="bg1">
                            <a:lumMod val="65000"/>
                          </a:schemeClr>
                        </a:solidFill>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5" name="Table 14">
            <a:extLst>
              <a:ext uri="{FF2B5EF4-FFF2-40B4-BE49-F238E27FC236}">
                <a16:creationId xmlns:a16="http://schemas.microsoft.com/office/drawing/2014/main" id="{FBA4A242-2995-8648-AAF8-6384565A8908}"/>
              </a:ext>
            </a:extLst>
          </p:cNvPr>
          <p:cNvGraphicFramePr>
            <a:graphicFrameLocks noGrp="1"/>
          </p:cNvGraphicFramePr>
          <p:nvPr>
            <p:extLst>
              <p:ext uri="{D42A27DB-BD31-4B8C-83A1-F6EECF244321}">
                <p14:modId xmlns:p14="http://schemas.microsoft.com/office/powerpoint/2010/main" val="2667261296"/>
              </p:ext>
            </p:extLst>
          </p:nvPr>
        </p:nvGraphicFramePr>
        <p:xfrm>
          <a:off x="9677392" y="468630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6" name="TextBox 15">
            <a:extLst>
              <a:ext uri="{FF2B5EF4-FFF2-40B4-BE49-F238E27FC236}">
                <a16:creationId xmlns:a16="http://schemas.microsoft.com/office/drawing/2014/main" id="{87F8091C-42AC-A64C-A254-AE2A18D6A5A9}"/>
              </a:ext>
            </a:extLst>
          </p:cNvPr>
          <p:cNvSpPr txBox="1"/>
          <p:nvPr/>
        </p:nvSpPr>
        <p:spPr>
          <a:xfrm>
            <a:off x="8839200" y="4649708"/>
            <a:ext cx="838192"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src</a:t>
            </a:r>
            <a:endParaRPr lang="en-US"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8392C7B4-52D5-E646-BFAA-59C13D795CB2}"/>
              </a:ext>
            </a:extLst>
          </p:cNvPr>
          <p:cNvSpPr txBox="1"/>
          <p:nvPr/>
        </p:nvSpPr>
        <p:spPr>
          <a:xfrm>
            <a:off x="9030585" y="6019800"/>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i</a:t>
            </a:r>
            <a:endParaRPr lang="en-US" dirty="0">
              <a:latin typeface="Consolas" panose="020B0609020204030204" pitchFamily="49" charset="0"/>
              <a:cs typeface="Consolas" panose="020B0609020204030204" pitchFamily="49" charset="0"/>
            </a:endParaRPr>
          </a:p>
        </p:txBody>
      </p:sp>
      <p:graphicFrame>
        <p:nvGraphicFramePr>
          <p:cNvPr id="18" name="Table 17">
            <a:extLst>
              <a:ext uri="{FF2B5EF4-FFF2-40B4-BE49-F238E27FC236}">
                <a16:creationId xmlns:a16="http://schemas.microsoft.com/office/drawing/2014/main" id="{583C80FD-5ECB-8A48-AF87-57FF253F82BF}"/>
              </a:ext>
            </a:extLst>
          </p:cNvPr>
          <p:cNvGraphicFramePr>
            <a:graphicFrameLocks noGrp="1"/>
          </p:cNvGraphicFramePr>
          <p:nvPr>
            <p:extLst>
              <p:ext uri="{D42A27DB-BD31-4B8C-83A1-F6EECF244321}">
                <p14:modId xmlns:p14="http://schemas.microsoft.com/office/powerpoint/2010/main" val="2569668197"/>
              </p:ext>
            </p:extLst>
          </p:nvPr>
        </p:nvGraphicFramePr>
        <p:xfrm>
          <a:off x="9670465" y="595376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9" name="TextBox 18">
            <a:extLst>
              <a:ext uri="{FF2B5EF4-FFF2-40B4-BE49-F238E27FC236}">
                <a16:creationId xmlns:a16="http://schemas.microsoft.com/office/drawing/2014/main" id="{5231C899-E497-714F-904F-4E85E7F0CAFE}"/>
              </a:ext>
            </a:extLst>
          </p:cNvPr>
          <p:cNvSpPr txBox="1"/>
          <p:nvPr/>
        </p:nvSpPr>
        <p:spPr>
          <a:xfrm>
            <a:off x="6965677" y="1745447"/>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259EDC53-6F92-C34E-8BB6-21D4DBC5B0A3}"/>
              </a:ext>
            </a:extLst>
          </p:cNvPr>
          <p:cNvSpPr txBox="1"/>
          <p:nvPr/>
        </p:nvSpPr>
        <p:spPr>
          <a:xfrm>
            <a:off x="6977211" y="2768471"/>
            <a:ext cx="646807"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str</a:t>
            </a:r>
          </a:p>
        </p:txBody>
      </p:sp>
      <p:sp>
        <p:nvSpPr>
          <p:cNvPr id="3" name="TextBox 2">
            <a:extLst>
              <a:ext uri="{FF2B5EF4-FFF2-40B4-BE49-F238E27FC236}">
                <a16:creationId xmlns:a16="http://schemas.microsoft.com/office/drawing/2014/main" id="{568A8ECE-A25A-5F40-B603-60F4CEF2F2DF}"/>
              </a:ext>
            </a:extLst>
          </p:cNvPr>
          <p:cNvSpPr txBox="1"/>
          <p:nvPr/>
        </p:nvSpPr>
        <p:spPr>
          <a:xfrm>
            <a:off x="286639" y="6325423"/>
            <a:ext cx="6944402" cy="461665"/>
          </a:xfrm>
          <a:prstGeom prst="rect">
            <a:avLst/>
          </a:prstGeom>
          <a:noFill/>
          <a:ln>
            <a:solidFill>
              <a:schemeClr val="accent2"/>
            </a:solidFill>
          </a:ln>
        </p:spPr>
        <p:txBody>
          <a:bodyPr wrap="none" rtlCol="0">
            <a:spAutoFit/>
          </a:bodyPr>
          <a:lstStyle/>
          <a:p>
            <a:pPr algn="l"/>
            <a:r>
              <a:rPr lang="en-US" sz="2400" dirty="0">
                <a:latin typeface="Calibri" panose="020F0502020204030204" pitchFamily="34" charset="0"/>
                <a:cs typeface="Calibri" panose="020F0502020204030204" pitchFamily="34" charset="0"/>
              </a:rPr>
              <a:t>What happens if we call </a:t>
            </a:r>
            <a:r>
              <a:rPr lang="en-US" sz="2400" dirty="0" err="1">
                <a:latin typeface="Consolas" panose="020B0609020204030204" pitchFamily="49" charset="0"/>
                <a:cs typeface="Consolas" panose="020B0609020204030204" pitchFamily="49" charset="0"/>
              </a:rPr>
              <a:t>strncpy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str, 5);</a:t>
            </a:r>
            <a:r>
              <a:rPr lang="en-US" sz="2400" dirty="0">
                <a:latin typeface="Calibri" panose="020F0502020204030204" pitchFamily="34" charset="0"/>
                <a:cs typeface="Calibri" panose="020F0502020204030204" pitchFamily="34" charset="0"/>
              </a:rPr>
              <a:t>?</a:t>
            </a:r>
          </a:p>
        </p:txBody>
      </p:sp>
      <p:graphicFrame>
        <p:nvGraphicFramePr>
          <p:cNvPr id="21" name="Table 20">
            <a:extLst>
              <a:ext uri="{FF2B5EF4-FFF2-40B4-BE49-F238E27FC236}">
                <a16:creationId xmlns:a16="http://schemas.microsoft.com/office/drawing/2014/main" id="{DD0100DC-3F88-CA4A-B287-86DDDF7DFC7E}"/>
              </a:ext>
            </a:extLst>
          </p:cNvPr>
          <p:cNvGraphicFramePr>
            <a:graphicFrameLocks noGrp="1"/>
          </p:cNvGraphicFramePr>
          <p:nvPr>
            <p:extLst>
              <p:ext uri="{D42A27DB-BD31-4B8C-83A1-F6EECF244321}">
                <p14:modId xmlns:p14="http://schemas.microsoft.com/office/powerpoint/2010/main" val="3407190207"/>
              </p:ext>
            </p:extLst>
          </p:nvPr>
        </p:nvGraphicFramePr>
        <p:xfrm>
          <a:off x="9670465" y="518160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dirty="0">
                          <a:latin typeface="Consolas" panose="020B0609020204030204" pitchFamily="49" charset="0"/>
                          <a:cs typeface="Consolas" panose="020B0609020204030204" pitchFamily="49"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22" name="TextBox 21">
            <a:extLst>
              <a:ext uri="{FF2B5EF4-FFF2-40B4-BE49-F238E27FC236}">
                <a16:creationId xmlns:a16="http://schemas.microsoft.com/office/drawing/2014/main" id="{737CAFD5-2DD9-964F-9F5C-5ECF3F53FBE7}"/>
              </a:ext>
            </a:extLst>
          </p:cNvPr>
          <p:cNvSpPr txBox="1"/>
          <p:nvPr/>
        </p:nvSpPr>
        <p:spPr>
          <a:xfrm>
            <a:off x="8839200" y="5183108"/>
            <a:ext cx="838192"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n</a:t>
            </a:r>
          </a:p>
        </p:txBody>
      </p:sp>
    </p:spTree>
    <p:extLst>
      <p:ext uri="{BB962C8B-B14F-4D97-AF65-F5344CB8AC3E}">
        <p14:creationId xmlns:p14="http://schemas.microsoft.com/office/powerpoint/2010/main" val="3574062883"/>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16086</TotalTime>
  <Words>3890</Words>
  <Application>Microsoft Macintosh PowerPoint</Application>
  <PresentationFormat>Widescreen</PresentationFormat>
  <Paragraphs>613</Paragraphs>
  <Slides>53</Slides>
  <Notes>19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Andale Mono</vt:lpstr>
      <vt:lpstr>Arial</vt:lpstr>
      <vt:lpstr>Calibri</vt:lpstr>
      <vt:lpstr>Calibri Light</vt:lpstr>
      <vt:lpstr>Consolas</vt:lpstr>
      <vt:lpstr>Optima</vt:lpstr>
      <vt:lpstr>Tahoma</vt:lpstr>
      <vt:lpstr>Verdana</vt:lpstr>
      <vt:lpstr>Default Design</vt:lpstr>
      <vt:lpstr>CS107, Lecture 5  More C Strings</vt:lpstr>
      <vt:lpstr>CS107 Topic 2</vt:lpstr>
      <vt:lpstr>Learning Goals</vt:lpstr>
      <vt:lpstr>Lecture Plan</vt:lpstr>
      <vt:lpstr>Lecture Plan</vt:lpstr>
      <vt:lpstr>C Strings</vt:lpstr>
      <vt:lpstr>Common string.h Functions</vt:lpstr>
      <vt:lpstr>Substrings</vt:lpstr>
      <vt:lpstr>Substrings</vt:lpstr>
      <vt:lpstr>Substrings</vt:lpstr>
      <vt:lpstr>String Diamond</vt:lpstr>
      <vt:lpstr>Practice: String Diamond</vt:lpstr>
      <vt:lpstr>Lecture Plan</vt:lpstr>
      <vt:lpstr>Searching For Letters</vt:lpstr>
      <vt:lpstr>Searching For Strings</vt:lpstr>
      <vt:lpstr>String Spans</vt:lpstr>
      <vt:lpstr>String Spans</vt:lpstr>
      <vt:lpstr>C Strings As Parameters</vt:lpstr>
      <vt:lpstr>Arrays of Strings</vt:lpstr>
      <vt:lpstr>Arrays of Strings</vt:lpstr>
      <vt:lpstr>Practice: Password Verification</vt:lpstr>
      <vt:lpstr>Practice: Password Verification</vt:lpstr>
      <vt:lpstr>Practice: Password Verification</vt:lpstr>
      <vt:lpstr>Lecture Plan</vt:lpstr>
      <vt:lpstr>Recall: Buffer Overflows</vt:lpstr>
      <vt:lpstr>Recall: Buffer Overflows</vt:lpstr>
      <vt:lpstr>Buffer Overflow Impacts</vt:lpstr>
      <vt:lpstr>Buffer Overflow Impacts</vt:lpstr>
      <vt:lpstr>How can we fix buffer overflows?</vt:lpstr>
      <vt:lpstr>How can we fix buffer overflows?</vt:lpstr>
      <vt:lpstr>How can we fix buffer overflows?</vt:lpstr>
      <vt:lpstr>How can we fix buffer overflows?</vt:lpstr>
      <vt:lpstr>How Can We Fix Overflows?</vt:lpstr>
      <vt:lpstr>How can we fix buffer overflows?</vt:lpstr>
      <vt:lpstr>How Can We Fix Overflows?</vt:lpstr>
      <vt:lpstr>How can we fix buffer overflows?</vt:lpstr>
      <vt:lpstr>Memory Safe Systems Programming</vt:lpstr>
      <vt:lpstr>Association for Computing Machinery (ACM) Code of Ethics</vt:lpstr>
      <vt:lpstr>ACM Code of Ethics on Security</vt:lpstr>
      <vt:lpstr>How can we fix buffer overflows?</vt:lpstr>
      <vt:lpstr>Buffer Overflows</vt:lpstr>
      <vt:lpstr>Demo: Memory Errors</vt:lpstr>
      <vt:lpstr>Lecture Plan</vt:lpstr>
      <vt:lpstr>Pointers</vt:lpstr>
      <vt:lpstr>Memory</vt:lpstr>
      <vt:lpstr>Memory</vt:lpstr>
      <vt:lpstr>Looking Back at C++</vt:lpstr>
      <vt:lpstr>Looking Ahead to C</vt:lpstr>
      <vt:lpstr>Pointers</vt:lpstr>
      <vt:lpstr>Recap</vt:lpstr>
      <vt:lpstr>Extra Practice</vt:lpstr>
      <vt:lpstr>2. Code study: strncpy</vt:lpstr>
      <vt:lpstr>2. Code study: strncpy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1290</cp:revision>
  <cp:lastPrinted>2019-10-07T21:04:47Z</cp:lastPrinted>
  <dcterms:created xsi:type="dcterms:W3CDTF">2008-06-28T20:57:21Z</dcterms:created>
  <dcterms:modified xsi:type="dcterms:W3CDTF">2022-04-15T06:08:27Z</dcterms:modified>
</cp:coreProperties>
</file>