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6"/>
  </p:notesMasterIdLst>
  <p:handoutMasterIdLst>
    <p:handoutMasterId r:id="rId177"/>
  </p:handoutMasterIdLst>
  <p:sldIdLst>
    <p:sldId id="256" r:id="rId2"/>
    <p:sldId id="451" r:id="rId3"/>
    <p:sldId id="453" r:id="rId4"/>
    <p:sldId id="789" r:id="rId5"/>
    <p:sldId id="792" r:id="rId6"/>
    <p:sldId id="407" r:id="rId7"/>
    <p:sldId id="614" r:id="rId8"/>
    <p:sldId id="823" r:id="rId9"/>
    <p:sldId id="408" r:id="rId10"/>
    <p:sldId id="790" r:id="rId11"/>
    <p:sldId id="416" r:id="rId12"/>
    <p:sldId id="415" r:id="rId13"/>
    <p:sldId id="791" r:id="rId14"/>
    <p:sldId id="418" r:id="rId15"/>
    <p:sldId id="419" r:id="rId16"/>
    <p:sldId id="425" r:id="rId17"/>
    <p:sldId id="617" r:id="rId18"/>
    <p:sldId id="618" r:id="rId19"/>
    <p:sldId id="619" r:id="rId20"/>
    <p:sldId id="508" r:id="rId21"/>
    <p:sldId id="509" r:id="rId22"/>
    <p:sldId id="510" r:id="rId23"/>
    <p:sldId id="511" r:id="rId24"/>
    <p:sldId id="427" r:id="rId25"/>
    <p:sldId id="429" r:id="rId26"/>
    <p:sldId id="428" r:id="rId27"/>
    <p:sldId id="430" r:id="rId28"/>
    <p:sldId id="443" r:id="rId29"/>
    <p:sldId id="431" r:id="rId30"/>
    <p:sldId id="432" r:id="rId31"/>
    <p:sldId id="822" r:id="rId32"/>
    <p:sldId id="478" r:id="rId33"/>
    <p:sldId id="479" r:id="rId34"/>
    <p:sldId id="480" r:id="rId35"/>
    <p:sldId id="481" r:id="rId36"/>
    <p:sldId id="482" r:id="rId37"/>
    <p:sldId id="483" r:id="rId38"/>
    <p:sldId id="484" r:id="rId39"/>
    <p:sldId id="485" r:id="rId40"/>
    <p:sldId id="486" r:id="rId41"/>
    <p:sldId id="487" r:id="rId42"/>
    <p:sldId id="496" r:id="rId43"/>
    <p:sldId id="488" r:id="rId44"/>
    <p:sldId id="793" r:id="rId45"/>
    <p:sldId id="620" r:id="rId46"/>
    <p:sldId id="794" r:id="rId47"/>
    <p:sldId id="795" r:id="rId48"/>
    <p:sldId id="796" r:id="rId49"/>
    <p:sldId id="797" r:id="rId50"/>
    <p:sldId id="798" r:id="rId51"/>
    <p:sldId id="799" r:id="rId52"/>
    <p:sldId id="541" r:id="rId53"/>
    <p:sldId id="544" r:id="rId54"/>
    <p:sldId id="800" r:id="rId55"/>
    <p:sldId id="801" r:id="rId56"/>
    <p:sldId id="640" r:id="rId57"/>
    <p:sldId id="641" r:id="rId58"/>
    <p:sldId id="642" r:id="rId59"/>
    <p:sldId id="802" r:id="rId60"/>
    <p:sldId id="803" r:id="rId61"/>
    <p:sldId id="401" r:id="rId62"/>
    <p:sldId id="627" r:id="rId63"/>
    <p:sldId id="628" r:id="rId64"/>
    <p:sldId id="629" r:id="rId65"/>
    <p:sldId id="631" r:id="rId66"/>
    <p:sldId id="630" r:id="rId67"/>
    <p:sldId id="804" r:id="rId68"/>
    <p:sldId id="805" r:id="rId69"/>
    <p:sldId id="439" r:id="rId70"/>
    <p:sldId id="441" r:id="rId71"/>
    <p:sldId id="442" r:id="rId72"/>
    <p:sldId id="806" r:id="rId73"/>
    <p:sldId id="807" r:id="rId74"/>
    <p:sldId id="808" r:id="rId75"/>
    <p:sldId id="809" r:id="rId76"/>
    <p:sldId id="810" r:id="rId77"/>
    <p:sldId id="811" r:id="rId78"/>
    <p:sldId id="812" r:id="rId79"/>
    <p:sldId id="813" r:id="rId80"/>
    <p:sldId id="814" r:id="rId81"/>
    <p:sldId id="815" r:id="rId82"/>
    <p:sldId id="688" r:id="rId83"/>
    <p:sldId id="433" r:id="rId84"/>
    <p:sldId id="816" r:id="rId85"/>
    <p:sldId id="490" r:id="rId86"/>
    <p:sldId id="491" r:id="rId87"/>
    <p:sldId id="492" r:id="rId88"/>
    <p:sldId id="493" r:id="rId89"/>
    <p:sldId id="497" r:id="rId90"/>
    <p:sldId id="498" r:id="rId91"/>
    <p:sldId id="499" r:id="rId92"/>
    <p:sldId id="635" r:id="rId93"/>
    <p:sldId id="636" r:id="rId94"/>
    <p:sldId id="637" r:id="rId95"/>
    <p:sldId id="448" r:id="rId96"/>
    <p:sldId id="449" r:id="rId97"/>
    <p:sldId id="461" r:id="rId98"/>
    <p:sldId id="462" r:id="rId99"/>
    <p:sldId id="463" r:id="rId100"/>
    <p:sldId id="633" r:id="rId101"/>
    <p:sldId id="466" r:id="rId102"/>
    <p:sldId id="467" r:id="rId103"/>
    <p:sldId id="468" r:id="rId104"/>
    <p:sldId id="634" r:id="rId105"/>
    <p:sldId id="817" r:id="rId106"/>
    <p:sldId id="400" r:id="rId107"/>
    <p:sldId id="438" r:id="rId108"/>
    <p:sldId id="444" r:id="rId109"/>
    <p:sldId id="505" r:id="rId110"/>
    <p:sldId id="506" r:id="rId111"/>
    <p:sldId id="621" r:id="rId112"/>
    <p:sldId id="504" r:id="rId113"/>
    <p:sldId id="507" r:id="rId114"/>
    <p:sldId id="818" r:id="rId115"/>
    <p:sldId id="517" r:id="rId116"/>
    <p:sldId id="518" r:id="rId117"/>
    <p:sldId id="519" r:id="rId118"/>
    <p:sldId id="819" r:id="rId119"/>
    <p:sldId id="434" r:id="rId120"/>
    <p:sldId id="435" r:id="rId121"/>
    <p:sldId id="516" r:id="rId122"/>
    <p:sldId id="406" r:id="rId123"/>
    <p:sldId id="515" r:id="rId124"/>
    <p:sldId id="512" r:id="rId125"/>
    <p:sldId id="513" r:id="rId126"/>
    <p:sldId id="514" r:id="rId127"/>
    <p:sldId id="820" r:id="rId128"/>
    <p:sldId id="524" r:id="rId129"/>
    <p:sldId id="525" r:id="rId130"/>
    <p:sldId id="526" r:id="rId131"/>
    <p:sldId id="527" r:id="rId132"/>
    <p:sldId id="528" r:id="rId133"/>
    <p:sldId id="529" r:id="rId134"/>
    <p:sldId id="824" r:id="rId135"/>
    <p:sldId id="285" r:id="rId136"/>
    <p:sldId id="520" r:id="rId137"/>
    <p:sldId id="521" r:id="rId138"/>
    <p:sldId id="522" r:id="rId139"/>
    <p:sldId id="613" r:id="rId140"/>
    <p:sldId id="612" r:id="rId141"/>
    <p:sldId id="533" r:id="rId142"/>
    <p:sldId id="530" r:id="rId143"/>
    <p:sldId id="531" r:id="rId144"/>
    <p:sldId id="532" r:id="rId145"/>
    <p:sldId id="534" r:id="rId146"/>
    <p:sldId id="821" r:id="rId147"/>
    <p:sldId id="556" r:id="rId148"/>
    <p:sldId id="678" r:id="rId149"/>
    <p:sldId id="679" r:id="rId150"/>
    <p:sldId id="668" r:id="rId151"/>
    <p:sldId id="681" r:id="rId152"/>
    <p:sldId id="682" r:id="rId153"/>
    <p:sldId id="683" r:id="rId154"/>
    <p:sldId id="776" r:id="rId155"/>
    <p:sldId id="777" r:id="rId156"/>
    <p:sldId id="778" r:id="rId157"/>
    <p:sldId id="742" r:id="rId158"/>
    <p:sldId id="743" r:id="rId159"/>
    <p:sldId id="753" r:id="rId160"/>
    <p:sldId id="702" r:id="rId161"/>
    <p:sldId id="713" r:id="rId162"/>
    <p:sldId id="740" r:id="rId163"/>
    <p:sldId id="741" r:id="rId164"/>
    <p:sldId id="780" r:id="rId165"/>
    <p:sldId id="783" r:id="rId166"/>
    <p:sldId id="706" r:id="rId167"/>
    <p:sldId id="756" r:id="rId168"/>
    <p:sldId id="757" r:id="rId169"/>
    <p:sldId id="759" r:id="rId170"/>
    <p:sldId id="761" r:id="rId171"/>
    <p:sldId id="762" r:id="rId172"/>
    <p:sldId id="763" r:id="rId173"/>
    <p:sldId id="764" r:id="rId174"/>
    <p:sldId id="765" r:id="rId175"/>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51"/>
            <p14:sldId id="453"/>
            <p14:sldId id="789"/>
          </p14:sldIdLst>
        </p14:section>
        <p14:section name="Pointers" id="{275C324B-0DA5-A74C-A540-CA984D8847F2}">
          <p14:sldIdLst>
            <p14:sldId id="792"/>
            <p14:sldId id="407"/>
            <p14:sldId id="614"/>
            <p14:sldId id="823"/>
            <p14:sldId id="408"/>
            <p14:sldId id="790"/>
            <p14:sldId id="416"/>
            <p14:sldId id="415"/>
            <p14:sldId id="791"/>
            <p14:sldId id="418"/>
            <p14:sldId id="419"/>
            <p14:sldId id="425"/>
            <p14:sldId id="617"/>
            <p14:sldId id="618"/>
            <p14:sldId id="619"/>
            <p14:sldId id="508"/>
            <p14:sldId id="509"/>
            <p14:sldId id="510"/>
            <p14:sldId id="511"/>
            <p14:sldId id="427"/>
            <p14:sldId id="429"/>
            <p14:sldId id="428"/>
            <p14:sldId id="430"/>
            <p14:sldId id="443"/>
            <p14:sldId id="431"/>
            <p14:sldId id="432"/>
            <p14:sldId id="822"/>
            <p14:sldId id="478"/>
            <p14:sldId id="479"/>
            <p14:sldId id="480"/>
            <p14:sldId id="481"/>
            <p14:sldId id="482"/>
            <p14:sldId id="483"/>
            <p14:sldId id="484"/>
            <p14:sldId id="485"/>
            <p14:sldId id="486"/>
            <p14:sldId id="487"/>
            <p14:sldId id="496"/>
            <p14:sldId id="488"/>
            <p14:sldId id="793"/>
            <p14:sldId id="620"/>
            <p14:sldId id="794"/>
            <p14:sldId id="795"/>
            <p14:sldId id="796"/>
            <p14:sldId id="797"/>
            <p14:sldId id="798"/>
            <p14:sldId id="799"/>
            <p14:sldId id="541"/>
            <p14:sldId id="544"/>
            <p14:sldId id="800"/>
            <p14:sldId id="801"/>
            <p14:sldId id="640"/>
            <p14:sldId id="641"/>
            <p14:sldId id="642"/>
            <p14:sldId id="802"/>
            <p14:sldId id="803"/>
            <p14:sldId id="401"/>
            <p14:sldId id="627"/>
            <p14:sldId id="628"/>
            <p14:sldId id="629"/>
            <p14:sldId id="631"/>
            <p14:sldId id="630"/>
            <p14:sldId id="804"/>
            <p14:sldId id="805"/>
            <p14:sldId id="439"/>
            <p14:sldId id="441"/>
            <p14:sldId id="442"/>
            <p14:sldId id="806"/>
            <p14:sldId id="807"/>
            <p14:sldId id="808"/>
            <p14:sldId id="809"/>
            <p14:sldId id="810"/>
            <p14:sldId id="811"/>
            <p14:sldId id="812"/>
            <p14:sldId id="813"/>
            <p14:sldId id="814"/>
            <p14:sldId id="815"/>
            <p14:sldId id="688"/>
            <p14:sldId id="433"/>
            <p14:sldId id="816"/>
            <p14:sldId id="490"/>
            <p14:sldId id="491"/>
            <p14:sldId id="492"/>
            <p14:sldId id="493"/>
            <p14:sldId id="497"/>
            <p14:sldId id="498"/>
            <p14:sldId id="499"/>
            <p14:sldId id="635"/>
            <p14:sldId id="636"/>
            <p14:sldId id="637"/>
            <p14:sldId id="448"/>
            <p14:sldId id="449"/>
            <p14:sldId id="461"/>
            <p14:sldId id="462"/>
            <p14:sldId id="463"/>
            <p14:sldId id="633"/>
            <p14:sldId id="466"/>
            <p14:sldId id="467"/>
            <p14:sldId id="468"/>
            <p14:sldId id="634"/>
          </p14:sldIdLst>
        </p14:section>
        <p14:section name="Memory" id="{C37725D5-3F6E-F248-9434-BD6B115BCC6C}">
          <p14:sldIdLst>
            <p14:sldId id="817"/>
            <p14:sldId id="400"/>
            <p14:sldId id="438"/>
            <p14:sldId id="444"/>
            <p14:sldId id="505"/>
            <p14:sldId id="506"/>
            <p14:sldId id="621"/>
            <p14:sldId id="504"/>
            <p14:sldId id="507"/>
          </p14:sldIdLst>
        </p14:section>
        <p14:section name="Arrays of Ptrs" id="{034B1012-7E95-BC40-ACC7-B5EA1890C673}">
          <p14:sldIdLst>
            <p14:sldId id="818"/>
            <p14:sldId id="517"/>
            <p14:sldId id="518"/>
            <p14:sldId id="519"/>
          </p14:sldIdLst>
        </p14:section>
        <p14:section name="Pointer Arithmetic" id="{B3DF0405-1A0B-B34C-B542-C4E9C6555F80}">
          <p14:sldIdLst>
            <p14:sldId id="819"/>
            <p14:sldId id="434"/>
            <p14:sldId id="435"/>
            <p14:sldId id="516"/>
            <p14:sldId id="406"/>
            <p14:sldId id="515"/>
            <p14:sldId id="512"/>
            <p14:sldId id="513"/>
            <p14:sldId id="514"/>
          </p14:sldIdLst>
        </p14:section>
        <p14:section name="Const" id="{479E0551-0B27-8942-84E1-B292829D7885}">
          <p14:sldIdLst>
            <p14:sldId id="820"/>
            <p14:sldId id="524"/>
            <p14:sldId id="525"/>
            <p14:sldId id="526"/>
            <p14:sldId id="527"/>
            <p14:sldId id="528"/>
            <p14:sldId id="529"/>
            <p14:sldId id="824"/>
          </p14:sldIdLst>
        </p14:section>
        <p14:section name="Struct" id="{6313BADE-FDF7-134A-B15B-54A8BE0951E1}">
          <p14:sldIdLst>
            <p14:sldId id="285"/>
            <p14:sldId id="520"/>
            <p14:sldId id="521"/>
            <p14:sldId id="522"/>
            <p14:sldId id="613"/>
            <p14:sldId id="612"/>
            <p14:sldId id="533"/>
            <p14:sldId id="530"/>
            <p14:sldId id="531"/>
            <p14:sldId id="532"/>
          </p14:sldIdLst>
        </p14:section>
        <p14:section name="Ternary" id="{86AC879A-7894-8640-93C2-D102651DC607}">
          <p14:sldIdLst>
            <p14:sldId id="534"/>
            <p14:sldId id="821"/>
          </p14:sldIdLst>
        </p14:section>
        <p14:section name="Live Session" id="{9E857500-EC39-DA41-8F4D-59BA280E8518}">
          <p14:sldIdLst>
            <p14:sldId id="556"/>
            <p14:sldId id="678"/>
            <p14:sldId id="679"/>
            <p14:sldId id="668"/>
            <p14:sldId id="681"/>
            <p14:sldId id="682"/>
            <p14:sldId id="683"/>
            <p14:sldId id="776"/>
            <p14:sldId id="777"/>
            <p14:sldId id="778"/>
          </p14:sldIdLst>
        </p14:section>
        <p14:section name="* Wars" id="{44C2B7C6-76A4-2543-AC79-C0D69E418023}">
          <p14:sldIdLst>
            <p14:sldId id="742"/>
            <p14:sldId id="743"/>
            <p14:sldId id="753"/>
            <p14:sldId id="702"/>
            <p14:sldId id="713"/>
            <p14:sldId id="740"/>
            <p14:sldId id="741"/>
          </p14:sldIdLst>
        </p14:section>
        <p14:section name="English translation" id="{C03954FE-047D-6F4C-A8F8-336E101A6082}">
          <p14:sldIdLst/>
        </p14:section>
        <p14:section name="double pointers" id="{C81896EE-4A96-4A44-B585-E9C6E302F3C2}">
          <p14:sldIdLst>
            <p14:sldId id="780"/>
            <p14:sldId id="783"/>
            <p14:sldId id="706"/>
            <p14:sldId id="756"/>
          </p14:sldIdLst>
        </p14:section>
        <p14:section name="const, review" id="{C76074B6-C143-AE47-81DB-0B3E52DEF672}">
          <p14:sldIdLst>
            <p14:sldId id="757"/>
            <p14:sldId id="759"/>
            <p14:sldId id="761"/>
            <p14:sldId id="762"/>
            <p14:sldId id="763"/>
            <p14:sldId id="764"/>
            <p14:sldId id="765"/>
          </p14:sldIdLst>
        </p14:section>
        <p14:section name="Announcements" id="{1708AA2D-FA56-2F4D-B0D6-A9DFC6032D9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a:srgbClr val="0432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756" autoAdjust="0"/>
    <p:restoredTop sz="86406" autoAdjust="0"/>
  </p:normalViewPr>
  <p:slideViewPr>
    <p:cSldViewPr>
      <p:cViewPr varScale="1">
        <p:scale>
          <a:sx n="95" d="100"/>
          <a:sy n="95" d="100"/>
        </p:scale>
        <p:origin x="296" y="168"/>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handoutMaster" Target="handoutMasters/handoutMaster1.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theme" Target="theme/theme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notesMaster" Target="notesMasters/notes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3845416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953681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1288735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428633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682421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446461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1310325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3624666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632481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1612306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“professional programmer language.”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nsolas" panose="020B0609020204030204" pitchFamily="49" charset="0"/>
              </a:rPr>
              <a:t>Takeaway #2: </a:t>
            </a:r>
            <a:r>
              <a:rPr lang="en-US" dirty="0"/>
              <a:t>An string name is the address of the first element.</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3481988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segment stores string literals to potentially reduce duplicate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61</a:t>
            </a:fld>
            <a:endParaRPr lang="en-US" altLang="x-none"/>
          </a:p>
        </p:txBody>
      </p:sp>
    </p:spTree>
    <p:extLst>
      <p:ext uri="{BB962C8B-B14F-4D97-AF65-F5344CB8AC3E}">
        <p14:creationId xmlns:p14="http://schemas.microsoft.com/office/powerpoint/2010/main" val="2951849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69</a:t>
            </a:fld>
            <a:endParaRPr lang="en-US" altLang="x-none"/>
          </a:p>
        </p:txBody>
      </p:sp>
    </p:spTree>
    <p:extLst>
      <p:ext uri="{BB962C8B-B14F-4D97-AF65-F5344CB8AC3E}">
        <p14:creationId xmlns:p14="http://schemas.microsoft.com/office/powerpoint/2010/main" val="1346839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3488210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74</a:t>
            </a:fld>
            <a:endParaRPr lang="en-US" altLang="x-none"/>
          </a:p>
        </p:txBody>
      </p:sp>
    </p:spTree>
    <p:extLst>
      <p:ext uri="{BB962C8B-B14F-4D97-AF65-F5344CB8AC3E}">
        <p14:creationId xmlns:p14="http://schemas.microsoft.com/office/powerpoint/2010/main" val="2094686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80</a:t>
            </a:fld>
            <a:endParaRPr lang="en-US" altLang="x-none"/>
          </a:p>
        </p:txBody>
      </p:sp>
    </p:spTree>
    <p:extLst>
      <p:ext uri="{BB962C8B-B14F-4D97-AF65-F5344CB8AC3E}">
        <p14:creationId xmlns:p14="http://schemas.microsoft.com/office/powerpoint/2010/main" val="32412425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83</a:t>
            </a:fld>
            <a:endParaRPr lang="en-US" altLang="x-none"/>
          </a:p>
        </p:txBody>
      </p:sp>
    </p:spTree>
    <p:extLst>
      <p:ext uri="{BB962C8B-B14F-4D97-AF65-F5344CB8AC3E}">
        <p14:creationId xmlns:p14="http://schemas.microsoft.com/office/powerpoint/2010/main" val="2744928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84</a:t>
            </a:fld>
            <a:endParaRPr lang="en-US" altLang="x-none"/>
          </a:p>
        </p:txBody>
      </p:sp>
    </p:spTree>
    <p:extLst>
      <p:ext uri="{BB962C8B-B14F-4D97-AF65-F5344CB8AC3E}">
        <p14:creationId xmlns:p14="http://schemas.microsoft.com/office/powerpoint/2010/main" val="184274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95</a:t>
            </a:fld>
            <a:endParaRPr lang="en-US" altLang="x-none"/>
          </a:p>
        </p:txBody>
      </p:sp>
    </p:spTree>
    <p:extLst>
      <p:ext uri="{BB962C8B-B14F-4D97-AF65-F5344CB8AC3E}">
        <p14:creationId xmlns:p14="http://schemas.microsoft.com/office/powerpoint/2010/main" val="3867249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96</a:t>
            </a:fld>
            <a:endParaRPr lang="en-US" altLang="x-none"/>
          </a:p>
        </p:txBody>
      </p:sp>
    </p:spTree>
    <p:extLst>
      <p:ext uri="{BB962C8B-B14F-4D97-AF65-F5344CB8AC3E}">
        <p14:creationId xmlns:p14="http://schemas.microsoft.com/office/powerpoint/2010/main" val="1703563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97</a:t>
            </a:fld>
            <a:endParaRPr lang="en-US" altLang="x-none"/>
          </a:p>
        </p:txBody>
      </p:sp>
    </p:spTree>
    <p:extLst>
      <p:ext uri="{BB962C8B-B14F-4D97-AF65-F5344CB8AC3E}">
        <p14:creationId xmlns:p14="http://schemas.microsoft.com/office/powerpoint/2010/main" val="1638959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98</a:t>
            </a:fld>
            <a:endParaRPr lang="en-US" altLang="x-none"/>
          </a:p>
        </p:txBody>
      </p:sp>
    </p:spTree>
    <p:extLst>
      <p:ext uri="{BB962C8B-B14F-4D97-AF65-F5344CB8AC3E}">
        <p14:creationId xmlns:p14="http://schemas.microsoft.com/office/powerpoint/2010/main" val="2273549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99</a:t>
            </a:fld>
            <a:endParaRPr lang="en-US" altLang="x-none"/>
          </a:p>
        </p:txBody>
      </p:sp>
    </p:spTree>
    <p:extLst>
      <p:ext uri="{BB962C8B-B14F-4D97-AF65-F5344CB8AC3E}">
        <p14:creationId xmlns:p14="http://schemas.microsoft.com/office/powerpoint/2010/main" val="39685377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100</a:t>
            </a:fld>
            <a:endParaRPr lang="en-US" altLang="x-none"/>
          </a:p>
        </p:txBody>
      </p:sp>
    </p:spTree>
    <p:extLst>
      <p:ext uri="{BB962C8B-B14F-4D97-AF65-F5344CB8AC3E}">
        <p14:creationId xmlns:p14="http://schemas.microsoft.com/office/powerpoint/2010/main" val="41500865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strPtr</a:t>
            </a:r>
            <a:endParaRPr lang="en-US" dirty="0"/>
          </a:p>
          <a:p>
            <a:r>
              <a:rPr lang="en-US" dirty="0"/>
              <a:t>*</a:t>
            </a:r>
            <a:r>
              <a:rPr lang="en-US" dirty="0" err="1"/>
              <a:t>strPtr</a:t>
            </a:r>
            <a:endParaRPr lang="en-US" dirty="0"/>
          </a:p>
          <a:p>
            <a:r>
              <a:rPr lang="en-US" dirty="0"/>
              <a:t>**</a:t>
            </a:r>
            <a:r>
              <a:rPr lang="en-US" dirty="0" err="1"/>
              <a:t>strPtr</a:t>
            </a:r>
            <a:endParaRPr lang="en-US" dirty="0"/>
          </a:p>
          <a:p>
            <a:r>
              <a:rPr lang="en-US" dirty="0"/>
              <a:t>&amp;</a:t>
            </a:r>
            <a:r>
              <a:rPr lang="en-US" dirty="0" err="1"/>
              <a:t>myStr</a:t>
            </a:r>
            <a:endParaRPr lang="en-US" dirty="0"/>
          </a:p>
          <a:p>
            <a:r>
              <a:rPr lang="en-US" dirty="0" err="1"/>
              <a:t>myStr</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101</a:t>
            </a:fld>
            <a:endParaRPr lang="en-US" altLang="x-none"/>
          </a:p>
        </p:txBody>
      </p:sp>
    </p:spTree>
    <p:extLst>
      <p:ext uri="{BB962C8B-B14F-4D97-AF65-F5344CB8AC3E}">
        <p14:creationId xmlns:p14="http://schemas.microsoft.com/office/powerpoint/2010/main" val="6376331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102</a:t>
            </a:fld>
            <a:endParaRPr lang="en-US" altLang="x-none"/>
          </a:p>
        </p:txBody>
      </p:sp>
    </p:spTree>
    <p:extLst>
      <p:ext uri="{BB962C8B-B14F-4D97-AF65-F5344CB8AC3E}">
        <p14:creationId xmlns:p14="http://schemas.microsoft.com/office/powerpoint/2010/main" val="200770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103</a:t>
            </a:fld>
            <a:endParaRPr lang="en-US" altLang="x-none"/>
          </a:p>
        </p:txBody>
      </p:sp>
    </p:spTree>
    <p:extLst>
      <p:ext uri="{BB962C8B-B14F-4D97-AF65-F5344CB8AC3E}">
        <p14:creationId xmlns:p14="http://schemas.microsoft.com/office/powerpoint/2010/main" val="20973925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104</a:t>
            </a:fld>
            <a:endParaRPr lang="en-US" altLang="x-none"/>
          </a:p>
        </p:txBody>
      </p:sp>
    </p:spTree>
    <p:extLst>
      <p:ext uri="{BB962C8B-B14F-4D97-AF65-F5344CB8AC3E}">
        <p14:creationId xmlns:p14="http://schemas.microsoft.com/office/powerpoint/2010/main" val="18320824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105</a:t>
            </a:fld>
            <a:endParaRPr lang="en-US" altLang="x-none"/>
          </a:p>
        </p:txBody>
      </p:sp>
    </p:spTree>
    <p:extLst>
      <p:ext uri="{BB962C8B-B14F-4D97-AF65-F5344CB8AC3E}">
        <p14:creationId xmlns:p14="http://schemas.microsoft.com/office/powerpoint/2010/main" val="27219409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114</a:t>
            </a:fld>
            <a:endParaRPr lang="en-US" altLang="x-none"/>
          </a:p>
        </p:txBody>
      </p:sp>
    </p:spTree>
    <p:extLst>
      <p:ext uri="{BB962C8B-B14F-4D97-AF65-F5344CB8AC3E}">
        <p14:creationId xmlns:p14="http://schemas.microsoft.com/office/powerpoint/2010/main" val="2579366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118</a:t>
            </a:fld>
            <a:endParaRPr lang="en-US" altLang="x-none"/>
          </a:p>
        </p:txBody>
      </p:sp>
    </p:spTree>
    <p:extLst>
      <p:ext uri="{BB962C8B-B14F-4D97-AF65-F5344CB8AC3E}">
        <p14:creationId xmlns:p14="http://schemas.microsoft.com/office/powerpoint/2010/main" val="6073625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119</a:t>
            </a:fld>
            <a:endParaRPr lang="en-US" altLang="x-none"/>
          </a:p>
        </p:txBody>
      </p:sp>
    </p:spTree>
    <p:extLst>
      <p:ext uri="{BB962C8B-B14F-4D97-AF65-F5344CB8AC3E}">
        <p14:creationId xmlns:p14="http://schemas.microsoft.com/office/powerpoint/2010/main" val="17969860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120</a:t>
            </a:fld>
            <a:endParaRPr lang="en-US" altLang="x-none"/>
          </a:p>
        </p:txBody>
      </p:sp>
    </p:spTree>
    <p:extLst>
      <p:ext uri="{BB962C8B-B14F-4D97-AF65-F5344CB8AC3E}">
        <p14:creationId xmlns:p14="http://schemas.microsoft.com/office/powerpoint/2010/main" val="11690483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121</a:t>
            </a:fld>
            <a:endParaRPr lang="en-US" altLang="x-none"/>
          </a:p>
        </p:txBody>
      </p:sp>
    </p:spTree>
    <p:extLst>
      <p:ext uri="{BB962C8B-B14F-4D97-AF65-F5344CB8AC3E}">
        <p14:creationId xmlns:p14="http://schemas.microsoft.com/office/powerpoint/2010/main" val="17745672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122</a:t>
            </a:fld>
            <a:endParaRPr lang="en-US" altLang="x-none"/>
          </a:p>
        </p:txBody>
      </p:sp>
    </p:spTree>
    <p:extLst>
      <p:ext uri="{BB962C8B-B14F-4D97-AF65-F5344CB8AC3E}">
        <p14:creationId xmlns:p14="http://schemas.microsoft.com/office/powerpoint/2010/main" val="12749158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123</a:t>
            </a:fld>
            <a:endParaRPr lang="en-US" altLang="x-none"/>
          </a:p>
        </p:txBody>
      </p:sp>
    </p:spTree>
    <p:extLst>
      <p:ext uri="{BB962C8B-B14F-4D97-AF65-F5344CB8AC3E}">
        <p14:creationId xmlns:p14="http://schemas.microsoft.com/office/powerpoint/2010/main" val="4906129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127</a:t>
            </a:fld>
            <a:endParaRPr lang="en-US" altLang="x-none"/>
          </a:p>
        </p:txBody>
      </p:sp>
    </p:spTree>
    <p:extLst>
      <p:ext uri="{BB962C8B-B14F-4D97-AF65-F5344CB8AC3E}">
        <p14:creationId xmlns:p14="http://schemas.microsoft.com/office/powerpoint/2010/main" val="25350156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a:t>
            </a:r>
          </a:p>
          <a:p>
            <a:r>
              <a:rPr lang="en-US" dirty="0"/>
              <a:t>25min</a:t>
            </a:r>
          </a:p>
          <a:p>
            <a:r>
              <a:rPr lang="en-US" dirty="0"/>
              <a:t>10min</a:t>
            </a:r>
          </a:p>
          <a:p>
            <a:r>
              <a:rPr lang="en-US" dirty="0"/>
              <a:t>10min</a:t>
            </a:r>
          </a:p>
          <a:p>
            <a:r>
              <a:rPr lang="en-US" dirty="0"/>
              <a:t>15min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146</a:t>
            </a:fld>
            <a:endParaRPr lang="en-US" altLang="x-none"/>
          </a:p>
        </p:txBody>
      </p:sp>
    </p:spTree>
    <p:extLst>
      <p:ext uri="{BB962C8B-B14F-4D97-AF65-F5344CB8AC3E}">
        <p14:creationId xmlns:p14="http://schemas.microsoft.com/office/powerpoint/2010/main" val="42365135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148</a:t>
            </a:fld>
            <a:endParaRPr lang="en-US" altLang="x-none"/>
          </a:p>
        </p:txBody>
      </p:sp>
    </p:spTree>
    <p:extLst>
      <p:ext uri="{BB962C8B-B14F-4D97-AF65-F5344CB8AC3E}">
        <p14:creationId xmlns:p14="http://schemas.microsoft.com/office/powerpoint/2010/main" val="651401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Sumday</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149</a:t>
            </a:fld>
            <a:endParaRPr lang="en-US" altLang="x-none"/>
          </a:p>
        </p:txBody>
      </p:sp>
    </p:spTree>
    <p:extLst>
      <p:ext uri="{BB962C8B-B14F-4D97-AF65-F5344CB8AC3E}">
        <p14:creationId xmlns:p14="http://schemas.microsoft.com/office/powerpoint/2010/main" val="24529880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do some exercises related to the difference between char* and char[]. Suppose we’ve instantiated char as below, which I’ll show you, and then I update its address, with str = str + 1, and I modify its contents, with str[1] = ‘u’. Then I print it out, which is a read-only operation anyway.</a:t>
            </a:r>
          </a:p>
          <a:p>
            <a:endParaRPr lang="en-US" dirty="0"/>
          </a:p>
          <a:p>
            <a:r>
              <a:rPr lang="en-US" dirty="0"/>
              <a:t>For each of the four following instantiations, try to figure out whether there will be a compile error, a segmentation fault, or no error. A segmentation fault, or </a:t>
            </a:r>
            <a:r>
              <a:rPr lang="en-US" dirty="0" err="1"/>
              <a:t>segfault</a:t>
            </a:r>
            <a:r>
              <a:rPr lang="en-US" dirty="0"/>
              <a:t> here, is when you try to modify memory in a not okay way. Okay, pause here.</a:t>
            </a:r>
          </a:p>
          <a:p>
            <a:endParaRPr lang="en-US" dirty="0"/>
          </a:p>
          <a:p>
            <a:r>
              <a:rPr lang="en-US" dirty="0"/>
              <a:t>So to answer these questions, let’s just run each of these to see what they do, and we’ll try to interpret why this happens.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150</a:t>
            </a:fld>
            <a:endParaRPr lang="en-US" altLang="x-none"/>
          </a:p>
        </p:txBody>
      </p:sp>
    </p:spTree>
    <p:extLst>
      <p:ext uri="{BB962C8B-B14F-4D97-AF65-F5344CB8AC3E}">
        <p14:creationId xmlns:p14="http://schemas.microsoft.com/office/powerpoint/2010/main" val="41779182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do some exercises related to the difference between char* and char[]. Suppose we’ve instantiated char as below, which I’ll show you, and then I update its address, with str = str + 1, and I modify its contents, with str[1] = ‘u’. Then I print it out, which is a read-only operation anyway.</a:t>
            </a:r>
          </a:p>
          <a:p>
            <a:endParaRPr lang="en-US" dirty="0"/>
          </a:p>
          <a:p>
            <a:r>
              <a:rPr lang="en-US" dirty="0"/>
              <a:t>For each of the four following instantiations, try to figure out whether there will be a compile error, a segmentation fault, or no error. A segmentation fault, or </a:t>
            </a:r>
            <a:r>
              <a:rPr lang="en-US" dirty="0" err="1"/>
              <a:t>segfault</a:t>
            </a:r>
            <a:r>
              <a:rPr lang="en-US" dirty="0"/>
              <a:t> here, is when you try to modify memory in a not okay way. Okay, pause here.</a:t>
            </a:r>
          </a:p>
          <a:p>
            <a:endParaRPr lang="en-US" dirty="0"/>
          </a:p>
          <a:p>
            <a:r>
              <a:rPr lang="en-US" dirty="0"/>
              <a:t>So to answer these questions, let’s just run each of these to see what they do, and we’ll try to interpret why this happens.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151</a:t>
            </a:fld>
            <a:endParaRPr lang="en-US" altLang="x-none"/>
          </a:p>
        </p:txBody>
      </p:sp>
    </p:spTree>
    <p:extLst>
      <p:ext uri="{BB962C8B-B14F-4D97-AF65-F5344CB8AC3E}">
        <p14:creationId xmlns:p14="http://schemas.microsoft.com/office/powerpoint/2010/main" val="8849864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want to play around with this code in </a:t>
            </a:r>
            <a:r>
              <a:rPr lang="en-US" dirty="0" err="1"/>
              <a:t>gdb</a:t>
            </a:r>
            <a:r>
              <a:rPr lang="en-US" dirty="0"/>
              <a:t>, I encourage you to! It’s located in this </a:t>
            </a:r>
            <a:r>
              <a:rPr lang="en-US" dirty="0" err="1"/>
              <a:t>arrptr.c</a:t>
            </a:r>
            <a:r>
              <a:rPr lang="en-US" dirty="0"/>
              <a:t>.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159</a:t>
            </a:fld>
            <a:endParaRPr lang="en-US" altLang="x-none"/>
          </a:p>
        </p:txBody>
      </p:sp>
    </p:spTree>
    <p:extLst>
      <p:ext uri="{BB962C8B-B14F-4D97-AF65-F5344CB8AC3E}">
        <p14:creationId xmlns:p14="http://schemas.microsoft.com/office/powerpoint/2010/main" val="24595735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I’ve always found pointers difficult because there are really two use cases for the star operator. One of them happens when you are creating the variable, and the other one is when you actually access the variable. Let’s talk about the first one.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160</a:t>
            </a:fld>
            <a:endParaRPr lang="en-US" altLang="x-none"/>
          </a:p>
        </p:txBody>
      </p:sp>
    </p:spTree>
    <p:extLst>
      <p:ext uri="{BB962C8B-B14F-4D97-AF65-F5344CB8AC3E}">
        <p14:creationId xmlns:p14="http://schemas.microsoft.com/office/powerpoint/2010/main" val="23115020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that was variable declaration. When you first make the metaphorical box that has the metaphorical arrow pointing to a metaphorical other box.</a:t>
            </a:r>
          </a:p>
          <a:p>
            <a:endParaRPr lang="en-US" dirty="0"/>
          </a:p>
          <a:p>
            <a:r>
              <a:rPr lang="en-US" dirty="0"/>
              <a:t>The second case to use the star (asterisk) is when you are reading/writing values. This is called dereferencing.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161</a:t>
            </a:fld>
            <a:endParaRPr lang="en-US" altLang="x-none"/>
          </a:p>
        </p:txBody>
      </p:sp>
    </p:spTree>
    <p:extLst>
      <p:ext uri="{BB962C8B-B14F-4D97-AF65-F5344CB8AC3E}">
        <p14:creationId xmlns:p14="http://schemas.microsoft.com/office/powerpoint/2010/main" val="20782297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line here, declare the pointer variable. Okay. Now, the second line dereferences to read and also dereferences to write.</a:t>
            </a:r>
          </a:p>
          <a:p>
            <a:r>
              <a:rPr lang="en-US" dirty="0"/>
              <a:t>Read the value. From where? From the address that </a:t>
            </a:r>
            <a:r>
              <a:rPr lang="en-US" dirty="0" err="1"/>
              <a:t>cptr</a:t>
            </a:r>
            <a:r>
              <a:rPr lang="en-US" dirty="0"/>
              <a:t> points to. ‘s’. + 1. ‘t’.</a:t>
            </a:r>
          </a:p>
          <a:p>
            <a:r>
              <a:rPr lang="en-US" dirty="0"/>
              <a:t>Store the value. To where? To the address that </a:t>
            </a:r>
            <a:r>
              <a:rPr lang="en-US" dirty="0" err="1"/>
              <a:t>cptr</a:t>
            </a:r>
            <a:r>
              <a:rPr lang="en-US" dirty="0"/>
              <a:t> points to.</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162</a:t>
            </a:fld>
            <a:endParaRPr lang="en-US" altLang="x-none"/>
          </a:p>
        </p:txBody>
      </p:sp>
    </p:spTree>
    <p:extLst>
      <p:ext uri="{BB962C8B-B14F-4D97-AF65-F5344CB8AC3E}">
        <p14:creationId xmlns:p14="http://schemas.microsoft.com/office/powerpoint/2010/main" val="36029683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exact same thing happens with double pointers.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163</a:t>
            </a:fld>
            <a:endParaRPr lang="en-US" altLang="x-none"/>
          </a:p>
        </p:txBody>
      </p:sp>
    </p:spTree>
    <p:extLst>
      <p:ext uri="{BB962C8B-B14F-4D97-AF65-F5344CB8AC3E}">
        <p14:creationId xmlns:p14="http://schemas.microsoft.com/office/powerpoint/2010/main" val="36153763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166</a:t>
            </a:fld>
            <a:endParaRPr lang="en-US" altLang="x-none"/>
          </a:p>
        </p:txBody>
      </p:sp>
    </p:spTree>
    <p:extLst>
      <p:ext uri="{BB962C8B-B14F-4D97-AF65-F5344CB8AC3E}">
        <p14:creationId xmlns:p14="http://schemas.microsoft.com/office/powerpoint/2010/main" val="489064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167</a:t>
            </a:fld>
            <a:endParaRPr lang="en-US" altLang="x-none"/>
          </a:p>
        </p:txBody>
      </p:sp>
    </p:spTree>
    <p:extLst>
      <p:ext uri="{BB962C8B-B14F-4D97-AF65-F5344CB8AC3E}">
        <p14:creationId xmlns:p14="http://schemas.microsoft.com/office/powerpoint/2010/main" val="3997840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6</a:t>
            </a:r>
            <a:br>
              <a:rPr lang="en-US" dirty="0"/>
            </a:br>
            <a:r>
              <a:rPr lang="en-US" sz="3400" dirty="0"/>
              <a:t>More Pointers and Arrays</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t>Reading: K&amp;R (5.2-5.5) or Essential C section 6</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2</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and manipulate more complex data like text?</a:t>
            </a:r>
          </a:p>
          <a:p>
            <a:pPr marL="0" indent="0">
              <a:buNone/>
            </a:pPr>
            <a:endParaRPr lang="en-US" b="1" u="sng" dirty="0"/>
          </a:p>
          <a:p>
            <a:pPr marL="0" indent="0">
              <a:buNone/>
            </a:pPr>
            <a:r>
              <a:rPr lang="en-US" dirty="0"/>
              <a:t>Why is answering this question important?</a:t>
            </a:r>
          </a:p>
          <a:p>
            <a:r>
              <a:rPr lang="en-US" dirty="0"/>
              <a:t>Shows us how strings are represented in C and other languages (previously)</a:t>
            </a:r>
          </a:p>
          <a:p>
            <a:r>
              <a:rPr lang="en-US" dirty="0"/>
              <a:t>Helps us better understand buffer overflows, a common bug (previously)</a:t>
            </a:r>
          </a:p>
          <a:p>
            <a:r>
              <a:rPr lang="en-US" dirty="0"/>
              <a:t>Introduces us to pointers, because strings can be pointers (this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assign2:</a:t>
            </a:r>
            <a:r>
              <a:rPr lang="en-US" sz="2400" dirty="0"/>
              <a:t> implement 2 functions a 1 program using those functions to find the location of different built-in commands in the filesystem.  You’ll write functions to extract a list of possible locations and tokenize that list of locations.</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Understand how strings are represented as pointers and how that helps us better understand their behavior</a:t>
            </a:r>
          </a:p>
          <a:p>
            <a:r>
              <a:rPr lang="en-US" dirty="0"/>
              <a:t>Learn about pointers and how they help us access data without making copies</a:t>
            </a:r>
          </a:p>
          <a:p>
            <a:r>
              <a:rPr lang="en-US" dirty="0"/>
              <a:t>Become familiar with using memory diagrams to understand code behavior</a:t>
            </a:r>
          </a:p>
        </p:txBody>
      </p:sp>
    </p:spTree>
    <p:extLst>
      <p:ext uri="{BB962C8B-B14F-4D97-AF65-F5344CB8AC3E}">
        <p14:creationId xmlns:p14="http://schemas.microsoft.com/office/powerpoint/2010/main" val="2632627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a:t>
            </a:r>
          </a:p>
          <a:p>
            <a:pPr>
              <a:tabLst>
                <a:tab pos="11477625" algn="r"/>
              </a:tabLst>
            </a:pPr>
            <a:r>
              <a:rPr lang="en-US" dirty="0"/>
              <a:t>Strings in Memory</a:t>
            </a:r>
          </a:p>
          <a:p>
            <a:pPr>
              <a:tabLst>
                <a:tab pos="11477625" algn="r"/>
              </a:tabLst>
            </a:pPr>
            <a:r>
              <a:rPr lang="en-US" dirty="0"/>
              <a:t>Double Pointers	</a:t>
            </a:r>
          </a:p>
          <a:p>
            <a:pPr>
              <a:tabLst>
                <a:tab pos="11477625" algn="r"/>
              </a:tabLst>
            </a:pPr>
            <a:r>
              <a:rPr lang="en-US" dirty="0"/>
              <a:t>Arrays in Memory	</a:t>
            </a:r>
          </a:p>
          <a:p>
            <a:pPr>
              <a:tabLst>
                <a:tab pos="11477625" algn="r"/>
              </a:tabLst>
            </a:pPr>
            <a:r>
              <a:rPr lang="en-US" dirty="0"/>
              <a:t>Arrays of Pointers	</a:t>
            </a:r>
          </a:p>
          <a:p>
            <a:pPr>
              <a:tabLst>
                <a:tab pos="11477625" algn="r"/>
              </a:tabLst>
            </a:pPr>
            <a:r>
              <a:rPr lang="en-US" dirty="0"/>
              <a:t>Pointer Arithmetic	</a:t>
            </a:r>
          </a:p>
          <a:p>
            <a:pPr>
              <a:tabLst>
                <a:tab pos="11477625" algn="r"/>
              </a:tabLst>
            </a:pPr>
            <a:r>
              <a:rPr lang="en-US" dirty="0"/>
              <a:t>Other topics: </a:t>
            </a:r>
            <a:r>
              <a:rPr lang="en-US" b="1" dirty="0"/>
              <a:t>const</a:t>
            </a:r>
            <a:r>
              <a:rPr lang="en-US" dirty="0"/>
              <a:t>, </a:t>
            </a:r>
            <a:r>
              <a:rPr lang="en-US" b="1" dirty="0"/>
              <a:t>struct</a:t>
            </a:r>
            <a:r>
              <a:rPr lang="en-US" dirty="0"/>
              <a:t> and ternary	</a:t>
            </a:r>
          </a:p>
          <a:p>
            <a:pPr marL="0" indent="0">
              <a:buNone/>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/class/cs107/lecture-code/lect6 .</a:t>
            </a:r>
          </a:p>
        </p:txBody>
      </p:sp>
    </p:spTree>
    <p:extLst>
      <p:ext uri="{BB962C8B-B14F-4D97-AF65-F5344CB8AC3E}">
        <p14:creationId xmlns:p14="http://schemas.microsoft.com/office/powerpoint/2010/main" val="2002900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b="1" dirty="0">
                <a:solidFill>
                  <a:srgbClr val="FF0000"/>
                </a:solidFill>
              </a:rPr>
              <a:t>Pointers and Parameters	</a:t>
            </a:r>
          </a:p>
          <a:p>
            <a:pPr>
              <a:tabLst>
                <a:tab pos="11477625" algn="r"/>
              </a:tabLst>
            </a:pPr>
            <a:r>
              <a:rPr lang="en-US" dirty="0"/>
              <a:t>Strings in Memory</a:t>
            </a:r>
          </a:p>
          <a:p>
            <a:pPr>
              <a:tabLst>
                <a:tab pos="11477625" algn="r"/>
              </a:tabLst>
            </a:pPr>
            <a:r>
              <a:rPr lang="en-US" dirty="0"/>
              <a:t>Double Pointers	</a:t>
            </a:r>
          </a:p>
          <a:p>
            <a:pPr>
              <a:tabLst>
                <a:tab pos="11477625" algn="r"/>
              </a:tabLst>
            </a:pPr>
            <a:r>
              <a:rPr lang="en-US" dirty="0"/>
              <a:t>Arrays in Memory	</a:t>
            </a:r>
          </a:p>
          <a:p>
            <a:pPr>
              <a:tabLst>
                <a:tab pos="11477625" algn="r"/>
              </a:tabLst>
            </a:pPr>
            <a:r>
              <a:rPr lang="en-US" dirty="0"/>
              <a:t>Arrays of Pointers	</a:t>
            </a:r>
          </a:p>
          <a:p>
            <a:pPr>
              <a:tabLst>
                <a:tab pos="11477625" algn="r"/>
              </a:tabLst>
            </a:pPr>
            <a:r>
              <a:rPr lang="en-US" dirty="0"/>
              <a:t>Pointer Arithmetic	</a:t>
            </a:r>
          </a:p>
          <a:p>
            <a:pPr>
              <a:tabLst>
                <a:tab pos="11477625" algn="r"/>
              </a:tabLst>
            </a:pPr>
            <a:r>
              <a:rPr lang="en-US" dirty="0"/>
              <a:t>Other topics: </a:t>
            </a:r>
            <a:r>
              <a:rPr lang="en-US" b="1" dirty="0"/>
              <a:t>const</a:t>
            </a:r>
            <a:r>
              <a:rPr lang="en-US" dirty="0"/>
              <a:t>, </a:t>
            </a:r>
            <a:r>
              <a:rPr lang="en-US" b="1" dirty="0"/>
              <a:t>struct</a:t>
            </a:r>
            <a:r>
              <a:rPr lang="en-US" dirty="0"/>
              <a:t> and ternary	</a:t>
            </a:r>
          </a:p>
          <a:p>
            <a:pPr marL="0" indent="0">
              <a:buNone/>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/class/cs107/lecture-code/lect6 .</a:t>
            </a:r>
          </a:p>
        </p:txBody>
      </p:sp>
    </p:spTree>
    <p:extLst>
      <p:ext uri="{BB962C8B-B14F-4D97-AF65-F5344CB8AC3E}">
        <p14:creationId xmlns:p14="http://schemas.microsoft.com/office/powerpoint/2010/main" val="284459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667D-5C82-894B-A912-D00B9EE532E0}"/>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07008F42-A66D-4C44-998F-FE87AA9009BE}"/>
              </a:ext>
            </a:extLst>
          </p:cNvPr>
          <p:cNvSpPr>
            <a:spLocks noGrp="1"/>
          </p:cNvSpPr>
          <p:nvPr>
            <p:ph idx="1"/>
          </p:nvPr>
        </p:nvSpPr>
        <p:spPr/>
        <p:txBody>
          <a:bodyPr/>
          <a:lstStyle/>
          <a:p>
            <a:r>
              <a:rPr lang="en-US" dirty="0"/>
              <a:t>A </a:t>
            </a:r>
            <a:r>
              <a:rPr lang="en-US" i="1" dirty="0"/>
              <a:t>pointer</a:t>
            </a:r>
            <a:r>
              <a:rPr lang="en-US" dirty="0"/>
              <a:t> is a variable that stores a memory address.</a:t>
            </a:r>
          </a:p>
          <a:p>
            <a:r>
              <a:rPr lang="en-US" dirty="0"/>
              <a:t>Because there is no pass-by-reference in C like in C++, pointers let us pass around the address of one instance of memory, instead of making many copies.</a:t>
            </a:r>
          </a:p>
          <a:p>
            <a:r>
              <a:rPr lang="en-US" dirty="0"/>
              <a:t>One (8 byte) pointer can represent any size memory location!</a:t>
            </a:r>
          </a:p>
          <a:p>
            <a:r>
              <a:rPr lang="en-US" dirty="0"/>
              <a:t>Pointers are also essential for allocating memory on the heap, which we will cover later.</a:t>
            </a:r>
          </a:p>
          <a:p>
            <a:r>
              <a:rPr lang="en-US" dirty="0"/>
              <a:t>Pointers also let us refer to memory generically, which we will cover later.</a:t>
            </a:r>
          </a:p>
        </p:txBody>
      </p:sp>
    </p:spTree>
    <p:extLst>
      <p:ext uri="{BB962C8B-B14F-4D97-AF65-F5344CB8AC3E}">
        <p14:creationId xmlns:p14="http://schemas.microsoft.com/office/powerpoint/2010/main" val="1167451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5CE3A-7C46-8D4A-9F25-CD2D9136ED53}"/>
              </a:ext>
            </a:extLst>
          </p:cNvPr>
          <p:cNvSpPr>
            <a:spLocks noGrp="1"/>
          </p:cNvSpPr>
          <p:nvPr>
            <p:ph type="title"/>
          </p:nvPr>
        </p:nvSpPr>
        <p:spPr/>
        <p:txBody>
          <a:bodyPr/>
          <a:lstStyle/>
          <a:p>
            <a:r>
              <a:rPr lang="en-US" dirty="0"/>
              <a:t>Memory</a:t>
            </a:r>
          </a:p>
        </p:txBody>
      </p:sp>
      <p:sp>
        <p:nvSpPr>
          <p:cNvPr id="3" name="Content Placeholder 2">
            <a:extLst>
              <a:ext uri="{FF2B5EF4-FFF2-40B4-BE49-F238E27FC236}">
                <a16:creationId xmlns:a16="http://schemas.microsoft.com/office/drawing/2014/main" id="{EA40D6CE-BCA2-2C46-94B4-29C93F82234A}"/>
              </a:ext>
            </a:extLst>
          </p:cNvPr>
          <p:cNvSpPr>
            <a:spLocks noGrp="1"/>
          </p:cNvSpPr>
          <p:nvPr>
            <p:ph idx="1"/>
          </p:nvPr>
        </p:nvSpPr>
        <p:spPr>
          <a:xfrm>
            <a:off x="152400" y="1295400"/>
            <a:ext cx="8077200" cy="5181600"/>
          </a:xfrm>
        </p:spPr>
        <p:txBody>
          <a:bodyPr/>
          <a:lstStyle/>
          <a:p>
            <a:r>
              <a:rPr lang="en-US" dirty="0"/>
              <a:t>Memory is a big array of bytes.</a:t>
            </a:r>
          </a:p>
          <a:p>
            <a:r>
              <a:rPr lang="en-US" dirty="0"/>
              <a:t>Each byte has a unique numeric index that is commonly written in hexadecimal.</a:t>
            </a:r>
          </a:p>
          <a:p>
            <a:r>
              <a:rPr lang="en-US" dirty="0"/>
              <a:t>A pointer stores one of these memory addresses.</a:t>
            </a:r>
          </a:p>
        </p:txBody>
      </p:sp>
      <p:graphicFrame>
        <p:nvGraphicFramePr>
          <p:cNvPr id="4" name="Content Placeholder 3">
            <a:extLst>
              <a:ext uri="{FF2B5EF4-FFF2-40B4-BE49-F238E27FC236}">
                <a16:creationId xmlns:a16="http://schemas.microsoft.com/office/drawing/2014/main" id="{DAF3C4C7-994F-D14B-AA5C-97D61ED5A9B0}"/>
              </a:ext>
            </a:extLst>
          </p:cNvPr>
          <p:cNvGraphicFramePr>
            <a:graphicFrameLocks/>
          </p:cNvGraphicFramePr>
          <p:nvPr/>
        </p:nvGraphicFramePr>
        <p:xfrm>
          <a:off x="85344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Tree>
    <p:extLst>
      <p:ext uri="{BB962C8B-B14F-4D97-AF65-F5344CB8AC3E}">
        <p14:creationId xmlns:p14="http://schemas.microsoft.com/office/powerpoint/2010/main" val="1411316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D5692-3D9F-524E-8319-F57B1D8DC990}"/>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AB134C0E-1619-F741-B575-EB075C3E0FB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2;</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Make a pointer that stores the </a:t>
            </a:r>
            <a:r>
              <a:rPr lang="en-US" u="sng" dirty="0">
                <a:solidFill>
                  <a:srgbClr val="00B050"/>
                </a:solidFill>
                <a:latin typeface="Consolas" panose="020B0609020204030204" pitchFamily="49" charset="0"/>
                <a:cs typeface="Consolas" panose="020B0609020204030204" pitchFamily="49" charset="0"/>
              </a:rPr>
              <a:t>address</a:t>
            </a:r>
            <a:r>
              <a:rPr lang="en-US" dirty="0">
                <a:solidFill>
                  <a:srgbClr val="00B050"/>
                </a:solidFill>
                <a:latin typeface="Consolas" panose="020B0609020204030204" pitchFamily="49" charset="0"/>
                <a:cs typeface="Consolas" panose="020B0609020204030204" pitchFamily="49" charset="0"/>
              </a:rPr>
              <a:t> of x.</a:t>
            </a:r>
          </a:p>
          <a:p>
            <a:pPr marL="0" indent="0">
              <a:buNone/>
            </a:pPr>
            <a:r>
              <a:rPr lang="en-US" dirty="0">
                <a:solidFill>
                  <a:srgbClr val="00B050"/>
                </a:solidFill>
                <a:latin typeface="Consolas" panose="020B0609020204030204" pitchFamily="49" charset="0"/>
                <a:cs typeface="Consolas" panose="020B0609020204030204" pitchFamily="49" charset="0"/>
              </a:rPr>
              <a:t>// (&amp; means "address of")</a:t>
            </a:r>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 &amp;x;</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Dereference the pointer to go to that address.</a:t>
            </a:r>
          </a:p>
          <a:p>
            <a:pPr marL="0" indent="0">
              <a:buNone/>
            </a:pPr>
            <a:r>
              <a:rPr lang="en-US" dirty="0">
                <a:solidFill>
                  <a:srgbClr val="00B050"/>
                </a:solidFill>
                <a:latin typeface="Consolas" panose="020B0609020204030204" pitchFamily="49" charset="0"/>
                <a:cs typeface="Consolas" panose="020B0609020204030204" pitchFamily="49" charset="0"/>
              </a:rPr>
              <a:t>// (* means "dereference")</a:t>
            </a: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prints 2</a:t>
            </a:r>
          </a:p>
        </p:txBody>
      </p:sp>
      <p:sp>
        <p:nvSpPr>
          <p:cNvPr id="4" name="Rectangle 3">
            <a:extLst>
              <a:ext uri="{FF2B5EF4-FFF2-40B4-BE49-F238E27FC236}">
                <a16:creationId xmlns:a16="http://schemas.microsoft.com/office/drawing/2014/main" id="{164BEA1F-E434-924C-918D-3DF2B64F2663}"/>
              </a:ext>
            </a:extLst>
          </p:cNvPr>
          <p:cNvSpPr/>
          <p:nvPr/>
        </p:nvSpPr>
        <p:spPr bwMode="auto">
          <a:xfrm>
            <a:off x="6019800" y="2895600"/>
            <a:ext cx="5943600" cy="140289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declaration</a:t>
            </a:r>
            <a:r>
              <a:rPr lang="en-US" sz="2000" dirty="0">
                <a:latin typeface="Calibri" panose="020F0502020204030204" pitchFamily="34" charset="0"/>
                <a:cs typeface="Calibri" panose="020F0502020204030204" pitchFamily="34" charset="0"/>
              </a:rPr>
              <a:t>: “pointer”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int *</a:t>
            </a:r>
            <a:r>
              <a:rPr lang="en-US" sz="2000" dirty="0">
                <a:latin typeface="Calibri" panose="020F0502020204030204" pitchFamily="34" charset="0"/>
                <a:cs typeface="Calibri" panose="020F0502020204030204" pitchFamily="34" charset="0"/>
              </a:rPr>
              <a:t> is "pointer to an int”</a:t>
            </a:r>
          </a:p>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operation</a:t>
            </a:r>
            <a:r>
              <a:rPr lang="en-US" sz="2000" dirty="0">
                <a:latin typeface="Calibri" panose="020F0502020204030204" pitchFamily="34" charset="0"/>
                <a:cs typeface="Calibri" panose="020F0502020204030204" pitchFamily="34" charset="0"/>
              </a:rPr>
              <a:t>: "dereference/the value at address”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 is "the value at address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a:t>
            </a:r>
          </a:p>
        </p:txBody>
      </p:sp>
      <p:sp>
        <p:nvSpPr>
          <p:cNvPr id="5" name="TextBox 4">
            <a:extLst>
              <a:ext uri="{FF2B5EF4-FFF2-40B4-BE49-F238E27FC236}">
                <a16:creationId xmlns:a16="http://schemas.microsoft.com/office/drawing/2014/main" id="{36FC8402-45E4-2741-B613-CFD3C144A019}"/>
              </a:ext>
            </a:extLst>
          </p:cNvPr>
          <p:cNvSpPr txBox="1"/>
          <p:nvPr/>
        </p:nvSpPr>
        <p:spPr>
          <a:xfrm>
            <a:off x="6019800" y="3304660"/>
            <a:ext cx="410690"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65316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p:bldP spid="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34201"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b="1" dirty="0" err="1">
                <a:solidFill>
                  <a:srgbClr val="FF0000"/>
                </a:solidFill>
                <a:latin typeface="Consolas" panose="020B0609020204030204" pitchFamily="49" charset="0"/>
                <a:cs typeface="Consolas" panose="020B0609020204030204" pitchFamily="49" charset="0"/>
              </a:rPr>
              <a:t>int</a:t>
            </a:r>
            <a:r>
              <a:rPr lang="en-US" sz="2600" b="1" dirty="0">
                <a:solidFill>
                  <a:srgbClr val="FF0000"/>
                </a:solidFill>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b="1" dirty="0">
                <a:solidFill>
                  <a:srgbClr val="FF0000"/>
                </a:solidFill>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b="1" dirty="0">
                <a:solidFill>
                  <a:srgbClr val="FF0000"/>
                </a:solidFill>
                <a:latin typeface="Consolas" panose="020B0609020204030204" pitchFamily="49" charset="0"/>
                <a:cs typeface="Consolas" panose="020B0609020204030204" pitchFamily="49" charset="0"/>
              </a:rPr>
              <a:t>&amp;x</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465430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34201"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endParaRPr lang="en-US" sz="2400" dirty="0">
              <a:latin typeface="Consolas" panose="020B0609020204030204" pitchFamily="49" charset="0"/>
              <a:cs typeface="Consolas" panose="020B0609020204030204" pitchFamily="49" charset="0"/>
            </a:endParaRP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9" name="TextBox 18">
            <a:extLst>
              <a:ext uri="{FF2B5EF4-FFF2-40B4-BE49-F238E27FC236}">
                <a16:creationId xmlns:a16="http://schemas.microsoft.com/office/drawing/2014/main" id="{4E9C00CD-060A-734B-8580-D35105120C7F}"/>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671604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a:t>
            </a:r>
            <a:r>
              <a:rPr lang="en-US" sz="2600" dirty="0">
                <a:solidFill>
                  <a:srgbClr val="FF0000"/>
                </a:solidFill>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onsolas" panose="020B0609020204030204" pitchFamily="49" charset="0"/>
                <a:cs typeface="Consolas" panose="020B0609020204030204" pitchFamily="49" charset="0"/>
              </a:rPr>
              <a:t>2</a:t>
            </a:r>
          </a:p>
        </p:txBody>
      </p:sp>
      <p:sp>
        <p:nvSpPr>
          <p:cNvPr id="6" name="TextBox 5">
            <a:extLst>
              <a:ext uri="{FF2B5EF4-FFF2-40B4-BE49-F238E27FC236}">
                <a16:creationId xmlns:a16="http://schemas.microsoft.com/office/drawing/2014/main" id="{BE901457-2926-5544-9106-A861B3BC67D3}"/>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552539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5" name="TextBox 14">
            <a:extLst>
              <a:ext uri="{FF2B5EF4-FFF2-40B4-BE49-F238E27FC236}">
                <a16:creationId xmlns:a16="http://schemas.microsoft.com/office/drawing/2014/main" id="{CBB47B1D-25E1-6D48-BF89-BAA74A0F1D24}"/>
              </a:ext>
            </a:extLst>
          </p:cNvPr>
          <p:cNvSpPr txBox="1"/>
          <p:nvPr/>
        </p:nvSpPr>
        <p:spPr>
          <a:xfrm>
            <a:off x="7772400" y="3656424"/>
            <a:ext cx="4181168" cy="1569660"/>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err="1">
                <a:latin typeface="Consolas" panose="020B0609020204030204" pitchFamily="49" charset="0"/>
                <a:cs typeface="Consolas" panose="020B0609020204030204" pitchFamily="49" charset="0"/>
              </a:rPr>
              <a:t>myFunc</a:t>
            </a:r>
            <a:endParaRPr lang="en-US" sz="2400" b="1" u="sng"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a:p>
            <a:pPr algn="l"/>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onsolas" panose="020B0609020204030204" pitchFamily="49" charset="0"/>
                <a:cs typeface="Consolas" panose="020B0609020204030204" pitchFamily="49" charset="0"/>
              </a:rPr>
              <a:t>2</a:t>
            </a:r>
          </a:p>
        </p:txBody>
      </p:sp>
      <p:sp>
        <p:nvSpPr>
          <p:cNvPr id="17" name="Text Box 28">
            <a:extLst>
              <a:ext uri="{FF2B5EF4-FFF2-40B4-BE49-F238E27FC236}">
                <a16:creationId xmlns:a16="http://schemas.microsoft.com/office/drawing/2014/main" id="{818DD90F-78F0-E244-8B3D-B5693F9A602E}"/>
              </a:ext>
            </a:extLst>
          </p:cNvPr>
          <p:cNvSpPr txBox="1">
            <a:spLocks noChangeArrowheads="1"/>
          </p:cNvSpPr>
          <p:nvPr/>
        </p:nvSpPr>
        <p:spPr bwMode="auto">
          <a:xfrm>
            <a:off x="9067800" y="4381292"/>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endParaRPr lang="en-US" altLang="en-US" sz="2400" dirty="0">
              <a:latin typeface="Consolas" panose="020B0609020204030204" pitchFamily="49" charset="0"/>
              <a:cs typeface="Consolas" panose="020B0609020204030204" pitchFamily="49" charset="0"/>
            </a:endParaRPr>
          </a:p>
        </p:txBody>
      </p:sp>
      <p:sp>
        <p:nvSpPr>
          <p:cNvPr id="9" name="Freeform 8">
            <a:extLst>
              <a:ext uri="{FF2B5EF4-FFF2-40B4-BE49-F238E27FC236}">
                <a16:creationId xmlns:a16="http://schemas.microsoft.com/office/drawing/2014/main" id="{BB87C357-1057-7047-A1E6-D871715B4E40}"/>
              </a:ext>
            </a:extLst>
          </p:cNvPr>
          <p:cNvSpPr/>
          <p:nvPr/>
        </p:nvSpPr>
        <p:spPr>
          <a:xfrm>
            <a:off x="8686800" y="2327088"/>
            <a:ext cx="677333" cy="2295712"/>
          </a:xfrm>
          <a:custGeom>
            <a:avLst/>
            <a:gdLst>
              <a:gd name="connsiteX0" fmla="*/ 677333 w 677333"/>
              <a:gd name="connsiteY0" fmla="*/ 2295712 h 2295712"/>
              <a:gd name="connsiteX1" fmla="*/ 558800 w 677333"/>
              <a:gd name="connsiteY1" fmla="*/ 348379 h 2295712"/>
              <a:gd name="connsiteX2" fmla="*/ 0 w 677333"/>
              <a:gd name="connsiteY2" fmla="*/ 9712 h 2295712"/>
            </a:gdLst>
            <a:ahLst/>
            <a:cxnLst>
              <a:cxn ang="0">
                <a:pos x="connsiteX0" y="connsiteY0"/>
              </a:cxn>
              <a:cxn ang="0">
                <a:pos x="connsiteX1" y="connsiteY1"/>
              </a:cxn>
              <a:cxn ang="0">
                <a:pos x="connsiteX2" y="connsiteY2"/>
              </a:cxn>
            </a:cxnLst>
            <a:rect l="l" t="t" r="r" b="b"/>
            <a:pathLst>
              <a:path w="677333" h="2295712">
                <a:moveTo>
                  <a:pt x="677333" y="2295712"/>
                </a:moveTo>
                <a:cubicBezTo>
                  <a:pt x="674511" y="1512545"/>
                  <a:pt x="671689" y="729379"/>
                  <a:pt x="558800" y="348379"/>
                </a:cubicBezTo>
                <a:cubicBezTo>
                  <a:pt x="445911" y="-32621"/>
                  <a:pt x="222955" y="-11455"/>
                  <a:pt x="0" y="9712"/>
                </a:cubicBezTo>
              </a:path>
            </a:pathLst>
          </a:custGeom>
          <a:noFill/>
          <a:ln w="762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20D9DF3-EF7B-2045-A301-5CB5CA1C0C1F}"/>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35977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5" name="TextBox 14">
            <a:extLst>
              <a:ext uri="{FF2B5EF4-FFF2-40B4-BE49-F238E27FC236}">
                <a16:creationId xmlns:a16="http://schemas.microsoft.com/office/drawing/2014/main" id="{CBB47B1D-25E1-6D48-BF89-BAA74A0F1D24}"/>
              </a:ext>
            </a:extLst>
          </p:cNvPr>
          <p:cNvSpPr txBox="1"/>
          <p:nvPr/>
        </p:nvSpPr>
        <p:spPr>
          <a:xfrm>
            <a:off x="7772400" y="3656424"/>
            <a:ext cx="4181168" cy="1569660"/>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err="1">
                <a:latin typeface="Consolas" panose="020B0609020204030204" pitchFamily="49" charset="0"/>
                <a:cs typeface="Consolas" panose="020B0609020204030204" pitchFamily="49" charset="0"/>
              </a:rPr>
              <a:t>myFunc</a:t>
            </a:r>
            <a:endParaRPr lang="en-US" sz="2400" b="1" u="sng"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a:p>
            <a:pPr algn="l"/>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onsolas" panose="020B0609020204030204" pitchFamily="49" charset="0"/>
                <a:cs typeface="Consolas" panose="020B0609020204030204" pitchFamily="49" charset="0"/>
              </a:rPr>
              <a:t>2</a:t>
            </a:r>
          </a:p>
        </p:txBody>
      </p:sp>
      <p:sp>
        <p:nvSpPr>
          <p:cNvPr id="17" name="Text Box 28">
            <a:extLst>
              <a:ext uri="{FF2B5EF4-FFF2-40B4-BE49-F238E27FC236}">
                <a16:creationId xmlns:a16="http://schemas.microsoft.com/office/drawing/2014/main" id="{818DD90F-78F0-E244-8B3D-B5693F9A602E}"/>
              </a:ext>
            </a:extLst>
          </p:cNvPr>
          <p:cNvSpPr txBox="1">
            <a:spLocks noChangeArrowheads="1"/>
          </p:cNvSpPr>
          <p:nvPr/>
        </p:nvSpPr>
        <p:spPr bwMode="auto">
          <a:xfrm>
            <a:off x="9067800" y="4381292"/>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endParaRPr lang="en-US" altLang="en-US" sz="2400" dirty="0">
              <a:latin typeface="Consolas" panose="020B0609020204030204" pitchFamily="49" charset="0"/>
              <a:cs typeface="Consolas" panose="020B0609020204030204" pitchFamily="49" charset="0"/>
            </a:endParaRPr>
          </a:p>
        </p:txBody>
      </p:sp>
      <p:sp>
        <p:nvSpPr>
          <p:cNvPr id="9" name="Freeform 8">
            <a:extLst>
              <a:ext uri="{FF2B5EF4-FFF2-40B4-BE49-F238E27FC236}">
                <a16:creationId xmlns:a16="http://schemas.microsoft.com/office/drawing/2014/main" id="{BB87C357-1057-7047-A1E6-D871715B4E40}"/>
              </a:ext>
            </a:extLst>
          </p:cNvPr>
          <p:cNvSpPr/>
          <p:nvPr/>
        </p:nvSpPr>
        <p:spPr>
          <a:xfrm>
            <a:off x="8686800" y="2327088"/>
            <a:ext cx="677333" cy="2295712"/>
          </a:xfrm>
          <a:custGeom>
            <a:avLst/>
            <a:gdLst>
              <a:gd name="connsiteX0" fmla="*/ 677333 w 677333"/>
              <a:gd name="connsiteY0" fmla="*/ 2295712 h 2295712"/>
              <a:gd name="connsiteX1" fmla="*/ 558800 w 677333"/>
              <a:gd name="connsiteY1" fmla="*/ 348379 h 2295712"/>
              <a:gd name="connsiteX2" fmla="*/ 0 w 677333"/>
              <a:gd name="connsiteY2" fmla="*/ 9712 h 2295712"/>
            </a:gdLst>
            <a:ahLst/>
            <a:cxnLst>
              <a:cxn ang="0">
                <a:pos x="connsiteX0" y="connsiteY0"/>
              </a:cxn>
              <a:cxn ang="0">
                <a:pos x="connsiteX1" y="connsiteY1"/>
              </a:cxn>
              <a:cxn ang="0">
                <a:pos x="connsiteX2" y="connsiteY2"/>
              </a:cxn>
            </a:cxnLst>
            <a:rect l="l" t="t" r="r" b="b"/>
            <a:pathLst>
              <a:path w="677333" h="2295712">
                <a:moveTo>
                  <a:pt x="677333" y="2295712"/>
                </a:moveTo>
                <a:cubicBezTo>
                  <a:pt x="674511" y="1512545"/>
                  <a:pt x="671689" y="729379"/>
                  <a:pt x="558800" y="348379"/>
                </a:cubicBezTo>
                <a:cubicBezTo>
                  <a:pt x="445911" y="-32621"/>
                  <a:pt x="222955" y="-11455"/>
                  <a:pt x="0" y="9712"/>
                </a:cubicBezTo>
              </a:path>
            </a:pathLst>
          </a:custGeom>
          <a:noFill/>
          <a:ln w="762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37BF07A-689A-B043-8F13-09E734BA108E}"/>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590741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5" name="TextBox 14">
            <a:extLst>
              <a:ext uri="{FF2B5EF4-FFF2-40B4-BE49-F238E27FC236}">
                <a16:creationId xmlns:a16="http://schemas.microsoft.com/office/drawing/2014/main" id="{CBB47B1D-25E1-6D48-BF89-BAA74A0F1D24}"/>
              </a:ext>
            </a:extLst>
          </p:cNvPr>
          <p:cNvSpPr txBox="1"/>
          <p:nvPr/>
        </p:nvSpPr>
        <p:spPr>
          <a:xfrm>
            <a:off x="7772400" y="3656424"/>
            <a:ext cx="4181168" cy="1569660"/>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err="1">
                <a:latin typeface="Consolas" panose="020B0609020204030204" pitchFamily="49" charset="0"/>
                <a:cs typeface="Consolas" panose="020B0609020204030204" pitchFamily="49" charset="0"/>
              </a:rPr>
              <a:t>myFunc</a:t>
            </a:r>
            <a:endParaRPr lang="en-US" sz="2400" b="1" u="sng"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a:p>
            <a:pPr algn="l"/>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a:p>
            <a:pPr algn="l"/>
            <a:endParaRPr lang="en-US" sz="2400" b="1" dirty="0">
              <a:latin typeface="Consolas" panose="020B0609020204030204" pitchFamily="49" charset="0"/>
              <a:cs typeface="Consolas" panose="020B0609020204030204" pitchFamily="49" charset="0"/>
            </a:endParaRP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b="1" dirty="0">
                <a:solidFill>
                  <a:srgbClr val="FF0000"/>
                </a:solidFill>
                <a:latin typeface="Consolas" panose="020B0609020204030204" pitchFamily="49" charset="0"/>
                <a:cs typeface="Consolas" panose="020B0609020204030204" pitchFamily="49" charset="0"/>
              </a:rPr>
              <a:t>3</a:t>
            </a:r>
          </a:p>
        </p:txBody>
      </p:sp>
      <p:sp>
        <p:nvSpPr>
          <p:cNvPr id="17" name="Text Box 28">
            <a:extLst>
              <a:ext uri="{FF2B5EF4-FFF2-40B4-BE49-F238E27FC236}">
                <a16:creationId xmlns:a16="http://schemas.microsoft.com/office/drawing/2014/main" id="{818DD90F-78F0-E244-8B3D-B5693F9A602E}"/>
              </a:ext>
            </a:extLst>
          </p:cNvPr>
          <p:cNvSpPr txBox="1">
            <a:spLocks noChangeArrowheads="1"/>
          </p:cNvSpPr>
          <p:nvPr/>
        </p:nvSpPr>
        <p:spPr bwMode="auto">
          <a:xfrm>
            <a:off x="9067800" y="4381292"/>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endParaRPr lang="en-US" altLang="en-US" sz="2400" dirty="0">
              <a:latin typeface="Consolas" panose="020B0609020204030204" pitchFamily="49" charset="0"/>
              <a:cs typeface="Consolas" panose="020B0609020204030204" pitchFamily="49" charset="0"/>
            </a:endParaRPr>
          </a:p>
        </p:txBody>
      </p:sp>
      <p:sp>
        <p:nvSpPr>
          <p:cNvPr id="9" name="Freeform 8">
            <a:extLst>
              <a:ext uri="{FF2B5EF4-FFF2-40B4-BE49-F238E27FC236}">
                <a16:creationId xmlns:a16="http://schemas.microsoft.com/office/drawing/2014/main" id="{BB87C357-1057-7047-A1E6-D871715B4E40}"/>
              </a:ext>
            </a:extLst>
          </p:cNvPr>
          <p:cNvSpPr/>
          <p:nvPr/>
        </p:nvSpPr>
        <p:spPr>
          <a:xfrm>
            <a:off x="8686800" y="2327088"/>
            <a:ext cx="677333" cy="2295712"/>
          </a:xfrm>
          <a:custGeom>
            <a:avLst/>
            <a:gdLst>
              <a:gd name="connsiteX0" fmla="*/ 677333 w 677333"/>
              <a:gd name="connsiteY0" fmla="*/ 2295712 h 2295712"/>
              <a:gd name="connsiteX1" fmla="*/ 558800 w 677333"/>
              <a:gd name="connsiteY1" fmla="*/ 348379 h 2295712"/>
              <a:gd name="connsiteX2" fmla="*/ 0 w 677333"/>
              <a:gd name="connsiteY2" fmla="*/ 9712 h 2295712"/>
            </a:gdLst>
            <a:ahLst/>
            <a:cxnLst>
              <a:cxn ang="0">
                <a:pos x="connsiteX0" y="connsiteY0"/>
              </a:cxn>
              <a:cxn ang="0">
                <a:pos x="connsiteX1" y="connsiteY1"/>
              </a:cxn>
              <a:cxn ang="0">
                <a:pos x="connsiteX2" y="connsiteY2"/>
              </a:cxn>
            </a:cxnLst>
            <a:rect l="l" t="t" r="r" b="b"/>
            <a:pathLst>
              <a:path w="677333" h="2295712">
                <a:moveTo>
                  <a:pt x="677333" y="2295712"/>
                </a:moveTo>
                <a:cubicBezTo>
                  <a:pt x="674511" y="1512545"/>
                  <a:pt x="671689" y="729379"/>
                  <a:pt x="558800" y="348379"/>
                </a:cubicBezTo>
                <a:cubicBezTo>
                  <a:pt x="445911" y="-32621"/>
                  <a:pt x="222955" y="-11455"/>
                  <a:pt x="0" y="9712"/>
                </a:cubicBezTo>
              </a:path>
            </a:pathLst>
          </a:custGeom>
          <a:noFill/>
          <a:ln w="762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4A84F15-5783-8340-BDD5-EEE69A876CB9}"/>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276053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onsolas" panose="020B0609020204030204" pitchFamily="49" charset="0"/>
                <a:cs typeface="Consolas" panose="020B0609020204030204" pitchFamily="49" charset="0"/>
              </a:rPr>
              <a:t>3</a:t>
            </a:r>
          </a:p>
        </p:txBody>
      </p:sp>
      <p:sp>
        <p:nvSpPr>
          <p:cNvPr id="10" name="TextBox 9">
            <a:extLst>
              <a:ext uri="{FF2B5EF4-FFF2-40B4-BE49-F238E27FC236}">
                <a16:creationId xmlns:a16="http://schemas.microsoft.com/office/drawing/2014/main" id="{7C37B063-C01B-E44F-90B4-0C80CE5636E0}"/>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30922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printf</a:t>
            </a:r>
            <a:r>
              <a:rPr lang="en-US" sz="2600" dirty="0">
                <a:solidFill>
                  <a:srgbClr val="FF0000"/>
                </a:solidFill>
                <a:latin typeface="Consolas" panose="020B0609020204030204" pitchFamily="49" charset="0"/>
                <a:cs typeface="Consolas" panose="020B0609020204030204" pitchFamily="49" charset="0"/>
              </a:rPr>
              <a:t>("%d", x);	//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EEE51ADD-D57D-EF44-A7F5-AC8689DAF523}"/>
              </a:ext>
            </a:extLst>
          </p:cNvPr>
          <p:cNvSpPr txBox="1"/>
          <p:nvPr/>
        </p:nvSpPr>
        <p:spPr>
          <a:xfrm>
            <a:off x="7772400" y="1415177"/>
            <a:ext cx="4181168" cy="1938992"/>
          </a:xfrm>
          <a:prstGeom prst="rect">
            <a:avLst/>
          </a:prstGeom>
          <a:solidFill>
            <a:schemeClr val="bg1">
              <a:lumMod val="85000"/>
            </a:schemeClr>
          </a:solidFill>
          <a:ln>
            <a:solidFill>
              <a:schemeClr val="tx1"/>
            </a:solidFill>
          </a:ln>
        </p:spPr>
        <p:txBody>
          <a:bodyPr wrap="square" rtlCol="0">
            <a:spAutoFit/>
          </a:bodyPr>
          <a:lstStyle/>
          <a:p>
            <a:pPr algn="l"/>
            <a:r>
              <a:rPr lang="en-US" sz="2400" b="1" u="sng" dirty="0">
                <a:latin typeface="Consolas" panose="020B0609020204030204" pitchFamily="49" charset="0"/>
                <a:cs typeface="Consolas" panose="020B0609020204030204" pitchFamily="49" charset="0"/>
              </a:rPr>
              <a:t>main</a:t>
            </a:r>
          </a:p>
          <a:p>
            <a:pPr algn="l"/>
            <a:endParaRPr lang="en-US" sz="2400" b="1" dirty="0">
              <a:latin typeface="Consolas" panose="020B0609020204030204" pitchFamily="49" charset="0"/>
              <a:cs typeface="Consolas" panose="020B0609020204030204" pitchFamily="49" charset="0"/>
            </a:endParaRPr>
          </a:p>
          <a:p>
            <a:pPr algn="l"/>
            <a:r>
              <a:rPr lang="en-US" sz="2400" dirty="0">
                <a:latin typeface="Consolas" panose="020B0609020204030204" pitchFamily="49" charset="0"/>
                <a:cs typeface="Consolas" panose="020B0609020204030204" pitchFamily="49" charset="0"/>
              </a:rPr>
              <a:t>x</a:t>
            </a:r>
          </a:p>
          <a:p>
            <a:pPr algn="l"/>
            <a:endParaRPr lang="en-US" sz="2400" dirty="0">
              <a:latin typeface="Consolas" panose="020B0609020204030204" pitchFamily="49" charset="0"/>
              <a:cs typeface="Consolas" panose="020B0609020204030204" pitchFamily="49" charset="0"/>
            </a:endParaRPr>
          </a:p>
          <a:p>
            <a:pPr algn="l"/>
            <a:r>
              <a:rPr lang="en-US" sz="2400" b="1" dirty="0">
                <a:latin typeface="Consolas" panose="020B0609020204030204" pitchFamily="49" charset="0"/>
                <a:cs typeface="Consolas" panose="020B0609020204030204" pitchFamily="49" charset="0"/>
              </a:rPr>
              <a:t> </a:t>
            </a:r>
          </a:p>
        </p:txBody>
      </p:sp>
      <p:sp>
        <p:nvSpPr>
          <p:cNvPr id="16" name="Text Box 28">
            <a:extLst>
              <a:ext uri="{FF2B5EF4-FFF2-40B4-BE49-F238E27FC236}">
                <a16:creationId xmlns:a16="http://schemas.microsoft.com/office/drawing/2014/main" id="{ACA95D95-FC57-DE45-B937-60A6A64026AD}"/>
              </a:ext>
            </a:extLst>
          </p:cNvPr>
          <p:cNvSpPr txBox="1">
            <a:spLocks noChangeArrowheads="1"/>
          </p:cNvSpPr>
          <p:nvPr/>
        </p:nvSpPr>
        <p:spPr bwMode="auto">
          <a:xfrm>
            <a:off x="8153400" y="2153840"/>
            <a:ext cx="457200" cy="461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onsolas" panose="020B0609020204030204" pitchFamily="49" charset="0"/>
                <a:cs typeface="Consolas" panose="020B0609020204030204" pitchFamily="49" charset="0"/>
              </a:rPr>
              <a:t>3</a:t>
            </a:r>
          </a:p>
        </p:txBody>
      </p:sp>
      <p:sp>
        <p:nvSpPr>
          <p:cNvPr id="7" name="TextBox 6">
            <a:extLst>
              <a:ext uri="{FF2B5EF4-FFF2-40B4-BE49-F238E27FC236}">
                <a16:creationId xmlns:a16="http://schemas.microsoft.com/office/drawing/2014/main" id="{C27BB4D0-343F-4E48-A8D0-8CBEB3943CC8}"/>
              </a:ext>
            </a:extLst>
          </p:cNvPr>
          <p:cNvSpPr txBox="1"/>
          <p:nvPr/>
        </p:nvSpPr>
        <p:spPr>
          <a:xfrm>
            <a:off x="9394490" y="1110734"/>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731231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a:t>
            </a:r>
            <a:r>
              <a:rPr lang="en-US" sz="2600" dirty="0">
                <a:solidFill>
                  <a:srgbClr val="FF0000"/>
                </a:solidFill>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D5FB08B3-3B58-C040-B543-70DD533F7047}"/>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4AA4537B-542C-6447-883F-23704099CB85}"/>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3" name="TextBox 12">
            <a:extLst>
              <a:ext uri="{FF2B5EF4-FFF2-40B4-BE49-F238E27FC236}">
                <a16:creationId xmlns:a16="http://schemas.microsoft.com/office/drawing/2014/main" id="{7537726A-58A7-1141-BE9C-DE319C76EE49}"/>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4" name="TextBox 13">
            <a:extLst>
              <a:ext uri="{FF2B5EF4-FFF2-40B4-BE49-F238E27FC236}">
                <a16:creationId xmlns:a16="http://schemas.microsoft.com/office/drawing/2014/main" id="{C6FF03CC-F419-F844-993A-5A437BFAA000}"/>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6" name="Left Bracket 15">
            <a:extLst>
              <a:ext uri="{FF2B5EF4-FFF2-40B4-BE49-F238E27FC236}">
                <a16:creationId xmlns:a16="http://schemas.microsoft.com/office/drawing/2014/main" id="{257231E7-CED0-CC4C-83C0-7785A5BA7D88}"/>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86178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9" name="TextBox 8">
            <a:extLst>
              <a:ext uri="{FF2B5EF4-FFF2-40B4-BE49-F238E27FC236}">
                <a16:creationId xmlns:a16="http://schemas.microsoft.com/office/drawing/2014/main" id="{183BA7C4-B4F9-D049-BC2B-06BA2DC4206E}"/>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0" name="Left Bracket 9">
            <a:extLst>
              <a:ext uri="{FF2B5EF4-FFF2-40B4-BE49-F238E27FC236}">
                <a16:creationId xmlns:a16="http://schemas.microsoft.com/office/drawing/2014/main" id="{470FDDA8-4545-A741-BD53-983E86B2767F}"/>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40073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0434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08275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intPtr</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a:solidFill>
                            <a:srgbClr val="FF0000"/>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7" name="TextBox 6">
            <a:extLst>
              <a:ext uri="{FF2B5EF4-FFF2-40B4-BE49-F238E27FC236}">
                <a16:creationId xmlns:a16="http://schemas.microsoft.com/office/drawing/2014/main" id="{95829B8A-5936-E74D-B112-6CEAEA787B61}"/>
              </a:ext>
            </a:extLst>
          </p:cNvPr>
          <p:cNvSpPr txBox="1"/>
          <p:nvPr/>
        </p:nvSpPr>
        <p:spPr>
          <a:xfrm>
            <a:off x="8778024" y="3124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
        <p:nvSpPr>
          <p:cNvPr id="14" name="Freeform 13">
            <a:extLst>
              <a:ext uri="{FF2B5EF4-FFF2-40B4-BE49-F238E27FC236}">
                <a16:creationId xmlns:a16="http://schemas.microsoft.com/office/drawing/2014/main" id="{326E5C7E-A262-F74D-B256-71E2EAFC3F6F}"/>
              </a:ext>
            </a:extLst>
          </p:cNvPr>
          <p:cNvSpPr/>
          <p:nvPr/>
        </p:nvSpPr>
        <p:spPr>
          <a:xfrm>
            <a:off x="10685947" y="2438401"/>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41483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411260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b="1" u="sng" dirty="0"/>
              <a:t>A pointer is a variable that stores a memory address.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intPtr</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(&amp;x);</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printf</a:t>
            </a:r>
            <a:r>
              <a:rPr lang="en-US" sz="2600" dirty="0">
                <a:solidFill>
                  <a:srgbClr val="FF0000"/>
                </a:solidFill>
                <a:latin typeface="Consolas" panose="020B0609020204030204" pitchFamily="49" charset="0"/>
                <a:cs typeface="Consolas" panose="020B0609020204030204" pitchFamily="49" charset="0"/>
              </a:rPr>
              <a:t>("%d", x);	// 3!</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B328758-C376-7F44-8E4A-A7E59B97997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668125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int</a:t>
            </a:r>
            <a:r>
              <a:rPr lang="en-US" sz="2600" dirty="0">
                <a:solidFill>
                  <a:srgbClr val="FF0000"/>
                </a:solidFill>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C1C9EE33-FFA1-D240-AF5C-9D08635F590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9" name="Content Placeholder 3">
            <a:extLst>
              <a:ext uri="{FF2B5EF4-FFF2-40B4-BE49-F238E27FC236}">
                <a16:creationId xmlns:a16="http://schemas.microsoft.com/office/drawing/2014/main" id="{5522E53C-5F0F-584E-81F4-83E438D457F5}"/>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0" name="TextBox 9">
            <a:extLst>
              <a:ext uri="{FF2B5EF4-FFF2-40B4-BE49-F238E27FC236}">
                <a16:creationId xmlns:a16="http://schemas.microsoft.com/office/drawing/2014/main" id="{431A4D7E-3D80-4846-B5F1-BBDDA6F6DFC7}"/>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31A892FE-9B2B-434E-9575-1AF7B432E8FE}"/>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7D75A4DA-FCAE-784D-9E08-A1C3E4A03E1E}"/>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32835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9" name="TextBox 8">
            <a:extLst>
              <a:ext uri="{FF2B5EF4-FFF2-40B4-BE49-F238E27FC236}">
                <a16:creationId xmlns:a16="http://schemas.microsoft.com/office/drawing/2014/main" id="{D97BBBB2-2E38-F04A-83EC-349BB2C0B742}"/>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B04B8B85-642F-5546-B0E3-19FB3F013F96}"/>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1" name="TextBox 10">
            <a:extLst>
              <a:ext uri="{FF2B5EF4-FFF2-40B4-BE49-F238E27FC236}">
                <a16:creationId xmlns:a16="http://schemas.microsoft.com/office/drawing/2014/main" id="{571ABF5C-1DFE-1046-9FC5-E08F2A119715}"/>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4B679B77-EFEF-D545-8E7E-961FFBE2D06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F94AACCB-3ADD-254F-A75B-1DE24328E97E}"/>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720803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myFunc</a:t>
            </a:r>
            <a:r>
              <a:rPr lang="en-US" sz="2600" dirty="0">
                <a:solidFill>
                  <a:srgbClr val="FF0000"/>
                </a:solidFill>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74C88A7D-4954-0745-90E3-021F0CEFE14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4" name="Content Placeholder 3">
            <a:extLst>
              <a:ext uri="{FF2B5EF4-FFF2-40B4-BE49-F238E27FC236}">
                <a16:creationId xmlns:a16="http://schemas.microsoft.com/office/drawing/2014/main" id="{8812872A-6BEC-F045-918B-104010608D21}"/>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15" name="TextBox 14">
            <a:extLst>
              <a:ext uri="{FF2B5EF4-FFF2-40B4-BE49-F238E27FC236}">
                <a16:creationId xmlns:a16="http://schemas.microsoft.com/office/drawing/2014/main" id="{B67223CE-9F7A-FD41-9CBE-217D79BAEFE5}"/>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6" name="TextBox 15">
            <a:extLst>
              <a:ext uri="{FF2B5EF4-FFF2-40B4-BE49-F238E27FC236}">
                <a16:creationId xmlns:a16="http://schemas.microsoft.com/office/drawing/2014/main" id="{259C77E7-E6FD-9340-B23E-3CAD136D5A6E}"/>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76AD2C08-397C-364E-8807-92E476F5A65A}"/>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TextBox 17">
            <a:extLst>
              <a:ext uri="{FF2B5EF4-FFF2-40B4-BE49-F238E27FC236}">
                <a16:creationId xmlns:a16="http://schemas.microsoft.com/office/drawing/2014/main" id="{0A683F86-CA70-944B-8BE5-38F7CFE18273}"/>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9" name="Left Bracket 18">
            <a:extLst>
              <a:ext uri="{FF2B5EF4-FFF2-40B4-BE49-F238E27FC236}">
                <a16:creationId xmlns:a16="http://schemas.microsoft.com/office/drawing/2014/main" id="{5CCB2B51-92CE-DC4B-BE2D-0CF7B413FD05}"/>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ket 19">
            <a:extLst>
              <a:ext uri="{FF2B5EF4-FFF2-40B4-BE49-F238E27FC236}">
                <a16:creationId xmlns:a16="http://schemas.microsoft.com/office/drawing/2014/main" id="{A51CF5DF-B91E-0B4C-8988-FAAB67848A02}"/>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495759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val</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BDC22785-9FFA-1D4B-BAA9-B04257BDA97C}"/>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21" name="Content Placeholder 3">
            <a:extLst>
              <a:ext uri="{FF2B5EF4-FFF2-40B4-BE49-F238E27FC236}">
                <a16:creationId xmlns:a16="http://schemas.microsoft.com/office/drawing/2014/main" id="{5359D810-EEDA-C24D-9E70-718BC985DCB8}"/>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22" name="TextBox 21">
            <a:extLst>
              <a:ext uri="{FF2B5EF4-FFF2-40B4-BE49-F238E27FC236}">
                <a16:creationId xmlns:a16="http://schemas.microsoft.com/office/drawing/2014/main" id="{FE8FEAE3-537E-444B-8850-E2F27B6F683B}"/>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B6280343-E7FC-6E42-99DC-13E0F8DB7A97}"/>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F37BDF79-40BD-9149-9BB2-353EFD9C3DB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4EA1B254-8CE9-2F46-86D2-345671890A33}"/>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15368B0-06B8-044C-AB36-EADBE5652AD8}"/>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A8BAA9E9-5DA1-0C4E-81E0-14C16054B5B7}"/>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82646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val</a:t>
            </a:r>
            <a:r>
              <a:rPr lang="en-US" sz="2600" dirty="0">
                <a:solidFill>
                  <a:srgbClr val="FF0000"/>
                </a:solidFill>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BDC22785-9FFA-1D4B-BAA9-B04257BDA97C}"/>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4" name="Content Placeholder 3">
            <a:extLst>
              <a:ext uri="{FF2B5EF4-FFF2-40B4-BE49-F238E27FC236}">
                <a16:creationId xmlns:a16="http://schemas.microsoft.com/office/drawing/2014/main" id="{C8A68F33-C301-9844-9F80-CF7F670F8D8D}"/>
              </a:ext>
            </a:extLst>
          </p:cNvPr>
          <p:cNvGraphicFramePr>
            <a:graphicFrameLocks/>
          </p:cNvGraphicFramePr>
          <p:nvPr/>
        </p:nvGraphicFramePr>
        <p:xfrm>
          <a:off x="9220200" y="1295400"/>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b="1" dirty="0">
                          <a:solidFill>
                            <a:srgbClr val="FF0000"/>
                          </a:solidFill>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15" name="TextBox 14">
            <a:extLst>
              <a:ext uri="{FF2B5EF4-FFF2-40B4-BE49-F238E27FC236}">
                <a16:creationId xmlns:a16="http://schemas.microsoft.com/office/drawing/2014/main" id="{09D79114-69BC-2C4A-ADF6-89A56207A68D}"/>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6" name="TextBox 15">
            <a:extLst>
              <a:ext uri="{FF2B5EF4-FFF2-40B4-BE49-F238E27FC236}">
                <a16:creationId xmlns:a16="http://schemas.microsoft.com/office/drawing/2014/main" id="{2DB1BDE2-54D3-0E4A-BFC1-1F937559CB3C}"/>
              </a:ext>
            </a:extLst>
          </p:cNvPr>
          <p:cNvSpPr txBox="1"/>
          <p:nvPr/>
        </p:nvSpPr>
        <p:spPr>
          <a:xfrm>
            <a:off x="9287778" y="31242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val</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09D95581-3FF2-1E4E-A8B7-4866E38B8BBD}"/>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TextBox 17">
            <a:extLst>
              <a:ext uri="{FF2B5EF4-FFF2-40B4-BE49-F238E27FC236}">
                <a16:creationId xmlns:a16="http://schemas.microsoft.com/office/drawing/2014/main" id="{713A231A-74ED-E34C-B1F9-A551399F4EE1}"/>
              </a:ext>
            </a:extLst>
          </p:cNvPr>
          <p:cNvSpPr txBox="1"/>
          <p:nvPr/>
        </p:nvSpPr>
        <p:spPr>
          <a:xfrm>
            <a:off x="6799534" y="30480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9" name="Left Bracket 18">
            <a:extLst>
              <a:ext uri="{FF2B5EF4-FFF2-40B4-BE49-F238E27FC236}">
                <a16:creationId xmlns:a16="http://schemas.microsoft.com/office/drawing/2014/main" id="{A5DE2F0A-D2E9-5441-B179-A7DDC79ABF64}"/>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ket 19">
            <a:extLst>
              <a:ext uri="{FF2B5EF4-FFF2-40B4-BE49-F238E27FC236}">
                <a16:creationId xmlns:a16="http://schemas.microsoft.com/office/drawing/2014/main" id="{97C306E7-EE25-644A-88F6-9129F200D1FE}"/>
              </a:ext>
            </a:extLst>
          </p:cNvPr>
          <p:cNvSpPr/>
          <p:nvPr/>
        </p:nvSpPr>
        <p:spPr>
          <a:xfrm>
            <a:off x="8555213" y="2976264"/>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82042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"%d"</a:t>
            </a:r>
            <a:r>
              <a:rPr lang="en-US" sz="2600" dirty="0">
                <a:latin typeface="Consolas" panose="020B0609020204030204" pitchFamily="49" charset="0"/>
                <a:cs typeface="Consolas" panose="020B0609020204030204" pitchFamily="49" charset="0"/>
              </a:rPr>
              <a:t>, x);	</a:t>
            </a:r>
            <a:r>
              <a:rPr lang="en-US" sz="2600" dirty="0">
                <a:solidFill>
                  <a:srgbClr val="00B050"/>
                </a:solidFill>
                <a:latin typeface="Consolas" panose="020B0609020204030204" pitchFamily="49" charset="0"/>
                <a:cs typeface="Consolas" panose="020B0609020204030204" pitchFamily="49" charset="0"/>
              </a:rPr>
              <a:t>//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1" name="TextBox 10">
            <a:extLst>
              <a:ext uri="{FF2B5EF4-FFF2-40B4-BE49-F238E27FC236}">
                <a16:creationId xmlns:a16="http://schemas.microsoft.com/office/drawing/2014/main" id="{D27F2F9A-9345-B042-A831-5DA6004477CF}"/>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8" name="Content Placeholder 3">
            <a:extLst>
              <a:ext uri="{FF2B5EF4-FFF2-40B4-BE49-F238E27FC236}">
                <a16:creationId xmlns:a16="http://schemas.microsoft.com/office/drawing/2014/main" id="{670AB7DA-1E3C-1B4D-995D-F381BCC41392}"/>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9" name="TextBox 18">
            <a:extLst>
              <a:ext uri="{FF2B5EF4-FFF2-40B4-BE49-F238E27FC236}">
                <a16:creationId xmlns:a16="http://schemas.microsoft.com/office/drawing/2014/main" id="{9C456B7B-F6B1-5446-BAC3-4EC15C1F0B55}"/>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0" name="TextBox 19">
            <a:extLst>
              <a:ext uri="{FF2B5EF4-FFF2-40B4-BE49-F238E27FC236}">
                <a16:creationId xmlns:a16="http://schemas.microsoft.com/office/drawing/2014/main" id="{9A547E2E-B60A-4C4C-89AD-A42FDC3A3E41}"/>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DCE264CD-52D8-374F-8BA1-D6686C72687F}"/>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3511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Without pointers, we would make copies.</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val</a:t>
            </a:r>
            <a:r>
              <a:rPr lang="en-US" sz="2600" dirty="0">
                <a:latin typeface="Consolas" panose="020B0609020204030204" pitchFamily="49" charset="0"/>
                <a:cs typeface="Consolas" panose="020B0609020204030204" pitchFamily="49" charset="0"/>
              </a:rPr>
              <a:t> = 3;</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x = 2;</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(x);</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printf</a:t>
            </a:r>
            <a:r>
              <a:rPr lang="en-US" sz="2600" dirty="0">
                <a:solidFill>
                  <a:srgbClr val="FF0000"/>
                </a:solidFill>
                <a:latin typeface="Consolas" panose="020B0609020204030204" pitchFamily="49" charset="0"/>
                <a:cs typeface="Consolas" panose="020B0609020204030204" pitchFamily="49" charset="0"/>
              </a:rPr>
              <a:t>("%d", x);	// 2!</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9" name="TextBox 8">
            <a:extLst>
              <a:ext uri="{FF2B5EF4-FFF2-40B4-BE49-F238E27FC236}">
                <a16:creationId xmlns:a16="http://schemas.microsoft.com/office/drawing/2014/main" id="{42813987-6492-B145-918C-1FC05999BE69}"/>
              </a:ext>
            </a:extLst>
          </p:cNvPr>
          <p:cNvSpPr txBox="1"/>
          <p:nvPr/>
        </p:nvSpPr>
        <p:spPr>
          <a:xfrm>
            <a:off x="10123306" y="1176867"/>
            <a:ext cx="936988" cy="369332"/>
          </a:xfrm>
          <a:prstGeom prst="rect">
            <a:avLst/>
          </a:prstGeom>
          <a:noFill/>
        </p:spPr>
        <p:txBody>
          <a:bodyPr wrap="none" rtlCol="0">
            <a:spAutoFit/>
          </a:bodyPr>
          <a:lstStyle/>
          <a:p>
            <a:r>
              <a:rPr lang="en-US" dirty="0"/>
              <a:t>STACK</a:t>
            </a:r>
          </a:p>
        </p:txBody>
      </p:sp>
      <p:graphicFrame>
        <p:nvGraphicFramePr>
          <p:cNvPr id="10" name="Content Placeholder 3">
            <a:extLst>
              <a:ext uri="{FF2B5EF4-FFF2-40B4-BE49-F238E27FC236}">
                <a16:creationId xmlns:a16="http://schemas.microsoft.com/office/drawing/2014/main" id="{350598E1-9578-2141-B317-61D8E3567468}"/>
              </a:ext>
            </a:extLst>
          </p:cNvPr>
          <p:cNvGraphicFramePr>
            <a:graphicFrameLocks/>
          </p:cNvGraphicFramePr>
          <p:nvPr/>
        </p:nvGraphicFramePr>
        <p:xfrm>
          <a:off x="9220200" y="1295400"/>
          <a:ext cx="2743200" cy="1700106"/>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1" name="TextBox 10">
            <a:extLst>
              <a:ext uri="{FF2B5EF4-FFF2-40B4-BE49-F238E27FC236}">
                <a16:creationId xmlns:a16="http://schemas.microsoft.com/office/drawing/2014/main" id="{0E74288F-F4C3-3B49-A476-E7032B2DECB4}"/>
              </a:ext>
            </a:extLst>
          </p:cNvPr>
          <p:cNvSpPr txBox="1"/>
          <p:nvPr/>
        </p:nvSpPr>
        <p:spPr>
          <a:xfrm>
            <a:off x="9348369" y="2281535"/>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13" name="TextBox 12">
            <a:extLst>
              <a:ext uri="{FF2B5EF4-FFF2-40B4-BE49-F238E27FC236}">
                <a16:creationId xmlns:a16="http://schemas.microsoft.com/office/drawing/2014/main" id="{14DF0418-2D52-6949-A393-3E0D2AB17EDF}"/>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Left Bracket 14">
            <a:extLst>
              <a:ext uri="{FF2B5EF4-FFF2-40B4-BE49-F238E27FC236}">
                <a16:creationId xmlns:a16="http://schemas.microsoft.com/office/drawing/2014/main" id="{9072E84A-0033-3F4F-B9F0-CC480C18B515}"/>
              </a:ext>
            </a:extLst>
          </p:cNvPr>
          <p:cNvSpPr/>
          <p:nvPr/>
        </p:nvSpPr>
        <p:spPr>
          <a:xfrm>
            <a:off x="8555213" y="2133599"/>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39292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917F0-98E2-344C-AADF-EF1936B82BB1}"/>
              </a:ext>
            </a:extLst>
          </p:cNvPr>
          <p:cNvSpPr>
            <a:spLocks noGrp="1"/>
          </p:cNvSpPr>
          <p:nvPr>
            <p:ph type="title"/>
          </p:nvPr>
        </p:nvSpPr>
        <p:spPr/>
        <p:txBody>
          <a:bodyPr/>
          <a:lstStyle/>
          <a:p>
            <a:r>
              <a:rPr lang="en-US"/>
              <a:t>How to draw memory diagrams?</a:t>
            </a:r>
            <a:endParaRPr lang="en-US" dirty="0"/>
          </a:p>
        </p:txBody>
      </p:sp>
      <p:sp>
        <p:nvSpPr>
          <p:cNvPr id="6" name="TextBox 5">
            <a:extLst>
              <a:ext uri="{FF2B5EF4-FFF2-40B4-BE49-F238E27FC236}">
                <a16:creationId xmlns:a16="http://schemas.microsoft.com/office/drawing/2014/main" id="{E3D8B401-2DFB-AA43-833D-6176460C15BD}"/>
              </a:ext>
            </a:extLst>
          </p:cNvPr>
          <p:cNvSpPr txBox="1"/>
          <p:nvPr/>
        </p:nvSpPr>
        <p:spPr>
          <a:xfrm>
            <a:off x="1009115" y="5182660"/>
            <a:ext cx="1016624" cy="400110"/>
          </a:xfrm>
          <a:prstGeom prst="rect">
            <a:avLst/>
          </a:prstGeom>
          <a:noFill/>
        </p:spPr>
        <p:txBody>
          <a:bodyPr wrap="none" rtlCol="0">
            <a:spAutoFit/>
          </a:bodyPr>
          <a:lstStyle/>
          <a:p>
            <a:pPr algn="ctr"/>
            <a:r>
              <a:rPr lang="en-US" sz="2000" b="1" dirty="0">
                <a:latin typeface="Calibri" panose="020F0502020204030204" pitchFamily="34" charset="0"/>
                <a:cs typeface="Calibri" panose="020F0502020204030204" pitchFamily="34" charset="0"/>
              </a:rPr>
              <a:t>Slide 34</a:t>
            </a:r>
          </a:p>
        </p:txBody>
      </p:sp>
      <p:sp>
        <p:nvSpPr>
          <p:cNvPr id="18" name="TextBox 17">
            <a:extLst>
              <a:ext uri="{FF2B5EF4-FFF2-40B4-BE49-F238E27FC236}">
                <a16:creationId xmlns:a16="http://schemas.microsoft.com/office/drawing/2014/main" id="{74C7873B-6750-6843-8219-95626FE7A849}"/>
              </a:ext>
            </a:extLst>
          </p:cNvPr>
          <p:cNvSpPr txBox="1"/>
          <p:nvPr/>
        </p:nvSpPr>
        <p:spPr>
          <a:xfrm>
            <a:off x="5257800" y="5182660"/>
            <a:ext cx="1016624" cy="400110"/>
          </a:xfrm>
          <a:prstGeom prst="rect">
            <a:avLst/>
          </a:prstGeom>
          <a:noFill/>
        </p:spPr>
        <p:txBody>
          <a:bodyPr wrap="none" rtlCol="0">
            <a:spAutoFit/>
          </a:bodyPr>
          <a:lstStyle/>
          <a:p>
            <a:pPr algn="ctr"/>
            <a:r>
              <a:rPr lang="en-US" sz="2000" b="1" dirty="0">
                <a:latin typeface="Calibri" panose="020F0502020204030204" pitchFamily="34" charset="0"/>
                <a:cs typeface="Calibri" panose="020F0502020204030204" pitchFamily="34" charset="0"/>
              </a:rPr>
              <a:t>Slide 62</a:t>
            </a:r>
          </a:p>
        </p:txBody>
      </p:sp>
      <p:pic>
        <p:nvPicPr>
          <p:cNvPr id="29" name="Picture 28">
            <a:extLst>
              <a:ext uri="{FF2B5EF4-FFF2-40B4-BE49-F238E27FC236}">
                <a16:creationId xmlns:a16="http://schemas.microsoft.com/office/drawing/2014/main" id="{2A753814-DA2C-AD40-9FB9-77961AE14696}"/>
              </a:ext>
            </a:extLst>
          </p:cNvPr>
          <p:cNvPicPr>
            <a:picLocks noChangeAspect="1"/>
          </p:cNvPicPr>
          <p:nvPr/>
        </p:nvPicPr>
        <p:blipFill>
          <a:blip r:embed="rId3"/>
          <a:stretch>
            <a:fillRect/>
          </a:stretch>
        </p:blipFill>
        <p:spPr>
          <a:xfrm>
            <a:off x="188627" y="1219201"/>
            <a:ext cx="3536452" cy="3912307"/>
          </a:xfrm>
          <a:prstGeom prst="rect">
            <a:avLst/>
          </a:prstGeom>
        </p:spPr>
      </p:pic>
      <p:pic>
        <p:nvPicPr>
          <p:cNvPr id="41" name="Picture 40">
            <a:extLst>
              <a:ext uri="{FF2B5EF4-FFF2-40B4-BE49-F238E27FC236}">
                <a16:creationId xmlns:a16="http://schemas.microsoft.com/office/drawing/2014/main" id="{9A52AA39-9D96-BC4A-9F46-7793985C0C36}"/>
              </a:ext>
            </a:extLst>
          </p:cNvPr>
          <p:cNvPicPr>
            <a:picLocks noChangeAspect="1"/>
          </p:cNvPicPr>
          <p:nvPr/>
        </p:nvPicPr>
        <p:blipFill>
          <a:blip r:embed="rId4"/>
          <a:stretch>
            <a:fillRect/>
          </a:stretch>
        </p:blipFill>
        <p:spPr>
          <a:xfrm>
            <a:off x="4083548" y="1219200"/>
            <a:ext cx="3849218" cy="3901707"/>
          </a:xfrm>
          <a:prstGeom prst="rect">
            <a:avLst/>
          </a:prstGeom>
        </p:spPr>
      </p:pic>
      <p:pic>
        <p:nvPicPr>
          <p:cNvPr id="45" name="Picture 44" descr="A diagram of an array of strings.  Each element in the array is an 8 byte address, each of which points to the first character in its respectrive string.  The value of argv[2] in this diagram is therefore the address stored in the second index.  The entire string is not stored in the index, just the address of the first character.">
            <a:extLst>
              <a:ext uri="{FF2B5EF4-FFF2-40B4-BE49-F238E27FC236}">
                <a16:creationId xmlns:a16="http://schemas.microsoft.com/office/drawing/2014/main" id="{14B38697-CF0D-6746-8B8A-6D155FDE405E}"/>
              </a:ext>
            </a:extLst>
          </p:cNvPr>
          <p:cNvPicPr>
            <a:picLocks noChangeAspect="1"/>
          </p:cNvPicPr>
          <p:nvPr/>
        </p:nvPicPr>
        <p:blipFill>
          <a:blip r:embed="rId5"/>
          <a:stretch>
            <a:fillRect/>
          </a:stretch>
        </p:blipFill>
        <p:spPr>
          <a:xfrm>
            <a:off x="8269037" y="1676400"/>
            <a:ext cx="4697573" cy="3049302"/>
          </a:xfrm>
          <a:prstGeom prst="rect">
            <a:avLst/>
          </a:prstGeom>
        </p:spPr>
      </p:pic>
      <p:sp>
        <p:nvSpPr>
          <p:cNvPr id="47" name="TextBox 46">
            <a:extLst>
              <a:ext uri="{FF2B5EF4-FFF2-40B4-BE49-F238E27FC236}">
                <a16:creationId xmlns:a16="http://schemas.microsoft.com/office/drawing/2014/main" id="{6D615B96-E5F4-F040-8165-CDE9C50D6CBB}"/>
              </a:ext>
            </a:extLst>
          </p:cNvPr>
          <p:cNvSpPr txBox="1"/>
          <p:nvPr/>
        </p:nvSpPr>
        <p:spPr>
          <a:xfrm>
            <a:off x="9601200" y="5182660"/>
            <a:ext cx="1016624" cy="400110"/>
          </a:xfrm>
          <a:prstGeom prst="rect">
            <a:avLst/>
          </a:prstGeom>
          <a:noFill/>
        </p:spPr>
        <p:txBody>
          <a:bodyPr wrap="none" rtlCol="0">
            <a:spAutoFit/>
          </a:bodyPr>
          <a:lstStyle/>
          <a:p>
            <a:pPr algn="ctr"/>
            <a:r>
              <a:rPr lang="en-US" sz="2000" b="1" dirty="0">
                <a:latin typeface="Calibri" panose="020F0502020204030204" pitchFamily="34" charset="0"/>
                <a:cs typeface="Calibri" panose="020F0502020204030204" pitchFamily="34" charset="0"/>
              </a:rPr>
              <a:t>Slide 68</a:t>
            </a:r>
          </a:p>
        </p:txBody>
      </p:sp>
      <p:sp>
        <p:nvSpPr>
          <p:cNvPr id="49" name="Rectangle 48">
            <a:extLst>
              <a:ext uri="{FF2B5EF4-FFF2-40B4-BE49-F238E27FC236}">
                <a16:creationId xmlns:a16="http://schemas.microsoft.com/office/drawing/2014/main" id="{75827B03-04FD-D14B-BDA4-B4AF4D85C47D}"/>
              </a:ext>
            </a:extLst>
          </p:cNvPr>
          <p:cNvSpPr/>
          <p:nvPr/>
        </p:nvSpPr>
        <p:spPr bwMode="auto">
          <a:xfrm>
            <a:off x="5789996" y="5638800"/>
            <a:ext cx="5562600" cy="105992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Choose whatever style is convenient for you, keeping in mind that (1) memory is contiguous, and (2) C types are different sizes.</a:t>
            </a:r>
            <a:endParaRPr lang="en-US" sz="2000" b="1" dirty="0"/>
          </a:p>
        </p:txBody>
      </p:sp>
    </p:spTree>
    <p:extLst>
      <p:ext uri="{BB962C8B-B14F-4D97-AF65-F5344CB8AC3E}">
        <p14:creationId xmlns:p14="http://schemas.microsoft.com/office/powerpoint/2010/main" val="1692561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43FEC-703E-5546-9A8C-FB5471480CB2}"/>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2EEA6F31-1F59-6945-984E-1724E7C79513}"/>
              </a:ext>
            </a:extLst>
          </p:cNvPr>
          <p:cNvSpPr>
            <a:spLocks noGrp="1"/>
          </p:cNvSpPr>
          <p:nvPr>
            <p:ph idx="1"/>
          </p:nvPr>
        </p:nvSpPr>
        <p:spPr/>
        <p:txBody>
          <a:bodyPr/>
          <a:lstStyle/>
          <a:p>
            <a:pPr marL="0" indent="0">
              <a:buNone/>
            </a:pPr>
            <a:r>
              <a:rPr lang="en-US" dirty="0"/>
              <a:t>When you pass a value as a parameter, C passes a copy of that value.</a:t>
            </a:r>
          </a:p>
          <a:p>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4;</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passes copy of 4</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514565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43FEC-703E-5546-9A8C-FB5471480CB2}"/>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2EEA6F31-1F59-6945-984E-1724E7C79513}"/>
              </a:ext>
            </a:extLst>
          </p:cNvPr>
          <p:cNvSpPr>
            <a:spLocks noGrp="1"/>
          </p:cNvSpPr>
          <p:nvPr>
            <p:ph idx="1"/>
          </p:nvPr>
        </p:nvSpPr>
        <p:spPr/>
        <p:txBody>
          <a:bodyPr/>
          <a:lstStyle/>
          <a:p>
            <a:pPr marL="0" indent="0">
              <a:buNone/>
            </a:pPr>
            <a:r>
              <a:rPr lang="en-US" dirty="0"/>
              <a:t>When you pass a value as a parameter, C passes a copy of that value.</a:t>
            </a:r>
          </a:p>
          <a:p>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4;</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(&amp;</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passes copy of e.g. 0xffed63</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2669925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43FEC-703E-5546-9A8C-FB5471480CB2}"/>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2EEA6F31-1F59-6945-984E-1724E7C79513}"/>
              </a:ext>
            </a:extLst>
          </p:cNvPr>
          <p:cNvSpPr>
            <a:spLocks noGrp="1"/>
          </p:cNvSpPr>
          <p:nvPr>
            <p:ph idx="1"/>
          </p:nvPr>
        </p:nvSpPr>
        <p:spPr/>
        <p:txBody>
          <a:bodyPr/>
          <a:lstStyle/>
          <a:p>
            <a:pPr marL="0" indent="0">
              <a:buNone/>
            </a:pPr>
            <a:r>
              <a:rPr lang="en-US" dirty="0"/>
              <a:t>When you pass a value as a parameter, C passes a copy of that value.</a:t>
            </a:r>
          </a:p>
          <a:p>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myStr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a:t>
            </a:r>
            <a:r>
              <a:rPr lang="en-US" dirty="0">
                <a:latin typeface="Consolas" panose="020B0609020204030204" pitchFamily="49" charset="0"/>
                <a:cs typeface="Consolas" panose="020B0609020204030204" pitchFamily="49" charset="0"/>
              </a:rPr>
              <a:t>[1]);		</a:t>
            </a:r>
            <a:r>
              <a:rPr lang="en-US" dirty="0">
                <a:solidFill>
                  <a:srgbClr val="00B050"/>
                </a:solidFill>
                <a:latin typeface="Consolas" panose="020B0609020204030204" pitchFamily="49" charset="0"/>
                <a:cs typeface="Consolas" panose="020B0609020204030204" pitchFamily="49" charset="0"/>
              </a:rPr>
              <a:t>// passes copy of 'e'</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41629041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E85E-DC16-6A49-86C5-A0BDB820A520}"/>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103D614A-BBDF-3440-9806-BAE65A7E69BC}"/>
              </a:ext>
            </a:extLst>
          </p:cNvPr>
          <p:cNvSpPr>
            <a:spLocks noGrp="1"/>
          </p:cNvSpPr>
          <p:nvPr>
            <p:ph idx="1"/>
          </p:nvPr>
        </p:nvSpPr>
        <p:spPr/>
        <p:txBody>
          <a:bodyPr/>
          <a:lstStyle/>
          <a:p>
            <a:pPr marL="0" indent="0">
              <a:buNone/>
            </a:pPr>
            <a:r>
              <a:rPr lang="en-US" dirty="0"/>
              <a:t>If you are performing an operation with some input and do not care about any changes to the input, pass the data type itself.</a:t>
            </a:r>
          </a:p>
        </p:txBody>
      </p:sp>
    </p:spTree>
    <p:extLst>
      <p:ext uri="{BB962C8B-B14F-4D97-AF65-F5344CB8AC3E}">
        <p14:creationId xmlns:p14="http://schemas.microsoft.com/office/powerpoint/2010/main" val="4286477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E85E-DC16-6A49-86C5-A0BDB820A520}"/>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103D614A-BBDF-3440-9806-BAE65A7E69BC}"/>
              </a:ext>
            </a:extLst>
          </p:cNvPr>
          <p:cNvSpPr>
            <a:spLocks noGrp="1"/>
          </p:cNvSpPr>
          <p:nvPr>
            <p:ph idx="1"/>
          </p:nvPr>
        </p:nvSpPr>
        <p:spPr/>
        <p:txBody>
          <a:bodyPr/>
          <a:lstStyle/>
          <a:p>
            <a:pPr marL="0" indent="0">
              <a:buNone/>
            </a:pPr>
            <a:r>
              <a:rPr lang="en-US" dirty="0"/>
              <a:t>If you are performing an operation with some input and do not care about any changes to the input, pass the data type itself.</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"%c"</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myStr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a:t>
            </a:r>
            <a:r>
              <a:rPr lang="en-US" dirty="0">
                <a:latin typeface="Consolas" panose="020B0609020204030204" pitchFamily="49" charset="0"/>
                <a:cs typeface="Consolas" panose="020B0609020204030204" pitchFamily="49" charset="0"/>
              </a:rPr>
              <a:t>[1]);		</a:t>
            </a:r>
            <a:r>
              <a:rPr lang="en-US" dirty="0">
                <a:solidFill>
                  <a:srgbClr val="00B050"/>
                </a:solidFill>
                <a:latin typeface="Consolas" panose="020B0609020204030204" pitchFamily="49" charset="0"/>
                <a:cs typeface="Consolas" panose="020B0609020204030204" pitchFamily="49" charset="0"/>
              </a:rPr>
              <a:t>// prints 'e'</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561615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E85E-DC16-6A49-86C5-A0BDB820A520}"/>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103D614A-BBDF-3440-9806-BAE65A7E69BC}"/>
              </a:ext>
            </a:extLst>
          </p:cNvPr>
          <p:cNvSpPr>
            <a:spLocks noGrp="1"/>
          </p:cNvSpPr>
          <p:nvPr>
            <p:ph idx="1"/>
          </p:nvPr>
        </p:nvSpPr>
        <p:spPr/>
        <p:txBody>
          <a:bodyPr/>
          <a:lstStyle/>
          <a:p>
            <a:pPr marL="0" indent="0">
              <a:buNone/>
            </a:pPr>
            <a:r>
              <a:rPr lang="en-US" dirty="0"/>
              <a:t>If you are performing an operation with some input and do not care about any changes to the input, pass the data type itself.</a:t>
            </a: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num2) {</a:t>
            </a:r>
          </a:p>
          <a:p>
            <a:pPr marL="0" indent="0">
              <a:spcBef>
                <a:spcPts val="0"/>
              </a:spcBef>
              <a:buNone/>
            </a:pPr>
            <a:r>
              <a:rPr lang="en-US" dirty="0">
                <a:latin typeface="Consolas" panose="020B0609020204030204" pitchFamily="49" charset="0"/>
                <a:cs typeface="Consolas" panose="020B0609020204030204" pitchFamily="49" charset="0"/>
              </a:rPr>
              <a:t>	return num1 + num2;</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5;</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 6;</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(x, y);		</a:t>
            </a:r>
            <a:r>
              <a:rPr lang="en-US" dirty="0">
                <a:solidFill>
                  <a:srgbClr val="00B050"/>
                </a:solidFill>
                <a:latin typeface="Consolas" panose="020B0609020204030204" pitchFamily="49" charset="0"/>
                <a:cs typeface="Consolas" panose="020B0609020204030204" pitchFamily="49" charset="0"/>
              </a:rPr>
              <a:t>// returns 11</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5992320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3FD7A-B254-C94F-9AA7-C3C08CB8DBA8}"/>
              </a:ext>
            </a:extLst>
          </p:cNvPr>
          <p:cNvSpPr>
            <a:spLocks noGrp="1"/>
          </p:cNvSpPr>
          <p:nvPr>
            <p:ph type="title"/>
          </p:nvPr>
        </p:nvSpPr>
        <p:spPr/>
        <p:txBody>
          <a:bodyPr/>
          <a:lstStyle/>
          <a:p>
            <a:r>
              <a:rPr lang="en-US" dirty="0"/>
              <a:t>C Parameters</a:t>
            </a:r>
          </a:p>
        </p:txBody>
      </p:sp>
      <p:sp>
        <p:nvSpPr>
          <p:cNvPr id="3" name="Content Placeholder 2">
            <a:extLst>
              <a:ext uri="{FF2B5EF4-FFF2-40B4-BE49-F238E27FC236}">
                <a16:creationId xmlns:a16="http://schemas.microsoft.com/office/drawing/2014/main" id="{C1754C45-F472-C34B-89A0-EB598341C6E2}"/>
              </a:ext>
            </a:extLst>
          </p:cNvPr>
          <p:cNvSpPr>
            <a:spLocks noGrp="1"/>
          </p:cNvSpPr>
          <p:nvPr>
            <p:ph idx="1"/>
          </p:nvPr>
        </p:nvSpPr>
        <p:spPr/>
        <p:txBody>
          <a:bodyPr/>
          <a:lstStyle/>
          <a:p>
            <a:pPr marL="0" indent="0">
              <a:buNone/>
            </a:pPr>
            <a:r>
              <a:rPr lang="en-US" dirty="0"/>
              <a:t>If you are modifying a specific instance of some value, pass the </a:t>
            </a:r>
            <a:r>
              <a:rPr lang="en-US" i="1" dirty="0"/>
              <a:t>location</a:t>
            </a:r>
            <a:r>
              <a:rPr lang="en-US" dirty="0"/>
              <a:t> of what you would like to modify.</a:t>
            </a:r>
          </a:p>
          <a:p>
            <a:pPr marL="0" indent="0">
              <a:buNone/>
            </a:pPr>
            <a:endParaRPr lang="en-US" dirty="0"/>
          </a:p>
          <a:p>
            <a:pPr marL="0" indent="0">
              <a:buNone/>
            </a:pPr>
            <a:endParaRPr lang="en-US" dirty="0"/>
          </a:p>
          <a:p>
            <a:pPr marL="0" indent="0">
              <a:buNone/>
            </a:pPr>
            <a:r>
              <a:rPr lang="en-US" sz="4500" dirty="0"/>
              <a:t>Do I care about modifying </a:t>
            </a:r>
            <a:r>
              <a:rPr lang="en-US" sz="4500" i="1" dirty="0"/>
              <a:t>this</a:t>
            </a:r>
            <a:r>
              <a:rPr lang="en-US" sz="4500" dirty="0"/>
              <a:t> instance of my data?  If so, I need to pass where that instance lives, as a parameter, so it can be modified.</a:t>
            </a:r>
          </a:p>
        </p:txBody>
      </p:sp>
    </p:spTree>
    <p:extLst>
      <p:ext uri="{BB962C8B-B14F-4D97-AF65-F5344CB8AC3E}">
        <p14:creationId xmlns:p14="http://schemas.microsoft.com/office/powerpoint/2010/main" val="160738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F33B-174F-C544-85BB-86908859A763}"/>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207BEDBD-25A7-9C43-AF15-529BF0232A6B}"/>
              </a:ext>
            </a:extLst>
          </p:cNvPr>
          <p:cNvSpPr>
            <a:spLocks noGrp="1"/>
          </p:cNvSpPr>
          <p:nvPr>
            <p:ph idx="1"/>
          </p:nvPr>
        </p:nvSpPr>
        <p:spPr>
          <a:xfrm>
            <a:off x="152400" y="1295400"/>
            <a:ext cx="11811000" cy="5791200"/>
          </a:xfrm>
        </p:spPr>
        <p:txBody>
          <a:bodyPr/>
          <a:lstStyle/>
          <a:p>
            <a:pPr marL="0" indent="0">
              <a:buNone/>
            </a:pPr>
            <a:r>
              <a:rPr lang="en-US" dirty="0"/>
              <a:t>If you are modifying a specific instance of some value, pass the </a:t>
            </a:r>
            <a:r>
              <a:rPr lang="en-US" i="1" dirty="0"/>
              <a:t>location</a:t>
            </a:r>
            <a:r>
              <a:rPr lang="en-US" dirty="0"/>
              <a:t> of what you would like to modify.</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capitalize(char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modifies what is at the address stored in </a:t>
            </a:r>
            <a:r>
              <a:rPr lang="en-US" dirty="0" err="1">
                <a:solidFill>
                  <a:srgbClr val="00B050"/>
                </a:solidFill>
                <a:latin typeface="Consolas" panose="020B0609020204030204" pitchFamily="49" charset="0"/>
                <a:cs typeface="Consolas" panose="020B0609020204030204" pitchFamily="49" charset="0"/>
              </a:rPr>
              <a:t>ch</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letter = </a:t>
            </a:r>
            <a:r>
              <a:rPr lang="en-US" dirty="0">
                <a:solidFill>
                  <a:srgbClr val="0432FF"/>
                </a:solidFill>
                <a:latin typeface="Consolas" panose="020B0609020204030204" pitchFamily="49" charset="0"/>
                <a:cs typeface="Consolas" panose="020B0609020204030204" pitchFamily="49" charset="0"/>
              </a:rPr>
              <a:t>'h'</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We don’t want to capitalize any instance of 'h'.</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We want to capitalize *this* instance of 'h'! */</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capitalize(&amp;letter);</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"%c"</a:t>
            </a:r>
            <a:r>
              <a:rPr lang="en-US" dirty="0">
                <a:latin typeface="Consolas" panose="020B0609020204030204" pitchFamily="49" charset="0"/>
                <a:cs typeface="Consolas" panose="020B0609020204030204" pitchFamily="49" charset="0"/>
              </a:rPr>
              <a:t>, letter);	</a:t>
            </a:r>
            <a:r>
              <a:rPr lang="en-US" dirty="0">
                <a:solidFill>
                  <a:srgbClr val="00B050"/>
                </a:solidFill>
                <a:latin typeface="Consolas" panose="020B0609020204030204" pitchFamily="49" charset="0"/>
                <a:cs typeface="Consolas" panose="020B0609020204030204" pitchFamily="49" charset="0"/>
              </a:rPr>
              <a:t>// want to print 'H';</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01713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F33B-174F-C544-85BB-86908859A763}"/>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207BEDBD-25A7-9C43-AF15-529BF0232A6B}"/>
              </a:ext>
            </a:extLst>
          </p:cNvPr>
          <p:cNvSpPr>
            <a:spLocks noGrp="1"/>
          </p:cNvSpPr>
          <p:nvPr>
            <p:ph idx="1"/>
          </p:nvPr>
        </p:nvSpPr>
        <p:spPr>
          <a:xfrm>
            <a:off x="152400" y="1295400"/>
            <a:ext cx="11811000" cy="5562600"/>
          </a:xfrm>
        </p:spPr>
        <p:txBody>
          <a:bodyPr/>
          <a:lstStyle/>
          <a:p>
            <a:pPr marL="0" indent="0">
              <a:buNone/>
            </a:pPr>
            <a:r>
              <a:rPr lang="en-US" dirty="0"/>
              <a:t>If you are modifying a specific instance of some value, pass the </a:t>
            </a:r>
            <a:r>
              <a:rPr lang="en-US" i="1" dirty="0"/>
              <a:t>location</a:t>
            </a:r>
            <a:r>
              <a:rPr lang="en-US" dirty="0"/>
              <a:t> of what you would like to modify.</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doubleNum</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modifies what is at the address stored in x</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2;</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We don’t want to double any instance of 2.</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We want to double *this* instance of 2! */</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doubleNum</a:t>
            </a:r>
            <a:r>
              <a:rPr lang="en-US" dirty="0">
                <a:latin typeface="Consolas" panose="020B0609020204030204" pitchFamily="49" charset="0"/>
                <a:cs typeface="Consolas" panose="020B0609020204030204" pitchFamily="49" charset="0"/>
              </a:rPr>
              <a:t>(&amp;</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want to print 4;</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337534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F33B-174F-C544-85BB-86908859A763}"/>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207BEDBD-25A7-9C43-AF15-529BF0232A6B}"/>
              </a:ext>
            </a:extLst>
          </p:cNvPr>
          <p:cNvSpPr>
            <a:spLocks noGrp="1"/>
          </p:cNvSpPr>
          <p:nvPr>
            <p:ph idx="1"/>
          </p:nvPr>
        </p:nvSpPr>
        <p:spPr>
          <a:xfrm>
            <a:off x="152400" y="1295400"/>
            <a:ext cx="11811000" cy="5791200"/>
          </a:xfrm>
        </p:spPr>
        <p:txBody>
          <a:bodyPr/>
          <a:lstStyle/>
          <a:p>
            <a:pPr marL="0" indent="0">
              <a:buNone/>
            </a:pPr>
            <a:r>
              <a:rPr lang="en-US" dirty="0"/>
              <a:t>If a function takes an address (pointer) as a parameter, it can </a:t>
            </a:r>
            <a:r>
              <a:rPr lang="en-US" i="1" dirty="0"/>
              <a:t>go to</a:t>
            </a:r>
            <a:r>
              <a:rPr lang="en-US" dirty="0"/>
              <a:t> that address if it needs the actual value.</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capitalize(char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gets the character stored at address </a:t>
            </a:r>
            <a:r>
              <a:rPr lang="en-US" dirty="0" err="1">
                <a:solidFill>
                  <a:srgbClr val="00B050"/>
                </a:solidFill>
                <a:latin typeface="Consolas" panose="020B0609020204030204" pitchFamily="49" charset="0"/>
                <a:cs typeface="Consolas" panose="020B0609020204030204" pitchFamily="49" charset="0"/>
              </a:rPr>
              <a:t>ch.</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newChar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toupper</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 goes to address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and puts </a:t>
            </a:r>
            <a:r>
              <a:rPr lang="en-US" dirty="0" err="1">
                <a:solidFill>
                  <a:srgbClr val="00B050"/>
                </a:solidFill>
                <a:latin typeface="Consolas" panose="020B0609020204030204" pitchFamily="49" charset="0"/>
                <a:cs typeface="Consolas" panose="020B0609020204030204" pitchFamily="49" charset="0"/>
              </a:rPr>
              <a:t>newChar</a:t>
            </a:r>
            <a:r>
              <a:rPr lang="en-US" dirty="0">
                <a:solidFill>
                  <a:srgbClr val="00B050"/>
                </a:solidFill>
                <a:latin typeface="Consolas" panose="020B0609020204030204" pitchFamily="49" charset="0"/>
                <a:cs typeface="Consolas" panose="020B0609020204030204" pitchFamily="49" charset="0"/>
              </a:rPr>
              <a:t> there.</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ch</a:t>
            </a:r>
            <a:r>
              <a:rPr lang="en-US" dirty="0">
                <a:solidFill>
                  <a:srgbClr val="FF0000"/>
                </a:solidFill>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newChar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840874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F33B-174F-C544-85BB-86908859A763}"/>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207BEDBD-25A7-9C43-AF15-529BF0232A6B}"/>
              </a:ext>
            </a:extLst>
          </p:cNvPr>
          <p:cNvSpPr>
            <a:spLocks noGrp="1"/>
          </p:cNvSpPr>
          <p:nvPr>
            <p:ph idx="1"/>
          </p:nvPr>
        </p:nvSpPr>
        <p:spPr>
          <a:xfrm>
            <a:off x="152400" y="1295400"/>
            <a:ext cx="11811000" cy="5791200"/>
          </a:xfrm>
        </p:spPr>
        <p:txBody>
          <a:bodyPr/>
          <a:lstStyle/>
          <a:p>
            <a:pPr marL="0" indent="0">
              <a:buNone/>
            </a:pPr>
            <a:r>
              <a:rPr lang="en-US" dirty="0"/>
              <a:t>If a function takes an address (pointer) as a parameter, it can </a:t>
            </a:r>
            <a:r>
              <a:rPr lang="en-US" i="1" dirty="0"/>
              <a:t>go to</a:t>
            </a:r>
            <a:r>
              <a:rPr lang="en-US" dirty="0"/>
              <a:t> that address if it needs the actual value.</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capitalize(char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go to address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and put the capitalized version</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of what is at address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there.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ch</a:t>
            </a:r>
            <a:r>
              <a:rPr lang="en-US" dirty="0">
                <a:solidFill>
                  <a:srgbClr val="FF0000"/>
                </a:solidFill>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toupper</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790710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F33B-174F-C544-85BB-86908859A763}"/>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207BEDBD-25A7-9C43-AF15-529BF0232A6B}"/>
              </a:ext>
            </a:extLst>
          </p:cNvPr>
          <p:cNvSpPr>
            <a:spLocks noGrp="1"/>
          </p:cNvSpPr>
          <p:nvPr>
            <p:ph idx="1"/>
          </p:nvPr>
        </p:nvSpPr>
        <p:spPr>
          <a:xfrm>
            <a:off x="152400" y="1295400"/>
            <a:ext cx="11811000" cy="5791200"/>
          </a:xfrm>
        </p:spPr>
        <p:txBody>
          <a:bodyPr/>
          <a:lstStyle/>
          <a:p>
            <a:pPr marL="0" indent="0">
              <a:buNone/>
            </a:pPr>
            <a:r>
              <a:rPr lang="en-US" dirty="0"/>
              <a:t>If a function takes an address (pointer) as a parameter, it can </a:t>
            </a:r>
            <a:r>
              <a:rPr lang="en-US" i="1" dirty="0"/>
              <a:t>go to</a:t>
            </a:r>
            <a:r>
              <a:rPr lang="en-US" dirty="0"/>
              <a:t> that address if it needs the actual value.</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capitalize(char *</a:t>
            </a:r>
            <a:r>
              <a:rPr lang="en-US" dirty="0" err="1">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this capitalizes the address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sym typeface="Wingdings" pitchFamily="2" charset="2"/>
              </a:rPr>
              <a:t></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newChar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toupper</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ch</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this stores </a:t>
            </a:r>
            <a:r>
              <a:rPr lang="en-US" dirty="0" err="1">
                <a:solidFill>
                  <a:srgbClr val="00B050"/>
                </a:solidFill>
                <a:latin typeface="Consolas" panose="020B0609020204030204" pitchFamily="49" charset="0"/>
                <a:cs typeface="Consolas" panose="020B0609020204030204" pitchFamily="49" charset="0"/>
              </a:rPr>
              <a:t>newChar</a:t>
            </a:r>
            <a:r>
              <a:rPr lang="en-US" dirty="0">
                <a:solidFill>
                  <a:srgbClr val="00B050"/>
                </a:solidFill>
                <a:latin typeface="Consolas" panose="020B0609020204030204" pitchFamily="49" charset="0"/>
                <a:cs typeface="Consolas" panose="020B0609020204030204" pitchFamily="49" charset="0"/>
              </a:rPr>
              <a:t> in </a:t>
            </a:r>
            <a:r>
              <a:rPr lang="en-US" dirty="0" err="1">
                <a:solidFill>
                  <a:srgbClr val="00B050"/>
                </a:solidFill>
                <a:latin typeface="Consolas" panose="020B0609020204030204" pitchFamily="49" charset="0"/>
                <a:cs typeface="Consolas" panose="020B0609020204030204" pitchFamily="49" charset="0"/>
              </a:rPr>
              <a:t>ch</a:t>
            </a:r>
            <a:r>
              <a:rPr lang="en-US" dirty="0">
                <a:solidFill>
                  <a:srgbClr val="00B050"/>
                </a:solidFill>
                <a:latin typeface="Consolas" panose="020B0609020204030204" pitchFamily="49" charset="0"/>
                <a:cs typeface="Consolas" panose="020B0609020204030204" pitchFamily="49" charset="0"/>
              </a:rPr>
              <a:t> as an address! </a:t>
            </a:r>
            <a:r>
              <a:rPr lang="en-US" dirty="0">
                <a:solidFill>
                  <a:srgbClr val="00B050"/>
                </a:solidFill>
                <a:latin typeface="Consolas" panose="020B0609020204030204" pitchFamily="49" charset="0"/>
                <a:cs typeface="Consolas" panose="020B0609020204030204" pitchFamily="49" charset="0"/>
                <a:sym typeface="Wingdings" pitchFamily="2" charset="2"/>
              </a:rPr>
              <a:t> </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ch</a:t>
            </a:r>
            <a:r>
              <a:rPr lang="en-US" dirty="0">
                <a:solidFill>
                  <a:srgbClr val="FF0000"/>
                </a:solidFill>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newChar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469103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a:t>
            </a:r>
          </a:p>
          <a:p>
            <a:pPr>
              <a:tabLst>
                <a:tab pos="11477625" algn="r"/>
              </a:tabLst>
            </a:pPr>
            <a:r>
              <a:rPr lang="en-US" b="1" dirty="0">
                <a:solidFill>
                  <a:srgbClr val="FF0000"/>
                </a:solidFill>
              </a:rPr>
              <a:t>Strings in Memory</a:t>
            </a:r>
          </a:p>
          <a:p>
            <a:pPr>
              <a:tabLst>
                <a:tab pos="11477625" algn="r"/>
              </a:tabLst>
            </a:pPr>
            <a:r>
              <a:rPr lang="en-US" dirty="0"/>
              <a:t>Double Pointers	</a:t>
            </a:r>
          </a:p>
          <a:p>
            <a:pPr>
              <a:tabLst>
                <a:tab pos="11477625" algn="r"/>
              </a:tabLst>
            </a:pPr>
            <a:r>
              <a:rPr lang="en-US" dirty="0"/>
              <a:t>Arrays in Memory	</a:t>
            </a:r>
          </a:p>
          <a:p>
            <a:pPr>
              <a:tabLst>
                <a:tab pos="11477625" algn="r"/>
              </a:tabLst>
            </a:pPr>
            <a:r>
              <a:rPr lang="en-US" dirty="0"/>
              <a:t>Arrays of Pointers	</a:t>
            </a:r>
          </a:p>
          <a:p>
            <a:pPr>
              <a:tabLst>
                <a:tab pos="11477625" algn="r"/>
              </a:tabLst>
            </a:pPr>
            <a:r>
              <a:rPr lang="en-US" dirty="0"/>
              <a:t>Pointer Arithmetic	</a:t>
            </a:r>
          </a:p>
          <a:p>
            <a:pPr>
              <a:tabLst>
                <a:tab pos="11477625" algn="r"/>
              </a:tabLst>
            </a:pPr>
            <a:r>
              <a:rPr lang="en-US" dirty="0"/>
              <a:t>Other topics: </a:t>
            </a:r>
            <a:r>
              <a:rPr lang="en-US" b="1" dirty="0"/>
              <a:t>const</a:t>
            </a:r>
            <a:r>
              <a:rPr lang="en-US" dirty="0"/>
              <a:t>, </a:t>
            </a:r>
            <a:r>
              <a:rPr lang="en-US" b="1" dirty="0"/>
              <a:t>struct</a:t>
            </a:r>
            <a:r>
              <a:rPr lang="en-US" dirty="0"/>
              <a:t> and ternary	</a:t>
            </a:r>
          </a:p>
          <a:p>
            <a:pPr marL="0" indent="0">
              <a:buNone/>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/class/cs107/lecture-code/lect6 .</a:t>
            </a:r>
          </a:p>
        </p:txBody>
      </p:sp>
    </p:spTree>
    <p:extLst>
      <p:ext uri="{BB962C8B-B14F-4D97-AF65-F5344CB8AC3E}">
        <p14:creationId xmlns:p14="http://schemas.microsoft.com/office/powerpoint/2010/main" val="1845816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B4AB8-951E-994A-9006-FC9F308E77BE}"/>
              </a:ext>
            </a:extLst>
          </p:cNvPr>
          <p:cNvSpPr>
            <a:spLocks noGrp="1"/>
          </p:cNvSpPr>
          <p:nvPr>
            <p:ph type="title"/>
          </p:nvPr>
        </p:nvSpPr>
        <p:spPr/>
        <p:txBody>
          <a:bodyPr/>
          <a:lstStyle/>
          <a:p>
            <a:r>
              <a:rPr lang="en-US" dirty="0"/>
              <a:t>char *</a:t>
            </a:r>
          </a:p>
        </p:txBody>
      </p:sp>
      <p:sp>
        <p:nvSpPr>
          <p:cNvPr id="3" name="Content Placeholder 2">
            <a:extLst>
              <a:ext uri="{FF2B5EF4-FFF2-40B4-BE49-F238E27FC236}">
                <a16:creationId xmlns:a16="http://schemas.microsoft.com/office/drawing/2014/main" id="{5AB52D5E-1925-FB40-BD82-398B5764E991}"/>
              </a:ext>
            </a:extLst>
          </p:cNvPr>
          <p:cNvSpPr>
            <a:spLocks noGrp="1"/>
          </p:cNvSpPr>
          <p:nvPr>
            <p:ph idx="1"/>
          </p:nvPr>
        </p:nvSpPr>
        <p:spPr/>
        <p:txBody>
          <a:bodyPr/>
          <a:lstStyle/>
          <a:p>
            <a:r>
              <a:rPr lang="en-US" dirty="0"/>
              <a:t>A char * is technically a pointer to a </a:t>
            </a:r>
            <a:r>
              <a:rPr lang="en-US" b="1" u="sng" dirty="0"/>
              <a:t>single character</a:t>
            </a:r>
            <a:r>
              <a:rPr lang="en-US" dirty="0"/>
              <a:t>.</a:t>
            </a:r>
          </a:p>
          <a:p>
            <a:r>
              <a:rPr lang="en-US" dirty="0"/>
              <a:t>We commonly use char * as string by having the character it points to be followed by more characters and ultimately a null terminator.</a:t>
            </a:r>
          </a:p>
          <a:p>
            <a:r>
              <a:rPr lang="en-US" dirty="0"/>
              <a:t>A char * could also just point to a single character (not a string).</a:t>
            </a:r>
          </a:p>
        </p:txBody>
      </p:sp>
    </p:spTree>
    <p:extLst>
      <p:ext uri="{BB962C8B-B14F-4D97-AF65-F5344CB8AC3E}">
        <p14:creationId xmlns:p14="http://schemas.microsoft.com/office/powerpoint/2010/main" val="21314931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71F6B-B524-BC4B-9CE7-3D313F705B9E}"/>
              </a:ext>
            </a:extLst>
          </p:cNvPr>
          <p:cNvSpPr>
            <a:spLocks noGrp="1"/>
          </p:cNvSpPr>
          <p:nvPr>
            <p:ph type="title"/>
          </p:nvPr>
        </p:nvSpPr>
        <p:spPr/>
        <p:txBody>
          <a:bodyPr/>
          <a:lstStyle/>
          <a:p>
            <a:r>
              <a:rPr lang="en-US" dirty="0"/>
              <a:t>Strings In Memory</a:t>
            </a:r>
          </a:p>
        </p:txBody>
      </p:sp>
      <p:sp>
        <p:nvSpPr>
          <p:cNvPr id="3" name="Content Placeholder 2">
            <a:extLst>
              <a:ext uri="{FF2B5EF4-FFF2-40B4-BE49-F238E27FC236}">
                <a16:creationId xmlns:a16="http://schemas.microsoft.com/office/drawing/2014/main" id="{0662AC64-20E9-3A43-AB36-C31BA15372A4}"/>
              </a:ext>
            </a:extLst>
          </p:cNvPr>
          <p:cNvSpPr>
            <a:spLocks noGrp="1"/>
          </p:cNvSpPr>
          <p:nvPr>
            <p:ph idx="1"/>
          </p:nvPr>
        </p:nvSpPr>
        <p:spPr>
          <a:xfrm>
            <a:off x="152400" y="1295400"/>
            <a:ext cx="11811000" cy="5562600"/>
          </a:xfrm>
        </p:spPr>
        <p:txBody>
          <a:bodyPr/>
          <a:lstStyle/>
          <a:p>
            <a:pPr marL="514350" indent="-514350">
              <a:buFont typeface="+mj-lt"/>
              <a:buAutoNum type="arabicPeriod"/>
            </a:pPr>
            <a:r>
              <a:rPr lang="en-US" sz="2500" dirty="0"/>
              <a:t>If we create a string as a </a:t>
            </a:r>
            <a:r>
              <a:rPr lang="en-US" sz="2500" b="1" dirty="0">
                <a:latin typeface="Consolas" panose="020B0609020204030204" pitchFamily="49" charset="0"/>
                <a:cs typeface="Consolas" panose="020B0609020204030204" pitchFamily="49" charset="0"/>
              </a:rPr>
              <a:t>char[]</a:t>
            </a:r>
            <a:r>
              <a:rPr lang="en-US" sz="2500" dirty="0"/>
              <a:t>, we can modify its characters because its memory lives in our stack space. </a:t>
            </a:r>
          </a:p>
          <a:p>
            <a:pPr marL="514350" indent="-514350">
              <a:buFont typeface="+mj-lt"/>
              <a:buAutoNum type="arabicPeriod"/>
            </a:pPr>
            <a:r>
              <a:rPr lang="en-US" sz="2500" dirty="0"/>
              <a:t>We cannot set a </a:t>
            </a:r>
            <a:r>
              <a:rPr lang="en-US" sz="2500" b="1" dirty="0">
                <a:latin typeface="Consolas" panose="020B0609020204030204" pitchFamily="49" charset="0"/>
                <a:cs typeface="Consolas" panose="020B0609020204030204" pitchFamily="49" charset="0"/>
              </a:rPr>
              <a:t>char[] </a:t>
            </a:r>
            <a:r>
              <a:rPr lang="en-US" sz="2500" dirty="0"/>
              <a:t>equal to another value, because it is not a pointer; it refers to the block of memory reserved for the original array.</a:t>
            </a:r>
          </a:p>
          <a:p>
            <a:pPr marL="514350" indent="-514350">
              <a:buFont typeface="+mj-lt"/>
              <a:buAutoNum type="arabicPeriod"/>
            </a:pPr>
            <a:r>
              <a:rPr lang="en-US" sz="2500" dirty="0"/>
              <a:t>If we pass a </a:t>
            </a:r>
            <a:r>
              <a:rPr lang="en-US" sz="2500" b="1" dirty="0">
                <a:latin typeface="Consolas" panose="020B0609020204030204" pitchFamily="49" charset="0"/>
                <a:cs typeface="Consolas" panose="020B0609020204030204" pitchFamily="49" charset="0"/>
              </a:rPr>
              <a:t>char[] </a:t>
            </a:r>
            <a:r>
              <a:rPr lang="en-US" sz="2500" dirty="0"/>
              <a:t>as a parameter, set something equal to it, or perform arithmetic with it, it’s automatically converted to a </a:t>
            </a:r>
            <a:r>
              <a:rPr lang="en-US" sz="2500" b="1" dirty="0">
                <a:latin typeface="Consolas" panose="020B0609020204030204" pitchFamily="49" charset="0"/>
                <a:cs typeface="Consolas" panose="020B0609020204030204" pitchFamily="49" charset="0"/>
              </a:rPr>
              <a:t>char *</a:t>
            </a:r>
            <a:r>
              <a:rPr lang="en-US" sz="2500" dirty="0"/>
              <a:t>.</a:t>
            </a:r>
          </a:p>
          <a:p>
            <a:pPr marL="514350" indent="-514350">
              <a:buFont typeface="+mj-lt"/>
              <a:buAutoNum type="arabicPeriod"/>
            </a:pPr>
            <a:r>
              <a:rPr lang="en-US" sz="2500" dirty="0"/>
              <a:t>If we create a new string with new characters as a</a:t>
            </a:r>
            <a:r>
              <a:rPr lang="en-US" sz="2500" b="1" dirty="0"/>
              <a:t> </a:t>
            </a:r>
            <a:r>
              <a:rPr lang="en-US" sz="2500" b="1" dirty="0">
                <a:latin typeface="Consolas" panose="020B0609020204030204" pitchFamily="49" charset="0"/>
                <a:cs typeface="Consolas" panose="020B0609020204030204" pitchFamily="49" charset="0"/>
              </a:rPr>
              <a:t>char *</a:t>
            </a:r>
            <a:r>
              <a:rPr lang="en-US" sz="2500" dirty="0"/>
              <a:t>, we cannot modify its characters because its memory lives in the data segment.</a:t>
            </a:r>
          </a:p>
          <a:p>
            <a:pPr marL="514350" indent="-514350">
              <a:buFont typeface="+mj-lt"/>
              <a:buAutoNum type="arabicPeriod"/>
            </a:pPr>
            <a:r>
              <a:rPr lang="en-US" sz="2500" dirty="0"/>
              <a:t>We can set a </a:t>
            </a:r>
            <a:r>
              <a:rPr lang="en-US" sz="2500" b="1" dirty="0">
                <a:latin typeface="Consolas" panose="020B0609020204030204" pitchFamily="49" charset="0"/>
                <a:cs typeface="Consolas" panose="020B0609020204030204" pitchFamily="49" charset="0"/>
              </a:rPr>
              <a:t>char *</a:t>
            </a:r>
            <a:r>
              <a:rPr lang="en-US" sz="2500" dirty="0"/>
              <a:t> equal to another value, because it is a  reassign-able pointer.</a:t>
            </a:r>
          </a:p>
          <a:p>
            <a:pPr marL="514350" indent="-514350">
              <a:buFont typeface="+mj-lt"/>
              <a:buAutoNum type="arabicPeriod"/>
            </a:pPr>
            <a:r>
              <a:rPr lang="en-US" sz="2500" dirty="0"/>
              <a:t>Adding an offset to a C string gives us a substring that many places past the first character.</a:t>
            </a:r>
          </a:p>
          <a:p>
            <a:pPr marL="514350" indent="-514350">
              <a:buFont typeface="+mj-lt"/>
              <a:buAutoNum type="arabicPeriod"/>
            </a:pPr>
            <a:r>
              <a:rPr lang="en-US" sz="2500" dirty="0"/>
              <a:t>If we change characters in a string parameter, these changes will persist outside of the function.</a:t>
            </a:r>
          </a:p>
        </p:txBody>
      </p:sp>
    </p:spTree>
    <p:extLst>
      <p:ext uri="{BB962C8B-B14F-4D97-AF65-F5344CB8AC3E}">
        <p14:creationId xmlns:p14="http://schemas.microsoft.com/office/powerpoint/2010/main" val="262838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457201" y="2324100"/>
            <a:ext cx="11277599" cy="2209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#1: </a:t>
            </a:r>
            <a:r>
              <a:rPr lang="en-US" sz="4400" dirty="0"/>
              <a:t>If we create a string as a </a:t>
            </a:r>
            <a:r>
              <a:rPr lang="en-US" sz="4400" b="1" dirty="0">
                <a:latin typeface="Consolas" panose="020B0609020204030204" pitchFamily="49" charset="0"/>
                <a:cs typeface="Consolas" panose="020B0609020204030204" pitchFamily="49" charset="0"/>
              </a:rPr>
              <a:t>char[]</a:t>
            </a:r>
            <a:r>
              <a:rPr lang="en-US" sz="4400" dirty="0"/>
              <a:t>, we can modify its characters because its memory lives in our stack space.</a:t>
            </a:r>
          </a:p>
        </p:txBody>
      </p:sp>
    </p:spTree>
    <p:extLst>
      <p:ext uri="{BB962C8B-B14F-4D97-AF65-F5344CB8AC3E}">
        <p14:creationId xmlns:p14="http://schemas.microsoft.com/office/powerpoint/2010/main" val="723631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Character Arrays</a:t>
            </a:r>
          </a:p>
        </p:txBody>
      </p:sp>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nvPr>
        </p:nvGraphicFramePr>
        <p:xfrm>
          <a:off x="92202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we declare an array of characters, contiguous memory is allocated on the stack to store the contents of the entire array.  We can modify what is on the stack.</a:t>
            </a:r>
          </a:p>
          <a:p>
            <a:pPr marL="0" indent="0" fontAlgn="auto">
              <a:spcAft>
                <a:spcPts val="0"/>
              </a:spcAft>
              <a:buNone/>
            </a:pPr>
            <a:endParaRPr lang="en-US" sz="1200" dirty="0"/>
          </a:p>
          <a:p>
            <a:pPr marL="0" indent="0" fontAlgn="auto">
              <a:spcAft>
                <a:spcPts val="0"/>
              </a:spcAft>
              <a:buNone/>
            </a:pPr>
            <a:r>
              <a:rPr lang="en-US" dirty="0">
                <a:latin typeface="Consolas" panose="020B0609020204030204" pitchFamily="49" charset="0"/>
                <a:cs typeface="Consolas" panose="020B0609020204030204" pitchFamily="49" charset="0"/>
              </a:rPr>
              <a:t>char str[6];</a:t>
            </a:r>
          </a:p>
          <a:p>
            <a:pPr marL="0" indent="0" fontAlgn="auto">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a:t>
            </a:r>
          </a:p>
        </p:txBody>
      </p:sp>
      <p:sp>
        <p:nvSpPr>
          <p:cNvPr id="7" name="TextBox 6">
            <a:extLst>
              <a:ext uri="{FF2B5EF4-FFF2-40B4-BE49-F238E27FC236}">
                <a16:creationId xmlns:a16="http://schemas.microsoft.com/office/drawing/2014/main" id="{E1EAE4D2-8AA1-6042-828F-E02E052D1B6F}"/>
              </a:ext>
            </a:extLst>
          </p:cNvPr>
          <p:cNvSpPr txBox="1"/>
          <p:nvPr/>
        </p:nvSpPr>
        <p:spPr>
          <a:xfrm>
            <a:off x="8763000" y="5405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8" name="Left Brace 7">
            <a:extLst>
              <a:ext uri="{FF2B5EF4-FFF2-40B4-BE49-F238E27FC236}">
                <a16:creationId xmlns:a16="http://schemas.microsoft.com/office/drawing/2014/main" id="{5433455B-04E4-4D48-82C8-E82CD90F78DD}"/>
              </a:ext>
            </a:extLst>
          </p:cNvPr>
          <p:cNvSpPr/>
          <p:nvPr/>
        </p:nvSpPr>
        <p:spPr>
          <a:xfrm>
            <a:off x="9448800" y="2590800"/>
            <a:ext cx="457200" cy="3276600"/>
          </a:xfrm>
          <a:prstGeom prst="leftBrace">
            <a:avLst>
              <a:gd name="adj1" fmla="val 8333"/>
              <a:gd name="adj2" fmla="val 9392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057A0F6C-9311-4743-A257-17409A0DC8CB}"/>
              </a:ext>
            </a:extLst>
          </p:cNvPr>
          <p:cNvSpPr txBox="1"/>
          <p:nvPr/>
        </p:nvSpPr>
        <p:spPr>
          <a:xfrm>
            <a:off x="10363200" y="11684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8281078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457201" y="2038350"/>
            <a:ext cx="11277599" cy="27813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#2: </a:t>
            </a:r>
            <a:r>
              <a:rPr lang="en-US" sz="4400" dirty="0"/>
              <a:t>We cannot set a </a:t>
            </a:r>
            <a:r>
              <a:rPr lang="en-US" sz="4400" b="1" dirty="0">
                <a:latin typeface="Consolas" panose="020B0609020204030204" pitchFamily="49" charset="0"/>
                <a:cs typeface="Consolas" panose="020B0609020204030204" pitchFamily="49" charset="0"/>
              </a:rPr>
              <a:t>char[] </a:t>
            </a:r>
            <a:r>
              <a:rPr lang="en-US" sz="4400" dirty="0"/>
              <a:t>equal to another value, because it is not a pointer; it refers to the block of memory reserved for the original array.</a:t>
            </a:r>
          </a:p>
          <a:p>
            <a:pPr algn="l"/>
            <a:endParaRPr lang="en-US" sz="4400" dirty="0"/>
          </a:p>
        </p:txBody>
      </p:sp>
    </p:spTree>
    <p:extLst>
      <p:ext uri="{BB962C8B-B14F-4D97-AF65-F5344CB8AC3E}">
        <p14:creationId xmlns:p14="http://schemas.microsoft.com/office/powerpoint/2010/main" val="17930337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Character Arrays</a:t>
            </a: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An array variable refers to an entire block of memory.  We cannot reassign an existing array to be equal to a new array.</a:t>
            </a: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str[6];</a:t>
            </a:r>
          </a:p>
          <a:p>
            <a:pPr marL="0" indent="0" fontAlgn="auto">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a:t>
            </a:r>
          </a:p>
          <a:p>
            <a:pPr marL="0" indent="0" fontAlgn="auto">
              <a:spcAft>
                <a:spcPts val="0"/>
              </a:spcAft>
              <a:buNone/>
            </a:pPr>
            <a:r>
              <a:rPr lang="en-US" dirty="0">
                <a:latin typeface="Consolas" panose="020B0609020204030204" pitchFamily="49" charset="0"/>
                <a:cs typeface="Consolas" panose="020B0609020204030204" pitchFamily="49" charset="0"/>
              </a:rPr>
              <a:t>char str2[8];</a:t>
            </a:r>
          </a:p>
          <a:p>
            <a:pPr marL="0" indent="0" fontAlgn="auto">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(str2, </a:t>
            </a:r>
            <a:r>
              <a:rPr lang="en-US" dirty="0">
                <a:solidFill>
                  <a:srgbClr val="0432FF"/>
                </a:solidFill>
                <a:latin typeface="Consolas" panose="020B0609020204030204" pitchFamily="49" charset="0"/>
                <a:cs typeface="Consolas" panose="020B0609020204030204" pitchFamily="49" charset="0"/>
              </a:rPr>
              <a:t>"apple 2"</a:t>
            </a:r>
            <a:r>
              <a:rPr lang="en-US" dirty="0">
                <a:latin typeface="Consolas" panose="020B0609020204030204" pitchFamily="49" charset="0"/>
                <a:cs typeface="Consolas" panose="020B0609020204030204" pitchFamily="49" charset="0"/>
              </a:rPr>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str2;	</a:t>
            </a:r>
            <a:r>
              <a:rPr lang="en-US" dirty="0">
                <a:solidFill>
                  <a:srgbClr val="00B050"/>
                </a:solidFill>
                <a:latin typeface="Consolas" panose="020B0609020204030204" pitchFamily="49" charset="0"/>
                <a:cs typeface="Consolas" panose="020B0609020204030204" pitchFamily="49" charset="0"/>
              </a:rPr>
              <a:t>// not allowed!</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t>An array’s size cannot be changed once we create it; we must create another new array instead. </a:t>
            </a: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99918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6F47C9-5BC0-954A-B1D1-B6C6AB987981}"/>
              </a:ext>
            </a:extLst>
          </p:cNvPr>
          <p:cNvSpPr/>
          <p:nvPr/>
        </p:nvSpPr>
        <p:spPr bwMode="auto">
          <a:xfrm>
            <a:off x="457201" y="2038350"/>
            <a:ext cx="11277599" cy="27813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#3: </a:t>
            </a:r>
            <a:r>
              <a:rPr lang="en-US" sz="4400" dirty="0"/>
              <a:t>If we pass a </a:t>
            </a:r>
            <a:r>
              <a:rPr lang="en-US" sz="4400" b="1" dirty="0">
                <a:latin typeface="Consolas" panose="020B0609020204030204" pitchFamily="49" charset="0"/>
                <a:cs typeface="Consolas" panose="020B0609020204030204" pitchFamily="49" charset="0"/>
              </a:rPr>
              <a:t>char[] </a:t>
            </a:r>
            <a:r>
              <a:rPr lang="en-US" sz="4400" dirty="0"/>
              <a:t>as a parameter, set something equal to it, or perform arithmetic with it, it’s automatically converted to a </a:t>
            </a:r>
            <a:r>
              <a:rPr lang="en-US" sz="4400" b="1" dirty="0">
                <a:latin typeface="Consolas" panose="020B0609020204030204" pitchFamily="49" charset="0"/>
                <a:cs typeface="Consolas" panose="020B0609020204030204" pitchFamily="49" charset="0"/>
              </a:rPr>
              <a:t>char *</a:t>
            </a:r>
            <a:r>
              <a:rPr lang="en-US" sz="4400" dirty="0"/>
              <a:t>.</a:t>
            </a:r>
          </a:p>
          <a:p>
            <a:pPr algn="l"/>
            <a:endParaRPr lang="en-US" sz="4400" dirty="0"/>
          </a:p>
        </p:txBody>
      </p:sp>
    </p:spTree>
    <p:extLst>
      <p:ext uri="{BB962C8B-B14F-4D97-AF65-F5344CB8AC3E}">
        <p14:creationId xmlns:p14="http://schemas.microsoft.com/office/powerpoint/2010/main" val="1597321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String Parameters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parameter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buNone/>
            </a:pPr>
            <a:endParaRPr lang="en-US" dirty="0"/>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fun_times</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fun_times</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TextBox 3">
            <a:extLst>
              <a:ext uri="{FF2B5EF4-FFF2-40B4-BE49-F238E27FC236}">
                <a16:creationId xmlns:a16="http://schemas.microsoft.com/office/drawing/2014/main" id="{FB941B66-CFD0-2B41-BC4F-0B8BE82064FF}"/>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 name="Left Arrow 4">
            <a:extLst>
              <a:ext uri="{FF2B5EF4-FFF2-40B4-BE49-F238E27FC236}">
                <a16:creationId xmlns:a16="http://schemas.microsoft.com/office/drawing/2014/main" id="{1CEFBCC7-7EA0-964A-833C-B975B32AD28C}"/>
              </a:ext>
            </a:extLst>
          </p:cNvPr>
          <p:cNvSpPr/>
          <p:nvPr/>
        </p:nvSpPr>
        <p:spPr>
          <a:xfrm rot="16200000">
            <a:off x="3810000" y="1828800"/>
            <a:ext cx="457200" cy="304800"/>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A1D1161-5D55-A248-A4E4-21CCDDDC2B8C}"/>
              </a:ext>
            </a:extLst>
          </p:cNvPr>
          <p:cNvSpPr txBox="1"/>
          <p:nvPr/>
        </p:nvSpPr>
        <p:spPr>
          <a:xfrm>
            <a:off x="7148022" y="2213199"/>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sp>
        <p:nvSpPr>
          <p:cNvPr id="12" name="Cloud 11">
            <a:extLst>
              <a:ext uri="{FF2B5EF4-FFF2-40B4-BE49-F238E27FC236}">
                <a16:creationId xmlns:a16="http://schemas.microsoft.com/office/drawing/2014/main" id="{8E5365EA-615A-9743-B111-49BDDB625146}"/>
              </a:ext>
            </a:extLst>
          </p:cNvPr>
          <p:cNvSpPr/>
          <p:nvPr/>
        </p:nvSpPr>
        <p:spPr>
          <a:xfrm>
            <a:off x="7924800" y="1981200"/>
            <a:ext cx="3808310" cy="833329"/>
          </a:xfrm>
          <a:prstGeom prst="clou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a:t>
            </a:r>
          </a:p>
        </p:txBody>
      </p:sp>
      <p:sp>
        <p:nvSpPr>
          <p:cNvPr id="13" name="TextBox 12">
            <a:extLst>
              <a:ext uri="{FF2B5EF4-FFF2-40B4-BE49-F238E27FC236}">
                <a16:creationId xmlns:a16="http://schemas.microsoft.com/office/drawing/2014/main" id="{235A88C6-D045-FE45-AC2C-67C1522511EC}"/>
              </a:ext>
            </a:extLst>
          </p:cNvPr>
          <p:cNvSpPr txBox="1"/>
          <p:nvPr/>
        </p:nvSpPr>
        <p:spPr>
          <a:xfrm>
            <a:off x="6226660" y="5276671"/>
            <a:ext cx="4926285"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first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0AED264F-9FC7-9C45-94F8-58F19EBCC0BA}"/>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15" name="Group 63">
            <a:extLst>
              <a:ext uri="{FF2B5EF4-FFF2-40B4-BE49-F238E27FC236}">
                <a16:creationId xmlns:a16="http://schemas.microsoft.com/office/drawing/2014/main" id="{CE84D0EE-7DF7-5840-9CEE-2C20E267907D}"/>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374809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7D86616-E6AA-1E49-9B4D-06626259A108}"/>
              </a:ext>
            </a:extLst>
          </p:cNvPr>
          <p:cNvSpPr txBox="1"/>
          <p:nvPr/>
        </p:nvSpPr>
        <p:spPr>
          <a:xfrm>
            <a:off x="6226660" y="5276671"/>
            <a:ext cx="4926285"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first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String Parameters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parameter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buNone/>
            </a:pPr>
            <a:endParaRPr lang="en-US" dirty="0"/>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fun_times</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fun_times</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13" name="Left Arrow 12">
            <a:extLst>
              <a:ext uri="{FF2B5EF4-FFF2-40B4-BE49-F238E27FC236}">
                <a16:creationId xmlns:a16="http://schemas.microsoft.com/office/drawing/2014/main" id="{9235F2CF-AEA8-4846-9DC1-E7F8D9E050F6}"/>
              </a:ext>
            </a:extLst>
          </p:cNvPr>
          <p:cNvSpPr/>
          <p:nvPr/>
        </p:nvSpPr>
        <p:spPr>
          <a:xfrm rot="16200000">
            <a:off x="3810000" y="1828800"/>
            <a:ext cx="457200" cy="304800"/>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FBB3849-5C55-1649-939D-2D371930DD91}"/>
              </a:ext>
            </a:extLst>
          </p:cNvPr>
          <p:cNvSpPr/>
          <p:nvPr/>
        </p:nvSpPr>
        <p:spPr>
          <a:xfrm>
            <a:off x="6159598" y="5686335"/>
            <a:ext cx="457200" cy="38100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B564B54-7187-E448-BEBF-BFD05C2FEBFC}"/>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8692B0CF-DA8D-1949-9DC4-01809A782451}"/>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03C3F4AD-F4B6-B54E-8655-2588755C5F27}"/>
              </a:ext>
            </a:extLst>
          </p:cNvPr>
          <p:cNvSpPr txBox="1"/>
          <p:nvPr/>
        </p:nvSpPr>
        <p:spPr>
          <a:xfrm>
            <a:off x="7148022" y="2221468"/>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23" name="Group 63">
            <a:extLst>
              <a:ext uri="{FF2B5EF4-FFF2-40B4-BE49-F238E27FC236}">
                <a16:creationId xmlns:a16="http://schemas.microsoft.com/office/drawing/2014/main" id="{9DA0345C-C7E2-904E-82F3-0707359580C2}"/>
              </a:ext>
            </a:extLst>
          </p:cNvPr>
          <p:cNvGraphicFramePr>
            <a:graphicFrameLocks noGrp="1"/>
          </p:cNvGraphicFramePr>
          <p:nvPr/>
        </p:nvGraphicFramePr>
        <p:xfrm>
          <a:off x="7772400" y="2171700"/>
          <a:ext cx="1887466" cy="419100"/>
        </p:xfrm>
        <a:graphic>
          <a:graphicData uri="http://schemas.openxmlformats.org/drawingml/2006/table">
            <a:tbl>
              <a:tblPr/>
              <a:tblGrid>
                <a:gridCol w="1887466">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0xa0</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794474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char * Variables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local variable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TextBox 3">
            <a:extLst>
              <a:ext uri="{FF2B5EF4-FFF2-40B4-BE49-F238E27FC236}">
                <a16:creationId xmlns:a16="http://schemas.microsoft.com/office/drawing/2014/main" id="{FB941B66-CFD0-2B41-BC4F-0B8BE82064FF}"/>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 name="Left Arrow 4">
            <a:extLst>
              <a:ext uri="{FF2B5EF4-FFF2-40B4-BE49-F238E27FC236}">
                <a16:creationId xmlns:a16="http://schemas.microsoft.com/office/drawing/2014/main" id="{1CEFBCC7-7EA0-964A-833C-B975B32AD28C}"/>
              </a:ext>
            </a:extLst>
          </p:cNvPr>
          <p:cNvSpPr/>
          <p:nvPr/>
        </p:nvSpPr>
        <p:spPr>
          <a:xfrm flipH="1">
            <a:off x="457200" y="3051968"/>
            <a:ext cx="469106" cy="312737"/>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A1D1161-5D55-A248-A4E4-21CCDDDC2B8C}"/>
              </a:ext>
            </a:extLst>
          </p:cNvPr>
          <p:cNvSpPr txBox="1"/>
          <p:nvPr/>
        </p:nvSpPr>
        <p:spPr>
          <a:xfrm>
            <a:off x="7148022" y="2213199"/>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sp>
        <p:nvSpPr>
          <p:cNvPr id="12" name="Cloud 11">
            <a:extLst>
              <a:ext uri="{FF2B5EF4-FFF2-40B4-BE49-F238E27FC236}">
                <a16:creationId xmlns:a16="http://schemas.microsoft.com/office/drawing/2014/main" id="{8E5365EA-615A-9743-B111-49BDDB625146}"/>
              </a:ext>
            </a:extLst>
          </p:cNvPr>
          <p:cNvSpPr/>
          <p:nvPr/>
        </p:nvSpPr>
        <p:spPr>
          <a:xfrm>
            <a:off x="7924800" y="1981200"/>
            <a:ext cx="3808310" cy="833329"/>
          </a:xfrm>
          <a:prstGeom prst="clou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a:t>
            </a:r>
          </a:p>
        </p:txBody>
      </p:sp>
      <p:sp>
        <p:nvSpPr>
          <p:cNvPr id="14" name="TextBox 13">
            <a:extLst>
              <a:ext uri="{FF2B5EF4-FFF2-40B4-BE49-F238E27FC236}">
                <a16:creationId xmlns:a16="http://schemas.microsoft.com/office/drawing/2014/main" id="{0AED264F-9FC7-9C45-94F8-58F19EBCC0BA}"/>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15" name="Group 63">
            <a:extLst>
              <a:ext uri="{FF2B5EF4-FFF2-40B4-BE49-F238E27FC236}">
                <a16:creationId xmlns:a16="http://schemas.microsoft.com/office/drawing/2014/main" id="{CE84D0EE-7DF7-5840-9CEE-2C20E267907D}"/>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CC02CB0A-D4C1-4E40-A48D-E938AFFFC2A0}"/>
              </a:ext>
            </a:extLst>
          </p:cNvPr>
          <p:cNvSpPr txBox="1"/>
          <p:nvPr/>
        </p:nvSpPr>
        <p:spPr>
          <a:xfrm>
            <a:off x="6226660" y="5276671"/>
            <a:ext cx="4926285"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first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316329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char * Variables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local variable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5" name="Left Arrow 4">
            <a:extLst>
              <a:ext uri="{FF2B5EF4-FFF2-40B4-BE49-F238E27FC236}">
                <a16:creationId xmlns:a16="http://schemas.microsoft.com/office/drawing/2014/main" id="{1CEFBCC7-7EA0-964A-833C-B975B32AD28C}"/>
              </a:ext>
            </a:extLst>
          </p:cNvPr>
          <p:cNvSpPr/>
          <p:nvPr/>
        </p:nvSpPr>
        <p:spPr>
          <a:xfrm flipH="1">
            <a:off x="457200" y="3051968"/>
            <a:ext cx="469106" cy="312737"/>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A1D1161-5D55-A248-A4E4-21CCDDDC2B8C}"/>
              </a:ext>
            </a:extLst>
          </p:cNvPr>
          <p:cNvSpPr txBox="1"/>
          <p:nvPr/>
        </p:nvSpPr>
        <p:spPr>
          <a:xfrm>
            <a:off x="7148022" y="2213199"/>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sp>
        <p:nvSpPr>
          <p:cNvPr id="14" name="TextBox 13">
            <a:extLst>
              <a:ext uri="{FF2B5EF4-FFF2-40B4-BE49-F238E27FC236}">
                <a16:creationId xmlns:a16="http://schemas.microsoft.com/office/drawing/2014/main" id="{0AED264F-9FC7-9C45-94F8-58F19EBCC0BA}"/>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15" name="Group 63">
            <a:extLst>
              <a:ext uri="{FF2B5EF4-FFF2-40B4-BE49-F238E27FC236}">
                <a16:creationId xmlns:a16="http://schemas.microsoft.com/office/drawing/2014/main" id="{CE84D0EE-7DF7-5840-9CEE-2C20E267907D}"/>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CC02CB0A-D4C1-4E40-A48D-E938AFFFC2A0}"/>
              </a:ext>
            </a:extLst>
          </p:cNvPr>
          <p:cNvSpPr txBox="1"/>
          <p:nvPr/>
        </p:nvSpPr>
        <p:spPr>
          <a:xfrm>
            <a:off x="6226660" y="5276671"/>
            <a:ext cx="4926285"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first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graphicFrame>
        <p:nvGraphicFramePr>
          <p:cNvPr id="11" name="Group 63">
            <a:extLst>
              <a:ext uri="{FF2B5EF4-FFF2-40B4-BE49-F238E27FC236}">
                <a16:creationId xmlns:a16="http://schemas.microsoft.com/office/drawing/2014/main" id="{485C5DB1-3C18-E944-9CBD-4EADA89B5AD6}"/>
              </a:ext>
            </a:extLst>
          </p:cNvPr>
          <p:cNvGraphicFramePr>
            <a:graphicFrameLocks noGrp="1"/>
          </p:cNvGraphicFramePr>
          <p:nvPr/>
        </p:nvGraphicFramePr>
        <p:xfrm>
          <a:off x="7772400" y="2171700"/>
          <a:ext cx="1887466" cy="419100"/>
        </p:xfrm>
        <a:graphic>
          <a:graphicData uri="http://schemas.openxmlformats.org/drawingml/2006/table">
            <a:tbl>
              <a:tblPr/>
              <a:tblGrid>
                <a:gridCol w="1887466">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0xa0</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3" name="Oval 12">
            <a:extLst>
              <a:ext uri="{FF2B5EF4-FFF2-40B4-BE49-F238E27FC236}">
                <a16:creationId xmlns:a16="http://schemas.microsoft.com/office/drawing/2014/main" id="{091A79EB-3B03-1849-95EB-E285514D4400}"/>
              </a:ext>
            </a:extLst>
          </p:cNvPr>
          <p:cNvSpPr/>
          <p:nvPr/>
        </p:nvSpPr>
        <p:spPr>
          <a:xfrm>
            <a:off x="6159598" y="5686335"/>
            <a:ext cx="457200" cy="38100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8215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char * Variables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local variable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+ 2;</a:t>
            </a:r>
          </a:p>
          <a:p>
            <a:pPr marL="0" indent="0">
              <a:spcBef>
                <a:spcPts val="0"/>
              </a:spcBef>
              <a:buNone/>
            </a:pPr>
            <a:r>
              <a:rPr lang="en-US" sz="2400" dirty="0">
                <a:latin typeface="Consolas" panose="020B0609020204030204" pitchFamily="49" charset="0"/>
                <a:cs typeface="Consolas" panose="020B0609020204030204" pitchFamily="49" charset="0"/>
              </a:rPr>
              <a:t>	...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TextBox 3">
            <a:extLst>
              <a:ext uri="{FF2B5EF4-FFF2-40B4-BE49-F238E27FC236}">
                <a16:creationId xmlns:a16="http://schemas.microsoft.com/office/drawing/2014/main" id="{FB941B66-CFD0-2B41-BC4F-0B8BE82064FF}"/>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 name="Left Arrow 4">
            <a:extLst>
              <a:ext uri="{FF2B5EF4-FFF2-40B4-BE49-F238E27FC236}">
                <a16:creationId xmlns:a16="http://schemas.microsoft.com/office/drawing/2014/main" id="{1CEFBCC7-7EA0-964A-833C-B975B32AD28C}"/>
              </a:ext>
            </a:extLst>
          </p:cNvPr>
          <p:cNvSpPr/>
          <p:nvPr/>
        </p:nvSpPr>
        <p:spPr>
          <a:xfrm flipH="1">
            <a:off x="457200" y="3051968"/>
            <a:ext cx="469106" cy="312737"/>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A1D1161-5D55-A248-A4E4-21CCDDDC2B8C}"/>
              </a:ext>
            </a:extLst>
          </p:cNvPr>
          <p:cNvSpPr txBox="1"/>
          <p:nvPr/>
        </p:nvSpPr>
        <p:spPr>
          <a:xfrm>
            <a:off x="7148022" y="2213199"/>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sp>
        <p:nvSpPr>
          <p:cNvPr id="12" name="Cloud 11">
            <a:extLst>
              <a:ext uri="{FF2B5EF4-FFF2-40B4-BE49-F238E27FC236}">
                <a16:creationId xmlns:a16="http://schemas.microsoft.com/office/drawing/2014/main" id="{8E5365EA-615A-9743-B111-49BDDB625146}"/>
              </a:ext>
            </a:extLst>
          </p:cNvPr>
          <p:cNvSpPr/>
          <p:nvPr/>
        </p:nvSpPr>
        <p:spPr>
          <a:xfrm>
            <a:off x="7924800" y="1981200"/>
            <a:ext cx="3808310" cy="833329"/>
          </a:xfrm>
          <a:prstGeom prst="clou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a:t>
            </a:r>
          </a:p>
        </p:txBody>
      </p:sp>
      <p:sp>
        <p:nvSpPr>
          <p:cNvPr id="14" name="TextBox 13">
            <a:extLst>
              <a:ext uri="{FF2B5EF4-FFF2-40B4-BE49-F238E27FC236}">
                <a16:creationId xmlns:a16="http://schemas.microsoft.com/office/drawing/2014/main" id="{0AED264F-9FC7-9C45-94F8-58F19EBCC0BA}"/>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15" name="Group 63">
            <a:extLst>
              <a:ext uri="{FF2B5EF4-FFF2-40B4-BE49-F238E27FC236}">
                <a16:creationId xmlns:a16="http://schemas.microsoft.com/office/drawing/2014/main" id="{CE84D0EE-7DF7-5840-9CEE-2C20E267907D}"/>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CC02CB0A-D4C1-4E40-A48D-E938AFFFC2A0}"/>
              </a:ext>
            </a:extLst>
          </p:cNvPr>
          <p:cNvSpPr txBox="1"/>
          <p:nvPr/>
        </p:nvSpPr>
        <p:spPr>
          <a:xfrm>
            <a:off x="6030671" y="5212139"/>
            <a:ext cx="5513048"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part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third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6794578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5BF0-2B2C-1547-B75D-5733D6CB76D3}"/>
              </a:ext>
            </a:extLst>
          </p:cNvPr>
          <p:cNvSpPr>
            <a:spLocks noGrp="1"/>
          </p:cNvSpPr>
          <p:nvPr>
            <p:ph type="title"/>
          </p:nvPr>
        </p:nvSpPr>
        <p:spPr/>
        <p:txBody>
          <a:bodyPr/>
          <a:lstStyle/>
          <a:p>
            <a:r>
              <a:rPr lang="en-US" dirty="0"/>
              <a:t>char * Variables</a:t>
            </a:r>
          </a:p>
        </p:txBody>
      </p:sp>
      <p:sp>
        <p:nvSpPr>
          <p:cNvPr id="3" name="Content Placeholder 2">
            <a:extLst>
              <a:ext uri="{FF2B5EF4-FFF2-40B4-BE49-F238E27FC236}">
                <a16:creationId xmlns:a16="http://schemas.microsoft.com/office/drawing/2014/main" id="{37C5F94C-8558-B641-9187-357385730CBC}"/>
              </a:ext>
            </a:extLst>
          </p:cNvPr>
          <p:cNvSpPr>
            <a:spLocks noGrp="1"/>
          </p:cNvSpPr>
          <p:nvPr>
            <p:ph idx="1"/>
          </p:nvPr>
        </p:nvSpPr>
        <p:spPr/>
        <p:txBody>
          <a:bodyPr/>
          <a:lstStyle/>
          <a:p>
            <a:pPr marL="0" indent="0">
              <a:buNone/>
            </a:pPr>
            <a:r>
              <a:rPr lang="en-US" dirty="0">
                <a:solidFill>
                  <a:prstClr val="black"/>
                </a:solidFill>
              </a:rPr>
              <a:t>How do you think the local variable </a:t>
            </a:r>
            <a:r>
              <a:rPr lang="en-US" dirty="0">
                <a:solidFill>
                  <a:prstClr val="black"/>
                </a:solidFill>
                <a:latin typeface="Consolas" panose="020B0609020204030204" pitchFamily="49" charset="0"/>
                <a:cs typeface="Consolas" panose="020B0609020204030204" pitchFamily="49" charset="0"/>
              </a:rPr>
              <a:t>str</a:t>
            </a:r>
            <a:r>
              <a:rPr lang="en-US" dirty="0">
                <a:solidFill>
                  <a:prstClr val="black"/>
                </a:solidFill>
              </a:rPr>
              <a:t> is being represented?</a:t>
            </a:r>
            <a:endParaRPr lang="en-US" dirty="0"/>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"rice"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local_str</a:t>
            </a:r>
            <a:r>
              <a:rPr lang="en-US" sz="2400" dirty="0">
                <a:latin typeface="Consolas" panose="020B0609020204030204" pitchFamily="49" charset="0"/>
                <a:cs typeface="Consolas" panose="020B0609020204030204" pitchFamily="49" charset="0"/>
              </a:rPr>
              <a:t> + 2;</a:t>
            </a:r>
          </a:p>
          <a:p>
            <a:pPr marL="0" indent="0">
              <a:spcBef>
                <a:spcPts val="0"/>
              </a:spcBef>
              <a:buNone/>
            </a:pPr>
            <a:r>
              <a:rPr lang="en-US" sz="2400" dirty="0">
                <a:latin typeface="Consolas" panose="020B0609020204030204" pitchFamily="49" charset="0"/>
                <a:cs typeface="Consolas" panose="020B0609020204030204" pitchFamily="49" charset="0"/>
              </a:rPr>
              <a:t>	...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5" name="Left Arrow 4">
            <a:extLst>
              <a:ext uri="{FF2B5EF4-FFF2-40B4-BE49-F238E27FC236}">
                <a16:creationId xmlns:a16="http://schemas.microsoft.com/office/drawing/2014/main" id="{1CEFBCC7-7EA0-964A-833C-B975B32AD28C}"/>
              </a:ext>
            </a:extLst>
          </p:cNvPr>
          <p:cNvSpPr/>
          <p:nvPr/>
        </p:nvSpPr>
        <p:spPr>
          <a:xfrm flipH="1">
            <a:off x="457200" y="3051968"/>
            <a:ext cx="469106" cy="312737"/>
          </a:xfrm>
          <a:prstGeom prst="lef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A1D1161-5D55-A248-A4E4-21CCDDDC2B8C}"/>
              </a:ext>
            </a:extLst>
          </p:cNvPr>
          <p:cNvSpPr txBox="1"/>
          <p:nvPr/>
        </p:nvSpPr>
        <p:spPr>
          <a:xfrm>
            <a:off x="7148022" y="2213199"/>
            <a:ext cx="564578"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sp>
        <p:nvSpPr>
          <p:cNvPr id="14" name="TextBox 13">
            <a:extLst>
              <a:ext uri="{FF2B5EF4-FFF2-40B4-BE49-F238E27FC236}">
                <a16:creationId xmlns:a16="http://schemas.microsoft.com/office/drawing/2014/main" id="{0AED264F-9FC7-9C45-94F8-58F19EBCC0BA}"/>
              </a:ext>
            </a:extLst>
          </p:cNvPr>
          <p:cNvSpPr txBox="1"/>
          <p:nvPr/>
        </p:nvSpPr>
        <p:spPr>
          <a:xfrm>
            <a:off x="6388198" y="3669268"/>
            <a:ext cx="1324402"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local_str</a:t>
            </a:r>
            <a:endParaRPr lang="en-US" dirty="0">
              <a:latin typeface="Consolas" panose="020B0609020204030204" pitchFamily="49" charset="0"/>
              <a:cs typeface="Consolas" panose="020B0609020204030204" pitchFamily="49" charset="0"/>
            </a:endParaRPr>
          </a:p>
        </p:txBody>
      </p:sp>
      <p:graphicFrame>
        <p:nvGraphicFramePr>
          <p:cNvPr id="15" name="Group 63">
            <a:extLst>
              <a:ext uri="{FF2B5EF4-FFF2-40B4-BE49-F238E27FC236}">
                <a16:creationId xmlns:a16="http://schemas.microsoft.com/office/drawing/2014/main" id="{CE84D0EE-7DF7-5840-9CEE-2C20E267907D}"/>
              </a:ext>
            </a:extLst>
          </p:cNvPr>
          <p:cNvGraphicFramePr>
            <a:graphicFrameLocks noGrp="1"/>
          </p:cNvGraphicFramePr>
          <p:nvPr/>
        </p:nvGraphicFramePr>
        <p:xfrm>
          <a:off x="7772400" y="3208337"/>
          <a:ext cx="3808310" cy="830263"/>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539153437"/>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0xa4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CC02CB0A-D4C1-4E40-A48D-E938AFFFC2A0}"/>
              </a:ext>
            </a:extLst>
          </p:cNvPr>
          <p:cNvSpPr txBox="1"/>
          <p:nvPr/>
        </p:nvSpPr>
        <p:spPr>
          <a:xfrm>
            <a:off x="6030671" y="5212139"/>
            <a:ext cx="5513048" cy="1200329"/>
          </a:xfrm>
          <a:prstGeom prst="rect">
            <a:avLst/>
          </a:prstGeom>
          <a:noFill/>
        </p:spPr>
        <p:txBody>
          <a:bodyPr wrap="non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copy of part of the array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A pointer containing an address to</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third element in </a:t>
            </a:r>
            <a:r>
              <a:rPr lang="en-US" sz="2400" dirty="0" err="1">
                <a:latin typeface="Consolas" panose="020B0609020204030204" pitchFamily="49" charset="0"/>
                <a:cs typeface="Consolas" panose="020B0609020204030204" pitchFamily="49" charset="0"/>
              </a:rPr>
              <a:t>local_str</a:t>
            </a:r>
            <a:endParaRPr lang="en-US" sz="2400" dirty="0">
              <a:latin typeface="Consolas" panose="020B0609020204030204" pitchFamily="49" charset="0"/>
              <a:cs typeface="Consolas" panose="020B0609020204030204" pitchFamily="49" charset="0"/>
            </a:endParaRPr>
          </a:p>
        </p:txBody>
      </p:sp>
      <p:graphicFrame>
        <p:nvGraphicFramePr>
          <p:cNvPr id="11" name="Group 63">
            <a:extLst>
              <a:ext uri="{FF2B5EF4-FFF2-40B4-BE49-F238E27FC236}">
                <a16:creationId xmlns:a16="http://schemas.microsoft.com/office/drawing/2014/main" id="{F30420D8-3C71-044E-B257-F913DFC404EB}"/>
              </a:ext>
            </a:extLst>
          </p:cNvPr>
          <p:cNvGraphicFramePr>
            <a:graphicFrameLocks noGrp="1"/>
          </p:cNvGraphicFramePr>
          <p:nvPr/>
        </p:nvGraphicFramePr>
        <p:xfrm>
          <a:off x="7772400" y="2171700"/>
          <a:ext cx="1887466" cy="419100"/>
        </p:xfrm>
        <a:graphic>
          <a:graphicData uri="http://schemas.openxmlformats.org/drawingml/2006/table">
            <a:tbl>
              <a:tblPr/>
              <a:tblGrid>
                <a:gridCol w="1887466">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0xa2</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3" name="Oval 12">
            <a:extLst>
              <a:ext uri="{FF2B5EF4-FFF2-40B4-BE49-F238E27FC236}">
                <a16:creationId xmlns:a16="http://schemas.microsoft.com/office/drawing/2014/main" id="{D459A061-120C-0547-8E3C-86398CF66FD9}"/>
              </a:ext>
            </a:extLst>
          </p:cNvPr>
          <p:cNvSpPr/>
          <p:nvPr/>
        </p:nvSpPr>
        <p:spPr>
          <a:xfrm>
            <a:off x="5943600" y="5638800"/>
            <a:ext cx="457200" cy="38100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36815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59C03-766E-4349-A31A-96A39938590C}"/>
              </a:ext>
            </a:extLst>
          </p:cNvPr>
          <p:cNvSpPr>
            <a:spLocks noGrp="1"/>
          </p:cNvSpPr>
          <p:nvPr>
            <p:ph type="title"/>
          </p:nvPr>
        </p:nvSpPr>
        <p:spPr/>
        <p:txBody>
          <a:bodyPr/>
          <a:lstStyle/>
          <a:p>
            <a:r>
              <a:rPr lang="en-US" dirty="0"/>
              <a:t>String Parameters</a:t>
            </a:r>
          </a:p>
        </p:txBody>
      </p:sp>
      <p:sp>
        <p:nvSpPr>
          <p:cNvPr id="3" name="Content Placeholder 2">
            <a:extLst>
              <a:ext uri="{FF2B5EF4-FFF2-40B4-BE49-F238E27FC236}">
                <a16:creationId xmlns:a16="http://schemas.microsoft.com/office/drawing/2014/main" id="{E7E6320B-64D0-8B45-B7DA-6847860707FC}"/>
              </a:ext>
            </a:extLst>
          </p:cNvPr>
          <p:cNvSpPr>
            <a:spLocks noGrp="1"/>
          </p:cNvSpPr>
          <p:nvPr>
            <p:ph idx="1"/>
          </p:nvPr>
        </p:nvSpPr>
        <p:spPr/>
        <p:txBody>
          <a:bodyPr/>
          <a:lstStyle/>
          <a:p>
            <a:pPr marL="0" indent="0">
              <a:buNone/>
            </a:pPr>
            <a:r>
              <a:rPr lang="en-US" dirty="0"/>
              <a:t>All string functions take char * parameters – they accept char[], but they are implicitly converted to char * before being passed.</a:t>
            </a:r>
          </a:p>
          <a:p>
            <a:pPr lvl="1"/>
            <a:r>
              <a:rPr lang="en-US" dirty="0" err="1"/>
              <a:t>strlen</a:t>
            </a:r>
            <a:r>
              <a:rPr lang="en-US" dirty="0"/>
              <a:t>(char *str)</a:t>
            </a:r>
          </a:p>
          <a:p>
            <a:pPr lvl="1"/>
            <a:r>
              <a:rPr lang="en-US" dirty="0" err="1"/>
              <a:t>strcmp</a:t>
            </a:r>
            <a:r>
              <a:rPr lang="en-US" dirty="0"/>
              <a:t>(char *str1, char *str2)</a:t>
            </a:r>
          </a:p>
          <a:p>
            <a:pPr lvl="1"/>
            <a:r>
              <a:rPr lang="en-US" dirty="0"/>
              <a:t>…</a:t>
            </a:r>
          </a:p>
          <a:p>
            <a:r>
              <a:rPr lang="en-US" dirty="0"/>
              <a:t>char * is still a string in all the core ways a char[] is</a:t>
            </a:r>
          </a:p>
          <a:p>
            <a:pPr lvl="1"/>
            <a:r>
              <a:rPr lang="en-US" dirty="0"/>
              <a:t>Access/modify characters using bracket notation</a:t>
            </a:r>
          </a:p>
          <a:p>
            <a:pPr lvl="1"/>
            <a:r>
              <a:rPr lang="en-US" dirty="0"/>
              <a:t>Print it out</a:t>
            </a:r>
          </a:p>
          <a:p>
            <a:pPr lvl="1"/>
            <a:r>
              <a:rPr lang="en-US" dirty="0"/>
              <a:t>Use string functions</a:t>
            </a:r>
          </a:p>
          <a:p>
            <a:pPr lvl="1"/>
            <a:r>
              <a:rPr lang="en-US" dirty="0"/>
              <a:t>But under the hood they are represented differently!</a:t>
            </a:r>
          </a:p>
          <a:p>
            <a:r>
              <a:rPr lang="en-US" b="1" dirty="0"/>
              <a:t>Takeaway:</a:t>
            </a:r>
            <a:r>
              <a:rPr lang="en-US" dirty="0"/>
              <a:t> We create strings as char[], pass them around as char *</a:t>
            </a:r>
          </a:p>
        </p:txBody>
      </p:sp>
    </p:spTree>
    <p:extLst>
      <p:ext uri="{BB962C8B-B14F-4D97-AF65-F5344CB8AC3E}">
        <p14:creationId xmlns:p14="http://schemas.microsoft.com/office/powerpoint/2010/main" val="1274532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457200" y="2000250"/>
            <a:ext cx="11277599" cy="28575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#4: </a:t>
            </a:r>
            <a:r>
              <a:rPr lang="en-US" sz="4400" dirty="0"/>
              <a:t>If we create a new string with new characters as a</a:t>
            </a:r>
            <a:r>
              <a:rPr lang="en-US" sz="4400" b="1" dirty="0"/>
              <a:t> </a:t>
            </a:r>
            <a:r>
              <a:rPr lang="en-US" sz="4400" b="1" dirty="0">
                <a:latin typeface="Consolas" panose="020B0609020204030204" pitchFamily="49" charset="0"/>
                <a:cs typeface="Consolas" panose="020B0609020204030204" pitchFamily="49" charset="0"/>
              </a:rPr>
              <a:t>char *</a:t>
            </a:r>
            <a:r>
              <a:rPr lang="en-US" sz="4400" dirty="0"/>
              <a:t>, we cannot modify its characters because its memory lives in the data segment.</a:t>
            </a:r>
          </a:p>
          <a:p>
            <a:pPr algn="l"/>
            <a:endParaRPr lang="en-US" sz="4400" dirty="0"/>
          </a:p>
        </p:txBody>
      </p:sp>
    </p:spTree>
    <p:extLst>
      <p:ext uri="{BB962C8B-B14F-4D97-AF65-F5344CB8AC3E}">
        <p14:creationId xmlns:p14="http://schemas.microsoft.com/office/powerpoint/2010/main" val="18291968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CF0B-029A-7E40-BCEC-2952FE83CCA1}"/>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char *</a:t>
            </a:r>
            <a:endParaRPr lang="en-US" dirty="0"/>
          </a:p>
        </p:txBody>
      </p:sp>
      <p:sp>
        <p:nvSpPr>
          <p:cNvPr id="3" name="Content Placeholder 2">
            <a:extLst>
              <a:ext uri="{FF2B5EF4-FFF2-40B4-BE49-F238E27FC236}">
                <a16:creationId xmlns:a16="http://schemas.microsoft.com/office/drawing/2014/main" id="{02BC8E07-0AC3-BA48-B9F9-D82570540C35}"/>
              </a:ext>
            </a:extLst>
          </p:cNvPr>
          <p:cNvSpPr>
            <a:spLocks noGrp="1"/>
          </p:cNvSpPr>
          <p:nvPr>
            <p:ph idx="1"/>
          </p:nvPr>
        </p:nvSpPr>
        <p:spPr/>
        <p:txBody>
          <a:bodyPr/>
          <a:lstStyle/>
          <a:p>
            <a:pPr marL="0" indent="0">
              <a:buNone/>
            </a:pPr>
            <a:r>
              <a:rPr lang="en-US" altLang="x-none" dirty="0"/>
              <a:t>There is another convenient way to create a string if we do not need to modify it later.  We can create a </a:t>
            </a:r>
            <a:r>
              <a:rPr lang="en-US" dirty="0">
                <a:latin typeface="Consolas" panose="020B0609020204030204" pitchFamily="49" charset="0"/>
                <a:cs typeface="Consolas" panose="020B0609020204030204" pitchFamily="49" charset="0"/>
              </a:rPr>
              <a:t>char *</a:t>
            </a:r>
            <a:r>
              <a:rPr lang="en-US" altLang="x-none" dirty="0"/>
              <a:t> and set it directly equal to a string literal.</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char *empty = </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b="1" strike="sngStrike" dirty="0" err="1">
                <a:solidFill>
                  <a:srgbClr val="C00000"/>
                </a:solidFill>
                <a:latin typeface="Consolas" panose="020B0609020204030204" pitchFamily="49" charset="0"/>
                <a:cs typeface="Consolas" panose="020B0609020204030204" pitchFamily="49" charset="0"/>
              </a:rPr>
              <a:t>myString</a:t>
            </a:r>
            <a:r>
              <a:rPr lang="en-US" b="1" strike="sngStrike" dirty="0">
                <a:solidFill>
                  <a:srgbClr val="C00000"/>
                </a:solidFill>
                <a:latin typeface="Consolas" panose="020B0609020204030204" pitchFamily="49" charset="0"/>
                <a:cs typeface="Consolas" panose="020B0609020204030204" pitchFamily="49" charset="0"/>
              </a:rPr>
              <a:t>[0] = 'h';	</a:t>
            </a:r>
            <a:r>
              <a:rPr lang="en-US" b="1" dirty="0">
                <a:solidFill>
                  <a:srgbClr val="C00000"/>
                </a:solidFill>
                <a:latin typeface="Consolas" panose="020B0609020204030204" pitchFamily="49" charset="0"/>
                <a:cs typeface="Consolas" panose="020B0609020204030204" pitchFamily="49" charset="0"/>
              </a:rPr>
              <a:t>			// crashes!</a:t>
            </a:r>
            <a:endParaRPr lang="en-US" b="1" strike="sngStrike" dirty="0">
              <a:solidFill>
                <a:srgbClr val="C00000"/>
              </a:solidFill>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ea typeface="Courier"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a:t>
            </a:r>
            <a:r>
              <a:rPr lang="en-US" b="1" dirty="0">
                <a:solidFill>
                  <a:srgbClr val="00B050"/>
                </a:solidFill>
                <a:latin typeface="Consolas" panose="020B0609020204030204" pitchFamily="49" charset="0"/>
                <a:cs typeface="Consolas" panose="020B0609020204030204" pitchFamily="49" charset="0"/>
              </a:rPr>
              <a:t>// Hello, world!</a:t>
            </a:r>
          </a:p>
          <a:p>
            <a:endParaRPr lang="en-US" dirty="0"/>
          </a:p>
        </p:txBody>
      </p:sp>
    </p:spTree>
    <p:extLst>
      <p:ext uri="{BB962C8B-B14F-4D97-AF65-F5344CB8AC3E}">
        <p14:creationId xmlns:p14="http://schemas.microsoft.com/office/powerpoint/2010/main" val="2457428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char *</a:t>
            </a:r>
          </a:p>
        </p:txBody>
      </p:sp>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nvPr>
        </p:nvGraphicFramePr>
        <p:xfrm>
          <a:off x="9372600" y="1676400"/>
          <a:ext cx="2590801" cy="4114800"/>
        </p:xfrm>
        <a:graphic>
          <a:graphicData uri="http://schemas.openxmlformats.org/drawingml/2006/table">
            <a:tbl>
              <a:tblPr firstRow="1" bandRow="1">
                <a:tableStyleId>{5940675A-B579-460E-94D1-54222C63F5DA}</a:tableStyleId>
              </a:tblPr>
              <a:tblGrid>
                <a:gridCol w="1538288">
                  <a:extLst>
                    <a:ext uri="{9D8B030D-6E8A-4147-A177-3AD203B41FA5}">
                      <a16:colId xmlns:a16="http://schemas.microsoft.com/office/drawing/2014/main" val="3135065557"/>
                    </a:ext>
                  </a:extLst>
                </a:gridCol>
                <a:gridCol w="1052513">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008224004"/>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67572066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289396717"/>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227629502"/>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4138662113"/>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35066656"/>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74570441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764263374"/>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4676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dirty="0"/>
              <a:t>When we declare a char pointer equal to a string literal, the characters are </a:t>
            </a:r>
            <a:r>
              <a:rPr lang="en-US" i="1" dirty="0"/>
              <a:t>not</a:t>
            </a:r>
            <a:r>
              <a:rPr lang="en-US" dirty="0"/>
              <a:t> stored on the stack.  Instead, they are stored in a special area of memory called the “data segment”.  We </a:t>
            </a:r>
            <a:r>
              <a:rPr lang="en-US" i="1" dirty="0"/>
              <a:t>cannot modify memory in this segment</a:t>
            </a:r>
            <a:r>
              <a:rPr lang="en-US" dirty="0"/>
              <a:t>.</a:t>
            </a:r>
          </a:p>
          <a:p>
            <a:pPr marL="0" indent="0" fontAlgn="auto">
              <a:spcBef>
                <a:spcPts val="0"/>
              </a:spcBef>
              <a:spcAft>
                <a:spcPts val="0"/>
              </a:spcAft>
              <a:buNone/>
            </a:pPr>
            <a:endParaRPr lang="en-US" sz="1200" dirty="0"/>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"hi"</a:t>
            </a:r>
            <a:r>
              <a:rPr lang="en-US" dirty="0">
                <a:latin typeface="Consolas" panose="020B0609020204030204" pitchFamily="49" charset="0"/>
                <a:cs typeface="Consolas" panose="020B0609020204030204" pitchFamily="49" charset="0"/>
              </a:rPr>
              <a:t>;</a:t>
            </a:r>
          </a:p>
          <a:p>
            <a:pPr marL="0" indent="0" fontAlgn="auto">
              <a:spcBef>
                <a:spcPts val="0"/>
              </a:spcBef>
              <a:spcAft>
                <a:spcPts val="0"/>
              </a:spcAft>
              <a:buNone/>
            </a:pPr>
            <a:endParaRPr lang="en-US" sz="1200" dirty="0"/>
          </a:p>
          <a:p>
            <a:pPr marL="0" indent="0" fontAlgn="auto">
              <a:spcBef>
                <a:spcPts val="0"/>
              </a:spcBef>
              <a:spcAft>
                <a:spcPts val="0"/>
              </a:spcAft>
              <a:buNone/>
            </a:pPr>
            <a:r>
              <a:rPr lang="en-US" dirty="0"/>
              <a:t>The pointer variable (e.g. </a:t>
            </a:r>
            <a:r>
              <a:rPr lang="en-US" b="1" dirty="0" err="1"/>
              <a:t>str</a:t>
            </a:r>
            <a:r>
              <a:rPr lang="en-US" dirty="0"/>
              <a:t>) refers to the </a:t>
            </a:r>
            <a:r>
              <a:rPr lang="en-US" i="1" dirty="0"/>
              <a:t>address of the first character of the string in the data segment</a:t>
            </a:r>
            <a:r>
              <a:rPr lang="en-US" dirty="0"/>
              <a:t>.</a:t>
            </a:r>
            <a:endParaRPr lang="en-US" dirty="0">
              <a:solidFill>
                <a:srgbClr val="00B050"/>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D8AEE230-987A-F148-8FAD-C34BE040BD2C}"/>
              </a:ext>
            </a:extLst>
          </p:cNvPr>
          <p:cNvSpPr txBox="1"/>
          <p:nvPr/>
        </p:nvSpPr>
        <p:spPr>
          <a:xfrm>
            <a:off x="9059179"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3" name="TextBox 2">
            <a:extLst>
              <a:ext uri="{FF2B5EF4-FFF2-40B4-BE49-F238E27FC236}">
                <a16:creationId xmlns:a16="http://schemas.microsoft.com/office/drawing/2014/main" id="{1A9F0948-DD6D-5348-8AAA-33FCF54E8EB0}"/>
              </a:ext>
            </a:extLst>
          </p:cNvPr>
          <p:cNvSpPr txBox="1"/>
          <p:nvPr/>
        </p:nvSpPr>
        <p:spPr>
          <a:xfrm>
            <a:off x="7978412" y="2636966"/>
            <a:ext cx="936988" cy="369332"/>
          </a:xfrm>
          <a:prstGeom prst="rect">
            <a:avLst/>
          </a:prstGeom>
          <a:noFill/>
        </p:spPr>
        <p:txBody>
          <a:bodyPr wrap="none" rtlCol="0">
            <a:spAutoFit/>
          </a:bodyPr>
          <a:lstStyle/>
          <a:p>
            <a:r>
              <a:rPr lang="en-US" dirty="0"/>
              <a:t>STACK</a:t>
            </a:r>
          </a:p>
        </p:txBody>
      </p:sp>
      <p:sp>
        <p:nvSpPr>
          <p:cNvPr id="9" name="TextBox 8">
            <a:extLst>
              <a:ext uri="{FF2B5EF4-FFF2-40B4-BE49-F238E27FC236}">
                <a16:creationId xmlns:a16="http://schemas.microsoft.com/office/drawing/2014/main" id="{F0201E5D-0A99-0442-8CEA-9E6C4B3CE62A}"/>
              </a:ext>
            </a:extLst>
          </p:cNvPr>
          <p:cNvSpPr txBox="1"/>
          <p:nvPr/>
        </p:nvSpPr>
        <p:spPr>
          <a:xfrm>
            <a:off x="7569096" y="4507468"/>
            <a:ext cx="1958678" cy="369332"/>
          </a:xfrm>
          <a:prstGeom prst="rect">
            <a:avLst/>
          </a:prstGeom>
          <a:noFill/>
        </p:spPr>
        <p:txBody>
          <a:bodyPr wrap="none" rtlCol="0">
            <a:spAutoFit/>
          </a:bodyPr>
          <a:lstStyle/>
          <a:p>
            <a:r>
              <a:rPr lang="en-US" dirty="0"/>
              <a:t>DATA SEGMENT</a:t>
            </a:r>
          </a:p>
        </p:txBody>
      </p:sp>
      <p:sp>
        <p:nvSpPr>
          <p:cNvPr id="11" name="Left Bracket 10">
            <a:extLst>
              <a:ext uri="{FF2B5EF4-FFF2-40B4-BE49-F238E27FC236}">
                <a16:creationId xmlns:a16="http://schemas.microsoft.com/office/drawing/2014/main" id="{BC22A707-5557-404C-B5E8-B479D4430F68}"/>
              </a:ext>
            </a:extLst>
          </p:cNvPr>
          <p:cNvSpPr/>
          <p:nvPr/>
        </p:nvSpPr>
        <p:spPr>
          <a:xfrm>
            <a:off x="8897881" y="2137604"/>
            <a:ext cx="169919" cy="129139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a:extLst>
              <a:ext uri="{FF2B5EF4-FFF2-40B4-BE49-F238E27FC236}">
                <a16:creationId xmlns:a16="http://schemas.microsoft.com/office/drawing/2014/main" id="{EC356721-01F9-294A-9DA9-C39F2CB1853F}"/>
              </a:ext>
            </a:extLst>
          </p:cNvPr>
          <p:cNvSpPr/>
          <p:nvPr/>
        </p:nvSpPr>
        <p:spPr>
          <a:xfrm>
            <a:off x="9583681" y="3516546"/>
            <a:ext cx="169919" cy="2166187"/>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Freeform 13">
            <a:extLst>
              <a:ext uri="{FF2B5EF4-FFF2-40B4-BE49-F238E27FC236}">
                <a16:creationId xmlns:a16="http://schemas.microsoft.com/office/drawing/2014/main" id="{29DD6F85-4D34-CC4C-84DC-D9AF923BEEBA}"/>
              </a:ext>
            </a:extLst>
          </p:cNvPr>
          <p:cNvSpPr/>
          <p:nvPr/>
        </p:nvSpPr>
        <p:spPr>
          <a:xfrm>
            <a:off x="11734800" y="2830286"/>
            <a:ext cx="392219" cy="2351314"/>
          </a:xfrm>
          <a:custGeom>
            <a:avLst/>
            <a:gdLst>
              <a:gd name="connsiteX0" fmla="*/ 0 w 261590"/>
              <a:gd name="connsiteY0" fmla="*/ 0 h 2318657"/>
              <a:gd name="connsiteX1" fmla="*/ 261257 w 261590"/>
              <a:gd name="connsiteY1" fmla="*/ 1774371 h 2318657"/>
              <a:gd name="connsiteX2" fmla="*/ 43542 w 261590"/>
              <a:gd name="connsiteY2" fmla="*/ 2318657 h 2318657"/>
            </a:gdLst>
            <a:ahLst/>
            <a:cxnLst>
              <a:cxn ang="0">
                <a:pos x="connsiteX0" y="connsiteY0"/>
              </a:cxn>
              <a:cxn ang="0">
                <a:pos x="connsiteX1" y="connsiteY1"/>
              </a:cxn>
              <a:cxn ang="0">
                <a:pos x="connsiteX2" y="connsiteY2"/>
              </a:cxn>
            </a:cxnLst>
            <a:rect l="l" t="t" r="r" b="b"/>
            <a:pathLst>
              <a:path w="261590" h="2318657">
                <a:moveTo>
                  <a:pt x="0" y="0"/>
                </a:moveTo>
                <a:cubicBezTo>
                  <a:pt x="127000" y="693964"/>
                  <a:pt x="254000" y="1387928"/>
                  <a:pt x="261257" y="1774371"/>
                </a:cubicBezTo>
                <a:cubicBezTo>
                  <a:pt x="268514" y="2160814"/>
                  <a:pt x="156028" y="2239735"/>
                  <a:pt x="43542" y="2318657"/>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B25C6D-FD9D-074D-BFEB-AB9011A5737D}"/>
              </a:ext>
            </a:extLst>
          </p:cNvPr>
          <p:cNvSpPr/>
          <p:nvPr/>
        </p:nvSpPr>
        <p:spPr bwMode="auto">
          <a:xfrm>
            <a:off x="3627620" y="4940809"/>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This applies only to creating </a:t>
            </a:r>
            <a:r>
              <a:rPr lang="en-US" sz="2400" i="1" dirty="0"/>
              <a:t>new</a:t>
            </a:r>
            <a:r>
              <a:rPr lang="en-US" sz="2400" dirty="0"/>
              <a:t> strings with char *.  This does </a:t>
            </a:r>
            <a:r>
              <a:rPr lang="en-US" sz="2400" b="1" u="sng" dirty="0"/>
              <a:t>not</a:t>
            </a:r>
            <a:r>
              <a:rPr lang="en-US" sz="2400" dirty="0"/>
              <a:t> apply for making a char * that points to an existing stack string.</a:t>
            </a:r>
          </a:p>
        </p:txBody>
      </p:sp>
    </p:spTree>
    <p:extLst>
      <p:ext uri="{BB962C8B-B14F-4D97-AF65-F5344CB8AC3E}">
        <p14:creationId xmlns:p14="http://schemas.microsoft.com/office/powerpoint/2010/main" val="48632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16E3-585E-2143-8E90-280F3083E96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E68FAC2D-AFC5-9146-95F1-B47960690B05}"/>
              </a:ext>
            </a:extLst>
          </p:cNvPr>
          <p:cNvSpPr>
            <a:spLocks noGrp="1"/>
          </p:cNvSpPr>
          <p:nvPr>
            <p:ph idx="1"/>
          </p:nvPr>
        </p:nvSpPr>
        <p:spPr/>
        <p:txBody>
          <a:bodyPr/>
          <a:lstStyle/>
          <a:p>
            <a:pPr marL="0" indent="0">
              <a:buNone/>
            </a:pPr>
            <a:r>
              <a:rPr lang="en-US" dirty="0"/>
              <a:t>For each code snippet below, can we modify the characters in </a:t>
            </a:r>
            <a:r>
              <a:rPr lang="en-US" b="1" dirty="0" err="1"/>
              <a:t>myStr</a:t>
            </a:r>
            <a:r>
              <a:rPr lang="en-US" dirty="0"/>
              <a:t>?</a:t>
            </a:r>
          </a:p>
          <a:p>
            <a:pPr marL="0" indent="0">
              <a:buNone/>
            </a:pPr>
            <a:endParaRPr lang="en-US" dirty="0"/>
          </a:p>
        </p:txBody>
      </p:sp>
      <p:sp>
        <p:nvSpPr>
          <p:cNvPr id="4" name="TextBox 3">
            <a:extLst>
              <a:ext uri="{FF2B5EF4-FFF2-40B4-BE49-F238E27FC236}">
                <a16:creationId xmlns:a16="http://schemas.microsoft.com/office/drawing/2014/main" id="{D19DACB8-832C-5440-B45F-8C3F5BFC5550}"/>
              </a:ext>
            </a:extLst>
          </p:cNvPr>
          <p:cNvSpPr txBox="1"/>
          <p:nvPr/>
        </p:nvSpPr>
        <p:spPr>
          <a:xfrm>
            <a:off x="1828800" y="3224480"/>
            <a:ext cx="8534400" cy="707886"/>
          </a:xfrm>
          <a:prstGeom prst="rect">
            <a:avLst/>
          </a:prstGeom>
          <a:noFill/>
        </p:spPr>
        <p:txBody>
          <a:bodyPr wrap="square" rtlCol="0">
            <a:spAutoFit/>
          </a:bodyPr>
          <a:lstStyle/>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myStr</a:t>
            </a:r>
            <a:r>
              <a:rPr lang="en-US" sz="4000" b="1" dirty="0">
                <a:latin typeface="Consolas" panose="020B0609020204030204" pitchFamily="49" charset="0"/>
                <a:cs typeface="Consolas" panose="020B0609020204030204" pitchFamily="49" charset="0"/>
              </a:rPr>
              <a:t>[6];</a:t>
            </a:r>
          </a:p>
        </p:txBody>
      </p:sp>
      <p:sp>
        <p:nvSpPr>
          <p:cNvPr id="5" name="Rectangle 4">
            <a:extLst>
              <a:ext uri="{FF2B5EF4-FFF2-40B4-BE49-F238E27FC236}">
                <a16:creationId xmlns:a16="http://schemas.microsoft.com/office/drawing/2014/main" id="{4E7A60F6-D2CC-BE4B-8EFD-AB4D1EE2AAF5}"/>
              </a:ext>
            </a:extLst>
          </p:cNvPr>
          <p:cNvSpPr/>
          <p:nvPr/>
        </p:nvSpPr>
        <p:spPr bwMode="auto">
          <a:xfrm>
            <a:off x="3795010" y="4940809"/>
            <a:ext cx="4601980" cy="1536191"/>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Key Question:</a:t>
            </a:r>
            <a:r>
              <a:rPr lang="en-US" sz="2400" dirty="0"/>
              <a:t> where do its characters live?  Do they live in memory we own?  Or the read-only data segment?</a:t>
            </a:r>
          </a:p>
        </p:txBody>
      </p:sp>
    </p:spTree>
    <p:extLst>
      <p:ext uri="{BB962C8B-B14F-4D97-AF65-F5344CB8AC3E}">
        <p14:creationId xmlns:p14="http://schemas.microsoft.com/office/powerpoint/2010/main" val="162450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16E3-585E-2143-8E90-280F3083E96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E68FAC2D-AFC5-9146-95F1-B47960690B05}"/>
              </a:ext>
            </a:extLst>
          </p:cNvPr>
          <p:cNvSpPr>
            <a:spLocks noGrp="1"/>
          </p:cNvSpPr>
          <p:nvPr>
            <p:ph idx="1"/>
          </p:nvPr>
        </p:nvSpPr>
        <p:spPr/>
        <p:txBody>
          <a:bodyPr/>
          <a:lstStyle/>
          <a:p>
            <a:pPr marL="0" indent="0">
              <a:buNone/>
            </a:pPr>
            <a:r>
              <a:rPr lang="en-US" dirty="0"/>
              <a:t>For each code snippet below, can we modify the characters in </a:t>
            </a:r>
            <a:r>
              <a:rPr lang="en-US" b="1" dirty="0" err="1"/>
              <a:t>myStr</a:t>
            </a:r>
            <a:r>
              <a:rPr lang="en-US" dirty="0"/>
              <a:t>?</a:t>
            </a:r>
          </a:p>
          <a:p>
            <a:pPr marL="0" indent="0">
              <a:buNone/>
            </a:pPr>
            <a:endParaRPr lang="en-US" dirty="0"/>
          </a:p>
        </p:txBody>
      </p:sp>
      <p:sp>
        <p:nvSpPr>
          <p:cNvPr id="4" name="TextBox 3">
            <a:extLst>
              <a:ext uri="{FF2B5EF4-FFF2-40B4-BE49-F238E27FC236}">
                <a16:creationId xmlns:a16="http://schemas.microsoft.com/office/drawing/2014/main" id="{D19DACB8-832C-5440-B45F-8C3F5BFC5550}"/>
              </a:ext>
            </a:extLst>
          </p:cNvPr>
          <p:cNvSpPr txBox="1"/>
          <p:nvPr/>
        </p:nvSpPr>
        <p:spPr>
          <a:xfrm>
            <a:off x="1828800" y="3224480"/>
            <a:ext cx="8534400" cy="707886"/>
          </a:xfrm>
          <a:prstGeom prst="rect">
            <a:avLst/>
          </a:prstGeom>
          <a:noFill/>
        </p:spPr>
        <p:txBody>
          <a:bodyPr wrap="square" rtlCol="0">
            <a:spAutoFit/>
          </a:bodyPr>
          <a:lstStyle/>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myStr</a:t>
            </a:r>
            <a:r>
              <a:rPr lang="en-US" sz="4000" b="1" dirty="0">
                <a:latin typeface="Consolas" panose="020B0609020204030204" pitchFamily="49" charset="0"/>
                <a:cs typeface="Consolas" panose="020B0609020204030204" pitchFamily="49" charset="0"/>
              </a:rPr>
              <a:t> = </a:t>
            </a:r>
            <a:r>
              <a:rPr lang="en-US" sz="4000" b="1" dirty="0">
                <a:solidFill>
                  <a:srgbClr val="0432FF"/>
                </a:solidFill>
                <a:latin typeface="Consolas" panose="020B0609020204030204" pitchFamily="49" charset="0"/>
                <a:cs typeface="Consolas" panose="020B0609020204030204" pitchFamily="49" charset="0"/>
              </a:rPr>
              <a:t>"Hi"</a:t>
            </a:r>
            <a:r>
              <a:rPr lang="en-US" sz="4000" b="1"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E5B4CC3D-F17A-A94D-B92C-2D81F17E826D}"/>
              </a:ext>
            </a:extLst>
          </p:cNvPr>
          <p:cNvSpPr/>
          <p:nvPr/>
        </p:nvSpPr>
        <p:spPr bwMode="auto">
          <a:xfrm>
            <a:off x="3795010" y="4940809"/>
            <a:ext cx="4601980" cy="1536191"/>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Key Question:</a:t>
            </a:r>
            <a:r>
              <a:rPr lang="en-US" sz="2400" dirty="0"/>
              <a:t> where do its characters live?  Do they live in memory we own?  Or the read-only data segment?</a:t>
            </a:r>
          </a:p>
        </p:txBody>
      </p:sp>
    </p:spTree>
    <p:extLst>
      <p:ext uri="{BB962C8B-B14F-4D97-AF65-F5344CB8AC3E}">
        <p14:creationId xmlns:p14="http://schemas.microsoft.com/office/powerpoint/2010/main" val="410359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16E3-585E-2143-8E90-280F3083E96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E68FAC2D-AFC5-9146-95F1-B47960690B05}"/>
              </a:ext>
            </a:extLst>
          </p:cNvPr>
          <p:cNvSpPr>
            <a:spLocks noGrp="1"/>
          </p:cNvSpPr>
          <p:nvPr>
            <p:ph idx="1"/>
          </p:nvPr>
        </p:nvSpPr>
        <p:spPr/>
        <p:txBody>
          <a:bodyPr/>
          <a:lstStyle/>
          <a:p>
            <a:pPr marL="0" indent="0">
              <a:buNone/>
            </a:pPr>
            <a:r>
              <a:rPr lang="en-US" dirty="0"/>
              <a:t>For each code snippet below, can we modify the characters in </a:t>
            </a:r>
            <a:r>
              <a:rPr lang="en-US" b="1" dirty="0" err="1"/>
              <a:t>myStr</a:t>
            </a:r>
            <a:r>
              <a:rPr lang="en-US" dirty="0"/>
              <a:t>?</a:t>
            </a:r>
          </a:p>
          <a:p>
            <a:pPr marL="0" indent="0">
              <a:buNone/>
            </a:pPr>
            <a:endParaRPr lang="en-US" dirty="0"/>
          </a:p>
        </p:txBody>
      </p:sp>
      <p:sp>
        <p:nvSpPr>
          <p:cNvPr id="4" name="TextBox 3">
            <a:extLst>
              <a:ext uri="{FF2B5EF4-FFF2-40B4-BE49-F238E27FC236}">
                <a16:creationId xmlns:a16="http://schemas.microsoft.com/office/drawing/2014/main" id="{D19DACB8-832C-5440-B45F-8C3F5BFC5550}"/>
              </a:ext>
            </a:extLst>
          </p:cNvPr>
          <p:cNvSpPr txBox="1"/>
          <p:nvPr/>
        </p:nvSpPr>
        <p:spPr>
          <a:xfrm>
            <a:off x="1828800" y="3224480"/>
            <a:ext cx="8534400" cy="1938992"/>
          </a:xfrm>
          <a:prstGeom prst="rect">
            <a:avLst/>
          </a:prstGeom>
          <a:noFill/>
        </p:spPr>
        <p:txBody>
          <a:bodyPr wrap="square" rtlCol="0">
            <a:spAutoFit/>
          </a:bodyPr>
          <a:lstStyle/>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buf</a:t>
            </a:r>
            <a:r>
              <a:rPr lang="en-US" sz="4000" b="1" dirty="0">
                <a:latin typeface="Consolas" panose="020B0609020204030204" pitchFamily="49" charset="0"/>
                <a:cs typeface="Consolas" panose="020B0609020204030204" pitchFamily="49" charset="0"/>
              </a:rPr>
              <a:t>[6];</a:t>
            </a:r>
          </a:p>
          <a:p>
            <a:pPr algn="l"/>
            <a:r>
              <a:rPr lang="en-US" sz="4000" b="1" dirty="0" err="1">
                <a:latin typeface="Consolas" panose="020B0609020204030204" pitchFamily="49" charset="0"/>
                <a:cs typeface="Consolas" panose="020B0609020204030204" pitchFamily="49" charset="0"/>
              </a:rPr>
              <a:t>strcpy</a:t>
            </a:r>
            <a:r>
              <a:rPr lang="en-US" sz="4000" b="1" dirty="0">
                <a:latin typeface="Consolas" panose="020B0609020204030204" pitchFamily="49" charset="0"/>
                <a:cs typeface="Consolas" panose="020B0609020204030204" pitchFamily="49" charset="0"/>
              </a:rPr>
              <a:t>(</a:t>
            </a:r>
            <a:r>
              <a:rPr lang="en-US" sz="4000" b="1" dirty="0" err="1">
                <a:latin typeface="Consolas" panose="020B0609020204030204" pitchFamily="49" charset="0"/>
                <a:cs typeface="Consolas" panose="020B0609020204030204" pitchFamily="49" charset="0"/>
              </a:rPr>
              <a:t>buf</a:t>
            </a:r>
            <a:r>
              <a:rPr lang="en-US" sz="4000" b="1" dirty="0">
                <a:latin typeface="Consolas" panose="020B0609020204030204" pitchFamily="49" charset="0"/>
                <a:cs typeface="Consolas" panose="020B0609020204030204" pitchFamily="49" charset="0"/>
              </a:rPr>
              <a:t>, </a:t>
            </a:r>
            <a:r>
              <a:rPr lang="en-US" sz="4000" b="1" dirty="0">
                <a:solidFill>
                  <a:srgbClr val="0432FF"/>
                </a:solidFill>
                <a:latin typeface="Consolas" panose="020B0609020204030204" pitchFamily="49" charset="0"/>
                <a:cs typeface="Consolas" panose="020B0609020204030204" pitchFamily="49" charset="0"/>
              </a:rPr>
              <a:t>"Hi"</a:t>
            </a:r>
            <a:r>
              <a:rPr lang="en-US" sz="4000" b="1" dirty="0">
                <a:latin typeface="Consolas" panose="020B0609020204030204" pitchFamily="49" charset="0"/>
                <a:cs typeface="Consolas" panose="020B0609020204030204" pitchFamily="49" charset="0"/>
              </a:rPr>
              <a:t>);</a:t>
            </a:r>
          </a:p>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myStr</a:t>
            </a:r>
            <a:r>
              <a:rPr lang="en-US" sz="4000" b="1" dirty="0">
                <a:latin typeface="Consolas" panose="020B0609020204030204" pitchFamily="49" charset="0"/>
                <a:cs typeface="Consolas" panose="020B0609020204030204" pitchFamily="49" charset="0"/>
              </a:rPr>
              <a:t> = </a:t>
            </a:r>
            <a:r>
              <a:rPr lang="en-US" sz="4000" b="1" dirty="0" err="1">
                <a:latin typeface="Consolas" panose="020B0609020204030204" pitchFamily="49" charset="0"/>
                <a:cs typeface="Consolas" panose="020B0609020204030204" pitchFamily="49" charset="0"/>
              </a:rPr>
              <a:t>buf</a:t>
            </a:r>
            <a:r>
              <a:rPr lang="en-US" sz="4000" b="1"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B02775BE-52B1-9845-8223-5FB41D081240}"/>
              </a:ext>
            </a:extLst>
          </p:cNvPr>
          <p:cNvSpPr/>
          <p:nvPr/>
        </p:nvSpPr>
        <p:spPr bwMode="auto">
          <a:xfrm>
            <a:off x="7361420" y="2303984"/>
            <a:ext cx="4601980" cy="1536191"/>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Key Question:</a:t>
            </a:r>
            <a:r>
              <a:rPr lang="en-US" sz="2400" dirty="0"/>
              <a:t> where do its characters live?  Do they live in memory we own?  Or the read-only data segment?</a:t>
            </a:r>
          </a:p>
        </p:txBody>
      </p:sp>
    </p:spTree>
    <p:extLst>
      <p:ext uri="{BB962C8B-B14F-4D97-AF65-F5344CB8AC3E}">
        <p14:creationId xmlns:p14="http://schemas.microsoft.com/office/powerpoint/2010/main" val="164610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16E3-585E-2143-8E90-280F3083E96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E68FAC2D-AFC5-9146-95F1-B47960690B05}"/>
              </a:ext>
            </a:extLst>
          </p:cNvPr>
          <p:cNvSpPr>
            <a:spLocks noGrp="1"/>
          </p:cNvSpPr>
          <p:nvPr>
            <p:ph idx="1"/>
          </p:nvPr>
        </p:nvSpPr>
        <p:spPr/>
        <p:txBody>
          <a:bodyPr/>
          <a:lstStyle/>
          <a:p>
            <a:pPr marL="0" indent="0">
              <a:buNone/>
            </a:pPr>
            <a:r>
              <a:rPr lang="en-US" dirty="0"/>
              <a:t>For each code snippet below, can we modify the characters in </a:t>
            </a:r>
            <a:r>
              <a:rPr lang="en-US" b="1" dirty="0" err="1"/>
              <a:t>myStr</a:t>
            </a:r>
            <a:r>
              <a:rPr lang="en-US" dirty="0"/>
              <a:t>?</a:t>
            </a:r>
          </a:p>
          <a:p>
            <a:pPr marL="0" indent="0">
              <a:buNone/>
            </a:pPr>
            <a:endParaRPr lang="en-US" dirty="0"/>
          </a:p>
        </p:txBody>
      </p:sp>
      <p:sp>
        <p:nvSpPr>
          <p:cNvPr id="4" name="TextBox 3">
            <a:extLst>
              <a:ext uri="{FF2B5EF4-FFF2-40B4-BE49-F238E27FC236}">
                <a16:creationId xmlns:a16="http://schemas.microsoft.com/office/drawing/2014/main" id="{D19DACB8-832C-5440-B45F-8C3F5BFC5550}"/>
              </a:ext>
            </a:extLst>
          </p:cNvPr>
          <p:cNvSpPr txBox="1"/>
          <p:nvPr/>
        </p:nvSpPr>
        <p:spPr>
          <a:xfrm>
            <a:off x="1828800" y="3224480"/>
            <a:ext cx="8534400" cy="1323439"/>
          </a:xfrm>
          <a:prstGeom prst="rect">
            <a:avLst/>
          </a:prstGeom>
          <a:noFill/>
        </p:spPr>
        <p:txBody>
          <a:bodyPr wrap="square" rtlCol="0">
            <a:spAutoFit/>
          </a:bodyPr>
          <a:lstStyle/>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otherStr</a:t>
            </a:r>
            <a:r>
              <a:rPr lang="en-US" sz="4000" b="1" dirty="0">
                <a:latin typeface="Consolas" panose="020B0609020204030204" pitchFamily="49" charset="0"/>
                <a:cs typeface="Consolas" panose="020B0609020204030204" pitchFamily="49" charset="0"/>
              </a:rPr>
              <a:t> = </a:t>
            </a:r>
            <a:r>
              <a:rPr lang="en-US" sz="4000" b="1" dirty="0">
                <a:solidFill>
                  <a:srgbClr val="0432FF"/>
                </a:solidFill>
                <a:latin typeface="Consolas" panose="020B0609020204030204" pitchFamily="49" charset="0"/>
                <a:cs typeface="Consolas" panose="020B0609020204030204" pitchFamily="49" charset="0"/>
              </a:rPr>
              <a:t>"Hi"</a:t>
            </a:r>
            <a:r>
              <a:rPr lang="en-US" sz="4000" b="1" dirty="0">
                <a:latin typeface="Consolas" panose="020B0609020204030204" pitchFamily="49" charset="0"/>
                <a:cs typeface="Consolas" panose="020B0609020204030204" pitchFamily="49" charset="0"/>
              </a:rPr>
              <a:t>;</a:t>
            </a:r>
          </a:p>
          <a:p>
            <a:pPr algn="l"/>
            <a:r>
              <a:rPr lang="en-US" sz="4000" b="1" dirty="0">
                <a:latin typeface="Consolas" panose="020B0609020204030204" pitchFamily="49" charset="0"/>
                <a:cs typeface="Consolas" panose="020B0609020204030204" pitchFamily="49" charset="0"/>
              </a:rPr>
              <a:t>char *</a:t>
            </a:r>
            <a:r>
              <a:rPr lang="en-US" sz="4000" b="1" dirty="0" err="1">
                <a:latin typeface="Consolas" panose="020B0609020204030204" pitchFamily="49" charset="0"/>
                <a:cs typeface="Consolas" panose="020B0609020204030204" pitchFamily="49" charset="0"/>
              </a:rPr>
              <a:t>myStr</a:t>
            </a:r>
            <a:r>
              <a:rPr lang="en-US" sz="4000" b="1" dirty="0">
                <a:latin typeface="Consolas" panose="020B0609020204030204" pitchFamily="49" charset="0"/>
                <a:cs typeface="Consolas" panose="020B0609020204030204" pitchFamily="49" charset="0"/>
              </a:rPr>
              <a:t> = </a:t>
            </a:r>
            <a:r>
              <a:rPr lang="en-US" sz="4000" b="1" dirty="0" err="1">
                <a:latin typeface="Consolas" panose="020B0609020204030204" pitchFamily="49" charset="0"/>
                <a:cs typeface="Consolas" panose="020B0609020204030204" pitchFamily="49" charset="0"/>
              </a:rPr>
              <a:t>otherStr</a:t>
            </a:r>
            <a:r>
              <a:rPr lang="en-US" sz="4000" b="1"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4A41D932-5B9B-7545-B16F-BD3002EE0C40}"/>
              </a:ext>
            </a:extLst>
          </p:cNvPr>
          <p:cNvSpPr/>
          <p:nvPr/>
        </p:nvSpPr>
        <p:spPr bwMode="auto">
          <a:xfrm>
            <a:off x="3795010" y="4940809"/>
            <a:ext cx="4601980" cy="1536191"/>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Key Question:</a:t>
            </a:r>
            <a:r>
              <a:rPr lang="en-US" sz="2400" dirty="0"/>
              <a:t> where do its characters live?  Do they live in memory we own?  Or the read-only data segment?</a:t>
            </a:r>
          </a:p>
        </p:txBody>
      </p:sp>
    </p:spTree>
    <p:extLst>
      <p:ext uri="{BB962C8B-B14F-4D97-AF65-F5344CB8AC3E}">
        <p14:creationId xmlns:p14="http://schemas.microsoft.com/office/powerpoint/2010/main" val="1520751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16E3-585E-2143-8E90-280F3083E96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E68FAC2D-AFC5-9146-95F1-B47960690B05}"/>
              </a:ext>
            </a:extLst>
          </p:cNvPr>
          <p:cNvSpPr>
            <a:spLocks noGrp="1"/>
          </p:cNvSpPr>
          <p:nvPr>
            <p:ph idx="1"/>
          </p:nvPr>
        </p:nvSpPr>
        <p:spPr/>
        <p:txBody>
          <a:bodyPr/>
          <a:lstStyle/>
          <a:p>
            <a:pPr marL="0" indent="0">
              <a:buNone/>
            </a:pPr>
            <a:r>
              <a:rPr lang="en-US" dirty="0"/>
              <a:t>For each code snippet below, can we modify the characters in </a:t>
            </a:r>
            <a:r>
              <a:rPr lang="en-US" b="1" dirty="0" err="1"/>
              <a:t>myStr</a:t>
            </a:r>
            <a:r>
              <a:rPr lang="en-US" dirty="0"/>
              <a:t>?</a:t>
            </a:r>
          </a:p>
          <a:p>
            <a:pPr marL="0" indent="0">
              <a:buNone/>
            </a:pPr>
            <a:endParaRPr lang="en-US" dirty="0"/>
          </a:p>
        </p:txBody>
      </p:sp>
      <p:sp>
        <p:nvSpPr>
          <p:cNvPr id="4" name="TextBox 3">
            <a:extLst>
              <a:ext uri="{FF2B5EF4-FFF2-40B4-BE49-F238E27FC236}">
                <a16:creationId xmlns:a16="http://schemas.microsoft.com/office/drawing/2014/main" id="{D19DACB8-832C-5440-B45F-8C3F5BFC5550}"/>
              </a:ext>
            </a:extLst>
          </p:cNvPr>
          <p:cNvSpPr txBox="1"/>
          <p:nvPr/>
        </p:nvSpPr>
        <p:spPr>
          <a:xfrm>
            <a:off x="457200" y="2075795"/>
            <a:ext cx="11277600" cy="4401205"/>
          </a:xfrm>
          <a:prstGeom prst="rect">
            <a:avLst/>
          </a:prstGeom>
          <a:noFill/>
        </p:spPr>
        <p:txBody>
          <a:bodyPr wrap="square" rtlCol="0">
            <a:spAutoFit/>
          </a:bodyPr>
          <a:lstStyle/>
          <a:p>
            <a:pPr algn="l"/>
            <a:r>
              <a:rPr lang="en-US" sz="2800" b="1" dirty="0">
                <a:latin typeface="Consolas" panose="020B0609020204030204" pitchFamily="49" charset="0"/>
                <a:cs typeface="Consolas" panose="020B0609020204030204" pitchFamily="49" charset="0"/>
              </a:rPr>
              <a:t>void </a:t>
            </a:r>
            <a:r>
              <a:rPr lang="en-US" sz="2800" b="1" dirty="0" err="1">
                <a:latin typeface="Consolas" panose="020B0609020204030204" pitchFamily="49" charset="0"/>
                <a:cs typeface="Consolas" panose="020B0609020204030204" pitchFamily="49" charset="0"/>
              </a:rPr>
              <a:t>myFunc</a:t>
            </a:r>
            <a:r>
              <a:rPr lang="en-US" sz="2800" b="1" dirty="0">
                <a:latin typeface="Consolas" panose="020B0609020204030204" pitchFamily="49" charset="0"/>
                <a:cs typeface="Consolas" panose="020B0609020204030204" pitchFamily="49" charset="0"/>
              </a:rPr>
              <a:t>(char *</a:t>
            </a:r>
            <a:r>
              <a:rPr lang="en-US" sz="2800" b="1" dirty="0" err="1">
                <a:latin typeface="Consolas" panose="020B0609020204030204" pitchFamily="49" charset="0"/>
                <a:cs typeface="Consolas" panose="020B0609020204030204" pitchFamily="49" charset="0"/>
              </a:rPr>
              <a:t>myStr</a:t>
            </a:r>
            <a:r>
              <a:rPr lang="en-US" sz="2800" b="1" dirty="0">
                <a:latin typeface="Consolas" panose="020B0609020204030204" pitchFamily="49" charset="0"/>
                <a:cs typeface="Consolas" panose="020B0609020204030204" pitchFamily="49" charset="0"/>
              </a:rPr>
              <a:t>) {</a:t>
            </a:r>
          </a:p>
          <a:p>
            <a:pPr algn="l"/>
            <a:r>
              <a:rPr lang="en-US" sz="2800" b="1" dirty="0">
                <a:latin typeface="Consolas" panose="020B0609020204030204" pitchFamily="49" charset="0"/>
                <a:cs typeface="Consolas" panose="020B0609020204030204" pitchFamily="49" charset="0"/>
              </a:rPr>
              <a:t>	...</a:t>
            </a:r>
          </a:p>
          <a:p>
            <a:pPr algn="l"/>
            <a:r>
              <a:rPr lang="en-US" sz="2800" b="1" dirty="0">
                <a:latin typeface="Consolas" panose="020B0609020204030204" pitchFamily="49" charset="0"/>
                <a:cs typeface="Consolas" panose="020B0609020204030204" pitchFamily="49" charset="0"/>
              </a:rPr>
              <a:t>}</a:t>
            </a:r>
          </a:p>
          <a:p>
            <a:pPr algn="l"/>
            <a:endParaRPr lang="en-US" sz="2800" b="1" dirty="0">
              <a:latin typeface="Consolas" panose="020B0609020204030204" pitchFamily="49" charset="0"/>
              <a:cs typeface="Consolas" panose="020B0609020204030204" pitchFamily="49" charset="0"/>
            </a:endParaRPr>
          </a:p>
          <a:p>
            <a:pPr algn="l"/>
            <a:r>
              <a:rPr lang="en-US" sz="2800" b="1" dirty="0">
                <a:latin typeface="Consolas" panose="020B0609020204030204" pitchFamily="49" charset="0"/>
                <a:cs typeface="Consolas" panose="020B0609020204030204" pitchFamily="49" charset="0"/>
              </a:rPr>
              <a:t>int main(int </a:t>
            </a:r>
            <a:r>
              <a:rPr lang="en-US" sz="2800" b="1" dirty="0" err="1">
                <a:latin typeface="Consolas" panose="020B0609020204030204" pitchFamily="49" charset="0"/>
                <a:cs typeface="Consolas" panose="020B0609020204030204" pitchFamily="49" charset="0"/>
              </a:rPr>
              <a:t>argc</a:t>
            </a:r>
            <a:r>
              <a:rPr lang="en-US" sz="2800" b="1" dirty="0">
                <a:latin typeface="Consolas" panose="020B0609020204030204" pitchFamily="49" charset="0"/>
                <a:cs typeface="Consolas" panose="020B0609020204030204" pitchFamily="49" charset="0"/>
              </a:rPr>
              <a:t>, char *</a:t>
            </a:r>
            <a:r>
              <a:rPr lang="en-US" sz="2800" b="1" dirty="0" err="1">
                <a:latin typeface="Consolas" panose="020B0609020204030204" pitchFamily="49" charset="0"/>
                <a:cs typeface="Consolas" panose="020B0609020204030204" pitchFamily="49" charset="0"/>
              </a:rPr>
              <a:t>argv</a:t>
            </a:r>
            <a:r>
              <a:rPr lang="en-US" sz="2800" b="1" dirty="0">
                <a:latin typeface="Consolas" panose="020B0609020204030204" pitchFamily="49" charset="0"/>
                <a:cs typeface="Consolas" panose="020B0609020204030204" pitchFamily="49" charset="0"/>
              </a:rPr>
              <a:t>[]) {</a:t>
            </a:r>
          </a:p>
          <a:p>
            <a:pPr algn="l"/>
            <a:r>
              <a:rPr lang="en-US" sz="2800" b="1" dirty="0">
                <a:latin typeface="Consolas" panose="020B0609020204030204" pitchFamily="49" charset="0"/>
                <a:cs typeface="Consolas" panose="020B0609020204030204" pitchFamily="49" charset="0"/>
              </a:rPr>
              <a:t>	char </a:t>
            </a:r>
            <a:r>
              <a:rPr lang="en-US" sz="2800" b="1" dirty="0" err="1">
                <a:latin typeface="Consolas" panose="020B0609020204030204" pitchFamily="49" charset="0"/>
                <a:cs typeface="Consolas" panose="020B0609020204030204" pitchFamily="49" charset="0"/>
              </a:rPr>
              <a:t>buf</a:t>
            </a:r>
            <a:r>
              <a:rPr lang="en-US" sz="2800" b="1" dirty="0">
                <a:latin typeface="Consolas" panose="020B0609020204030204" pitchFamily="49" charset="0"/>
                <a:cs typeface="Consolas" panose="020B0609020204030204" pitchFamily="49" charset="0"/>
              </a:rPr>
              <a:t>[6];</a:t>
            </a:r>
          </a:p>
          <a:p>
            <a:pPr algn="l"/>
            <a:r>
              <a:rPr lang="en-US" sz="2800" b="1" dirty="0">
                <a:latin typeface="Consolas" panose="020B0609020204030204" pitchFamily="49" charset="0"/>
                <a:cs typeface="Consolas" panose="020B0609020204030204" pitchFamily="49" charset="0"/>
              </a:rPr>
              <a:t>	</a:t>
            </a:r>
            <a:r>
              <a:rPr lang="en-US" sz="2800" b="1" dirty="0" err="1">
                <a:latin typeface="Consolas" panose="020B0609020204030204" pitchFamily="49" charset="0"/>
                <a:cs typeface="Consolas" panose="020B0609020204030204" pitchFamily="49" charset="0"/>
              </a:rPr>
              <a:t>strcpy</a:t>
            </a:r>
            <a:r>
              <a:rPr lang="en-US" sz="2800" b="1" dirty="0">
                <a:latin typeface="Consolas" panose="020B0609020204030204" pitchFamily="49" charset="0"/>
                <a:cs typeface="Consolas" panose="020B0609020204030204" pitchFamily="49" charset="0"/>
              </a:rPr>
              <a:t>(</a:t>
            </a:r>
            <a:r>
              <a:rPr lang="en-US" sz="2800" b="1" dirty="0" err="1">
                <a:latin typeface="Consolas" panose="020B0609020204030204" pitchFamily="49" charset="0"/>
                <a:cs typeface="Consolas" panose="020B0609020204030204" pitchFamily="49" charset="0"/>
              </a:rPr>
              <a:t>buf</a:t>
            </a:r>
            <a:r>
              <a:rPr lang="en-US" sz="2800" b="1" dirty="0">
                <a:latin typeface="Consolas" panose="020B0609020204030204" pitchFamily="49" charset="0"/>
                <a:cs typeface="Consolas" panose="020B0609020204030204" pitchFamily="49" charset="0"/>
              </a:rPr>
              <a:t>, </a:t>
            </a:r>
            <a:r>
              <a:rPr lang="en-US" sz="2800" b="1" dirty="0">
                <a:solidFill>
                  <a:srgbClr val="0432FF"/>
                </a:solidFill>
                <a:latin typeface="Consolas" panose="020B0609020204030204" pitchFamily="49" charset="0"/>
                <a:cs typeface="Consolas" panose="020B0609020204030204" pitchFamily="49" charset="0"/>
              </a:rPr>
              <a:t>"Hi"</a:t>
            </a:r>
            <a:r>
              <a:rPr lang="en-US" sz="2800" b="1" dirty="0">
                <a:latin typeface="Consolas" panose="020B0609020204030204" pitchFamily="49" charset="0"/>
                <a:cs typeface="Consolas" panose="020B0609020204030204" pitchFamily="49" charset="0"/>
              </a:rPr>
              <a:t>);</a:t>
            </a:r>
          </a:p>
          <a:p>
            <a:pPr algn="l"/>
            <a:r>
              <a:rPr lang="en-US" sz="2800" b="1" dirty="0">
                <a:latin typeface="Consolas" panose="020B0609020204030204" pitchFamily="49" charset="0"/>
                <a:cs typeface="Consolas" panose="020B0609020204030204" pitchFamily="49" charset="0"/>
              </a:rPr>
              <a:t>	</a:t>
            </a:r>
            <a:r>
              <a:rPr lang="en-US" sz="2800" b="1" dirty="0" err="1">
                <a:latin typeface="Consolas" panose="020B0609020204030204" pitchFamily="49" charset="0"/>
                <a:cs typeface="Consolas" panose="020B0609020204030204" pitchFamily="49" charset="0"/>
              </a:rPr>
              <a:t>myFunc</a:t>
            </a:r>
            <a:r>
              <a:rPr lang="en-US" sz="2800" b="1" dirty="0">
                <a:latin typeface="Consolas" panose="020B0609020204030204" pitchFamily="49" charset="0"/>
                <a:cs typeface="Consolas" panose="020B0609020204030204" pitchFamily="49" charset="0"/>
              </a:rPr>
              <a:t>(</a:t>
            </a:r>
            <a:r>
              <a:rPr lang="en-US" sz="2800" b="1" dirty="0" err="1">
                <a:latin typeface="Consolas" panose="020B0609020204030204" pitchFamily="49" charset="0"/>
                <a:cs typeface="Consolas" panose="020B0609020204030204" pitchFamily="49" charset="0"/>
              </a:rPr>
              <a:t>buf</a:t>
            </a:r>
            <a:r>
              <a:rPr lang="en-US" sz="2800" b="1" dirty="0">
                <a:latin typeface="Consolas" panose="020B0609020204030204" pitchFamily="49" charset="0"/>
                <a:cs typeface="Consolas" panose="020B0609020204030204" pitchFamily="49" charset="0"/>
              </a:rPr>
              <a:t>);</a:t>
            </a:r>
          </a:p>
          <a:p>
            <a:pPr algn="l"/>
            <a:r>
              <a:rPr lang="en-US" sz="2800" b="1" dirty="0">
                <a:latin typeface="Consolas" panose="020B0609020204030204" pitchFamily="49" charset="0"/>
                <a:cs typeface="Consolas" panose="020B0609020204030204" pitchFamily="49" charset="0"/>
              </a:rPr>
              <a:t>	return 0;</a:t>
            </a:r>
          </a:p>
          <a:p>
            <a:pPr algn="l"/>
            <a:r>
              <a:rPr lang="en-US" sz="2800" b="1"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152D2D1F-2EC3-0B49-B239-0C3DAD9B2407}"/>
              </a:ext>
            </a:extLst>
          </p:cNvPr>
          <p:cNvSpPr/>
          <p:nvPr/>
        </p:nvSpPr>
        <p:spPr bwMode="auto">
          <a:xfrm>
            <a:off x="7353925" y="2077044"/>
            <a:ext cx="4601980" cy="1536191"/>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Key Question:</a:t>
            </a:r>
            <a:r>
              <a:rPr lang="en-US" sz="2400" dirty="0"/>
              <a:t> where do its characters live?  Do they live in memory we own?  Or the read-only data segment?</a:t>
            </a:r>
          </a:p>
        </p:txBody>
      </p:sp>
    </p:spTree>
    <p:extLst>
      <p:ext uri="{BB962C8B-B14F-4D97-AF65-F5344CB8AC3E}">
        <p14:creationId xmlns:p14="http://schemas.microsoft.com/office/powerpoint/2010/main" val="89798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2B305-3E03-9144-9E2B-C21FB3905D25}"/>
              </a:ext>
            </a:extLst>
          </p:cNvPr>
          <p:cNvSpPr>
            <a:spLocks noGrp="1"/>
          </p:cNvSpPr>
          <p:nvPr>
            <p:ph type="title"/>
          </p:nvPr>
        </p:nvSpPr>
        <p:spPr/>
        <p:txBody>
          <a:bodyPr/>
          <a:lstStyle/>
          <a:p>
            <a:r>
              <a:rPr lang="en-US" dirty="0"/>
              <a:t>Memory Locations</a:t>
            </a:r>
          </a:p>
        </p:txBody>
      </p:sp>
      <p:sp>
        <p:nvSpPr>
          <p:cNvPr id="3" name="Content Placeholder 2">
            <a:extLst>
              <a:ext uri="{FF2B5EF4-FFF2-40B4-BE49-F238E27FC236}">
                <a16:creationId xmlns:a16="http://schemas.microsoft.com/office/drawing/2014/main" id="{FF798C75-0926-4843-97C3-EA3C309D719C}"/>
              </a:ext>
            </a:extLst>
          </p:cNvPr>
          <p:cNvSpPr>
            <a:spLocks noGrp="1"/>
          </p:cNvSpPr>
          <p:nvPr>
            <p:ph idx="1"/>
          </p:nvPr>
        </p:nvSpPr>
        <p:spPr/>
        <p:txBody>
          <a:bodyPr/>
          <a:lstStyle/>
          <a:p>
            <a:pPr marL="0" indent="0">
              <a:buNone/>
            </a:pPr>
            <a:r>
              <a:rPr lang="en-US" b="1" dirty="0"/>
              <a:t>Q:</a:t>
            </a:r>
            <a:r>
              <a:rPr lang="en-US" dirty="0"/>
              <a:t> Is there a way to check in code whether a string’s characters are modifiable?</a:t>
            </a:r>
          </a:p>
          <a:p>
            <a:pPr marL="0" indent="0">
              <a:buNone/>
            </a:pPr>
            <a:r>
              <a:rPr lang="en-US" b="1" dirty="0"/>
              <a:t>A:</a:t>
            </a:r>
            <a:r>
              <a:rPr lang="en-US" dirty="0"/>
              <a:t> No.  This is something you can only tell by looking at the code itself and how the string was created.</a:t>
            </a:r>
          </a:p>
          <a:p>
            <a:pPr marL="0" indent="0">
              <a:buNone/>
            </a:pPr>
            <a:endParaRPr lang="en-US" b="1" dirty="0"/>
          </a:p>
          <a:p>
            <a:pPr marL="0" indent="0">
              <a:buNone/>
            </a:pPr>
            <a:r>
              <a:rPr lang="en-US" b="1" dirty="0"/>
              <a:t>Q:</a:t>
            </a:r>
            <a:r>
              <a:rPr lang="en-US" dirty="0"/>
              <a:t> So then if I am writing a string function that modifies a string, how can I tell if the string passed in is modifiable?</a:t>
            </a:r>
          </a:p>
          <a:p>
            <a:pPr marL="0" indent="0">
              <a:buNone/>
            </a:pPr>
            <a:r>
              <a:rPr lang="en-US" b="1" dirty="0"/>
              <a:t>A:</a:t>
            </a:r>
            <a:r>
              <a:rPr lang="en-US" dirty="0"/>
              <a:t> You can’t!  This is something you instead state as an assumption in your function documentation.  If someone calls your function with a read-only string, it will crash, but that’s not your function’s fault :-)</a:t>
            </a:r>
            <a:endParaRPr lang="en-US" b="1" dirty="0"/>
          </a:p>
        </p:txBody>
      </p:sp>
    </p:spTree>
    <p:extLst>
      <p:ext uri="{BB962C8B-B14F-4D97-AF65-F5344CB8AC3E}">
        <p14:creationId xmlns:p14="http://schemas.microsoft.com/office/powerpoint/2010/main" val="285786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800100" y="2371725"/>
            <a:ext cx="10591800" cy="211455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#5: </a:t>
            </a:r>
            <a:r>
              <a:rPr lang="en-US" sz="4400" dirty="0"/>
              <a:t>We can set a </a:t>
            </a:r>
            <a:r>
              <a:rPr lang="en-US" sz="4400" b="1" dirty="0">
                <a:latin typeface="Consolas" panose="020B0609020204030204" pitchFamily="49" charset="0"/>
                <a:cs typeface="Consolas" panose="020B0609020204030204" pitchFamily="49" charset="0"/>
              </a:rPr>
              <a:t>char *</a:t>
            </a:r>
            <a:r>
              <a:rPr lang="en-US" sz="4400" dirty="0"/>
              <a:t> equal to another value, because it is a  reassign-able pointer.</a:t>
            </a:r>
          </a:p>
          <a:p>
            <a:pPr algn="l"/>
            <a:endParaRPr lang="en-US" sz="4400" dirty="0"/>
          </a:p>
        </p:txBody>
      </p:sp>
    </p:spTree>
    <p:extLst>
      <p:ext uri="{BB962C8B-B14F-4D97-AF65-F5344CB8AC3E}">
        <p14:creationId xmlns:p14="http://schemas.microsoft.com/office/powerpoint/2010/main" val="18058525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char *</a:t>
            </a:r>
            <a:endParaRPr lang="en-US" dirty="0"/>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A </a:t>
            </a:r>
            <a:r>
              <a:rPr lang="en-US" b="1" dirty="0"/>
              <a:t>char *</a:t>
            </a:r>
            <a:r>
              <a:rPr lang="en-US" dirty="0"/>
              <a:t> variable refers to a single character.  We can reassign an existing </a:t>
            </a:r>
            <a:r>
              <a:rPr lang="en-US" b="1" dirty="0"/>
              <a:t>char *</a:t>
            </a:r>
            <a:r>
              <a:rPr lang="en-US" dirty="0"/>
              <a:t> pointer to be equal to another </a:t>
            </a:r>
            <a:r>
              <a:rPr lang="en-US" b="1" dirty="0"/>
              <a:t>char *</a:t>
            </a:r>
            <a:r>
              <a:rPr lang="en-US" dirty="0"/>
              <a:t> pointer.</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0xfff0</a:t>
            </a:r>
          </a:p>
          <a:p>
            <a:pPr marL="0" indent="0" fontAlgn="auto">
              <a:spcAft>
                <a:spcPts val="0"/>
              </a:spcAft>
              <a:buNone/>
            </a:pPr>
            <a:r>
              <a:rPr lang="en-US" dirty="0">
                <a:latin typeface="Consolas" panose="020B0609020204030204" pitchFamily="49" charset="0"/>
                <a:cs typeface="Consolas" panose="020B0609020204030204" pitchFamily="49" charset="0"/>
              </a:rPr>
              <a:t>char *str2 = </a:t>
            </a:r>
            <a:r>
              <a:rPr lang="en-US" dirty="0">
                <a:solidFill>
                  <a:srgbClr val="0432FF"/>
                </a:solidFill>
                <a:latin typeface="Consolas" panose="020B0609020204030204" pitchFamily="49" charset="0"/>
                <a:cs typeface="Consolas" panose="020B0609020204030204" pitchFamily="49" charset="0"/>
              </a:rPr>
              <a:t>"apple 2"</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0xfe0</a:t>
            </a:r>
          </a:p>
          <a:p>
            <a:pPr marL="0" indent="0" fontAlgn="auto">
              <a:spcAft>
                <a:spcPts val="0"/>
              </a:spcAft>
              <a:buNone/>
            </a:pP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str2;	</a:t>
            </a:r>
            <a:r>
              <a:rPr lang="en-US" dirty="0">
                <a:solidFill>
                  <a:srgbClr val="00B050"/>
                </a:solidFill>
                <a:latin typeface="Consolas" panose="020B0609020204030204" pitchFamily="49" charset="0"/>
                <a:cs typeface="Consolas" panose="020B0609020204030204" pitchFamily="49" charset="0"/>
              </a:rPr>
              <a:t>// ok!  Both store address 0xfe0</a:t>
            </a:r>
          </a:p>
        </p:txBody>
      </p:sp>
    </p:spTree>
    <p:extLst>
      <p:ext uri="{BB962C8B-B14F-4D97-AF65-F5344CB8AC3E}">
        <p14:creationId xmlns:p14="http://schemas.microsoft.com/office/powerpoint/2010/main" val="26309072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We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42062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7023750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262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9363978" y="47244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129135"/>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191471" cy="400450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B526C56E-A240-E849-A0E1-1AB4AE7342B1}"/>
              </a:ext>
            </a:extLst>
          </p:cNvPr>
          <p:cNvSpPr/>
          <p:nvPr/>
        </p:nvSpPr>
        <p:spPr>
          <a:xfrm>
            <a:off x="10787613" y="4648200"/>
            <a:ext cx="163416" cy="413657"/>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51929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We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[0];</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confusingly equivalent, avoid</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graphicFrame>
        <p:nvGraphicFramePr>
          <p:cNvPr id="13" name="Content Placeholder 3">
            <a:extLst>
              <a:ext uri="{FF2B5EF4-FFF2-40B4-BE49-F238E27FC236}">
                <a16:creationId xmlns:a16="http://schemas.microsoft.com/office/drawing/2014/main" id="{D918EF09-E46C-CC4C-BF94-83DB7B518FDD}"/>
              </a:ext>
            </a:extLst>
          </p:cNvPr>
          <p:cNvGraphicFramePr>
            <a:graphicFrameLocks/>
          </p:cNvGraphicFramePr>
          <p:nvPr/>
        </p:nvGraphicFramePr>
        <p:xfrm>
          <a:off x="9220200" y="1295400"/>
          <a:ext cx="2743200" cy="42062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70237507"/>
                  </a:ext>
                </a:extLst>
              </a:tr>
            </a:tbl>
          </a:graphicData>
        </a:graphic>
      </p:graphicFrame>
      <p:sp>
        <p:nvSpPr>
          <p:cNvPr id="15" name="TextBox 14">
            <a:extLst>
              <a:ext uri="{FF2B5EF4-FFF2-40B4-BE49-F238E27FC236}">
                <a16:creationId xmlns:a16="http://schemas.microsoft.com/office/drawing/2014/main" id="{EBB8923E-51B2-2348-AD70-71EDF496126A}"/>
              </a:ext>
            </a:extLst>
          </p:cNvPr>
          <p:cNvSpPr txBox="1"/>
          <p:nvPr/>
        </p:nvSpPr>
        <p:spPr>
          <a:xfrm>
            <a:off x="8763000" y="4262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F165EBD0-7F53-B749-BBEA-5798B488D6E5}"/>
              </a:ext>
            </a:extLst>
          </p:cNvPr>
          <p:cNvSpPr txBox="1"/>
          <p:nvPr/>
        </p:nvSpPr>
        <p:spPr>
          <a:xfrm>
            <a:off x="9363978" y="47244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950EDD79-E524-5D45-B04F-6087A38169EA}"/>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8" name="Left Bracket 17">
            <a:extLst>
              <a:ext uri="{FF2B5EF4-FFF2-40B4-BE49-F238E27FC236}">
                <a16:creationId xmlns:a16="http://schemas.microsoft.com/office/drawing/2014/main" id="{DB2B1D2E-4F12-BB44-835F-7F85D8A31E2C}"/>
              </a:ext>
            </a:extLst>
          </p:cNvPr>
          <p:cNvSpPr/>
          <p:nvPr/>
        </p:nvSpPr>
        <p:spPr>
          <a:xfrm>
            <a:off x="8364481" y="1790699"/>
            <a:ext cx="191471" cy="400450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Freeform 18">
            <a:extLst>
              <a:ext uri="{FF2B5EF4-FFF2-40B4-BE49-F238E27FC236}">
                <a16:creationId xmlns:a16="http://schemas.microsoft.com/office/drawing/2014/main" id="{0D65E75B-9226-9F49-B8DE-9E12570D1D88}"/>
              </a:ext>
            </a:extLst>
          </p:cNvPr>
          <p:cNvSpPr/>
          <p:nvPr/>
        </p:nvSpPr>
        <p:spPr>
          <a:xfrm>
            <a:off x="10787613" y="4648200"/>
            <a:ext cx="163416" cy="413657"/>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eft Brace 19">
            <a:extLst>
              <a:ext uri="{FF2B5EF4-FFF2-40B4-BE49-F238E27FC236}">
                <a16:creationId xmlns:a16="http://schemas.microsoft.com/office/drawing/2014/main" id="{CEEF33B2-B869-9D4E-A1B3-E5EDAEB12205}"/>
              </a:ext>
            </a:extLst>
          </p:cNvPr>
          <p:cNvSpPr/>
          <p:nvPr/>
        </p:nvSpPr>
        <p:spPr>
          <a:xfrm>
            <a:off x="9432606" y="2129135"/>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892459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733425" y="1885950"/>
            <a:ext cx="10725150" cy="25527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#6: </a:t>
            </a:r>
            <a:r>
              <a:rPr lang="en-US" sz="4400" dirty="0"/>
              <a:t>Adding an offset to a C string gives us a substring that many places past the first character.</a:t>
            </a:r>
          </a:p>
          <a:p>
            <a:pPr algn="l"/>
            <a:endParaRPr lang="en-US" sz="4400" dirty="0"/>
          </a:p>
        </p:txBody>
      </p:sp>
    </p:spTree>
    <p:extLst>
      <p:ext uri="{BB962C8B-B14F-4D97-AF65-F5344CB8AC3E}">
        <p14:creationId xmlns:p14="http://schemas.microsoft.com/office/powerpoint/2010/main" val="5091410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we do pointer arithmetic, we are adjusting the pointer by a certain </a:t>
            </a:r>
            <a:r>
              <a:rPr lang="en-US" i="1" dirty="0"/>
              <a:t>number of places</a:t>
            </a:r>
            <a:r>
              <a:rPr lang="en-US" dirty="0"/>
              <a:t> (e.g. characters).</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a:latin typeface="Consolas" panose="020B0609020204030204" pitchFamily="49" charset="0"/>
                <a:cs typeface="Consolas" panose="020B0609020204030204" pitchFamily="49" charset="0"/>
              </a:rPr>
              <a:t>char *str2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+ 1;	</a:t>
            </a:r>
            <a:r>
              <a:rPr lang="en-US" dirty="0">
                <a:solidFill>
                  <a:srgbClr val="00B050"/>
                </a:solidFill>
                <a:latin typeface="Consolas" panose="020B0609020204030204" pitchFamily="49" charset="0"/>
                <a:cs typeface="Consolas" panose="020B0609020204030204" pitchFamily="49" charset="0"/>
              </a:rPr>
              <a:t>// e.g. 0xff1</a:t>
            </a:r>
          </a:p>
          <a:p>
            <a:pPr marL="0" indent="0" fontAlgn="auto">
              <a:spcAft>
                <a:spcPts val="0"/>
              </a:spcAft>
              <a:buNone/>
            </a:pPr>
            <a:r>
              <a:rPr lang="en-US" dirty="0">
                <a:latin typeface="Consolas" panose="020B0609020204030204" pitchFamily="49" charset="0"/>
                <a:cs typeface="Consolas" panose="020B0609020204030204" pitchFamily="49" charset="0"/>
              </a:rPr>
              <a:t>char *str3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0xff3</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apple</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str2);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pple</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str3);	</a:t>
            </a:r>
            <a:r>
              <a:rPr lang="en-US" dirty="0">
                <a:solidFill>
                  <a:srgbClr val="00B050"/>
                </a:solidFill>
                <a:latin typeface="Consolas" panose="020B0609020204030204" pitchFamily="49" charset="0"/>
                <a:cs typeface="Consolas" panose="020B0609020204030204" pitchFamily="49" charset="0"/>
              </a:rPr>
              <a:t>// le</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9758938" y="1561068"/>
            <a:ext cx="1975862" cy="369332"/>
          </a:xfrm>
          <a:prstGeom prst="rect">
            <a:avLst/>
          </a:prstGeom>
          <a:noFill/>
        </p:spPr>
        <p:txBody>
          <a:bodyPr wrap="none" rtlCol="0">
            <a:spAutoFit/>
          </a:bodyPr>
          <a:lstStyle/>
          <a:p>
            <a:r>
              <a:rPr lang="en-US" dirty="0"/>
              <a:t>TEXT SEGMENT</a:t>
            </a:r>
          </a:p>
        </p:txBody>
      </p:sp>
    </p:spTree>
    <p:extLst>
      <p:ext uri="{BB962C8B-B14F-4D97-AF65-F5344CB8AC3E}">
        <p14:creationId xmlns:p14="http://schemas.microsoft.com/office/powerpoint/2010/main" val="33066622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char *</a:t>
            </a: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9220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we use bracket notation with a pointer, we are performing</a:t>
            </a:r>
            <a:r>
              <a:rPr lang="en-US" i="1" dirty="0"/>
              <a:t> pointer arithmetic and dereferencing</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both of these add three places to </a:t>
            </a:r>
            <a:r>
              <a:rPr lang="en-US" dirty="0" err="1">
                <a:solidFill>
                  <a:srgbClr val="00B050"/>
                </a:solidFill>
                <a:latin typeface="Consolas" panose="020B0609020204030204" pitchFamily="49" charset="0"/>
                <a:cs typeface="Consolas" panose="020B0609020204030204" pitchFamily="49" charset="0"/>
              </a:rPr>
              <a:t>str</a:t>
            </a:r>
            <a:r>
              <a:rPr lang="en-US" dirty="0">
                <a:solidFill>
                  <a:srgbClr val="00B050"/>
                </a:solidFill>
                <a:latin typeface="Consolas" panose="020B0609020204030204" pitchFamily="49" charset="0"/>
                <a:cs typeface="Consolas" panose="020B0609020204030204" pitchFamily="49" charset="0"/>
              </a:rPr>
              <a:t>,</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and then dereference to get the char there.</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E.g. get memory at 0xff3.</a:t>
            </a: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thirdLetter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[3];		</a:t>
            </a:r>
            <a:r>
              <a:rPr lang="en-US" dirty="0">
                <a:solidFill>
                  <a:srgbClr val="00B050"/>
                </a:solidFill>
                <a:latin typeface="Consolas" panose="020B0609020204030204" pitchFamily="49" charset="0"/>
                <a:cs typeface="Consolas" panose="020B0609020204030204" pitchFamily="49" charset="0"/>
              </a:rPr>
              <a:t>// 'l'</a:t>
            </a: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thirdLetter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'l'</a:t>
            </a:r>
          </a:p>
        </p:txBody>
      </p:sp>
      <p:graphicFrame>
        <p:nvGraphicFramePr>
          <p:cNvPr id="10" name="Content Placeholder 3">
            <a:extLst>
              <a:ext uri="{FF2B5EF4-FFF2-40B4-BE49-F238E27FC236}">
                <a16:creationId xmlns:a16="http://schemas.microsoft.com/office/drawing/2014/main" id="{EB0005C3-04ED-8E46-A856-14C8FF9E7E34}"/>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1" name="TextBox 10">
            <a:extLst>
              <a:ext uri="{FF2B5EF4-FFF2-40B4-BE49-F238E27FC236}">
                <a16:creationId xmlns:a16="http://schemas.microsoft.com/office/drawing/2014/main" id="{FA15B66A-2926-0F4E-B80E-F93B83F6AD81}"/>
              </a:ext>
            </a:extLst>
          </p:cNvPr>
          <p:cNvSpPr txBox="1"/>
          <p:nvPr/>
        </p:nvSpPr>
        <p:spPr>
          <a:xfrm>
            <a:off x="9758938" y="1561068"/>
            <a:ext cx="1975862" cy="369332"/>
          </a:xfrm>
          <a:prstGeom prst="rect">
            <a:avLst/>
          </a:prstGeom>
          <a:noFill/>
        </p:spPr>
        <p:txBody>
          <a:bodyPr wrap="none" rtlCol="0">
            <a:spAutoFit/>
          </a:bodyPr>
          <a:lstStyle/>
          <a:p>
            <a:r>
              <a:rPr lang="en-US" dirty="0"/>
              <a:t>TEXT SEGMENT</a:t>
            </a:r>
          </a:p>
        </p:txBody>
      </p:sp>
    </p:spTree>
    <p:extLst>
      <p:ext uri="{BB962C8B-B14F-4D97-AF65-F5344CB8AC3E}">
        <p14:creationId xmlns:p14="http://schemas.microsoft.com/office/powerpoint/2010/main" val="3114194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671512" y="2276475"/>
            <a:ext cx="10848975" cy="230505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a:t>String Behavior #7: </a:t>
            </a:r>
            <a:r>
              <a:rPr lang="en-US" sz="4400" dirty="0"/>
              <a:t>If we change characters in a string parameter, these changes will persist outside of the function.</a:t>
            </a:r>
          </a:p>
          <a:p>
            <a:pPr algn="l"/>
            <a:endParaRPr lang="en-US" sz="4400" dirty="0"/>
          </a:p>
        </p:txBody>
      </p:sp>
    </p:spTree>
    <p:extLst>
      <p:ext uri="{BB962C8B-B14F-4D97-AF65-F5344CB8AC3E}">
        <p14:creationId xmlns:p14="http://schemas.microsoft.com/office/powerpoint/2010/main" val="26914526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19200"/>
            <a:ext cx="6966035" cy="5943600"/>
          </a:xfrm>
        </p:spPr>
        <p:txBody>
          <a:bodyPr/>
          <a:lstStyle/>
          <a:p>
            <a:pPr marL="0" indent="0">
              <a:buNone/>
            </a:pPr>
            <a:r>
              <a:rPr lang="en-US" dirty="0"/>
              <a:t>When we pass a </a:t>
            </a:r>
            <a:r>
              <a:rPr lang="en-US" b="1" dirty="0"/>
              <a:t>char *</a:t>
            </a:r>
            <a:r>
              <a:rPr lang="en-US" dirty="0"/>
              <a:t> string as a parameter, C makes a </a:t>
            </a:r>
            <a:r>
              <a:rPr lang="en-US" i="1" dirty="0"/>
              <a:t>copy</a:t>
            </a:r>
            <a:r>
              <a:rPr lang="en-US" dirty="0"/>
              <a:t> of the address stored in the </a:t>
            </a:r>
            <a:r>
              <a:rPr lang="en-US" b="1" dirty="0"/>
              <a:t>char *</a:t>
            </a:r>
            <a:r>
              <a:rPr lang="en-US" dirty="0"/>
              <a:t> and passes it to the function.  This means they both refer to the same memory location.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4030131"/>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9008533" y="2514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42627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24384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4338935"/>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ket 11">
            <a:extLst>
              <a:ext uri="{FF2B5EF4-FFF2-40B4-BE49-F238E27FC236}">
                <a16:creationId xmlns:a16="http://schemas.microsoft.com/office/drawing/2014/main" id="{B838FEBE-882D-5F40-90B4-6B7556F917CC}"/>
              </a:ext>
            </a:extLst>
          </p:cNvPr>
          <p:cNvSpPr/>
          <p:nvPr/>
        </p:nvSpPr>
        <p:spPr>
          <a:xfrm>
            <a:off x="8555213" y="1989668"/>
            <a:ext cx="287281" cy="151553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94143C4D-D2B8-D447-BD58-91FD4B716EB4}"/>
              </a:ext>
            </a:extLst>
          </p:cNvPr>
          <p:cNvSpPr/>
          <p:nvPr/>
        </p:nvSpPr>
        <p:spPr>
          <a:xfrm>
            <a:off x="8555213" y="3735801"/>
            <a:ext cx="287281" cy="151553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866AE008-7A74-F743-BCFF-75E5E41B70A1}"/>
              </a:ext>
            </a:extLst>
          </p:cNvPr>
          <p:cNvSpPr txBox="1"/>
          <p:nvPr/>
        </p:nvSpPr>
        <p:spPr>
          <a:xfrm>
            <a:off x="10363200" y="1163137"/>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6819838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410200"/>
          </a:xfrm>
        </p:spPr>
        <p:txBody>
          <a:bodyPr/>
          <a:lstStyle/>
          <a:p>
            <a:pPr marL="0" indent="0">
              <a:buNone/>
            </a:pPr>
            <a:r>
              <a:rPr lang="en-US" dirty="0"/>
              <a:t>When we pass a </a:t>
            </a:r>
            <a:r>
              <a:rPr lang="en-US" b="1" dirty="0"/>
              <a:t>char array</a:t>
            </a:r>
            <a:r>
              <a:rPr lang="en-US" dirty="0"/>
              <a:t> as a parameter, C makes a </a:t>
            </a:r>
            <a:r>
              <a:rPr lang="en-US" i="1" dirty="0"/>
              <a:t>copy of the address of the first array element</a:t>
            </a:r>
            <a:r>
              <a:rPr lang="en-US" dirty="0"/>
              <a:t> and passes it (as a </a:t>
            </a:r>
            <a:r>
              <a:rPr lang="en-US" b="1" dirty="0"/>
              <a:t>char *</a:t>
            </a:r>
            <a:r>
              <a:rPr lang="en-US" dirty="0"/>
              <a:t>)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FC809E29-5D01-2F47-A3AC-72951380A02F}"/>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97828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we pass a </a:t>
            </a:r>
            <a:r>
              <a:rPr lang="en-US" b="1" dirty="0"/>
              <a:t>char array</a:t>
            </a:r>
            <a:r>
              <a:rPr lang="en-US" dirty="0"/>
              <a:t> as a parameter, C makes a </a:t>
            </a:r>
            <a:r>
              <a:rPr lang="en-US" i="1" dirty="0"/>
              <a:t>copy of the address of the first array element</a:t>
            </a:r>
            <a:r>
              <a:rPr lang="en-US" dirty="0"/>
              <a:t> and passes it (as a </a:t>
            </a:r>
            <a:r>
              <a:rPr lang="en-US" b="1" dirty="0"/>
              <a:t>char *</a:t>
            </a:r>
            <a:r>
              <a:rPr lang="en-US" dirty="0"/>
              <a:t>)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strAlt</a:t>
            </a:r>
            <a:r>
              <a:rPr lang="en-US" sz="2600" dirty="0">
                <a:latin typeface="Consolas" panose="020B0609020204030204" pitchFamily="49" charset="0"/>
                <a:cs typeface="Consolas" panose="020B0609020204030204" pitchFamily="49" charset="0"/>
              </a:rPr>
              <a:t> = str;</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strAlt</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2A871BE-AC09-A649-839D-5EFB1F896E84}"/>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76601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This means if we modify characters in </a:t>
            </a:r>
            <a:r>
              <a:rPr lang="en-US" b="1" dirty="0" err="1"/>
              <a:t>myFunc</a:t>
            </a:r>
            <a:r>
              <a:rPr lang="en-US" dirty="0"/>
              <a:t>, the changes will persist back in </a:t>
            </a:r>
            <a:r>
              <a:rPr lang="en-US" b="1" dirty="0"/>
              <a:t>main</a:t>
            </a:r>
            <a:r>
              <a:rPr lang="en-US" dirty="0"/>
              <a:t>!</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[4] = </a:t>
            </a:r>
            <a:r>
              <a:rPr lang="en-US" sz="2600" dirty="0">
                <a:solidFill>
                  <a:srgbClr val="0432FF"/>
                </a:solidFill>
                <a:latin typeface="Consolas" panose="020B0609020204030204" pitchFamily="49" charset="0"/>
                <a:cs typeface="Consolas" panose="020B0609020204030204" pitchFamily="49" charset="0"/>
              </a:rPr>
              <a:t>'y'</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"%s"</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apply</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53B1BD87-C565-3C4B-B028-454F779E8134}"/>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A02C7183-19D9-244E-9253-5DFF160011CA}"/>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6746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This means if we modify characters in </a:t>
            </a:r>
            <a:r>
              <a:rPr lang="en-US" b="1" dirty="0" err="1"/>
              <a:t>myFunc</a:t>
            </a:r>
            <a:r>
              <a:rPr lang="en-US" dirty="0"/>
              <a:t>, the changes will persist back in </a:t>
            </a:r>
            <a:r>
              <a:rPr lang="en-US" b="1" dirty="0"/>
              <a:t>main</a:t>
            </a:r>
            <a:r>
              <a:rPr lang="en-US" dirty="0"/>
              <a:t>!</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myStr</a:t>
            </a:r>
            <a:r>
              <a:rPr lang="en-US" sz="2600" dirty="0">
                <a:solidFill>
                  <a:srgbClr val="FF0000"/>
                </a:solidFill>
                <a:latin typeface="Consolas" panose="020B0609020204030204" pitchFamily="49" charset="0"/>
                <a:cs typeface="Consolas" panose="020B0609020204030204" pitchFamily="49" charset="0"/>
              </a:rPr>
              <a:t>[4] = 'y';</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"%s"</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apply</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solidFill>
                            <a:srgbClr val="FF0000"/>
                          </a:solidFill>
                          <a:latin typeface="Consolas" panose="020B0609020204030204" pitchFamily="49" charset="0"/>
                          <a:cs typeface="Consolas" panose="020B0609020204030204" pitchFamily="49" charset="0"/>
                        </a:rPr>
                        <a: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352A4088-2F40-DC4A-A31B-451209877DF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93AF8E6-584E-E144-96E5-A8B37E648505}"/>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0583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71F6B-B524-BC4B-9CE7-3D313F705B9E}"/>
              </a:ext>
            </a:extLst>
          </p:cNvPr>
          <p:cNvSpPr>
            <a:spLocks noGrp="1"/>
          </p:cNvSpPr>
          <p:nvPr>
            <p:ph type="title"/>
          </p:nvPr>
        </p:nvSpPr>
        <p:spPr/>
        <p:txBody>
          <a:bodyPr/>
          <a:lstStyle/>
          <a:p>
            <a:r>
              <a:rPr lang="en-US" dirty="0"/>
              <a:t>Strings In Memory</a:t>
            </a:r>
          </a:p>
        </p:txBody>
      </p:sp>
      <p:sp>
        <p:nvSpPr>
          <p:cNvPr id="3" name="Content Placeholder 2">
            <a:extLst>
              <a:ext uri="{FF2B5EF4-FFF2-40B4-BE49-F238E27FC236}">
                <a16:creationId xmlns:a16="http://schemas.microsoft.com/office/drawing/2014/main" id="{0662AC64-20E9-3A43-AB36-C31BA15372A4}"/>
              </a:ext>
            </a:extLst>
          </p:cNvPr>
          <p:cNvSpPr>
            <a:spLocks noGrp="1"/>
          </p:cNvSpPr>
          <p:nvPr>
            <p:ph idx="1"/>
          </p:nvPr>
        </p:nvSpPr>
        <p:spPr>
          <a:xfrm>
            <a:off x="152400" y="1295400"/>
            <a:ext cx="11811000" cy="5562600"/>
          </a:xfrm>
        </p:spPr>
        <p:txBody>
          <a:bodyPr/>
          <a:lstStyle/>
          <a:p>
            <a:pPr marL="514350" indent="-514350">
              <a:buFont typeface="+mj-lt"/>
              <a:buAutoNum type="arabicPeriod"/>
            </a:pPr>
            <a:r>
              <a:rPr lang="en-US" sz="2500" dirty="0"/>
              <a:t>If we create a string as a </a:t>
            </a:r>
            <a:r>
              <a:rPr lang="en-US" sz="2500" b="1" dirty="0">
                <a:latin typeface="Consolas" panose="020B0609020204030204" pitchFamily="49" charset="0"/>
                <a:cs typeface="Consolas" panose="020B0609020204030204" pitchFamily="49" charset="0"/>
              </a:rPr>
              <a:t>char[]</a:t>
            </a:r>
            <a:r>
              <a:rPr lang="en-US" sz="2500" dirty="0"/>
              <a:t>, we can modify its characters because its memory lives in our stack space. </a:t>
            </a:r>
          </a:p>
          <a:p>
            <a:pPr marL="514350" indent="-514350">
              <a:buFont typeface="+mj-lt"/>
              <a:buAutoNum type="arabicPeriod"/>
            </a:pPr>
            <a:r>
              <a:rPr lang="en-US" sz="2500" dirty="0"/>
              <a:t>We cannot set a </a:t>
            </a:r>
            <a:r>
              <a:rPr lang="en-US" sz="2500" b="1" dirty="0">
                <a:latin typeface="Consolas" panose="020B0609020204030204" pitchFamily="49" charset="0"/>
                <a:cs typeface="Consolas" panose="020B0609020204030204" pitchFamily="49" charset="0"/>
              </a:rPr>
              <a:t>char[] </a:t>
            </a:r>
            <a:r>
              <a:rPr lang="en-US" sz="2500" dirty="0"/>
              <a:t>equal to another value, because it is not a pointer; it refers to the block of memory reserved for the original array.</a:t>
            </a:r>
          </a:p>
          <a:p>
            <a:pPr marL="514350" indent="-514350">
              <a:buFont typeface="+mj-lt"/>
              <a:buAutoNum type="arabicPeriod"/>
            </a:pPr>
            <a:r>
              <a:rPr lang="en-US" sz="2500" dirty="0"/>
              <a:t>If we pass a </a:t>
            </a:r>
            <a:r>
              <a:rPr lang="en-US" sz="2500" b="1" dirty="0">
                <a:latin typeface="Consolas" panose="020B0609020204030204" pitchFamily="49" charset="0"/>
                <a:cs typeface="Consolas" panose="020B0609020204030204" pitchFamily="49" charset="0"/>
              </a:rPr>
              <a:t>char[] </a:t>
            </a:r>
            <a:r>
              <a:rPr lang="en-US" sz="2500" dirty="0"/>
              <a:t>as a parameter, set something equal to it, or perform arithmetic with it, it’s automatically converted to a </a:t>
            </a:r>
            <a:r>
              <a:rPr lang="en-US" sz="2500" b="1" dirty="0">
                <a:latin typeface="Consolas" panose="020B0609020204030204" pitchFamily="49" charset="0"/>
                <a:cs typeface="Consolas" panose="020B0609020204030204" pitchFamily="49" charset="0"/>
              </a:rPr>
              <a:t>char *</a:t>
            </a:r>
            <a:r>
              <a:rPr lang="en-US" sz="2500" dirty="0"/>
              <a:t>.</a:t>
            </a:r>
          </a:p>
          <a:p>
            <a:pPr marL="514350" indent="-514350">
              <a:buFont typeface="+mj-lt"/>
              <a:buAutoNum type="arabicPeriod"/>
            </a:pPr>
            <a:r>
              <a:rPr lang="en-US" sz="2500" dirty="0"/>
              <a:t>If we create a new string with new characters as a</a:t>
            </a:r>
            <a:r>
              <a:rPr lang="en-US" sz="2500" b="1" dirty="0"/>
              <a:t> </a:t>
            </a:r>
            <a:r>
              <a:rPr lang="en-US" sz="2500" b="1" dirty="0">
                <a:latin typeface="Consolas" panose="020B0609020204030204" pitchFamily="49" charset="0"/>
                <a:cs typeface="Consolas" panose="020B0609020204030204" pitchFamily="49" charset="0"/>
              </a:rPr>
              <a:t>char *</a:t>
            </a:r>
            <a:r>
              <a:rPr lang="en-US" sz="2500" dirty="0"/>
              <a:t>, we cannot modify its characters because its memory lives in the data segment.</a:t>
            </a:r>
          </a:p>
          <a:p>
            <a:pPr marL="514350" indent="-514350">
              <a:buFont typeface="+mj-lt"/>
              <a:buAutoNum type="arabicPeriod"/>
            </a:pPr>
            <a:r>
              <a:rPr lang="en-US" sz="2500" dirty="0"/>
              <a:t>We can set a </a:t>
            </a:r>
            <a:r>
              <a:rPr lang="en-US" sz="2500" b="1" dirty="0">
                <a:latin typeface="Consolas" panose="020B0609020204030204" pitchFamily="49" charset="0"/>
                <a:cs typeface="Consolas" panose="020B0609020204030204" pitchFamily="49" charset="0"/>
              </a:rPr>
              <a:t>char *</a:t>
            </a:r>
            <a:r>
              <a:rPr lang="en-US" sz="2500" dirty="0"/>
              <a:t> equal to another value, because it is a  reassign-able pointer.</a:t>
            </a:r>
          </a:p>
          <a:p>
            <a:pPr marL="514350" indent="-514350">
              <a:buFont typeface="+mj-lt"/>
              <a:buAutoNum type="arabicPeriod"/>
            </a:pPr>
            <a:r>
              <a:rPr lang="en-US" sz="2500" dirty="0"/>
              <a:t>Adding an offset to a C string gives us a substring that many places past the first character.</a:t>
            </a:r>
          </a:p>
          <a:p>
            <a:pPr marL="514350" indent="-514350">
              <a:buFont typeface="+mj-lt"/>
              <a:buAutoNum type="arabicPeriod"/>
            </a:pPr>
            <a:r>
              <a:rPr lang="en-US" sz="2500" dirty="0"/>
              <a:t>If we change characters in a string parameter, these changes will persist outside of the function.</a:t>
            </a:r>
          </a:p>
        </p:txBody>
      </p:sp>
    </p:spTree>
    <p:extLst>
      <p:ext uri="{BB962C8B-B14F-4D97-AF65-F5344CB8AC3E}">
        <p14:creationId xmlns:p14="http://schemas.microsoft.com/office/powerpoint/2010/main" val="26825050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BC58-5FA1-D24D-A80A-B272B88CB7B2}"/>
              </a:ext>
            </a:extLst>
          </p:cNvPr>
          <p:cNvSpPr>
            <a:spLocks noGrp="1"/>
          </p:cNvSpPr>
          <p:nvPr>
            <p:ph type="title"/>
          </p:nvPr>
        </p:nvSpPr>
        <p:spPr/>
        <p:txBody>
          <a:bodyPr/>
          <a:lstStyle/>
          <a:p>
            <a:r>
              <a:rPr lang="en-US" dirty="0"/>
              <a:t>Arrays vs. Pointers</a:t>
            </a:r>
          </a:p>
        </p:txBody>
      </p:sp>
      <p:sp>
        <p:nvSpPr>
          <p:cNvPr id="3" name="Content Placeholder 2">
            <a:extLst>
              <a:ext uri="{FF2B5EF4-FFF2-40B4-BE49-F238E27FC236}">
                <a16:creationId xmlns:a16="http://schemas.microsoft.com/office/drawing/2014/main" id="{EA537331-6A7A-B045-8C56-975543AA787A}"/>
              </a:ext>
            </a:extLst>
          </p:cNvPr>
          <p:cNvSpPr>
            <a:spLocks noGrp="1"/>
          </p:cNvSpPr>
          <p:nvPr>
            <p:ph idx="1"/>
          </p:nvPr>
        </p:nvSpPr>
        <p:spPr/>
        <p:txBody>
          <a:bodyPr/>
          <a:lstStyle/>
          <a:p>
            <a:r>
              <a:rPr lang="en-US" dirty="0"/>
              <a:t>When you create an array, you are making space for each element in the array.</a:t>
            </a:r>
          </a:p>
          <a:p>
            <a:r>
              <a:rPr lang="en-US" dirty="0"/>
              <a:t>When you create a pointer, you are making space for an 8 byte address.</a:t>
            </a:r>
          </a:p>
          <a:p>
            <a:r>
              <a:rPr lang="en-US" dirty="0"/>
              <a:t>Arrays ”decay to pointers” when you perform arithmetic or pass as parameters.</a:t>
            </a:r>
          </a:p>
          <a:p>
            <a:r>
              <a:rPr lang="en-US" dirty="0"/>
              <a:t>&amp;</a:t>
            </a:r>
            <a:r>
              <a:rPr lang="en-US" dirty="0" err="1"/>
              <a:t>arr</a:t>
            </a:r>
            <a:r>
              <a:rPr lang="en-US" dirty="0"/>
              <a:t> does nothing on arrays, but &amp;</a:t>
            </a:r>
            <a:r>
              <a:rPr lang="en-US" dirty="0" err="1"/>
              <a:t>ptr</a:t>
            </a:r>
            <a:r>
              <a:rPr lang="en-US" dirty="0"/>
              <a:t> on pointers gets its address</a:t>
            </a:r>
          </a:p>
          <a:p>
            <a:r>
              <a:rPr lang="en-US" dirty="0" err="1"/>
              <a:t>sizeof</a:t>
            </a:r>
            <a:r>
              <a:rPr lang="en-US" dirty="0"/>
              <a:t>(</a:t>
            </a:r>
            <a:r>
              <a:rPr lang="en-US" dirty="0" err="1"/>
              <a:t>arr</a:t>
            </a:r>
            <a:r>
              <a:rPr lang="en-US" dirty="0"/>
              <a:t>) gets the size of an array in bytes, but </a:t>
            </a:r>
            <a:r>
              <a:rPr lang="en-US" dirty="0" err="1"/>
              <a:t>sizeof</a:t>
            </a:r>
            <a:r>
              <a:rPr lang="en-US" dirty="0"/>
              <a:t>(</a:t>
            </a:r>
            <a:r>
              <a:rPr lang="en-US" dirty="0" err="1"/>
              <a:t>ptr</a:t>
            </a:r>
            <a:r>
              <a:rPr lang="en-US" dirty="0"/>
              <a:t>) is always 8</a:t>
            </a:r>
          </a:p>
          <a:p>
            <a:endParaRPr lang="en-US" dirty="0"/>
          </a:p>
        </p:txBody>
      </p:sp>
    </p:spTree>
    <p:extLst>
      <p:ext uri="{BB962C8B-B14F-4D97-AF65-F5344CB8AC3E}">
        <p14:creationId xmlns:p14="http://schemas.microsoft.com/office/powerpoint/2010/main" val="383643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3</a:t>
            </a:r>
            <a:r>
              <a:rPr lang="en-US" dirty="0"/>
              <a:t>: How can we effectively manage all types of memory in our programs?</a:t>
            </a:r>
            <a:r>
              <a:rPr lang="en-US" b="0" dirty="0"/>
              <a:t> </a:t>
            </a:r>
            <a:endParaRPr lang="en-US" dirty="0"/>
          </a:p>
        </p:txBody>
      </p:sp>
    </p:spTree>
    <p:extLst>
      <p:ext uri="{BB962C8B-B14F-4D97-AF65-F5344CB8AC3E}">
        <p14:creationId xmlns:p14="http://schemas.microsoft.com/office/powerpoint/2010/main" val="22947675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a:t>
            </a:r>
          </a:p>
          <a:p>
            <a:pPr>
              <a:tabLst>
                <a:tab pos="11477625" algn="r"/>
              </a:tabLst>
            </a:pPr>
            <a:r>
              <a:rPr lang="en-US" dirty="0"/>
              <a:t>Strings in Memory</a:t>
            </a:r>
          </a:p>
          <a:p>
            <a:pPr>
              <a:tabLst>
                <a:tab pos="11477625" algn="r"/>
              </a:tabLst>
            </a:pPr>
            <a:r>
              <a:rPr lang="en-US" b="1" dirty="0">
                <a:solidFill>
                  <a:srgbClr val="FF0000"/>
                </a:solidFill>
              </a:rPr>
              <a:t>Double Pointers	</a:t>
            </a:r>
          </a:p>
          <a:p>
            <a:pPr>
              <a:tabLst>
                <a:tab pos="11477625" algn="r"/>
              </a:tabLst>
            </a:pPr>
            <a:r>
              <a:rPr lang="en-US" dirty="0"/>
              <a:t>Arrays in Memory	</a:t>
            </a:r>
          </a:p>
          <a:p>
            <a:pPr>
              <a:tabLst>
                <a:tab pos="11477625" algn="r"/>
              </a:tabLst>
            </a:pPr>
            <a:r>
              <a:rPr lang="en-US" dirty="0"/>
              <a:t>Arrays of Pointers	</a:t>
            </a:r>
          </a:p>
          <a:p>
            <a:pPr>
              <a:tabLst>
                <a:tab pos="11477625" algn="r"/>
              </a:tabLst>
            </a:pPr>
            <a:r>
              <a:rPr lang="en-US" dirty="0"/>
              <a:t>Pointer Arithmetic	</a:t>
            </a:r>
          </a:p>
          <a:p>
            <a:pPr>
              <a:tabLst>
                <a:tab pos="11477625" algn="r"/>
              </a:tabLst>
            </a:pPr>
            <a:r>
              <a:rPr lang="en-US" dirty="0"/>
              <a:t>Other topics: </a:t>
            </a:r>
            <a:r>
              <a:rPr lang="en-US" b="1" dirty="0"/>
              <a:t>const</a:t>
            </a:r>
            <a:r>
              <a:rPr lang="en-US" dirty="0"/>
              <a:t>, </a:t>
            </a:r>
            <a:r>
              <a:rPr lang="en-US" b="1" dirty="0"/>
              <a:t>struct</a:t>
            </a:r>
            <a:r>
              <a:rPr lang="en-US" dirty="0"/>
              <a:t> and ternary	</a:t>
            </a:r>
          </a:p>
          <a:p>
            <a:pPr marL="0" indent="0">
              <a:buNone/>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/class/cs107/lecture-code/lect6 .</a:t>
            </a:r>
          </a:p>
        </p:txBody>
      </p:sp>
    </p:spTree>
    <p:extLst>
      <p:ext uri="{BB962C8B-B14F-4D97-AF65-F5344CB8AC3E}">
        <p14:creationId xmlns:p14="http://schemas.microsoft.com/office/powerpoint/2010/main" val="20274124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square = </a:t>
            </a:r>
            <a:r>
              <a:rPr lang="en-US" dirty="0">
                <a:solidFill>
                  <a:srgbClr val="FF0000"/>
                </a:solidFill>
                <a:latin typeface="Consolas" panose="020B0609020204030204" pitchFamily="49" charset="0"/>
                <a:cs typeface="Consolas" panose="020B0609020204030204" pitchFamily="49" charset="0"/>
              </a:rPr>
              <a:t>__?__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square);</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6527351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int</a:t>
            </a: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square = </a:t>
            </a:r>
            <a:r>
              <a:rPr lang="en-US" dirty="0">
                <a:solidFill>
                  <a:srgbClr val="FF0000"/>
                </a:solidFill>
                <a:latin typeface="Consolas" panose="020B0609020204030204" pitchFamily="49" charset="0"/>
                <a:cs typeface="Consolas" panose="020B0609020204030204" pitchFamily="49" charset="0"/>
              </a:rPr>
              <a:t>x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square);</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1DAACB3D-3861-6240-B8BE-4126461ED8A7}"/>
              </a:ext>
            </a:extLst>
          </p:cNvPr>
          <p:cNvSpPr/>
          <p:nvPr/>
        </p:nvSpPr>
        <p:spPr bwMode="auto">
          <a:xfrm>
            <a:off x="6119446" y="2337818"/>
            <a:ext cx="5675313"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400" dirty="0"/>
              <a:t>We are performing a calculation with some input and do not care about any changes to the input, so we pass the data type itself.</a:t>
            </a:r>
          </a:p>
          <a:p>
            <a:pPr algn="l" eaLnBrk="1" hangingPunct="1"/>
            <a:endParaRPr kumimoji="0" lang="en-US" sz="240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9551377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1</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p:txBody>
          <a:bodyPr/>
          <a:lstStyle/>
          <a:p>
            <a:pPr marL="0" indent="0">
              <a:buNone/>
            </a:pPr>
            <a:r>
              <a:rPr lang="en-US" dirty="0"/>
              <a:t>We want to write a function that prints out the square of a number.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int</a:t>
            </a: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x</a:t>
            </a:r>
            <a:r>
              <a:rPr lang="en-US" dirty="0">
                <a:latin typeface="Consolas" panose="020B0609020204030204" pitchFamily="49" charset="0"/>
                <a:cs typeface="Consolas" panose="020B0609020204030204" pitchFamily="49" charset="0"/>
              </a:rPr>
              <a:t> = </a:t>
            </a:r>
            <a:r>
              <a:rPr lang="en-US" dirty="0">
                <a:solidFill>
                  <a:srgbClr val="FF0000"/>
                </a:solidFill>
                <a:latin typeface="Consolas" panose="020B0609020204030204" pitchFamily="49" charset="0"/>
                <a:cs typeface="Consolas" panose="020B0609020204030204" pitchFamily="49" charset="0"/>
              </a:rPr>
              <a:t>x </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x</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3;</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printSquare</a:t>
            </a:r>
            <a:r>
              <a:rPr lang="en-US" dirty="0">
                <a:latin typeface="Consolas" panose="020B0609020204030204" pitchFamily="49" charset="0"/>
                <a:cs typeface="Consolas" panose="020B0609020204030204" pitchFamily="49" charset="0"/>
              </a:rPr>
              <a:t>(</a:t>
            </a:r>
            <a:r>
              <a:rPr lang="en-US" dirty="0" err="1">
                <a:solidFill>
                  <a:srgbClr val="FF0000"/>
                </a:solidFill>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9</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54FD8704-914F-1C42-8C39-24D600D37BCA}"/>
              </a:ext>
            </a:extLst>
          </p:cNvPr>
          <p:cNvSpPr/>
          <p:nvPr/>
        </p:nvSpPr>
        <p:spPr bwMode="auto">
          <a:xfrm>
            <a:off x="6119446" y="2337818"/>
            <a:ext cx="5675313"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400" dirty="0"/>
              <a:t>We are performing a calculation with some input and do not care about any changes to the input, so we pass the data type itself.</a:t>
            </a:r>
          </a:p>
          <a:p>
            <a:pPr algn="l" eaLnBrk="1" hangingPunct="1"/>
            <a:endParaRPr kumimoji="0" lang="en-US" sz="240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983002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2</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19200"/>
            <a:ext cx="11811000" cy="5715000"/>
          </a:xfrm>
        </p:spPr>
        <p:txBody>
          <a:bodyPr/>
          <a:lstStyle/>
          <a:p>
            <a:pPr marL="0" indent="0">
              <a:buNone/>
            </a:pPr>
            <a:r>
              <a:rPr lang="en-US" dirty="0"/>
              <a:t>We want to write a function that flips the case of a letter.  What should go in each of the blanks?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if (</a:t>
            </a:r>
            <a:r>
              <a:rPr lang="en-US" sz="2400" dirty="0" err="1">
                <a:latin typeface="Consolas" panose="020B0609020204030204" pitchFamily="49" charset="0"/>
                <a:cs typeface="Consolas" panose="020B0609020204030204" pitchFamily="49" charset="0"/>
              </a:rPr>
              <a:t>isupper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__?__ </a:t>
            </a: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else if (</a:t>
            </a:r>
            <a:r>
              <a:rPr lang="en-US" sz="2400" dirty="0" err="1">
                <a:latin typeface="Consolas" panose="020B0609020204030204" pitchFamily="49" charset="0"/>
                <a:cs typeface="Consolas" panose="020B0609020204030204" pitchFamily="49" charset="0"/>
              </a:rPr>
              <a:t>islower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__?__</a:t>
            </a:r>
            <a:r>
              <a:rPr lang="en-US" sz="2400" dirty="0">
                <a:latin typeface="Consolas" panose="020B0609020204030204" pitchFamily="49" charset="0"/>
                <a:cs typeface="Consolas" panose="020B0609020204030204" pitchFamily="49" charset="0"/>
              </a:rPr>
              <a:t> = </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a:t>
            </a:r>
            <a:r>
              <a:rPr lang="en-US" sz="2400" dirty="0">
                <a:solidFill>
                  <a:srgbClr val="0432FF"/>
                </a:solidFill>
                <a:latin typeface="Consolas" panose="020B0609020204030204" pitchFamily="49" charset="0"/>
                <a:cs typeface="Consolas" panose="020B0609020204030204" pitchFamily="49" charset="0"/>
              </a:rPr>
              <a:t>'g'</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__?__</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"%c"</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this to print ‘G’</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3430488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2</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19200"/>
            <a:ext cx="11811000" cy="5715000"/>
          </a:xfrm>
        </p:spPr>
        <p:txBody>
          <a:bodyPr/>
          <a:lstStyle/>
          <a:p>
            <a:pPr marL="0" indent="0">
              <a:buNone/>
            </a:pPr>
            <a:r>
              <a:rPr lang="en-US" dirty="0"/>
              <a:t>We want to write a function that flips the case of a letter.  What should go in each of the blanks?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char *letter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if (</a:t>
            </a:r>
            <a:r>
              <a:rPr lang="en-US" sz="2400" dirty="0" err="1">
                <a:latin typeface="Consolas" panose="020B0609020204030204" pitchFamily="49" charset="0"/>
                <a:cs typeface="Consolas" panose="020B0609020204030204" pitchFamily="49" charset="0"/>
              </a:rPr>
              <a:t>isupper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*letter </a:t>
            </a:r>
            <a:r>
              <a:rPr lang="en-US" sz="2400" dirty="0">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tolower</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 else if (</a:t>
            </a:r>
            <a:r>
              <a:rPr lang="en-US" sz="2400" dirty="0" err="1">
                <a:latin typeface="Consolas" panose="020B0609020204030204" pitchFamily="49" charset="0"/>
                <a:cs typeface="Consolas" panose="020B0609020204030204" pitchFamily="49" charset="0"/>
              </a:rPr>
              <a:t>islower</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FF0000"/>
                </a:solidFill>
                <a:latin typeface="Consolas" panose="020B0609020204030204" pitchFamily="49" charset="0"/>
                <a:cs typeface="Consolas" panose="020B0609020204030204" pitchFamily="49" charset="0"/>
              </a:rPr>
              <a:t>*letter </a:t>
            </a:r>
            <a:r>
              <a:rPr lang="en-US" sz="2400" dirty="0">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toupper</a:t>
            </a:r>
            <a:r>
              <a:rPr lang="en-US" sz="2400" dirty="0">
                <a:solidFill>
                  <a:srgbClr val="FF0000"/>
                </a:solidFill>
                <a:latin typeface="Consolas" panose="020B0609020204030204" pitchFamily="49" charset="0"/>
                <a:cs typeface="Consolas" panose="020B0609020204030204" pitchFamily="49" charset="0"/>
              </a:rPr>
              <a:t>(*letter)</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 </a:t>
            </a:r>
            <a:r>
              <a:rPr lang="en-US" sz="2400" dirty="0">
                <a:solidFill>
                  <a:srgbClr val="0432FF"/>
                </a:solidFill>
                <a:latin typeface="Consolas" panose="020B0609020204030204" pitchFamily="49" charset="0"/>
                <a:cs typeface="Consolas" panose="020B0609020204030204" pitchFamily="49" charset="0"/>
              </a:rPr>
              <a:t>'g'</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flipCase</a:t>
            </a:r>
            <a:r>
              <a:rPr lang="en-US" sz="2400" dirty="0">
                <a:latin typeface="Consolas" panose="020B0609020204030204" pitchFamily="49" charset="0"/>
                <a:cs typeface="Consolas" panose="020B0609020204030204" pitchFamily="49" charset="0"/>
              </a:rPr>
              <a:t>(</a:t>
            </a:r>
            <a:r>
              <a:rPr lang="en-US" sz="2400" dirty="0">
                <a:solidFill>
                  <a:srgbClr val="FF0000"/>
                </a:solidFill>
                <a:latin typeface="Consolas" panose="020B0609020204030204" pitchFamily="49" charset="0"/>
                <a:cs typeface="Consolas" panose="020B0609020204030204" pitchFamily="49" charset="0"/>
              </a:rPr>
              <a:t>&amp;</a:t>
            </a:r>
            <a:r>
              <a:rPr lang="en-US" sz="2400" dirty="0" err="1">
                <a:solidFill>
                  <a:srgbClr val="FF0000"/>
                </a:solidFill>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"%c"</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ch</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this to print ‘G’</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buNone/>
            </a:pPr>
            <a:endParaRPr lang="en-US" dirty="0"/>
          </a:p>
        </p:txBody>
      </p:sp>
      <p:sp>
        <p:nvSpPr>
          <p:cNvPr id="5" name="Rectangle 4">
            <a:extLst>
              <a:ext uri="{FF2B5EF4-FFF2-40B4-BE49-F238E27FC236}">
                <a16:creationId xmlns:a16="http://schemas.microsoft.com/office/drawing/2014/main" id="{C41B8D47-73C9-FA4F-AAC5-D868F0CC8F44}"/>
              </a:ext>
            </a:extLst>
          </p:cNvPr>
          <p:cNvSpPr/>
          <p:nvPr/>
        </p:nvSpPr>
        <p:spPr bwMode="auto">
          <a:xfrm>
            <a:off x="6858000" y="2337818"/>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We are modifying a specific instance of the letter, so we pass the </a:t>
            </a:r>
            <a:r>
              <a:rPr lang="en-US" sz="2400" i="1" dirty="0"/>
              <a:t>location</a:t>
            </a:r>
            <a:r>
              <a:rPr lang="en-US" sz="2400" dirty="0"/>
              <a:t> of the letter we would like to modify.</a:t>
            </a:r>
          </a:p>
        </p:txBody>
      </p:sp>
    </p:spTree>
    <p:extLst>
      <p:ext uri="{BB962C8B-B14F-4D97-AF65-F5344CB8AC3E}">
        <p14:creationId xmlns:p14="http://schemas.microsoft.com/office/powerpoint/2010/main" val="21440533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A2913-5C96-EB4E-ADBB-21DA6A7197E6}"/>
              </a:ext>
            </a:extLst>
          </p:cNvPr>
          <p:cNvSpPr>
            <a:spLocks noGrp="1"/>
          </p:cNvSpPr>
          <p:nvPr>
            <p:ph type="title"/>
          </p:nvPr>
        </p:nvSpPr>
        <p:spPr/>
        <p:txBody>
          <a:bodyPr/>
          <a:lstStyle/>
          <a:p>
            <a:r>
              <a:rPr lang="en-US" dirty="0"/>
              <a:t>Pointers Summary</a:t>
            </a:r>
          </a:p>
        </p:txBody>
      </p:sp>
      <p:sp>
        <p:nvSpPr>
          <p:cNvPr id="3" name="Content Placeholder 2">
            <a:extLst>
              <a:ext uri="{FF2B5EF4-FFF2-40B4-BE49-F238E27FC236}">
                <a16:creationId xmlns:a16="http://schemas.microsoft.com/office/drawing/2014/main" id="{F9AC754C-F21B-D145-8D4A-C0412B50D33C}"/>
              </a:ext>
            </a:extLst>
          </p:cNvPr>
          <p:cNvSpPr>
            <a:spLocks noGrp="1"/>
          </p:cNvSpPr>
          <p:nvPr>
            <p:ph idx="1"/>
          </p:nvPr>
        </p:nvSpPr>
        <p:spPr/>
        <p:txBody>
          <a:bodyPr/>
          <a:lstStyle/>
          <a:p>
            <a:r>
              <a:rPr lang="en-US" dirty="0"/>
              <a:t>If you are performing an operation with some input and do not care about any changes to the input, </a:t>
            </a:r>
            <a:r>
              <a:rPr lang="en-US" b="1" dirty="0"/>
              <a:t>pass the data type itself</a:t>
            </a:r>
            <a:r>
              <a:rPr lang="en-US" dirty="0"/>
              <a:t>.</a:t>
            </a:r>
          </a:p>
          <a:p>
            <a:r>
              <a:rPr lang="en-US" dirty="0"/>
              <a:t>If you are modifying a specific instance of some value, </a:t>
            </a:r>
            <a:r>
              <a:rPr lang="en-US" b="1" dirty="0"/>
              <a:t>pass the location </a:t>
            </a:r>
            <a:r>
              <a:rPr lang="en-US" dirty="0"/>
              <a:t>of what you would like to modify.</a:t>
            </a:r>
          </a:p>
          <a:p>
            <a:r>
              <a:rPr lang="en-US" dirty="0"/>
              <a:t>If a function takes an address (pointer) as a parameter, it can </a:t>
            </a:r>
            <a:r>
              <a:rPr lang="en-US" i="1" dirty="0"/>
              <a:t>go to</a:t>
            </a:r>
            <a:r>
              <a:rPr lang="en-US" dirty="0"/>
              <a:t> that address if it needs the actual value.</a:t>
            </a:r>
          </a:p>
          <a:p>
            <a:endParaRPr lang="en-US" dirty="0"/>
          </a:p>
          <a:p>
            <a:endParaRPr lang="en-US" dirty="0"/>
          </a:p>
        </p:txBody>
      </p:sp>
    </p:spTree>
    <p:extLst>
      <p:ext uri="{BB962C8B-B14F-4D97-AF65-F5344CB8AC3E}">
        <p14:creationId xmlns:p14="http://schemas.microsoft.com/office/powerpoint/2010/main" val="29016118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80C18-A015-A843-B0B1-BFADA62DF094}"/>
              </a:ext>
            </a:extLst>
          </p:cNvPr>
          <p:cNvSpPr>
            <a:spLocks noGrp="1"/>
          </p:cNvSpPr>
          <p:nvPr>
            <p:ph type="title"/>
          </p:nvPr>
        </p:nvSpPr>
        <p:spPr/>
        <p:txBody>
          <a:bodyPr/>
          <a:lstStyle/>
          <a:p>
            <a:r>
              <a:rPr lang="en-US" dirty="0"/>
              <a:t>Pointers Summary</a:t>
            </a:r>
          </a:p>
        </p:txBody>
      </p:sp>
      <p:sp>
        <p:nvSpPr>
          <p:cNvPr id="3" name="Content Placeholder 2">
            <a:extLst>
              <a:ext uri="{FF2B5EF4-FFF2-40B4-BE49-F238E27FC236}">
                <a16:creationId xmlns:a16="http://schemas.microsoft.com/office/drawing/2014/main" id="{0CECF229-604B-BB45-BEA4-4023CD422A24}"/>
              </a:ext>
            </a:extLst>
          </p:cNvPr>
          <p:cNvSpPr>
            <a:spLocks noGrp="1"/>
          </p:cNvSpPr>
          <p:nvPr>
            <p:ph idx="1"/>
          </p:nvPr>
        </p:nvSpPr>
        <p:spPr>
          <a:xfrm>
            <a:off x="152400" y="1295400"/>
            <a:ext cx="11811000" cy="5181600"/>
          </a:xfrm>
        </p:spPr>
        <p:txBody>
          <a:bodyPr/>
          <a:lstStyle/>
          <a:p>
            <a:pPr marL="0" indent="0">
              <a:buNone/>
            </a:pPr>
            <a:r>
              <a:rPr lang="en-US" b="1" dirty="0"/>
              <a:t>Tip:</a:t>
            </a:r>
            <a:r>
              <a:rPr lang="en-US" dirty="0"/>
              <a:t> setting a function parameter equal to a new value usually doesn’t do what you want.  Remember that this is setting the function’s </a:t>
            </a:r>
            <a:r>
              <a:rPr lang="en-US" i="1" dirty="0"/>
              <a:t>own copy</a:t>
            </a:r>
            <a:r>
              <a:rPr lang="en-US" dirty="0"/>
              <a:t> of the parameter equal to some new value.</a:t>
            </a:r>
          </a:p>
          <a:p>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doubleNum</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p>
          <a:p>
            <a:pPr marL="0" indent="0">
              <a:spcBef>
                <a:spcPts val="0"/>
              </a:spcBef>
              <a:buNone/>
            </a:pPr>
            <a:r>
              <a:rPr lang="en-US" dirty="0">
                <a:latin typeface="Consolas" panose="020B0609020204030204" pitchFamily="49" charset="0"/>
                <a:cs typeface="Consolas" panose="020B0609020204030204" pitchFamily="49" charset="0"/>
              </a:rPr>
              <a:t>	x = x * x;	</a:t>
            </a:r>
            <a:r>
              <a:rPr lang="en-US" dirty="0">
                <a:solidFill>
                  <a:srgbClr val="00B050"/>
                </a:solidFill>
                <a:latin typeface="Consolas" panose="020B0609020204030204" pitchFamily="49" charset="0"/>
                <a:cs typeface="Consolas" panose="020B0609020204030204" pitchFamily="49" charset="0"/>
              </a:rPr>
              <a:t>// modifies </a:t>
            </a:r>
            <a:r>
              <a:rPr lang="en-US" dirty="0" err="1">
                <a:solidFill>
                  <a:srgbClr val="00B050"/>
                </a:solidFill>
                <a:latin typeface="Consolas" panose="020B0609020204030204" pitchFamily="49" charset="0"/>
                <a:cs typeface="Consolas" panose="020B0609020204030204" pitchFamily="49" charset="0"/>
              </a:rPr>
              <a:t>doubleNum’s</a:t>
            </a:r>
            <a:r>
              <a:rPr lang="en-US" dirty="0">
                <a:solidFill>
                  <a:srgbClr val="00B050"/>
                </a:solidFill>
                <a:latin typeface="Consolas" panose="020B0609020204030204" pitchFamily="49" charset="0"/>
                <a:cs typeface="Consolas" panose="020B0609020204030204" pitchFamily="49" charset="0"/>
              </a:rPr>
              <a:t> own copy!</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advanceStr</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2;		</a:t>
            </a:r>
            <a:r>
              <a:rPr lang="en-US" dirty="0">
                <a:solidFill>
                  <a:srgbClr val="00B050"/>
                </a:solidFill>
                <a:latin typeface="Consolas" panose="020B0609020204030204" pitchFamily="49" charset="0"/>
                <a:cs typeface="Consolas" panose="020B0609020204030204" pitchFamily="49" charset="0"/>
              </a:rPr>
              <a:t>// modifies </a:t>
            </a:r>
            <a:r>
              <a:rPr lang="en-US" dirty="0" err="1">
                <a:solidFill>
                  <a:srgbClr val="00B050"/>
                </a:solidFill>
                <a:latin typeface="Consolas" panose="020B0609020204030204" pitchFamily="49" charset="0"/>
                <a:cs typeface="Consolas" panose="020B0609020204030204" pitchFamily="49" charset="0"/>
              </a:rPr>
              <a:t>advanceStr’s</a:t>
            </a:r>
            <a:r>
              <a:rPr lang="en-US" dirty="0">
                <a:solidFill>
                  <a:srgbClr val="00B050"/>
                </a:solidFill>
                <a:latin typeface="Consolas" panose="020B0609020204030204" pitchFamily="49" charset="0"/>
                <a:cs typeface="Consolas" panose="020B0609020204030204" pitchFamily="49" charset="0"/>
              </a:rPr>
              <a:t> own copy!</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308151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__?__</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3148593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char **</a:t>
            </a:r>
            <a:r>
              <a:rPr lang="en-US" dirty="0" err="1">
                <a:solidFill>
                  <a:srgbClr val="FF0000"/>
                </a:solidFill>
                <a:latin typeface="Consolas" panose="020B0609020204030204" pitchFamily="49" charset="0"/>
                <a:cs typeface="Consolas" panose="020B0609020204030204" pitchFamily="49" charset="0"/>
              </a:rPr>
              <a:t>strPtr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&amp;str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4" name="Rectangle 3">
            <a:extLst>
              <a:ext uri="{FF2B5EF4-FFF2-40B4-BE49-F238E27FC236}">
                <a16:creationId xmlns:a16="http://schemas.microsoft.com/office/drawing/2014/main" id="{76A5438D-7FE1-214E-BCB9-3F009701AAAD}"/>
              </a:ext>
            </a:extLst>
          </p:cNvPr>
          <p:cNvSpPr/>
          <p:nvPr/>
        </p:nvSpPr>
        <p:spPr bwMode="auto">
          <a:xfrm>
            <a:off x="7026641" y="3581400"/>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We are modifying a specific instance of the string pointer, so we pass the </a:t>
            </a:r>
            <a:r>
              <a:rPr lang="en-US" sz="2400" i="1" dirty="0"/>
              <a:t>location</a:t>
            </a:r>
            <a:r>
              <a:rPr lang="en-US" sz="2400" dirty="0"/>
              <a:t> of the string pointer we would like to modify.</a:t>
            </a:r>
          </a:p>
        </p:txBody>
      </p:sp>
    </p:spTree>
    <p:extLst>
      <p:ext uri="{BB962C8B-B14F-4D97-AF65-F5344CB8AC3E}">
        <p14:creationId xmlns:p14="http://schemas.microsoft.com/office/powerpoint/2010/main" val="42680626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6AC-63D2-2340-9215-DB5784D072BC}"/>
              </a:ext>
            </a:extLst>
          </p:cNvPr>
          <p:cNvSpPr>
            <a:spLocks noGrp="1"/>
          </p:cNvSpPr>
          <p:nvPr>
            <p:ph type="title"/>
          </p:nvPr>
        </p:nvSpPr>
        <p:spPr/>
        <p:txBody>
          <a:bodyPr/>
          <a:lstStyle/>
          <a:p>
            <a:r>
              <a:rPr lang="en-US" dirty="0"/>
              <a:t>Exercise 3</a:t>
            </a:r>
          </a:p>
        </p:txBody>
      </p:sp>
      <p:sp>
        <p:nvSpPr>
          <p:cNvPr id="3" name="Content Placeholder 2">
            <a:extLst>
              <a:ext uri="{FF2B5EF4-FFF2-40B4-BE49-F238E27FC236}">
                <a16:creationId xmlns:a16="http://schemas.microsoft.com/office/drawing/2014/main" id="{B793E1DA-9CF6-BC4C-9C51-68AB50EFDEFC}"/>
              </a:ext>
            </a:extLst>
          </p:cNvPr>
          <p:cNvSpPr>
            <a:spLocks noGrp="1"/>
          </p:cNvSpPr>
          <p:nvPr>
            <p:ph idx="1"/>
          </p:nvPr>
        </p:nvSpPr>
        <p:spPr>
          <a:xfrm>
            <a:off x="152400" y="1295400"/>
            <a:ext cx="11811000" cy="5410200"/>
          </a:xfrm>
        </p:spPr>
        <p:txBody>
          <a:bodyPr/>
          <a:lstStyle/>
          <a:p>
            <a:pPr marL="0" indent="0">
              <a:buNone/>
            </a:pPr>
            <a:r>
              <a:rPr lang="en-US" dirty="0"/>
              <a:t>Sometimes, we would like to modify a string’s pointer itself, rather than just the characters it points to.  E.g. we want to write a function</a:t>
            </a:r>
            <a:r>
              <a:rPr lang="en-US" b="1" dirty="0"/>
              <a:t> </a:t>
            </a:r>
            <a:r>
              <a:rPr lang="en-US" b="1" dirty="0" err="1"/>
              <a:t>skipSpaces</a:t>
            </a:r>
            <a:r>
              <a:rPr lang="en-US" dirty="0"/>
              <a:t> that modifies a string pointer to skip past any initial spaces.  What should go in each of the blanks?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char *</a:t>
            </a:r>
            <a:r>
              <a:rPr lang="en-US" dirty="0" err="1">
                <a:solidFill>
                  <a:srgbClr val="FF0000"/>
                </a:solidFill>
                <a:latin typeface="Consolas" panose="020B0609020204030204" pitchFamily="49" charset="0"/>
                <a:cs typeface="Consolas" panose="020B0609020204030204" pitchFamily="49" charset="0"/>
              </a:rPr>
              <a:t>strPtr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    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skipSpaces</a:t>
            </a:r>
            <a:r>
              <a:rPr lang="en-US" dirty="0">
                <a:latin typeface="Consolas" panose="020B0609020204030204" pitchFamily="49" charset="0"/>
                <a:cs typeface="Consolas" panose="020B0609020204030204" pitchFamily="49" charset="0"/>
              </a:rPr>
              <a:t>(</a:t>
            </a:r>
            <a:r>
              <a:rPr lang="en-US" dirty="0">
                <a:solidFill>
                  <a:srgbClr val="FF0000"/>
                </a:solidFill>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should print "hello"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
        <p:nvSpPr>
          <p:cNvPr id="5" name="Rectangle 4">
            <a:extLst>
              <a:ext uri="{FF2B5EF4-FFF2-40B4-BE49-F238E27FC236}">
                <a16:creationId xmlns:a16="http://schemas.microsoft.com/office/drawing/2014/main" id="{51CFC374-A5C3-1944-BBE1-381B8B86C851}"/>
              </a:ext>
            </a:extLst>
          </p:cNvPr>
          <p:cNvSpPr/>
          <p:nvPr/>
        </p:nvSpPr>
        <p:spPr bwMode="auto">
          <a:xfrm>
            <a:off x="7026641" y="3581400"/>
            <a:ext cx="4936759" cy="1295400"/>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This advances </a:t>
            </a:r>
            <a:r>
              <a:rPr lang="en-US" sz="2400" dirty="0" err="1"/>
              <a:t>skipSpace’s</a:t>
            </a:r>
            <a:r>
              <a:rPr lang="en-US" sz="2400" dirty="0"/>
              <a:t> own copy of the string pointer, not the instance in main.</a:t>
            </a:r>
          </a:p>
        </p:txBody>
      </p:sp>
    </p:spTree>
    <p:extLst>
      <p:ext uri="{BB962C8B-B14F-4D97-AF65-F5344CB8AC3E}">
        <p14:creationId xmlns:p14="http://schemas.microsoft.com/office/powerpoint/2010/main" val="42311041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main(</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118872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bl>
          </a:graphicData>
        </a:graphic>
      </p:graphicFrame>
      <p:sp>
        <p:nvSpPr>
          <p:cNvPr id="22" name="TextBox 21">
            <a:extLst>
              <a:ext uri="{FF2B5EF4-FFF2-40B4-BE49-F238E27FC236}">
                <a16:creationId xmlns:a16="http://schemas.microsoft.com/office/drawing/2014/main" id="{F164C6F0-8D17-FF4D-9102-EAB8CFA5F453}"/>
              </a:ext>
            </a:extLst>
          </p:cNvPr>
          <p:cNvSpPr txBox="1"/>
          <p:nvPr/>
        </p:nvSpPr>
        <p:spPr>
          <a:xfrm>
            <a:off x="8341549" y="16764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3" name="Left Bracket 22">
            <a:extLst>
              <a:ext uri="{FF2B5EF4-FFF2-40B4-BE49-F238E27FC236}">
                <a16:creationId xmlns:a16="http://schemas.microsoft.com/office/drawing/2014/main" id="{4FB9D2A2-0665-6140-9E1D-E4D204ED07EE}"/>
              </a:ext>
            </a:extLst>
          </p:cNvPr>
          <p:cNvSpPr/>
          <p:nvPr/>
        </p:nvSpPr>
        <p:spPr>
          <a:xfrm>
            <a:off x="9237719" y="1562099"/>
            <a:ext cx="287281" cy="66143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82AA205A-C07D-CB4D-88FA-8314E66D22A5}"/>
              </a:ext>
            </a:extLst>
          </p:cNvPr>
          <p:cNvSpPr txBox="1"/>
          <p:nvPr/>
        </p:nvSpPr>
        <p:spPr>
          <a:xfrm>
            <a:off x="7216412" y="1688068"/>
            <a:ext cx="936988" cy="369332"/>
          </a:xfrm>
          <a:prstGeom prst="rect">
            <a:avLst/>
          </a:prstGeom>
          <a:noFill/>
        </p:spPr>
        <p:txBody>
          <a:bodyPr wrap="none" rtlCol="0">
            <a:spAutoFit/>
          </a:bodyPr>
          <a:lstStyle/>
          <a:p>
            <a:r>
              <a:rPr lang="en-US" dirty="0"/>
              <a:t>STACK</a:t>
            </a:r>
          </a:p>
        </p:txBody>
      </p:sp>
      <p:sp>
        <p:nvSpPr>
          <p:cNvPr id="25" name="Left Bracket 24">
            <a:extLst>
              <a:ext uri="{FF2B5EF4-FFF2-40B4-BE49-F238E27FC236}">
                <a16:creationId xmlns:a16="http://schemas.microsoft.com/office/drawing/2014/main" id="{36362729-F246-9540-A1F1-7AFB773CE1D5}"/>
              </a:ext>
            </a:extLst>
          </p:cNvPr>
          <p:cNvSpPr/>
          <p:nvPr/>
        </p:nvSpPr>
        <p:spPr>
          <a:xfrm>
            <a:off x="8094719" y="1521887"/>
            <a:ext cx="287281" cy="70164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874981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8" name="TextBox 7">
            <a:extLst>
              <a:ext uri="{FF2B5EF4-FFF2-40B4-BE49-F238E27FC236}">
                <a16:creationId xmlns:a16="http://schemas.microsoft.com/office/drawing/2014/main" id="{BF8F396B-1216-0840-B3C8-E897E9D04DD2}"/>
              </a:ext>
            </a:extLst>
          </p:cNvPr>
          <p:cNvSpPr txBox="1"/>
          <p:nvPr/>
        </p:nvSpPr>
        <p:spPr>
          <a:xfrm>
            <a:off x="9291179" y="1871077"/>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64CDA889-C1B6-E143-AA6E-7FFCC52CD88F}"/>
              </a:ext>
            </a:extLst>
          </p:cNvPr>
          <p:cNvSpPr txBox="1"/>
          <p:nvPr/>
        </p:nvSpPr>
        <p:spPr>
          <a:xfrm>
            <a:off x="7962779" y="3821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5844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28194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char *</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 = "  hi";</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23" name="TextBox 22">
            <a:extLst>
              <a:ext uri="{FF2B5EF4-FFF2-40B4-BE49-F238E27FC236}">
                <a16:creationId xmlns:a16="http://schemas.microsoft.com/office/drawing/2014/main" id="{3D167BF4-B519-1449-81EB-3E9773069954}"/>
              </a:ext>
            </a:extLst>
          </p:cNvPr>
          <p:cNvSpPr txBox="1"/>
          <p:nvPr/>
        </p:nvSpPr>
        <p:spPr>
          <a:xfrm>
            <a:off x="8341549" y="19050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4" name="Left Bracket 23">
            <a:extLst>
              <a:ext uri="{FF2B5EF4-FFF2-40B4-BE49-F238E27FC236}">
                <a16:creationId xmlns:a16="http://schemas.microsoft.com/office/drawing/2014/main" id="{CD224ACD-2483-3644-9056-2D4DBA2C5C68}"/>
              </a:ext>
            </a:extLst>
          </p:cNvPr>
          <p:cNvSpPr/>
          <p:nvPr/>
        </p:nvSpPr>
        <p:spPr>
          <a:xfrm>
            <a:off x="9237719" y="1562099"/>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9905A474-33B9-094D-8098-8FEF3125DF3F}"/>
              </a:ext>
            </a:extLst>
          </p:cNvPr>
          <p:cNvSpPr txBox="1"/>
          <p:nvPr/>
        </p:nvSpPr>
        <p:spPr>
          <a:xfrm>
            <a:off x="7216412" y="1916668"/>
            <a:ext cx="936988" cy="369332"/>
          </a:xfrm>
          <a:prstGeom prst="rect">
            <a:avLst/>
          </a:prstGeom>
          <a:noFill/>
        </p:spPr>
        <p:txBody>
          <a:bodyPr wrap="none" rtlCol="0">
            <a:spAutoFit/>
          </a:bodyPr>
          <a:lstStyle/>
          <a:p>
            <a:r>
              <a:rPr lang="en-US" dirty="0"/>
              <a:t>STACK</a:t>
            </a:r>
          </a:p>
        </p:txBody>
      </p:sp>
      <p:sp>
        <p:nvSpPr>
          <p:cNvPr id="26" name="Left Bracket 25">
            <a:extLst>
              <a:ext uri="{FF2B5EF4-FFF2-40B4-BE49-F238E27FC236}">
                <a16:creationId xmlns:a16="http://schemas.microsoft.com/office/drawing/2014/main" id="{C644B88B-C866-DC45-ACE4-A69BF361E030}"/>
              </a:ext>
            </a:extLst>
          </p:cNvPr>
          <p:cNvSpPr/>
          <p:nvPr/>
        </p:nvSpPr>
        <p:spPr>
          <a:xfrm>
            <a:off x="8094719" y="1521887"/>
            <a:ext cx="287281" cy="106891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545056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22860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2286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22860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8" name="TextBox 7">
            <a:extLst>
              <a:ext uri="{FF2B5EF4-FFF2-40B4-BE49-F238E27FC236}">
                <a16:creationId xmlns:a16="http://schemas.microsoft.com/office/drawing/2014/main" id="{BF8F396B-1216-0840-B3C8-E897E9D04DD2}"/>
              </a:ext>
            </a:extLst>
          </p:cNvPr>
          <p:cNvSpPr txBox="1"/>
          <p:nvPr/>
        </p:nvSpPr>
        <p:spPr>
          <a:xfrm>
            <a:off x="9291179" y="1871077"/>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64CDA889-C1B6-E143-AA6E-7FFCC52CD88F}"/>
              </a:ext>
            </a:extLst>
          </p:cNvPr>
          <p:cNvSpPr txBox="1"/>
          <p:nvPr/>
        </p:nvSpPr>
        <p:spPr>
          <a:xfrm>
            <a:off x="7962779" y="3821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5844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28194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(&amp;</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23" name="TextBox 22">
            <a:extLst>
              <a:ext uri="{FF2B5EF4-FFF2-40B4-BE49-F238E27FC236}">
                <a16:creationId xmlns:a16="http://schemas.microsoft.com/office/drawing/2014/main" id="{3D167BF4-B519-1449-81EB-3E9773069954}"/>
              </a:ext>
            </a:extLst>
          </p:cNvPr>
          <p:cNvSpPr txBox="1"/>
          <p:nvPr/>
        </p:nvSpPr>
        <p:spPr>
          <a:xfrm>
            <a:off x="8341549" y="1905000"/>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4" name="Left Bracket 23">
            <a:extLst>
              <a:ext uri="{FF2B5EF4-FFF2-40B4-BE49-F238E27FC236}">
                <a16:creationId xmlns:a16="http://schemas.microsoft.com/office/drawing/2014/main" id="{CD224ACD-2483-3644-9056-2D4DBA2C5C68}"/>
              </a:ext>
            </a:extLst>
          </p:cNvPr>
          <p:cNvSpPr/>
          <p:nvPr/>
        </p:nvSpPr>
        <p:spPr>
          <a:xfrm>
            <a:off x="9237719" y="1562099"/>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9905A474-33B9-094D-8098-8FEF3125DF3F}"/>
              </a:ext>
            </a:extLst>
          </p:cNvPr>
          <p:cNvSpPr txBox="1"/>
          <p:nvPr/>
        </p:nvSpPr>
        <p:spPr>
          <a:xfrm>
            <a:off x="7216412" y="1916668"/>
            <a:ext cx="936988" cy="369332"/>
          </a:xfrm>
          <a:prstGeom prst="rect">
            <a:avLst/>
          </a:prstGeom>
          <a:noFill/>
        </p:spPr>
        <p:txBody>
          <a:bodyPr wrap="none" rtlCol="0">
            <a:spAutoFit/>
          </a:bodyPr>
          <a:lstStyle/>
          <a:p>
            <a:r>
              <a:rPr lang="en-US" dirty="0"/>
              <a:t>STACK</a:t>
            </a:r>
          </a:p>
        </p:txBody>
      </p:sp>
      <p:sp>
        <p:nvSpPr>
          <p:cNvPr id="26" name="Left Bracket 25">
            <a:extLst>
              <a:ext uri="{FF2B5EF4-FFF2-40B4-BE49-F238E27FC236}">
                <a16:creationId xmlns:a16="http://schemas.microsoft.com/office/drawing/2014/main" id="{C644B88B-C866-DC45-ACE4-A69BF361E030}"/>
              </a:ext>
            </a:extLst>
          </p:cNvPr>
          <p:cNvSpPr/>
          <p:nvPr/>
        </p:nvSpPr>
        <p:spPr>
          <a:xfrm>
            <a:off x="8094719" y="1521887"/>
            <a:ext cx="287281" cy="106891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36651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54736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4968596"/>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3886200"/>
            <a:ext cx="287281" cy="272796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038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(&amp;</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E138C0D0-8D6D-F94C-8978-B63C85F5ABC5}"/>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9" name="TextBox 18">
            <a:extLst>
              <a:ext uri="{FF2B5EF4-FFF2-40B4-BE49-F238E27FC236}">
                <a16:creationId xmlns:a16="http://schemas.microsoft.com/office/drawing/2014/main" id="{6EDA45FF-97F8-3B4A-B40E-C50D7170522C}"/>
              </a:ext>
            </a:extLst>
          </p:cNvPr>
          <p:cNvSpPr txBox="1"/>
          <p:nvPr/>
        </p:nvSpPr>
        <p:spPr>
          <a:xfrm>
            <a:off x="7418963" y="304800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1" name="Left Bracket 20">
            <a:extLst>
              <a:ext uri="{FF2B5EF4-FFF2-40B4-BE49-F238E27FC236}">
                <a16:creationId xmlns:a16="http://schemas.microsoft.com/office/drawing/2014/main" id="{88F07810-89D7-C541-8A0D-C0A46D747AFC}"/>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B45B0A54-2222-4749-B6A6-055E029D6EB7}"/>
              </a:ext>
            </a:extLst>
          </p:cNvPr>
          <p:cNvSpPr/>
          <p:nvPr/>
        </p:nvSpPr>
        <p:spPr>
          <a:xfrm>
            <a:off x="9190901" y="2743200"/>
            <a:ext cx="287281" cy="11394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6956788" y="1598087"/>
            <a:ext cx="287281" cy="22846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42929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1" dirty="0">
                          <a:solidFill>
                            <a:srgbClr val="FF0000"/>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419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int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strspn</a:t>
            </a:r>
            <a:r>
              <a:rPr lang="en-US" sz="2000" dirty="0">
                <a:solidFill>
                  <a:srgbClr val="FF0000"/>
                </a:solidFill>
                <a:latin typeface="Consolas" panose="020B0609020204030204" pitchFamily="49" charset="0"/>
                <a:cs typeface="Consolas" panose="020B0609020204030204" pitchFamily="49" charset="0"/>
              </a:rPr>
              <a:t>(*</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198AF925-1A20-5D4E-AA54-7E795ADC84D4}"/>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F0F2FBDD-4919-BB47-B67C-5DA2831580C6}"/>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5254DA9A-BB28-0347-B30B-6AE7A111943B}"/>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Left Bracket 30">
            <a:extLst>
              <a:ext uri="{FF2B5EF4-FFF2-40B4-BE49-F238E27FC236}">
                <a16:creationId xmlns:a16="http://schemas.microsoft.com/office/drawing/2014/main" id="{EDCACCA4-51F9-4746-A472-8846C370D024}"/>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B57A43C2-C641-E448-8F88-587D0A3F7A85}"/>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3" name="Left Bracket 32">
            <a:extLst>
              <a:ext uri="{FF2B5EF4-FFF2-40B4-BE49-F238E27FC236}">
                <a16:creationId xmlns:a16="http://schemas.microsoft.com/office/drawing/2014/main" id="{28368DE8-EF24-6042-ABAE-FAF6E0A5543B}"/>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082118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419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4" name="TextBox 23">
            <a:extLst>
              <a:ext uri="{FF2B5EF4-FFF2-40B4-BE49-F238E27FC236}">
                <a16:creationId xmlns:a16="http://schemas.microsoft.com/office/drawing/2014/main" id="{198AF925-1A20-5D4E-AA54-7E795ADC84D4}"/>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25" name="TextBox 24">
            <a:extLst>
              <a:ext uri="{FF2B5EF4-FFF2-40B4-BE49-F238E27FC236}">
                <a16:creationId xmlns:a16="http://schemas.microsoft.com/office/drawing/2014/main" id="{F0F2FBDD-4919-BB47-B67C-5DA2831580C6}"/>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5254DA9A-BB28-0347-B30B-6AE7A111943B}"/>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Left Bracket 30">
            <a:extLst>
              <a:ext uri="{FF2B5EF4-FFF2-40B4-BE49-F238E27FC236}">
                <a16:creationId xmlns:a16="http://schemas.microsoft.com/office/drawing/2014/main" id="{EDCACCA4-51F9-4746-A472-8846C370D024}"/>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B57A43C2-C641-E448-8F88-587D0A3F7A85}"/>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3" name="Left Bracket 32">
            <a:extLst>
              <a:ext uri="{FF2B5EF4-FFF2-40B4-BE49-F238E27FC236}">
                <a16:creationId xmlns:a16="http://schemas.microsoft.com/office/drawing/2014/main" id="{28368DE8-EF24-6042-ABAE-FAF6E0A5543B}"/>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843527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94360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1" dirty="0">
                          <a:solidFill>
                            <a:srgbClr val="FF0000"/>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8526581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5345668"/>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4252386"/>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35052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strPtr</a:t>
            </a:r>
            <a:r>
              <a:rPr lang="en-US" sz="2000" dirty="0">
                <a:solidFill>
                  <a:srgbClr val="FF0000"/>
                </a:solidFill>
                <a:latin typeface="Consolas" panose="020B0609020204030204" pitchFamily="49" charset="0"/>
                <a:cs typeface="Consolas" panose="020B0609020204030204" pitchFamily="49" charset="0"/>
              </a:rPr>
              <a:t> += </a:t>
            </a:r>
            <a:r>
              <a:rPr lang="en-US" sz="2000" dirty="0" err="1">
                <a:solidFill>
                  <a:srgbClr val="FF0000"/>
                </a:solidFill>
                <a:latin typeface="Consolas" panose="020B0609020204030204" pitchFamily="49" charset="0"/>
                <a:cs typeface="Consolas" panose="020B0609020204030204" pitchFamily="49" charset="0"/>
              </a:rPr>
              <a:t>numSpaces</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30" name="Freeform 29">
            <a:extLst>
              <a:ext uri="{FF2B5EF4-FFF2-40B4-BE49-F238E27FC236}">
                <a16:creationId xmlns:a16="http://schemas.microsoft.com/office/drawing/2014/main" id="{9C0E36EC-58A5-B74A-8FD0-BBA57133FCA1}"/>
              </a:ext>
            </a:extLst>
          </p:cNvPr>
          <p:cNvSpPr/>
          <p:nvPr/>
        </p:nvSpPr>
        <p:spPr>
          <a:xfrm>
            <a:off x="10972800" y="2090057"/>
            <a:ext cx="272896" cy="1034143"/>
          </a:xfrm>
          <a:custGeom>
            <a:avLst/>
            <a:gdLst>
              <a:gd name="connsiteX0" fmla="*/ 207581 w 272896"/>
              <a:gd name="connsiteY0" fmla="*/ 1034143 h 1034143"/>
              <a:gd name="connsiteX1" fmla="*/ 753 w 272896"/>
              <a:gd name="connsiteY1" fmla="*/ 370114 h 1034143"/>
              <a:gd name="connsiteX2" fmla="*/ 272896 w 272896"/>
              <a:gd name="connsiteY2" fmla="*/ 0 h 1034143"/>
            </a:gdLst>
            <a:ahLst/>
            <a:cxnLst>
              <a:cxn ang="0">
                <a:pos x="connsiteX0" y="connsiteY0"/>
              </a:cxn>
              <a:cxn ang="0">
                <a:pos x="connsiteX1" y="connsiteY1"/>
              </a:cxn>
              <a:cxn ang="0">
                <a:pos x="connsiteX2" y="connsiteY2"/>
              </a:cxn>
            </a:cxnLst>
            <a:rect l="l" t="t" r="r" b="b"/>
            <a:pathLst>
              <a:path w="272896" h="1034143">
                <a:moveTo>
                  <a:pt x="207581" y="1034143"/>
                </a:moveTo>
                <a:cubicBezTo>
                  <a:pt x="98724" y="788307"/>
                  <a:pt x="-10133" y="542471"/>
                  <a:pt x="753" y="370114"/>
                </a:cubicBezTo>
                <a:cubicBezTo>
                  <a:pt x="11639" y="197757"/>
                  <a:pt x="142267" y="98878"/>
                  <a:pt x="272896" y="0"/>
                </a:cubicBezTo>
              </a:path>
            </a:pathLst>
          </a:custGeom>
          <a:noFill/>
          <a:ln w="38100">
            <a:solidFill>
              <a:srgbClr val="FF0000"/>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B0F7EF-671D-E04C-8899-3E0A53DBE0D2}"/>
              </a:ext>
            </a:extLst>
          </p:cNvPr>
          <p:cNvSpPr txBox="1"/>
          <p:nvPr/>
        </p:nvSpPr>
        <p:spPr>
          <a:xfrm>
            <a:off x="8908956" y="3429000"/>
            <a:ext cx="145424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numSpaces</a:t>
            </a:r>
            <a:endParaRPr lang="en-US" sz="2000" dirty="0">
              <a:latin typeface="Consolas" panose="020B0609020204030204" pitchFamily="49" charset="0"/>
              <a:cs typeface="Consolas" panose="020B0609020204030204" pitchFamily="49" charset="0"/>
            </a:endParaRPr>
          </a:p>
        </p:txBody>
      </p:sp>
      <p:sp>
        <p:nvSpPr>
          <p:cNvPr id="25" name="TextBox 24">
            <a:extLst>
              <a:ext uri="{FF2B5EF4-FFF2-40B4-BE49-F238E27FC236}">
                <a16:creationId xmlns:a16="http://schemas.microsoft.com/office/drawing/2014/main" id="{31719F8D-FEDE-B640-83A6-B137639557CF}"/>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31" name="Left Bracket 30">
            <a:extLst>
              <a:ext uri="{FF2B5EF4-FFF2-40B4-BE49-F238E27FC236}">
                <a16:creationId xmlns:a16="http://schemas.microsoft.com/office/drawing/2014/main" id="{1D049547-7280-834A-AA9A-EEF80B422C0D}"/>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Left Bracket 31">
            <a:extLst>
              <a:ext uri="{FF2B5EF4-FFF2-40B4-BE49-F238E27FC236}">
                <a16:creationId xmlns:a16="http://schemas.microsoft.com/office/drawing/2014/main" id="{7A8FE438-9D89-9C42-AAB9-D6C4B70EE91A}"/>
              </a:ext>
            </a:extLst>
          </p:cNvPr>
          <p:cNvSpPr/>
          <p:nvPr/>
        </p:nvSpPr>
        <p:spPr>
          <a:xfrm>
            <a:off x="8915400" y="2743200"/>
            <a:ext cx="287281" cy="15091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D3ACBA27-21CF-BD41-80FB-C978750B8DEA}"/>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34" name="Left Bracket 33">
            <a:extLst>
              <a:ext uri="{FF2B5EF4-FFF2-40B4-BE49-F238E27FC236}">
                <a16:creationId xmlns:a16="http://schemas.microsoft.com/office/drawing/2014/main" id="{80435FBD-1278-8D49-98EE-084089DFAFD1}"/>
              </a:ext>
            </a:extLst>
          </p:cNvPr>
          <p:cNvSpPr/>
          <p:nvPr/>
        </p:nvSpPr>
        <p:spPr>
          <a:xfrm>
            <a:off x="6956788" y="1598086"/>
            <a:ext cx="287281" cy="2654299"/>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18FECE31-F61B-3840-B6D4-772C61199CC5}"/>
              </a:ext>
            </a:extLst>
          </p:cNvPr>
          <p:cNvSpPr txBox="1"/>
          <p:nvPr/>
        </p:nvSpPr>
        <p:spPr>
          <a:xfrm>
            <a:off x="7140129" y="325749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1046986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3760282"/>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18288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21" name="Left Bracket 20">
            <a:extLst>
              <a:ext uri="{FF2B5EF4-FFF2-40B4-BE49-F238E27FC236}">
                <a16:creationId xmlns:a16="http://schemas.microsoft.com/office/drawing/2014/main" id="{88F07810-89D7-C541-8A0D-C0A46D747AFC}"/>
              </a:ext>
            </a:extLst>
          </p:cNvPr>
          <p:cNvSpPr/>
          <p:nvPr/>
        </p:nvSpPr>
        <p:spPr>
          <a:xfrm>
            <a:off x="9390119"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7391400" y="1905000"/>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8247119" y="1598087"/>
            <a:ext cx="287281" cy="100438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7ADE39AF-7787-4648-8A91-26D9768856B3}"/>
              </a:ext>
            </a:extLst>
          </p:cNvPr>
          <p:cNvSpPr txBox="1"/>
          <p:nvPr/>
        </p:nvSpPr>
        <p:spPr>
          <a:xfrm>
            <a:off x="84939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Tree>
    <p:extLst>
      <p:ext uri="{BB962C8B-B14F-4D97-AF65-F5344CB8AC3E}">
        <p14:creationId xmlns:p14="http://schemas.microsoft.com/office/powerpoint/2010/main" val="22853172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435864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b="0" dirty="0">
                          <a:solidFill>
                            <a:schemeClr val="tx1"/>
                          </a:solidFill>
                          <a:latin typeface="Consolas" panose="020B0609020204030204" pitchFamily="49" charset="0"/>
                          <a:cs typeface="Consolas" panose="020B0609020204030204" pitchFamily="49" charset="0"/>
                        </a:rPr>
                        <a:t>0x11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3760282"/>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2667000"/>
            <a:ext cx="287281" cy="278849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209800"/>
            <a:ext cx="415742" cy="18288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(&amp;</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printf</a:t>
            </a:r>
            <a:r>
              <a:rPr lang="en-US" sz="2000" dirty="0">
                <a:solidFill>
                  <a:srgbClr val="FF0000"/>
                </a:solidFill>
                <a:latin typeface="Consolas" panose="020B0609020204030204" pitchFamily="49" charset="0"/>
                <a:cs typeface="Consolas" panose="020B0609020204030204" pitchFamily="49" charset="0"/>
              </a:rPr>
              <a:t>("%s\n", </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		//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21" name="Left Bracket 20">
            <a:extLst>
              <a:ext uri="{FF2B5EF4-FFF2-40B4-BE49-F238E27FC236}">
                <a16:creationId xmlns:a16="http://schemas.microsoft.com/office/drawing/2014/main" id="{88F07810-89D7-C541-8A0D-C0A46D747AFC}"/>
              </a:ext>
            </a:extLst>
          </p:cNvPr>
          <p:cNvSpPr/>
          <p:nvPr/>
        </p:nvSpPr>
        <p:spPr>
          <a:xfrm>
            <a:off x="9390119"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Left Bracket 28">
            <a:extLst>
              <a:ext uri="{FF2B5EF4-FFF2-40B4-BE49-F238E27FC236}">
                <a16:creationId xmlns:a16="http://schemas.microsoft.com/office/drawing/2014/main" id="{91BD245C-AF2E-264E-9DE7-F5BA44800C0D}"/>
              </a:ext>
            </a:extLst>
          </p:cNvPr>
          <p:cNvSpPr/>
          <p:nvPr/>
        </p:nvSpPr>
        <p:spPr>
          <a:xfrm>
            <a:off x="8247119" y="1598087"/>
            <a:ext cx="287281" cy="100438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7ADE39AF-7787-4648-8A91-26D9768856B3}"/>
              </a:ext>
            </a:extLst>
          </p:cNvPr>
          <p:cNvSpPr txBox="1"/>
          <p:nvPr/>
        </p:nvSpPr>
        <p:spPr>
          <a:xfrm>
            <a:off x="84939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5" name="TextBox 14">
            <a:extLst>
              <a:ext uri="{FF2B5EF4-FFF2-40B4-BE49-F238E27FC236}">
                <a16:creationId xmlns:a16="http://schemas.microsoft.com/office/drawing/2014/main" id="{006D6C73-32D3-E148-8650-F8AD9D5A9B2B}"/>
              </a:ext>
            </a:extLst>
          </p:cNvPr>
          <p:cNvSpPr txBox="1"/>
          <p:nvPr/>
        </p:nvSpPr>
        <p:spPr>
          <a:xfrm>
            <a:off x="7391400" y="1905000"/>
            <a:ext cx="936988" cy="369332"/>
          </a:xfrm>
          <a:prstGeom prst="rect">
            <a:avLst/>
          </a:prstGeom>
          <a:noFill/>
        </p:spPr>
        <p:txBody>
          <a:bodyPr wrap="none" rtlCol="0">
            <a:spAutoFit/>
          </a:bodyPr>
          <a:lstStyle/>
          <a:p>
            <a:r>
              <a:rPr lang="en-US" dirty="0"/>
              <a:t>STACK</a:t>
            </a:r>
          </a:p>
        </p:txBody>
      </p:sp>
      <p:sp>
        <p:nvSpPr>
          <p:cNvPr id="16" name="Rectangle 15">
            <a:extLst>
              <a:ext uri="{FF2B5EF4-FFF2-40B4-BE49-F238E27FC236}">
                <a16:creationId xmlns:a16="http://schemas.microsoft.com/office/drawing/2014/main" id="{055576F2-A94A-B948-A60D-56CC1E121773}"/>
              </a:ext>
            </a:extLst>
          </p:cNvPr>
          <p:cNvSpPr/>
          <p:nvPr/>
        </p:nvSpPr>
        <p:spPr bwMode="auto">
          <a:xfrm>
            <a:off x="457200" y="5411708"/>
            <a:ext cx="6266912" cy="7020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3200" dirty="0">
                <a:latin typeface="Calibri" panose="020F0502020204030204" pitchFamily="34" charset="0"/>
                <a:cs typeface="Calibri" panose="020F0502020204030204" pitchFamily="34" charset="0"/>
              </a:rPr>
              <a:t>Weird thought – </a:t>
            </a:r>
            <a:r>
              <a:rPr lang="en-US" sz="3200" b="1" dirty="0">
                <a:latin typeface="Calibri" panose="020F0502020204030204" pitchFamily="34" charset="0"/>
                <a:cs typeface="Calibri" panose="020F0502020204030204" pitchFamily="34" charset="0"/>
              </a:rPr>
              <a:t>0x11</a:t>
            </a:r>
            <a:r>
              <a:rPr lang="en-US" sz="3200" dirty="0">
                <a:latin typeface="Calibri" panose="020F0502020204030204" pitchFamily="34" charset="0"/>
                <a:cs typeface="Calibri" panose="020F0502020204030204" pitchFamily="34" charset="0"/>
              </a:rPr>
              <a:t> </a:t>
            </a:r>
            <a:r>
              <a:rPr lang="en-US" sz="3200" i="1" dirty="0">
                <a:latin typeface="Calibri" panose="020F0502020204030204" pitchFamily="34" charset="0"/>
                <a:cs typeface="Calibri" panose="020F0502020204030204" pitchFamily="34" charset="0"/>
              </a:rPr>
              <a:t>is a string</a:t>
            </a:r>
            <a:r>
              <a:rPr lang="en-US" sz="3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29020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Making Copies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graphicFrame>
        <p:nvGraphicFramePr>
          <p:cNvPr id="7" name="Content Placeholder 3">
            <a:extLst>
              <a:ext uri="{FF2B5EF4-FFF2-40B4-BE49-F238E27FC236}">
                <a16:creationId xmlns:a16="http://schemas.microsoft.com/office/drawing/2014/main" id="{96F7BA83-3045-7144-BDDA-C5109C323510}"/>
              </a:ext>
            </a:extLst>
          </p:cNvPr>
          <p:cNvGraphicFramePr>
            <a:graphicFrameLocks/>
          </p:cNvGraphicFramePr>
          <p:nvPr/>
        </p:nvGraphicFramePr>
        <p:xfrm>
          <a:off x="9773827" y="1066800"/>
          <a:ext cx="2189573" cy="5547360"/>
        </p:xfrm>
        <a:graphic>
          <a:graphicData uri="http://schemas.openxmlformats.org/drawingml/2006/table">
            <a:tbl>
              <a:tblPr firstRow="1" bandRow="1">
                <a:tableStyleId>{5940675A-B579-460E-94D1-54222C63F5DA}</a:tableStyleId>
              </a:tblPr>
              <a:tblGrid>
                <a:gridCol w="1300060">
                  <a:extLst>
                    <a:ext uri="{9D8B030D-6E8A-4147-A177-3AD203B41FA5}">
                      <a16:colId xmlns:a16="http://schemas.microsoft.com/office/drawing/2014/main" val="3135065557"/>
                    </a:ext>
                  </a:extLst>
                </a:gridCol>
                <a:gridCol w="889513">
                  <a:extLst>
                    <a:ext uri="{9D8B030D-6E8A-4147-A177-3AD203B41FA5}">
                      <a16:colId xmlns:a16="http://schemas.microsoft.com/office/drawing/2014/main" val="2240388603"/>
                    </a:ext>
                  </a:extLst>
                </a:gridCol>
              </a:tblGrid>
              <a:tr h="309880">
                <a:tc>
                  <a:txBody>
                    <a:bodyPr/>
                    <a:lstStyle/>
                    <a:p>
                      <a:pPr algn="ctr"/>
                      <a:r>
                        <a:rPr lang="en-US" sz="20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612508009"/>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0xf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7043389"/>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40547550"/>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26836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07970148"/>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02217957"/>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24396556"/>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7757890"/>
                  </a:ext>
                </a:extLst>
              </a:tr>
              <a:tr h="30988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27085121"/>
                  </a:ext>
                </a:extLst>
              </a:tr>
              <a:tr h="309880">
                <a:tc>
                  <a:txBody>
                    <a:bodyPr/>
                    <a:lstStyle/>
                    <a:p>
                      <a:pPr algn="r"/>
                      <a:endParaRPr lang="en-US" sz="20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60317765"/>
                  </a:ext>
                </a:extLst>
              </a:tr>
            </a:tbl>
          </a:graphicData>
        </a:graphic>
      </p:graphicFrame>
      <p:sp>
        <p:nvSpPr>
          <p:cNvPr id="18" name="TextBox 17">
            <a:extLst>
              <a:ext uri="{FF2B5EF4-FFF2-40B4-BE49-F238E27FC236}">
                <a16:creationId xmlns:a16="http://schemas.microsoft.com/office/drawing/2014/main" id="{64CDA889-C1B6-E143-AA6E-7FFCC52CD88F}"/>
              </a:ext>
            </a:extLst>
          </p:cNvPr>
          <p:cNvSpPr txBox="1"/>
          <p:nvPr/>
        </p:nvSpPr>
        <p:spPr>
          <a:xfrm>
            <a:off x="7962779" y="4968596"/>
            <a:ext cx="1958678" cy="369332"/>
          </a:xfrm>
          <a:prstGeom prst="rect">
            <a:avLst/>
          </a:prstGeom>
          <a:noFill/>
        </p:spPr>
        <p:txBody>
          <a:bodyPr wrap="none" rtlCol="0">
            <a:spAutoFit/>
          </a:bodyPr>
          <a:lstStyle/>
          <a:p>
            <a:r>
              <a:rPr lang="en-US" dirty="0"/>
              <a:t>DATA SEGMENT</a:t>
            </a:r>
          </a:p>
        </p:txBody>
      </p:sp>
      <p:sp>
        <p:nvSpPr>
          <p:cNvPr id="20" name="Left Bracket 19">
            <a:extLst>
              <a:ext uri="{FF2B5EF4-FFF2-40B4-BE49-F238E27FC236}">
                <a16:creationId xmlns:a16="http://schemas.microsoft.com/office/drawing/2014/main" id="{DDC56CA7-AF03-8844-8C3A-920DCD7CCDE6}"/>
              </a:ext>
            </a:extLst>
          </p:cNvPr>
          <p:cNvSpPr/>
          <p:nvPr/>
        </p:nvSpPr>
        <p:spPr>
          <a:xfrm>
            <a:off x="9943228" y="3886200"/>
            <a:ext cx="287281" cy="272796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a:extLst>
              <a:ext uri="{FF2B5EF4-FFF2-40B4-BE49-F238E27FC236}">
                <a16:creationId xmlns:a16="http://schemas.microsoft.com/office/drawing/2014/main" id="{124B171B-E616-234C-8C13-21DC776AAD45}"/>
              </a:ext>
            </a:extLst>
          </p:cNvPr>
          <p:cNvSpPr/>
          <p:nvPr/>
        </p:nvSpPr>
        <p:spPr>
          <a:xfrm>
            <a:off x="11734800" y="2057400"/>
            <a:ext cx="415742" cy="403860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61EEF2-70AD-DF4A-8D43-A3305DC32493}"/>
              </a:ext>
            </a:extLst>
          </p:cNvPr>
          <p:cNvSpPr txBox="1">
            <a:spLocks/>
          </p:cNvSpPr>
          <p:nvPr/>
        </p:nvSpPr>
        <p:spPr bwMode="auto">
          <a:xfrm>
            <a:off x="152400" y="1295400"/>
            <a:ext cx="664763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(char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int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strspn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strPtr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numSpaces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int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 </a:t>
            </a:r>
            <a:r>
              <a:rPr lang="en-US" sz="2000" dirty="0">
                <a:solidFill>
                  <a:srgbClr val="0432FF"/>
                </a:solidFill>
                <a:latin typeface="Consolas" panose="020B0609020204030204" pitchFamily="49" charset="0"/>
                <a:cs typeface="Consolas" panose="020B0609020204030204" pitchFamily="49" charset="0"/>
              </a:rPr>
              <a:t>"  hi"</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FF0000"/>
                </a:solidFill>
                <a:latin typeface="Consolas" panose="020B0609020204030204" pitchFamily="49" charset="0"/>
                <a:cs typeface="Consolas" panose="020B0609020204030204" pitchFamily="49" charset="0"/>
              </a:rPr>
              <a:t>    </a:t>
            </a:r>
            <a:r>
              <a:rPr lang="en-US" sz="2000" dirty="0" err="1">
                <a:solidFill>
                  <a:srgbClr val="FF0000"/>
                </a:solidFill>
                <a:latin typeface="Consolas" panose="020B0609020204030204" pitchFamily="49" charset="0"/>
                <a:cs typeface="Consolas" panose="020B0609020204030204" pitchFamily="49" charset="0"/>
              </a:rPr>
              <a:t>skipSpaces</a:t>
            </a:r>
            <a:r>
              <a:rPr lang="en-US" sz="2000" dirty="0">
                <a:solidFill>
                  <a:srgbClr val="FF0000"/>
                </a:solidFill>
                <a:latin typeface="Consolas" panose="020B0609020204030204" pitchFamily="49" charset="0"/>
                <a:cs typeface="Consolas" panose="020B0609020204030204" pitchFamily="49" charset="0"/>
              </a:rPr>
              <a:t>(</a:t>
            </a:r>
            <a:r>
              <a:rPr lang="en-US" sz="2000" dirty="0" err="1">
                <a:solidFill>
                  <a:srgbClr val="FF0000"/>
                </a:solidFill>
                <a:latin typeface="Consolas" panose="020B0609020204030204" pitchFamily="49" charset="0"/>
                <a:cs typeface="Consolas" panose="020B0609020204030204" pitchFamily="49" charset="0"/>
              </a:rPr>
              <a:t>myStr</a:t>
            </a:r>
            <a:r>
              <a:rPr lang="en-US" sz="20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myStr</a:t>
            </a:r>
            <a:r>
              <a:rPr lang="en-US" sz="2000" dirty="0">
                <a:latin typeface="Consolas" panose="020B0609020204030204" pitchFamily="49" charset="0"/>
                <a:cs typeface="Consolas" panose="020B0609020204030204" pitchFamily="49" charset="0"/>
              </a:rPr>
              <a:t>);		</a:t>
            </a:r>
            <a:r>
              <a:rPr lang="en-US" sz="2000" dirty="0">
                <a:solidFill>
                  <a:srgbClr val="00B050"/>
                </a:solidFill>
                <a:latin typeface="Consolas" panose="020B0609020204030204" pitchFamily="49" charset="0"/>
                <a:cs typeface="Consolas" panose="020B0609020204030204" pitchFamily="49" charset="0"/>
              </a:rPr>
              <a:t>//   hi</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14" name="TextBox 13">
            <a:extLst>
              <a:ext uri="{FF2B5EF4-FFF2-40B4-BE49-F238E27FC236}">
                <a16:creationId xmlns:a16="http://schemas.microsoft.com/office/drawing/2014/main" id="{66EDF115-3A03-BB4F-A2F6-12E1371367FA}"/>
              </a:ext>
            </a:extLst>
          </p:cNvPr>
          <p:cNvSpPr txBox="1"/>
          <p:nvPr/>
        </p:nvSpPr>
        <p:spPr>
          <a:xfrm>
            <a:off x="9443579" y="1828800"/>
            <a:ext cx="88998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myStr</a:t>
            </a:r>
            <a:endParaRPr lang="en-US" sz="20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090BA821-A79D-0941-852C-56C78253DFD8}"/>
              </a:ext>
            </a:extLst>
          </p:cNvPr>
          <p:cNvSpPr txBox="1"/>
          <p:nvPr/>
        </p:nvSpPr>
        <p:spPr>
          <a:xfrm>
            <a:off x="9332149" y="3048000"/>
            <a:ext cx="1031051"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sp>
        <p:nvSpPr>
          <p:cNvPr id="16" name="TextBox 15">
            <a:extLst>
              <a:ext uri="{FF2B5EF4-FFF2-40B4-BE49-F238E27FC236}">
                <a16:creationId xmlns:a16="http://schemas.microsoft.com/office/drawing/2014/main" id="{E138C0D0-8D6D-F94C-8978-B63C85F5ABC5}"/>
              </a:ext>
            </a:extLst>
          </p:cNvPr>
          <p:cNvSpPr txBox="1"/>
          <p:nvPr/>
        </p:nvSpPr>
        <p:spPr>
          <a:xfrm>
            <a:off x="8265349" y="1862723"/>
            <a:ext cx="1031051"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main()</a:t>
            </a:r>
          </a:p>
        </p:txBody>
      </p:sp>
      <p:sp>
        <p:nvSpPr>
          <p:cNvPr id="19" name="TextBox 18">
            <a:extLst>
              <a:ext uri="{FF2B5EF4-FFF2-40B4-BE49-F238E27FC236}">
                <a16:creationId xmlns:a16="http://schemas.microsoft.com/office/drawing/2014/main" id="{6EDA45FF-97F8-3B4A-B40E-C50D7170522C}"/>
              </a:ext>
            </a:extLst>
          </p:cNvPr>
          <p:cNvSpPr txBox="1"/>
          <p:nvPr/>
        </p:nvSpPr>
        <p:spPr>
          <a:xfrm>
            <a:off x="7418963" y="3048000"/>
            <a:ext cx="1877437"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skipSpaces</a:t>
            </a:r>
            <a:r>
              <a:rPr lang="en-US" sz="2000" dirty="0">
                <a:latin typeface="Consolas" panose="020B0609020204030204" pitchFamily="49" charset="0"/>
                <a:cs typeface="Consolas" panose="020B0609020204030204" pitchFamily="49" charset="0"/>
              </a:rPr>
              <a:t>()</a:t>
            </a:r>
          </a:p>
        </p:txBody>
      </p:sp>
      <p:sp>
        <p:nvSpPr>
          <p:cNvPr id="21" name="Left Bracket 20">
            <a:extLst>
              <a:ext uri="{FF2B5EF4-FFF2-40B4-BE49-F238E27FC236}">
                <a16:creationId xmlns:a16="http://schemas.microsoft.com/office/drawing/2014/main" id="{88F07810-89D7-C541-8A0D-C0A46D747AFC}"/>
              </a:ext>
            </a:extLst>
          </p:cNvPr>
          <p:cNvSpPr/>
          <p:nvPr/>
        </p:nvSpPr>
        <p:spPr>
          <a:xfrm>
            <a:off x="9190901" y="1524000"/>
            <a:ext cx="287281" cy="10287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B45B0A54-2222-4749-B6A6-055E029D6EB7}"/>
              </a:ext>
            </a:extLst>
          </p:cNvPr>
          <p:cNvSpPr/>
          <p:nvPr/>
        </p:nvSpPr>
        <p:spPr>
          <a:xfrm>
            <a:off x="9190901" y="2743200"/>
            <a:ext cx="287281" cy="113948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F847AFDC-5F31-0243-AE88-3D9A880E2EF8}"/>
              </a:ext>
            </a:extLst>
          </p:cNvPr>
          <p:cNvSpPr txBox="1"/>
          <p:nvPr/>
        </p:nvSpPr>
        <p:spPr>
          <a:xfrm>
            <a:off x="6019800" y="2602468"/>
            <a:ext cx="936988" cy="369332"/>
          </a:xfrm>
          <a:prstGeom prst="rect">
            <a:avLst/>
          </a:prstGeom>
          <a:noFill/>
        </p:spPr>
        <p:txBody>
          <a:bodyPr wrap="none" rtlCol="0">
            <a:spAutoFit/>
          </a:bodyPr>
          <a:lstStyle/>
          <a:p>
            <a:r>
              <a:rPr lang="en-US" dirty="0"/>
              <a:t>STACK</a:t>
            </a:r>
          </a:p>
        </p:txBody>
      </p:sp>
      <p:sp>
        <p:nvSpPr>
          <p:cNvPr id="29" name="Left Bracket 28">
            <a:extLst>
              <a:ext uri="{FF2B5EF4-FFF2-40B4-BE49-F238E27FC236}">
                <a16:creationId xmlns:a16="http://schemas.microsoft.com/office/drawing/2014/main" id="{91BD245C-AF2E-264E-9DE7-F5BA44800C0D}"/>
              </a:ext>
            </a:extLst>
          </p:cNvPr>
          <p:cNvSpPr/>
          <p:nvPr/>
        </p:nvSpPr>
        <p:spPr>
          <a:xfrm>
            <a:off x="6956788" y="1598087"/>
            <a:ext cx="287281" cy="22846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a:extLst>
              <a:ext uri="{FF2B5EF4-FFF2-40B4-BE49-F238E27FC236}">
                <a16:creationId xmlns:a16="http://schemas.microsoft.com/office/drawing/2014/main" id="{F627E46E-DB03-7E41-9B56-1AF85BCA3F18}"/>
              </a:ext>
            </a:extLst>
          </p:cNvPr>
          <p:cNvSpPr/>
          <p:nvPr/>
        </p:nvSpPr>
        <p:spPr>
          <a:xfrm>
            <a:off x="11758506" y="3230880"/>
            <a:ext cx="415742" cy="2865120"/>
          </a:xfrm>
          <a:custGeom>
            <a:avLst/>
            <a:gdLst>
              <a:gd name="connsiteX0" fmla="*/ 0 w 415742"/>
              <a:gd name="connsiteY0" fmla="*/ 0 h 3633116"/>
              <a:gd name="connsiteX1" fmla="*/ 413657 w 415742"/>
              <a:gd name="connsiteY1" fmla="*/ 3200400 h 3633116"/>
              <a:gd name="connsiteX2" fmla="*/ 130629 w 415742"/>
              <a:gd name="connsiteY2" fmla="*/ 3516085 h 3633116"/>
            </a:gdLst>
            <a:ahLst/>
            <a:cxnLst>
              <a:cxn ang="0">
                <a:pos x="connsiteX0" y="connsiteY0"/>
              </a:cxn>
              <a:cxn ang="0">
                <a:pos x="connsiteX1" y="connsiteY1"/>
              </a:cxn>
              <a:cxn ang="0">
                <a:pos x="connsiteX2" y="connsiteY2"/>
              </a:cxn>
            </a:cxnLst>
            <a:rect l="l" t="t" r="r" b="b"/>
            <a:pathLst>
              <a:path w="415742" h="3633116">
                <a:moveTo>
                  <a:pt x="0" y="0"/>
                </a:moveTo>
                <a:cubicBezTo>
                  <a:pt x="195943" y="1307193"/>
                  <a:pt x="391886" y="2614386"/>
                  <a:pt x="413657" y="3200400"/>
                </a:cubicBezTo>
                <a:cubicBezTo>
                  <a:pt x="435428" y="3786414"/>
                  <a:pt x="283028" y="3651249"/>
                  <a:pt x="130629" y="3516085"/>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9222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a:t>
            </a:r>
          </a:p>
          <a:p>
            <a:pPr>
              <a:tabLst>
                <a:tab pos="11477625" algn="r"/>
              </a:tabLst>
            </a:pPr>
            <a:r>
              <a:rPr lang="en-US" dirty="0"/>
              <a:t>Strings in Memory</a:t>
            </a:r>
          </a:p>
          <a:p>
            <a:pPr>
              <a:tabLst>
                <a:tab pos="11477625" algn="r"/>
              </a:tabLst>
            </a:pPr>
            <a:r>
              <a:rPr lang="en-US" dirty="0"/>
              <a:t>Double Pointers	</a:t>
            </a:r>
          </a:p>
          <a:p>
            <a:pPr>
              <a:tabLst>
                <a:tab pos="11477625" algn="r"/>
              </a:tabLst>
            </a:pPr>
            <a:r>
              <a:rPr lang="en-US" b="1" dirty="0">
                <a:solidFill>
                  <a:srgbClr val="FF0000"/>
                </a:solidFill>
              </a:rPr>
              <a:t>Arrays in Memory	</a:t>
            </a:r>
          </a:p>
          <a:p>
            <a:pPr>
              <a:tabLst>
                <a:tab pos="11477625" algn="r"/>
              </a:tabLst>
            </a:pPr>
            <a:r>
              <a:rPr lang="en-US" dirty="0"/>
              <a:t>Arrays of Pointers	</a:t>
            </a:r>
          </a:p>
          <a:p>
            <a:pPr>
              <a:tabLst>
                <a:tab pos="11477625" algn="r"/>
              </a:tabLst>
            </a:pPr>
            <a:r>
              <a:rPr lang="en-US" dirty="0"/>
              <a:t>Pointer Arithmetic	</a:t>
            </a:r>
          </a:p>
          <a:p>
            <a:pPr>
              <a:tabLst>
                <a:tab pos="11477625" algn="r"/>
              </a:tabLst>
            </a:pPr>
            <a:r>
              <a:rPr lang="en-US" dirty="0"/>
              <a:t>Other topics: </a:t>
            </a:r>
            <a:r>
              <a:rPr lang="en-US" b="1" dirty="0"/>
              <a:t>const</a:t>
            </a:r>
            <a:r>
              <a:rPr lang="en-US" dirty="0"/>
              <a:t>, </a:t>
            </a:r>
            <a:r>
              <a:rPr lang="en-US" b="1" dirty="0"/>
              <a:t>struct</a:t>
            </a:r>
            <a:r>
              <a:rPr lang="en-US" dirty="0"/>
              <a:t> and ternary	</a:t>
            </a:r>
          </a:p>
          <a:p>
            <a:pPr marL="0" indent="0">
              <a:buNone/>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/class/cs107/lecture-code/lect06 .</a:t>
            </a:r>
          </a:p>
        </p:txBody>
      </p:sp>
    </p:spTree>
    <p:extLst>
      <p:ext uri="{BB962C8B-B14F-4D97-AF65-F5344CB8AC3E}">
        <p14:creationId xmlns:p14="http://schemas.microsoft.com/office/powerpoint/2010/main" val="18082245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Arrays</a:t>
            </a:r>
          </a:p>
        </p:txBody>
      </p:sp>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extLst>
              <p:ext uri="{D42A27DB-BD31-4B8C-83A1-F6EECF244321}">
                <p14:modId xmlns:p14="http://schemas.microsoft.com/office/powerpoint/2010/main" val="1126656520"/>
              </p:ext>
            </p:extLst>
          </p:nvPr>
        </p:nvGraphicFramePr>
        <p:xfrm>
          <a:off x="9220200" y="1295400"/>
          <a:ext cx="2743200" cy="5181597"/>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75733">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declare an array, contiguous memory is allocated on the stack to store the contents of the entire array.</a:t>
            </a:r>
          </a:p>
          <a:p>
            <a:pPr marL="0" indent="0" fontAlgn="auto">
              <a:spcAft>
                <a:spcPts val="0"/>
              </a:spcAft>
              <a:buNone/>
            </a:pPr>
            <a:endParaRPr lang="en-US" sz="1200" dirty="0"/>
          </a:p>
          <a:p>
            <a:pPr marL="0" indent="0" fontAlgn="auto">
              <a:spcAft>
                <a:spcPts val="0"/>
              </a:spcAft>
              <a:buNone/>
            </a:pPr>
            <a:r>
              <a:rPr lang="en-US" dirty="0">
                <a:latin typeface="Consolas" panose="020B0609020204030204" pitchFamily="49" charset="0"/>
                <a:cs typeface="Consolas" panose="020B0609020204030204" pitchFamily="49" charset="0"/>
              </a:rPr>
              <a:t>char str[6];</a:t>
            </a:r>
          </a:p>
          <a:p>
            <a:pPr marL="0" indent="0" fontAlgn="auto">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a:t>
            </a:r>
          </a:p>
          <a:p>
            <a:pPr marL="0" indent="0" fontAlgn="auto">
              <a:spcAft>
                <a:spcPts val="0"/>
              </a:spcAft>
              <a:buNone/>
            </a:pPr>
            <a:endParaRPr lang="en-US" dirty="0"/>
          </a:p>
          <a:p>
            <a:pPr marL="0" indent="0" fontAlgn="auto">
              <a:spcAft>
                <a:spcPts val="0"/>
              </a:spcAft>
              <a:buNone/>
            </a:pPr>
            <a:r>
              <a:rPr lang="en-US" dirty="0"/>
              <a:t>The array variable (e.g. </a:t>
            </a:r>
            <a:r>
              <a:rPr lang="en-US" b="1" dirty="0" err="1"/>
              <a:t>str</a:t>
            </a:r>
            <a:r>
              <a:rPr lang="en-US" dirty="0"/>
              <a:t>) is not a pointer; it refers to the entire array contents.  In fact, </a:t>
            </a:r>
            <a:r>
              <a:rPr lang="en-US" b="1" dirty="0" err="1"/>
              <a:t>sizeof</a:t>
            </a:r>
            <a:r>
              <a:rPr lang="en-US" dirty="0"/>
              <a:t> returns the size of the entire array!</a:t>
            </a:r>
          </a:p>
          <a:p>
            <a:pPr marL="0" indent="0" fontAlgn="auto">
              <a:spcAft>
                <a:spcPts val="0"/>
              </a:spcAft>
              <a:buNone/>
            </a:pPr>
            <a:endParaRPr lang="en-US" dirty="0"/>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arrayBytes</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6</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E1EAE4D2-8AA1-6042-828F-E02E052D1B6F}"/>
              </a:ext>
            </a:extLst>
          </p:cNvPr>
          <p:cNvSpPr txBox="1"/>
          <p:nvPr/>
        </p:nvSpPr>
        <p:spPr>
          <a:xfrm>
            <a:off x="8763000" y="5405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8" name="Left Brace 7">
            <a:extLst>
              <a:ext uri="{FF2B5EF4-FFF2-40B4-BE49-F238E27FC236}">
                <a16:creationId xmlns:a16="http://schemas.microsoft.com/office/drawing/2014/main" id="{5433455B-04E4-4D48-82C8-E82CD90F78DD}"/>
              </a:ext>
            </a:extLst>
          </p:cNvPr>
          <p:cNvSpPr/>
          <p:nvPr/>
        </p:nvSpPr>
        <p:spPr>
          <a:xfrm>
            <a:off x="9448800" y="2590800"/>
            <a:ext cx="457200" cy="3276600"/>
          </a:xfrm>
          <a:prstGeom prst="leftBrace">
            <a:avLst>
              <a:gd name="adj1" fmla="val 8333"/>
              <a:gd name="adj2" fmla="val 9392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057A0F6C-9311-4743-A257-17409A0DC8CB}"/>
              </a:ext>
            </a:extLst>
          </p:cNvPr>
          <p:cNvSpPr txBox="1"/>
          <p:nvPr/>
        </p:nvSpPr>
        <p:spPr>
          <a:xfrm>
            <a:off x="10363200" y="11684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77510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Arrays</a:t>
            </a: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11811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An array variable refers to an entire block of memory.  You cannot reassign an existing array to be equal to a new array.</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 2, 3};</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nums2[] = {4, 5, 6, 7};</a:t>
            </a:r>
          </a:p>
          <a:p>
            <a:pPr marL="0" indent="0" fontAlgn="auto">
              <a:spcAft>
                <a:spcPts val="0"/>
              </a:spcAft>
              <a:buNone/>
            </a:pP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nums2;	</a:t>
            </a:r>
            <a:r>
              <a:rPr lang="en-US" dirty="0">
                <a:solidFill>
                  <a:srgbClr val="00B050"/>
                </a:solidFill>
                <a:latin typeface="Consolas" panose="020B0609020204030204" pitchFamily="49" charset="0"/>
                <a:cs typeface="Consolas" panose="020B0609020204030204" pitchFamily="49" charset="0"/>
              </a:rPr>
              <a:t>// not allowed!</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t>An array’s size cannot be changed once you create it; you must create another new array instead. </a:t>
            </a: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97515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a:xfrm>
            <a:off x="457200" y="0"/>
            <a:ext cx="11277600" cy="1143000"/>
          </a:xfrm>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you pass an </a:t>
            </a:r>
            <a:r>
              <a:rPr lang="en-US" b="1" dirty="0"/>
              <a:t>array</a:t>
            </a:r>
            <a:r>
              <a:rPr lang="en-US" dirty="0"/>
              <a:t> as a parameter, C makes a </a:t>
            </a:r>
            <a:r>
              <a:rPr lang="en-US" i="1" dirty="0"/>
              <a:t>copy of the address of the first array element</a:t>
            </a:r>
            <a:r>
              <a:rPr lang="en-US" dirty="0"/>
              <a:t>, and passes it (a pointer)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extLst>
              <p:ext uri="{D42A27DB-BD31-4B8C-83A1-F6EECF244321}">
                <p14:modId xmlns:p14="http://schemas.microsoft.com/office/powerpoint/2010/main" val="4104234403"/>
              </p:ext>
            </p:extLst>
          </p:nvPr>
        </p:nvGraphicFramePr>
        <p:xfrm>
          <a:off x="9220200" y="1295400"/>
          <a:ext cx="2743200" cy="56159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0">
                <a:tc>
                  <a:txBody>
                    <a:bodyPr/>
                    <a:lstStyle/>
                    <a:p>
                      <a:pPr algn="r"/>
                      <a:endParaRPr lang="en-US" sz="6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377311"/>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7573119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1621002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0556842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270237507"/>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96728114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68199485"/>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25584178"/>
                  </a:ext>
                </a:extLst>
              </a:tr>
              <a:tr h="14478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endParaRPr lang="en-US" sz="12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33388962"/>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176541" y="6172200"/>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5863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192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18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4" y="2743200"/>
            <a:ext cx="457201" cy="1981199"/>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7C94FDE-3144-A14F-B946-E046A248042A}"/>
              </a:ext>
            </a:extLst>
          </p:cNvPr>
          <p:cNvSpPr txBox="1"/>
          <p:nvPr/>
        </p:nvSpPr>
        <p:spPr>
          <a:xfrm>
            <a:off x="10668000" y="4618596"/>
            <a:ext cx="1451039" cy="646331"/>
          </a:xfrm>
          <a:prstGeom prst="rect">
            <a:avLst/>
          </a:prstGeom>
          <a:noFill/>
        </p:spPr>
        <p:txBody>
          <a:bodyPr wrap="none" rtlCol="0">
            <a:spAutoFit/>
          </a:bodyPr>
          <a:lstStyle/>
          <a:p>
            <a:r>
              <a:rPr lang="en-US" sz="3600" dirty="0">
                <a:latin typeface="Consolas" panose="020B0609020204030204" pitchFamily="49" charset="0"/>
                <a:cs typeface="Consolas" panose="020B0609020204030204" pitchFamily="49" charset="0"/>
              </a:rPr>
              <a:t>0x1f0</a:t>
            </a:r>
          </a:p>
        </p:txBody>
      </p:sp>
      <p:sp>
        <p:nvSpPr>
          <p:cNvPr id="25" name="TextBox 24">
            <a:extLst>
              <a:ext uri="{FF2B5EF4-FFF2-40B4-BE49-F238E27FC236}">
                <a16:creationId xmlns:a16="http://schemas.microsoft.com/office/drawing/2014/main" id="{E5503615-2AFC-5444-8DB4-78041FED3ECB}"/>
              </a:ext>
            </a:extLst>
          </p:cNvPr>
          <p:cNvSpPr txBox="1"/>
          <p:nvPr/>
        </p:nvSpPr>
        <p:spPr>
          <a:xfrm>
            <a:off x="6799534" y="48006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4B68484-B552-3F46-8036-ACB2923D488C}"/>
              </a:ext>
            </a:extLst>
          </p:cNvPr>
          <p:cNvSpPr/>
          <p:nvPr/>
        </p:nvSpPr>
        <p:spPr>
          <a:xfrm>
            <a:off x="8364481" y="3312466"/>
            <a:ext cx="261887" cy="332455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949888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you pass an </a:t>
            </a:r>
            <a:r>
              <a:rPr lang="en-US" b="1" dirty="0"/>
              <a:t>array</a:t>
            </a:r>
            <a:r>
              <a:rPr lang="en-US" dirty="0"/>
              <a:t> as a parameter, C makes a </a:t>
            </a:r>
            <a:r>
              <a:rPr lang="en-US" i="1" dirty="0"/>
              <a:t>copy of the address of the first array element and</a:t>
            </a:r>
            <a:r>
              <a:rPr lang="en-US" dirty="0"/>
              <a:t> passes it (a pointer)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arrPtr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arrPtr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extLst>
              <p:ext uri="{D42A27DB-BD31-4B8C-83A1-F6EECF244321}">
                <p14:modId xmlns:p14="http://schemas.microsoft.com/office/powerpoint/2010/main" val="1872906471"/>
              </p:ext>
            </p:extLst>
          </p:nvPr>
        </p:nvGraphicFramePr>
        <p:xfrm>
          <a:off x="9220200" y="1295400"/>
          <a:ext cx="2743200" cy="32918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6670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067800" y="3810000"/>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9718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954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79293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5" y="2895600"/>
            <a:ext cx="457201" cy="461665"/>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8034FB4-6925-6547-AC88-DD4C35EC5FB1}"/>
              </a:ext>
            </a:extLst>
          </p:cNvPr>
          <p:cNvSpPr txBox="1"/>
          <p:nvPr/>
        </p:nvSpPr>
        <p:spPr>
          <a:xfrm>
            <a:off x="8686800" y="3121967"/>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arrPtr</a:t>
            </a:r>
            <a:endParaRPr lang="en-US" sz="2400" dirty="0">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622C4937-030F-7641-961B-5175F9ACBE74}"/>
              </a:ext>
            </a:extLst>
          </p:cNvPr>
          <p:cNvSpPr txBox="1"/>
          <p:nvPr/>
        </p:nvSpPr>
        <p:spPr>
          <a:xfrm>
            <a:off x="6799534" y="42672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5" name="Left Bracket 14">
            <a:extLst>
              <a:ext uri="{FF2B5EF4-FFF2-40B4-BE49-F238E27FC236}">
                <a16:creationId xmlns:a16="http://schemas.microsoft.com/office/drawing/2014/main" id="{CC017B24-37E8-0D47-AB57-D1A63007FAFA}"/>
              </a:ext>
            </a:extLst>
          </p:cNvPr>
          <p:cNvSpPr/>
          <p:nvPr/>
        </p:nvSpPr>
        <p:spPr>
          <a:xfrm>
            <a:off x="8364481" y="4038600"/>
            <a:ext cx="261887" cy="9144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a:extLst>
              <a:ext uri="{FF2B5EF4-FFF2-40B4-BE49-F238E27FC236}">
                <a16:creationId xmlns:a16="http://schemas.microsoft.com/office/drawing/2014/main" id="{D2FA77E6-9765-D84D-AB0A-C21CA1E61F4D}"/>
              </a:ext>
            </a:extLst>
          </p:cNvPr>
          <p:cNvSpPr/>
          <p:nvPr/>
        </p:nvSpPr>
        <p:spPr>
          <a:xfrm flipH="1">
            <a:off x="11734799" y="2895600"/>
            <a:ext cx="457201" cy="1219200"/>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12266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a:xfrm>
            <a:off x="457200" y="0"/>
            <a:ext cx="11277600" cy="1143000"/>
          </a:xfrm>
        </p:spPr>
        <p:txBody>
          <a:bodyPr/>
          <a:lstStyle/>
          <a:p>
            <a:r>
              <a:rPr lang="en-US" dirty="0"/>
              <a:t>Arrays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This also means we can no longer get the full size of the array using </a:t>
            </a:r>
            <a:r>
              <a:rPr lang="en-US" b="1" dirty="0" err="1"/>
              <a:t>sizeof</a:t>
            </a:r>
            <a:r>
              <a:rPr lang="en-US" dirty="0"/>
              <a:t>, because now it is just a pointer.</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size = </a:t>
            </a:r>
            <a:r>
              <a:rPr lang="en-US" sz="2600" dirty="0" err="1">
                <a:latin typeface="Consolas" panose="020B0609020204030204" pitchFamily="49" charset="0"/>
                <a:cs typeface="Consolas" panose="020B0609020204030204" pitchFamily="49" charset="0"/>
              </a:rPr>
              <a:t>sizeof</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8</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size = </a:t>
            </a:r>
            <a:r>
              <a:rPr lang="en-US" sz="2600" dirty="0" err="1">
                <a:latin typeface="Consolas" panose="020B0609020204030204" pitchFamily="49" charset="0"/>
                <a:cs typeface="Consolas" panose="020B0609020204030204" pitchFamily="49" charset="0"/>
              </a:rPr>
              <a:t>sizeof</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16" name="Content Placeholder 3">
            <a:extLst>
              <a:ext uri="{FF2B5EF4-FFF2-40B4-BE49-F238E27FC236}">
                <a16:creationId xmlns:a16="http://schemas.microsoft.com/office/drawing/2014/main" id="{07454FC9-8CA6-304A-964E-619AD56BFCC6}"/>
              </a:ext>
            </a:extLst>
          </p:cNvPr>
          <p:cNvGraphicFramePr>
            <a:graphicFrameLocks/>
          </p:cNvGraphicFramePr>
          <p:nvPr>
            <p:extLst>
              <p:ext uri="{D42A27DB-BD31-4B8C-83A1-F6EECF244321}">
                <p14:modId xmlns:p14="http://schemas.microsoft.com/office/powerpoint/2010/main" val="4288461474"/>
              </p:ext>
            </p:extLst>
          </p:nvPr>
        </p:nvGraphicFramePr>
        <p:xfrm>
          <a:off x="9220200" y="1295400"/>
          <a:ext cx="2743200" cy="534162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0">
                <a:tc>
                  <a:txBody>
                    <a:bodyPr/>
                    <a:lstStyle/>
                    <a:p>
                      <a:pPr algn="r"/>
                      <a:endParaRPr lang="en-US" sz="6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b="1"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377311"/>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7573119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16210022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395356188"/>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2055684246"/>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270237507"/>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3967281142"/>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B0F0"/>
                    </a:solidFill>
                  </a:tcPr>
                </a:tc>
                <a:extLst>
                  <a:ext uri="{0D108BD9-81ED-4DB2-BD59-A6C34878D82A}">
                    <a16:rowId xmlns:a16="http://schemas.microsoft.com/office/drawing/2014/main" val="168199485"/>
                  </a:ext>
                </a:extLst>
              </a:tr>
              <a:tr h="419100">
                <a:tc>
                  <a:txBody>
                    <a:bodyPr/>
                    <a:lstStyle/>
                    <a:p>
                      <a:pPr algn="r"/>
                      <a:r>
                        <a:rPr lang="en-US" sz="20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25584178"/>
                  </a:ext>
                </a:extLst>
              </a:tr>
            </a:tbl>
          </a:graphicData>
        </a:graphic>
      </p:graphicFrame>
      <p:sp>
        <p:nvSpPr>
          <p:cNvPr id="17" name="TextBox 16">
            <a:extLst>
              <a:ext uri="{FF2B5EF4-FFF2-40B4-BE49-F238E27FC236}">
                <a16:creationId xmlns:a16="http://schemas.microsoft.com/office/drawing/2014/main" id="{A964F273-F24C-814B-ACD5-F186E4871263}"/>
              </a:ext>
            </a:extLst>
          </p:cNvPr>
          <p:cNvSpPr txBox="1"/>
          <p:nvPr/>
        </p:nvSpPr>
        <p:spPr>
          <a:xfrm>
            <a:off x="8763000"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D9B424D6-EEA1-9943-8FC5-D3B848F8F76B}"/>
              </a:ext>
            </a:extLst>
          </p:cNvPr>
          <p:cNvSpPr txBox="1"/>
          <p:nvPr/>
        </p:nvSpPr>
        <p:spPr>
          <a:xfrm>
            <a:off x="9176541" y="6172200"/>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23E07BF7-DC79-CE40-8F0F-A50D5AAEE51E}"/>
              </a:ext>
            </a:extLst>
          </p:cNvPr>
          <p:cNvSpPr txBox="1"/>
          <p:nvPr/>
        </p:nvSpPr>
        <p:spPr>
          <a:xfrm>
            <a:off x="7139370" y="25863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0" name="Left Brace 19">
            <a:extLst>
              <a:ext uri="{FF2B5EF4-FFF2-40B4-BE49-F238E27FC236}">
                <a16:creationId xmlns:a16="http://schemas.microsoft.com/office/drawing/2014/main" id="{3F975381-2501-0A41-BCCB-0640D6EAB23A}"/>
              </a:ext>
            </a:extLst>
          </p:cNvPr>
          <p:cNvSpPr/>
          <p:nvPr/>
        </p:nvSpPr>
        <p:spPr>
          <a:xfrm>
            <a:off x="9432606" y="1752600"/>
            <a:ext cx="457200" cy="12192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Left Bracket 20">
            <a:extLst>
              <a:ext uri="{FF2B5EF4-FFF2-40B4-BE49-F238E27FC236}">
                <a16:creationId xmlns:a16="http://schemas.microsoft.com/office/drawing/2014/main" id="{40F68875-2075-534D-A228-7E12A7A62C9C}"/>
              </a:ext>
            </a:extLst>
          </p:cNvPr>
          <p:cNvSpPr/>
          <p:nvPr/>
        </p:nvSpPr>
        <p:spPr>
          <a:xfrm>
            <a:off x="8364481" y="1790699"/>
            <a:ext cx="169923" cy="118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AEF8F2CD-3FD0-494D-A607-C10533CFF4B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23" name="Freeform 22">
            <a:extLst>
              <a:ext uri="{FF2B5EF4-FFF2-40B4-BE49-F238E27FC236}">
                <a16:creationId xmlns:a16="http://schemas.microsoft.com/office/drawing/2014/main" id="{47099824-C344-F44D-95C7-CA53B5670E90}"/>
              </a:ext>
            </a:extLst>
          </p:cNvPr>
          <p:cNvSpPr/>
          <p:nvPr/>
        </p:nvSpPr>
        <p:spPr>
          <a:xfrm flipH="1">
            <a:off x="11734794" y="2743200"/>
            <a:ext cx="457201" cy="1981199"/>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7C94FDE-3144-A14F-B946-E046A248042A}"/>
              </a:ext>
            </a:extLst>
          </p:cNvPr>
          <p:cNvSpPr txBox="1"/>
          <p:nvPr/>
        </p:nvSpPr>
        <p:spPr>
          <a:xfrm>
            <a:off x="10668000" y="4618596"/>
            <a:ext cx="1451039" cy="646331"/>
          </a:xfrm>
          <a:prstGeom prst="rect">
            <a:avLst/>
          </a:prstGeom>
          <a:noFill/>
        </p:spPr>
        <p:txBody>
          <a:bodyPr wrap="none" rtlCol="0">
            <a:spAutoFit/>
          </a:bodyPr>
          <a:lstStyle/>
          <a:p>
            <a:r>
              <a:rPr lang="en-US" sz="3600" dirty="0">
                <a:latin typeface="Consolas" panose="020B0609020204030204" pitchFamily="49" charset="0"/>
                <a:cs typeface="Consolas" panose="020B0609020204030204" pitchFamily="49" charset="0"/>
              </a:rPr>
              <a:t>0x1f0</a:t>
            </a:r>
          </a:p>
        </p:txBody>
      </p:sp>
      <p:sp>
        <p:nvSpPr>
          <p:cNvPr id="25" name="TextBox 24">
            <a:extLst>
              <a:ext uri="{FF2B5EF4-FFF2-40B4-BE49-F238E27FC236}">
                <a16:creationId xmlns:a16="http://schemas.microsoft.com/office/drawing/2014/main" id="{E5503615-2AFC-5444-8DB4-78041FED3ECB}"/>
              </a:ext>
            </a:extLst>
          </p:cNvPr>
          <p:cNvSpPr txBox="1"/>
          <p:nvPr/>
        </p:nvSpPr>
        <p:spPr>
          <a:xfrm>
            <a:off x="6799534" y="4800600"/>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26" name="Left Bracket 25">
            <a:extLst>
              <a:ext uri="{FF2B5EF4-FFF2-40B4-BE49-F238E27FC236}">
                <a16:creationId xmlns:a16="http://schemas.microsoft.com/office/drawing/2014/main" id="{94B68484-B552-3F46-8036-ACB2923D488C}"/>
              </a:ext>
            </a:extLst>
          </p:cNvPr>
          <p:cNvSpPr/>
          <p:nvPr/>
        </p:nvSpPr>
        <p:spPr>
          <a:xfrm>
            <a:off x="8364481" y="3312466"/>
            <a:ext cx="261887" cy="3324554"/>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9471776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B6F47C9-5BC0-954A-B1D1-B6C6AB987981}"/>
              </a:ext>
            </a:extLst>
          </p:cNvPr>
          <p:cNvSpPr/>
          <p:nvPr/>
        </p:nvSpPr>
        <p:spPr bwMode="auto">
          <a:xfrm>
            <a:off x="847725" y="2009775"/>
            <a:ext cx="10496550" cy="299085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4400" b="1" dirty="0" err="1">
                <a:latin typeface="Consolas" panose="020B0609020204030204" pitchFamily="49" charset="0"/>
                <a:cs typeface="Consolas" panose="020B0609020204030204" pitchFamily="49" charset="0"/>
              </a:rPr>
              <a:t>sizeof</a:t>
            </a:r>
            <a:r>
              <a:rPr lang="en-US" sz="4400" dirty="0"/>
              <a:t> returns the size of an array, or 8 for a pointer.  Therefore, when we pass an array as a parameter, we can no longer use </a:t>
            </a:r>
            <a:r>
              <a:rPr lang="en-US" sz="4400" b="1" dirty="0" err="1">
                <a:latin typeface="Consolas" panose="020B0609020204030204" pitchFamily="49" charset="0"/>
                <a:cs typeface="Consolas" panose="020B0609020204030204" pitchFamily="49" charset="0"/>
              </a:rPr>
              <a:t>sizeof</a:t>
            </a:r>
            <a:r>
              <a:rPr lang="en-US" sz="4400" dirty="0"/>
              <a:t> to get its full size.</a:t>
            </a:r>
          </a:p>
          <a:p>
            <a:pPr algn="l"/>
            <a:endParaRPr lang="en-US" sz="4400" dirty="0"/>
          </a:p>
        </p:txBody>
      </p:sp>
    </p:spTree>
    <p:extLst>
      <p:ext uri="{BB962C8B-B14F-4D97-AF65-F5344CB8AC3E}">
        <p14:creationId xmlns:p14="http://schemas.microsoft.com/office/powerpoint/2010/main" val="42779569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sz="2600" dirty="0"/>
              <a:t>You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extLst>
              <p:ext uri="{D42A27DB-BD31-4B8C-83A1-F6EECF244321}">
                <p14:modId xmlns:p14="http://schemas.microsoft.com/office/powerpoint/2010/main" val="605271749"/>
              </p:ext>
            </p:extLst>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96728114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168199485"/>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25584178"/>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26670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9194800" y="6320135"/>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1752600"/>
            <a:ext cx="457200" cy="12954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2" y="1790699"/>
            <a:ext cx="169922" cy="4991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B526C56E-A240-E849-A0E1-1AB4AE7342B1}"/>
              </a:ext>
            </a:extLst>
          </p:cNvPr>
          <p:cNvSpPr/>
          <p:nvPr/>
        </p:nvSpPr>
        <p:spPr>
          <a:xfrm flipH="1">
            <a:off x="11734796" y="2895600"/>
            <a:ext cx="457201" cy="1828800"/>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C25A621-EB1A-CD4D-A216-C20A062DAFEC}"/>
              </a:ext>
            </a:extLst>
          </p:cNvPr>
          <p:cNvSpPr txBox="1"/>
          <p:nvPr/>
        </p:nvSpPr>
        <p:spPr>
          <a:xfrm>
            <a:off x="10668000" y="4618596"/>
            <a:ext cx="1451039" cy="646331"/>
          </a:xfrm>
          <a:prstGeom prst="rect">
            <a:avLst/>
          </a:prstGeom>
          <a:noFill/>
        </p:spPr>
        <p:txBody>
          <a:bodyPr wrap="none" rtlCol="0">
            <a:spAutoFit/>
          </a:bodyPr>
          <a:lstStyle/>
          <a:p>
            <a:r>
              <a:rPr lang="en-US" sz="3600" dirty="0">
                <a:latin typeface="Consolas" panose="020B0609020204030204" pitchFamily="49" charset="0"/>
                <a:cs typeface="Consolas" panose="020B0609020204030204" pitchFamily="49" charset="0"/>
              </a:rPr>
              <a:t>0x1f0</a:t>
            </a:r>
          </a:p>
        </p:txBody>
      </p:sp>
    </p:spTree>
    <p:extLst>
      <p:ext uri="{BB962C8B-B14F-4D97-AF65-F5344CB8AC3E}">
        <p14:creationId xmlns:p14="http://schemas.microsoft.com/office/powerpoint/2010/main" val="314080321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sz="2600" dirty="0"/>
              <a:t>You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str[3];</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"hi"</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[0];</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solidFill>
                  <a:srgbClr val="00B050"/>
                </a:solidFill>
                <a:latin typeface="Consolas" panose="020B0609020204030204" pitchFamily="49" charset="0"/>
                <a:cs typeface="Consolas" panose="020B0609020204030204" pitchFamily="49" charset="0"/>
              </a:rPr>
              <a:t>	// equivalent, but avoid</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&amp;</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0x1f2</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0x1eb</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0x1ea</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396728114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0x1e9</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C000"/>
                    </a:solidFill>
                  </a:tcPr>
                </a:tc>
                <a:extLst>
                  <a:ext uri="{0D108BD9-81ED-4DB2-BD59-A6C34878D82A}">
                    <a16:rowId xmlns:a16="http://schemas.microsoft.com/office/drawing/2014/main" val="168199485"/>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0x1e8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sz="24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25584178"/>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26670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9194800" y="6320135"/>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1752600"/>
            <a:ext cx="457200" cy="1295400"/>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2" y="1790699"/>
            <a:ext cx="169922" cy="49149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B526C56E-A240-E849-A0E1-1AB4AE7342B1}"/>
              </a:ext>
            </a:extLst>
          </p:cNvPr>
          <p:cNvSpPr/>
          <p:nvPr/>
        </p:nvSpPr>
        <p:spPr>
          <a:xfrm flipH="1">
            <a:off x="11734796" y="2895600"/>
            <a:ext cx="457201" cy="1828800"/>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C25A621-EB1A-CD4D-A216-C20A062DAFEC}"/>
              </a:ext>
            </a:extLst>
          </p:cNvPr>
          <p:cNvSpPr txBox="1"/>
          <p:nvPr/>
        </p:nvSpPr>
        <p:spPr>
          <a:xfrm>
            <a:off x="10668000" y="4618596"/>
            <a:ext cx="1451039" cy="646331"/>
          </a:xfrm>
          <a:prstGeom prst="rect">
            <a:avLst/>
          </a:prstGeom>
          <a:noFill/>
        </p:spPr>
        <p:txBody>
          <a:bodyPr wrap="none" rtlCol="0">
            <a:spAutoFit/>
          </a:bodyPr>
          <a:lstStyle/>
          <a:p>
            <a:r>
              <a:rPr lang="en-US" sz="3600" dirty="0">
                <a:latin typeface="Consolas" panose="020B0609020204030204" pitchFamily="49" charset="0"/>
                <a:cs typeface="Consolas" panose="020B0609020204030204" pitchFamily="49" charset="0"/>
              </a:rPr>
              <a:t>0x1f0</a:t>
            </a:r>
          </a:p>
        </p:txBody>
      </p:sp>
    </p:spTree>
    <p:extLst>
      <p:ext uri="{BB962C8B-B14F-4D97-AF65-F5344CB8AC3E}">
        <p14:creationId xmlns:p14="http://schemas.microsoft.com/office/powerpoint/2010/main" val="374615252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a:t>
            </a:r>
          </a:p>
          <a:p>
            <a:pPr>
              <a:tabLst>
                <a:tab pos="11477625" algn="r"/>
              </a:tabLst>
            </a:pPr>
            <a:r>
              <a:rPr lang="en-US" dirty="0"/>
              <a:t>Strings in Memory</a:t>
            </a:r>
          </a:p>
          <a:p>
            <a:pPr>
              <a:tabLst>
                <a:tab pos="11477625" algn="r"/>
              </a:tabLst>
            </a:pPr>
            <a:r>
              <a:rPr lang="en-US" dirty="0"/>
              <a:t>Double Pointers	</a:t>
            </a:r>
          </a:p>
          <a:p>
            <a:pPr>
              <a:tabLst>
                <a:tab pos="11477625" algn="r"/>
              </a:tabLst>
            </a:pPr>
            <a:r>
              <a:rPr lang="en-US" dirty="0"/>
              <a:t>Arrays in Memory	</a:t>
            </a:r>
          </a:p>
          <a:p>
            <a:pPr>
              <a:tabLst>
                <a:tab pos="11477625" algn="r"/>
              </a:tabLst>
            </a:pPr>
            <a:r>
              <a:rPr lang="en-US" b="1" dirty="0">
                <a:solidFill>
                  <a:srgbClr val="FF0000"/>
                </a:solidFill>
              </a:rPr>
              <a:t>Arrays of Pointers	</a:t>
            </a:r>
          </a:p>
          <a:p>
            <a:pPr>
              <a:tabLst>
                <a:tab pos="11477625" algn="r"/>
              </a:tabLst>
            </a:pPr>
            <a:r>
              <a:rPr lang="en-US" dirty="0"/>
              <a:t>Pointer Arithmetic	</a:t>
            </a:r>
          </a:p>
          <a:p>
            <a:pPr>
              <a:tabLst>
                <a:tab pos="11477625" algn="r"/>
              </a:tabLst>
            </a:pPr>
            <a:r>
              <a:rPr lang="en-US" dirty="0"/>
              <a:t>Other topics: </a:t>
            </a:r>
            <a:r>
              <a:rPr lang="en-US" b="1" dirty="0"/>
              <a:t>const</a:t>
            </a:r>
            <a:r>
              <a:rPr lang="en-US" dirty="0"/>
              <a:t>, </a:t>
            </a:r>
            <a:r>
              <a:rPr lang="en-US" b="1" dirty="0"/>
              <a:t>struct</a:t>
            </a:r>
            <a:r>
              <a:rPr lang="en-US" dirty="0"/>
              <a:t> and ternary	</a:t>
            </a:r>
          </a:p>
          <a:p>
            <a:pPr marL="0" indent="0">
              <a:buNone/>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/class/cs107/lecture-code/lect06 .</a:t>
            </a:r>
          </a:p>
        </p:txBody>
      </p:sp>
    </p:spTree>
    <p:extLst>
      <p:ext uri="{BB962C8B-B14F-4D97-AF65-F5344CB8AC3E}">
        <p14:creationId xmlns:p14="http://schemas.microsoft.com/office/powerpoint/2010/main" val="375810903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6F115-424B-BB48-AAF4-54E7B1AF99C7}"/>
              </a:ext>
            </a:extLst>
          </p:cNvPr>
          <p:cNvSpPr>
            <a:spLocks noGrp="1"/>
          </p:cNvSpPr>
          <p:nvPr>
            <p:ph type="title"/>
          </p:nvPr>
        </p:nvSpPr>
        <p:spPr/>
        <p:txBody>
          <a:bodyPr/>
          <a:lstStyle/>
          <a:p>
            <a:r>
              <a:rPr lang="en-US" dirty="0"/>
              <a:t>Arrays Of Pointers</a:t>
            </a:r>
          </a:p>
        </p:txBody>
      </p:sp>
      <p:sp>
        <p:nvSpPr>
          <p:cNvPr id="3" name="Content Placeholder 2">
            <a:extLst>
              <a:ext uri="{FF2B5EF4-FFF2-40B4-BE49-F238E27FC236}">
                <a16:creationId xmlns:a16="http://schemas.microsoft.com/office/drawing/2014/main" id="{DF4CAB4B-DD2A-C342-AEA3-EB4846621983}"/>
              </a:ext>
            </a:extLst>
          </p:cNvPr>
          <p:cNvSpPr>
            <a:spLocks noGrp="1"/>
          </p:cNvSpPr>
          <p:nvPr>
            <p:ph idx="1"/>
          </p:nvPr>
        </p:nvSpPr>
        <p:spPr/>
        <p:txBody>
          <a:bodyPr/>
          <a:lstStyle/>
          <a:p>
            <a:pPr marL="0" indent="0">
              <a:buNone/>
            </a:pPr>
            <a:r>
              <a:rPr lang="en-US" dirty="0"/>
              <a:t>You can make an array of pointers to e.g. group multiple strings together:</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[5];	</a:t>
            </a:r>
            <a:r>
              <a:rPr lang="en-US" dirty="0">
                <a:solidFill>
                  <a:srgbClr val="00B050"/>
                </a:solidFill>
                <a:latin typeface="Consolas" panose="020B0609020204030204" pitchFamily="49" charset="0"/>
                <a:cs typeface="Consolas" panose="020B0609020204030204" pitchFamily="49" charset="0"/>
              </a:rPr>
              <a:t>// space to store 5 char *s</a:t>
            </a:r>
          </a:p>
          <a:p>
            <a:pPr marL="0" indent="0">
              <a:buNone/>
            </a:pPr>
            <a:endParaRPr lang="en-US" dirty="0"/>
          </a:p>
          <a:p>
            <a:pPr marL="0" indent="0">
              <a:buNone/>
            </a:pPr>
            <a:r>
              <a:rPr lang="en-US" dirty="0"/>
              <a:t>This stores 5 </a:t>
            </a:r>
            <a:r>
              <a:rPr lang="en-US" b="1" dirty="0"/>
              <a:t>char *s</a:t>
            </a:r>
            <a:r>
              <a:rPr lang="en-US" dirty="0"/>
              <a:t>, </a:t>
            </a:r>
            <a:r>
              <a:rPr lang="en-US" i="1" dirty="0"/>
              <a:t>not</a:t>
            </a:r>
            <a:r>
              <a:rPr lang="en-US" dirty="0"/>
              <a:t> all of the characters for 5 strings!</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*str0 =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[0];		</a:t>
            </a:r>
            <a:r>
              <a:rPr lang="en-US" dirty="0">
                <a:solidFill>
                  <a:srgbClr val="00B050"/>
                </a:solidFill>
                <a:latin typeface="Consolas" panose="020B0609020204030204" pitchFamily="49" charset="0"/>
                <a:cs typeface="Consolas" panose="020B0609020204030204" pitchFamily="49" charset="0"/>
              </a:rPr>
              <a:t>// first char *</a:t>
            </a:r>
            <a:endParaRPr lang="en-US" dirty="0">
              <a:solidFill>
                <a:srgbClr val="00B050"/>
              </a:solidFill>
            </a:endParaRPr>
          </a:p>
        </p:txBody>
      </p:sp>
    </p:spTree>
    <p:extLst>
      <p:ext uri="{BB962C8B-B14F-4D97-AF65-F5344CB8AC3E}">
        <p14:creationId xmlns:p14="http://schemas.microsoft.com/office/powerpoint/2010/main" val="38145899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8D44D-7D43-4240-84F9-EAAE0FFF56D3}"/>
              </a:ext>
            </a:extLst>
          </p:cNvPr>
          <p:cNvSpPr>
            <a:spLocks noGrp="1"/>
          </p:cNvSpPr>
          <p:nvPr>
            <p:ph type="title"/>
          </p:nvPr>
        </p:nvSpPr>
        <p:spPr/>
        <p:txBody>
          <a:bodyPr/>
          <a:lstStyle/>
          <a:p>
            <a:r>
              <a:rPr lang="en-US" dirty="0"/>
              <a:t>Arrays Of Pointers</a:t>
            </a:r>
          </a:p>
        </p:txBody>
      </p:sp>
      <p:sp>
        <p:nvSpPr>
          <p:cNvPr id="4" name="./swapwords apple banana orange peach pear">
            <a:extLst>
              <a:ext uri="{FF2B5EF4-FFF2-40B4-BE49-F238E27FC236}">
                <a16:creationId xmlns:a16="http://schemas.microsoft.com/office/drawing/2014/main" id="{83F0C153-5D27-0F4C-83CE-901B23D8AEE4}"/>
              </a:ext>
            </a:extLst>
          </p:cNvPr>
          <p:cNvSpPr txBox="1">
            <a:spLocks noGrp="1"/>
          </p:cNvSpPr>
          <p:nvPr>
            <p:ph idx="1"/>
          </p:nvPr>
        </p:nvSpPr>
        <p:spPr>
          <a:xfrm>
            <a:off x="152400" y="1295400"/>
            <a:ext cx="7239161" cy="414472"/>
          </a:xfrm>
          <a:prstGeom prst="rect">
            <a:avLst/>
          </a:prstGeom>
          <a:ln w="38100">
            <a:solidFill>
              <a:srgbClr val="7F032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algn="l">
              <a:defRPr sz="3100">
                <a:latin typeface="Courier"/>
                <a:ea typeface="Courier"/>
                <a:cs typeface="Courier"/>
                <a:sym typeface="Courier"/>
              </a:defRPr>
            </a:lvl1pPr>
          </a:lstStyle>
          <a:p>
            <a:pPr marL="0" indent="0">
              <a:buNone/>
            </a:pPr>
            <a:r>
              <a:rPr sz="2200" dirty="0"/>
              <a:t>./</a:t>
            </a:r>
            <a:r>
              <a:rPr sz="2200" dirty="0" err="1"/>
              <a:t>swapwords</a:t>
            </a:r>
            <a:r>
              <a:rPr sz="2200" dirty="0"/>
              <a:t> apple banana orange peach pear</a:t>
            </a:r>
          </a:p>
        </p:txBody>
      </p:sp>
      <p:pic>
        <p:nvPicPr>
          <p:cNvPr id="92" name="Picture 91" descr="A diagram of an array of strings.  Each element in the array is an 8 byte address, each of which points to the first character in its respectrive string.  The value of argv[2] in this diagram is therefore the address stored in the second index.  The entire string is not stored in the index, just the address of the first character.">
            <a:extLst>
              <a:ext uri="{FF2B5EF4-FFF2-40B4-BE49-F238E27FC236}">
                <a16:creationId xmlns:a16="http://schemas.microsoft.com/office/drawing/2014/main" id="{312C38B5-A323-744C-84A6-9258A5054DB7}"/>
              </a:ext>
            </a:extLst>
          </p:cNvPr>
          <p:cNvPicPr>
            <a:picLocks noChangeAspect="1"/>
          </p:cNvPicPr>
          <p:nvPr/>
        </p:nvPicPr>
        <p:blipFill>
          <a:blip r:embed="rId2"/>
          <a:stretch>
            <a:fillRect/>
          </a:stretch>
        </p:blipFill>
        <p:spPr>
          <a:xfrm>
            <a:off x="2743200" y="1862272"/>
            <a:ext cx="7696121" cy="4995728"/>
          </a:xfrm>
          <a:prstGeom prst="rect">
            <a:avLst/>
          </a:prstGeom>
        </p:spPr>
      </p:pic>
    </p:spTree>
    <p:extLst>
      <p:ext uri="{BB962C8B-B14F-4D97-AF65-F5344CB8AC3E}">
        <p14:creationId xmlns:p14="http://schemas.microsoft.com/office/powerpoint/2010/main" val="23630654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8D44D-7D43-4240-84F9-EAAE0FFF56D3}"/>
              </a:ext>
            </a:extLst>
          </p:cNvPr>
          <p:cNvSpPr>
            <a:spLocks noGrp="1"/>
          </p:cNvSpPr>
          <p:nvPr>
            <p:ph type="title"/>
          </p:nvPr>
        </p:nvSpPr>
        <p:spPr/>
        <p:txBody>
          <a:bodyPr/>
          <a:lstStyle/>
          <a:p>
            <a:r>
              <a:rPr lang="en-US" dirty="0"/>
              <a:t>Arrays Of Pointers</a:t>
            </a:r>
          </a:p>
        </p:txBody>
      </p:sp>
      <p:sp>
        <p:nvSpPr>
          <p:cNvPr id="4" name="./swapwords apple banana orange peach pear">
            <a:extLst>
              <a:ext uri="{FF2B5EF4-FFF2-40B4-BE49-F238E27FC236}">
                <a16:creationId xmlns:a16="http://schemas.microsoft.com/office/drawing/2014/main" id="{83F0C153-5D27-0F4C-83CE-901B23D8AEE4}"/>
              </a:ext>
            </a:extLst>
          </p:cNvPr>
          <p:cNvSpPr txBox="1">
            <a:spLocks noGrp="1"/>
          </p:cNvSpPr>
          <p:nvPr>
            <p:ph idx="1"/>
          </p:nvPr>
        </p:nvSpPr>
        <p:spPr>
          <a:xfrm>
            <a:off x="152400" y="1295400"/>
            <a:ext cx="7239161" cy="414472"/>
          </a:xfrm>
          <a:prstGeom prst="rect">
            <a:avLst/>
          </a:prstGeom>
          <a:ln w="38100">
            <a:solidFill>
              <a:srgbClr val="7F032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algn="l">
              <a:defRPr sz="3100">
                <a:latin typeface="Courier"/>
                <a:ea typeface="Courier"/>
                <a:cs typeface="Courier"/>
                <a:sym typeface="Courier"/>
              </a:defRPr>
            </a:lvl1pPr>
          </a:lstStyle>
          <a:p>
            <a:pPr marL="0" indent="0">
              <a:buNone/>
            </a:pPr>
            <a:r>
              <a:rPr sz="2200" dirty="0"/>
              <a:t>./</a:t>
            </a:r>
            <a:r>
              <a:rPr sz="2200" dirty="0" err="1"/>
              <a:t>swapwords</a:t>
            </a:r>
            <a:r>
              <a:rPr sz="2200" dirty="0"/>
              <a:t> apple banana orange peach pear</a:t>
            </a:r>
          </a:p>
        </p:txBody>
      </p:sp>
      <p:pic>
        <p:nvPicPr>
          <p:cNvPr id="92" name="Picture 91" descr="A diagram of an array of strings.  Each element in the array is an 8 byte address, each of which points to the first character in its respectrive string.  The value of argv[2] in this diagram is therefore the address stored in the second index.  The entire string is not stored in the index, just the address of the first character.">
            <a:extLst>
              <a:ext uri="{FF2B5EF4-FFF2-40B4-BE49-F238E27FC236}">
                <a16:creationId xmlns:a16="http://schemas.microsoft.com/office/drawing/2014/main" id="{312C38B5-A323-744C-84A6-9258A5054DB7}"/>
              </a:ext>
            </a:extLst>
          </p:cNvPr>
          <p:cNvPicPr>
            <a:picLocks noChangeAspect="1"/>
          </p:cNvPicPr>
          <p:nvPr/>
        </p:nvPicPr>
        <p:blipFill>
          <a:blip r:embed="rId2"/>
          <a:stretch>
            <a:fillRect/>
          </a:stretch>
        </p:blipFill>
        <p:spPr>
          <a:xfrm>
            <a:off x="2743200" y="1862272"/>
            <a:ext cx="7696121" cy="4995728"/>
          </a:xfrm>
          <a:prstGeom prst="rect">
            <a:avLst/>
          </a:prstGeom>
        </p:spPr>
      </p:pic>
      <p:sp>
        <p:nvSpPr>
          <p:cNvPr id="5" name="Rectangle 4">
            <a:extLst>
              <a:ext uri="{FF2B5EF4-FFF2-40B4-BE49-F238E27FC236}">
                <a16:creationId xmlns:a16="http://schemas.microsoft.com/office/drawing/2014/main" id="{F83476D9-8C34-E946-AEF4-D5A279C55DC1}"/>
              </a:ext>
            </a:extLst>
          </p:cNvPr>
          <p:cNvSpPr/>
          <p:nvPr/>
        </p:nvSpPr>
        <p:spPr bwMode="auto">
          <a:xfrm>
            <a:off x="274821" y="2659354"/>
            <a:ext cx="2468380" cy="1303046"/>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dirty="0"/>
              <a:t>What is the value of </a:t>
            </a:r>
            <a:r>
              <a:rPr lang="en-US" sz="2400" dirty="0" err="1"/>
              <a:t>argv</a:t>
            </a:r>
            <a:r>
              <a:rPr lang="en-US" sz="2400" dirty="0"/>
              <a:t>[2] in this diagram?</a:t>
            </a:r>
          </a:p>
        </p:txBody>
      </p:sp>
    </p:spTree>
    <p:extLst>
      <p:ext uri="{BB962C8B-B14F-4D97-AF65-F5344CB8AC3E}">
        <p14:creationId xmlns:p14="http://schemas.microsoft.com/office/powerpoint/2010/main" val="200702829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a:t>
            </a:r>
          </a:p>
          <a:p>
            <a:pPr>
              <a:tabLst>
                <a:tab pos="11477625" algn="r"/>
              </a:tabLst>
            </a:pPr>
            <a:r>
              <a:rPr lang="en-US" dirty="0"/>
              <a:t>Strings in Memory</a:t>
            </a:r>
          </a:p>
          <a:p>
            <a:pPr>
              <a:tabLst>
                <a:tab pos="11477625" algn="r"/>
              </a:tabLst>
            </a:pPr>
            <a:r>
              <a:rPr lang="en-US" dirty="0"/>
              <a:t>Double Pointers	</a:t>
            </a:r>
          </a:p>
          <a:p>
            <a:pPr>
              <a:tabLst>
                <a:tab pos="11477625" algn="r"/>
              </a:tabLst>
            </a:pPr>
            <a:r>
              <a:rPr lang="en-US" dirty="0"/>
              <a:t>Arrays in Memory	</a:t>
            </a:r>
          </a:p>
          <a:p>
            <a:pPr>
              <a:tabLst>
                <a:tab pos="11477625" algn="r"/>
              </a:tabLst>
            </a:pPr>
            <a:r>
              <a:rPr lang="en-US" dirty="0"/>
              <a:t>Arrays of Pointers	</a:t>
            </a:r>
          </a:p>
          <a:p>
            <a:pPr>
              <a:tabLst>
                <a:tab pos="11477625" algn="r"/>
              </a:tabLst>
            </a:pPr>
            <a:r>
              <a:rPr lang="en-US" b="1" dirty="0">
                <a:solidFill>
                  <a:srgbClr val="FF0000"/>
                </a:solidFill>
              </a:rPr>
              <a:t>Pointer Arithmetic	</a:t>
            </a:r>
          </a:p>
          <a:p>
            <a:pPr>
              <a:tabLst>
                <a:tab pos="11477625" algn="r"/>
              </a:tabLst>
            </a:pPr>
            <a:r>
              <a:rPr lang="en-US" dirty="0"/>
              <a:t>Other topics: </a:t>
            </a:r>
            <a:r>
              <a:rPr lang="en-US" b="1" dirty="0"/>
              <a:t>const</a:t>
            </a:r>
            <a:r>
              <a:rPr lang="en-US" dirty="0"/>
              <a:t>, </a:t>
            </a:r>
            <a:r>
              <a:rPr lang="en-US" b="1" dirty="0"/>
              <a:t>struct</a:t>
            </a:r>
            <a:r>
              <a:rPr lang="en-US" dirty="0"/>
              <a:t> and ternary	</a:t>
            </a:r>
          </a:p>
          <a:p>
            <a:pPr marL="0" indent="0">
              <a:buNone/>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/class/cs107/lecture-code/lect06 .</a:t>
            </a:r>
          </a:p>
        </p:txBody>
      </p:sp>
    </p:spTree>
    <p:extLst>
      <p:ext uri="{BB962C8B-B14F-4D97-AF65-F5344CB8AC3E}">
        <p14:creationId xmlns:p14="http://schemas.microsoft.com/office/powerpoint/2010/main" val="10755238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do pointer arithmetic, you are adjusting the pointer by a certain </a:t>
            </a:r>
            <a:r>
              <a:rPr lang="en-US" i="1" dirty="0"/>
              <a:t>number of places</a:t>
            </a:r>
            <a:r>
              <a:rPr lang="en-US" dirty="0"/>
              <a:t> (e.g. characters).</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a:latin typeface="Consolas" panose="020B0609020204030204" pitchFamily="49" charset="0"/>
                <a:cs typeface="Consolas" panose="020B0609020204030204" pitchFamily="49" charset="0"/>
              </a:rPr>
              <a:t>char *str1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+ 1;	</a:t>
            </a:r>
            <a:r>
              <a:rPr lang="en-US" dirty="0">
                <a:solidFill>
                  <a:srgbClr val="00B050"/>
                </a:solidFill>
                <a:latin typeface="Consolas" panose="020B0609020204030204" pitchFamily="49" charset="0"/>
                <a:cs typeface="Consolas" panose="020B0609020204030204" pitchFamily="49" charset="0"/>
              </a:rPr>
              <a:t>// e.g. 0xff1</a:t>
            </a:r>
          </a:p>
          <a:p>
            <a:pPr marL="0" indent="0" fontAlgn="auto">
              <a:spcAft>
                <a:spcPts val="0"/>
              </a:spcAft>
              <a:buNone/>
            </a:pPr>
            <a:r>
              <a:rPr lang="en-US" dirty="0">
                <a:latin typeface="Consolas" panose="020B0609020204030204" pitchFamily="49" charset="0"/>
                <a:cs typeface="Consolas" panose="020B0609020204030204" pitchFamily="49" charset="0"/>
              </a:rPr>
              <a:t>char *str3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0xff3</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apple</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str1);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pple</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str3);	</a:t>
            </a:r>
            <a:r>
              <a:rPr lang="en-US" dirty="0">
                <a:solidFill>
                  <a:srgbClr val="00B050"/>
                </a:solidFill>
                <a:latin typeface="Consolas" panose="020B0609020204030204" pitchFamily="49" charset="0"/>
                <a:cs typeface="Consolas" panose="020B0609020204030204" pitchFamily="49" charset="0"/>
              </a:rPr>
              <a:t>// le</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9776122" y="1561068"/>
            <a:ext cx="1958678" cy="369332"/>
          </a:xfrm>
          <a:prstGeom prst="rect">
            <a:avLst/>
          </a:prstGeom>
          <a:noFill/>
        </p:spPr>
        <p:txBody>
          <a:bodyPr wrap="none" rtlCol="0">
            <a:spAutoFit/>
          </a:bodyPr>
          <a:lstStyle/>
          <a:p>
            <a:r>
              <a:rPr lang="en-US" dirty="0"/>
              <a:t>DATA SEGMENT</a:t>
            </a:r>
          </a:p>
        </p:txBody>
      </p:sp>
    </p:spTree>
    <p:extLst>
      <p:ext uri="{BB962C8B-B14F-4D97-AF65-F5344CB8AC3E}">
        <p14:creationId xmlns:p14="http://schemas.microsoft.com/office/powerpoint/2010/main" val="359993310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does </a:t>
            </a:r>
            <a:r>
              <a:rPr lang="en-US" i="1" dirty="0"/>
              <a:t>not</a:t>
            </a:r>
            <a:r>
              <a:rPr lang="en-US" dirty="0"/>
              <a:t> work in bytes.  Instead, it works in the </a:t>
            </a:r>
            <a:r>
              <a:rPr lang="en-US" i="1" dirty="0"/>
              <a:t>size of the type it points to</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nums</a:t>
            </a:r>
            <a:r>
              <a:rPr lang="en-US" dirty="0">
                <a:solidFill>
                  <a:srgbClr val="00B050"/>
                </a:solidFill>
                <a:latin typeface="Consolas" panose="020B0609020204030204" pitchFamily="49" charset="0"/>
                <a:cs typeface="Consolas" panose="020B0609020204030204" pitchFamily="49" charset="0"/>
              </a:rPr>
              <a:t> points to an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array</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*nums1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	</a:t>
            </a:r>
            <a:r>
              <a:rPr lang="en-US" dirty="0">
                <a:solidFill>
                  <a:srgbClr val="00B050"/>
                </a:solidFill>
                <a:latin typeface="Consolas" panose="020B0609020204030204" pitchFamily="49" charset="0"/>
                <a:cs typeface="Consolas" panose="020B0609020204030204" pitchFamily="49" charset="0"/>
              </a:rPr>
              <a:t>// e.g. 0xff4</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52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*nums1);	</a:t>
            </a:r>
            <a:r>
              <a:rPr lang="en-US" dirty="0">
                <a:solidFill>
                  <a:srgbClr val="00B050"/>
                </a:solidFill>
                <a:latin typeface="Consolas" panose="020B0609020204030204" pitchFamily="49" charset="0"/>
                <a:cs typeface="Consolas" panose="020B0609020204030204" pitchFamily="49" charset="0"/>
              </a:rPr>
              <a:t>// 23</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*nums3);	</a:t>
            </a:r>
            <a:r>
              <a:rPr lang="en-US" dirty="0">
                <a:solidFill>
                  <a:srgbClr val="00B050"/>
                </a:solidFill>
                <a:latin typeface="Consolas" panose="020B0609020204030204" pitchFamily="49" charset="0"/>
                <a:cs typeface="Consolas" panose="020B0609020204030204" pitchFamily="49" charset="0"/>
              </a:rPr>
              <a:t>// 34</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1461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696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does </a:t>
            </a:r>
            <a:r>
              <a:rPr lang="en-US" i="1" dirty="0"/>
              <a:t>not</a:t>
            </a:r>
            <a:r>
              <a:rPr lang="en-US" dirty="0"/>
              <a:t> work in bytes.  Instead, it works in the </a:t>
            </a:r>
            <a:r>
              <a:rPr lang="en-US" i="1" dirty="0"/>
              <a:t>size of the type it points to</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nums</a:t>
            </a:r>
            <a:r>
              <a:rPr lang="en-US" dirty="0">
                <a:solidFill>
                  <a:srgbClr val="00B050"/>
                </a:solidFill>
                <a:latin typeface="Consolas" panose="020B0609020204030204" pitchFamily="49" charset="0"/>
                <a:cs typeface="Consolas" panose="020B0609020204030204" pitchFamily="49" charset="0"/>
              </a:rPr>
              <a:t> points to an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array</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*nums2 = nums3 - 1;	</a:t>
            </a:r>
            <a:r>
              <a:rPr lang="en-US" dirty="0">
                <a:solidFill>
                  <a:srgbClr val="00B050"/>
                </a:solidFill>
                <a:latin typeface="Consolas" panose="020B0609020204030204" pitchFamily="49" charset="0"/>
                <a:cs typeface="Consolas" panose="020B0609020204030204" pitchFamily="49" charset="0"/>
              </a:rPr>
              <a:t>// e.g. 0xff8</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52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*nums2);	</a:t>
            </a:r>
            <a:r>
              <a:rPr lang="en-US" dirty="0">
                <a:solidFill>
                  <a:srgbClr val="00B050"/>
                </a:solidFill>
                <a:latin typeface="Consolas" panose="020B0609020204030204" pitchFamily="49" charset="0"/>
                <a:cs typeface="Consolas" panose="020B0609020204030204" pitchFamily="49" charset="0"/>
              </a:rPr>
              <a:t>// 12</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*nums3);	</a:t>
            </a:r>
            <a:r>
              <a:rPr lang="en-US" dirty="0">
                <a:solidFill>
                  <a:srgbClr val="00B050"/>
                </a:solidFill>
                <a:latin typeface="Consolas" panose="020B0609020204030204" pitchFamily="49" charset="0"/>
                <a:cs typeface="Consolas" panose="020B0609020204030204" pitchFamily="49" charset="0"/>
              </a:rPr>
              <a:t>// 34</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7339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9220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use bracket notation with a pointer, you are actually </a:t>
            </a:r>
            <a:r>
              <a:rPr lang="en-US" i="1" dirty="0"/>
              <a:t>performing pointer arithmetic and dereferencing</a:t>
            </a:r>
            <a:r>
              <a:rPr lang="en-US" dirty="0"/>
              <a:t>:</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endParaRPr lang="en-US" dirty="0">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both of these add two places to </a:t>
            </a:r>
            <a:r>
              <a:rPr lang="en-US" dirty="0" err="1">
                <a:solidFill>
                  <a:srgbClr val="00B050"/>
                </a:solidFill>
                <a:latin typeface="Consolas" panose="020B0609020204030204" pitchFamily="49" charset="0"/>
                <a:cs typeface="Consolas" panose="020B0609020204030204" pitchFamily="49" charset="0"/>
              </a:rPr>
              <a:t>str</a:t>
            </a:r>
            <a:r>
              <a:rPr lang="en-US" dirty="0">
                <a:solidFill>
                  <a:srgbClr val="00B050"/>
                </a:solidFill>
                <a:latin typeface="Consolas" panose="020B0609020204030204" pitchFamily="49" charset="0"/>
                <a:cs typeface="Consolas" panose="020B0609020204030204" pitchFamily="49" charset="0"/>
              </a:rPr>
              <a:t>,</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and then dereference to get the char there.</a:t>
            </a: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E.g. get memory at 0xff2.</a:t>
            </a: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thirdLetter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[2];		</a:t>
            </a:r>
            <a:r>
              <a:rPr lang="en-US" dirty="0">
                <a:solidFill>
                  <a:srgbClr val="00B050"/>
                </a:solidFill>
                <a:latin typeface="Consolas" panose="020B0609020204030204" pitchFamily="49" charset="0"/>
                <a:cs typeface="Consolas" panose="020B0609020204030204" pitchFamily="49" charset="0"/>
              </a:rPr>
              <a:t>// 'p'</a:t>
            </a:r>
          </a:p>
          <a:p>
            <a:pPr marL="0" indent="0" fontAlgn="auto">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thirdLetter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+ 2);	</a:t>
            </a:r>
            <a:r>
              <a:rPr lang="en-US" dirty="0">
                <a:solidFill>
                  <a:srgbClr val="00B050"/>
                </a:solidFill>
                <a:latin typeface="Consolas" panose="020B0609020204030204" pitchFamily="49" charset="0"/>
                <a:cs typeface="Consolas" panose="020B0609020204030204" pitchFamily="49" charset="0"/>
              </a:rPr>
              <a:t>// 'p'</a:t>
            </a:r>
          </a:p>
        </p:txBody>
      </p:sp>
      <p:graphicFrame>
        <p:nvGraphicFramePr>
          <p:cNvPr id="10" name="Content Placeholder 3">
            <a:extLst>
              <a:ext uri="{FF2B5EF4-FFF2-40B4-BE49-F238E27FC236}">
                <a16:creationId xmlns:a16="http://schemas.microsoft.com/office/drawing/2014/main" id="{EB0005C3-04ED-8E46-A856-14C8FF9E7E34}"/>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1" name="TextBox 10">
            <a:extLst>
              <a:ext uri="{FF2B5EF4-FFF2-40B4-BE49-F238E27FC236}">
                <a16:creationId xmlns:a16="http://schemas.microsoft.com/office/drawing/2014/main" id="{FA15B66A-2926-0F4E-B80E-F93B83F6AD81}"/>
              </a:ext>
            </a:extLst>
          </p:cNvPr>
          <p:cNvSpPr txBox="1"/>
          <p:nvPr/>
        </p:nvSpPr>
        <p:spPr>
          <a:xfrm>
            <a:off x="9776122" y="1561068"/>
            <a:ext cx="1958678" cy="369332"/>
          </a:xfrm>
          <a:prstGeom prst="rect">
            <a:avLst/>
          </a:prstGeom>
          <a:noFill/>
        </p:spPr>
        <p:txBody>
          <a:bodyPr wrap="none" rtlCol="0">
            <a:spAutoFit/>
          </a:bodyPr>
          <a:lstStyle/>
          <a:p>
            <a:r>
              <a:rPr lang="en-US" dirty="0"/>
              <a:t>DATA SEGMENT</a:t>
            </a:r>
          </a:p>
        </p:txBody>
      </p:sp>
    </p:spTree>
    <p:extLst>
      <p:ext uri="{BB962C8B-B14F-4D97-AF65-F5344CB8AC3E}">
        <p14:creationId xmlns:p14="http://schemas.microsoft.com/office/powerpoint/2010/main" val="130766526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8839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Pointer arithmetic with two pointers does </a:t>
            </a:r>
            <a:r>
              <a:rPr lang="en-US" i="1" dirty="0"/>
              <a:t>not</a:t>
            </a:r>
            <a:r>
              <a:rPr lang="en-US" dirty="0"/>
              <a:t> give the byte difference.  Instead, it gives the number of </a:t>
            </a:r>
            <a:r>
              <a:rPr lang="en-US" i="1" dirty="0"/>
              <a:t>places</a:t>
            </a:r>
            <a:r>
              <a:rPr lang="en-US" dirty="0"/>
              <a:t> they differ by.</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nums</a:t>
            </a:r>
            <a:r>
              <a:rPr lang="en-US" dirty="0">
                <a:solidFill>
                  <a:srgbClr val="00B050"/>
                </a:solidFill>
                <a:latin typeface="Consolas" panose="020B0609020204030204" pitchFamily="49" charset="0"/>
                <a:cs typeface="Consolas" panose="020B0609020204030204" pitchFamily="49" charset="0"/>
              </a:rPr>
              <a:t> points to an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array</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+ 3;		</a:t>
            </a:r>
            <a:r>
              <a:rPr lang="en-US" dirty="0">
                <a:solidFill>
                  <a:srgbClr val="00B050"/>
                </a:solidFill>
                <a:latin typeface="Consolas" panose="020B0609020204030204" pitchFamily="49" charset="0"/>
                <a:cs typeface="Consolas" panose="020B0609020204030204" pitchFamily="49" charset="0"/>
              </a:rPr>
              <a:t>// e.g. 0xffc</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diff = nums3 -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3 </a:t>
            </a:r>
          </a:p>
        </p:txBody>
      </p:sp>
      <p:graphicFrame>
        <p:nvGraphicFramePr>
          <p:cNvPr id="11" name="Content Placeholder 3">
            <a:extLst>
              <a:ext uri="{FF2B5EF4-FFF2-40B4-BE49-F238E27FC236}">
                <a16:creationId xmlns:a16="http://schemas.microsoft.com/office/drawing/2014/main" id="{9946484C-436E-9E41-92F1-00135FB8C71A}"/>
              </a:ext>
            </a:extLst>
          </p:cNvPr>
          <p:cNvGraphicFramePr>
            <a:graphicFrameLocks noGrp="1"/>
          </p:cNvGraphicFramePr>
          <p:nvPr>
            <p:ph idx="1"/>
          </p:nvPr>
        </p:nvGraphicFramePr>
        <p:xfrm>
          <a:off x="9220200" y="1930400"/>
          <a:ext cx="2743200" cy="4546593"/>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05177">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224004"/>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0x1004</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7165303"/>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0x1000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68424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0xffc</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58120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0xff8</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0872157"/>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0xff4</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6659276"/>
                  </a:ext>
                </a:extLst>
              </a:tr>
              <a:tr h="505177">
                <a:tc>
                  <a:txBody>
                    <a:bodyPr/>
                    <a:lstStyle/>
                    <a:p>
                      <a:pPr algn="r"/>
                      <a:r>
                        <a:rPr lang="en-US" sz="16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5720662"/>
                  </a:ext>
                </a:extLst>
              </a:tr>
              <a:tr h="505177">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396717"/>
                  </a:ext>
                </a:extLst>
              </a:tr>
            </a:tbl>
          </a:graphicData>
        </a:graphic>
      </p:graphicFrame>
      <p:sp>
        <p:nvSpPr>
          <p:cNvPr id="12" name="TextBox 11">
            <a:extLst>
              <a:ext uri="{FF2B5EF4-FFF2-40B4-BE49-F238E27FC236}">
                <a16:creationId xmlns:a16="http://schemas.microsoft.com/office/drawing/2014/main" id="{0DA496F6-F0CD-9E43-95F5-82B5BFDAE5D9}"/>
              </a:ext>
            </a:extLst>
          </p:cNvPr>
          <p:cNvSpPr txBox="1"/>
          <p:nvPr/>
        </p:nvSpPr>
        <p:spPr>
          <a:xfrm>
            <a:off x="10387531" y="1578262"/>
            <a:ext cx="936988" cy="369332"/>
          </a:xfrm>
          <a:prstGeom prst="rect">
            <a:avLst/>
          </a:prstGeom>
          <a:noFill/>
        </p:spPr>
        <p:txBody>
          <a:bodyPr wrap="none" rtlCol="0">
            <a:spAutoFit/>
          </a:bodyPr>
          <a:lstStyle/>
          <a:p>
            <a:r>
              <a:rPr lang="en-US" dirty="0"/>
              <a:t>STACK</a:t>
            </a:r>
          </a:p>
        </p:txBody>
      </p:sp>
      <p:cxnSp>
        <p:nvCxnSpPr>
          <p:cNvPr id="7" name="Straight Connector 6">
            <a:extLst>
              <a:ext uri="{FF2B5EF4-FFF2-40B4-BE49-F238E27FC236}">
                <a16:creationId xmlns:a16="http://schemas.microsoft.com/office/drawing/2014/main" id="{BF383B33-6CDA-0149-9D37-80DB442A09BA}"/>
              </a:ext>
            </a:extLst>
          </p:cNvPr>
          <p:cNvCxnSpPr/>
          <p:nvPr/>
        </p:nvCxnSpPr>
        <p:spPr>
          <a:xfrm flipH="1">
            <a:off x="10744200" y="5867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E5B743-A905-DF48-8C59-D94D4C80F0B1}"/>
              </a:ext>
            </a:extLst>
          </p:cNvPr>
          <p:cNvCxnSpPr/>
          <p:nvPr/>
        </p:nvCxnSpPr>
        <p:spPr>
          <a:xfrm flipH="1">
            <a:off x="107442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26B2C6-26BA-E542-BB23-E0F516F018A6}"/>
              </a:ext>
            </a:extLst>
          </p:cNvPr>
          <p:cNvCxnSpPr/>
          <p:nvPr/>
        </p:nvCxnSpPr>
        <p:spPr>
          <a:xfrm flipH="1">
            <a:off x="10744200" y="5562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372D3D0-308E-FA4C-9CE0-46B8712F4564}"/>
              </a:ext>
            </a:extLst>
          </p:cNvPr>
          <p:cNvCxnSpPr/>
          <p:nvPr/>
        </p:nvCxnSpPr>
        <p:spPr>
          <a:xfrm flipH="1">
            <a:off x="10744200" y="5334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E9282-DD9D-8846-9ACD-0ECB5F92C3DF}"/>
              </a:ext>
            </a:extLst>
          </p:cNvPr>
          <p:cNvCxnSpPr/>
          <p:nvPr/>
        </p:nvCxnSpPr>
        <p:spPr>
          <a:xfrm flipH="1">
            <a:off x="10744200" y="5181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39E5A6-E5E6-C743-8108-FA1B4ABA531A}"/>
              </a:ext>
            </a:extLst>
          </p:cNvPr>
          <p:cNvCxnSpPr/>
          <p:nvPr/>
        </p:nvCxnSpPr>
        <p:spPr>
          <a:xfrm flipH="1">
            <a:off x="10744200" y="5029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F0114B-1985-0A49-B030-2BF68B19715A}"/>
              </a:ext>
            </a:extLst>
          </p:cNvPr>
          <p:cNvCxnSpPr/>
          <p:nvPr/>
        </p:nvCxnSpPr>
        <p:spPr>
          <a:xfrm flipH="1">
            <a:off x="10744200" y="4876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EE7C56-05D7-7C43-A345-0146DE43BA9D}"/>
              </a:ext>
            </a:extLst>
          </p:cNvPr>
          <p:cNvCxnSpPr/>
          <p:nvPr/>
        </p:nvCxnSpPr>
        <p:spPr>
          <a:xfrm flipH="1">
            <a:off x="10744200" y="4724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E45783B-4887-2E40-8264-3FE61357D809}"/>
              </a:ext>
            </a:extLst>
          </p:cNvPr>
          <p:cNvCxnSpPr/>
          <p:nvPr/>
        </p:nvCxnSpPr>
        <p:spPr>
          <a:xfrm flipH="1">
            <a:off x="10744200" y="4572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39B9D8-7324-5F49-94CE-239254E31B90}"/>
              </a:ext>
            </a:extLst>
          </p:cNvPr>
          <p:cNvCxnSpPr/>
          <p:nvPr/>
        </p:nvCxnSpPr>
        <p:spPr>
          <a:xfrm flipH="1">
            <a:off x="10744200" y="4343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3CD196-243D-A046-84C8-04594D9A22A9}"/>
              </a:ext>
            </a:extLst>
          </p:cNvPr>
          <p:cNvCxnSpPr/>
          <p:nvPr/>
        </p:nvCxnSpPr>
        <p:spPr>
          <a:xfrm flipH="1">
            <a:off x="10744200" y="4191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CC668B-738E-634B-BBBD-8E20AD8B4AC0}"/>
              </a:ext>
            </a:extLst>
          </p:cNvPr>
          <p:cNvCxnSpPr/>
          <p:nvPr/>
        </p:nvCxnSpPr>
        <p:spPr>
          <a:xfrm flipH="1">
            <a:off x="10744200" y="4038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F32DBC-2FFD-4D48-88C4-10B8CBC670F3}"/>
              </a:ext>
            </a:extLst>
          </p:cNvPr>
          <p:cNvCxnSpPr/>
          <p:nvPr/>
        </p:nvCxnSpPr>
        <p:spPr>
          <a:xfrm flipH="1">
            <a:off x="10744200" y="3810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F74DAF1-8B6B-5948-992C-7513C85F0AF1}"/>
              </a:ext>
            </a:extLst>
          </p:cNvPr>
          <p:cNvCxnSpPr/>
          <p:nvPr/>
        </p:nvCxnSpPr>
        <p:spPr>
          <a:xfrm flipH="1">
            <a:off x="10744200" y="36576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A576CF-CF49-8E45-BDB3-F19459C0114B}"/>
              </a:ext>
            </a:extLst>
          </p:cNvPr>
          <p:cNvCxnSpPr/>
          <p:nvPr/>
        </p:nvCxnSpPr>
        <p:spPr>
          <a:xfrm flipH="1">
            <a:off x="10744200" y="3505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7C1A5C-A2E4-554D-9856-8FDA9BDCB972}"/>
              </a:ext>
            </a:extLst>
          </p:cNvPr>
          <p:cNvCxnSpPr/>
          <p:nvPr/>
        </p:nvCxnSpPr>
        <p:spPr>
          <a:xfrm flipH="1">
            <a:off x="10744200" y="33528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63AD73-153F-1540-AB98-603E686AD8A7}"/>
              </a:ext>
            </a:extLst>
          </p:cNvPr>
          <p:cNvCxnSpPr/>
          <p:nvPr/>
        </p:nvCxnSpPr>
        <p:spPr>
          <a:xfrm flipH="1">
            <a:off x="10744200" y="32004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A292B5-FD45-F54B-AFA4-1867F18C4DF4}"/>
              </a:ext>
            </a:extLst>
          </p:cNvPr>
          <p:cNvCxnSpPr/>
          <p:nvPr/>
        </p:nvCxnSpPr>
        <p:spPr>
          <a:xfrm flipH="1">
            <a:off x="10744200" y="3048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9057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17B26-C659-4E43-8C43-172314F757D5}"/>
              </a:ext>
            </a:extLst>
          </p:cNvPr>
          <p:cNvSpPr>
            <a:spLocks noGrp="1"/>
          </p:cNvSpPr>
          <p:nvPr>
            <p:ph idx="1"/>
          </p:nvPr>
        </p:nvSpPr>
        <p:spPr/>
        <p:txBody>
          <a:bodyPr/>
          <a:lstStyle/>
          <a:p>
            <a:pPr marL="0" indent="0">
              <a:buNone/>
            </a:pPr>
            <a:r>
              <a:rPr lang="en-US" dirty="0"/>
              <a:t>How does the code know how many bytes it should look at once it visits an address?</a:t>
            </a:r>
          </a:p>
          <a:p>
            <a:endParaRPr lang="en-US" dirty="0"/>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2;</a:t>
            </a:r>
          </a:p>
          <a:p>
            <a:pPr marL="0" indent="0" fontAlgn="auto">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 &amp;x;		</a:t>
            </a:r>
            <a:r>
              <a:rPr lang="en-US" dirty="0">
                <a:solidFill>
                  <a:srgbClr val="00B050"/>
                </a:solidFill>
                <a:latin typeface="Consolas" panose="020B0609020204030204" pitchFamily="49" charset="0"/>
                <a:cs typeface="Consolas" panose="020B0609020204030204" pitchFamily="49" charset="0"/>
              </a:rPr>
              <a:t>// e.g. 0xff0</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solidFill>
                  <a:srgbClr val="00B050"/>
                </a:solidFill>
                <a:latin typeface="Consolas" panose="020B0609020204030204" pitchFamily="49" charset="0"/>
                <a:cs typeface="Consolas" panose="020B0609020204030204" pitchFamily="49" charset="0"/>
              </a:rPr>
              <a:t>// How does it know to print out just the 4 bytes at </a:t>
            </a:r>
            <a:r>
              <a:rPr lang="en-US" dirty="0" err="1">
                <a:solidFill>
                  <a:srgbClr val="00B050"/>
                </a:solidFill>
                <a:latin typeface="Consolas" panose="020B0609020204030204" pitchFamily="49" charset="0"/>
                <a:cs typeface="Consolas" panose="020B0609020204030204" pitchFamily="49" charset="0"/>
              </a:rPr>
              <a:t>xPtr</a:t>
            </a:r>
            <a:r>
              <a:rPr lang="en-US" dirty="0">
                <a:solidFill>
                  <a:srgbClr val="00B050"/>
                </a:solidFill>
                <a:latin typeface="Consolas" panose="020B0609020204030204" pitchFamily="49" charset="0"/>
                <a:cs typeface="Consolas" panose="020B0609020204030204" pitchFamily="49" charset="0"/>
              </a:rPr>
              <a:t>?</a:t>
            </a: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xPtr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a:t>
            </a:r>
          </a:p>
          <a:p>
            <a:endParaRPr lang="en-US" dirty="0"/>
          </a:p>
          <a:p>
            <a:endParaRPr lang="en-US" dirty="0"/>
          </a:p>
        </p:txBody>
      </p:sp>
      <p:sp>
        <p:nvSpPr>
          <p:cNvPr id="7" name="Title 1">
            <a:extLst>
              <a:ext uri="{FF2B5EF4-FFF2-40B4-BE49-F238E27FC236}">
                <a16:creationId xmlns:a16="http://schemas.microsoft.com/office/drawing/2014/main" id="{581745F0-B36B-2443-8729-BB9BB2F27D7C}"/>
              </a:ext>
            </a:extLst>
          </p:cNvPr>
          <p:cNvSpPr>
            <a:spLocks noGrp="1"/>
          </p:cNvSpPr>
          <p:nvPr>
            <p:ph type="title"/>
          </p:nvPr>
        </p:nvSpPr>
        <p:spPr>
          <a:xfrm>
            <a:off x="457200" y="0"/>
            <a:ext cx="11277600" cy="1143000"/>
          </a:xfrm>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97911104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17B26-C659-4E43-8C43-172314F757D5}"/>
              </a:ext>
            </a:extLst>
          </p:cNvPr>
          <p:cNvSpPr>
            <a:spLocks noGrp="1"/>
          </p:cNvSpPr>
          <p:nvPr>
            <p:ph idx="1"/>
          </p:nvPr>
        </p:nvSpPr>
        <p:spPr/>
        <p:txBody>
          <a:bodyPr/>
          <a:lstStyle/>
          <a:p>
            <a:pPr marL="0" indent="0">
              <a:buNone/>
            </a:pPr>
            <a:r>
              <a:rPr lang="en-US" dirty="0"/>
              <a:t>How does the code know how many bytes it should add when performing pointer arithmetic?</a:t>
            </a:r>
          </a:p>
          <a:p>
            <a:endParaRPr lang="en-US" dirty="0"/>
          </a:p>
          <a:p>
            <a:pPr marL="0" indent="0" fontAlgn="auto">
              <a:spcBef>
                <a:spcPts val="0"/>
              </a:spcBef>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 2, 3};</a:t>
            </a:r>
          </a:p>
          <a:p>
            <a:pPr marL="0" indent="0" fontAlgn="auto">
              <a:spcBef>
                <a:spcPts val="0"/>
              </a:spcBef>
              <a:spcAft>
                <a:spcPts val="0"/>
              </a:spcAft>
              <a:buNone/>
            </a:pPr>
            <a:endParaRPr lang="en-US"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a:solidFill>
                  <a:srgbClr val="00B050"/>
                </a:solidFill>
                <a:latin typeface="Consolas" panose="020B0609020204030204" pitchFamily="49" charset="0"/>
                <a:cs typeface="Consolas" panose="020B0609020204030204" pitchFamily="49" charset="0"/>
              </a:rPr>
              <a:t>// How does it know to add 4 bytes here?</a:t>
            </a: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nums</a:t>
            </a:r>
            <a:r>
              <a:rPr lang="en-US" dirty="0">
                <a:latin typeface="Consolas" panose="020B0609020204030204" pitchFamily="49" charset="0"/>
                <a:cs typeface="Consolas" panose="020B0609020204030204" pitchFamily="49" charset="0"/>
              </a:rPr>
              <a:t> + 1;</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char str[6];</a:t>
            </a:r>
          </a:p>
          <a:p>
            <a:pPr marL="0" indent="0" fontAlgn="auto">
              <a:spcBef>
                <a:spcPts val="0"/>
              </a:spcBef>
              <a:spcAft>
                <a:spcPts val="0"/>
              </a:spcAft>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 </a:t>
            </a:r>
            <a:r>
              <a:rPr lang="en-US" dirty="0">
                <a:solidFill>
                  <a:srgbClr val="0432FF"/>
                </a:solidFill>
                <a:latin typeface="Consolas" panose="020B0609020204030204" pitchFamily="49" charset="0"/>
                <a:cs typeface="Consolas" panose="020B0609020204030204" pitchFamily="49" charset="0"/>
              </a:rPr>
              <a:t>"CS107"</a:t>
            </a:r>
            <a:r>
              <a:rPr lang="en-US" dirty="0">
                <a:latin typeface="Consolas" panose="020B0609020204030204" pitchFamily="49" charset="0"/>
                <a:cs typeface="Consolas" panose="020B0609020204030204" pitchFamily="49" charset="0"/>
              </a:rPr>
              <a:t>);</a:t>
            </a:r>
          </a:p>
          <a:p>
            <a:pPr marL="0" indent="0" fontAlgn="auto">
              <a:spcBef>
                <a:spcPts val="0"/>
              </a:spcBef>
              <a:spcAft>
                <a:spcPts val="0"/>
              </a:spcAft>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How does it know to add 1 byte here?</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charPtr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+ 1;</a:t>
            </a:r>
          </a:p>
        </p:txBody>
      </p:sp>
      <p:sp>
        <p:nvSpPr>
          <p:cNvPr id="6" name="Title 1">
            <a:extLst>
              <a:ext uri="{FF2B5EF4-FFF2-40B4-BE49-F238E27FC236}">
                <a16:creationId xmlns:a16="http://schemas.microsoft.com/office/drawing/2014/main" id="{71514E7F-3FBF-7642-8E95-050E17DD6A49}"/>
              </a:ext>
            </a:extLst>
          </p:cNvPr>
          <p:cNvSpPr>
            <a:spLocks noGrp="1"/>
          </p:cNvSpPr>
          <p:nvPr>
            <p:ph type="title"/>
          </p:nvPr>
        </p:nvSpPr>
        <p:spPr>
          <a:xfrm>
            <a:off x="457200" y="0"/>
            <a:ext cx="11277600" cy="1143000"/>
          </a:xfrm>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135355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35FE82-12AF-1540-8285-91F51DD1BDE4}"/>
              </a:ext>
            </a:extLst>
          </p:cNvPr>
          <p:cNvSpPr>
            <a:spLocks noGrp="1"/>
          </p:cNvSpPr>
          <p:nvPr>
            <p:ph idx="1"/>
          </p:nvPr>
        </p:nvSpPr>
        <p:spPr/>
        <p:txBody>
          <a:bodyPr/>
          <a:lstStyle/>
          <a:p>
            <a:r>
              <a:rPr lang="en-US" dirty="0"/>
              <a:t>At compile time, C can figure out the sizes of different data types, and the sizes of what they point to.</a:t>
            </a:r>
          </a:p>
          <a:p>
            <a:r>
              <a:rPr lang="en-US" dirty="0"/>
              <a:t>For this reason, when the program runs, it knows the correct number of bytes to address or add/subtract for each data type.</a:t>
            </a:r>
          </a:p>
        </p:txBody>
      </p:sp>
      <p:sp>
        <p:nvSpPr>
          <p:cNvPr id="6" name="Title 1">
            <a:extLst>
              <a:ext uri="{FF2B5EF4-FFF2-40B4-BE49-F238E27FC236}">
                <a16:creationId xmlns:a16="http://schemas.microsoft.com/office/drawing/2014/main" id="{7961EB15-4D8C-9B48-9051-42B4009D71FA}"/>
              </a:ext>
            </a:extLst>
          </p:cNvPr>
          <p:cNvSpPr>
            <a:spLocks noGrp="1"/>
          </p:cNvSpPr>
          <p:nvPr>
            <p:ph type="title"/>
          </p:nvPr>
        </p:nvSpPr>
        <p:spPr>
          <a:xfrm>
            <a:off x="457200" y="0"/>
            <a:ext cx="11277600" cy="1143000"/>
          </a:xfrm>
        </p:spPr>
        <p:txBody>
          <a:bodyPr/>
          <a:lstStyle/>
          <a:p>
            <a:r>
              <a:rPr lang="en-US" dirty="0"/>
              <a:t>Pointer Arithmetic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7238122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a:t>
            </a:r>
          </a:p>
          <a:p>
            <a:pPr>
              <a:tabLst>
                <a:tab pos="11477625" algn="r"/>
              </a:tabLst>
            </a:pPr>
            <a:r>
              <a:rPr lang="en-US" dirty="0"/>
              <a:t>Strings in Memory</a:t>
            </a:r>
          </a:p>
          <a:p>
            <a:pPr>
              <a:tabLst>
                <a:tab pos="11477625" algn="r"/>
              </a:tabLst>
            </a:pPr>
            <a:r>
              <a:rPr lang="en-US" dirty="0"/>
              <a:t>Double Pointers	</a:t>
            </a:r>
          </a:p>
          <a:p>
            <a:pPr>
              <a:tabLst>
                <a:tab pos="11477625" algn="r"/>
              </a:tabLst>
            </a:pPr>
            <a:r>
              <a:rPr lang="en-US" dirty="0"/>
              <a:t>Arrays in Memory	</a:t>
            </a:r>
          </a:p>
          <a:p>
            <a:pPr>
              <a:tabLst>
                <a:tab pos="11477625" algn="r"/>
              </a:tabLst>
            </a:pPr>
            <a:r>
              <a:rPr lang="en-US" dirty="0"/>
              <a:t>Arrays of Pointers	</a:t>
            </a:r>
          </a:p>
          <a:p>
            <a:pPr>
              <a:tabLst>
                <a:tab pos="11477625" algn="r"/>
              </a:tabLst>
            </a:pPr>
            <a:r>
              <a:rPr lang="en-US" dirty="0"/>
              <a:t>Pointer Arithmetic	</a:t>
            </a:r>
          </a:p>
          <a:p>
            <a:pPr>
              <a:tabLst>
                <a:tab pos="11477625" algn="r"/>
              </a:tabLst>
            </a:pPr>
            <a:r>
              <a:rPr lang="en-US" b="1" dirty="0">
                <a:solidFill>
                  <a:srgbClr val="FF0000"/>
                </a:solidFill>
              </a:rPr>
              <a:t>Other topics: const, struct and ternary	</a:t>
            </a:r>
          </a:p>
          <a:p>
            <a:pPr marL="0" indent="0">
              <a:buNone/>
              <a:tabLst>
                <a:tab pos="11477625" algn="r"/>
              </a:tabLst>
            </a:pPr>
            <a:endParaRPr lang="en-US" dirty="0"/>
          </a:p>
        </p:txBody>
      </p:sp>
      <p:sp>
        <p:nvSpPr>
          <p:cNvPr id="4" name="TextBox 3">
            <a:extLst>
              <a:ext uri="{FF2B5EF4-FFF2-40B4-BE49-F238E27FC236}">
                <a16:creationId xmlns:a16="http://schemas.microsoft.com/office/drawing/2014/main" id="{A7753FF2-42FB-9A4E-9833-3BC9B7B11D73}"/>
              </a:ext>
            </a:extLst>
          </p:cNvPr>
          <p:cNvSpPr txBox="1"/>
          <p:nvPr/>
        </p:nvSpPr>
        <p:spPr>
          <a:xfrm>
            <a:off x="2964373" y="6394704"/>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/class/cs107/lecture-code/lect06 .</a:t>
            </a:r>
          </a:p>
        </p:txBody>
      </p:sp>
    </p:spTree>
    <p:extLst>
      <p:ext uri="{BB962C8B-B14F-4D97-AF65-F5344CB8AC3E}">
        <p14:creationId xmlns:p14="http://schemas.microsoft.com/office/powerpoint/2010/main" val="35082440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2390-555B-5E41-B109-6302D1FE0D80}"/>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DB1E59ED-346E-8743-BAC3-4F03C47CBC4F}"/>
              </a:ext>
            </a:extLst>
          </p:cNvPr>
          <p:cNvSpPr>
            <a:spLocks noGrp="1"/>
          </p:cNvSpPr>
          <p:nvPr>
            <p:ph idx="1"/>
          </p:nvPr>
        </p:nvSpPr>
        <p:spPr/>
        <p:txBody>
          <a:bodyPr/>
          <a:lstStyle/>
          <a:p>
            <a:r>
              <a:rPr lang="en-US" dirty="0"/>
              <a:t>Use </a:t>
            </a:r>
            <a:r>
              <a:rPr lang="en-US" b="1" dirty="0" err="1"/>
              <a:t>const</a:t>
            </a:r>
            <a:r>
              <a:rPr lang="en-US" dirty="0"/>
              <a:t> to declare global constants in your program.  This indicates the variable cannot change after being created.</a:t>
            </a:r>
          </a:p>
          <a:p>
            <a:endParaRPr lang="en-US" dirty="0"/>
          </a:p>
          <a:p>
            <a:pPr marL="0" indent="0" fontAlgn="auto">
              <a:spcBef>
                <a:spcPts val="0"/>
              </a:spcBef>
              <a:spcAft>
                <a:spcPts val="0"/>
              </a:spcAft>
              <a:buNone/>
            </a:pP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double PI = </a:t>
            </a:r>
            <a:r>
              <a:rPr lang="en-US" dirty="0">
                <a:latin typeface="Consolas" panose="020B0609020204030204" pitchFamily="49" charset="0"/>
                <a:cs typeface="Consolas" panose="020B0609020204030204" pitchFamily="49" charset="0"/>
              </a:rPr>
              <a:t>3.1415;</a:t>
            </a:r>
          </a:p>
          <a:p>
            <a:pPr marL="0" indent="0" fontAlgn="auto">
              <a:spcBef>
                <a:spcPts val="0"/>
              </a:spcBef>
              <a:spcAft>
                <a:spcPts val="0"/>
              </a:spcAft>
              <a:buNone/>
            </a:pP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DAYS_IN_WEEK </a:t>
            </a:r>
            <a:r>
              <a:rPr lang="en-US" dirty="0">
                <a:latin typeface="Consolas" panose="020B0609020204030204" pitchFamily="49" charset="0"/>
                <a:cs typeface="Consolas" panose="020B0609020204030204" pitchFamily="49" charset="0"/>
              </a:rPr>
              <a:t>= 7;</a:t>
            </a:r>
            <a:endParaRPr lang="en-US" b="1" dirty="0">
              <a:latin typeface="Consolas" panose="020B0609020204030204" pitchFamily="49" charset="0"/>
              <a:cs typeface="Consolas" panose="020B0609020204030204" pitchFamily="49" charset="0"/>
            </a:endParaRPr>
          </a:p>
          <a:p>
            <a:pPr marL="0" indent="0" fontAlgn="auto">
              <a:spcBef>
                <a:spcPts val="0"/>
              </a:spcBef>
              <a:spcAft>
                <a:spcPts val="0"/>
              </a:spcAft>
              <a:buNone/>
            </a:pPr>
            <a:endParaRPr lang="en-US"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if (x == DAYS_IN_WEEK)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574851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2390-555B-5E41-B109-6302D1FE0D80}"/>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DB1E59ED-346E-8743-BAC3-4F03C47CBC4F}"/>
              </a:ext>
            </a:extLst>
          </p:cNvPr>
          <p:cNvSpPr>
            <a:spLocks noGrp="1"/>
          </p:cNvSpPr>
          <p:nvPr>
            <p:ph idx="1"/>
          </p:nvPr>
        </p:nvSpPr>
        <p:spPr/>
        <p:txBody>
          <a:bodyPr/>
          <a:lstStyle/>
          <a:p>
            <a:r>
              <a:rPr lang="en-US" dirty="0"/>
              <a:t>Use </a:t>
            </a:r>
            <a:r>
              <a:rPr lang="en-US" b="1" dirty="0" err="1"/>
              <a:t>const</a:t>
            </a:r>
            <a:r>
              <a:rPr lang="en-US" dirty="0"/>
              <a:t> with pointers to indicate that the data that is pointed to cannot change.</a:t>
            </a:r>
          </a:p>
          <a:p>
            <a:endParaRPr lang="en-US" dirty="0"/>
          </a:p>
          <a:p>
            <a:pPr marL="0" indent="0">
              <a:buNone/>
            </a:pPr>
            <a:r>
              <a:rPr lang="en-US" b="1" dirty="0">
                <a:latin typeface="Consolas" panose="020B0609020204030204" pitchFamily="49" charset="0"/>
                <a:cs typeface="Consolas" panose="020B0609020204030204" pitchFamily="49" charset="0"/>
              </a:rPr>
              <a:t>char str[6];</a:t>
            </a:r>
          </a:p>
          <a:p>
            <a:pPr marL="0" indent="0">
              <a:buNone/>
            </a:pPr>
            <a:r>
              <a:rPr lang="en-US" b="1" dirty="0" err="1">
                <a:latin typeface="Consolas" panose="020B0609020204030204" pitchFamily="49" charset="0"/>
                <a:cs typeface="Consolas" panose="020B0609020204030204" pitchFamily="49" charset="0"/>
              </a:rPr>
              <a:t>strcpy</a:t>
            </a:r>
            <a:r>
              <a:rPr lang="en-US" b="1" dirty="0">
                <a:latin typeface="Consolas" panose="020B0609020204030204" pitchFamily="49" charset="0"/>
                <a:cs typeface="Consolas" panose="020B0609020204030204" pitchFamily="49" charset="0"/>
              </a:rPr>
              <a:t>(str, </a:t>
            </a:r>
            <a:r>
              <a:rPr lang="en-US" b="1" dirty="0">
                <a:solidFill>
                  <a:srgbClr val="0432FF"/>
                </a:solidFill>
                <a:latin typeface="Consolas" panose="020B0609020204030204" pitchFamily="49" charset="0"/>
                <a:cs typeface="Consolas" panose="020B0609020204030204" pitchFamily="49" charset="0"/>
              </a:rPr>
              <a:t>"Hello"</a:t>
            </a:r>
            <a:r>
              <a:rPr lang="en-US" b="1"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char *s = </a:t>
            </a:r>
            <a:r>
              <a:rPr lang="en-US" b="1" dirty="0" err="1">
                <a:latin typeface="Consolas" panose="020B0609020204030204" pitchFamily="49" charset="0"/>
                <a:cs typeface="Consolas" panose="020B0609020204030204" pitchFamily="49" charset="0"/>
              </a:rPr>
              <a:t>str</a:t>
            </a:r>
            <a:r>
              <a:rPr lang="en-US" b="1" dirty="0">
                <a:latin typeface="Consolas" panose="020B0609020204030204" pitchFamily="49" charset="0"/>
                <a:cs typeface="Consolas" panose="020B0609020204030204" pitchFamily="49" charset="0"/>
              </a:rPr>
              <a:t>;</a:t>
            </a:r>
          </a:p>
          <a:p>
            <a:pPr marL="0" indent="0" fontAlgn="auto">
              <a:spcBef>
                <a:spcPts val="0"/>
              </a:spcBef>
              <a:spcAft>
                <a:spcPts val="0"/>
              </a:spcAft>
              <a:buNone/>
            </a:pPr>
            <a:endParaRPr lang="en-US" b="1"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a:solidFill>
                  <a:srgbClr val="00B050"/>
                </a:solidFill>
                <a:latin typeface="Consolas" panose="020B0609020204030204" pitchFamily="49" charset="0"/>
                <a:cs typeface="Consolas" panose="020B0609020204030204" pitchFamily="49" charset="0"/>
              </a:rPr>
              <a:t>// Cannot use s to change characters it points to</a:t>
            </a:r>
          </a:p>
          <a:p>
            <a:pPr marL="0" indent="0" fontAlgn="auto">
              <a:spcBef>
                <a:spcPts val="0"/>
              </a:spcBef>
              <a:spcAft>
                <a:spcPts val="0"/>
              </a:spcAft>
              <a:buNone/>
            </a:pPr>
            <a:r>
              <a:rPr lang="en-US" strike="sngStrike" dirty="0">
                <a:solidFill>
                  <a:srgbClr val="FF0000"/>
                </a:solidFill>
                <a:latin typeface="Consolas" panose="020B0609020204030204" pitchFamily="49" charset="0"/>
                <a:cs typeface="Consolas" panose="020B0609020204030204" pitchFamily="49" charset="0"/>
              </a:rPr>
              <a:t>s[0] = 'h';</a:t>
            </a:r>
          </a:p>
        </p:txBody>
      </p:sp>
    </p:spTree>
    <p:extLst>
      <p:ext uri="{BB962C8B-B14F-4D97-AF65-F5344CB8AC3E}">
        <p14:creationId xmlns:p14="http://schemas.microsoft.com/office/powerpoint/2010/main" val="12062087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2390-555B-5E41-B109-6302D1FE0D80}"/>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DB1E59ED-346E-8743-BAC3-4F03C47CBC4F}"/>
              </a:ext>
            </a:extLst>
          </p:cNvPr>
          <p:cNvSpPr>
            <a:spLocks noGrp="1"/>
          </p:cNvSpPr>
          <p:nvPr>
            <p:ph idx="1"/>
          </p:nvPr>
        </p:nvSpPr>
        <p:spPr/>
        <p:txBody>
          <a:bodyPr/>
          <a:lstStyle/>
          <a:p>
            <a:pPr marL="0" indent="0">
              <a:buNone/>
            </a:pPr>
            <a:r>
              <a:rPr lang="en-US" dirty="0"/>
              <a:t>Sometimes we use </a:t>
            </a:r>
            <a:r>
              <a:rPr lang="en-US" b="1" dirty="0" err="1"/>
              <a:t>const</a:t>
            </a:r>
            <a:r>
              <a:rPr lang="en-US" dirty="0"/>
              <a:t> with pointer parameters to indicate that the function will not / should not change what it points to.  The actual pointer can be changed, however.</a:t>
            </a:r>
          </a:p>
          <a:p>
            <a:pPr marL="0" indent="0">
              <a:buNone/>
            </a:pPr>
            <a:r>
              <a:rPr lang="en-US" dirty="0">
                <a:solidFill>
                  <a:srgbClr val="00B050"/>
                </a:solidFill>
                <a:latin typeface="Consolas" panose="020B0609020204030204" pitchFamily="49" charset="0"/>
                <a:cs typeface="Consolas" panose="020B0609020204030204" pitchFamily="49" charset="0"/>
              </a:rPr>
              <a:t>// This function promises to not change </a:t>
            </a:r>
            <a:r>
              <a:rPr lang="en-US" dirty="0" err="1">
                <a:solidFill>
                  <a:srgbClr val="00B050"/>
                </a:solidFill>
                <a:latin typeface="Consolas" panose="020B0609020204030204" pitchFamily="49" charset="0"/>
                <a:cs typeface="Consolas" panose="020B0609020204030204" pitchFamily="49" charset="0"/>
              </a:rPr>
              <a:t>str’s</a:t>
            </a:r>
            <a:r>
              <a:rPr lang="en-US" dirty="0">
                <a:solidFill>
                  <a:srgbClr val="00B050"/>
                </a:solidFill>
                <a:latin typeface="Consolas" panose="020B0609020204030204" pitchFamily="49" charset="0"/>
                <a:cs typeface="Consolas" panose="020B0609020204030204" pitchFamily="49" charset="0"/>
              </a:rPr>
              <a:t> characters</a:t>
            </a: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countUppercase</a:t>
            </a:r>
            <a:r>
              <a:rPr lang="en-US"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count = 0;</a:t>
            </a: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if (</a:t>
            </a:r>
            <a:r>
              <a:rPr lang="en-US" dirty="0" err="1">
                <a:latin typeface="Consolas" panose="020B0609020204030204" pitchFamily="49" charset="0"/>
                <a:cs typeface="Consolas" panose="020B0609020204030204" pitchFamily="49" charset="0"/>
              </a:rPr>
              <a:t>isupper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count++;</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count;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26606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9B2-C91F-3340-A85B-FE06A42821C9}"/>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347E9CFC-2F00-1746-93A4-0683926B4BC7}"/>
              </a:ext>
            </a:extLst>
          </p:cNvPr>
          <p:cNvSpPr>
            <a:spLocks noGrp="1"/>
          </p:cNvSpPr>
          <p:nvPr>
            <p:ph idx="1"/>
          </p:nvPr>
        </p:nvSpPr>
        <p:spPr/>
        <p:txBody>
          <a:bodyPr/>
          <a:lstStyle/>
          <a:p>
            <a:pPr marL="0" indent="0">
              <a:buNone/>
            </a:pPr>
            <a:r>
              <a:rPr lang="en-US" dirty="0"/>
              <a:t>By definition, C gets upset when you set a </a:t>
            </a:r>
            <a:r>
              <a:rPr lang="en-US" b="1" dirty="0"/>
              <a:t>non-</a:t>
            </a:r>
            <a:r>
              <a:rPr lang="en-US" b="1" dirty="0" err="1"/>
              <a:t>const</a:t>
            </a:r>
            <a:r>
              <a:rPr lang="en-US" dirty="0"/>
              <a:t> pointer equal to a </a:t>
            </a:r>
            <a:r>
              <a:rPr lang="en-US" b="1" dirty="0" err="1"/>
              <a:t>const</a:t>
            </a:r>
            <a:r>
              <a:rPr lang="en-US" dirty="0"/>
              <a:t> pointer.  You need to be consistent with </a:t>
            </a:r>
            <a:r>
              <a:rPr lang="en-US" b="1" dirty="0" err="1"/>
              <a:t>const</a:t>
            </a:r>
            <a:r>
              <a:rPr lang="en-US" dirty="0"/>
              <a:t> to reflect what you cannot modify.</a:t>
            </a: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This function promises to not change </a:t>
            </a:r>
            <a:r>
              <a:rPr lang="en-US" dirty="0" err="1">
                <a:solidFill>
                  <a:srgbClr val="00B050"/>
                </a:solidFill>
                <a:latin typeface="Consolas" panose="020B0609020204030204" pitchFamily="49" charset="0"/>
                <a:cs typeface="Consolas" panose="020B0609020204030204" pitchFamily="49" charset="0"/>
              </a:rPr>
              <a:t>str’s</a:t>
            </a:r>
            <a:r>
              <a:rPr lang="en-US" dirty="0">
                <a:solidFill>
                  <a:srgbClr val="00B050"/>
                </a:solidFill>
                <a:latin typeface="Consolas" panose="020B0609020204030204" pitchFamily="49" charset="0"/>
                <a:cs typeface="Consolas" panose="020B0609020204030204" pitchFamily="49" charset="0"/>
              </a:rPr>
              <a:t> characters</a:t>
            </a: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countUppercase</a:t>
            </a:r>
            <a:r>
              <a:rPr lang="en-US"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compiler warning and error</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strToModify</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strToModify</a:t>
            </a:r>
            <a:r>
              <a:rPr lang="en-US" dirty="0">
                <a:latin typeface="Consolas" panose="020B0609020204030204" pitchFamily="49" charset="0"/>
                <a:cs typeface="Consolas" panose="020B0609020204030204" pitchFamily="49" charset="0"/>
              </a:rPr>
              <a:t>[0] = …	</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5853353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9B2-C91F-3340-A85B-FE06A42821C9}"/>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347E9CFC-2F00-1746-93A4-0683926B4BC7}"/>
              </a:ext>
            </a:extLst>
          </p:cNvPr>
          <p:cNvSpPr>
            <a:spLocks noGrp="1"/>
          </p:cNvSpPr>
          <p:nvPr>
            <p:ph idx="1"/>
          </p:nvPr>
        </p:nvSpPr>
        <p:spPr/>
        <p:txBody>
          <a:bodyPr/>
          <a:lstStyle/>
          <a:p>
            <a:pPr marL="0" indent="0">
              <a:buNone/>
            </a:pPr>
            <a:r>
              <a:rPr lang="en-US" dirty="0"/>
              <a:t>By definition, C gets upset when you set a </a:t>
            </a:r>
            <a:r>
              <a:rPr lang="en-US" b="1" dirty="0"/>
              <a:t>non-</a:t>
            </a:r>
            <a:r>
              <a:rPr lang="en-US" b="1" dirty="0" err="1"/>
              <a:t>const</a:t>
            </a:r>
            <a:r>
              <a:rPr lang="en-US" dirty="0"/>
              <a:t> pointer equal to a </a:t>
            </a:r>
            <a:r>
              <a:rPr lang="en-US" b="1" dirty="0" err="1"/>
              <a:t>const</a:t>
            </a:r>
            <a:r>
              <a:rPr lang="en-US" dirty="0"/>
              <a:t> pointer.  You need to be consistent with </a:t>
            </a:r>
            <a:r>
              <a:rPr lang="en-US" b="1" dirty="0" err="1"/>
              <a:t>const</a:t>
            </a:r>
            <a:r>
              <a:rPr lang="en-US" dirty="0"/>
              <a:t> to reflect what you cannot modify.  </a:t>
            </a:r>
            <a:r>
              <a:rPr lang="en-US" b="1" dirty="0"/>
              <a:t>Think of </a:t>
            </a:r>
            <a:r>
              <a:rPr lang="en-US" b="1" dirty="0" err="1"/>
              <a:t>const</a:t>
            </a:r>
            <a:r>
              <a:rPr lang="en-US" b="1" dirty="0"/>
              <a:t> as part of the variable type</a:t>
            </a:r>
            <a:r>
              <a:rPr lang="en-US" dirty="0"/>
              <a:t>.</a:t>
            </a: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This function promises to not change </a:t>
            </a:r>
            <a:r>
              <a:rPr lang="en-US" dirty="0" err="1">
                <a:solidFill>
                  <a:srgbClr val="00B050"/>
                </a:solidFill>
                <a:latin typeface="Consolas" panose="020B0609020204030204" pitchFamily="49" charset="0"/>
                <a:cs typeface="Consolas" panose="020B0609020204030204" pitchFamily="49" charset="0"/>
              </a:rPr>
              <a:t>str’s</a:t>
            </a:r>
            <a:r>
              <a:rPr lang="en-US" dirty="0">
                <a:solidFill>
                  <a:srgbClr val="00B050"/>
                </a:solidFill>
                <a:latin typeface="Consolas" panose="020B0609020204030204" pitchFamily="49" charset="0"/>
                <a:cs typeface="Consolas" panose="020B0609020204030204" pitchFamily="49" charset="0"/>
              </a:rPr>
              <a:t> characters</a:t>
            </a: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countUppercase</a:t>
            </a:r>
            <a:r>
              <a:rPr lang="en-US"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strToModify</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a:p>
            <a:pPr marL="0" indent="0">
              <a:spcBef>
                <a:spcPts val="0"/>
              </a:spcBef>
              <a:buNone/>
            </a:pPr>
            <a:r>
              <a:rPr lang="en-US" strike="sngStrike" dirty="0">
                <a:solidFill>
                  <a:srgbClr val="FF0000"/>
                </a:solidFill>
                <a:latin typeface="Consolas" panose="020B0609020204030204" pitchFamily="49" charset="0"/>
                <a:cs typeface="Consolas" panose="020B0609020204030204" pitchFamily="49" charset="0"/>
              </a:rPr>
              <a:t>	</a:t>
            </a:r>
            <a:r>
              <a:rPr lang="en-US" strike="sngStrike" dirty="0" err="1">
                <a:solidFill>
                  <a:srgbClr val="FF0000"/>
                </a:solidFill>
                <a:latin typeface="Consolas" panose="020B0609020204030204" pitchFamily="49" charset="0"/>
                <a:cs typeface="Consolas" panose="020B0609020204030204" pitchFamily="49" charset="0"/>
              </a:rPr>
              <a:t>strToModify</a:t>
            </a:r>
            <a:r>
              <a:rPr lang="en-US" strike="sngStrike" dirty="0">
                <a:solidFill>
                  <a:srgbClr val="FF0000"/>
                </a:solidFill>
                <a:latin typeface="Consolas" panose="020B0609020204030204" pitchFamily="49" charset="0"/>
                <a:cs typeface="Consolas" panose="020B0609020204030204" pitchFamily="49" charset="0"/>
              </a:rPr>
              <a:t>[0] = …	</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940168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9B2-C91F-3340-A85B-FE06A42821C9}"/>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347E9CFC-2F00-1746-93A4-0683926B4BC7}"/>
              </a:ext>
            </a:extLst>
          </p:cNvPr>
          <p:cNvSpPr>
            <a:spLocks noGrp="1"/>
          </p:cNvSpPr>
          <p:nvPr>
            <p:ph idx="1"/>
          </p:nvPr>
        </p:nvSpPr>
        <p:spPr/>
        <p:txBody>
          <a:bodyPr/>
          <a:lstStyle/>
          <a:p>
            <a:pPr marL="0" indent="0">
              <a:buNone/>
            </a:pPr>
            <a:r>
              <a:rPr lang="en-US" b="1" dirty="0" err="1"/>
              <a:t>const</a:t>
            </a:r>
            <a:r>
              <a:rPr lang="en-US" b="1" dirty="0"/>
              <a:t> </a:t>
            </a:r>
            <a:r>
              <a:rPr lang="en-US" dirty="0"/>
              <a:t>can be confusing to interpret in some variable types.</a:t>
            </a:r>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cannot modify this char</a:t>
            </a:r>
            <a:endParaRPr lang="en-US" dirty="0"/>
          </a:p>
          <a:p>
            <a:pPr marL="0" indent="0">
              <a:buNone/>
            </a:pPr>
            <a:r>
              <a:rPr lang="en-US"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c = 'h';</a:t>
            </a:r>
            <a:endParaRPr lang="en-US" dirty="0">
              <a:solidFill>
                <a:srgbClr val="00B050"/>
              </a:solidFill>
              <a:latin typeface="Consolas" panose="020B0609020204030204" pitchFamily="49" charset="0"/>
              <a:cs typeface="Consolas" panose="020B0609020204030204" pitchFamily="49" charset="0"/>
            </a:endParaRP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cannot modify chars pointed to by </a:t>
            </a:r>
            <a:r>
              <a:rPr lang="en-US" dirty="0" err="1">
                <a:solidFill>
                  <a:srgbClr val="00B050"/>
                </a:solidFill>
                <a:latin typeface="Consolas" panose="020B0609020204030204" pitchFamily="49" charset="0"/>
                <a:cs typeface="Consolas" panose="020B0609020204030204" pitchFamily="49" charset="0"/>
              </a:rPr>
              <a:t>str</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 </a:t>
            </a:r>
            <a:endParaRPr lang="en-US" dirty="0">
              <a:solidFill>
                <a:srgbClr val="00B050"/>
              </a:solidFill>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cannot modify chars pointed to by *</a:t>
            </a:r>
            <a:r>
              <a:rPr lang="en-US" dirty="0" err="1">
                <a:solidFill>
                  <a:srgbClr val="00B050"/>
                </a:solidFill>
                <a:latin typeface="Consolas" panose="020B0609020204030204" pitchFamily="49" charset="0"/>
                <a:cs typeface="Consolas" panose="020B0609020204030204" pitchFamily="49" charset="0"/>
              </a:rPr>
              <a:t>strPtr</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strPtr</a:t>
            </a:r>
            <a:r>
              <a:rPr lang="en-US" dirty="0">
                <a:latin typeface="Consolas" panose="020B0609020204030204" pitchFamily="49" charset="0"/>
                <a:cs typeface="Consolas" panose="020B0609020204030204" pitchFamily="49" charset="0"/>
              </a:rPr>
              <a:t> = …	</a:t>
            </a: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5439954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CB75-3600-E641-9110-F21D1AE5E498}"/>
              </a:ext>
            </a:extLst>
          </p:cNvPr>
          <p:cNvSpPr>
            <a:spLocks noGrp="1"/>
          </p:cNvSpPr>
          <p:nvPr>
            <p:ph type="title"/>
          </p:nvPr>
        </p:nvSpPr>
        <p:spPr/>
        <p:txBody>
          <a:bodyPr/>
          <a:lstStyle/>
          <a:p>
            <a:r>
              <a:rPr lang="en-US" dirty="0"/>
              <a:t>const vs #define</a:t>
            </a:r>
          </a:p>
        </p:txBody>
      </p:sp>
      <p:sp>
        <p:nvSpPr>
          <p:cNvPr id="6" name="Rectangle 5">
            <a:extLst>
              <a:ext uri="{FF2B5EF4-FFF2-40B4-BE49-F238E27FC236}">
                <a16:creationId xmlns:a16="http://schemas.microsoft.com/office/drawing/2014/main" id="{CA2874D7-A990-A94E-B93F-0102429D70CC}"/>
              </a:ext>
            </a:extLst>
          </p:cNvPr>
          <p:cNvSpPr/>
          <p:nvPr/>
        </p:nvSpPr>
        <p:spPr bwMode="auto">
          <a:xfrm>
            <a:off x="5486400" y="1304706"/>
            <a:ext cx="5943600" cy="914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400" dirty="0">
                <a:latin typeface="Calibri" panose="020F0502020204030204" pitchFamily="34" charset="0"/>
                <a:cs typeface="Calibri" panose="020F0502020204030204" pitchFamily="34" charset="0"/>
              </a:rPr>
              <a:t>#define is a hard-coded substitution that </a:t>
            </a:r>
            <a:r>
              <a:rPr lang="en-US" sz="2400" dirty="0" err="1">
                <a:latin typeface="Calibri" panose="020F0502020204030204" pitchFamily="34" charset="0"/>
                <a:cs typeface="Calibri" panose="020F0502020204030204" pitchFamily="34" charset="0"/>
              </a:rPr>
              <a:t>gcc</a:t>
            </a:r>
            <a:r>
              <a:rPr lang="en-US" sz="2400" dirty="0">
                <a:latin typeface="Calibri" panose="020F0502020204030204" pitchFamily="34" charset="0"/>
                <a:cs typeface="Calibri" panose="020F0502020204030204" pitchFamily="34" charset="0"/>
              </a:rPr>
              <a:t> will make when compiling your code.</a:t>
            </a:r>
            <a:endParaRPr lang="en-US" sz="2400" b="1" i="1"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45E2FE26-7B94-3042-88E7-9609A53BB887}"/>
              </a:ext>
            </a:extLst>
          </p:cNvPr>
          <p:cNvSpPr/>
          <p:nvPr/>
        </p:nvSpPr>
        <p:spPr bwMode="auto">
          <a:xfrm>
            <a:off x="5467689" y="2867682"/>
            <a:ext cx="6203611" cy="299041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400" dirty="0">
                <a:latin typeface="Calibri" panose="020F0502020204030204" pitchFamily="34" charset="0"/>
                <a:cs typeface="Calibri" panose="020F0502020204030204" pitchFamily="34" charset="0"/>
              </a:rPr>
              <a:t>Const signals that this variable (in this scope) should not be modified.</a:t>
            </a:r>
          </a:p>
          <a:p>
            <a:pPr marL="342900" indent="-342900" algn="l">
              <a:spcBef>
                <a:spcPts val="1200"/>
              </a:spcBef>
              <a:buFont typeface="Arial" panose="020B0604020202020204" pitchFamily="34" charset="0"/>
              <a:buChar char="•"/>
            </a:pPr>
            <a:r>
              <a:rPr lang="en-US" sz="2400" dirty="0">
                <a:latin typeface="Calibri" panose="020F0502020204030204" pitchFamily="34" charset="0"/>
                <a:cs typeface="Calibri" panose="020F0502020204030204" pitchFamily="34" charset="0"/>
              </a:rPr>
              <a:t>In CS107, you often won’t have to declare const variables, but you will be provided parameters or use functions that have it</a:t>
            </a:r>
          </a:p>
          <a:p>
            <a:pPr marL="342900" indent="-342900" algn="l">
              <a:spcBef>
                <a:spcPts val="1200"/>
              </a:spcBef>
              <a:buFont typeface="Arial" panose="020B0604020202020204" pitchFamily="34" charset="0"/>
              <a:buChar char="•"/>
            </a:pPr>
            <a:r>
              <a:rPr lang="en-US" sz="2400" dirty="0">
                <a:latin typeface="Calibri" panose="020F0502020204030204" pitchFamily="34" charset="0"/>
                <a:cs typeface="Calibri" panose="020F0502020204030204" pitchFamily="34" charset="0"/>
              </a:rPr>
              <a:t>Const directly modifies the adjacent keyword</a:t>
            </a:r>
          </a:p>
        </p:txBody>
      </p:sp>
      <p:sp>
        <p:nvSpPr>
          <p:cNvPr id="8" name="Content Placeholder 2">
            <a:extLst>
              <a:ext uri="{FF2B5EF4-FFF2-40B4-BE49-F238E27FC236}">
                <a16:creationId xmlns:a16="http://schemas.microsoft.com/office/drawing/2014/main" id="{D24CDD63-8ADC-4044-A336-FC3EB564DFEA}"/>
              </a:ext>
            </a:extLst>
          </p:cNvPr>
          <p:cNvSpPr txBox="1">
            <a:spLocks/>
          </p:cNvSpPr>
          <p:nvPr/>
        </p:nvSpPr>
        <p:spPr bwMode="auto">
          <a:xfrm>
            <a:off x="218146" y="1408014"/>
            <a:ext cx="48895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spcAft>
                <a:spcPts val="0"/>
              </a:spcAft>
              <a:buNone/>
            </a:pPr>
            <a:r>
              <a:rPr lang="en-US" sz="2400" dirty="0">
                <a:latin typeface="Consolas" panose="020B0609020204030204" pitchFamily="49" charset="0"/>
                <a:cs typeface="Consolas" panose="020B0609020204030204" pitchFamily="49" charset="0"/>
              </a:rPr>
              <a:t>#define THIRD_BIT 1 &lt;&lt; 3</a:t>
            </a:r>
          </a:p>
          <a:p>
            <a:pPr marL="0" indent="0" fontAlgn="auto">
              <a:lnSpc>
                <a:spcPct val="100000"/>
              </a:lnSpc>
              <a:spcBef>
                <a:spcPts val="0"/>
              </a:spcBef>
              <a:spcAft>
                <a:spcPts val="0"/>
              </a:spcAft>
              <a:buFont typeface="Arial" panose="020B0604020202020204" pitchFamily="34" charset="0"/>
              <a:buNone/>
            </a:pP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 cannot modify this char</a:t>
            </a: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b="1" dirty="0">
                <a:latin typeface="Consolas" panose="020B0609020204030204" pitchFamily="49" charset="0"/>
                <a:cs typeface="Consolas" panose="020B0609020204030204" pitchFamily="49" charset="0"/>
              </a:rPr>
              <a:t>const char</a:t>
            </a:r>
            <a:r>
              <a:rPr lang="en-US" sz="2400" dirty="0">
                <a:latin typeface="Consolas" panose="020B0609020204030204" pitchFamily="49" charset="0"/>
                <a:cs typeface="Consolas" panose="020B0609020204030204" pitchFamily="49" charset="0"/>
              </a:rPr>
              <a:t> c = 'h';</a:t>
            </a:r>
            <a:endParaRPr lang="en-US" sz="2400" dirty="0">
              <a:solidFill>
                <a:srgbClr val="00B050"/>
              </a:solidFill>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endParaRPr lang="en-US" sz="2400" dirty="0">
              <a:solidFill>
                <a:srgbClr val="00B050"/>
              </a:solidFill>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 cannot modify chars pointed to by str</a:t>
            </a: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b="1" dirty="0">
                <a:latin typeface="Consolas" panose="020B0609020204030204" pitchFamily="49" charset="0"/>
                <a:cs typeface="Consolas" panose="020B0609020204030204" pitchFamily="49" charset="0"/>
              </a:rPr>
              <a:t>const char</a:t>
            </a:r>
            <a:r>
              <a:rPr lang="en-US" sz="2400" dirty="0">
                <a:latin typeface="Consolas" panose="020B0609020204030204" pitchFamily="49" charset="0"/>
                <a:cs typeface="Consolas" panose="020B0609020204030204" pitchFamily="49" charset="0"/>
              </a:rPr>
              <a:t> *str = … </a:t>
            </a:r>
            <a:endParaRPr lang="en-US" sz="2400" dirty="0">
              <a:solidFill>
                <a:srgbClr val="00B050"/>
              </a:solidFill>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 cannot modify chars pointed to by *</a:t>
            </a:r>
            <a:r>
              <a:rPr lang="en-US" sz="2400" dirty="0" err="1">
                <a:solidFill>
                  <a:srgbClr val="00B050"/>
                </a:solidFill>
                <a:latin typeface="Consolas" panose="020B0609020204030204" pitchFamily="49" charset="0"/>
                <a:cs typeface="Consolas" panose="020B0609020204030204" pitchFamily="49" charset="0"/>
              </a:rPr>
              <a:t>strPtr</a:t>
            </a:r>
            <a:endParaRPr lang="en-US" sz="2400" dirty="0">
              <a:latin typeface="Consolas" panose="020B0609020204030204" pitchFamily="49" charset="0"/>
              <a:cs typeface="Consolas" panose="020B0609020204030204" pitchFamily="49" charset="0"/>
            </a:endParaRPr>
          </a:p>
          <a:p>
            <a:pPr marL="0" indent="0" fontAlgn="auto">
              <a:lnSpc>
                <a:spcPct val="100000"/>
              </a:lnSpc>
              <a:spcBef>
                <a:spcPts val="0"/>
              </a:spcBef>
              <a:spcAft>
                <a:spcPts val="0"/>
              </a:spcAft>
              <a:buFont typeface="Arial" panose="020B0604020202020204" pitchFamily="34" charset="0"/>
              <a:buNone/>
            </a:pPr>
            <a:r>
              <a:rPr lang="en-US" sz="2400" b="1" dirty="0">
                <a:latin typeface="Consolas" panose="020B0609020204030204" pitchFamily="49" charset="0"/>
                <a:cs typeface="Consolas" panose="020B0609020204030204" pitchFamily="49" charset="0"/>
              </a:rPr>
              <a:t>const char</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strPtr</a:t>
            </a:r>
            <a:r>
              <a:rPr lang="en-US" sz="2400" dirty="0">
                <a:latin typeface="Consolas" panose="020B0609020204030204" pitchFamily="49" charset="0"/>
                <a:cs typeface="Consolas" panose="020B0609020204030204" pitchFamily="49" charset="0"/>
              </a:rPr>
              <a:t> = …	</a:t>
            </a:r>
            <a:endParaRPr lang="en-US" sz="2400" dirty="0">
              <a:solidFill>
                <a:srgbClr val="00B050"/>
              </a:solidFill>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69F4ECE2-749B-A046-BE77-17500803E6C1}"/>
              </a:ext>
            </a:extLst>
          </p:cNvPr>
          <p:cNvSpPr txBox="1"/>
          <p:nvPr/>
        </p:nvSpPr>
        <p:spPr>
          <a:xfrm>
            <a:off x="207986" y="6326069"/>
            <a:ext cx="1348446"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(Slide 86)</a:t>
            </a:r>
          </a:p>
        </p:txBody>
      </p:sp>
    </p:spTree>
    <p:extLst>
      <p:ext uri="{BB962C8B-B14F-4D97-AF65-F5344CB8AC3E}">
        <p14:creationId xmlns:p14="http://schemas.microsoft.com/office/powerpoint/2010/main" val="180904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p:txBody>
          <a:bodyPr/>
          <a:lstStyle/>
          <a:p>
            <a:pPr marL="0" indent="0">
              <a:buNone/>
            </a:pPr>
            <a:r>
              <a:rPr lang="en-US" altLang="en-US" dirty="0"/>
              <a:t>A </a:t>
            </a:r>
            <a:r>
              <a:rPr lang="en-US" altLang="en-US" i="1" dirty="0"/>
              <a:t>struct</a:t>
            </a:r>
            <a:r>
              <a:rPr lang="en-US" altLang="en-US" dirty="0"/>
              <a:t> is a way to define a new variable type that is a group of other variables.</a:t>
            </a:r>
          </a:p>
          <a:p>
            <a:pPr marL="0" indent="0">
              <a:buNone/>
            </a:pPr>
            <a:endParaRPr lang="en-US" altLang="en-US" dirty="0"/>
          </a:p>
          <a:p>
            <a:pPr marL="0" indent="0">
              <a:spcBef>
                <a:spcPts val="0"/>
              </a:spcBef>
              <a:buNone/>
            </a:pPr>
            <a:r>
              <a:rPr lang="en-US" altLang="en-US" sz="2400" b="1" dirty="0">
                <a:latin typeface="Consolas" panose="020B0609020204030204" pitchFamily="49" charset="0"/>
                <a:cs typeface="Consolas" panose="020B0609020204030204" pitchFamily="49" charset="0"/>
              </a:rPr>
              <a:t>struct</a:t>
            </a:r>
            <a:r>
              <a:rPr lang="en-US" altLang="en-US" sz="2400" dirty="0">
                <a:latin typeface="Consolas" panose="020B0609020204030204" pitchFamily="49" charset="0"/>
                <a:cs typeface="Consolas" panose="020B0609020204030204" pitchFamily="49" charset="0"/>
              </a:rPr>
              <a:t> date {		</a:t>
            </a:r>
            <a:r>
              <a:rPr lang="en-US" altLang="en-US" sz="2400" dirty="0">
                <a:solidFill>
                  <a:srgbClr val="00B050"/>
                </a:solidFill>
                <a:latin typeface="Consolas" panose="020B0609020204030204" pitchFamily="49" charset="0"/>
                <a:cs typeface="Consolas" panose="020B0609020204030204" pitchFamily="49" charset="0"/>
              </a:rPr>
              <a:t>// declaring a struct type</a:t>
            </a: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month;</a:t>
            </a: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day;		</a:t>
            </a:r>
            <a:r>
              <a:rPr lang="en-US" altLang="en-US" sz="2400" dirty="0">
                <a:solidFill>
                  <a:srgbClr val="00B050"/>
                </a:solidFill>
                <a:latin typeface="Consolas" panose="020B0609020204030204" pitchFamily="49" charset="0"/>
                <a:cs typeface="Consolas" panose="020B0609020204030204" pitchFamily="49" charset="0"/>
              </a:rPr>
              <a:t>// members of each date structure</a:t>
            </a:r>
          </a:p>
          <a:p>
            <a:pPr marL="0" indent="0">
              <a:spcBef>
                <a:spcPts val="0"/>
              </a:spcBef>
              <a:buNone/>
            </a:pPr>
            <a:r>
              <a:rPr lang="en-US" altLang="en-US" sz="2400" dirty="0">
                <a:latin typeface="Consolas" panose="020B0609020204030204" pitchFamily="49" charset="0"/>
                <a:cs typeface="Consolas" panose="020B0609020204030204" pitchFamily="49" charset="0"/>
              </a:rPr>
              <a:t>};</a:t>
            </a:r>
          </a:p>
          <a:p>
            <a:pPr marL="0" indent="0">
              <a:spcBef>
                <a:spcPts val="0"/>
              </a:spcBef>
              <a:buNone/>
            </a:pPr>
            <a:r>
              <a:rPr lang="en-US" altLang="en-US" sz="2400" dirty="0">
                <a:latin typeface="Consolas" panose="020B0609020204030204" pitchFamily="49" charset="0"/>
                <a:cs typeface="Consolas" panose="020B0609020204030204" pitchFamily="49" charset="0"/>
              </a:rPr>
              <a:t>…</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latin typeface="Consolas" panose="020B0609020204030204" pitchFamily="49" charset="0"/>
                <a:cs typeface="Consolas" panose="020B0609020204030204" pitchFamily="49" charset="0"/>
              </a:rPr>
              <a:t>struct date today;	               </a:t>
            </a:r>
            <a:r>
              <a:rPr lang="en-US" altLang="en-US" sz="2400" dirty="0">
                <a:solidFill>
                  <a:srgbClr val="00B050"/>
                </a:solidFill>
                <a:latin typeface="Consolas" panose="020B0609020204030204" pitchFamily="49" charset="0"/>
                <a:cs typeface="Consolas" panose="020B0609020204030204" pitchFamily="49" charset="0"/>
              </a:rPr>
              <a:t>// construct structure instances</a:t>
            </a:r>
          </a:p>
          <a:p>
            <a:pPr marL="0" indent="0">
              <a:spcBef>
                <a:spcPts val="0"/>
              </a:spcBef>
              <a:buNone/>
            </a:pPr>
            <a:r>
              <a:rPr lang="en-US" altLang="en-US" sz="2400" dirty="0" err="1">
                <a:latin typeface="Consolas" panose="020B0609020204030204" pitchFamily="49" charset="0"/>
                <a:cs typeface="Consolas" panose="020B0609020204030204" pitchFamily="49" charset="0"/>
              </a:rPr>
              <a:t>today.month</a:t>
            </a:r>
            <a:r>
              <a:rPr lang="en-US" altLang="en-US" sz="2400" dirty="0">
                <a:latin typeface="Consolas" panose="020B0609020204030204" pitchFamily="49" charset="0"/>
                <a:cs typeface="Consolas" panose="020B0609020204030204" pitchFamily="49" charset="0"/>
              </a:rPr>
              <a:t> = 1;</a:t>
            </a:r>
          </a:p>
          <a:p>
            <a:pPr marL="0" indent="0">
              <a:spcBef>
                <a:spcPts val="0"/>
              </a:spcBef>
              <a:buNone/>
            </a:pPr>
            <a:r>
              <a:rPr lang="en-US" altLang="en-US" sz="2400" dirty="0" err="1">
                <a:latin typeface="Consolas" panose="020B0609020204030204" pitchFamily="49" charset="0"/>
                <a:cs typeface="Consolas" panose="020B0609020204030204" pitchFamily="49" charset="0"/>
              </a:rPr>
              <a:t>today.day</a:t>
            </a:r>
            <a:r>
              <a:rPr lang="en-US" altLang="en-US" sz="2400" dirty="0">
                <a:latin typeface="Consolas" panose="020B0609020204030204" pitchFamily="49" charset="0"/>
                <a:cs typeface="Consolas" panose="020B0609020204030204" pitchFamily="49" charset="0"/>
              </a:rPr>
              <a:t> = 28;</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latin typeface="Consolas" panose="020B0609020204030204" pitchFamily="49" charset="0"/>
                <a:cs typeface="Consolas" panose="020B0609020204030204" pitchFamily="49" charset="0"/>
              </a:rPr>
              <a:t>struct date </a:t>
            </a:r>
            <a:r>
              <a:rPr lang="en-US" altLang="en-US" sz="2400" dirty="0" err="1">
                <a:latin typeface="Consolas" panose="020B0609020204030204" pitchFamily="49" charset="0"/>
                <a:cs typeface="Consolas" panose="020B0609020204030204" pitchFamily="49" charset="0"/>
              </a:rPr>
              <a:t>new_years_eve</a:t>
            </a:r>
            <a:r>
              <a:rPr lang="en-US" altLang="en-US" sz="2400" dirty="0">
                <a:latin typeface="Consolas" panose="020B0609020204030204" pitchFamily="49" charset="0"/>
                <a:cs typeface="Consolas" panose="020B0609020204030204" pitchFamily="49" charset="0"/>
              </a:rPr>
              <a:t> = {12, 31};   </a:t>
            </a:r>
            <a:r>
              <a:rPr lang="en-US" altLang="en-US" sz="2400" dirty="0">
                <a:solidFill>
                  <a:srgbClr val="00B050"/>
                </a:solidFill>
                <a:latin typeface="Consolas" panose="020B0609020204030204" pitchFamily="49" charset="0"/>
                <a:cs typeface="Consolas" panose="020B0609020204030204" pitchFamily="49" charset="0"/>
              </a:rPr>
              <a:t>// shorter initializer syntax</a:t>
            </a:r>
            <a:endParaRPr lang="en-US" altLang="en-US" sz="2000" dirty="0">
              <a:solidFill>
                <a:srgbClr val="00B050"/>
              </a:solidFill>
              <a:latin typeface="Consolas" panose="020B0609020204030204" pitchFamily="49" charset="0"/>
            </a:endParaRPr>
          </a:p>
          <a:p>
            <a:pPr lvl="1">
              <a:lnSpc>
                <a:spcPct val="80000"/>
              </a:lnSpc>
              <a:buFontTx/>
              <a:buNone/>
            </a:pPr>
            <a:r>
              <a:rPr lang="en-US" altLang="en-US" sz="2000" dirty="0">
                <a:latin typeface="Consolas" panose="020B0609020204030204" pitchFamily="49" charset="0"/>
              </a:rPr>
              <a:t>	</a:t>
            </a:r>
            <a:endParaRPr lang="en-US" altLang="en-US" sz="2000" dirty="0">
              <a:solidFill>
                <a:srgbClr val="008000"/>
              </a:solidFill>
              <a:latin typeface="Consolas" panose="020B0609020204030204" pitchFamily="49" charset="0"/>
            </a:endParaRPr>
          </a:p>
        </p:txBody>
      </p:sp>
    </p:spTree>
    <p:extLst>
      <p:ext uri="{BB962C8B-B14F-4D97-AF65-F5344CB8AC3E}">
        <p14:creationId xmlns:p14="http://schemas.microsoft.com/office/powerpoint/2010/main" val="262322535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p:txBody>
          <a:bodyPr/>
          <a:lstStyle/>
          <a:p>
            <a:pPr marL="0" indent="0">
              <a:buNone/>
            </a:pPr>
            <a:r>
              <a:rPr lang="en-US" altLang="en-US" dirty="0"/>
              <a:t>Wrap the struct definition in a </a:t>
            </a:r>
            <a:r>
              <a:rPr lang="en-US" altLang="en-US" b="1" dirty="0"/>
              <a:t>typedef </a:t>
            </a:r>
            <a:r>
              <a:rPr lang="en-US" altLang="en-US" dirty="0"/>
              <a:t>to avoid having to include the word </a:t>
            </a:r>
            <a:r>
              <a:rPr lang="en-US" altLang="en-US" b="1" dirty="0"/>
              <a:t>struct</a:t>
            </a:r>
            <a:r>
              <a:rPr lang="en-US" altLang="en-US" dirty="0"/>
              <a:t> every time you make a new variable of that type.</a:t>
            </a:r>
          </a:p>
          <a:p>
            <a:pPr marL="0" indent="0">
              <a:buNone/>
            </a:pPr>
            <a:endParaRPr lang="en-US" altLang="en-US" dirty="0"/>
          </a:p>
          <a:p>
            <a:pPr marL="0" indent="0">
              <a:spcBef>
                <a:spcPts val="0"/>
              </a:spcBef>
              <a:buNone/>
            </a:pPr>
            <a:r>
              <a:rPr lang="en-US" altLang="en-US" sz="2400" b="1" dirty="0">
                <a:solidFill>
                  <a:srgbClr val="FF0000"/>
                </a:solidFill>
                <a:latin typeface="Consolas" panose="020B0609020204030204" pitchFamily="49" charset="0"/>
                <a:cs typeface="Consolas" panose="020B0609020204030204" pitchFamily="49" charset="0"/>
              </a:rPr>
              <a:t>typedef</a:t>
            </a:r>
            <a:r>
              <a:rPr lang="en-US" altLang="en-US" sz="2400" b="1" dirty="0">
                <a:latin typeface="Consolas" panose="020B0609020204030204" pitchFamily="49" charset="0"/>
                <a:cs typeface="Consolas" panose="020B0609020204030204" pitchFamily="49" charset="0"/>
              </a:rPr>
              <a:t> struct</a:t>
            </a:r>
            <a:r>
              <a:rPr lang="en-US" altLang="en-US" sz="2400" dirty="0">
                <a:latin typeface="Consolas" panose="020B0609020204030204" pitchFamily="49" charset="0"/>
                <a:cs typeface="Consolas" panose="020B0609020204030204" pitchFamily="49" charset="0"/>
              </a:rPr>
              <a:t> date {		</a:t>
            </a:r>
            <a:endParaRPr lang="en-US" alt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month;</a:t>
            </a: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day;		</a:t>
            </a:r>
            <a:endParaRPr lang="en-US" alt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altLang="en-US" sz="2400" dirty="0">
                <a:latin typeface="Consolas" panose="020B0609020204030204" pitchFamily="49" charset="0"/>
                <a:cs typeface="Consolas" panose="020B0609020204030204" pitchFamily="49" charset="0"/>
              </a:rPr>
              <a:t>} </a:t>
            </a:r>
            <a:r>
              <a:rPr lang="en-US" altLang="en-US" sz="2400" dirty="0">
                <a:solidFill>
                  <a:srgbClr val="FF0000"/>
                </a:solidFill>
                <a:latin typeface="Consolas" panose="020B0609020204030204" pitchFamily="49" charset="0"/>
                <a:cs typeface="Consolas" panose="020B0609020204030204" pitchFamily="49" charset="0"/>
              </a:rPr>
              <a:t>date</a:t>
            </a:r>
            <a:r>
              <a:rPr lang="en-US" altLang="en-US" sz="2400" dirty="0">
                <a:latin typeface="Consolas" panose="020B0609020204030204" pitchFamily="49" charset="0"/>
                <a:cs typeface="Consolas" panose="020B0609020204030204" pitchFamily="49" charset="0"/>
              </a:rPr>
              <a:t>;</a:t>
            </a:r>
          </a:p>
          <a:p>
            <a:pPr marL="0" indent="0">
              <a:spcBef>
                <a:spcPts val="0"/>
              </a:spcBef>
              <a:buNone/>
            </a:pPr>
            <a:r>
              <a:rPr lang="en-US" altLang="en-US" sz="2400" dirty="0">
                <a:latin typeface="Consolas" panose="020B0609020204030204" pitchFamily="49" charset="0"/>
                <a:cs typeface="Consolas" panose="020B0609020204030204" pitchFamily="49" charset="0"/>
              </a:rPr>
              <a:t>…</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solidFill>
                  <a:srgbClr val="FF0000"/>
                </a:solidFill>
                <a:latin typeface="Consolas" panose="020B0609020204030204" pitchFamily="49" charset="0"/>
                <a:cs typeface="Consolas" panose="020B0609020204030204" pitchFamily="49" charset="0"/>
              </a:rPr>
              <a:t>date</a:t>
            </a:r>
            <a:r>
              <a:rPr lang="en-US" altLang="en-US" sz="2400" dirty="0">
                <a:latin typeface="Consolas" panose="020B0609020204030204" pitchFamily="49" charset="0"/>
                <a:cs typeface="Consolas" panose="020B0609020204030204" pitchFamily="49" charset="0"/>
              </a:rPr>
              <a:t> today;	</a:t>
            </a:r>
            <a:endParaRPr lang="en-US" alt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altLang="en-US" sz="2400" dirty="0" err="1">
                <a:latin typeface="Consolas" panose="020B0609020204030204" pitchFamily="49" charset="0"/>
                <a:cs typeface="Consolas" panose="020B0609020204030204" pitchFamily="49" charset="0"/>
              </a:rPr>
              <a:t>today.month</a:t>
            </a:r>
            <a:r>
              <a:rPr lang="en-US" altLang="en-US" sz="2400" dirty="0">
                <a:latin typeface="Consolas" panose="020B0609020204030204" pitchFamily="49" charset="0"/>
                <a:cs typeface="Consolas" panose="020B0609020204030204" pitchFamily="49" charset="0"/>
              </a:rPr>
              <a:t> = 1;</a:t>
            </a:r>
          </a:p>
          <a:p>
            <a:pPr marL="0" indent="0">
              <a:spcBef>
                <a:spcPts val="0"/>
              </a:spcBef>
              <a:buNone/>
            </a:pPr>
            <a:r>
              <a:rPr lang="en-US" altLang="en-US" sz="2400" dirty="0" err="1">
                <a:latin typeface="Consolas" panose="020B0609020204030204" pitchFamily="49" charset="0"/>
                <a:cs typeface="Consolas" panose="020B0609020204030204" pitchFamily="49" charset="0"/>
              </a:rPr>
              <a:t>today.day</a:t>
            </a:r>
            <a:r>
              <a:rPr lang="en-US" altLang="en-US" sz="2400" dirty="0">
                <a:latin typeface="Consolas" panose="020B0609020204030204" pitchFamily="49" charset="0"/>
                <a:cs typeface="Consolas" panose="020B0609020204030204" pitchFamily="49" charset="0"/>
              </a:rPr>
              <a:t> = 28;</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solidFill>
                  <a:srgbClr val="FF0000"/>
                </a:solidFill>
                <a:latin typeface="Consolas" panose="020B0609020204030204" pitchFamily="49" charset="0"/>
                <a:cs typeface="Consolas" panose="020B0609020204030204" pitchFamily="49" charset="0"/>
              </a:rPr>
              <a:t>date </a:t>
            </a:r>
            <a:r>
              <a:rPr lang="en-US" altLang="en-US" sz="2400" dirty="0" err="1">
                <a:latin typeface="Consolas" panose="020B0609020204030204" pitchFamily="49" charset="0"/>
                <a:cs typeface="Consolas" panose="020B0609020204030204" pitchFamily="49" charset="0"/>
              </a:rPr>
              <a:t>new_years_eve</a:t>
            </a:r>
            <a:r>
              <a:rPr lang="en-US" altLang="en-US" sz="2400" dirty="0">
                <a:latin typeface="Consolas" panose="020B0609020204030204" pitchFamily="49" charset="0"/>
                <a:cs typeface="Consolas" panose="020B0609020204030204" pitchFamily="49" charset="0"/>
              </a:rPr>
              <a:t> = {12, 31};   </a:t>
            </a:r>
            <a:endParaRPr lang="en-US" altLang="en-US" sz="2400" dirty="0">
              <a:solidFill>
                <a:srgbClr val="00B050"/>
              </a:solidFill>
              <a:latin typeface="Consolas" panose="020B0609020204030204" pitchFamily="49" charset="0"/>
            </a:endParaRPr>
          </a:p>
        </p:txBody>
      </p:sp>
    </p:spTree>
    <p:extLst>
      <p:ext uri="{BB962C8B-B14F-4D97-AF65-F5344CB8AC3E}">
        <p14:creationId xmlns:p14="http://schemas.microsoft.com/office/powerpoint/2010/main" val="283875186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410200"/>
          </a:xfrm>
        </p:spPr>
        <p:txBody>
          <a:bodyPr/>
          <a:lstStyle/>
          <a:p>
            <a:pPr marL="0" indent="0">
              <a:buNone/>
            </a:pPr>
            <a:r>
              <a:rPr lang="en-US" altLang="en-US" dirty="0"/>
              <a:t>If you pass a struct as a parameter, like for other parameters, C passes a </a:t>
            </a:r>
            <a:r>
              <a:rPr lang="en-US" altLang="en-US" b="1" dirty="0"/>
              <a:t>copy</a:t>
            </a:r>
            <a:r>
              <a:rPr lang="en-US" altLang="en-US" dirty="0"/>
              <a:t> of the entire struct. </a:t>
            </a:r>
            <a:endParaRPr lang="en-US" altLang="en-US" sz="2400" dirty="0"/>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void </a:t>
            </a:r>
            <a:r>
              <a:rPr lang="en-US" altLang="en-US" sz="2400" dirty="0" err="1">
                <a:latin typeface="Consolas" panose="020B0609020204030204" pitchFamily="49" charset="0"/>
              </a:rPr>
              <a:t>advance_day</a:t>
            </a:r>
            <a:r>
              <a:rPr lang="en-US" altLang="en-US" sz="2400" dirty="0">
                <a:latin typeface="Consolas" panose="020B0609020204030204" pitchFamily="49" charset="0"/>
              </a:rPr>
              <a:t>(date d) {</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d.day</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{1, 28};</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advance_day</a:t>
            </a:r>
            <a:r>
              <a:rPr lang="en-US" altLang="en-US" sz="2400" dirty="0">
                <a:latin typeface="Consolas" panose="020B0609020204030204" pitchFamily="49" charset="0"/>
              </a:rPr>
              <a:t>(</a:t>
            </a:r>
            <a:r>
              <a:rPr lang="en-US" altLang="en-US" sz="2400" dirty="0" err="1">
                <a:latin typeface="Consolas" panose="020B0609020204030204" pitchFamily="49" charset="0"/>
              </a:rPr>
              <a:t>my_date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28</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5685510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562600"/>
          </a:xfrm>
        </p:spPr>
        <p:txBody>
          <a:bodyPr/>
          <a:lstStyle/>
          <a:p>
            <a:pPr marL="0" indent="0">
              <a:buNone/>
            </a:pPr>
            <a:r>
              <a:rPr lang="en-US" altLang="en-US" dirty="0"/>
              <a:t>If you pass a struct as a parameter, like for other parameters, C passes a </a:t>
            </a:r>
            <a:r>
              <a:rPr lang="en-US" altLang="en-US" b="1" dirty="0"/>
              <a:t>copy</a:t>
            </a:r>
            <a:r>
              <a:rPr lang="en-US" altLang="en-US" dirty="0"/>
              <a:t> of the entire struct.   </a:t>
            </a:r>
            <a:r>
              <a:rPr lang="en-US" altLang="en-US" b="1" dirty="0"/>
              <a:t>Use a pointer to modify a specific instance.</a:t>
            </a:r>
            <a:endParaRPr lang="en-US" altLang="en-US" sz="2400" dirty="0"/>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void </a:t>
            </a:r>
            <a:r>
              <a:rPr lang="en-US" altLang="en-US" sz="2400" dirty="0" err="1">
                <a:latin typeface="Consolas" panose="020B0609020204030204" pitchFamily="49" charset="0"/>
              </a:rPr>
              <a:t>advance_day</a:t>
            </a:r>
            <a:r>
              <a:rPr lang="en-US" altLang="en-US" sz="2400" dirty="0">
                <a:latin typeface="Consolas" panose="020B0609020204030204" pitchFamily="49" charset="0"/>
              </a:rPr>
              <a:t>(date *d) {</a:t>
            </a:r>
          </a:p>
          <a:p>
            <a:pPr marL="0" indent="0">
              <a:spcBef>
                <a:spcPts val="0"/>
              </a:spcBef>
              <a:buNone/>
            </a:pPr>
            <a:r>
              <a:rPr lang="en-US" altLang="en-US" sz="2400" dirty="0">
                <a:latin typeface="Consolas" panose="020B0609020204030204" pitchFamily="49" charset="0"/>
              </a:rPr>
              <a:t>	(*d).day++;</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{1, 28};</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advance_day</a:t>
            </a:r>
            <a:r>
              <a:rPr lang="en-US" altLang="en-US" sz="2400" dirty="0">
                <a:latin typeface="Consolas" panose="020B0609020204030204" pitchFamily="49" charset="0"/>
              </a:rPr>
              <a:t>(&amp;</a:t>
            </a:r>
            <a:r>
              <a:rPr lang="en-US" altLang="en-US" sz="2400" dirty="0" err="1">
                <a:latin typeface="Consolas" panose="020B0609020204030204" pitchFamily="49" charset="0"/>
              </a:rPr>
              <a:t>my_date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29</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381259118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562600"/>
          </a:xfrm>
        </p:spPr>
        <p:txBody>
          <a:bodyPr/>
          <a:lstStyle/>
          <a:p>
            <a:pPr marL="0" indent="0">
              <a:buNone/>
            </a:pPr>
            <a:r>
              <a:rPr lang="en-US" altLang="en-US" dirty="0"/>
              <a:t>The </a:t>
            </a:r>
            <a:r>
              <a:rPr lang="en-US" altLang="en-US" b="1" dirty="0"/>
              <a:t>arrow</a:t>
            </a:r>
            <a:r>
              <a:rPr lang="en-US" altLang="en-US" dirty="0"/>
              <a:t> operator lets you access the field of a struct pointed to by a pointer.</a:t>
            </a:r>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void </a:t>
            </a:r>
            <a:r>
              <a:rPr lang="en-US" altLang="en-US" sz="2400" dirty="0" err="1">
                <a:latin typeface="Consolas" panose="020B0609020204030204" pitchFamily="49" charset="0"/>
              </a:rPr>
              <a:t>advance_day</a:t>
            </a:r>
            <a:r>
              <a:rPr lang="en-US" altLang="en-US" sz="2400" dirty="0">
                <a:latin typeface="Consolas" panose="020B0609020204030204" pitchFamily="49" charset="0"/>
              </a:rPr>
              <a:t>(date *d) {</a:t>
            </a:r>
          </a:p>
          <a:p>
            <a:pPr marL="0" indent="0">
              <a:spcBef>
                <a:spcPts val="0"/>
              </a:spcBef>
              <a:buNone/>
            </a:pPr>
            <a:r>
              <a:rPr lang="en-US" altLang="en-US" sz="2400" dirty="0">
                <a:latin typeface="Consolas" panose="020B0609020204030204" pitchFamily="49" charset="0"/>
              </a:rPr>
              <a:t>	</a:t>
            </a:r>
            <a:r>
              <a:rPr lang="en-US" altLang="en-US" sz="2400" dirty="0">
                <a:solidFill>
                  <a:srgbClr val="FF0000"/>
                </a:solidFill>
                <a:latin typeface="Consolas" panose="020B0609020204030204" pitchFamily="49" charset="0"/>
              </a:rPr>
              <a:t>d-&gt;day++;		// equivalent to (*d).day++;</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{1, 28};</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advance_day</a:t>
            </a:r>
            <a:r>
              <a:rPr lang="en-US" altLang="en-US" sz="2400" dirty="0">
                <a:latin typeface="Consolas" panose="020B0609020204030204" pitchFamily="49" charset="0"/>
              </a:rPr>
              <a:t>(&amp;</a:t>
            </a:r>
            <a:r>
              <a:rPr lang="en-US" altLang="en-US" sz="2400" dirty="0" err="1">
                <a:latin typeface="Consolas" panose="020B0609020204030204" pitchFamily="49" charset="0"/>
              </a:rPr>
              <a:t>my_date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29</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p:txBody>
      </p:sp>
    </p:spTree>
    <p:extLst>
      <p:ext uri="{BB962C8B-B14F-4D97-AF65-F5344CB8AC3E}">
        <p14:creationId xmlns:p14="http://schemas.microsoft.com/office/powerpoint/2010/main" val="227856440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562600"/>
          </a:xfrm>
        </p:spPr>
        <p:txBody>
          <a:bodyPr/>
          <a:lstStyle/>
          <a:p>
            <a:pPr marL="0" indent="0">
              <a:buNone/>
            </a:pPr>
            <a:r>
              <a:rPr lang="en-US" altLang="en-US" dirty="0"/>
              <a:t>C allows you to return structs from functions as well.  It returns whatever is contained within the struct. </a:t>
            </a:r>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date </a:t>
            </a:r>
            <a:r>
              <a:rPr lang="en-US" altLang="en-US" sz="2400" dirty="0" err="1">
                <a:latin typeface="Consolas" panose="020B0609020204030204" pitchFamily="49" charset="0"/>
              </a:rPr>
              <a:t>create_new_years_date</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d = {1, 1};</a:t>
            </a:r>
          </a:p>
          <a:p>
            <a:pPr marL="0" indent="0">
              <a:spcBef>
                <a:spcPts val="0"/>
              </a:spcBef>
              <a:buNone/>
            </a:pPr>
            <a:r>
              <a:rPr lang="en-US" altLang="en-US" sz="2400" dirty="0">
                <a:latin typeface="Consolas" panose="020B0609020204030204" pitchFamily="49" charset="0"/>
              </a:rPr>
              <a:t>     return d;		</a:t>
            </a:r>
            <a:r>
              <a:rPr lang="en-US" altLang="en-US" sz="2400" dirty="0">
                <a:solidFill>
                  <a:srgbClr val="00B050"/>
                </a:solidFill>
                <a:latin typeface="Consolas" panose="020B0609020204030204" pitchFamily="49" charset="0"/>
              </a:rPr>
              <a:t>// or </a:t>
            </a:r>
            <a:r>
              <a:rPr lang="en-US" altLang="en-US" sz="2400" b="1" dirty="0">
                <a:solidFill>
                  <a:srgbClr val="00B050"/>
                </a:solidFill>
                <a:latin typeface="Consolas" panose="020B0609020204030204" pitchFamily="49" charset="0"/>
              </a:rPr>
              <a:t>return (date){1, 1};</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a:t>
            </a:r>
            <a:r>
              <a:rPr lang="en-US" altLang="en-US" sz="2400" dirty="0" err="1">
                <a:latin typeface="Consolas" panose="020B0609020204030204" pitchFamily="49" charset="0"/>
              </a:rPr>
              <a:t>create_new_years_date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1</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76874133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410200"/>
          </a:xfrm>
        </p:spPr>
        <p:txBody>
          <a:bodyPr/>
          <a:lstStyle/>
          <a:p>
            <a:pPr marL="0" indent="0">
              <a:buNone/>
            </a:pPr>
            <a:r>
              <a:rPr lang="en-US" altLang="en-US" b="1" dirty="0" err="1"/>
              <a:t>sizeof</a:t>
            </a:r>
            <a:r>
              <a:rPr lang="en-US" altLang="en-US" dirty="0"/>
              <a:t> gives you the entire size of a struct, which is the sum of the sizes of all its contents.</a:t>
            </a:r>
          </a:p>
          <a:p>
            <a:pPr marL="0" indent="0">
              <a:buNone/>
            </a:pPr>
            <a:endParaRPr lang="en-US" altLang="en-US" dirty="0"/>
          </a:p>
          <a:p>
            <a:pPr>
              <a:lnSpc>
                <a:spcPct val="80000"/>
              </a:lnSpc>
              <a:buNone/>
            </a:pPr>
            <a:r>
              <a:rPr lang="en-US" altLang="en-US" sz="2400" b="1" dirty="0">
                <a:latin typeface="Consolas" panose="020B0609020204030204" pitchFamily="49" charset="0"/>
              </a:rPr>
              <a:t>typedef struct</a:t>
            </a:r>
            <a:r>
              <a:rPr lang="en-US" altLang="en-US" sz="2400" dirty="0">
                <a:latin typeface="Consolas" panose="020B0609020204030204" pitchFamily="49" charset="0"/>
              </a:rPr>
              <a:t> date {</a:t>
            </a:r>
          </a:p>
          <a:p>
            <a:pPr>
              <a:lnSpc>
                <a:spcPct val="80000"/>
              </a:lnSpc>
              <a:buNone/>
            </a:pPr>
            <a:r>
              <a:rPr lang="en-US" altLang="en-US" sz="2400" dirty="0">
                <a:latin typeface="Consolas" panose="020B0609020204030204" pitchFamily="49" charset="0"/>
              </a:rPr>
              <a:t>	    </a:t>
            </a:r>
            <a:r>
              <a:rPr lang="en-US" altLang="en-US" sz="2400" dirty="0" err="1">
                <a:latin typeface="Consolas" panose="020B0609020204030204" pitchFamily="49" charset="0"/>
              </a:rPr>
              <a:t>int</a:t>
            </a:r>
            <a:r>
              <a:rPr lang="en-US" altLang="en-US" sz="2400" dirty="0">
                <a:latin typeface="Consolas" panose="020B0609020204030204" pitchFamily="49" charset="0"/>
              </a:rPr>
              <a:t> month;</a:t>
            </a:r>
          </a:p>
          <a:p>
            <a:pPr>
              <a:lnSpc>
                <a:spcPct val="80000"/>
              </a:lnSpc>
              <a:buNone/>
            </a:pPr>
            <a:r>
              <a:rPr lang="en-US" altLang="en-US" sz="2400" dirty="0">
                <a:latin typeface="Consolas" panose="020B0609020204030204" pitchFamily="49" charset="0"/>
              </a:rPr>
              <a:t>	    </a:t>
            </a:r>
            <a:r>
              <a:rPr lang="en-US" altLang="en-US" sz="2400" dirty="0" err="1">
                <a:latin typeface="Consolas" panose="020B0609020204030204" pitchFamily="49" charset="0"/>
              </a:rPr>
              <a:t>int</a:t>
            </a:r>
            <a:r>
              <a:rPr lang="en-US" altLang="en-US" sz="2400" dirty="0">
                <a:latin typeface="Consolas" panose="020B0609020204030204" pitchFamily="49" charset="0"/>
              </a:rPr>
              <a:t> day;       </a:t>
            </a:r>
          </a:p>
          <a:p>
            <a:pPr>
              <a:lnSpc>
                <a:spcPct val="80000"/>
              </a:lnSpc>
              <a:buNone/>
            </a:pPr>
            <a:r>
              <a:rPr lang="en-US" altLang="en-US" sz="2400" dirty="0">
                <a:latin typeface="Consolas" panose="020B0609020204030204" pitchFamily="49" charset="0"/>
              </a:rPr>
              <a:t>	} date;</a:t>
            </a:r>
          </a:p>
          <a:p>
            <a:pPr marL="0" indent="0">
              <a:buNone/>
            </a:pPr>
            <a:endParaRPr lang="en-US" altLang="en-US" sz="2400" dirty="0">
              <a:latin typeface="Consolas" panose="020B0609020204030204" pitchFamily="49" charset="0"/>
            </a:endParaRPr>
          </a:p>
          <a:p>
            <a:pPr marL="0" indent="0">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buNone/>
            </a:pPr>
            <a:r>
              <a:rPr lang="en-US" altLang="en-US" sz="2400" dirty="0">
                <a:latin typeface="Consolas" panose="020B0609020204030204" pitchFamily="49" charset="0"/>
              </a:rPr>
              <a:t>	</a:t>
            </a:r>
            <a:r>
              <a:rPr lang="en-US" altLang="en-US" sz="2400" dirty="0" err="1">
                <a:latin typeface="Consolas" panose="020B0609020204030204" pitchFamily="49" charset="0"/>
              </a:rPr>
              <a:t>int</a:t>
            </a:r>
            <a:r>
              <a:rPr lang="en-US" altLang="en-US" sz="2400" dirty="0">
                <a:latin typeface="Consolas" panose="020B0609020204030204" pitchFamily="49" charset="0"/>
              </a:rPr>
              <a:t> size = </a:t>
            </a:r>
            <a:r>
              <a:rPr lang="en-US" altLang="en-US" sz="2400" dirty="0" err="1">
                <a:latin typeface="Consolas" panose="020B0609020204030204" pitchFamily="49" charset="0"/>
              </a:rPr>
              <a:t>sizeof</a:t>
            </a:r>
            <a:r>
              <a:rPr lang="en-US" altLang="en-US" sz="2400" dirty="0">
                <a:latin typeface="Consolas" panose="020B0609020204030204" pitchFamily="49" charset="0"/>
              </a:rPr>
              <a:t>(date);	</a:t>
            </a:r>
            <a:r>
              <a:rPr lang="en-US" altLang="en-US" sz="2400" dirty="0">
                <a:solidFill>
                  <a:srgbClr val="00B050"/>
                </a:solidFill>
                <a:latin typeface="Consolas" panose="020B0609020204030204" pitchFamily="49" charset="0"/>
              </a:rPr>
              <a:t>// 8	</a:t>
            </a:r>
          </a:p>
          <a:p>
            <a:pPr marL="0" indent="0">
              <a:buNone/>
            </a:pPr>
            <a:r>
              <a:rPr lang="en-US" altLang="en-US" sz="2400" dirty="0">
                <a:solidFill>
                  <a:srgbClr val="00B050"/>
                </a:solidFill>
                <a:latin typeface="Consolas" panose="020B0609020204030204" pitchFamily="49" charset="0"/>
              </a:rPr>
              <a:t>     	</a:t>
            </a:r>
            <a:r>
              <a:rPr lang="en-US" altLang="en-US" sz="2400" dirty="0">
                <a:latin typeface="Consolas" panose="020B0609020204030204" pitchFamily="49" charset="0"/>
              </a:rPr>
              <a:t>return 0;</a:t>
            </a:r>
          </a:p>
          <a:p>
            <a:pPr marL="0" indent="0">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364458034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57D6-2C60-C146-9D89-191E4C4F25D0}"/>
              </a:ext>
            </a:extLst>
          </p:cNvPr>
          <p:cNvSpPr>
            <a:spLocks noGrp="1"/>
          </p:cNvSpPr>
          <p:nvPr>
            <p:ph type="title"/>
          </p:nvPr>
        </p:nvSpPr>
        <p:spPr/>
        <p:txBody>
          <a:bodyPr/>
          <a:lstStyle/>
          <a:p>
            <a:r>
              <a:rPr lang="en-US" dirty="0"/>
              <a:t>Arrays of Structs</a:t>
            </a:r>
          </a:p>
        </p:txBody>
      </p:sp>
      <p:sp>
        <p:nvSpPr>
          <p:cNvPr id="3" name="Content Placeholder 2">
            <a:extLst>
              <a:ext uri="{FF2B5EF4-FFF2-40B4-BE49-F238E27FC236}">
                <a16:creationId xmlns:a16="http://schemas.microsoft.com/office/drawing/2014/main" id="{860F07F1-FF95-2B48-A98F-A2CF8795FDD5}"/>
              </a:ext>
            </a:extLst>
          </p:cNvPr>
          <p:cNvSpPr>
            <a:spLocks noGrp="1"/>
          </p:cNvSpPr>
          <p:nvPr>
            <p:ph idx="1"/>
          </p:nvPr>
        </p:nvSpPr>
        <p:spPr/>
        <p:txBody>
          <a:bodyPr/>
          <a:lstStyle/>
          <a:p>
            <a:pPr marL="0" indent="0">
              <a:buNone/>
            </a:pPr>
            <a:r>
              <a:rPr lang="en-US" dirty="0"/>
              <a:t>You can create arrays of structs just like any other variable type.</a:t>
            </a:r>
          </a:p>
          <a:p>
            <a:pPr marL="0" indent="0">
              <a:buNone/>
            </a:pPr>
            <a:endParaRPr lang="en-US" dirty="0"/>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	char c;</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[5];</a:t>
            </a:r>
          </a:p>
        </p:txBody>
      </p:sp>
    </p:spTree>
    <p:extLst>
      <p:ext uri="{BB962C8B-B14F-4D97-AF65-F5344CB8AC3E}">
        <p14:creationId xmlns:p14="http://schemas.microsoft.com/office/powerpoint/2010/main" val="172828818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57D6-2C60-C146-9D89-191E4C4F25D0}"/>
              </a:ext>
            </a:extLst>
          </p:cNvPr>
          <p:cNvSpPr>
            <a:spLocks noGrp="1"/>
          </p:cNvSpPr>
          <p:nvPr>
            <p:ph type="title"/>
          </p:nvPr>
        </p:nvSpPr>
        <p:spPr/>
        <p:txBody>
          <a:bodyPr/>
          <a:lstStyle/>
          <a:p>
            <a:r>
              <a:rPr lang="en-US" dirty="0"/>
              <a:t>Arrays of Structs</a:t>
            </a:r>
          </a:p>
        </p:txBody>
      </p:sp>
      <p:sp>
        <p:nvSpPr>
          <p:cNvPr id="3" name="Content Placeholder 2">
            <a:extLst>
              <a:ext uri="{FF2B5EF4-FFF2-40B4-BE49-F238E27FC236}">
                <a16:creationId xmlns:a16="http://schemas.microsoft.com/office/drawing/2014/main" id="{860F07F1-FF95-2B48-A98F-A2CF8795FDD5}"/>
              </a:ext>
            </a:extLst>
          </p:cNvPr>
          <p:cNvSpPr>
            <a:spLocks noGrp="1"/>
          </p:cNvSpPr>
          <p:nvPr>
            <p:ph idx="1"/>
          </p:nvPr>
        </p:nvSpPr>
        <p:spPr/>
        <p:txBody>
          <a:bodyPr/>
          <a:lstStyle/>
          <a:p>
            <a:pPr marL="0" indent="0">
              <a:buNone/>
            </a:pPr>
            <a:r>
              <a:rPr lang="en-US" dirty="0"/>
              <a:t>To initialize an entry of the array, you must use this special syntax to confirm the type to C.</a:t>
            </a:r>
          </a:p>
          <a:p>
            <a:pPr marL="0" indent="0">
              <a:buNone/>
            </a:pPr>
            <a:endParaRPr lang="en-US" dirty="0"/>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	char c;</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[5];</a:t>
            </a:r>
          </a:p>
          <a:p>
            <a:pPr marL="0" indent="0">
              <a:spcBef>
                <a:spcPts val="0"/>
              </a:spcBef>
              <a:buNone/>
            </a:pP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[0] =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){0, 'A'};</a:t>
            </a:r>
          </a:p>
        </p:txBody>
      </p:sp>
    </p:spTree>
    <p:extLst>
      <p:ext uri="{BB962C8B-B14F-4D97-AF65-F5344CB8AC3E}">
        <p14:creationId xmlns:p14="http://schemas.microsoft.com/office/powerpoint/2010/main" val="115176017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57D6-2C60-C146-9D89-191E4C4F25D0}"/>
              </a:ext>
            </a:extLst>
          </p:cNvPr>
          <p:cNvSpPr>
            <a:spLocks noGrp="1"/>
          </p:cNvSpPr>
          <p:nvPr>
            <p:ph type="title"/>
          </p:nvPr>
        </p:nvSpPr>
        <p:spPr/>
        <p:txBody>
          <a:bodyPr/>
          <a:lstStyle/>
          <a:p>
            <a:r>
              <a:rPr lang="en-US" dirty="0"/>
              <a:t>Arrays of Structs</a:t>
            </a:r>
          </a:p>
        </p:txBody>
      </p:sp>
      <p:sp>
        <p:nvSpPr>
          <p:cNvPr id="3" name="Content Placeholder 2">
            <a:extLst>
              <a:ext uri="{FF2B5EF4-FFF2-40B4-BE49-F238E27FC236}">
                <a16:creationId xmlns:a16="http://schemas.microsoft.com/office/drawing/2014/main" id="{860F07F1-FF95-2B48-A98F-A2CF8795FDD5}"/>
              </a:ext>
            </a:extLst>
          </p:cNvPr>
          <p:cNvSpPr>
            <a:spLocks noGrp="1"/>
          </p:cNvSpPr>
          <p:nvPr>
            <p:ph idx="1"/>
          </p:nvPr>
        </p:nvSpPr>
        <p:spPr/>
        <p:txBody>
          <a:bodyPr/>
          <a:lstStyle/>
          <a:p>
            <a:pPr marL="0" indent="0">
              <a:buNone/>
            </a:pPr>
            <a:r>
              <a:rPr lang="en-US" dirty="0"/>
              <a:t>You can also set each field individually.</a:t>
            </a:r>
          </a:p>
          <a:p>
            <a:pPr marL="0" indent="0">
              <a:buNone/>
            </a:pPr>
            <a:endParaRPr lang="en-US" dirty="0"/>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	char c;</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[5];</a:t>
            </a:r>
          </a:p>
          <a:p>
            <a:pPr marL="0" indent="0">
              <a:spcBef>
                <a:spcPts val="0"/>
              </a:spcBef>
              <a:buNone/>
            </a:pP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[0].x = 2;</a:t>
            </a:r>
          </a:p>
          <a:p>
            <a:pPr marL="0" indent="0">
              <a:spcBef>
                <a:spcPts val="0"/>
              </a:spcBef>
              <a:buNone/>
            </a:pP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[0].c = 'A';</a:t>
            </a:r>
          </a:p>
        </p:txBody>
      </p:sp>
    </p:spTree>
    <p:extLst>
      <p:ext uri="{BB962C8B-B14F-4D97-AF65-F5344CB8AC3E}">
        <p14:creationId xmlns:p14="http://schemas.microsoft.com/office/powerpoint/2010/main" val="50971492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510BB-A2A6-9C44-B06B-954A74C390EB}"/>
              </a:ext>
            </a:extLst>
          </p:cNvPr>
          <p:cNvSpPr>
            <a:spLocks noGrp="1"/>
          </p:cNvSpPr>
          <p:nvPr>
            <p:ph type="title"/>
          </p:nvPr>
        </p:nvSpPr>
        <p:spPr/>
        <p:txBody>
          <a:bodyPr/>
          <a:lstStyle/>
          <a:p>
            <a:r>
              <a:rPr lang="en-US" dirty="0"/>
              <a:t>Ternary Operator</a:t>
            </a:r>
          </a:p>
        </p:txBody>
      </p:sp>
      <p:sp>
        <p:nvSpPr>
          <p:cNvPr id="3" name="Content Placeholder 2">
            <a:extLst>
              <a:ext uri="{FF2B5EF4-FFF2-40B4-BE49-F238E27FC236}">
                <a16:creationId xmlns:a16="http://schemas.microsoft.com/office/drawing/2014/main" id="{0BB8A597-3CC7-3240-AC03-57BEC63893E2}"/>
              </a:ext>
            </a:extLst>
          </p:cNvPr>
          <p:cNvSpPr>
            <a:spLocks noGrp="1"/>
          </p:cNvSpPr>
          <p:nvPr>
            <p:ph idx="1"/>
          </p:nvPr>
        </p:nvSpPr>
        <p:spPr>
          <a:xfrm>
            <a:off x="152400" y="1295400"/>
            <a:ext cx="11811000" cy="5562600"/>
          </a:xfrm>
        </p:spPr>
        <p:txBody>
          <a:bodyPr/>
          <a:lstStyle/>
          <a:p>
            <a:pPr marL="0" indent="0">
              <a:buNone/>
            </a:pPr>
            <a:r>
              <a:rPr lang="en-US" dirty="0"/>
              <a:t>The ternary operator is a shorthand for using if/else to evaluate to a value.</a:t>
            </a:r>
          </a:p>
          <a:p>
            <a:pPr marL="0" indent="0">
              <a:buNone/>
            </a:pPr>
            <a:endParaRPr lang="en-US" dirty="0"/>
          </a:p>
          <a:p>
            <a:pPr marL="0" indent="0" algn="ctr">
              <a:buNone/>
            </a:pPr>
            <a:r>
              <a:rPr lang="en-US" b="1" dirty="0">
                <a:latin typeface="Consolas" panose="020B0609020204030204" pitchFamily="49" charset="0"/>
                <a:cs typeface="Consolas" panose="020B0609020204030204" pitchFamily="49" charset="0"/>
              </a:rPr>
              <a:t>condition ? </a:t>
            </a:r>
            <a:r>
              <a:rPr lang="en-US" b="1" dirty="0" err="1">
                <a:latin typeface="Consolas" panose="020B0609020204030204" pitchFamily="49" charset="0"/>
                <a:cs typeface="Consolas" panose="020B0609020204030204" pitchFamily="49" charset="0"/>
              </a:rPr>
              <a:t>expressionIfTrue</a:t>
            </a:r>
            <a:r>
              <a:rPr lang="en-US" b="1" dirty="0">
                <a:latin typeface="Consolas" panose="020B0609020204030204" pitchFamily="49" charset="0"/>
                <a:cs typeface="Consolas" panose="020B0609020204030204" pitchFamily="49" charset="0"/>
              </a:rPr>
              <a:t> : </a:t>
            </a:r>
            <a:r>
              <a:rPr lang="en-US" b="1" dirty="0" err="1">
                <a:latin typeface="Consolas" panose="020B0609020204030204" pitchFamily="49" charset="0"/>
                <a:cs typeface="Consolas" panose="020B0609020204030204" pitchFamily="49" charset="0"/>
              </a:rPr>
              <a:t>expressionIfFalse</a:t>
            </a:r>
            <a:endParaRPr lang="en-US" b="1" dirty="0">
              <a:latin typeface="Consolas" panose="020B0609020204030204" pitchFamily="49" charset="0"/>
              <a:cs typeface="Consolas" panose="020B0609020204030204" pitchFamily="49" charset="0"/>
            </a:endParaRP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if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&gt; 1) {</a:t>
            </a:r>
          </a:p>
          <a:p>
            <a:pPr marL="0" indent="0">
              <a:spcBef>
                <a:spcPts val="0"/>
              </a:spcBef>
              <a:buNone/>
            </a:pPr>
            <a:r>
              <a:rPr lang="en-US" dirty="0">
                <a:latin typeface="Consolas" panose="020B0609020204030204" pitchFamily="49" charset="0"/>
                <a:cs typeface="Consolas" panose="020B0609020204030204" pitchFamily="49" charset="0"/>
              </a:rPr>
              <a:t>	x = 50;</a:t>
            </a:r>
          </a:p>
          <a:p>
            <a:pPr marL="0" indent="0">
              <a:spcBef>
                <a:spcPts val="0"/>
              </a:spcBef>
              <a:buNone/>
            </a:pPr>
            <a:r>
              <a:rPr lang="en-US" dirty="0">
                <a:latin typeface="Consolas" panose="020B0609020204030204" pitchFamily="49" charset="0"/>
                <a:cs typeface="Consolas" panose="020B0609020204030204" pitchFamily="49" charset="0"/>
              </a:rPr>
              <a:t>} else {</a:t>
            </a:r>
          </a:p>
          <a:p>
            <a:pPr marL="0" indent="0">
              <a:spcBef>
                <a:spcPts val="0"/>
              </a:spcBef>
              <a:buNone/>
            </a:pPr>
            <a:r>
              <a:rPr lang="en-US" dirty="0">
                <a:latin typeface="Consolas" panose="020B0609020204030204" pitchFamily="49" charset="0"/>
                <a:cs typeface="Consolas" panose="020B0609020204030204" pitchFamily="49" charset="0"/>
              </a:rPr>
              <a:t>	x = 0;</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equivalent to</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&gt; 1 ? 50 : 0;</a:t>
            </a:r>
          </a:p>
        </p:txBody>
      </p:sp>
    </p:spTree>
    <p:extLst>
      <p:ext uri="{BB962C8B-B14F-4D97-AF65-F5344CB8AC3E}">
        <p14:creationId xmlns:p14="http://schemas.microsoft.com/office/powerpoint/2010/main" val="283272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7625" algn="r"/>
              </a:tabLst>
            </a:pPr>
            <a:r>
              <a:rPr lang="en-US" dirty="0"/>
              <a:t>Pointers and Parameters	</a:t>
            </a:r>
          </a:p>
          <a:p>
            <a:pPr>
              <a:tabLst>
                <a:tab pos="11477625" algn="r"/>
              </a:tabLst>
            </a:pPr>
            <a:r>
              <a:rPr lang="en-US" dirty="0"/>
              <a:t>Strings in Memory</a:t>
            </a:r>
          </a:p>
          <a:p>
            <a:pPr>
              <a:tabLst>
                <a:tab pos="11477625" algn="r"/>
              </a:tabLst>
            </a:pPr>
            <a:r>
              <a:rPr lang="en-US" dirty="0"/>
              <a:t>Double Pointers	</a:t>
            </a:r>
          </a:p>
          <a:p>
            <a:pPr>
              <a:tabLst>
                <a:tab pos="11477625" algn="r"/>
              </a:tabLst>
            </a:pPr>
            <a:r>
              <a:rPr lang="en-US" dirty="0"/>
              <a:t>Arrays in Memory	</a:t>
            </a:r>
          </a:p>
          <a:p>
            <a:pPr>
              <a:tabLst>
                <a:tab pos="11477625" algn="r"/>
              </a:tabLst>
            </a:pPr>
            <a:r>
              <a:rPr lang="en-US" dirty="0"/>
              <a:t>Arrays of Pointers	</a:t>
            </a:r>
          </a:p>
          <a:p>
            <a:pPr>
              <a:tabLst>
                <a:tab pos="11477625" algn="r"/>
              </a:tabLst>
            </a:pPr>
            <a:r>
              <a:rPr lang="en-US" dirty="0"/>
              <a:t>Pointer Arithmetic	</a:t>
            </a:r>
          </a:p>
          <a:p>
            <a:pPr>
              <a:tabLst>
                <a:tab pos="11477625" algn="r"/>
              </a:tabLst>
            </a:pPr>
            <a:r>
              <a:rPr lang="en-US" dirty="0"/>
              <a:t>Other topics: </a:t>
            </a:r>
            <a:r>
              <a:rPr lang="en-US" b="1" dirty="0"/>
              <a:t>const</a:t>
            </a:r>
            <a:r>
              <a:rPr lang="en-US" dirty="0"/>
              <a:t>, </a:t>
            </a:r>
            <a:r>
              <a:rPr lang="en-US" b="1" dirty="0"/>
              <a:t>struct</a:t>
            </a:r>
            <a:r>
              <a:rPr lang="en-US" dirty="0"/>
              <a:t> and ternary</a:t>
            </a:r>
          </a:p>
          <a:p>
            <a:pPr>
              <a:tabLst>
                <a:tab pos="11477625" algn="r"/>
              </a:tabLst>
            </a:pPr>
            <a:endParaRPr lang="en-US" dirty="0"/>
          </a:p>
          <a:p>
            <a:pPr marL="0" indent="0">
              <a:buNone/>
              <a:tabLst>
                <a:tab pos="11477625" algn="r"/>
              </a:tabLst>
            </a:pPr>
            <a:r>
              <a:rPr lang="en-US" b="1" dirty="0"/>
              <a:t>Next time: </a:t>
            </a:r>
            <a:r>
              <a:rPr lang="en-US" dirty="0"/>
              <a:t>dynamically allocated memory	</a:t>
            </a:r>
          </a:p>
          <a:p>
            <a:pPr marL="0" indent="0">
              <a:buNone/>
              <a:tabLst>
                <a:tab pos="11477625" algn="r"/>
              </a:tabLst>
            </a:pPr>
            <a:endParaRPr lang="en-US" dirty="0"/>
          </a:p>
        </p:txBody>
      </p:sp>
      <p:sp>
        <p:nvSpPr>
          <p:cNvPr id="5" name="TextBox 4">
            <a:extLst>
              <a:ext uri="{FF2B5EF4-FFF2-40B4-BE49-F238E27FC236}">
                <a16:creationId xmlns:a16="http://schemas.microsoft.com/office/drawing/2014/main" id="{908F6007-1B29-164D-A92A-51D2225AE406}"/>
              </a:ext>
            </a:extLst>
          </p:cNvPr>
          <p:cNvSpPr txBox="1"/>
          <p:nvPr/>
        </p:nvSpPr>
        <p:spPr>
          <a:xfrm>
            <a:off x="6629400" y="1295400"/>
            <a:ext cx="5410200" cy="5029200"/>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6 takeaway:</a:t>
            </a:r>
            <a:r>
              <a:rPr lang="en-US" sz="3200" dirty="0"/>
              <a:t> pointers let us store the addresses of data and pass them as parameters.  We can perform arithmetic with pointers to change where they point to.  Arrays in C also “decay to pointers” as parameters and in arithmetic expressions.</a:t>
            </a:r>
          </a:p>
        </p:txBody>
      </p:sp>
    </p:spTree>
    <p:extLst>
      <p:ext uri="{BB962C8B-B14F-4D97-AF65-F5344CB8AC3E}">
        <p14:creationId xmlns:p14="http://schemas.microsoft.com/office/powerpoint/2010/main" val="157536768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p:txBody>
          <a:bodyPr/>
          <a:lstStyle/>
          <a:p>
            <a:r>
              <a:rPr lang="en-US" dirty="0"/>
              <a:t>Extra Practice</a:t>
            </a:r>
          </a:p>
        </p:txBody>
      </p:sp>
    </p:spTree>
    <p:extLst>
      <p:ext uri="{BB962C8B-B14F-4D97-AF65-F5344CB8AC3E}">
        <p14:creationId xmlns:p14="http://schemas.microsoft.com/office/powerpoint/2010/main" val="61909373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4F3A9D4-9CE6-4E4A-9A42-2B6B3B2B76B3}"/>
              </a:ext>
            </a:extLst>
          </p:cNvPr>
          <p:cNvSpPr txBox="1"/>
          <p:nvPr/>
        </p:nvSpPr>
        <p:spPr>
          <a:xfrm>
            <a:off x="783724" y="1219200"/>
            <a:ext cx="6266098" cy="4816703"/>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func</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str</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str[0] = </a:t>
            </a:r>
            <a:r>
              <a:rPr lang="en-US" sz="2000" dirty="0">
                <a:solidFill>
                  <a:srgbClr val="7030A0"/>
                </a:solidFill>
                <a:latin typeface="Consolas" panose="020B0609020204030204" pitchFamily="49" charset="0"/>
                <a:cs typeface="Consolas" panose="020B0609020204030204" pitchFamily="49" charset="0"/>
              </a:rPr>
              <a:t>'S'</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str++;                          </a:t>
            </a:r>
          </a:p>
          <a:p>
            <a:pPr algn="l">
              <a:lnSpc>
                <a:spcPct val="90000"/>
              </a:lnSpc>
              <a:spcBef>
                <a:spcPts val="400"/>
              </a:spcBef>
            </a:pPr>
            <a:r>
              <a:rPr lang="en-US" sz="2000" dirty="0">
                <a:latin typeface="Consolas" panose="020B0609020204030204" pitchFamily="49" charset="0"/>
                <a:cs typeface="Consolas" panose="020B0609020204030204" pitchFamily="49" charset="0"/>
              </a:rPr>
              <a:t>    *str = </a:t>
            </a:r>
            <a:r>
              <a:rPr lang="en-US" sz="2000" dirty="0">
                <a:solidFill>
                  <a:srgbClr val="7030A0"/>
                </a:solidFill>
                <a:latin typeface="Consolas" panose="020B0609020204030204" pitchFamily="49" charset="0"/>
                <a:cs typeface="Consolas" panose="020B0609020204030204" pitchFamily="49" charset="0"/>
              </a:rPr>
              <a:t>'u'</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str = str + 3;</a:t>
            </a:r>
          </a:p>
          <a:p>
            <a:pPr algn="l">
              <a:lnSpc>
                <a:spcPct val="90000"/>
              </a:lnSpc>
              <a:spcBef>
                <a:spcPts val="400"/>
              </a:spcBef>
            </a:pPr>
            <a:r>
              <a:rPr lang="en-US" sz="2000" dirty="0">
                <a:latin typeface="Consolas" panose="020B0609020204030204" pitchFamily="49" charset="0"/>
                <a:cs typeface="Consolas" panose="020B0609020204030204" pitchFamily="49" charset="0"/>
              </a:rPr>
              <a:t>    str[-2] = </a:t>
            </a:r>
            <a:r>
              <a:rPr lang="en-US" sz="2000" dirty="0">
                <a:solidFill>
                  <a:srgbClr val="7030A0"/>
                </a:solidFill>
                <a:latin typeface="Consolas" panose="020B0609020204030204" pitchFamily="49" charset="0"/>
                <a:cs typeface="Consolas" panose="020B0609020204030204" pitchFamily="49" charset="0"/>
              </a:rPr>
              <a:t>'m'</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p>
          <a:p>
            <a:pPr algn="l">
              <a:lnSpc>
                <a:spcPct val="90000"/>
              </a:lnSpc>
              <a:spcBef>
                <a:spcPts val="1800"/>
              </a:spcBef>
            </a:pPr>
            <a:r>
              <a:rPr lang="en-US" sz="2000" dirty="0">
                <a:solidFill>
                  <a:srgbClr val="0432FF"/>
                </a:solidFill>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const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"Monday"</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7030A0"/>
                </a:solidFill>
                <a:latin typeface="Consolas" panose="020B0609020204030204" pitchFamily="49" charset="0"/>
                <a:cs typeface="Consolas" panose="020B0609020204030204" pitchFamily="49" charset="0"/>
              </a:rPr>
              <a:t>"before </a:t>
            </a:r>
            <a:r>
              <a:rPr lang="en-US" sz="2000" dirty="0" err="1">
                <a:solidFill>
                  <a:srgbClr val="7030A0"/>
                </a:solidFill>
                <a:latin typeface="Consolas" panose="020B0609020204030204" pitchFamily="49" charset="0"/>
                <a:cs typeface="Consolas" panose="020B0609020204030204" pitchFamily="49" charset="0"/>
              </a:rPr>
              <a:t>func</a:t>
            </a:r>
            <a:r>
              <a:rPr lang="en-US" sz="2000" dirty="0">
                <a:solidFill>
                  <a:srgbClr val="7030A0"/>
                </a:solidFill>
                <a:latin typeface="Consolas" panose="020B0609020204030204" pitchFamily="49" charset="0"/>
                <a:cs typeface="Consolas" panose="020B0609020204030204" pitchFamily="49" charset="0"/>
              </a:rPr>
              <a:t>: %s\n"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func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7030A0"/>
                </a:solidFill>
                <a:latin typeface="Consolas" panose="020B0609020204030204" pitchFamily="49" charset="0"/>
                <a:cs typeface="Consolas" panose="020B0609020204030204" pitchFamily="49" charset="0"/>
              </a:rPr>
              <a:t>"after  </a:t>
            </a:r>
            <a:r>
              <a:rPr lang="en-US" sz="2000" dirty="0" err="1">
                <a:solidFill>
                  <a:srgbClr val="7030A0"/>
                </a:solidFill>
                <a:latin typeface="Consolas" panose="020B0609020204030204" pitchFamily="49" charset="0"/>
                <a:cs typeface="Consolas" panose="020B0609020204030204" pitchFamily="49" charset="0"/>
              </a:rPr>
              <a:t>func</a:t>
            </a:r>
            <a:r>
              <a:rPr lang="en-US" sz="2000" dirty="0">
                <a:solidFill>
                  <a:srgbClr val="7030A0"/>
                </a:solidFill>
                <a:latin typeface="Consolas" panose="020B0609020204030204" pitchFamily="49" charset="0"/>
                <a:cs typeface="Consolas" panose="020B0609020204030204" pitchFamily="49" charset="0"/>
              </a:rPr>
              <a:t>: %s\n"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0;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p>
        </p:txBody>
      </p:sp>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r>
              <a:rPr lang="en-US" dirty="0"/>
              <a:t>1. Pointer arithmetic</a:t>
            </a:r>
          </a:p>
        </p:txBody>
      </p:sp>
      <p:sp>
        <p:nvSpPr>
          <p:cNvPr id="7" name="// file: strcmp_ex.c…">
            <a:extLst>
              <a:ext uri="{FF2B5EF4-FFF2-40B4-BE49-F238E27FC236}">
                <a16:creationId xmlns:a16="http://schemas.microsoft.com/office/drawing/2014/main" id="{A9855D4E-82F3-6C47-B108-07824622C3C6}"/>
              </a:ext>
            </a:extLst>
          </p:cNvPr>
          <p:cNvSpPr txBox="1"/>
          <p:nvPr/>
        </p:nvSpPr>
        <p:spPr>
          <a:xfrm flipH="1">
            <a:off x="79863" y="1219200"/>
            <a:ext cx="615462" cy="4826962"/>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18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14</a:t>
            </a:r>
          </a:p>
        </p:txBody>
      </p:sp>
      <p:sp>
        <p:nvSpPr>
          <p:cNvPr id="14" name="TextBox 13">
            <a:extLst>
              <a:ext uri="{FF2B5EF4-FFF2-40B4-BE49-F238E27FC236}">
                <a16:creationId xmlns:a16="http://schemas.microsoft.com/office/drawing/2014/main" id="{F3002C63-706B-F34E-97BB-CEC69B8C6CB5}"/>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15" name="Rectangle 14">
            <a:extLst>
              <a:ext uri="{FF2B5EF4-FFF2-40B4-BE49-F238E27FC236}">
                <a16:creationId xmlns:a16="http://schemas.microsoft.com/office/drawing/2014/main" id="{D1BCCB4E-8E4C-ED41-A2F1-43D6610DF186}"/>
              </a:ext>
            </a:extLst>
          </p:cNvPr>
          <p:cNvSpPr/>
          <p:nvPr/>
        </p:nvSpPr>
        <p:spPr bwMode="auto">
          <a:xfrm>
            <a:off x="1447800" y="5986651"/>
            <a:ext cx="9296399" cy="73818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184150" indent="-184150" algn="l">
              <a:buFont typeface="Arial" panose="020B0604020202020204" pitchFamily="34" charset="0"/>
              <a:buChar char="•"/>
            </a:pPr>
            <a:r>
              <a:rPr lang="en-US" sz="2000" b="1" dirty="0"/>
              <a:t>Draw memory diagrams!</a:t>
            </a:r>
          </a:p>
          <a:p>
            <a:pPr marL="184150" indent="-184150" algn="l">
              <a:buFont typeface="Arial" panose="020B0604020202020204" pitchFamily="34" charset="0"/>
              <a:buChar char="•"/>
            </a:pPr>
            <a:r>
              <a:rPr lang="en-US" sz="2000" b="1" dirty="0"/>
              <a:t>Pointers</a:t>
            </a:r>
            <a:r>
              <a:rPr lang="en-US" sz="2000" dirty="0"/>
              <a:t> store addresses! Make up addresses if it helps your mental model.</a:t>
            </a:r>
            <a:endParaRPr lang="en-US" sz="2000" b="1" dirty="0"/>
          </a:p>
        </p:txBody>
      </p:sp>
      <p:sp>
        <p:nvSpPr>
          <p:cNvPr id="16" name="TextBox 15">
            <a:extLst>
              <a:ext uri="{FF2B5EF4-FFF2-40B4-BE49-F238E27FC236}">
                <a16:creationId xmlns:a16="http://schemas.microsoft.com/office/drawing/2014/main" id="{039065A3-628B-334B-82EB-F4DD47FC1C49}"/>
              </a:ext>
            </a:extLst>
          </p:cNvPr>
          <p:cNvSpPr txBox="1"/>
          <p:nvPr/>
        </p:nvSpPr>
        <p:spPr>
          <a:xfrm>
            <a:off x="6586796" y="1900915"/>
            <a:ext cx="5347698" cy="830997"/>
          </a:xfrm>
          <a:prstGeom prst="rect">
            <a:avLst/>
          </a:prstGeom>
          <a:noFill/>
          <a:ln w="19050">
            <a:solidFill>
              <a:schemeClr val="accent2"/>
            </a:solidFill>
          </a:ln>
        </p:spPr>
        <p:txBody>
          <a:bodyPr wrap="square" rtlCol="0">
            <a:spAutoFit/>
          </a:bodyPr>
          <a:lstStyle/>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Will there be a compile error/</a:t>
            </a:r>
            <a:r>
              <a:rPr lang="en-US" sz="2400" dirty="0" err="1">
                <a:latin typeface="Calibri" panose="020F0502020204030204" pitchFamily="34" charset="0"/>
                <a:cs typeface="Calibri" panose="020F0502020204030204" pitchFamily="34" charset="0"/>
              </a:rPr>
              <a:t>segfault</a:t>
            </a:r>
            <a:r>
              <a:rPr lang="en-US" sz="2400" dirty="0">
                <a:latin typeface="Calibri" panose="020F0502020204030204" pitchFamily="34" charset="0"/>
                <a:cs typeface="Calibri" panose="020F0502020204030204" pitchFamily="34" charset="0"/>
              </a:rPr>
              <a:t>?</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If no errors, what is printed?</a:t>
            </a:r>
          </a:p>
        </p:txBody>
      </p:sp>
    </p:spTree>
    <p:extLst>
      <p:ext uri="{BB962C8B-B14F-4D97-AF65-F5344CB8AC3E}">
        <p14:creationId xmlns:p14="http://schemas.microsoft.com/office/powerpoint/2010/main" val="92810834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4F3A9D4-9CE6-4E4A-9A42-2B6B3B2B76B3}"/>
              </a:ext>
            </a:extLst>
          </p:cNvPr>
          <p:cNvSpPr txBox="1"/>
          <p:nvPr/>
        </p:nvSpPr>
        <p:spPr>
          <a:xfrm>
            <a:off x="783724" y="1219200"/>
            <a:ext cx="6266098" cy="4816703"/>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func</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str</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str[0] = </a:t>
            </a:r>
            <a:r>
              <a:rPr lang="en-US" sz="2000" dirty="0">
                <a:solidFill>
                  <a:srgbClr val="7030A0"/>
                </a:solidFill>
                <a:latin typeface="Consolas" panose="020B0609020204030204" pitchFamily="49" charset="0"/>
                <a:cs typeface="Consolas" panose="020B0609020204030204" pitchFamily="49" charset="0"/>
              </a:rPr>
              <a:t>'S'</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str++;                          </a:t>
            </a:r>
          </a:p>
          <a:p>
            <a:pPr algn="l">
              <a:lnSpc>
                <a:spcPct val="90000"/>
              </a:lnSpc>
              <a:spcBef>
                <a:spcPts val="400"/>
              </a:spcBef>
            </a:pPr>
            <a:r>
              <a:rPr lang="en-US" sz="2000" dirty="0">
                <a:latin typeface="Consolas" panose="020B0609020204030204" pitchFamily="49" charset="0"/>
                <a:cs typeface="Consolas" panose="020B0609020204030204" pitchFamily="49" charset="0"/>
              </a:rPr>
              <a:t>    *str = </a:t>
            </a:r>
            <a:r>
              <a:rPr lang="en-US" sz="2000" dirty="0">
                <a:solidFill>
                  <a:srgbClr val="7030A0"/>
                </a:solidFill>
                <a:latin typeface="Consolas" panose="020B0609020204030204" pitchFamily="49" charset="0"/>
                <a:cs typeface="Consolas" panose="020B0609020204030204" pitchFamily="49" charset="0"/>
              </a:rPr>
              <a:t>'u'</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str = str + 3;</a:t>
            </a:r>
          </a:p>
          <a:p>
            <a:pPr algn="l">
              <a:lnSpc>
                <a:spcPct val="90000"/>
              </a:lnSpc>
              <a:spcBef>
                <a:spcPts val="400"/>
              </a:spcBef>
            </a:pPr>
            <a:r>
              <a:rPr lang="en-US" sz="2000" dirty="0">
                <a:latin typeface="Consolas" panose="020B0609020204030204" pitchFamily="49" charset="0"/>
                <a:cs typeface="Consolas" panose="020B0609020204030204" pitchFamily="49" charset="0"/>
              </a:rPr>
              <a:t>    str[-2] = </a:t>
            </a:r>
            <a:r>
              <a:rPr lang="en-US" sz="2000" dirty="0">
                <a:solidFill>
                  <a:srgbClr val="7030A0"/>
                </a:solidFill>
                <a:latin typeface="Consolas" panose="020B0609020204030204" pitchFamily="49" charset="0"/>
                <a:cs typeface="Consolas" panose="020B0609020204030204" pitchFamily="49" charset="0"/>
              </a:rPr>
              <a:t>'m'</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p>
          <a:p>
            <a:pPr algn="l">
              <a:lnSpc>
                <a:spcPct val="90000"/>
              </a:lnSpc>
              <a:spcBef>
                <a:spcPts val="1800"/>
              </a:spcBef>
            </a:pPr>
            <a:r>
              <a:rPr lang="en-US" sz="2000" dirty="0">
                <a:solidFill>
                  <a:srgbClr val="0432FF"/>
                </a:solidFill>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main(int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const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"Monday"</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solidFill>
                  <a:srgbClr val="7030A0"/>
                </a:solidFill>
                <a:latin typeface="Consolas" panose="020B0609020204030204" pitchFamily="49" charset="0"/>
                <a:cs typeface="Consolas" panose="020B0609020204030204" pitchFamily="49" charset="0"/>
              </a:rPr>
              <a:t>("before </a:t>
            </a:r>
            <a:r>
              <a:rPr lang="en-US" sz="2000" dirty="0" err="1">
                <a:solidFill>
                  <a:srgbClr val="7030A0"/>
                </a:solidFill>
                <a:latin typeface="Consolas" panose="020B0609020204030204" pitchFamily="49" charset="0"/>
                <a:cs typeface="Consolas" panose="020B0609020204030204" pitchFamily="49" charset="0"/>
              </a:rPr>
              <a:t>func</a:t>
            </a:r>
            <a:r>
              <a:rPr lang="en-US" sz="2000" dirty="0">
                <a:solidFill>
                  <a:srgbClr val="7030A0"/>
                </a:solidFill>
                <a:latin typeface="Consolas" panose="020B0609020204030204" pitchFamily="49" charset="0"/>
                <a:cs typeface="Consolas" panose="020B0609020204030204" pitchFamily="49" charset="0"/>
              </a:rPr>
              <a:t>: %s\n"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b="1" dirty="0" err="1">
                <a:latin typeface="Consolas" panose="020B0609020204030204" pitchFamily="49" charset="0"/>
                <a:cs typeface="Consolas" panose="020B0609020204030204" pitchFamily="49" charset="0"/>
              </a:rPr>
              <a:t>func</a:t>
            </a:r>
            <a:r>
              <a:rPr lang="en-US" sz="2000" b="1" dirty="0">
                <a:latin typeface="Consolas" panose="020B0609020204030204" pitchFamily="49" charset="0"/>
                <a:cs typeface="Consolas" panose="020B0609020204030204" pitchFamily="49" charset="0"/>
              </a:rPr>
              <a:t>(</a:t>
            </a:r>
            <a:r>
              <a:rPr lang="en-US" sz="2000" b="1" dirty="0" err="1">
                <a:latin typeface="Consolas" panose="020B0609020204030204" pitchFamily="49" charset="0"/>
                <a:cs typeface="Consolas" panose="020B0609020204030204" pitchFamily="49" charset="0"/>
              </a:rPr>
              <a:t>buf</a:t>
            </a:r>
            <a:r>
              <a:rPr lang="en-US" sz="2000" b="1"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a:solidFill>
                  <a:srgbClr val="7030A0"/>
                </a:solidFill>
                <a:latin typeface="Consolas" panose="020B0609020204030204" pitchFamily="49" charset="0"/>
                <a:cs typeface="Consolas" panose="020B0609020204030204" pitchFamily="49" charset="0"/>
              </a:rPr>
              <a:t>"after  </a:t>
            </a:r>
            <a:r>
              <a:rPr lang="en-US" sz="2000" dirty="0" err="1">
                <a:solidFill>
                  <a:srgbClr val="7030A0"/>
                </a:solidFill>
                <a:latin typeface="Consolas" panose="020B0609020204030204" pitchFamily="49" charset="0"/>
                <a:cs typeface="Consolas" panose="020B0609020204030204" pitchFamily="49" charset="0"/>
              </a:rPr>
              <a:t>func</a:t>
            </a:r>
            <a:r>
              <a:rPr lang="en-US" sz="2000" dirty="0">
                <a:solidFill>
                  <a:srgbClr val="7030A0"/>
                </a:solidFill>
                <a:latin typeface="Consolas" panose="020B0609020204030204" pitchFamily="49" charset="0"/>
                <a:cs typeface="Consolas" panose="020B0609020204030204" pitchFamily="49" charset="0"/>
              </a:rPr>
              <a:t>: %s\n"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0;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p>
        </p:txBody>
      </p:sp>
      <p:sp>
        <p:nvSpPr>
          <p:cNvPr id="2" name="Title 1">
            <a:extLst>
              <a:ext uri="{FF2B5EF4-FFF2-40B4-BE49-F238E27FC236}">
                <a16:creationId xmlns:a16="http://schemas.microsoft.com/office/drawing/2014/main" id="{D63BEED3-BDE6-DF4D-A51A-E69A44BCEEF6}"/>
              </a:ext>
            </a:extLst>
          </p:cNvPr>
          <p:cNvSpPr>
            <a:spLocks noGrp="1"/>
          </p:cNvSpPr>
          <p:nvPr>
            <p:ph type="title"/>
          </p:nvPr>
        </p:nvSpPr>
        <p:spPr/>
        <p:txBody>
          <a:bodyPr/>
          <a:lstStyle/>
          <a:p>
            <a:r>
              <a:rPr lang="en-US" dirty="0"/>
              <a:t>1. Pointer arithmetic</a:t>
            </a:r>
          </a:p>
        </p:txBody>
      </p:sp>
      <p:sp>
        <p:nvSpPr>
          <p:cNvPr id="5" name="Rectangle 4">
            <a:extLst>
              <a:ext uri="{FF2B5EF4-FFF2-40B4-BE49-F238E27FC236}">
                <a16:creationId xmlns:a16="http://schemas.microsoft.com/office/drawing/2014/main" id="{645621FB-487B-5945-B14B-5DC7423E0E77}"/>
              </a:ext>
            </a:extLst>
          </p:cNvPr>
          <p:cNvSpPr/>
          <p:nvPr/>
        </p:nvSpPr>
        <p:spPr bwMode="auto">
          <a:xfrm>
            <a:off x="1447800" y="5986651"/>
            <a:ext cx="9296399" cy="73818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184150" indent="-184150" algn="l">
              <a:buFont typeface="Arial" panose="020B0604020202020204" pitchFamily="34" charset="0"/>
              <a:buChar char="•"/>
            </a:pPr>
            <a:r>
              <a:rPr lang="en-US" sz="2000" b="1" dirty="0"/>
              <a:t>Draw memory diagrams!</a:t>
            </a:r>
          </a:p>
          <a:p>
            <a:pPr marL="184150" indent="-184150" algn="l">
              <a:buFont typeface="Arial" panose="020B0604020202020204" pitchFamily="34" charset="0"/>
              <a:buChar char="•"/>
            </a:pPr>
            <a:r>
              <a:rPr lang="en-US" sz="2000" b="1" dirty="0"/>
              <a:t>Pointers</a:t>
            </a:r>
            <a:r>
              <a:rPr lang="en-US" sz="2000" dirty="0"/>
              <a:t> store addresses! Make up addresses if it helps your mental model.</a:t>
            </a:r>
            <a:endParaRPr lang="en-US" sz="2000" b="1" dirty="0"/>
          </a:p>
        </p:txBody>
      </p:sp>
      <p:sp>
        <p:nvSpPr>
          <p:cNvPr id="7" name="// file: strcmp_ex.c…">
            <a:extLst>
              <a:ext uri="{FF2B5EF4-FFF2-40B4-BE49-F238E27FC236}">
                <a16:creationId xmlns:a16="http://schemas.microsoft.com/office/drawing/2014/main" id="{A9855D4E-82F3-6C47-B108-07824622C3C6}"/>
              </a:ext>
            </a:extLst>
          </p:cNvPr>
          <p:cNvSpPr txBox="1"/>
          <p:nvPr/>
        </p:nvSpPr>
        <p:spPr>
          <a:xfrm flipH="1">
            <a:off x="79863" y="1219200"/>
            <a:ext cx="615462" cy="4826962"/>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18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14</a:t>
            </a:r>
          </a:p>
        </p:txBody>
      </p:sp>
      <p:sp>
        <p:nvSpPr>
          <p:cNvPr id="3" name="Rectangle 2">
            <a:extLst>
              <a:ext uri="{FF2B5EF4-FFF2-40B4-BE49-F238E27FC236}">
                <a16:creationId xmlns:a16="http://schemas.microsoft.com/office/drawing/2014/main" id="{3C245A28-91A1-D941-828B-7AAF8CE244FA}"/>
              </a:ext>
            </a:extLst>
          </p:cNvPr>
          <p:cNvSpPr/>
          <p:nvPr/>
        </p:nvSpPr>
        <p:spPr>
          <a:xfrm>
            <a:off x="6890238" y="3886200"/>
            <a:ext cx="4996962" cy="19478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EF3D2F1-74B3-1341-82FA-F1A6F947E57C}"/>
              </a:ext>
            </a:extLst>
          </p:cNvPr>
          <p:cNvSpPr txBox="1"/>
          <p:nvPr/>
        </p:nvSpPr>
        <p:spPr>
          <a:xfrm>
            <a:off x="6961023" y="4696977"/>
            <a:ext cx="646807" cy="369332"/>
          </a:xfrm>
          <a:prstGeom prst="rect">
            <a:avLst/>
          </a:prstGeom>
          <a:noFill/>
        </p:spPr>
        <p:txBody>
          <a:bodyPr wrap="square" rtlCol="0">
            <a:spAutoFit/>
          </a:bodyPr>
          <a:lstStyle/>
          <a:p>
            <a:pPr algn="l"/>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8" name="Rectangle 7">
            <a:extLst>
              <a:ext uri="{FF2B5EF4-FFF2-40B4-BE49-F238E27FC236}">
                <a16:creationId xmlns:a16="http://schemas.microsoft.com/office/drawing/2014/main" id="{00F98399-B68F-394B-970A-74B00E810151}"/>
              </a:ext>
            </a:extLst>
          </p:cNvPr>
          <p:cNvSpPr/>
          <p:nvPr/>
        </p:nvSpPr>
        <p:spPr>
          <a:xfrm>
            <a:off x="6885475" y="1325086"/>
            <a:ext cx="4043363" cy="19478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8C20732-C765-AA40-85C0-9118DE867979}"/>
              </a:ext>
            </a:extLst>
          </p:cNvPr>
          <p:cNvSpPr txBox="1"/>
          <p:nvPr/>
        </p:nvSpPr>
        <p:spPr>
          <a:xfrm>
            <a:off x="6885475" y="1349671"/>
            <a:ext cx="691279" cy="1277273"/>
          </a:xfrm>
          <a:prstGeom prst="rect">
            <a:avLst/>
          </a:prstGeom>
          <a:noFill/>
        </p:spPr>
        <p:txBody>
          <a:bodyPr wrap="none" rtlCol="0">
            <a:spAutoFit/>
          </a:bodyPr>
          <a:lstStyle/>
          <a:p>
            <a:r>
              <a:rPr lang="en-US" u="sng" dirty="0" err="1">
                <a:latin typeface="Consolas" panose="020B0609020204030204" pitchFamily="49" charset="0"/>
                <a:cs typeface="Consolas" panose="020B0609020204030204" pitchFamily="49" charset="0"/>
              </a:rPr>
              <a:t>func</a:t>
            </a:r>
            <a:endParaRPr lang="en-US" u="sng"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pPr>
              <a:spcBef>
                <a:spcPts val="600"/>
              </a:spcBef>
            </a:pPr>
            <a:r>
              <a:rPr lang="en-US" dirty="0">
                <a:latin typeface="Consolas" panose="020B0609020204030204" pitchFamily="49" charset="0"/>
                <a:cs typeface="Consolas" panose="020B0609020204030204" pitchFamily="49" charset="0"/>
              </a:rPr>
              <a:t>str</a:t>
            </a:r>
          </a:p>
        </p:txBody>
      </p:sp>
      <p:sp>
        <p:nvSpPr>
          <p:cNvPr id="10" name="TextBox 9">
            <a:extLst>
              <a:ext uri="{FF2B5EF4-FFF2-40B4-BE49-F238E27FC236}">
                <a16:creationId xmlns:a16="http://schemas.microsoft.com/office/drawing/2014/main" id="{CAAFA2EE-0D25-2646-947E-A2CF255522C0}"/>
              </a:ext>
            </a:extLst>
          </p:cNvPr>
          <p:cNvSpPr txBox="1"/>
          <p:nvPr/>
        </p:nvSpPr>
        <p:spPr>
          <a:xfrm>
            <a:off x="6961023" y="3903107"/>
            <a:ext cx="691215" cy="369332"/>
          </a:xfrm>
          <a:prstGeom prst="rect">
            <a:avLst/>
          </a:prstGeom>
          <a:noFill/>
        </p:spPr>
        <p:txBody>
          <a:bodyPr wrap="none" rtlCol="0">
            <a:spAutoFit/>
          </a:bodyPr>
          <a:lstStyle/>
          <a:p>
            <a:pPr algn="l"/>
            <a:r>
              <a:rPr lang="en-US" u="sng" dirty="0">
                <a:latin typeface="Consolas" panose="020B0609020204030204" pitchFamily="49" charset="0"/>
                <a:cs typeface="Consolas" panose="020B0609020204030204" pitchFamily="49" charset="0"/>
              </a:rPr>
              <a:t>main</a:t>
            </a:r>
          </a:p>
        </p:txBody>
      </p:sp>
      <p:graphicFrame>
        <p:nvGraphicFramePr>
          <p:cNvPr id="12" name="Table 11">
            <a:extLst>
              <a:ext uri="{FF2B5EF4-FFF2-40B4-BE49-F238E27FC236}">
                <a16:creationId xmlns:a16="http://schemas.microsoft.com/office/drawing/2014/main" id="{4BD470D9-D366-8E4B-8FA7-B28A8CF872B2}"/>
              </a:ext>
            </a:extLst>
          </p:cNvPr>
          <p:cNvGraphicFramePr>
            <a:graphicFrameLocks noGrp="1"/>
          </p:cNvGraphicFramePr>
          <p:nvPr/>
        </p:nvGraphicFramePr>
        <p:xfrm>
          <a:off x="7511785" y="4343400"/>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3" name="Table 13">
            <a:extLst>
              <a:ext uri="{FF2B5EF4-FFF2-40B4-BE49-F238E27FC236}">
                <a16:creationId xmlns:a16="http://schemas.microsoft.com/office/drawing/2014/main" id="{50A91949-5D44-1C47-BF60-9690F7061696}"/>
              </a:ext>
            </a:extLst>
          </p:cNvPr>
          <p:cNvGraphicFramePr>
            <a:graphicFrameLocks noGrp="1"/>
          </p:cNvGraphicFramePr>
          <p:nvPr/>
        </p:nvGraphicFramePr>
        <p:xfrm>
          <a:off x="7682590" y="1902161"/>
          <a:ext cx="3093848" cy="741680"/>
        </p:xfrm>
        <a:graphic>
          <a:graphicData uri="http://schemas.openxmlformats.org/drawingml/2006/table">
            <a:tbl>
              <a:tblPr>
                <a:tableStyleId>{5C22544A-7EE6-4342-B048-85BDC9FD1C3A}</a:tableStyleId>
              </a:tblPr>
              <a:tblGrid>
                <a:gridCol w="3093848">
                  <a:extLst>
                    <a:ext uri="{9D8B030D-6E8A-4147-A177-3AD203B41FA5}">
                      <a16:colId xmlns:a16="http://schemas.microsoft.com/office/drawing/2014/main" val="2666691255"/>
                    </a:ext>
                  </a:extLst>
                </a:gridCol>
              </a:tblGrid>
              <a:tr h="370840">
                <a:tc>
                  <a:txBody>
                    <a:bodyPr/>
                    <a:lstStyle/>
                    <a:p>
                      <a:pPr algn="ctr"/>
                      <a:endParaRPr lang="en-US" sz="1600" i="1" dirty="0">
                        <a:solidFill>
                          <a:schemeClr val="bg1">
                            <a:lumMod val="65000"/>
                          </a:schemeClr>
                        </a:solidFill>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Tree>
    <p:extLst>
      <p:ext uri="{BB962C8B-B14F-4D97-AF65-F5344CB8AC3E}">
        <p14:creationId xmlns:p14="http://schemas.microsoft.com/office/powerpoint/2010/main" val="206231368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9AF2-C129-4F45-9F02-1815308F2EA6}"/>
              </a:ext>
            </a:extLst>
          </p:cNvPr>
          <p:cNvSpPr>
            <a:spLocks noGrp="1"/>
          </p:cNvSpPr>
          <p:nvPr>
            <p:ph type="title"/>
          </p:nvPr>
        </p:nvSpPr>
        <p:spPr/>
        <p:txBody>
          <a:bodyPr/>
          <a:lstStyle/>
          <a:p>
            <a:r>
              <a:rPr lang="en-US" dirty="0"/>
              <a:t>2. </a:t>
            </a:r>
            <a:r>
              <a:rPr lang="en-US" dirty="0">
                <a:latin typeface="Consolas" panose="020B0609020204030204" pitchFamily="49" charset="0"/>
                <a:cs typeface="Consolas" panose="020B0609020204030204" pitchFamily="49" charset="0"/>
              </a:rPr>
              <a:t>char*</a:t>
            </a:r>
            <a:r>
              <a:rPr lang="en-US" dirty="0"/>
              <a:t> vs </a:t>
            </a:r>
            <a:r>
              <a:rPr lang="en-US" dirty="0">
                <a:latin typeface="Consolas" panose="020B0609020204030204" pitchFamily="49" charset="0"/>
                <a:cs typeface="Consolas" panose="020B0609020204030204" pitchFamily="49" charset="0"/>
              </a:rPr>
              <a:t>char[]</a:t>
            </a:r>
            <a:r>
              <a:rPr lang="en-US" dirty="0"/>
              <a:t> exercises</a:t>
            </a:r>
          </a:p>
        </p:txBody>
      </p:sp>
      <p:sp>
        <p:nvSpPr>
          <p:cNvPr id="3" name="Content Placeholder 2">
            <a:extLst>
              <a:ext uri="{FF2B5EF4-FFF2-40B4-BE49-F238E27FC236}">
                <a16:creationId xmlns:a16="http://schemas.microsoft.com/office/drawing/2014/main" id="{6EEA4DAC-04D3-D04F-9D0E-160D4E727144}"/>
              </a:ext>
            </a:extLst>
          </p:cNvPr>
          <p:cNvSpPr>
            <a:spLocks noGrp="1"/>
          </p:cNvSpPr>
          <p:nvPr>
            <p:ph idx="1"/>
          </p:nvPr>
        </p:nvSpPr>
        <p:spPr/>
        <p:txBody>
          <a:bodyPr/>
          <a:lstStyle/>
          <a:p>
            <a:pPr marL="0" indent="0">
              <a:buNone/>
            </a:pPr>
            <a:r>
              <a:rPr lang="en-US" sz="2400" dirty="0"/>
              <a:t>Suppose we use a</a:t>
            </a:r>
            <a:br>
              <a:rPr lang="en-US" sz="2400" dirty="0"/>
            </a:br>
            <a:r>
              <a:rPr lang="en-US" sz="2400" dirty="0"/>
              <a:t>variable</a:t>
            </a:r>
            <a:r>
              <a:rPr lang="en-US" sz="2400" dirty="0">
                <a:solidFill>
                  <a:schemeClr val="accent2">
                    <a:lumMod val="75000"/>
                  </a:schemeClr>
                </a:solidFill>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br>
              <a:rPr lang="en-US" sz="2400" dirty="0">
                <a:solidFill>
                  <a:schemeClr val="accent2">
                    <a:lumMod val="75000"/>
                  </a:schemeClr>
                </a:solidFill>
                <a:latin typeface="Consolas" panose="020B0609020204030204" pitchFamily="49" charset="0"/>
                <a:cs typeface="Consolas" panose="020B0609020204030204" pitchFamily="49" charset="0"/>
              </a:rPr>
            </a:br>
            <a:r>
              <a:rPr lang="en-US" sz="2400" dirty="0"/>
              <a:t>as follows:</a:t>
            </a:r>
            <a:br>
              <a:rPr lang="en-US" dirty="0"/>
            </a:br>
            <a:endParaRPr lang="en-US" dirty="0"/>
          </a:p>
        </p:txBody>
      </p:sp>
      <p:sp>
        <p:nvSpPr>
          <p:cNvPr id="6" name="TextBox 5">
            <a:extLst>
              <a:ext uri="{FF2B5EF4-FFF2-40B4-BE49-F238E27FC236}">
                <a16:creationId xmlns:a16="http://schemas.microsoft.com/office/drawing/2014/main" id="{14305410-BCEB-C24F-AFC4-D95EBEECDAB7}"/>
              </a:ext>
            </a:extLst>
          </p:cNvPr>
          <p:cNvSpPr txBox="1"/>
          <p:nvPr/>
        </p:nvSpPr>
        <p:spPr>
          <a:xfrm>
            <a:off x="6781800" y="1244233"/>
            <a:ext cx="5195298" cy="1569660"/>
          </a:xfrm>
          <a:prstGeom prst="rect">
            <a:avLst/>
          </a:prstGeom>
          <a:noFill/>
          <a:ln w="19050">
            <a:solidFill>
              <a:schemeClr val="accent2"/>
            </a:solidFill>
          </a:ln>
        </p:spPr>
        <p:txBody>
          <a:bodyPr wrap="square" rtlCol="0">
            <a:spAutoFit/>
          </a:bodyPr>
          <a:lstStyle/>
          <a:p>
            <a:pPr algn="l">
              <a:buClr>
                <a:schemeClr val="tx1"/>
              </a:buClr>
            </a:pPr>
            <a:r>
              <a:rPr lang="en-US" sz="2400" dirty="0">
                <a:latin typeface="Calibri" panose="020F0502020204030204" pitchFamily="34" charset="0"/>
                <a:cs typeface="Calibri" panose="020F0502020204030204" pitchFamily="34" charset="0"/>
              </a:rPr>
              <a:t>For each of the following initializations:</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Will there be a compile error/</a:t>
            </a:r>
            <a:r>
              <a:rPr lang="en-US" sz="2400" dirty="0" err="1">
                <a:latin typeface="Calibri" panose="020F0502020204030204" pitchFamily="34" charset="0"/>
                <a:cs typeface="Calibri" panose="020F0502020204030204" pitchFamily="34" charset="0"/>
              </a:rPr>
              <a:t>segfault</a:t>
            </a:r>
            <a:r>
              <a:rPr lang="en-US" sz="2400" dirty="0">
                <a:latin typeface="Calibri" panose="020F0502020204030204" pitchFamily="34" charset="0"/>
                <a:cs typeface="Calibri" panose="020F0502020204030204" pitchFamily="34" charset="0"/>
              </a:rPr>
              <a:t>?</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If no errors, what is printed?</a:t>
            </a:r>
          </a:p>
        </p:txBody>
      </p:sp>
      <p:sp>
        <p:nvSpPr>
          <p:cNvPr id="7" name="TextBox 6">
            <a:extLst>
              <a:ext uri="{FF2B5EF4-FFF2-40B4-BE49-F238E27FC236}">
                <a16:creationId xmlns:a16="http://schemas.microsoft.com/office/drawing/2014/main" id="{5C6D41E1-9E5F-D149-81DD-F2D2B81F7340}"/>
              </a:ext>
            </a:extLst>
          </p:cNvPr>
          <p:cNvSpPr txBox="1"/>
          <p:nvPr/>
        </p:nvSpPr>
        <p:spPr>
          <a:xfrm>
            <a:off x="2703815" y="1290637"/>
            <a:ext cx="3711272" cy="1323439"/>
          </a:xfrm>
          <a:prstGeom prst="rect">
            <a:avLst/>
          </a:prstGeom>
          <a:noFill/>
          <a:ln w="38100">
            <a:noFill/>
          </a:ln>
        </p:spPr>
        <p:txBody>
          <a:bodyPr wrap="none" rtlCol="0">
            <a:spAutoFit/>
          </a:bodyPr>
          <a:lstStyle/>
          <a:p>
            <a:pPr marL="0" indent="0" algn="l">
              <a:buNone/>
            </a:pPr>
            <a:r>
              <a:rPr lang="en-US" sz="2000" dirty="0">
                <a:solidFill>
                  <a:srgbClr val="00B050"/>
                </a:solidFill>
                <a:latin typeface="Consolas" panose="020B0609020204030204" pitchFamily="49" charset="0"/>
                <a:cs typeface="Consolas" panose="020B0609020204030204" pitchFamily="49" charset="0"/>
              </a:rPr>
              <a:t>   // initialize as below</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A </a:t>
            </a:r>
            <a:r>
              <a:rPr lang="en-US" sz="2000" dirty="0">
                <a:solidFill>
                  <a:srgbClr val="000000"/>
                </a:solidFill>
                <a:latin typeface="Consolas" panose="020B0609020204030204" pitchFamily="49" charset="0"/>
                <a:cs typeface="Consolas" panose="020B0609020204030204" pitchFamily="49" charset="0"/>
              </a:rPr>
              <a:t> str = str + </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B </a:t>
            </a:r>
            <a:r>
              <a:rPr lang="en-US" sz="2000" dirty="0">
                <a:solidFill>
                  <a:srgbClr val="000000"/>
                </a:solidFill>
                <a:latin typeface="Consolas" panose="020B0609020204030204" pitchFamily="49" charset="0"/>
                <a:cs typeface="Consolas" panose="020B0609020204030204" pitchFamily="49" charset="0"/>
              </a:rPr>
              <a:t> str[</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'u’</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C </a:t>
            </a:r>
            <a:r>
              <a:rPr lang="en-US" sz="2000" dirty="0">
                <a:solidFill>
                  <a:srgbClr val="000000"/>
                </a:solidFill>
                <a:latin typeface="Consolas" panose="020B0609020204030204" pitchFamily="49" charset="0"/>
                <a:cs typeface="Consolas" panose="020B0609020204030204" pitchFamily="49" charset="0"/>
              </a:rPr>
              <a:t> </a:t>
            </a:r>
            <a:r>
              <a:rPr lang="en-US" sz="2000" dirty="0" err="1">
                <a:solidFill>
                  <a:srgbClr val="000000"/>
                </a:solidFill>
                <a:latin typeface="Consolas" panose="020B0609020204030204" pitchFamily="49" charset="0"/>
                <a:cs typeface="Consolas" panose="020B0609020204030204" pitchFamily="49" charset="0"/>
              </a:rPr>
              <a:t>printf</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7030A0"/>
                </a:solidFill>
                <a:latin typeface="Consolas" panose="020B0609020204030204" pitchFamily="49" charset="0"/>
                <a:cs typeface="Consolas" panose="020B0609020204030204" pitchFamily="49" charset="0"/>
              </a:rPr>
              <a:t>"%s"</a:t>
            </a:r>
            <a:r>
              <a:rPr lang="en-US" sz="2000" dirty="0">
                <a:solidFill>
                  <a:srgbClr val="000000"/>
                </a:solidFill>
                <a:latin typeface="Consolas" panose="020B0609020204030204" pitchFamily="49" charset="0"/>
                <a:cs typeface="Consolas" panose="020B0609020204030204" pitchFamily="49" charset="0"/>
              </a:rPr>
              <a:t>, str)</a:t>
            </a:r>
          </a:p>
        </p:txBody>
      </p:sp>
      <p:sp>
        <p:nvSpPr>
          <p:cNvPr id="8" name="TextBox 7">
            <a:extLst>
              <a:ext uri="{FF2B5EF4-FFF2-40B4-BE49-F238E27FC236}">
                <a16:creationId xmlns:a16="http://schemas.microsoft.com/office/drawing/2014/main" id="{2CB61CEA-FF65-C34D-8249-183F5F6DA38F}"/>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9" name="TextBox 8">
            <a:extLst>
              <a:ext uri="{FF2B5EF4-FFF2-40B4-BE49-F238E27FC236}">
                <a16:creationId xmlns:a16="http://schemas.microsoft.com/office/drawing/2014/main" id="{AE2EC863-A023-7C45-BD41-7AC20A4C243C}"/>
              </a:ext>
            </a:extLst>
          </p:cNvPr>
          <p:cNvSpPr txBox="1"/>
          <p:nvPr/>
        </p:nvSpPr>
        <p:spPr>
          <a:xfrm>
            <a:off x="228628" y="3124200"/>
            <a:ext cx="5334000" cy="830997"/>
          </a:xfrm>
          <a:prstGeom prst="rect">
            <a:avLst/>
          </a:prstGeom>
          <a:noFill/>
        </p:spPr>
        <p:txBody>
          <a:bodyPr wrap="square" rtlCol="0">
            <a:spAutoFit/>
          </a:bodyPr>
          <a:lstStyle/>
          <a:p>
            <a:pPr marL="457200" indent="-457200" algn="l">
              <a:buClr>
                <a:schemeClr val="accent2"/>
              </a:buClr>
              <a:buFont typeface="+mj-lt"/>
              <a:buAutoNum type="arabicPeriod"/>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 "Hello1");</a:t>
            </a:r>
          </a:p>
        </p:txBody>
      </p:sp>
      <p:sp>
        <p:nvSpPr>
          <p:cNvPr id="10" name="TextBox 9">
            <a:extLst>
              <a:ext uri="{FF2B5EF4-FFF2-40B4-BE49-F238E27FC236}">
                <a16:creationId xmlns:a16="http://schemas.microsoft.com/office/drawing/2014/main" id="{69F5EDDA-1FB6-DC40-81D2-89150BAED241}"/>
              </a:ext>
            </a:extLst>
          </p:cNvPr>
          <p:cNvSpPr txBox="1"/>
          <p:nvPr/>
        </p:nvSpPr>
        <p:spPr>
          <a:xfrm>
            <a:off x="5655148" y="3124200"/>
            <a:ext cx="5334000" cy="461665"/>
          </a:xfrm>
          <a:prstGeom prst="rect">
            <a:avLst/>
          </a:prstGeom>
          <a:noFill/>
        </p:spPr>
        <p:txBody>
          <a:bodyPr wrap="square" rtlCol="0">
            <a:spAutoFit/>
          </a:bodyPr>
          <a:lstStyle/>
          <a:p>
            <a:pPr marL="465138" indent="-465138" algn="l">
              <a:buClr>
                <a:schemeClr val="accent2"/>
              </a:buClr>
              <a:buFont typeface="+mj-lt"/>
              <a:buAutoNum type="arabicPeriod" startAt="2"/>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"Hello2";</a:t>
            </a:r>
          </a:p>
        </p:txBody>
      </p:sp>
      <p:sp>
        <p:nvSpPr>
          <p:cNvPr id="11" name="TextBox 10">
            <a:extLst>
              <a:ext uri="{FF2B5EF4-FFF2-40B4-BE49-F238E27FC236}">
                <a16:creationId xmlns:a16="http://schemas.microsoft.com/office/drawing/2014/main" id="{789F4CD8-2FEE-0F40-A6BC-E391A84CE457}"/>
              </a:ext>
            </a:extLst>
          </p:cNvPr>
          <p:cNvSpPr txBox="1"/>
          <p:nvPr/>
        </p:nvSpPr>
        <p:spPr>
          <a:xfrm>
            <a:off x="228628" y="4962435"/>
            <a:ext cx="5334000" cy="1200329"/>
          </a:xfrm>
          <a:prstGeom prst="rect">
            <a:avLst/>
          </a:prstGeom>
          <a:noFill/>
        </p:spPr>
        <p:txBody>
          <a:bodyPr wrap="square" rtlCol="0">
            <a:spAutoFit/>
          </a:bodyPr>
          <a:lstStyle/>
          <a:p>
            <a:pPr marL="465138" indent="-465138" algn="l">
              <a:buClr>
                <a:schemeClr val="accent2"/>
              </a:buClr>
              <a:buFont typeface="+mj-lt"/>
              <a:buAutoNum type="arabicPeriod" startAt="3"/>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"Hello3");</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p:txBody>
      </p:sp>
      <p:sp>
        <p:nvSpPr>
          <p:cNvPr id="12" name="TextBox 11">
            <a:extLst>
              <a:ext uri="{FF2B5EF4-FFF2-40B4-BE49-F238E27FC236}">
                <a16:creationId xmlns:a16="http://schemas.microsoft.com/office/drawing/2014/main" id="{53312F77-86CD-0D4E-BFFB-E19EE9AD9AE4}"/>
              </a:ext>
            </a:extLst>
          </p:cNvPr>
          <p:cNvSpPr txBox="1"/>
          <p:nvPr/>
        </p:nvSpPr>
        <p:spPr>
          <a:xfrm>
            <a:off x="5638800" y="4962435"/>
            <a:ext cx="5334000" cy="830997"/>
          </a:xfrm>
          <a:prstGeom prst="rect">
            <a:avLst/>
          </a:prstGeom>
          <a:noFill/>
        </p:spPr>
        <p:txBody>
          <a:bodyPr wrap="square" rtlCol="0">
            <a:spAutoFit/>
          </a:bodyPr>
          <a:lstStyle/>
          <a:p>
            <a:pPr marL="514350" indent="-514350" algn="l">
              <a:buClr>
                <a:schemeClr val="accent2"/>
              </a:buClr>
              <a:buFont typeface="+mj-lt"/>
              <a:buAutoNum type="arabicPeriod" startAt="4"/>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"Hello4";</a:t>
            </a:r>
            <a:br>
              <a:rPr lang="en-US" sz="2400" dirty="0">
                <a:latin typeface="Consolas" panose="020B0609020204030204" pitchFamily="49" charset="0"/>
                <a:cs typeface="Consolas" panose="020B0609020204030204" pitchFamily="49" charset="0"/>
              </a:rPr>
            </a:br>
            <a:r>
              <a:rPr lang="en-US" sz="2400" dirty="0">
                <a:solidFill>
                  <a:prstClr val="black"/>
                </a:solidFill>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p>
        </p:txBody>
      </p:sp>
      <p:cxnSp>
        <p:nvCxnSpPr>
          <p:cNvPr id="14" name="Straight Connector 13">
            <a:extLst>
              <a:ext uri="{FF2B5EF4-FFF2-40B4-BE49-F238E27FC236}">
                <a16:creationId xmlns:a16="http://schemas.microsoft.com/office/drawing/2014/main" id="{1D201D66-5C38-0748-B2F9-BBD84FBDA5E7}"/>
              </a:ext>
            </a:extLst>
          </p:cNvPr>
          <p:cNvCxnSpPr>
            <a:cxnSpLocks/>
          </p:cNvCxnSpPr>
          <p:nvPr/>
        </p:nvCxnSpPr>
        <p:spPr>
          <a:xfrm>
            <a:off x="271204" y="3048000"/>
            <a:ext cx="11705894"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515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9AF2-C129-4F45-9F02-1815308F2EA6}"/>
              </a:ext>
            </a:extLst>
          </p:cNvPr>
          <p:cNvSpPr>
            <a:spLocks noGrp="1"/>
          </p:cNvSpPr>
          <p:nvPr>
            <p:ph type="title"/>
          </p:nvPr>
        </p:nvSpPr>
        <p:spPr/>
        <p:txBody>
          <a:bodyPr/>
          <a:lstStyle/>
          <a:p>
            <a:r>
              <a:rPr lang="en-US" dirty="0"/>
              <a:t>2. </a:t>
            </a:r>
            <a:r>
              <a:rPr lang="en-US" dirty="0">
                <a:latin typeface="Consolas" panose="020B0609020204030204" pitchFamily="49" charset="0"/>
                <a:cs typeface="Consolas" panose="020B0609020204030204" pitchFamily="49" charset="0"/>
              </a:rPr>
              <a:t>char*</a:t>
            </a:r>
            <a:r>
              <a:rPr lang="en-US" dirty="0"/>
              <a:t> vs </a:t>
            </a:r>
            <a:r>
              <a:rPr lang="en-US" dirty="0">
                <a:latin typeface="Consolas" panose="020B0609020204030204" pitchFamily="49" charset="0"/>
                <a:cs typeface="Consolas" panose="020B0609020204030204" pitchFamily="49" charset="0"/>
              </a:rPr>
              <a:t>char[]</a:t>
            </a:r>
            <a:r>
              <a:rPr lang="en-US" dirty="0"/>
              <a:t> exercises</a:t>
            </a:r>
          </a:p>
        </p:txBody>
      </p:sp>
      <p:sp>
        <p:nvSpPr>
          <p:cNvPr id="3" name="Content Placeholder 2">
            <a:extLst>
              <a:ext uri="{FF2B5EF4-FFF2-40B4-BE49-F238E27FC236}">
                <a16:creationId xmlns:a16="http://schemas.microsoft.com/office/drawing/2014/main" id="{6EEA4DAC-04D3-D04F-9D0E-160D4E727144}"/>
              </a:ext>
            </a:extLst>
          </p:cNvPr>
          <p:cNvSpPr>
            <a:spLocks noGrp="1"/>
          </p:cNvSpPr>
          <p:nvPr>
            <p:ph idx="1"/>
          </p:nvPr>
        </p:nvSpPr>
        <p:spPr/>
        <p:txBody>
          <a:bodyPr/>
          <a:lstStyle/>
          <a:p>
            <a:pPr marL="0" indent="0">
              <a:buNone/>
            </a:pPr>
            <a:r>
              <a:rPr lang="en-US" sz="2400" dirty="0"/>
              <a:t>Suppose we use a</a:t>
            </a:r>
            <a:br>
              <a:rPr lang="en-US" sz="2400" dirty="0"/>
            </a:br>
            <a:r>
              <a:rPr lang="en-US" sz="2400" dirty="0"/>
              <a:t>variable</a:t>
            </a:r>
            <a:r>
              <a:rPr lang="en-US" sz="2400" dirty="0">
                <a:solidFill>
                  <a:schemeClr val="accent2">
                    <a:lumMod val="75000"/>
                  </a:schemeClr>
                </a:solidFill>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br>
              <a:rPr lang="en-US" sz="2400" dirty="0">
                <a:solidFill>
                  <a:schemeClr val="accent2">
                    <a:lumMod val="75000"/>
                  </a:schemeClr>
                </a:solidFill>
                <a:latin typeface="Consolas" panose="020B0609020204030204" pitchFamily="49" charset="0"/>
                <a:cs typeface="Consolas" panose="020B0609020204030204" pitchFamily="49" charset="0"/>
              </a:rPr>
            </a:br>
            <a:r>
              <a:rPr lang="en-US" sz="2400" dirty="0"/>
              <a:t>as follows:</a:t>
            </a:r>
            <a:br>
              <a:rPr lang="en-US" dirty="0"/>
            </a:br>
            <a:endParaRPr lang="en-US" dirty="0"/>
          </a:p>
        </p:txBody>
      </p:sp>
      <p:sp>
        <p:nvSpPr>
          <p:cNvPr id="6" name="TextBox 5">
            <a:extLst>
              <a:ext uri="{FF2B5EF4-FFF2-40B4-BE49-F238E27FC236}">
                <a16:creationId xmlns:a16="http://schemas.microsoft.com/office/drawing/2014/main" id="{14305410-BCEB-C24F-AFC4-D95EBEECDAB7}"/>
              </a:ext>
            </a:extLst>
          </p:cNvPr>
          <p:cNvSpPr txBox="1"/>
          <p:nvPr/>
        </p:nvSpPr>
        <p:spPr>
          <a:xfrm>
            <a:off x="6781800" y="1244233"/>
            <a:ext cx="5195298" cy="1569660"/>
          </a:xfrm>
          <a:prstGeom prst="rect">
            <a:avLst/>
          </a:prstGeom>
          <a:noFill/>
          <a:ln w="19050">
            <a:solidFill>
              <a:schemeClr val="accent2"/>
            </a:solidFill>
          </a:ln>
        </p:spPr>
        <p:txBody>
          <a:bodyPr wrap="square" rtlCol="0">
            <a:spAutoFit/>
          </a:bodyPr>
          <a:lstStyle/>
          <a:p>
            <a:pPr algn="l">
              <a:buClr>
                <a:schemeClr val="tx1"/>
              </a:buClr>
            </a:pPr>
            <a:r>
              <a:rPr lang="en-US" sz="2400" dirty="0">
                <a:latin typeface="Calibri" panose="020F0502020204030204" pitchFamily="34" charset="0"/>
                <a:cs typeface="Calibri" panose="020F0502020204030204" pitchFamily="34" charset="0"/>
              </a:rPr>
              <a:t>For each of the following initializations:</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Will there be a compile error/</a:t>
            </a:r>
            <a:r>
              <a:rPr lang="en-US" sz="2400" dirty="0" err="1">
                <a:latin typeface="Calibri" panose="020F0502020204030204" pitchFamily="34" charset="0"/>
                <a:cs typeface="Calibri" panose="020F0502020204030204" pitchFamily="34" charset="0"/>
              </a:rPr>
              <a:t>segfault</a:t>
            </a:r>
            <a:r>
              <a:rPr lang="en-US" sz="2400" dirty="0">
                <a:latin typeface="Calibri" panose="020F0502020204030204" pitchFamily="34" charset="0"/>
                <a:cs typeface="Calibri" panose="020F0502020204030204" pitchFamily="34" charset="0"/>
              </a:rPr>
              <a:t>?</a:t>
            </a:r>
          </a:p>
          <a:p>
            <a:pPr marL="239713" indent="-239713" algn="l">
              <a:buClr>
                <a:schemeClr val="tx1"/>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If no errors, what is printed?</a:t>
            </a:r>
          </a:p>
        </p:txBody>
      </p:sp>
      <p:sp>
        <p:nvSpPr>
          <p:cNvPr id="7" name="TextBox 6">
            <a:extLst>
              <a:ext uri="{FF2B5EF4-FFF2-40B4-BE49-F238E27FC236}">
                <a16:creationId xmlns:a16="http://schemas.microsoft.com/office/drawing/2014/main" id="{5C6D41E1-9E5F-D149-81DD-F2D2B81F7340}"/>
              </a:ext>
            </a:extLst>
          </p:cNvPr>
          <p:cNvSpPr txBox="1"/>
          <p:nvPr/>
        </p:nvSpPr>
        <p:spPr>
          <a:xfrm>
            <a:off x="2703815" y="1290637"/>
            <a:ext cx="3711272" cy="1323439"/>
          </a:xfrm>
          <a:prstGeom prst="rect">
            <a:avLst/>
          </a:prstGeom>
          <a:noFill/>
          <a:ln w="38100">
            <a:noFill/>
          </a:ln>
        </p:spPr>
        <p:txBody>
          <a:bodyPr wrap="none" rtlCol="0">
            <a:spAutoFit/>
          </a:bodyPr>
          <a:lstStyle/>
          <a:p>
            <a:pPr marL="0" indent="0" algn="l">
              <a:buNone/>
            </a:pPr>
            <a:r>
              <a:rPr lang="en-US" sz="2000" dirty="0">
                <a:solidFill>
                  <a:srgbClr val="00B050"/>
                </a:solidFill>
                <a:latin typeface="Consolas" panose="020B0609020204030204" pitchFamily="49" charset="0"/>
                <a:cs typeface="Consolas" panose="020B0609020204030204" pitchFamily="49" charset="0"/>
              </a:rPr>
              <a:t>   // initialize as below</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A </a:t>
            </a:r>
            <a:r>
              <a:rPr lang="en-US" sz="2000" dirty="0">
                <a:solidFill>
                  <a:srgbClr val="000000"/>
                </a:solidFill>
                <a:latin typeface="Consolas" panose="020B0609020204030204" pitchFamily="49" charset="0"/>
                <a:cs typeface="Consolas" panose="020B0609020204030204" pitchFamily="49" charset="0"/>
              </a:rPr>
              <a:t> str = str + </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B </a:t>
            </a:r>
            <a:r>
              <a:rPr lang="en-US" sz="2000" dirty="0">
                <a:solidFill>
                  <a:srgbClr val="000000"/>
                </a:solidFill>
                <a:latin typeface="Consolas" panose="020B0609020204030204" pitchFamily="49" charset="0"/>
                <a:cs typeface="Consolas" panose="020B0609020204030204" pitchFamily="49" charset="0"/>
              </a:rPr>
              <a:t> str[</a:t>
            </a:r>
            <a:r>
              <a:rPr lang="en-US" sz="2000" dirty="0">
                <a:latin typeface="Consolas" panose="020B0609020204030204" pitchFamily="49" charset="0"/>
                <a:cs typeface="Consolas" panose="020B0609020204030204" pitchFamily="49" charset="0"/>
              </a:rPr>
              <a:t>1</a:t>
            </a:r>
            <a:r>
              <a:rPr lang="en-US" sz="2000" dirty="0">
                <a:solidFill>
                  <a:srgbClr val="000000"/>
                </a:solidFill>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'u’</a:t>
            </a:r>
            <a:r>
              <a:rPr lang="en-US" sz="2000" dirty="0">
                <a:solidFill>
                  <a:srgbClr val="000000"/>
                </a:solidFill>
                <a:latin typeface="Consolas" panose="020B0609020204030204" pitchFamily="49" charset="0"/>
                <a:cs typeface="Consolas" panose="020B0609020204030204" pitchFamily="49" charset="0"/>
              </a:rPr>
              <a:t>;</a:t>
            </a:r>
          </a:p>
          <a:p>
            <a:pPr marL="0" indent="0" algn="l">
              <a:buNone/>
            </a:pPr>
            <a:r>
              <a:rPr lang="en-US" sz="2000" dirty="0">
                <a:solidFill>
                  <a:srgbClr val="000000"/>
                </a:solidFill>
                <a:highlight>
                  <a:srgbClr val="C0C0C0"/>
                </a:highlight>
                <a:latin typeface="Consolas" panose="020B0609020204030204" pitchFamily="49" charset="0"/>
                <a:cs typeface="Consolas" panose="020B0609020204030204" pitchFamily="49" charset="0"/>
              </a:rPr>
              <a:t>C </a:t>
            </a:r>
            <a:r>
              <a:rPr lang="en-US" sz="2000" dirty="0">
                <a:solidFill>
                  <a:srgbClr val="000000"/>
                </a:solidFill>
                <a:latin typeface="Consolas" panose="020B0609020204030204" pitchFamily="49" charset="0"/>
                <a:cs typeface="Consolas" panose="020B0609020204030204" pitchFamily="49" charset="0"/>
              </a:rPr>
              <a:t> </a:t>
            </a:r>
            <a:r>
              <a:rPr lang="en-US" sz="2000" dirty="0" err="1">
                <a:solidFill>
                  <a:srgbClr val="000000"/>
                </a:solidFill>
                <a:latin typeface="Consolas" panose="020B0609020204030204" pitchFamily="49" charset="0"/>
                <a:cs typeface="Consolas" panose="020B0609020204030204" pitchFamily="49" charset="0"/>
              </a:rPr>
              <a:t>printf</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7030A0"/>
                </a:solidFill>
                <a:latin typeface="Consolas" panose="020B0609020204030204" pitchFamily="49" charset="0"/>
                <a:cs typeface="Consolas" panose="020B0609020204030204" pitchFamily="49" charset="0"/>
              </a:rPr>
              <a:t>"%s"</a:t>
            </a:r>
            <a:r>
              <a:rPr lang="en-US" sz="2000" dirty="0">
                <a:solidFill>
                  <a:srgbClr val="000000"/>
                </a:solidFill>
                <a:latin typeface="Consolas" panose="020B0609020204030204" pitchFamily="49" charset="0"/>
                <a:cs typeface="Consolas" panose="020B0609020204030204" pitchFamily="49" charset="0"/>
              </a:rPr>
              <a:t>, str)</a:t>
            </a:r>
          </a:p>
        </p:txBody>
      </p:sp>
      <p:sp>
        <p:nvSpPr>
          <p:cNvPr id="9" name="TextBox 8">
            <a:extLst>
              <a:ext uri="{FF2B5EF4-FFF2-40B4-BE49-F238E27FC236}">
                <a16:creationId xmlns:a16="http://schemas.microsoft.com/office/drawing/2014/main" id="{AE2EC863-A023-7C45-BD41-7AC20A4C243C}"/>
              </a:ext>
            </a:extLst>
          </p:cNvPr>
          <p:cNvSpPr txBox="1"/>
          <p:nvPr/>
        </p:nvSpPr>
        <p:spPr>
          <a:xfrm>
            <a:off x="228628" y="3124200"/>
            <a:ext cx="5334000" cy="830997"/>
          </a:xfrm>
          <a:prstGeom prst="rect">
            <a:avLst/>
          </a:prstGeom>
          <a:noFill/>
        </p:spPr>
        <p:txBody>
          <a:bodyPr wrap="square" rtlCol="0">
            <a:spAutoFit/>
          </a:bodyPr>
          <a:lstStyle/>
          <a:p>
            <a:pPr marL="457200" indent="-457200" algn="l">
              <a:buClr>
                <a:schemeClr val="accent2"/>
              </a:buClr>
              <a:buFont typeface="+mj-lt"/>
              <a:buAutoNum type="arabicPeriod"/>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 "Hello1");</a:t>
            </a:r>
          </a:p>
        </p:txBody>
      </p:sp>
      <p:sp>
        <p:nvSpPr>
          <p:cNvPr id="10" name="TextBox 9">
            <a:extLst>
              <a:ext uri="{FF2B5EF4-FFF2-40B4-BE49-F238E27FC236}">
                <a16:creationId xmlns:a16="http://schemas.microsoft.com/office/drawing/2014/main" id="{69F5EDDA-1FB6-DC40-81D2-89150BAED241}"/>
              </a:ext>
            </a:extLst>
          </p:cNvPr>
          <p:cNvSpPr txBox="1"/>
          <p:nvPr/>
        </p:nvSpPr>
        <p:spPr>
          <a:xfrm>
            <a:off x="5655148" y="3124200"/>
            <a:ext cx="5334000" cy="461665"/>
          </a:xfrm>
          <a:prstGeom prst="rect">
            <a:avLst/>
          </a:prstGeom>
          <a:noFill/>
        </p:spPr>
        <p:txBody>
          <a:bodyPr wrap="square" rtlCol="0">
            <a:spAutoFit/>
          </a:bodyPr>
          <a:lstStyle/>
          <a:p>
            <a:pPr marL="465138" indent="-465138" algn="l">
              <a:buClr>
                <a:schemeClr val="accent2"/>
              </a:buClr>
              <a:buFont typeface="+mj-lt"/>
              <a:buAutoNum type="arabicPeriod" startAt="2"/>
            </a:pPr>
            <a:r>
              <a:rPr lang="en-US" sz="2400" dirty="0">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"Hello2";</a:t>
            </a:r>
          </a:p>
        </p:txBody>
      </p:sp>
      <p:sp>
        <p:nvSpPr>
          <p:cNvPr id="11" name="TextBox 10">
            <a:extLst>
              <a:ext uri="{FF2B5EF4-FFF2-40B4-BE49-F238E27FC236}">
                <a16:creationId xmlns:a16="http://schemas.microsoft.com/office/drawing/2014/main" id="{789F4CD8-2FEE-0F40-A6BC-E391A84CE457}"/>
              </a:ext>
            </a:extLst>
          </p:cNvPr>
          <p:cNvSpPr txBox="1"/>
          <p:nvPr/>
        </p:nvSpPr>
        <p:spPr>
          <a:xfrm>
            <a:off x="228628" y="4962435"/>
            <a:ext cx="5334000" cy="1200329"/>
          </a:xfrm>
          <a:prstGeom prst="rect">
            <a:avLst/>
          </a:prstGeom>
          <a:noFill/>
        </p:spPr>
        <p:txBody>
          <a:bodyPr wrap="square" rtlCol="0">
            <a:spAutoFit/>
          </a:bodyPr>
          <a:lstStyle/>
          <a:p>
            <a:pPr marL="465138" indent="-465138" algn="l">
              <a:buClr>
                <a:schemeClr val="accent2"/>
              </a:buClr>
              <a:buFont typeface="+mj-lt"/>
              <a:buAutoNum type="arabicPeriod" startAt="3"/>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[7];</a:t>
            </a:r>
          </a:p>
          <a:p>
            <a:pPr algn="l">
              <a:buClr>
                <a:schemeClr val="accent2"/>
              </a:buClr>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"Hello3");</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p:txBody>
      </p:sp>
      <p:sp>
        <p:nvSpPr>
          <p:cNvPr id="12" name="TextBox 11">
            <a:extLst>
              <a:ext uri="{FF2B5EF4-FFF2-40B4-BE49-F238E27FC236}">
                <a16:creationId xmlns:a16="http://schemas.microsoft.com/office/drawing/2014/main" id="{53312F77-86CD-0D4E-BFFB-E19EE9AD9AE4}"/>
              </a:ext>
            </a:extLst>
          </p:cNvPr>
          <p:cNvSpPr txBox="1"/>
          <p:nvPr/>
        </p:nvSpPr>
        <p:spPr>
          <a:xfrm>
            <a:off x="5638800" y="4962435"/>
            <a:ext cx="5334000" cy="830997"/>
          </a:xfrm>
          <a:prstGeom prst="rect">
            <a:avLst/>
          </a:prstGeom>
          <a:noFill/>
        </p:spPr>
        <p:txBody>
          <a:bodyPr wrap="square" rtlCol="0">
            <a:spAutoFit/>
          </a:bodyPr>
          <a:lstStyle/>
          <a:p>
            <a:pPr marL="514350" indent="-514350" algn="l">
              <a:buClr>
                <a:schemeClr val="accent2"/>
              </a:buClr>
              <a:buFont typeface="+mj-lt"/>
              <a:buAutoNum type="arabicPeriod" startAt="4"/>
            </a:pPr>
            <a:r>
              <a:rPr lang="en-US" sz="2400" dirty="0">
                <a:latin typeface="Arial" panose="020B0604020202020204" pitchFamily="34" charset="0"/>
                <a:cs typeface="Arial" panose="020B0604020202020204" pitchFamily="34" charset="0"/>
              </a:rPr>
              <a:t> </a:t>
            </a: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"Hello4";</a:t>
            </a:r>
            <a:br>
              <a:rPr lang="en-US" sz="2400" dirty="0">
                <a:latin typeface="Consolas" panose="020B0609020204030204" pitchFamily="49" charset="0"/>
                <a:cs typeface="Consolas" panose="020B0609020204030204" pitchFamily="49" charset="0"/>
              </a:rPr>
            </a:br>
            <a:r>
              <a:rPr lang="en-US" sz="2400" dirty="0">
                <a:solidFill>
                  <a:prstClr val="black"/>
                </a:solidFill>
                <a:latin typeface="Arial" panose="020B0604020202020204" pitchFamily="34" charset="0"/>
                <a:cs typeface="Arial" panose="020B0604020202020204" pitchFamily="34" charset="0"/>
              </a:rPr>
              <a:t> </a:t>
            </a:r>
            <a:r>
              <a:rPr lang="en-US" sz="2400" dirty="0">
                <a:solidFill>
                  <a:srgbClr val="0432FF"/>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p>
        </p:txBody>
      </p:sp>
      <p:cxnSp>
        <p:nvCxnSpPr>
          <p:cNvPr id="14" name="Straight Connector 13">
            <a:extLst>
              <a:ext uri="{FF2B5EF4-FFF2-40B4-BE49-F238E27FC236}">
                <a16:creationId xmlns:a16="http://schemas.microsoft.com/office/drawing/2014/main" id="{1D201D66-5C38-0748-B2F9-BBD84FBDA5E7}"/>
              </a:ext>
            </a:extLst>
          </p:cNvPr>
          <p:cNvCxnSpPr>
            <a:cxnSpLocks/>
          </p:cNvCxnSpPr>
          <p:nvPr/>
        </p:nvCxnSpPr>
        <p:spPr>
          <a:xfrm>
            <a:off x="271204" y="3048000"/>
            <a:ext cx="11705894"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A218226-7056-2440-A119-6E0865786D2A}"/>
              </a:ext>
            </a:extLst>
          </p:cNvPr>
          <p:cNvSpPr txBox="1"/>
          <p:nvPr/>
        </p:nvSpPr>
        <p:spPr>
          <a:xfrm>
            <a:off x="1143000" y="4009355"/>
            <a:ext cx="4572000" cy="830997"/>
          </a:xfrm>
          <a:prstGeom prst="rect">
            <a:avLst/>
          </a:prstGeom>
          <a:noFill/>
        </p:spPr>
        <p:txBody>
          <a:bodyPr wrap="square" rtlCol="0">
            <a:spAutoFit/>
          </a:bodyPr>
          <a:lstStyle/>
          <a:p>
            <a:pPr algn="l">
              <a:buClr>
                <a:schemeClr val="accent2"/>
              </a:buClr>
            </a:pPr>
            <a:r>
              <a:rPr lang="en-US" sz="2400" dirty="0">
                <a:solidFill>
                  <a:srgbClr val="C00000"/>
                </a:solidFill>
                <a:latin typeface="+mn-lt"/>
                <a:cs typeface="Arial" panose="020B0604020202020204" pitchFamily="34" charset="0"/>
              </a:rPr>
              <a:t>Line A: Compile error</a:t>
            </a:r>
            <a:br>
              <a:rPr lang="en-US" sz="2400" dirty="0">
                <a:solidFill>
                  <a:srgbClr val="C00000"/>
                </a:solidFill>
                <a:latin typeface="+mn-lt"/>
                <a:cs typeface="Arial" panose="020B0604020202020204" pitchFamily="34" charset="0"/>
              </a:rPr>
            </a:br>
            <a:r>
              <a:rPr lang="en-US" sz="2400" dirty="0">
                <a:solidFill>
                  <a:srgbClr val="C00000"/>
                </a:solidFill>
                <a:latin typeface="+mn-lt"/>
                <a:cs typeface="Arial" panose="020B0604020202020204" pitchFamily="34" charset="0"/>
              </a:rPr>
              <a:t>(cannot reassign array)</a:t>
            </a:r>
          </a:p>
        </p:txBody>
      </p:sp>
      <p:sp>
        <p:nvSpPr>
          <p:cNvPr id="16" name="TextBox 15">
            <a:extLst>
              <a:ext uri="{FF2B5EF4-FFF2-40B4-BE49-F238E27FC236}">
                <a16:creationId xmlns:a16="http://schemas.microsoft.com/office/drawing/2014/main" id="{0F0EBF2A-24DA-374B-86BF-77D69E7358F0}"/>
              </a:ext>
            </a:extLst>
          </p:cNvPr>
          <p:cNvSpPr txBox="1"/>
          <p:nvPr/>
        </p:nvSpPr>
        <p:spPr>
          <a:xfrm>
            <a:off x="6211096" y="3969603"/>
            <a:ext cx="4761704" cy="830997"/>
          </a:xfrm>
          <a:prstGeom prst="rect">
            <a:avLst/>
          </a:prstGeom>
          <a:noFill/>
        </p:spPr>
        <p:txBody>
          <a:bodyPr wrap="square" rtlCol="0">
            <a:spAutoFit/>
          </a:bodyPr>
          <a:lstStyle/>
          <a:p>
            <a:pPr algn="l">
              <a:buClr>
                <a:schemeClr val="accent2"/>
              </a:buClr>
            </a:pPr>
            <a:r>
              <a:rPr lang="en-US" sz="2400" dirty="0">
                <a:solidFill>
                  <a:srgbClr val="C00000"/>
                </a:solidFill>
                <a:latin typeface="+mn-lt"/>
                <a:cs typeface="Calibri" panose="020F0502020204030204" pitchFamily="34" charset="0"/>
              </a:rPr>
              <a:t>Line B: Segmentation fault</a:t>
            </a:r>
            <a:br>
              <a:rPr lang="en-US" sz="2400" dirty="0">
                <a:solidFill>
                  <a:srgbClr val="C00000"/>
                </a:solidFill>
                <a:latin typeface="+mn-lt"/>
                <a:cs typeface="Calibri" panose="020F0502020204030204" pitchFamily="34" charset="0"/>
              </a:rPr>
            </a:br>
            <a:r>
              <a:rPr lang="en-US" sz="2400" dirty="0">
                <a:solidFill>
                  <a:srgbClr val="C00000"/>
                </a:solidFill>
                <a:latin typeface="+mn-lt"/>
              </a:rPr>
              <a:t>(string literal)</a:t>
            </a:r>
          </a:p>
        </p:txBody>
      </p:sp>
      <p:sp>
        <p:nvSpPr>
          <p:cNvPr id="17" name="TextBox 16">
            <a:extLst>
              <a:ext uri="{FF2B5EF4-FFF2-40B4-BE49-F238E27FC236}">
                <a16:creationId xmlns:a16="http://schemas.microsoft.com/office/drawing/2014/main" id="{07249F41-5DF1-BC4D-8EF7-D2E681CA059A}"/>
              </a:ext>
            </a:extLst>
          </p:cNvPr>
          <p:cNvSpPr txBox="1"/>
          <p:nvPr/>
        </p:nvSpPr>
        <p:spPr>
          <a:xfrm>
            <a:off x="1143000" y="6167735"/>
            <a:ext cx="1821653" cy="461665"/>
          </a:xfrm>
          <a:prstGeom prst="rect">
            <a:avLst/>
          </a:prstGeom>
          <a:noFill/>
        </p:spPr>
        <p:txBody>
          <a:bodyPr wrap="none" rtlCol="0">
            <a:spAutoFit/>
          </a:bodyPr>
          <a:lstStyle/>
          <a:p>
            <a:pPr algn="l">
              <a:buClr>
                <a:schemeClr val="accent2"/>
              </a:buClr>
            </a:pPr>
            <a:r>
              <a:rPr lang="en-US" sz="2400" dirty="0">
                <a:solidFill>
                  <a:srgbClr val="C00000"/>
                </a:solidFill>
                <a:latin typeface="+mn-lt"/>
                <a:cs typeface="Arial" panose="020B0604020202020204" pitchFamily="34" charset="0"/>
              </a:rPr>
              <a:t>Prints </a:t>
            </a:r>
            <a:r>
              <a:rPr lang="en-US" sz="2400" dirty="0">
                <a:solidFill>
                  <a:srgbClr val="C00000"/>
                </a:solidFill>
                <a:latin typeface="Consolas" panose="020B0609020204030204" pitchFamily="49" charset="0"/>
                <a:cs typeface="Consolas" panose="020B0609020204030204" pitchFamily="49" charset="0"/>
              </a:rPr>
              <a:t>eulo3</a:t>
            </a:r>
          </a:p>
        </p:txBody>
      </p:sp>
      <p:sp>
        <p:nvSpPr>
          <p:cNvPr id="18" name="TextBox 17">
            <a:extLst>
              <a:ext uri="{FF2B5EF4-FFF2-40B4-BE49-F238E27FC236}">
                <a16:creationId xmlns:a16="http://schemas.microsoft.com/office/drawing/2014/main" id="{CFDF3AF9-827D-CB46-9EB1-C3F3729D1015}"/>
              </a:ext>
            </a:extLst>
          </p:cNvPr>
          <p:cNvSpPr txBox="1"/>
          <p:nvPr/>
        </p:nvSpPr>
        <p:spPr>
          <a:xfrm>
            <a:off x="6271565" y="5955267"/>
            <a:ext cx="4761704" cy="830997"/>
          </a:xfrm>
          <a:prstGeom prst="rect">
            <a:avLst/>
          </a:prstGeom>
          <a:noFill/>
        </p:spPr>
        <p:txBody>
          <a:bodyPr wrap="square" rtlCol="0">
            <a:spAutoFit/>
          </a:bodyPr>
          <a:lstStyle/>
          <a:p>
            <a:pPr algn="l">
              <a:buClr>
                <a:schemeClr val="accent2"/>
              </a:buClr>
            </a:pPr>
            <a:r>
              <a:rPr lang="en-US" sz="2400" dirty="0">
                <a:solidFill>
                  <a:srgbClr val="C00000"/>
                </a:solidFill>
                <a:latin typeface="+mn-lt"/>
                <a:cs typeface="Calibri" panose="020F0502020204030204" pitchFamily="34" charset="0"/>
              </a:rPr>
              <a:t>Line B: Segmentation fault</a:t>
            </a:r>
            <a:br>
              <a:rPr lang="en-US" sz="2400" dirty="0">
                <a:solidFill>
                  <a:srgbClr val="C00000"/>
                </a:solidFill>
                <a:latin typeface="+mn-lt"/>
                <a:cs typeface="Calibri" panose="020F0502020204030204" pitchFamily="34" charset="0"/>
              </a:rPr>
            </a:br>
            <a:r>
              <a:rPr lang="en-US" sz="2400" dirty="0">
                <a:solidFill>
                  <a:srgbClr val="C00000"/>
                </a:solidFill>
                <a:latin typeface="+mn-lt"/>
              </a:rPr>
              <a:t>(string literal)</a:t>
            </a:r>
          </a:p>
        </p:txBody>
      </p:sp>
    </p:spTree>
    <p:extLst>
      <p:ext uri="{BB962C8B-B14F-4D97-AF65-F5344CB8AC3E}">
        <p14:creationId xmlns:p14="http://schemas.microsoft.com/office/powerpoint/2010/main" val="374305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BF0-565F-B449-9DEB-D0289FB70428}"/>
              </a:ext>
            </a:extLst>
          </p:cNvPr>
          <p:cNvSpPr>
            <a:spLocks noGrp="1"/>
          </p:cNvSpPr>
          <p:nvPr>
            <p:ph type="title"/>
          </p:nvPr>
        </p:nvSpPr>
        <p:spPr/>
        <p:txBody>
          <a:bodyPr/>
          <a:lstStyle/>
          <a:p>
            <a:r>
              <a:rPr lang="en-US" dirty="0"/>
              <a:t>3. Bonus: Tricky addresses</a:t>
            </a:r>
          </a:p>
        </p:txBody>
      </p:sp>
      <p:sp>
        <p:nvSpPr>
          <p:cNvPr id="4" name="TextBox 3">
            <a:extLst>
              <a:ext uri="{FF2B5EF4-FFF2-40B4-BE49-F238E27FC236}">
                <a16:creationId xmlns:a16="http://schemas.microsoft.com/office/drawing/2014/main" id="{7BBBFC6D-5ADC-834A-879B-52E5A684C1F4}"/>
              </a:ext>
            </a:extLst>
          </p:cNvPr>
          <p:cNvSpPr txBox="1"/>
          <p:nvPr/>
        </p:nvSpPr>
        <p:spPr>
          <a:xfrm>
            <a:off x="783724" y="1219200"/>
            <a:ext cx="6912476" cy="4308872"/>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tricky_addresses</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"Local"</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ptr1</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value:     %p\n",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a:t>
            </a:r>
            <a:r>
              <a:rPr lang="en-US" sz="2000" dirty="0" err="1">
                <a:latin typeface="Consolas" panose="020B0609020204030204" pitchFamily="49" charset="0"/>
                <a:cs typeface="Consolas" panose="020B0609020204030204" pitchFamily="49" charset="0"/>
              </a:rPr>
              <a:t>deref</a:t>
            </a:r>
            <a:r>
              <a:rPr lang="en-US" sz="2000" dirty="0">
                <a:latin typeface="Consolas" panose="020B0609020204030204" pitchFamily="49" charset="0"/>
                <a:cs typeface="Consolas" panose="020B0609020204030204" pitchFamily="49" charset="0"/>
              </a:rPr>
              <a:t>    : %c\n",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       address:   %p\n",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value: %p\n", </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buf's</a:t>
            </a:r>
            <a:r>
              <a:rPr lang="en-US" sz="2000" dirty="0">
                <a:latin typeface="Consolas" panose="020B0609020204030204" pitchFamily="49" charset="0"/>
                <a:cs typeface="Consolas" panose="020B0609020204030204" pitchFamily="49" charset="0"/>
              </a:rPr>
              <a:t> address:    %p\n",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endParaRPr lang="en-US" sz="2000" dirty="0">
              <a:latin typeface="Consolas" panose="020B0609020204030204" pitchFamily="49" charset="0"/>
              <a:cs typeface="Consolas" panose="020B0609020204030204" pitchFamily="49" charset="0"/>
            </a:endParaRP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ptr2</a:t>
            </a:r>
            <a:r>
              <a:rPr lang="en-US" sz="2000" dirty="0">
                <a:latin typeface="Consolas" panose="020B0609020204030204" pitchFamily="49" charset="0"/>
                <a:cs typeface="Consolas" panose="020B0609020204030204" pitchFamily="49" charset="0"/>
              </a:rPr>
              <a:t> =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("ptr2's value:     %s\n", ptr2);</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09D91C64-2A6D-EA47-B8CA-7481FE59612F}"/>
              </a:ext>
            </a:extLst>
          </p:cNvPr>
          <p:cNvSpPr txBox="1"/>
          <p:nvPr/>
        </p:nvSpPr>
        <p:spPr>
          <a:xfrm flipH="1">
            <a:off x="79863" y="1219200"/>
            <a:ext cx="615462" cy="4319131"/>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endParaRPr lang="en-US" sz="2000" dirty="0">
              <a:latin typeface="Consolas" panose="020B0609020204030204" pitchFamily="49" charset="0"/>
              <a:cs typeface="Consolas" panose="020B0609020204030204" pitchFamily="49" charset="0"/>
            </a:endParaRP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p:txBody>
      </p:sp>
      <p:sp>
        <p:nvSpPr>
          <p:cNvPr id="6" name="TextBox 5">
            <a:extLst>
              <a:ext uri="{FF2B5EF4-FFF2-40B4-BE49-F238E27FC236}">
                <a16:creationId xmlns:a16="http://schemas.microsoft.com/office/drawing/2014/main" id="{DF64F850-C5A1-0343-AAD1-43729002CDE6}"/>
              </a:ext>
            </a:extLst>
          </p:cNvPr>
          <p:cNvSpPr txBox="1"/>
          <p:nvPr/>
        </p:nvSpPr>
        <p:spPr>
          <a:xfrm>
            <a:off x="8305800" y="1474255"/>
            <a:ext cx="3628694" cy="830997"/>
          </a:xfrm>
          <a:prstGeom prst="rect">
            <a:avLst/>
          </a:prstGeom>
          <a:noFill/>
          <a:ln w="19050">
            <a:solidFill>
              <a:schemeClr val="accent2"/>
            </a:solidFill>
          </a:ln>
        </p:spPr>
        <p:txBody>
          <a:bodyPr wrap="square" rtlCol="0">
            <a:spAutoFit/>
          </a:bodyPr>
          <a:lstStyle/>
          <a:p>
            <a:pPr algn="l">
              <a:buClr>
                <a:schemeClr val="tx1"/>
              </a:buClr>
            </a:pPr>
            <a:r>
              <a:rPr lang="en-US" sz="2400" dirty="0">
                <a:latin typeface="Calibri" panose="020F0502020204030204" pitchFamily="34" charset="0"/>
                <a:cs typeface="Calibri" panose="020F0502020204030204" pitchFamily="34" charset="0"/>
              </a:rPr>
              <a:t>What is stored in each variable? </a:t>
            </a:r>
          </a:p>
        </p:txBody>
      </p:sp>
      <p:sp>
        <p:nvSpPr>
          <p:cNvPr id="7" name="TextBox 6">
            <a:extLst>
              <a:ext uri="{FF2B5EF4-FFF2-40B4-BE49-F238E27FC236}">
                <a16:creationId xmlns:a16="http://schemas.microsoft.com/office/drawing/2014/main" id="{50B173E7-4412-884F-B20B-808FB317A4A9}"/>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73145111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BF0-565F-B449-9DEB-D0289FB70428}"/>
              </a:ext>
            </a:extLst>
          </p:cNvPr>
          <p:cNvSpPr>
            <a:spLocks noGrp="1"/>
          </p:cNvSpPr>
          <p:nvPr>
            <p:ph type="title"/>
          </p:nvPr>
        </p:nvSpPr>
        <p:spPr/>
        <p:txBody>
          <a:bodyPr/>
          <a:lstStyle/>
          <a:p>
            <a:r>
              <a:rPr lang="en-US" dirty="0"/>
              <a:t>3. Bonus: Tricky addresses</a:t>
            </a:r>
          </a:p>
        </p:txBody>
      </p:sp>
      <p:sp>
        <p:nvSpPr>
          <p:cNvPr id="4" name="TextBox 3">
            <a:extLst>
              <a:ext uri="{FF2B5EF4-FFF2-40B4-BE49-F238E27FC236}">
                <a16:creationId xmlns:a16="http://schemas.microsoft.com/office/drawing/2014/main" id="{7BBBFC6D-5ADC-834A-879B-52E5A684C1F4}"/>
              </a:ext>
            </a:extLst>
          </p:cNvPr>
          <p:cNvSpPr txBox="1"/>
          <p:nvPr/>
        </p:nvSpPr>
        <p:spPr>
          <a:xfrm>
            <a:off x="783724" y="1219200"/>
            <a:ext cx="6912476" cy="4308872"/>
          </a:xfrm>
          <a:prstGeom prst="rect">
            <a:avLst/>
          </a:prstGeom>
          <a:noFill/>
        </p:spPr>
        <p:txBody>
          <a:bodyPr wrap="squar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void</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tricky_addresses</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"Local"</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ptr1</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value:     %p\n",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("ptr1’s </a:t>
            </a:r>
            <a:r>
              <a:rPr lang="en-US" sz="2000" dirty="0" err="1">
                <a:latin typeface="Consolas" panose="020B0609020204030204" pitchFamily="49" charset="0"/>
                <a:cs typeface="Consolas" panose="020B0609020204030204" pitchFamily="49" charset="0"/>
              </a:rPr>
              <a:t>deref</a:t>
            </a:r>
            <a:r>
              <a:rPr lang="en-US" sz="2000" dirty="0">
                <a:latin typeface="Consolas" panose="020B0609020204030204" pitchFamily="49" charset="0"/>
                <a:cs typeface="Consolas" panose="020B0609020204030204" pitchFamily="49" charset="0"/>
              </a:rPr>
              <a:t>    : %c\n", *ptr1);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       address:   %p\n", &amp;ptr1);</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 value: %p\n", </a:t>
            </a:r>
            <a:r>
              <a:rPr lang="en-US" sz="2000" dirty="0" err="1">
                <a:latin typeface="Consolas" panose="020B0609020204030204" pitchFamily="49" charset="0"/>
                <a:cs typeface="Consolas" panose="020B0609020204030204" pitchFamily="49" charset="0"/>
              </a:rPr>
              <a:t>double_ptr</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buf's</a:t>
            </a:r>
            <a:r>
              <a:rPr lang="en-US" sz="2000" dirty="0">
                <a:latin typeface="Consolas" panose="020B0609020204030204" pitchFamily="49" charset="0"/>
                <a:cs typeface="Consolas" panose="020B0609020204030204" pitchFamily="49" charset="0"/>
              </a:rPr>
              <a:t> address:    %p\n",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endParaRPr lang="en-US" sz="2000" dirty="0">
              <a:latin typeface="Consolas" panose="020B0609020204030204" pitchFamily="49" charset="0"/>
              <a:cs typeface="Consolas" panose="020B0609020204030204" pitchFamily="49" charset="0"/>
            </a:endParaRP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ptr2</a:t>
            </a:r>
            <a:r>
              <a:rPr lang="en-US" sz="2000" dirty="0">
                <a:latin typeface="Consolas" panose="020B0609020204030204" pitchFamily="49" charset="0"/>
                <a:cs typeface="Consolas" panose="020B0609020204030204" pitchFamily="49" charset="0"/>
              </a:rPr>
              <a:t> = &amp;</a:t>
            </a:r>
            <a:r>
              <a:rPr lang="en-US" sz="2000" dirty="0" err="1">
                <a:latin typeface="Consolas" panose="020B0609020204030204" pitchFamily="49" charset="0"/>
                <a:cs typeface="Consolas" panose="020B0609020204030204" pitchFamily="49" charset="0"/>
              </a:rPr>
              <a:t>buf</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printf</a:t>
            </a:r>
            <a:r>
              <a:rPr lang="en-US" sz="2000" dirty="0">
                <a:latin typeface="Consolas" panose="020B0609020204030204" pitchFamily="49" charset="0"/>
                <a:cs typeface="Consolas" panose="020B0609020204030204" pitchFamily="49" charset="0"/>
              </a:rPr>
              <a:t>("ptr2's value:     %s\n", ptr2);</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5" name="// file: strcmp_ex.c…">
            <a:extLst>
              <a:ext uri="{FF2B5EF4-FFF2-40B4-BE49-F238E27FC236}">
                <a16:creationId xmlns:a16="http://schemas.microsoft.com/office/drawing/2014/main" id="{09D91C64-2A6D-EA47-B8CA-7481FE59612F}"/>
              </a:ext>
            </a:extLst>
          </p:cNvPr>
          <p:cNvSpPr txBox="1"/>
          <p:nvPr/>
        </p:nvSpPr>
        <p:spPr>
          <a:xfrm flipH="1">
            <a:off x="79863" y="1219200"/>
            <a:ext cx="615462" cy="4319131"/>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9</a:t>
            </a:r>
          </a:p>
          <a:p>
            <a:pPr>
              <a:lnSpc>
                <a:spcPct val="90000"/>
              </a:lnSpc>
              <a:spcBef>
                <a:spcPts val="400"/>
              </a:spcBef>
              <a:defRPr sz="2700">
                <a:latin typeface="Courier"/>
                <a:ea typeface="Courier"/>
                <a:cs typeface="Courier"/>
                <a:sym typeface="Courier"/>
              </a:defRPr>
            </a:pPr>
            <a:endParaRPr lang="en-US" sz="2000" dirty="0">
              <a:latin typeface="Consolas" panose="020B0609020204030204" pitchFamily="49" charset="0"/>
              <a:cs typeface="Consolas" panose="020B0609020204030204" pitchFamily="49" charset="0"/>
            </a:endParaRP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10</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12</a:t>
            </a:r>
          </a:p>
        </p:txBody>
      </p:sp>
      <p:sp>
        <p:nvSpPr>
          <p:cNvPr id="8" name="TextBox 7">
            <a:extLst>
              <a:ext uri="{FF2B5EF4-FFF2-40B4-BE49-F238E27FC236}">
                <a16:creationId xmlns:a16="http://schemas.microsoft.com/office/drawing/2014/main" id="{F2F36545-5063-8F42-8ACE-CDEC6CA0094A}"/>
              </a:ext>
            </a:extLst>
          </p:cNvPr>
          <p:cNvSpPr txBox="1"/>
          <p:nvPr/>
        </p:nvSpPr>
        <p:spPr>
          <a:xfrm>
            <a:off x="8153401" y="3541515"/>
            <a:ext cx="968870"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ptr1</a:t>
            </a:r>
          </a:p>
        </p:txBody>
      </p:sp>
      <p:graphicFrame>
        <p:nvGraphicFramePr>
          <p:cNvPr id="9" name="Table 8">
            <a:extLst>
              <a:ext uri="{FF2B5EF4-FFF2-40B4-BE49-F238E27FC236}">
                <a16:creationId xmlns:a16="http://schemas.microsoft.com/office/drawing/2014/main" id="{5F45BB9E-09E7-9040-A766-698D589E8BE0}"/>
              </a:ext>
            </a:extLst>
          </p:cNvPr>
          <p:cNvGraphicFramePr>
            <a:graphicFrameLocks noGrp="1"/>
          </p:cNvGraphicFramePr>
          <p:nvPr/>
        </p:nvGraphicFramePr>
        <p:xfrm>
          <a:off x="9122270" y="3200400"/>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0" name="Table 9">
            <a:extLst>
              <a:ext uri="{FF2B5EF4-FFF2-40B4-BE49-F238E27FC236}">
                <a16:creationId xmlns:a16="http://schemas.microsoft.com/office/drawing/2014/main" id="{F8DD6B43-F730-A244-90E6-58E26FAE42F1}"/>
              </a:ext>
            </a:extLst>
          </p:cNvPr>
          <p:cNvGraphicFramePr>
            <a:graphicFrameLocks noGrp="1"/>
          </p:cNvGraphicFramePr>
          <p:nvPr/>
        </p:nvGraphicFramePr>
        <p:xfrm>
          <a:off x="9122270" y="424223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1" name="TextBox 10">
            <a:extLst>
              <a:ext uri="{FF2B5EF4-FFF2-40B4-BE49-F238E27FC236}">
                <a16:creationId xmlns:a16="http://schemas.microsoft.com/office/drawing/2014/main" id="{855C56F4-22F7-104E-8A4B-B0738DFF7146}"/>
              </a:ext>
            </a:extLst>
          </p:cNvPr>
          <p:cNvSpPr txBox="1"/>
          <p:nvPr/>
        </p:nvSpPr>
        <p:spPr>
          <a:xfrm>
            <a:off x="8153401" y="4495800"/>
            <a:ext cx="968870" cy="646331"/>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double_ptr</a:t>
            </a:r>
            <a:endParaRPr lang="en-US" dirty="0">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E31B3A9C-E886-C148-BA63-825FD89AE153}"/>
              </a:ext>
            </a:extLst>
          </p:cNvPr>
          <p:cNvSpPr txBox="1"/>
          <p:nvPr/>
        </p:nvSpPr>
        <p:spPr>
          <a:xfrm>
            <a:off x="8153401" y="5574268"/>
            <a:ext cx="968870"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ptr2</a:t>
            </a:r>
          </a:p>
        </p:txBody>
      </p:sp>
      <p:graphicFrame>
        <p:nvGraphicFramePr>
          <p:cNvPr id="13" name="Table 12">
            <a:extLst>
              <a:ext uri="{FF2B5EF4-FFF2-40B4-BE49-F238E27FC236}">
                <a16:creationId xmlns:a16="http://schemas.microsoft.com/office/drawing/2014/main" id="{24A7DB89-4EF8-674E-B95B-AB19B40AF529}"/>
              </a:ext>
            </a:extLst>
          </p:cNvPr>
          <p:cNvGraphicFramePr>
            <a:graphicFrameLocks noGrp="1"/>
          </p:cNvGraphicFramePr>
          <p:nvPr/>
        </p:nvGraphicFramePr>
        <p:xfrm>
          <a:off x="9194809" y="5210076"/>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sz="1600" i="1" dirty="0">
                          <a:solidFill>
                            <a:schemeClr val="bg1">
                              <a:lumMod val="65000"/>
                            </a:schemeClr>
                          </a:solidFill>
                          <a:latin typeface="+mn-lt"/>
                          <a:cs typeface="Consolas" panose="020B0609020204030204" pitchFamily="49" charset="0"/>
                        </a:rPr>
                        <a:t>0x20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4" name="Table 13">
            <a:extLst>
              <a:ext uri="{FF2B5EF4-FFF2-40B4-BE49-F238E27FC236}">
                <a16:creationId xmlns:a16="http://schemas.microsoft.com/office/drawing/2014/main" id="{4C93E123-D467-CC40-9BBC-48A7A61C4CFB}"/>
              </a:ext>
            </a:extLst>
          </p:cNvPr>
          <p:cNvGraphicFramePr>
            <a:graphicFrameLocks noGrp="1"/>
          </p:cNvGraphicFramePr>
          <p:nvPr/>
        </p:nvGraphicFramePr>
        <p:xfrm>
          <a:off x="8001000" y="1339943"/>
          <a:ext cx="37338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0x2d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sp>
        <p:nvSpPr>
          <p:cNvPr id="15" name="TextBox 14">
            <a:extLst>
              <a:ext uri="{FF2B5EF4-FFF2-40B4-BE49-F238E27FC236}">
                <a16:creationId xmlns:a16="http://schemas.microsoft.com/office/drawing/2014/main" id="{D8EA631E-12A9-D843-92E6-C87D28B00D2C}"/>
              </a:ext>
            </a:extLst>
          </p:cNvPr>
          <p:cNvSpPr txBox="1"/>
          <p:nvPr/>
        </p:nvSpPr>
        <p:spPr>
          <a:xfrm>
            <a:off x="7346679" y="1690463"/>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16" name="Rectangle 15">
            <a:extLst>
              <a:ext uri="{FF2B5EF4-FFF2-40B4-BE49-F238E27FC236}">
                <a16:creationId xmlns:a16="http://schemas.microsoft.com/office/drawing/2014/main" id="{C1DF12AB-880A-A24B-B6D0-7ED82F88B882}"/>
              </a:ext>
            </a:extLst>
          </p:cNvPr>
          <p:cNvSpPr/>
          <p:nvPr/>
        </p:nvSpPr>
        <p:spPr bwMode="auto">
          <a:xfrm>
            <a:off x="412403" y="5599077"/>
            <a:ext cx="4648200" cy="108603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While Line 10 raises a compiler warning, functionally it will still work—because pointers are </a:t>
            </a:r>
            <a:r>
              <a:rPr lang="en-US" sz="2000" b="1" dirty="0"/>
              <a:t>addresses</a:t>
            </a:r>
            <a:r>
              <a:rPr lang="en-US" sz="2000" dirty="0"/>
              <a:t>.</a:t>
            </a:r>
          </a:p>
        </p:txBody>
      </p:sp>
    </p:spTree>
    <p:extLst>
      <p:ext uri="{BB962C8B-B14F-4D97-AF65-F5344CB8AC3E}">
        <p14:creationId xmlns:p14="http://schemas.microsoft.com/office/powerpoint/2010/main" val="213459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2FDBF-50A4-DF42-AA42-FFA9D316AC3F}"/>
              </a:ext>
            </a:extLst>
          </p:cNvPr>
          <p:cNvSpPr>
            <a:spLocks noGrp="1"/>
          </p:cNvSpPr>
          <p:nvPr>
            <p:ph type="title"/>
          </p:nvPr>
        </p:nvSpPr>
        <p:spPr/>
        <p:txBody>
          <a:bodyPr/>
          <a:lstStyle/>
          <a:p>
            <a:r>
              <a:rPr lang="en-US" dirty="0"/>
              <a:t>Translating C into English</a:t>
            </a:r>
          </a:p>
        </p:txBody>
      </p:sp>
      <p:sp>
        <p:nvSpPr>
          <p:cNvPr id="3" name="Content Placeholder 2">
            <a:extLst>
              <a:ext uri="{FF2B5EF4-FFF2-40B4-BE49-F238E27FC236}">
                <a16:creationId xmlns:a16="http://schemas.microsoft.com/office/drawing/2014/main" id="{9213E2E4-0962-3840-A547-D5DD2839454B}"/>
              </a:ext>
            </a:extLst>
          </p:cNvPr>
          <p:cNvSpPr>
            <a:spLocks noGrp="1"/>
          </p:cNvSpPr>
          <p:nvPr>
            <p:ph idx="1"/>
          </p:nvPr>
        </p:nvSpPr>
        <p:spPr>
          <a:xfrm>
            <a:off x="990600" y="3200400"/>
            <a:ext cx="5410200" cy="2590800"/>
          </a:xfrm>
        </p:spPr>
        <p:txBody>
          <a:bodyPr/>
          <a:lstStyle/>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 4, -1, 2};</a:t>
            </a:r>
          </a:p>
          <a:p>
            <a:pPr marL="0" indent="0">
              <a:buNone/>
            </a:pPr>
            <a:r>
              <a:rPr lang="en-US" dirty="0">
                <a:latin typeface="Consolas" panose="020B0609020204030204" pitchFamily="49" charset="0"/>
                <a:cs typeface="Consolas" panose="020B0609020204030204" pitchFamily="49" charset="0"/>
              </a:rPr>
              <a:t>int *ptr0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*elt0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elt</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a:t>
            </a:r>
          </a:p>
          <a:p>
            <a:pPr marL="0" indent="0">
              <a:buNone/>
            </a:pPr>
            <a:r>
              <a:rPr lang="en-US" dirty="0">
                <a:latin typeface="Consolas" panose="020B0609020204030204" pitchFamily="49" charset="0"/>
                <a:cs typeface="Consolas" panose="020B0609020204030204" pitchFamily="49" charset="0"/>
              </a:rPr>
              <a:t>int **ptr1 = &amp;</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4FF837E3-3048-9243-A7FE-5EFC9C33B592}"/>
              </a:ext>
            </a:extLst>
          </p:cNvPr>
          <p:cNvSpPr/>
          <p:nvPr/>
        </p:nvSpPr>
        <p:spPr bwMode="auto">
          <a:xfrm>
            <a:off x="457200" y="1295400"/>
            <a:ext cx="5943600" cy="140289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declaration</a:t>
            </a:r>
            <a:r>
              <a:rPr lang="en-US" sz="2000" dirty="0">
                <a:latin typeface="Calibri" panose="020F0502020204030204" pitchFamily="34" charset="0"/>
                <a:cs typeface="Calibri" panose="020F0502020204030204" pitchFamily="34" charset="0"/>
              </a:rPr>
              <a:t>: “pointer”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int *</a:t>
            </a:r>
            <a:r>
              <a:rPr lang="en-US" sz="2000" dirty="0">
                <a:latin typeface="Calibri" panose="020F0502020204030204" pitchFamily="34" charset="0"/>
                <a:cs typeface="Calibri" panose="020F0502020204030204" pitchFamily="34" charset="0"/>
              </a:rPr>
              <a:t> is "pointer to an int”</a:t>
            </a:r>
          </a:p>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operation</a:t>
            </a:r>
            <a:r>
              <a:rPr lang="en-US" sz="2000" dirty="0">
                <a:latin typeface="Calibri" panose="020F0502020204030204" pitchFamily="34" charset="0"/>
                <a:cs typeface="Calibri" panose="020F0502020204030204" pitchFamily="34" charset="0"/>
              </a:rPr>
              <a:t>: "dereference/the value at address”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 is "the value at address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a:t>
            </a:r>
          </a:p>
        </p:txBody>
      </p:sp>
      <p:sp>
        <p:nvSpPr>
          <p:cNvPr id="6" name="TextBox 5">
            <a:extLst>
              <a:ext uri="{FF2B5EF4-FFF2-40B4-BE49-F238E27FC236}">
                <a16:creationId xmlns:a16="http://schemas.microsoft.com/office/drawing/2014/main" id="{847EB805-956B-6F45-996D-AB23C4D6CB02}"/>
              </a:ext>
            </a:extLst>
          </p:cNvPr>
          <p:cNvSpPr txBox="1"/>
          <p:nvPr/>
        </p:nvSpPr>
        <p:spPr>
          <a:xfrm>
            <a:off x="457200" y="1704460"/>
            <a:ext cx="410690"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a:t>
            </a:r>
          </a:p>
        </p:txBody>
      </p:sp>
      <p:sp>
        <p:nvSpPr>
          <p:cNvPr id="7" name="Rectangle 6">
            <a:extLst>
              <a:ext uri="{FF2B5EF4-FFF2-40B4-BE49-F238E27FC236}">
                <a16:creationId xmlns:a16="http://schemas.microsoft.com/office/drawing/2014/main" id="{8B8402CC-5E69-EC49-8A1B-C675566D220D}"/>
              </a:ext>
            </a:extLst>
          </p:cNvPr>
          <p:cNvSpPr/>
          <p:nvPr/>
        </p:nvSpPr>
        <p:spPr bwMode="auto">
          <a:xfrm>
            <a:off x="7315200" y="1295400"/>
            <a:ext cx="3048000" cy="620503"/>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“address of”</a:t>
            </a:r>
          </a:p>
        </p:txBody>
      </p:sp>
      <p:sp>
        <p:nvSpPr>
          <p:cNvPr id="8" name="TextBox 7">
            <a:extLst>
              <a:ext uri="{FF2B5EF4-FFF2-40B4-BE49-F238E27FC236}">
                <a16:creationId xmlns:a16="http://schemas.microsoft.com/office/drawing/2014/main" id="{58DFEFF7-7FAC-8C4E-975D-1D4CCA5D66EE}"/>
              </a:ext>
            </a:extLst>
          </p:cNvPr>
          <p:cNvSpPr txBox="1"/>
          <p:nvPr/>
        </p:nvSpPr>
        <p:spPr>
          <a:xfrm>
            <a:off x="7361710" y="1313264"/>
            <a:ext cx="410690" cy="584775"/>
          </a:xfrm>
          <a:prstGeom prst="rect">
            <a:avLst/>
          </a:prstGeom>
          <a:noFill/>
          <a:ln>
            <a:noFill/>
          </a:ln>
        </p:spPr>
        <p:txBody>
          <a:bodyPr wrap="none" rtlCol="0">
            <a:spAutoFit/>
          </a:bodyPr>
          <a:lstStyle/>
          <a:p>
            <a:r>
              <a:rPr lang="en-US" sz="3200" dirty="0">
                <a:latin typeface="Consolas" panose="020B0609020204030204" pitchFamily="49" charset="0"/>
                <a:cs typeface="Consolas" panose="020B0609020204030204" pitchFamily="49" charset="0"/>
              </a:rPr>
              <a:t>&amp;</a:t>
            </a:r>
          </a:p>
        </p:txBody>
      </p:sp>
      <p:sp>
        <p:nvSpPr>
          <p:cNvPr id="12" name="Rectangle 11">
            <a:extLst>
              <a:ext uri="{FF2B5EF4-FFF2-40B4-BE49-F238E27FC236}">
                <a16:creationId xmlns:a16="http://schemas.microsoft.com/office/drawing/2014/main" id="{B7EC08B4-16C2-F043-8279-87AA79F557CE}"/>
              </a:ext>
            </a:extLst>
          </p:cNvPr>
          <p:cNvSpPr/>
          <p:nvPr/>
        </p:nvSpPr>
        <p:spPr>
          <a:xfrm>
            <a:off x="3562350" y="3716091"/>
            <a:ext cx="800100" cy="464575"/>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A1592B-923A-F447-A8F8-94D99F6ED6AF}"/>
              </a:ext>
            </a:extLst>
          </p:cNvPr>
          <p:cNvSpPr/>
          <p:nvPr/>
        </p:nvSpPr>
        <p:spPr>
          <a:xfrm>
            <a:off x="3562350" y="41806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A016A23-A711-D847-8691-799A56028050}"/>
              </a:ext>
            </a:extLst>
          </p:cNvPr>
          <p:cNvSpPr/>
          <p:nvPr/>
        </p:nvSpPr>
        <p:spPr>
          <a:xfrm>
            <a:off x="3562350" y="4714066"/>
            <a:ext cx="2152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320B7A-6DCF-3B46-B236-1D89DF8B5FB1}"/>
              </a:ext>
            </a:extLst>
          </p:cNvPr>
          <p:cNvSpPr txBox="1"/>
          <p:nvPr/>
        </p:nvSpPr>
        <p:spPr>
          <a:xfrm>
            <a:off x="321134" y="3214620"/>
            <a:ext cx="458780" cy="2544286"/>
          </a:xfrm>
          <a:prstGeom prst="rect">
            <a:avLst/>
          </a:prstGeom>
          <a:noFill/>
        </p:spPr>
        <p:txBody>
          <a:bodyPr wrap="none" rtlCol="0">
            <a:spAutoFit/>
          </a:bodyPr>
          <a:lstStyle/>
          <a:p>
            <a:pPr algn="l">
              <a:lnSpc>
                <a:spcPct val="90000"/>
              </a:lnSpc>
              <a:spcBef>
                <a:spcPts val="1000"/>
              </a:spcBef>
            </a:pPr>
            <a:endParaRPr lang="en-US" sz="2800" dirty="0">
              <a:solidFill>
                <a:schemeClr val="accent2"/>
              </a:solidFill>
              <a:latin typeface="Calibri" panose="020F0502020204030204" pitchFamily="34" charset="0"/>
              <a:cs typeface="Calibri" panose="020F0502020204030204" pitchFamily="34" charset="0"/>
            </a:endParaRP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1.</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2.</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3.</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4.</a:t>
            </a:r>
          </a:p>
        </p:txBody>
      </p:sp>
      <p:sp>
        <p:nvSpPr>
          <p:cNvPr id="18" name="Rectangle 17">
            <a:extLst>
              <a:ext uri="{FF2B5EF4-FFF2-40B4-BE49-F238E27FC236}">
                <a16:creationId xmlns:a16="http://schemas.microsoft.com/office/drawing/2014/main" id="{DC1C8F76-24C9-F746-9DA6-B6412F51D2F2}"/>
              </a:ext>
            </a:extLst>
          </p:cNvPr>
          <p:cNvSpPr/>
          <p:nvPr/>
        </p:nvSpPr>
        <p:spPr bwMode="auto">
          <a:xfrm>
            <a:off x="7571545" y="6207460"/>
            <a:ext cx="3581400" cy="44789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Type check with a diagram!</a:t>
            </a:r>
            <a:endParaRPr lang="en-US" sz="2000" b="1" dirty="0"/>
          </a:p>
        </p:txBody>
      </p:sp>
      <p:sp>
        <p:nvSpPr>
          <p:cNvPr id="19" name="TextBox 18">
            <a:extLst>
              <a:ext uri="{FF2B5EF4-FFF2-40B4-BE49-F238E27FC236}">
                <a16:creationId xmlns:a16="http://schemas.microsoft.com/office/drawing/2014/main" id="{2B96FC1C-BCAE-6C42-95AB-EDA4E2E60557}"/>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24" name="Rectangle 23">
            <a:extLst>
              <a:ext uri="{FF2B5EF4-FFF2-40B4-BE49-F238E27FC236}">
                <a16:creationId xmlns:a16="http://schemas.microsoft.com/office/drawing/2014/main" id="{87C84ABE-B01E-2640-832C-6ABE899C280E}"/>
              </a:ext>
            </a:extLst>
          </p:cNvPr>
          <p:cNvSpPr/>
          <p:nvPr/>
        </p:nvSpPr>
        <p:spPr bwMode="auto">
          <a:xfrm>
            <a:off x="7315200" y="2073046"/>
            <a:ext cx="2057400"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	address</a:t>
            </a:r>
          </a:p>
        </p:txBody>
      </p:sp>
      <p:sp>
        <p:nvSpPr>
          <p:cNvPr id="25" name="TextBox 24">
            <a:extLst>
              <a:ext uri="{FF2B5EF4-FFF2-40B4-BE49-F238E27FC236}">
                <a16:creationId xmlns:a16="http://schemas.microsoft.com/office/drawing/2014/main" id="{DFCA8390-93EE-984D-B7AF-3D7405C67081}"/>
              </a:ext>
            </a:extLst>
          </p:cNvPr>
          <p:cNvSpPr txBox="1"/>
          <p:nvPr/>
        </p:nvSpPr>
        <p:spPr>
          <a:xfrm>
            <a:off x="7361710" y="2093283"/>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ptr</a:t>
            </a:r>
            <a:r>
              <a:rPr lang="en-US" sz="1600" dirty="0">
                <a:latin typeface="Consolas" panose="020B0609020204030204" pitchFamily="49" charset="0"/>
                <a:cs typeface="Consolas" panose="020B0609020204030204" pitchFamily="49" charset="0"/>
              </a:rPr>
              <a:t> name&gt;</a:t>
            </a:r>
          </a:p>
        </p:txBody>
      </p:sp>
      <p:sp>
        <p:nvSpPr>
          <p:cNvPr id="26" name="Rectangle 25">
            <a:extLst>
              <a:ext uri="{FF2B5EF4-FFF2-40B4-BE49-F238E27FC236}">
                <a16:creationId xmlns:a16="http://schemas.microsoft.com/office/drawing/2014/main" id="{6C4C8E6C-57C2-BD43-AD8D-CF1BD2789232}"/>
              </a:ext>
            </a:extLst>
          </p:cNvPr>
          <p:cNvSpPr/>
          <p:nvPr/>
        </p:nvSpPr>
        <p:spPr bwMode="auto">
          <a:xfrm>
            <a:off x="9677400" y="2068303"/>
            <a:ext cx="2257094"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863600" algn="l"/>
            <a:r>
              <a:rPr lang="en-US" sz="2000" dirty="0">
                <a:latin typeface="Calibri" panose="020F0502020204030204" pitchFamily="34" charset="0"/>
                <a:cs typeface="Calibri" panose="020F0502020204030204" pitchFamily="34" charset="0"/>
              </a:rPr>
              <a:t>address </a:t>
            </a:r>
            <a:r>
              <a:rPr lang="en-US" sz="1600" dirty="0">
                <a:latin typeface="Calibri" panose="020F0502020204030204" pitchFamily="34" charset="0"/>
                <a:cs typeface="Calibri" panose="020F0502020204030204" pitchFamily="34" charset="0"/>
              </a:rPr>
              <a:t>(except </a:t>
            </a:r>
            <a:r>
              <a:rPr lang="en-US" sz="1600" dirty="0" err="1">
                <a:latin typeface="Calibri" panose="020F0502020204030204" pitchFamily="34" charset="0"/>
                <a:cs typeface="Calibri" panose="020F0502020204030204" pitchFamily="34" charset="0"/>
              </a:rPr>
              <a:t>sizeof</a:t>
            </a:r>
            <a:r>
              <a:rPr lang="en-US" sz="1600" dirty="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8E557B93-D105-0C43-8050-C0D0E88F633B}"/>
              </a:ext>
            </a:extLst>
          </p:cNvPr>
          <p:cNvSpPr txBox="1"/>
          <p:nvPr/>
        </p:nvSpPr>
        <p:spPr>
          <a:xfrm>
            <a:off x="9723910" y="2088540"/>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arr</a:t>
            </a:r>
            <a:r>
              <a:rPr lang="en-US" sz="1600" dirty="0">
                <a:latin typeface="Consolas" panose="020B0609020204030204" pitchFamily="49" charset="0"/>
                <a:cs typeface="Consolas" panose="020B0609020204030204" pitchFamily="49" charset="0"/>
              </a:rPr>
              <a:t> name&gt;</a:t>
            </a:r>
          </a:p>
        </p:txBody>
      </p:sp>
      <p:sp>
        <p:nvSpPr>
          <p:cNvPr id="28" name="Rectangle 27">
            <a:extLst>
              <a:ext uri="{FF2B5EF4-FFF2-40B4-BE49-F238E27FC236}">
                <a16:creationId xmlns:a16="http://schemas.microsoft.com/office/drawing/2014/main" id="{DFC9C4A8-2261-9345-8681-C6824161E3FB}"/>
              </a:ext>
            </a:extLst>
          </p:cNvPr>
          <p:cNvSpPr/>
          <p:nvPr/>
        </p:nvSpPr>
        <p:spPr>
          <a:xfrm>
            <a:off x="3562350" y="52474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65829F2-60C7-BE44-BD53-97F096C195A8}"/>
              </a:ext>
            </a:extLst>
          </p:cNvPr>
          <p:cNvSpPr txBox="1"/>
          <p:nvPr/>
        </p:nvSpPr>
        <p:spPr>
          <a:xfrm>
            <a:off x="6720321" y="3039903"/>
            <a:ext cx="4602542" cy="757130"/>
          </a:xfrm>
          <a:prstGeom prst="rect">
            <a:avLst/>
          </a:prstGeom>
          <a:noFill/>
        </p:spPr>
        <p:txBody>
          <a:bodyPr wrap="none" rtlCol="0">
            <a:spAutoFit/>
          </a:bodyPr>
          <a:lstStyle/>
          <a:p>
            <a:pPr algn="l">
              <a:lnSpc>
                <a:spcPct val="90000"/>
              </a:lnSpc>
            </a:pPr>
            <a:r>
              <a:rPr lang="en-US" sz="2400" dirty="0">
                <a:solidFill>
                  <a:srgbClr val="00B050"/>
                </a:solidFill>
                <a:latin typeface="Consolas" panose="020B0609020204030204" pitchFamily="49" charset="0"/>
                <a:cs typeface="Consolas" panose="020B0609020204030204" pitchFamily="49" charset="0"/>
              </a:rPr>
              <a:t>// initializes stack array</a:t>
            </a:r>
          </a:p>
          <a:p>
            <a:pPr algn="l">
              <a:lnSpc>
                <a:spcPct val="90000"/>
              </a:lnSpc>
            </a:pPr>
            <a:r>
              <a:rPr lang="en-US" sz="2400" dirty="0">
                <a:solidFill>
                  <a:srgbClr val="00B050"/>
                </a:solidFill>
                <a:latin typeface="Consolas" panose="020B0609020204030204" pitchFamily="49" charset="0"/>
                <a:cs typeface="Consolas" panose="020B0609020204030204" pitchFamily="49" charset="0"/>
              </a:rPr>
              <a:t>// with 4 </a:t>
            </a:r>
            <a:r>
              <a:rPr lang="en-US" sz="2400" dirty="0" err="1">
                <a:solidFill>
                  <a:srgbClr val="00B050"/>
                </a:solidFill>
                <a:latin typeface="Consolas" panose="020B0609020204030204" pitchFamily="49" charset="0"/>
                <a:cs typeface="Consolas" panose="020B0609020204030204" pitchFamily="49" charset="0"/>
              </a:rPr>
              <a:t>ints</a:t>
            </a:r>
            <a:endParaRPr lang="en-US" sz="2400" dirty="0">
              <a:solidFill>
                <a:srgbClr val="00B05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815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12" grpId="0" animBg="1"/>
      <p:bldP spid="13" grpId="0" animBg="1"/>
      <p:bldP spid="14" grpId="0" animBg="1"/>
      <p:bldP spid="15" grpId="0"/>
      <p:bldP spid="24" grpId="0" animBg="1"/>
      <p:bldP spid="25" grpId="0"/>
      <p:bldP spid="26" grpId="0" animBg="1"/>
      <p:bldP spid="27" grpId="0"/>
      <p:bldP spid="28" grpId="0" animBg="1"/>
      <p:bldP spid="30"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2FDBF-50A4-DF42-AA42-FFA9D316AC3F}"/>
              </a:ext>
            </a:extLst>
          </p:cNvPr>
          <p:cNvSpPr>
            <a:spLocks noGrp="1"/>
          </p:cNvSpPr>
          <p:nvPr>
            <p:ph type="title"/>
          </p:nvPr>
        </p:nvSpPr>
        <p:spPr/>
        <p:txBody>
          <a:bodyPr/>
          <a:lstStyle/>
          <a:p>
            <a:r>
              <a:rPr lang="en-US" dirty="0"/>
              <a:t>Translating C into English</a:t>
            </a:r>
          </a:p>
        </p:txBody>
      </p:sp>
      <p:sp>
        <p:nvSpPr>
          <p:cNvPr id="3" name="Content Placeholder 2">
            <a:extLst>
              <a:ext uri="{FF2B5EF4-FFF2-40B4-BE49-F238E27FC236}">
                <a16:creationId xmlns:a16="http://schemas.microsoft.com/office/drawing/2014/main" id="{9213E2E4-0962-3840-A547-D5DD2839454B}"/>
              </a:ext>
            </a:extLst>
          </p:cNvPr>
          <p:cNvSpPr>
            <a:spLocks noGrp="1"/>
          </p:cNvSpPr>
          <p:nvPr>
            <p:ph idx="1"/>
          </p:nvPr>
        </p:nvSpPr>
        <p:spPr>
          <a:xfrm>
            <a:off x="990600" y="3200400"/>
            <a:ext cx="5410200" cy="2590800"/>
          </a:xfrm>
        </p:spPr>
        <p:txBody>
          <a:bodyPr/>
          <a:lstStyle/>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 4, -1, 2};</a:t>
            </a:r>
          </a:p>
          <a:p>
            <a:pPr marL="0" indent="0">
              <a:buNone/>
            </a:pPr>
            <a:r>
              <a:rPr lang="en-US" dirty="0">
                <a:latin typeface="Consolas" panose="020B0609020204030204" pitchFamily="49" charset="0"/>
                <a:cs typeface="Consolas" panose="020B0609020204030204" pitchFamily="49" charset="0"/>
              </a:rPr>
              <a:t>int *ptr0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*elt0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elt</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a:t>
            </a:r>
          </a:p>
          <a:p>
            <a:pPr marL="0" indent="0">
              <a:buNone/>
            </a:pPr>
            <a:r>
              <a:rPr lang="en-US" dirty="0">
                <a:latin typeface="Consolas" panose="020B0609020204030204" pitchFamily="49" charset="0"/>
                <a:cs typeface="Consolas" panose="020B0609020204030204" pitchFamily="49" charset="0"/>
              </a:rPr>
              <a:t>int **ptr1 = &amp;</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4FF837E3-3048-9243-A7FE-5EFC9C33B592}"/>
              </a:ext>
            </a:extLst>
          </p:cNvPr>
          <p:cNvSpPr/>
          <p:nvPr/>
        </p:nvSpPr>
        <p:spPr bwMode="auto">
          <a:xfrm>
            <a:off x="457200" y="1295400"/>
            <a:ext cx="5943600" cy="140289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declaration</a:t>
            </a:r>
            <a:r>
              <a:rPr lang="en-US" sz="2000" dirty="0">
                <a:latin typeface="Calibri" panose="020F0502020204030204" pitchFamily="34" charset="0"/>
                <a:cs typeface="Calibri" panose="020F0502020204030204" pitchFamily="34" charset="0"/>
              </a:rPr>
              <a:t>: “pointer”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int *</a:t>
            </a:r>
            <a:r>
              <a:rPr lang="en-US" sz="2000" dirty="0">
                <a:latin typeface="Calibri" panose="020F0502020204030204" pitchFamily="34" charset="0"/>
                <a:cs typeface="Calibri" panose="020F0502020204030204" pitchFamily="34" charset="0"/>
              </a:rPr>
              <a:t> is "pointer to an int”</a:t>
            </a:r>
          </a:p>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operation</a:t>
            </a:r>
            <a:r>
              <a:rPr lang="en-US" sz="2000" dirty="0">
                <a:latin typeface="Calibri" panose="020F0502020204030204" pitchFamily="34" charset="0"/>
                <a:cs typeface="Calibri" panose="020F0502020204030204" pitchFamily="34" charset="0"/>
              </a:rPr>
              <a:t>: "dereference/the value at address”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 is "the value at address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a:t>
            </a:r>
          </a:p>
        </p:txBody>
      </p:sp>
      <p:sp>
        <p:nvSpPr>
          <p:cNvPr id="6" name="TextBox 5">
            <a:extLst>
              <a:ext uri="{FF2B5EF4-FFF2-40B4-BE49-F238E27FC236}">
                <a16:creationId xmlns:a16="http://schemas.microsoft.com/office/drawing/2014/main" id="{847EB805-956B-6F45-996D-AB23C4D6CB02}"/>
              </a:ext>
            </a:extLst>
          </p:cNvPr>
          <p:cNvSpPr txBox="1"/>
          <p:nvPr/>
        </p:nvSpPr>
        <p:spPr>
          <a:xfrm>
            <a:off x="457200" y="1704460"/>
            <a:ext cx="410690"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a:t>
            </a:r>
          </a:p>
        </p:txBody>
      </p:sp>
      <p:sp>
        <p:nvSpPr>
          <p:cNvPr id="7" name="Rectangle 6">
            <a:extLst>
              <a:ext uri="{FF2B5EF4-FFF2-40B4-BE49-F238E27FC236}">
                <a16:creationId xmlns:a16="http://schemas.microsoft.com/office/drawing/2014/main" id="{8B8402CC-5E69-EC49-8A1B-C675566D220D}"/>
              </a:ext>
            </a:extLst>
          </p:cNvPr>
          <p:cNvSpPr/>
          <p:nvPr/>
        </p:nvSpPr>
        <p:spPr bwMode="auto">
          <a:xfrm>
            <a:off x="7315200" y="1295400"/>
            <a:ext cx="3048000" cy="620503"/>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“address of”</a:t>
            </a:r>
          </a:p>
        </p:txBody>
      </p:sp>
      <p:sp>
        <p:nvSpPr>
          <p:cNvPr id="8" name="TextBox 7">
            <a:extLst>
              <a:ext uri="{FF2B5EF4-FFF2-40B4-BE49-F238E27FC236}">
                <a16:creationId xmlns:a16="http://schemas.microsoft.com/office/drawing/2014/main" id="{58DFEFF7-7FAC-8C4E-975D-1D4CCA5D66EE}"/>
              </a:ext>
            </a:extLst>
          </p:cNvPr>
          <p:cNvSpPr txBox="1"/>
          <p:nvPr/>
        </p:nvSpPr>
        <p:spPr>
          <a:xfrm>
            <a:off x="7361710" y="1313264"/>
            <a:ext cx="410690" cy="584775"/>
          </a:xfrm>
          <a:prstGeom prst="rect">
            <a:avLst/>
          </a:prstGeom>
          <a:noFill/>
          <a:ln>
            <a:noFill/>
          </a:ln>
        </p:spPr>
        <p:txBody>
          <a:bodyPr wrap="none" rtlCol="0">
            <a:spAutoFit/>
          </a:bodyPr>
          <a:lstStyle/>
          <a:p>
            <a:r>
              <a:rPr lang="en-US" sz="3200" dirty="0">
                <a:latin typeface="Consolas" panose="020B0609020204030204" pitchFamily="49" charset="0"/>
                <a:cs typeface="Consolas" panose="020B0609020204030204" pitchFamily="49" charset="0"/>
              </a:rPr>
              <a:t>&amp;</a:t>
            </a:r>
          </a:p>
        </p:txBody>
      </p:sp>
      <p:sp>
        <p:nvSpPr>
          <p:cNvPr id="12" name="Rectangle 11">
            <a:extLst>
              <a:ext uri="{FF2B5EF4-FFF2-40B4-BE49-F238E27FC236}">
                <a16:creationId xmlns:a16="http://schemas.microsoft.com/office/drawing/2014/main" id="{B7EC08B4-16C2-F043-8279-87AA79F557CE}"/>
              </a:ext>
            </a:extLst>
          </p:cNvPr>
          <p:cNvSpPr/>
          <p:nvPr/>
        </p:nvSpPr>
        <p:spPr>
          <a:xfrm>
            <a:off x="3562350" y="3716091"/>
            <a:ext cx="800100" cy="464575"/>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A1592B-923A-F447-A8F8-94D99F6ED6AF}"/>
              </a:ext>
            </a:extLst>
          </p:cNvPr>
          <p:cNvSpPr/>
          <p:nvPr/>
        </p:nvSpPr>
        <p:spPr>
          <a:xfrm>
            <a:off x="3562350" y="41806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A016A23-A711-D847-8691-799A56028050}"/>
              </a:ext>
            </a:extLst>
          </p:cNvPr>
          <p:cNvSpPr/>
          <p:nvPr/>
        </p:nvSpPr>
        <p:spPr>
          <a:xfrm>
            <a:off x="3562350" y="4714066"/>
            <a:ext cx="2152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320B7A-6DCF-3B46-B236-1D89DF8B5FB1}"/>
              </a:ext>
            </a:extLst>
          </p:cNvPr>
          <p:cNvSpPr txBox="1"/>
          <p:nvPr/>
        </p:nvSpPr>
        <p:spPr>
          <a:xfrm>
            <a:off x="321134" y="3214620"/>
            <a:ext cx="458780" cy="2544286"/>
          </a:xfrm>
          <a:prstGeom prst="rect">
            <a:avLst/>
          </a:prstGeom>
          <a:noFill/>
        </p:spPr>
        <p:txBody>
          <a:bodyPr wrap="none" rtlCol="0">
            <a:spAutoFit/>
          </a:bodyPr>
          <a:lstStyle/>
          <a:p>
            <a:pPr algn="l">
              <a:lnSpc>
                <a:spcPct val="90000"/>
              </a:lnSpc>
              <a:spcBef>
                <a:spcPts val="1000"/>
              </a:spcBef>
            </a:pPr>
            <a:endParaRPr lang="en-US" sz="2800" dirty="0">
              <a:solidFill>
                <a:schemeClr val="accent2"/>
              </a:solidFill>
              <a:latin typeface="Calibri" panose="020F0502020204030204" pitchFamily="34" charset="0"/>
              <a:cs typeface="Calibri" panose="020F0502020204030204" pitchFamily="34" charset="0"/>
            </a:endParaRP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1.</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2.</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3.</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4.</a:t>
            </a:r>
          </a:p>
        </p:txBody>
      </p:sp>
      <p:sp>
        <p:nvSpPr>
          <p:cNvPr id="18" name="Rectangle 17">
            <a:extLst>
              <a:ext uri="{FF2B5EF4-FFF2-40B4-BE49-F238E27FC236}">
                <a16:creationId xmlns:a16="http://schemas.microsoft.com/office/drawing/2014/main" id="{DC1C8F76-24C9-F746-9DA6-B6412F51D2F2}"/>
              </a:ext>
            </a:extLst>
          </p:cNvPr>
          <p:cNvSpPr/>
          <p:nvPr/>
        </p:nvSpPr>
        <p:spPr bwMode="auto">
          <a:xfrm>
            <a:off x="7571545" y="6207460"/>
            <a:ext cx="3581400" cy="44789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Type check with a diagram!</a:t>
            </a:r>
            <a:endParaRPr lang="en-US" sz="2000" b="1" dirty="0"/>
          </a:p>
        </p:txBody>
      </p:sp>
      <p:sp>
        <p:nvSpPr>
          <p:cNvPr id="21" name="TextBox 20">
            <a:extLst>
              <a:ext uri="{FF2B5EF4-FFF2-40B4-BE49-F238E27FC236}">
                <a16:creationId xmlns:a16="http://schemas.microsoft.com/office/drawing/2014/main" id="{8E008677-F33A-A14D-882D-7978E529C3FC}"/>
              </a:ext>
            </a:extLst>
          </p:cNvPr>
          <p:cNvSpPr txBox="1"/>
          <p:nvPr/>
        </p:nvSpPr>
        <p:spPr>
          <a:xfrm>
            <a:off x="7239000" y="3729335"/>
            <a:ext cx="1787412" cy="461665"/>
          </a:xfrm>
          <a:prstGeom prst="rect">
            <a:avLst/>
          </a:prstGeom>
          <a:noFill/>
        </p:spPr>
        <p:txBody>
          <a:bodyPr wrap="none" rtlCol="0">
            <a:spAutoFit/>
          </a:bodyPr>
          <a:lstStyle/>
          <a:p>
            <a:pPr algn="l"/>
            <a:r>
              <a:rPr lang="en-US" sz="2400" b="1" dirty="0">
                <a:solidFill>
                  <a:srgbClr val="0432FF"/>
                </a:solidFill>
                <a:latin typeface="Calibri" panose="020F0502020204030204" pitchFamily="34" charset="0"/>
                <a:cs typeface="Calibri" panose="020F0502020204030204" pitchFamily="34" charset="0"/>
              </a:rPr>
              <a:t>Address </a:t>
            </a:r>
            <a:r>
              <a:rPr lang="en-US" sz="2400" b="1" dirty="0" err="1">
                <a:solidFill>
                  <a:srgbClr val="0432FF"/>
                </a:solidFill>
                <a:latin typeface="Consolas" panose="020B0609020204030204" pitchFamily="49" charset="0"/>
                <a:cs typeface="Consolas" panose="020B0609020204030204" pitchFamily="49" charset="0"/>
              </a:rPr>
              <a:t>arr</a:t>
            </a:r>
            <a:endParaRPr lang="en-US" sz="2400" b="1" dirty="0">
              <a:solidFill>
                <a:srgbClr val="0432FF"/>
              </a:solidFill>
              <a:latin typeface="Consolas" panose="020B0609020204030204" pitchFamily="49" charset="0"/>
              <a:cs typeface="Consolas" panose="020B0609020204030204" pitchFamily="49" charset="0"/>
            </a:endParaRPr>
          </a:p>
        </p:txBody>
      </p:sp>
      <p:sp>
        <p:nvSpPr>
          <p:cNvPr id="22" name="TextBox 21">
            <a:extLst>
              <a:ext uri="{FF2B5EF4-FFF2-40B4-BE49-F238E27FC236}">
                <a16:creationId xmlns:a16="http://schemas.microsoft.com/office/drawing/2014/main" id="{F1803076-A547-E34D-94FF-FFBD6E5391C7}"/>
              </a:ext>
            </a:extLst>
          </p:cNvPr>
          <p:cNvSpPr txBox="1"/>
          <p:nvPr/>
        </p:nvSpPr>
        <p:spPr>
          <a:xfrm>
            <a:off x="7239000" y="4228744"/>
            <a:ext cx="2862387" cy="461665"/>
          </a:xfrm>
          <a:prstGeom prst="rect">
            <a:avLst/>
          </a:prstGeom>
          <a:noFill/>
        </p:spPr>
        <p:txBody>
          <a:bodyPr wrap="none" rtlCol="0">
            <a:spAutoFit/>
          </a:bodyPr>
          <a:lstStyle/>
          <a:p>
            <a:pPr algn="l"/>
            <a:r>
              <a:rPr lang="en-US" sz="2400" b="1" dirty="0">
                <a:solidFill>
                  <a:srgbClr val="0432FF"/>
                </a:solidFill>
                <a:latin typeface="Calibri" panose="020F0502020204030204" pitchFamily="34" charset="0"/>
                <a:cs typeface="Calibri" panose="020F0502020204030204" pitchFamily="34" charset="0"/>
              </a:rPr>
              <a:t>Value at address </a:t>
            </a:r>
            <a:r>
              <a:rPr lang="en-US" sz="2400" b="1" dirty="0" err="1">
                <a:solidFill>
                  <a:srgbClr val="0432FF"/>
                </a:solidFill>
                <a:latin typeface="Consolas" panose="020B0609020204030204" pitchFamily="49" charset="0"/>
                <a:cs typeface="Consolas" panose="020B0609020204030204" pitchFamily="49" charset="0"/>
              </a:rPr>
              <a:t>arr</a:t>
            </a:r>
            <a:endParaRPr lang="en-US" sz="2400" b="1" dirty="0">
              <a:solidFill>
                <a:srgbClr val="0432FF"/>
              </a:solidFill>
              <a:latin typeface="Consolas" panose="020B0609020204030204" pitchFamily="49" charset="0"/>
              <a:cs typeface="Consolas" panose="020B0609020204030204" pitchFamily="49" charset="0"/>
            </a:endParaRPr>
          </a:p>
        </p:txBody>
      </p:sp>
      <p:sp>
        <p:nvSpPr>
          <p:cNvPr id="23" name="TextBox 22">
            <a:extLst>
              <a:ext uri="{FF2B5EF4-FFF2-40B4-BE49-F238E27FC236}">
                <a16:creationId xmlns:a16="http://schemas.microsoft.com/office/drawing/2014/main" id="{0BEFFC7C-BE63-0042-8EF6-B813969DCD47}"/>
              </a:ext>
            </a:extLst>
          </p:cNvPr>
          <p:cNvSpPr txBox="1"/>
          <p:nvPr/>
        </p:nvSpPr>
        <p:spPr>
          <a:xfrm>
            <a:off x="7239000" y="4617937"/>
            <a:ext cx="4149408" cy="830997"/>
          </a:xfrm>
          <a:prstGeom prst="rect">
            <a:avLst/>
          </a:prstGeom>
          <a:noFill/>
        </p:spPr>
        <p:txBody>
          <a:bodyPr wrap="square" rtlCol="0">
            <a:spAutoFit/>
          </a:bodyPr>
          <a:lstStyle/>
          <a:p>
            <a:pPr algn="l"/>
            <a:r>
              <a:rPr lang="en-US" sz="2400" b="1" dirty="0">
                <a:solidFill>
                  <a:srgbClr val="0432FF"/>
                </a:solidFill>
                <a:latin typeface="Calibri" panose="020F0502020204030204" pitchFamily="34" charset="0"/>
                <a:cs typeface="Calibri" panose="020F0502020204030204" pitchFamily="34" charset="0"/>
              </a:rPr>
              <a:t>The value at address &lt;3 </a:t>
            </a:r>
            <a:r>
              <a:rPr lang="en-US" sz="2400" b="1" dirty="0" err="1">
                <a:solidFill>
                  <a:srgbClr val="0432FF"/>
                </a:solidFill>
                <a:latin typeface="Consolas" panose="020B0609020204030204" pitchFamily="49" charset="0"/>
                <a:cs typeface="Consolas" panose="020B0609020204030204" pitchFamily="49" charset="0"/>
              </a:rPr>
              <a:t>int</a:t>
            </a:r>
            <a:r>
              <a:rPr lang="en-US" sz="2400" b="1" dirty="0" err="1">
                <a:solidFill>
                  <a:srgbClr val="0432FF"/>
                </a:solidFill>
                <a:latin typeface="Calibri" panose="020F0502020204030204" pitchFamily="34" charset="0"/>
                <a:cs typeface="Calibri" panose="020F0502020204030204" pitchFamily="34" charset="0"/>
              </a:rPr>
              <a:t>s</a:t>
            </a:r>
            <a:r>
              <a:rPr lang="en-US" sz="2400" b="1" dirty="0">
                <a:solidFill>
                  <a:srgbClr val="0432FF"/>
                </a:solidFill>
                <a:latin typeface="Calibri" panose="020F0502020204030204" pitchFamily="34" charset="0"/>
                <a:cs typeface="Calibri" panose="020F0502020204030204" pitchFamily="34" charset="0"/>
              </a:rPr>
              <a:t> after address </a:t>
            </a:r>
            <a:r>
              <a:rPr lang="en-US" sz="2400" b="1" dirty="0" err="1">
                <a:solidFill>
                  <a:srgbClr val="0432FF"/>
                </a:solidFill>
                <a:latin typeface="Consolas" panose="020B0609020204030204" pitchFamily="49" charset="0"/>
                <a:cs typeface="Consolas" panose="020B0609020204030204" pitchFamily="49" charset="0"/>
              </a:rPr>
              <a:t>arr</a:t>
            </a:r>
            <a:r>
              <a:rPr lang="en-US" sz="2400" b="1" dirty="0">
                <a:solidFill>
                  <a:srgbClr val="0432FF"/>
                </a:solidFill>
                <a:latin typeface="Calibri" panose="020F0502020204030204" pitchFamily="34" charset="0"/>
                <a:cs typeface="Calibri" panose="020F0502020204030204" pitchFamily="34" charset="0"/>
              </a:rPr>
              <a:t>&gt;</a:t>
            </a:r>
          </a:p>
        </p:txBody>
      </p:sp>
      <p:sp>
        <p:nvSpPr>
          <p:cNvPr id="24" name="Rectangle 23">
            <a:extLst>
              <a:ext uri="{FF2B5EF4-FFF2-40B4-BE49-F238E27FC236}">
                <a16:creationId xmlns:a16="http://schemas.microsoft.com/office/drawing/2014/main" id="{87C84ABE-B01E-2640-832C-6ABE899C280E}"/>
              </a:ext>
            </a:extLst>
          </p:cNvPr>
          <p:cNvSpPr/>
          <p:nvPr/>
        </p:nvSpPr>
        <p:spPr bwMode="auto">
          <a:xfrm>
            <a:off x="7315200" y="2073046"/>
            <a:ext cx="2057400"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	address</a:t>
            </a:r>
          </a:p>
        </p:txBody>
      </p:sp>
      <p:sp>
        <p:nvSpPr>
          <p:cNvPr id="25" name="TextBox 24">
            <a:extLst>
              <a:ext uri="{FF2B5EF4-FFF2-40B4-BE49-F238E27FC236}">
                <a16:creationId xmlns:a16="http://schemas.microsoft.com/office/drawing/2014/main" id="{DFCA8390-93EE-984D-B7AF-3D7405C67081}"/>
              </a:ext>
            </a:extLst>
          </p:cNvPr>
          <p:cNvSpPr txBox="1"/>
          <p:nvPr/>
        </p:nvSpPr>
        <p:spPr>
          <a:xfrm>
            <a:off x="7361710" y="2093283"/>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ptr</a:t>
            </a:r>
            <a:r>
              <a:rPr lang="en-US" sz="1600" dirty="0">
                <a:latin typeface="Consolas" panose="020B0609020204030204" pitchFamily="49" charset="0"/>
                <a:cs typeface="Consolas" panose="020B0609020204030204" pitchFamily="49" charset="0"/>
              </a:rPr>
              <a:t> name&gt;</a:t>
            </a:r>
          </a:p>
        </p:txBody>
      </p:sp>
      <p:sp>
        <p:nvSpPr>
          <p:cNvPr id="26" name="Rectangle 25">
            <a:extLst>
              <a:ext uri="{FF2B5EF4-FFF2-40B4-BE49-F238E27FC236}">
                <a16:creationId xmlns:a16="http://schemas.microsoft.com/office/drawing/2014/main" id="{6C4C8E6C-57C2-BD43-AD8D-CF1BD2789232}"/>
              </a:ext>
            </a:extLst>
          </p:cNvPr>
          <p:cNvSpPr/>
          <p:nvPr/>
        </p:nvSpPr>
        <p:spPr bwMode="auto">
          <a:xfrm>
            <a:off x="9677400" y="2068303"/>
            <a:ext cx="2257094"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863600" algn="l"/>
            <a:r>
              <a:rPr lang="en-US" sz="2000" dirty="0">
                <a:latin typeface="Calibri" panose="020F0502020204030204" pitchFamily="34" charset="0"/>
                <a:cs typeface="Calibri" panose="020F0502020204030204" pitchFamily="34" charset="0"/>
              </a:rPr>
              <a:t>address </a:t>
            </a:r>
            <a:r>
              <a:rPr lang="en-US" sz="1600" dirty="0">
                <a:latin typeface="Calibri" panose="020F0502020204030204" pitchFamily="34" charset="0"/>
                <a:cs typeface="Calibri" panose="020F0502020204030204" pitchFamily="34" charset="0"/>
              </a:rPr>
              <a:t>(except </a:t>
            </a:r>
            <a:r>
              <a:rPr lang="en-US" sz="1600" dirty="0" err="1">
                <a:latin typeface="Calibri" panose="020F0502020204030204" pitchFamily="34" charset="0"/>
                <a:cs typeface="Calibri" panose="020F0502020204030204" pitchFamily="34" charset="0"/>
              </a:rPr>
              <a:t>sizeof</a:t>
            </a:r>
            <a:r>
              <a:rPr lang="en-US" sz="1600" dirty="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8E557B93-D105-0C43-8050-C0D0E88F633B}"/>
              </a:ext>
            </a:extLst>
          </p:cNvPr>
          <p:cNvSpPr txBox="1"/>
          <p:nvPr/>
        </p:nvSpPr>
        <p:spPr>
          <a:xfrm>
            <a:off x="9723910" y="2088540"/>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arr</a:t>
            </a:r>
            <a:r>
              <a:rPr lang="en-US" sz="1600" dirty="0">
                <a:latin typeface="Consolas" panose="020B0609020204030204" pitchFamily="49" charset="0"/>
                <a:cs typeface="Consolas" panose="020B0609020204030204" pitchFamily="49" charset="0"/>
              </a:rPr>
              <a:t> name&gt;</a:t>
            </a:r>
          </a:p>
        </p:txBody>
      </p:sp>
      <p:sp>
        <p:nvSpPr>
          <p:cNvPr id="28" name="Rectangle 27">
            <a:extLst>
              <a:ext uri="{FF2B5EF4-FFF2-40B4-BE49-F238E27FC236}">
                <a16:creationId xmlns:a16="http://schemas.microsoft.com/office/drawing/2014/main" id="{DFC9C4A8-2261-9345-8681-C6824161E3FB}"/>
              </a:ext>
            </a:extLst>
          </p:cNvPr>
          <p:cNvSpPr/>
          <p:nvPr/>
        </p:nvSpPr>
        <p:spPr>
          <a:xfrm>
            <a:off x="3562350" y="52474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0CF2465C-5905-0A48-B9E1-24FBFAF0D7BC}"/>
              </a:ext>
            </a:extLst>
          </p:cNvPr>
          <p:cNvSpPr txBox="1"/>
          <p:nvPr/>
        </p:nvSpPr>
        <p:spPr>
          <a:xfrm>
            <a:off x="7257368" y="5410200"/>
            <a:ext cx="2085571" cy="461665"/>
          </a:xfrm>
          <a:prstGeom prst="rect">
            <a:avLst/>
          </a:prstGeom>
          <a:noFill/>
        </p:spPr>
        <p:txBody>
          <a:bodyPr wrap="none" rtlCol="0">
            <a:spAutoFit/>
          </a:bodyPr>
          <a:lstStyle/>
          <a:p>
            <a:pPr algn="l"/>
            <a:r>
              <a:rPr lang="en-US" sz="2400" b="1" dirty="0">
                <a:solidFill>
                  <a:srgbClr val="0432FF"/>
                </a:solidFill>
                <a:latin typeface="Calibri" panose="020F0502020204030204" pitchFamily="34" charset="0"/>
                <a:cs typeface="Calibri" panose="020F0502020204030204" pitchFamily="34" charset="0"/>
              </a:rPr>
              <a:t>address of </a:t>
            </a:r>
            <a:r>
              <a:rPr lang="en-US" sz="2400" b="1" dirty="0" err="1">
                <a:solidFill>
                  <a:srgbClr val="0432FF"/>
                </a:solidFill>
                <a:latin typeface="Consolas" panose="020B0609020204030204" pitchFamily="49" charset="0"/>
                <a:cs typeface="Consolas" panose="020B0609020204030204" pitchFamily="49" charset="0"/>
              </a:rPr>
              <a:t>ptr</a:t>
            </a:r>
            <a:endParaRPr lang="en-US" sz="2400" b="1" dirty="0">
              <a:solidFill>
                <a:srgbClr val="0432FF"/>
              </a:solidFill>
              <a:latin typeface="Consolas" panose="020B0609020204030204" pitchFamily="49" charset="0"/>
              <a:cs typeface="Consolas" panose="020B0609020204030204" pitchFamily="49" charset="0"/>
            </a:endParaRPr>
          </a:p>
        </p:txBody>
      </p:sp>
      <p:sp>
        <p:nvSpPr>
          <p:cNvPr id="30" name="TextBox 29">
            <a:extLst>
              <a:ext uri="{FF2B5EF4-FFF2-40B4-BE49-F238E27FC236}">
                <a16:creationId xmlns:a16="http://schemas.microsoft.com/office/drawing/2014/main" id="{F65829F2-60C7-BE44-BD53-97F096C195A8}"/>
              </a:ext>
            </a:extLst>
          </p:cNvPr>
          <p:cNvSpPr txBox="1"/>
          <p:nvPr/>
        </p:nvSpPr>
        <p:spPr>
          <a:xfrm>
            <a:off x="6720321" y="3039903"/>
            <a:ext cx="4602542" cy="757130"/>
          </a:xfrm>
          <a:prstGeom prst="rect">
            <a:avLst/>
          </a:prstGeom>
          <a:noFill/>
        </p:spPr>
        <p:txBody>
          <a:bodyPr wrap="none" rtlCol="0">
            <a:spAutoFit/>
          </a:bodyPr>
          <a:lstStyle/>
          <a:p>
            <a:pPr algn="l">
              <a:lnSpc>
                <a:spcPct val="90000"/>
              </a:lnSpc>
            </a:pPr>
            <a:r>
              <a:rPr lang="en-US" sz="2400" dirty="0">
                <a:solidFill>
                  <a:srgbClr val="00B050"/>
                </a:solidFill>
                <a:latin typeface="Consolas" panose="020B0609020204030204" pitchFamily="49" charset="0"/>
                <a:cs typeface="Consolas" panose="020B0609020204030204" pitchFamily="49" charset="0"/>
              </a:rPr>
              <a:t>// initializes stack array</a:t>
            </a:r>
          </a:p>
          <a:p>
            <a:pPr algn="l">
              <a:lnSpc>
                <a:spcPct val="90000"/>
              </a:lnSpc>
            </a:pPr>
            <a:r>
              <a:rPr lang="en-US" sz="2400" dirty="0">
                <a:solidFill>
                  <a:srgbClr val="00B050"/>
                </a:solidFill>
                <a:latin typeface="Consolas" panose="020B0609020204030204" pitchFamily="49" charset="0"/>
                <a:cs typeface="Consolas" panose="020B0609020204030204" pitchFamily="49" charset="0"/>
              </a:rPr>
              <a:t>// with 4 </a:t>
            </a:r>
            <a:r>
              <a:rPr lang="en-US" sz="2400" dirty="0" err="1">
                <a:solidFill>
                  <a:srgbClr val="00B050"/>
                </a:solidFill>
                <a:latin typeface="Consolas" panose="020B0609020204030204" pitchFamily="49" charset="0"/>
                <a:cs typeface="Consolas" panose="020B0609020204030204" pitchFamily="49" charset="0"/>
              </a:rPr>
              <a:t>ints</a:t>
            </a:r>
            <a:endParaRPr lang="en-US" sz="2400" dirty="0">
              <a:solidFill>
                <a:srgbClr val="00B05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8032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9"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2FDBF-50A4-DF42-AA42-FFA9D316AC3F}"/>
              </a:ext>
            </a:extLst>
          </p:cNvPr>
          <p:cNvSpPr>
            <a:spLocks noGrp="1"/>
          </p:cNvSpPr>
          <p:nvPr>
            <p:ph type="title"/>
          </p:nvPr>
        </p:nvSpPr>
        <p:spPr/>
        <p:txBody>
          <a:bodyPr/>
          <a:lstStyle/>
          <a:p>
            <a:r>
              <a:rPr lang="en-US" dirty="0"/>
              <a:t>Translating C into English</a:t>
            </a:r>
          </a:p>
        </p:txBody>
      </p:sp>
      <p:sp>
        <p:nvSpPr>
          <p:cNvPr id="3" name="Content Placeholder 2">
            <a:extLst>
              <a:ext uri="{FF2B5EF4-FFF2-40B4-BE49-F238E27FC236}">
                <a16:creationId xmlns:a16="http://schemas.microsoft.com/office/drawing/2014/main" id="{9213E2E4-0962-3840-A547-D5DD2839454B}"/>
              </a:ext>
            </a:extLst>
          </p:cNvPr>
          <p:cNvSpPr>
            <a:spLocks noGrp="1"/>
          </p:cNvSpPr>
          <p:nvPr>
            <p:ph idx="1"/>
          </p:nvPr>
        </p:nvSpPr>
        <p:spPr>
          <a:xfrm>
            <a:off x="990600" y="3200400"/>
            <a:ext cx="5410200" cy="2590800"/>
          </a:xfrm>
        </p:spPr>
        <p:txBody>
          <a:bodyPr/>
          <a:lstStyle/>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 4, -1, 2};</a:t>
            </a:r>
          </a:p>
          <a:p>
            <a:pPr marL="0" indent="0">
              <a:buNone/>
            </a:pPr>
            <a:r>
              <a:rPr lang="en-US" dirty="0">
                <a:latin typeface="Consolas" panose="020B0609020204030204" pitchFamily="49" charset="0"/>
                <a:cs typeface="Consolas" panose="020B0609020204030204" pitchFamily="49" charset="0"/>
              </a:rPr>
              <a:t>int *ptr0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*elt0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elt</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+ 3);</a:t>
            </a:r>
          </a:p>
          <a:p>
            <a:pPr marL="0" indent="0">
              <a:buNone/>
            </a:pPr>
            <a:r>
              <a:rPr lang="en-US" dirty="0">
                <a:latin typeface="Consolas" panose="020B0609020204030204" pitchFamily="49" charset="0"/>
                <a:cs typeface="Consolas" panose="020B0609020204030204" pitchFamily="49" charset="0"/>
              </a:rPr>
              <a:t>int **ptr1 = &amp;</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4FF837E3-3048-9243-A7FE-5EFC9C33B592}"/>
              </a:ext>
            </a:extLst>
          </p:cNvPr>
          <p:cNvSpPr/>
          <p:nvPr/>
        </p:nvSpPr>
        <p:spPr bwMode="auto">
          <a:xfrm>
            <a:off x="457200" y="1295400"/>
            <a:ext cx="5943600" cy="140289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declaration</a:t>
            </a:r>
            <a:r>
              <a:rPr lang="en-US" sz="2000" dirty="0">
                <a:latin typeface="Calibri" panose="020F0502020204030204" pitchFamily="34" charset="0"/>
                <a:cs typeface="Calibri" panose="020F0502020204030204" pitchFamily="34" charset="0"/>
              </a:rPr>
              <a:t>: “pointer”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int *</a:t>
            </a:r>
            <a:r>
              <a:rPr lang="en-US" sz="2000" dirty="0">
                <a:latin typeface="Calibri" panose="020F0502020204030204" pitchFamily="34" charset="0"/>
                <a:cs typeface="Calibri" panose="020F0502020204030204" pitchFamily="34" charset="0"/>
              </a:rPr>
              <a:t> is "pointer to an int”</a:t>
            </a:r>
          </a:p>
          <a:p>
            <a:pPr marL="471487" algn="l"/>
            <a:r>
              <a:rPr lang="en-US" sz="2000" dirty="0">
                <a:latin typeface="Calibri" panose="020F0502020204030204" pitchFamily="34" charset="0"/>
                <a:cs typeface="Calibri" panose="020F0502020204030204" pitchFamily="34" charset="0"/>
              </a:rPr>
              <a:t>If </a:t>
            </a:r>
            <a:r>
              <a:rPr lang="en-US" sz="2000" b="1" dirty="0">
                <a:latin typeface="Calibri" panose="020F0502020204030204" pitchFamily="34" charset="0"/>
                <a:cs typeface="Calibri" panose="020F0502020204030204" pitchFamily="34" charset="0"/>
              </a:rPr>
              <a:t>operation</a:t>
            </a:r>
            <a:r>
              <a:rPr lang="en-US" sz="2000" dirty="0">
                <a:latin typeface="Calibri" panose="020F0502020204030204" pitchFamily="34" charset="0"/>
                <a:cs typeface="Calibri" panose="020F0502020204030204" pitchFamily="34" charset="0"/>
              </a:rPr>
              <a:t>: "dereference/the value at address”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	ex: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 is "the value at address </a:t>
            </a:r>
            <a:r>
              <a:rPr lang="en-US" sz="2000" dirty="0">
                <a:latin typeface="Consolas" panose="020B0609020204030204" pitchFamily="49" charset="0"/>
                <a:cs typeface="Consolas" panose="020B0609020204030204" pitchFamily="49" charset="0"/>
              </a:rPr>
              <a:t>num</a:t>
            </a:r>
            <a:r>
              <a:rPr lang="en-US" sz="2000" dirty="0">
                <a:latin typeface="Calibri" panose="020F0502020204030204" pitchFamily="34" charset="0"/>
                <a:cs typeface="Calibri" panose="020F0502020204030204" pitchFamily="34" charset="0"/>
              </a:rPr>
              <a:t>"</a:t>
            </a:r>
          </a:p>
        </p:txBody>
      </p:sp>
      <p:sp>
        <p:nvSpPr>
          <p:cNvPr id="6" name="TextBox 5">
            <a:extLst>
              <a:ext uri="{FF2B5EF4-FFF2-40B4-BE49-F238E27FC236}">
                <a16:creationId xmlns:a16="http://schemas.microsoft.com/office/drawing/2014/main" id="{847EB805-956B-6F45-996D-AB23C4D6CB02}"/>
              </a:ext>
            </a:extLst>
          </p:cNvPr>
          <p:cNvSpPr txBox="1"/>
          <p:nvPr/>
        </p:nvSpPr>
        <p:spPr>
          <a:xfrm>
            <a:off x="457200" y="1704460"/>
            <a:ext cx="410690"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a:t>
            </a:r>
          </a:p>
        </p:txBody>
      </p:sp>
      <p:sp>
        <p:nvSpPr>
          <p:cNvPr id="7" name="Rectangle 6">
            <a:extLst>
              <a:ext uri="{FF2B5EF4-FFF2-40B4-BE49-F238E27FC236}">
                <a16:creationId xmlns:a16="http://schemas.microsoft.com/office/drawing/2014/main" id="{8B8402CC-5E69-EC49-8A1B-C675566D220D}"/>
              </a:ext>
            </a:extLst>
          </p:cNvPr>
          <p:cNvSpPr/>
          <p:nvPr/>
        </p:nvSpPr>
        <p:spPr bwMode="auto">
          <a:xfrm>
            <a:off x="7315200" y="1295400"/>
            <a:ext cx="3048000" cy="620503"/>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“address of”</a:t>
            </a:r>
          </a:p>
        </p:txBody>
      </p:sp>
      <p:sp>
        <p:nvSpPr>
          <p:cNvPr id="8" name="TextBox 7">
            <a:extLst>
              <a:ext uri="{FF2B5EF4-FFF2-40B4-BE49-F238E27FC236}">
                <a16:creationId xmlns:a16="http://schemas.microsoft.com/office/drawing/2014/main" id="{58DFEFF7-7FAC-8C4E-975D-1D4CCA5D66EE}"/>
              </a:ext>
            </a:extLst>
          </p:cNvPr>
          <p:cNvSpPr txBox="1"/>
          <p:nvPr/>
        </p:nvSpPr>
        <p:spPr>
          <a:xfrm>
            <a:off x="7361710" y="1313264"/>
            <a:ext cx="410690" cy="584775"/>
          </a:xfrm>
          <a:prstGeom prst="rect">
            <a:avLst/>
          </a:prstGeom>
          <a:noFill/>
          <a:ln>
            <a:noFill/>
          </a:ln>
        </p:spPr>
        <p:txBody>
          <a:bodyPr wrap="none" rtlCol="0">
            <a:spAutoFit/>
          </a:bodyPr>
          <a:lstStyle/>
          <a:p>
            <a:r>
              <a:rPr lang="en-US" sz="3200" dirty="0">
                <a:latin typeface="Consolas" panose="020B0609020204030204" pitchFamily="49" charset="0"/>
                <a:cs typeface="Consolas" panose="020B0609020204030204" pitchFamily="49" charset="0"/>
              </a:rPr>
              <a:t>&amp;</a:t>
            </a:r>
          </a:p>
        </p:txBody>
      </p:sp>
      <p:sp>
        <p:nvSpPr>
          <p:cNvPr id="12" name="Rectangle 11">
            <a:extLst>
              <a:ext uri="{FF2B5EF4-FFF2-40B4-BE49-F238E27FC236}">
                <a16:creationId xmlns:a16="http://schemas.microsoft.com/office/drawing/2014/main" id="{B7EC08B4-16C2-F043-8279-87AA79F557CE}"/>
              </a:ext>
            </a:extLst>
          </p:cNvPr>
          <p:cNvSpPr/>
          <p:nvPr/>
        </p:nvSpPr>
        <p:spPr>
          <a:xfrm>
            <a:off x="3562350" y="3716091"/>
            <a:ext cx="800100" cy="464575"/>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A1592B-923A-F447-A8F8-94D99F6ED6AF}"/>
              </a:ext>
            </a:extLst>
          </p:cNvPr>
          <p:cNvSpPr/>
          <p:nvPr/>
        </p:nvSpPr>
        <p:spPr>
          <a:xfrm>
            <a:off x="3562350" y="41806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A016A23-A711-D847-8691-799A56028050}"/>
              </a:ext>
            </a:extLst>
          </p:cNvPr>
          <p:cNvSpPr/>
          <p:nvPr/>
        </p:nvSpPr>
        <p:spPr>
          <a:xfrm>
            <a:off x="3562350" y="4714066"/>
            <a:ext cx="2152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320B7A-6DCF-3B46-B236-1D89DF8B5FB1}"/>
              </a:ext>
            </a:extLst>
          </p:cNvPr>
          <p:cNvSpPr txBox="1"/>
          <p:nvPr/>
        </p:nvSpPr>
        <p:spPr>
          <a:xfrm>
            <a:off x="321134" y="3214620"/>
            <a:ext cx="458780" cy="2544286"/>
          </a:xfrm>
          <a:prstGeom prst="rect">
            <a:avLst/>
          </a:prstGeom>
          <a:noFill/>
        </p:spPr>
        <p:txBody>
          <a:bodyPr wrap="none" rtlCol="0">
            <a:spAutoFit/>
          </a:bodyPr>
          <a:lstStyle/>
          <a:p>
            <a:pPr algn="l">
              <a:lnSpc>
                <a:spcPct val="90000"/>
              </a:lnSpc>
              <a:spcBef>
                <a:spcPts val="1000"/>
              </a:spcBef>
            </a:pPr>
            <a:endParaRPr lang="en-US" sz="2800" dirty="0">
              <a:solidFill>
                <a:schemeClr val="accent2"/>
              </a:solidFill>
              <a:latin typeface="Calibri" panose="020F0502020204030204" pitchFamily="34" charset="0"/>
              <a:cs typeface="Calibri" panose="020F0502020204030204" pitchFamily="34" charset="0"/>
            </a:endParaRP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1.</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2.</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3.</a:t>
            </a:r>
          </a:p>
          <a:p>
            <a:pPr algn="l">
              <a:lnSpc>
                <a:spcPct val="90000"/>
              </a:lnSpc>
              <a:spcBef>
                <a:spcPts val="1000"/>
              </a:spcBef>
            </a:pPr>
            <a:r>
              <a:rPr lang="en-US" sz="2800" dirty="0">
                <a:solidFill>
                  <a:schemeClr val="accent2"/>
                </a:solidFill>
                <a:latin typeface="Calibri" panose="020F0502020204030204" pitchFamily="34" charset="0"/>
                <a:cs typeface="Calibri" panose="020F0502020204030204" pitchFamily="34" charset="0"/>
              </a:rPr>
              <a:t>4.</a:t>
            </a:r>
          </a:p>
        </p:txBody>
      </p:sp>
      <p:sp>
        <p:nvSpPr>
          <p:cNvPr id="18" name="Rectangle 17">
            <a:extLst>
              <a:ext uri="{FF2B5EF4-FFF2-40B4-BE49-F238E27FC236}">
                <a16:creationId xmlns:a16="http://schemas.microsoft.com/office/drawing/2014/main" id="{DC1C8F76-24C9-F746-9DA6-B6412F51D2F2}"/>
              </a:ext>
            </a:extLst>
          </p:cNvPr>
          <p:cNvSpPr/>
          <p:nvPr/>
        </p:nvSpPr>
        <p:spPr bwMode="auto">
          <a:xfrm>
            <a:off x="7571545" y="6207460"/>
            <a:ext cx="3581400" cy="44789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algn="l"/>
            <a:r>
              <a:rPr lang="en-US" sz="2000" dirty="0"/>
              <a:t>Type check with a diagram!</a:t>
            </a:r>
            <a:endParaRPr lang="en-US" sz="2000" b="1" dirty="0"/>
          </a:p>
        </p:txBody>
      </p:sp>
      <p:sp>
        <p:nvSpPr>
          <p:cNvPr id="24" name="Rectangle 23">
            <a:extLst>
              <a:ext uri="{FF2B5EF4-FFF2-40B4-BE49-F238E27FC236}">
                <a16:creationId xmlns:a16="http://schemas.microsoft.com/office/drawing/2014/main" id="{87C84ABE-B01E-2640-832C-6ABE899C280E}"/>
              </a:ext>
            </a:extLst>
          </p:cNvPr>
          <p:cNvSpPr/>
          <p:nvPr/>
        </p:nvSpPr>
        <p:spPr bwMode="auto">
          <a:xfrm>
            <a:off x="7315200" y="2073046"/>
            <a:ext cx="2057400"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688975" algn="l"/>
            <a:r>
              <a:rPr lang="en-US" sz="2000" dirty="0">
                <a:latin typeface="Calibri" panose="020F0502020204030204" pitchFamily="34" charset="0"/>
                <a:cs typeface="Calibri" panose="020F0502020204030204" pitchFamily="34" charset="0"/>
              </a:rPr>
              <a:t>	address</a:t>
            </a:r>
          </a:p>
        </p:txBody>
      </p:sp>
      <p:sp>
        <p:nvSpPr>
          <p:cNvPr id="25" name="TextBox 24">
            <a:extLst>
              <a:ext uri="{FF2B5EF4-FFF2-40B4-BE49-F238E27FC236}">
                <a16:creationId xmlns:a16="http://schemas.microsoft.com/office/drawing/2014/main" id="{DFCA8390-93EE-984D-B7AF-3D7405C67081}"/>
              </a:ext>
            </a:extLst>
          </p:cNvPr>
          <p:cNvSpPr txBox="1"/>
          <p:nvPr/>
        </p:nvSpPr>
        <p:spPr>
          <a:xfrm>
            <a:off x="7361710" y="2093283"/>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ptr</a:t>
            </a:r>
            <a:r>
              <a:rPr lang="en-US" sz="1600" dirty="0">
                <a:latin typeface="Consolas" panose="020B0609020204030204" pitchFamily="49" charset="0"/>
                <a:cs typeface="Consolas" panose="020B0609020204030204" pitchFamily="49" charset="0"/>
              </a:rPr>
              <a:t> name&gt;</a:t>
            </a:r>
          </a:p>
        </p:txBody>
      </p:sp>
      <p:sp>
        <p:nvSpPr>
          <p:cNvPr id="26" name="Rectangle 25">
            <a:extLst>
              <a:ext uri="{FF2B5EF4-FFF2-40B4-BE49-F238E27FC236}">
                <a16:creationId xmlns:a16="http://schemas.microsoft.com/office/drawing/2014/main" id="{6C4C8E6C-57C2-BD43-AD8D-CF1BD2789232}"/>
              </a:ext>
            </a:extLst>
          </p:cNvPr>
          <p:cNvSpPr/>
          <p:nvPr/>
        </p:nvSpPr>
        <p:spPr bwMode="auto">
          <a:xfrm>
            <a:off x="9677400" y="2068303"/>
            <a:ext cx="2257094" cy="62524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ctr" anchorCtr="0" compatLnSpc="1">
            <a:prstTxWarp prst="textNoShape">
              <a:avLst/>
            </a:prstTxWarp>
          </a:bodyPr>
          <a:lstStyle/>
          <a:p>
            <a:pPr marL="863600" algn="l"/>
            <a:r>
              <a:rPr lang="en-US" sz="2000" dirty="0">
                <a:latin typeface="Calibri" panose="020F0502020204030204" pitchFamily="34" charset="0"/>
                <a:cs typeface="Calibri" panose="020F0502020204030204" pitchFamily="34" charset="0"/>
              </a:rPr>
              <a:t>address </a:t>
            </a:r>
            <a:r>
              <a:rPr lang="en-US" sz="1600" dirty="0">
                <a:latin typeface="Calibri" panose="020F0502020204030204" pitchFamily="34" charset="0"/>
                <a:cs typeface="Calibri" panose="020F0502020204030204" pitchFamily="34" charset="0"/>
              </a:rPr>
              <a:t>(except </a:t>
            </a:r>
            <a:r>
              <a:rPr lang="en-US" sz="1600" dirty="0" err="1">
                <a:latin typeface="Calibri" panose="020F0502020204030204" pitchFamily="34" charset="0"/>
                <a:cs typeface="Calibri" panose="020F0502020204030204" pitchFamily="34" charset="0"/>
              </a:rPr>
              <a:t>sizeof</a:t>
            </a:r>
            <a:r>
              <a:rPr lang="en-US" sz="1600" dirty="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8E557B93-D105-0C43-8050-C0D0E88F633B}"/>
              </a:ext>
            </a:extLst>
          </p:cNvPr>
          <p:cNvSpPr txBox="1"/>
          <p:nvPr/>
        </p:nvSpPr>
        <p:spPr>
          <a:xfrm>
            <a:off x="9723910" y="2088540"/>
            <a:ext cx="791690" cy="584775"/>
          </a:xfrm>
          <a:prstGeom prst="rect">
            <a:avLst/>
          </a:prstGeom>
          <a:noFill/>
          <a:ln>
            <a:noFill/>
          </a:ln>
        </p:spPr>
        <p:txBody>
          <a:bodyPr wrap="square" rtlCol="0">
            <a:spAutoFit/>
          </a:bodyPr>
          <a:lstStyle/>
          <a:p>
            <a:r>
              <a:rPr lang="en-US" sz="1600" dirty="0">
                <a:latin typeface="Consolas" panose="020B0609020204030204" pitchFamily="49" charset="0"/>
                <a:cs typeface="Consolas" panose="020B0609020204030204" pitchFamily="49" charset="0"/>
              </a:rPr>
              <a:t>&lt;</a:t>
            </a:r>
            <a:r>
              <a:rPr lang="en-US" sz="1600" dirty="0" err="1">
                <a:latin typeface="Consolas" panose="020B0609020204030204" pitchFamily="49" charset="0"/>
                <a:cs typeface="Consolas" panose="020B0609020204030204" pitchFamily="49" charset="0"/>
              </a:rPr>
              <a:t>arr</a:t>
            </a:r>
            <a:r>
              <a:rPr lang="en-US" sz="1600" dirty="0">
                <a:latin typeface="Consolas" panose="020B0609020204030204" pitchFamily="49" charset="0"/>
                <a:cs typeface="Consolas" panose="020B0609020204030204" pitchFamily="49" charset="0"/>
              </a:rPr>
              <a:t> name&gt;</a:t>
            </a:r>
          </a:p>
        </p:txBody>
      </p:sp>
      <p:sp>
        <p:nvSpPr>
          <p:cNvPr id="28" name="Rectangle 27">
            <a:extLst>
              <a:ext uri="{FF2B5EF4-FFF2-40B4-BE49-F238E27FC236}">
                <a16:creationId xmlns:a16="http://schemas.microsoft.com/office/drawing/2014/main" id="{DFC9C4A8-2261-9345-8681-C6824161E3FB}"/>
              </a:ext>
            </a:extLst>
          </p:cNvPr>
          <p:cNvSpPr/>
          <p:nvPr/>
        </p:nvSpPr>
        <p:spPr>
          <a:xfrm>
            <a:off x="3562350" y="5247466"/>
            <a:ext cx="1009650" cy="53340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65829F2-60C7-BE44-BD53-97F096C195A8}"/>
              </a:ext>
            </a:extLst>
          </p:cNvPr>
          <p:cNvSpPr txBox="1"/>
          <p:nvPr/>
        </p:nvSpPr>
        <p:spPr>
          <a:xfrm>
            <a:off x="6720321" y="3039903"/>
            <a:ext cx="4602542" cy="757130"/>
          </a:xfrm>
          <a:prstGeom prst="rect">
            <a:avLst/>
          </a:prstGeom>
          <a:noFill/>
        </p:spPr>
        <p:txBody>
          <a:bodyPr wrap="none" rtlCol="0">
            <a:spAutoFit/>
          </a:bodyPr>
          <a:lstStyle/>
          <a:p>
            <a:pPr algn="l">
              <a:lnSpc>
                <a:spcPct val="90000"/>
              </a:lnSpc>
            </a:pPr>
            <a:r>
              <a:rPr lang="en-US" sz="2400" dirty="0">
                <a:solidFill>
                  <a:srgbClr val="00B050"/>
                </a:solidFill>
                <a:latin typeface="Consolas" panose="020B0609020204030204" pitchFamily="49" charset="0"/>
                <a:cs typeface="Consolas" panose="020B0609020204030204" pitchFamily="49" charset="0"/>
              </a:rPr>
              <a:t>// initializes stack array</a:t>
            </a:r>
          </a:p>
          <a:p>
            <a:pPr algn="l">
              <a:lnSpc>
                <a:spcPct val="90000"/>
              </a:lnSpc>
            </a:pPr>
            <a:r>
              <a:rPr lang="en-US" sz="2400" dirty="0">
                <a:solidFill>
                  <a:srgbClr val="00B050"/>
                </a:solidFill>
                <a:latin typeface="Consolas" panose="020B0609020204030204" pitchFamily="49" charset="0"/>
                <a:cs typeface="Consolas" panose="020B0609020204030204" pitchFamily="49" charset="0"/>
              </a:rPr>
              <a:t>// with 4 </a:t>
            </a:r>
            <a:r>
              <a:rPr lang="en-US" sz="2400" dirty="0" err="1">
                <a:solidFill>
                  <a:srgbClr val="00B050"/>
                </a:solidFill>
                <a:latin typeface="Consolas" panose="020B0609020204030204" pitchFamily="49" charset="0"/>
                <a:cs typeface="Consolas" panose="020B0609020204030204" pitchFamily="49" charset="0"/>
              </a:rPr>
              <a:t>ints</a:t>
            </a:r>
            <a:endParaRPr lang="en-US" sz="2400" dirty="0">
              <a:solidFill>
                <a:srgbClr val="00B05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1807688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63">
            <a:extLst>
              <a:ext uri="{FF2B5EF4-FFF2-40B4-BE49-F238E27FC236}">
                <a16:creationId xmlns:a16="http://schemas.microsoft.com/office/drawing/2014/main" id="{5E013164-53CD-9B4F-97EC-F3D9A6BDC7B9}"/>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B28A1B67-ADFF-8443-B1A4-9B9343DDF6BD}"/>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sp>
        <p:nvSpPr>
          <p:cNvPr id="10" name="TextBox 9">
            <a:extLst>
              <a:ext uri="{FF2B5EF4-FFF2-40B4-BE49-F238E27FC236}">
                <a16:creationId xmlns:a16="http://schemas.microsoft.com/office/drawing/2014/main" id="{154AFEF1-BEF7-7940-A9DD-7C68BAC3F4DA}"/>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1" name="Group 63">
            <a:extLst>
              <a:ext uri="{FF2B5EF4-FFF2-40B4-BE49-F238E27FC236}">
                <a16:creationId xmlns:a16="http://schemas.microsoft.com/office/drawing/2014/main" id="{C45441E7-7792-7842-AB6E-A8E88A8B63E8}"/>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10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 name="TextBox 11">
            <a:extLst>
              <a:ext uri="{FF2B5EF4-FFF2-40B4-BE49-F238E27FC236}">
                <a16:creationId xmlns:a16="http://schemas.microsoft.com/office/drawing/2014/main" id="{610AE539-0643-204D-9432-EE0A18A51C0B}"/>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8" name="TextBox 17">
            <a:extLst>
              <a:ext uri="{FF2B5EF4-FFF2-40B4-BE49-F238E27FC236}">
                <a16:creationId xmlns:a16="http://schemas.microsoft.com/office/drawing/2014/main" id="{17C0BBE6-E495-D047-893F-B5CF903A5338}"/>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9" name="Group 63">
            <a:extLst>
              <a:ext uri="{FF2B5EF4-FFF2-40B4-BE49-F238E27FC236}">
                <a16:creationId xmlns:a16="http://schemas.microsoft.com/office/drawing/2014/main" id="{BDBE26A0-1560-124F-9FAA-64F1B5F988DE}"/>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0" name="Group 63">
            <a:extLst>
              <a:ext uri="{FF2B5EF4-FFF2-40B4-BE49-F238E27FC236}">
                <a16:creationId xmlns:a16="http://schemas.microsoft.com/office/drawing/2014/main" id="{53B45655-4C0A-3F45-BB52-E5C95770CADF}"/>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TextBox 20">
            <a:extLst>
              <a:ext uri="{FF2B5EF4-FFF2-40B4-BE49-F238E27FC236}">
                <a16:creationId xmlns:a16="http://schemas.microsoft.com/office/drawing/2014/main" id="{2646608E-7591-9644-AB6A-B20F829292D9}"/>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3" name="Freeform 22">
            <a:extLst>
              <a:ext uri="{FF2B5EF4-FFF2-40B4-BE49-F238E27FC236}">
                <a16:creationId xmlns:a16="http://schemas.microsoft.com/office/drawing/2014/main" id="{80605AAC-9AB2-0543-AD7B-F0E8E32290A6}"/>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C3E7DA7B-8863-5345-BB8F-49E5E757A598}"/>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a:extLst>
              <a:ext uri="{FF2B5EF4-FFF2-40B4-BE49-F238E27FC236}">
                <a16:creationId xmlns:a16="http://schemas.microsoft.com/office/drawing/2014/main" id="{A8727E1B-B81D-F946-A472-84AB1F2B0F89}"/>
              </a:ext>
            </a:extLst>
          </p:cNvPr>
          <p:cNvSpPr/>
          <p:nvPr/>
        </p:nvSpPr>
        <p:spPr>
          <a:xfrm>
            <a:off x="76200" y="337615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259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2" grpId="0"/>
      <p:bldP spid="18" grpId="0"/>
      <p:bldP spid="21" grpId="0"/>
      <p:bldP spid="23" grpId="0" animBg="1"/>
      <p:bldP spid="24" grpId="0" animBg="1"/>
      <p:bldP spid="25"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sp>
        <p:nvSpPr>
          <p:cNvPr id="10" name="Right Arrow 9">
            <a:extLst>
              <a:ext uri="{FF2B5EF4-FFF2-40B4-BE49-F238E27FC236}">
                <a16:creationId xmlns:a16="http://schemas.microsoft.com/office/drawing/2014/main" id="{B1D49E16-5A99-5343-B368-1D77A3C2F36B}"/>
              </a:ext>
            </a:extLst>
          </p:cNvPr>
          <p:cNvSpPr/>
          <p:nvPr/>
        </p:nvSpPr>
        <p:spPr>
          <a:xfrm>
            <a:off x="76200" y="434340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Group 63">
            <a:extLst>
              <a:ext uri="{FF2B5EF4-FFF2-40B4-BE49-F238E27FC236}">
                <a16:creationId xmlns:a16="http://schemas.microsoft.com/office/drawing/2014/main" id="{DD477EA9-562B-9146-9FD8-2D27414CDFE1}"/>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48BEDB02-A980-E344-9D08-493FB4B67323}"/>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5" name="Group 63">
            <a:extLst>
              <a:ext uri="{FF2B5EF4-FFF2-40B4-BE49-F238E27FC236}">
                <a16:creationId xmlns:a16="http://schemas.microsoft.com/office/drawing/2014/main" id="{F025AAD2-FFFF-2C46-98B9-285060BBFA0D}"/>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10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840669BB-1BA7-874E-A044-5E5298C99B1D}"/>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7" name="TextBox 16">
            <a:extLst>
              <a:ext uri="{FF2B5EF4-FFF2-40B4-BE49-F238E27FC236}">
                <a16:creationId xmlns:a16="http://schemas.microsoft.com/office/drawing/2014/main" id="{D0240967-E412-E249-8891-9996449B5DC9}"/>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8" name="Group 63">
            <a:extLst>
              <a:ext uri="{FF2B5EF4-FFF2-40B4-BE49-F238E27FC236}">
                <a16:creationId xmlns:a16="http://schemas.microsoft.com/office/drawing/2014/main" id="{F2D5EB1C-A7DB-D84C-871F-43AF65BB1ADA}"/>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9" name="Group 63">
            <a:extLst>
              <a:ext uri="{FF2B5EF4-FFF2-40B4-BE49-F238E27FC236}">
                <a16:creationId xmlns:a16="http://schemas.microsoft.com/office/drawing/2014/main" id="{01FB8C50-CFBA-0942-9531-315D1AAA1EBD}"/>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0" name="TextBox 19">
            <a:extLst>
              <a:ext uri="{FF2B5EF4-FFF2-40B4-BE49-F238E27FC236}">
                <a16:creationId xmlns:a16="http://schemas.microsoft.com/office/drawing/2014/main" id="{8C79D72E-660A-EF48-9933-2F9536438545}"/>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1" name="Freeform 20">
            <a:extLst>
              <a:ext uri="{FF2B5EF4-FFF2-40B4-BE49-F238E27FC236}">
                <a16:creationId xmlns:a16="http://schemas.microsoft.com/office/drawing/2014/main" id="{30C9E1BA-9E0E-D84C-A473-3A51219849EA}"/>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037756FF-05E8-BF41-8491-90C465E655CD}"/>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3831DB4-B4D8-CA4E-BDBF-B2FFFAD1613F}"/>
              </a:ext>
            </a:extLst>
          </p:cNvPr>
          <p:cNvSpPr txBox="1"/>
          <p:nvPr/>
        </p:nvSpPr>
        <p:spPr>
          <a:xfrm>
            <a:off x="5961474" y="3909577"/>
            <a:ext cx="466794" cy="400110"/>
          </a:xfrm>
          <a:prstGeom prst="rect">
            <a:avLst/>
          </a:prstGeom>
          <a:noFill/>
        </p:spPr>
        <p:txBody>
          <a:bodyPr wrap="none" rtlCol="0">
            <a:spAutoFit/>
          </a:bodyPr>
          <a:lstStyle/>
          <a:p>
            <a:pPr lvl="0" algn="ctr">
              <a:spcBef>
                <a:spcPct val="20000"/>
              </a:spcBef>
              <a:defRPr/>
            </a:pPr>
            <a:r>
              <a:rPr lang="en-US" altLang="x-none" sz="2000" b="1" dirty="0">
                <a:solidFill>
                  <a:srgbClr val="FF0000"/>
                </a:solidFill>
                <a:highlight>
                  <a:srgbClr val="F8F8F8"/>
                </a:highlight>
                <a:latin typeface="Consolas" charset="0"/>
              </a:rPr>
              <a:t>20</a:t>
            </a:r>
          </a:p>
        </p:txBody>
      </p:sp>
    </p:spTree>
    <p:extLst>
      <p:ext uri="{BB962C8B-B14F-4D97-AF65-F5344CB8AC3E}">
        <p14:creationId xmlns:p14="http://schemas.microsoft.com/office/powerpoint/2010/main" val="389834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C0E42F7B-A3E6-F04D-B47C-9AE92738D2F0}"/>
              </a:ext>
            </a:extLst>
          </p:cNvPr>
          <p:cNvSpPr/>
          <p:nvPr/>
        </p:nvSpPr>
        <p:spPr>
          <a:xfrm>
            <a:off x="6679096" y="361756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2E43125-F730-C542-8386-0D03F3E86827}"/>
              </a:ext>
            </a:extLst>
          </p:cNvPr>
          <p:cNvSpPr/>
          <p:nvPr/>
        </p:nvSpPr>
        <p:spPr>
          <a:xfrm>
            <a:off x="6477000" y="3352799"/>
            <a:ext cx="2362200" cy="971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F72D5E-3530-AB4C-BB69-7E6EBC8B8CD1}"/>
              </a:ext>
            </a:extLst>
          </p:cNvPr>
          <p:cNvSpPr>
            <a:spLocks noGrp="1"/>
          </p:cNvSpPr>
          <p:nvPr>
            <p:ph type="title"/>
          </p:nvPr>
        </p:nvSpPr>
        <p:spPr/>
        <p:txBody>
          <a:bodyPr/>
          <a:lstStyle/>
          <a:p>
            <a:r>
              <a:rPr lang="en-US" dirty="0"/>
              <a:t>Pen and paper: A * Wars Story</a:t>
            </a:r>
          </a:p>
        </p:txBody>
      </p:sp>
      <p:sp>
        <p:nvSpPr>
          <p:cNvPr id="3" name="Content Placeholder 2">
            <a:extLst>
              <a:ext uri="{FF2B5EF4-FFF2-40B4-BE49-F238E27FC236}">
                <a16:creationId xmlns:a16="http://schemas.microsoft.com/office/drawing/2014/main" id="{4A4BB844-E1F7-8B41-A572-7EACCD9877AF}"/>
              </a:ext>
            </a:extLst>
          </p:cNvPr>
          <p:cNvSpPr>
            <a:spLocks noGrp="1"/>
          </p:cNvSpPr>
          <p:nvPr>
            <p:ph idx="1"/>
          </p:nvPr>
        </p:nvSpPr>
        <p:spPr>
          <a:xfrm>
            <a:off x="767862" y="1295400"/>
            <a:ext cx="3961995" cy="5181600"/>
          </a:xfrm>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solidFill>
                  <a:srgbClr val="000000"/>
                </a:solidFill>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binky</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a</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10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a:t>
            </a:r>
            <a:r>
              <a:rPr lang="en-US" dirty="0">
                <a:solidFill>
                  <a:srgbClr val="000000"/>
                </a:solidFill>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20</a:t>
            </a:r>
            <a:r>
              <a:rPr lang="en-US" dirty="0">
                <a:solidFill>
                  <a:srgbClr val="000000"/>
                </a:solidFill>
                <a:latin typeface="Consolas" panose="020B0609020204030204" pitchFamily="49" charset="0"/>
                <a:cs typeface="Consolas" panose="020B0609020204030204" pitchFamily="49" charset="0"/>
              </a:rPr>
              <a:t>;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p</a:t>
            </a:r>
            <a:r>
              <a:rPr lang="en-US" dirty="0">
                <a:solidFill>
                  <a:srgbClr val="000000"/>
                </a:solidFill>
                <a:latin typeface="Consolas" panose="020B0609020204030204" pitchFamily="49" charset="0"/>
                <a:cs typeface="Consolas" panose="020B0609020204030204" pitchFamily="49" charset="0"/>
              </a:rPr>
              <a:t> = &amp;a; </a:t>
            </a:r>
          </a:p>
          <a:p>
            <a:pPr marL="0" indent="0">
              <a:buNone/>
            </a:pPr>
            <a:r>
              <a:rPr lang="en-US" dirty="0">
                <a:solidFill>
                  <a:srgbClr val="00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int</a:t>
            </a:r>
            <a:r>
              <a:rPr lang="en-US" dirty="0">
                <a:solidFill>
                  <a:srgbClr val="000000"/>
                </a:solidFill>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q</a:t>
            </a:r>
            <a:r>
              <a:rPr lang="en-US" dirty="0">
                <a:solidFill>
                  <a:srgbClr val="000000"/>
                </a:solidFill>
                <a:latin typeface="Consolas" panose="020B0609020204030204" pitchFamily="49" charset="0"/>
                <a:cs typeface="Consolas" panose="020B0609020204030204" pitchFamily="49" charset="0"/>
              </a:rPr>
              <a:t> = &amp;b; </a:t>
            </a:r>
          </a:p>
          <a:p>
            <a:pPr marL="0" indent="0">
              <a:buNone/>
            </a:pPr>
            <a:endParaRPr lang="en-US" dirty="0">
              <a:solidFill>
                <a:srgbClr val="0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    p = q;</a:t>
            </a:r>
            <a:endParaRPr lang="en-US" dirty="0">
              <a:solidFill>
                <a:srgbClr val="C00000"/>
              </a:solidFill>
              <a:latin typeface="Consolas" panose="020B0609020204030204" pitchFamily="49" charset="0"/>
              <a:cs typeface="Consolas" panose="020B0609020204030204" pitchFamily="49" charset="0"/>
            </a:endParaRPr>
          </a:p>
          <a:p>
            <a:pPr marL="0" indent="0">
              <a:buNone/>
            </a:pPr>
            <a:r>
              <a:rPr lang="en-US" dirty="0">
                <a:solidFill>
                  <a:srgbClr val="000000"/>
                </a:solidFill>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sp>
        <p:nvSpPr>
          <p:cNvPr id="7" name="// file: strcmp_ex.c…">
            <a:extLst>
              <a:ext uri="{FF2B5EF4-FFF2-40B4-BE49-F238E27FC236}">
                <a16:creationId xmlns:a16="http://schemas.microsoft.com/office/drawing/2014/main" id="{9F970762-9FC9-B54B-978D-44D03C755E1A}"/>
              </a:ext>
            </a:extLst>
          </p:cNvPr>
          <p:cNvSpPr txBox="1"/>
          <p:nvPr/>
        </p:nvSpPr>
        <p:spPr>
          <a:xfrm flipH="1">
            <a:off x="152400" y="1295400"/>
            <a:ext cx="615462" cy="4618700"/>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100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8" name="Content Placeholder 12">
            <a:extLst>
              <a:ext uri="{FF2B5EF4-FFF2-40B4-BE49-F238E27FC236}">
                <a16:creationId xmlns:a16="http://schemas.microsoft.com/office/drawing/2014/main" id="{CA2699BE-2F22-844C-9FAC-27BBB67449C9}"/>
              </a:ext>
            </a:extLst>
          </p:cNvPr>
          <p:cNvSpPr txBox="1">
            <a:spLocks/>
          </p:cNvSpPr>
          <p:nvPr/>
        </p:nvSpPr>
        <p:spPr bwMode="auto">
          <a:xfrm>
            <a:off x="7191044" y="1524000"/>
            <a:ext cx="4743450" cy="1676400"/>
          </a:xfrm>
          <a:prstGeom prst="rect">
            <a:avLst/>
          </a:prstGeom>
          <a:noFill/>
          <a:ln w="38100">
            <a:solidFill>
              <a:schemeClr val="accent2">
                <a:lumMod val="7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Lines 2-5: Draw a diagram.</a:t>
            </a:r>
          </a:p>
          <a:p>
            <a:pPr fontAlgn="auto">
              <a:spcAft>
                <a:spcPts val="0"/>
              </a:spcAft>
            </a:pPr>
            <a:r>
              <a:rPr lang="en-US" dirty="0"/>
              <a:t>Line 7: Update your diagram.</a:t>
            </a:r>
          </a:p>
          <a:p>
            <a:pPr fontAlgn="auto">
              <a:spcAft>
                <a:spcPts val="0"/>
              </a:spcAft>
            </a:pPr>
            <a:r>
              <a:rPr lang="en-US" dirty="0"/>
              <a:t>Line 8: Update your diagram.</a:t>
            </a:r>
          </a:p>
        </p:txBody>
      </p:sp>
      <p:graphicFrame>
        <p:nvGraphicFramePr>
          <p:cNvPr id="13" name="Group 63">
            <a:extLst>
              <a:ext uri="{FF2B5EF4-FFF2-40B4-BE49-F238E27FC236}">
                <a16:creationId xmlns:a16="http://schemas.microsoft.com/office/drawing/2014/main" id="{DD477EA9-562B-9146-9FD8-2D27414CDFE1}"/>
              </a:ext>
            </a:extLst>
          </p:cNvPr>
          <p:cNvGraphicFramePr>
            <a:graphicFrameLocks noGrp="1"/>
          </p:cNvGraphicFramePr>
          <p:nvPr/>
        </p:nvGraphicFramePr>
        <p:xfrm>
          <a:off x="8078545" y="349378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48BEDB02-A980-E344-9D08-493FB4B67323}"/>
              </a:ext>
            </a:extLst>
          </p:cNvPr>
          <p:cNvSpPr txBox="1"/>
          <p:nvPr/>
        </p:nvSpPr>
        <p:spPr>
          <a:xfrm>
            <a:off x="4968970"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a</a:t>
            </a:r>
          </a:p>
        </p:txBody>
      </p:sp>
      <p:graphicFrame>
        <p:nvGraphicFramePr>
          <p:cNvPr id="15" name="Group 63">
            <a:extLst>
              <a:ext uri="{FF2B5EF4-FFF2-40B4-BE49-F238E27FC236}">
                <a16:creationId xmlns:a16="http://schemas.microsoft.com/office/drawing/2014/main" id="{F025AAD2-FFFF-2C46-98B9-285060BBFA0D}"/>
              </a:ext>
            </a:extLst>
          </p:cNvPr>
          <p:cNvGraphicFramePr>
            <a:graphicFrameLocks noGrp="1"/>
          </p:cNvGraphicFramePr>
          <p:nvPr/>
        </p:nvGraphicFramePr>
        <p:xfrm>
          <a:off x="5329563" y="349378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840669BB-1BA7-874E-A044-5E5298C99B1D}"/>
              </a:ext>
            </a:extLst>
          </p:cNvPr>
          <p:cNvSpPr txBox="1"/>
          <p:nvPr/>
        </p:nvSpPr>
        <p:spPr>
          <a:xfrm>
            <a:off x="7640811" y="3889841"/>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p</a:t>
            </a:r>
          </a:p>
        </p:txBody>
      </p:sp>
      <p:sp>
        <p:nvSpPr>
          <p:cNvPr id="17" name="TextBox 16">
            <a:extLst>
              <a:ext uri="{FF2B5EF4-FFF2-40B4-BE49-F238E27FC236}">
                <a16:creationId xmlns:a16="http://schemas.microsoft.com/office/drawing/2014/main" id="{D0240967-E412-E249-8891-9996449B5DC9}"/>
              </a:ext>
            </a:extLst>
          </p:cNvPr>
          <p:cNvSpPr txBox="1"/>
          <p:nvPr/>
        </p:nvSpPr>
        <p:spPr>
          <a:xfrm>
            <a:off x="4968970"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b</a:t>
            </a:r>
          </a:p>
        </p:txBody>
      </p:sp>
      <p:graphicFrame>
        <p:nvGraphicFramePr>
          <p:cNvPr id="18" name="Group 63">
            <a:extLst>
              <a:ext uri="{FF2B5EF4-FFF2-40B4-BE49-F238E27FC236}">
                <a16:creationId xmlns:a16="http://schemas.microsoft.com/office/drawing/2014/main" id="{F2D5EB1C-A7DB-D84C-871F-43AF65BB1ADA}"/>
              </a:ext>
            </a:extLst>
          </p:cNvPr>
          <p:cNvGraphicFramePr>
            <a:graphicFrameLocks noGrp="1"/>
          </p:cNvGraphicFramePr>
          <p:nvPr/>
        </p:nvGraphicFramePr>
        <p:xfrm>
          <a:off x="5329563" y="4828241"/>
          <a:ext cx="1711542" cy="830263"/>
        </p:xfrm>
        <a:graphic>
          <a:graphicData uri="http://schemas.openxmlformats.org/drawingml/2006/table">
            <a:tbl>
              <a:tblPr/>
              <a:tblGrid>
                <a:gridCol w="171154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0xffe804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20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9" name="Group 63">
            <a:extLst>
              <a:ext uri="{FF2B5EF4-FFF2-40B4-BE49-F238E27FC236}">
                <a16:creationId xmlns:a16="http://schemas.microsoft.com/office/drawing/2014/main" id="{01FB8C50-CFBA-0942-9531-315D1AAA1EBD}"/>
              </a:ext>
            </a:extLst>
          </p:cNvPr>
          <p:cNvGraphicFramePr>
            <a:graphicFrameLocks noGrp="1"/>
          </p:cNvGraphicFramePr>
          <p:nvPr/>
        </p:nvGraphicFramePr>
        <p:xfrm>
          <a:off x="8078545" y="4828241"/>
          <a:ext cx="3430089" cy="830263"/>
        </p:xfrm>
        <a:graphic>
          <a:graphicData uri="http://schemas.openxmlformats.org/drawingml/2006/table">
            <a:tbl>
              <a:tblPr/>
              <a:tblGrid>
                <a:gridCol w="3430089">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0xffe810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0xffe804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0" name="TextBox 19">
            <a:extLst>
              <a:ext uri="{FF2B5EF4-FFF2-40B4-BE49-F238E27FC236}">
                <a16:creationId xmlns:a16="http://schemas.microsoft.com/office/drawing/2014/main" id="{8C79D72E-660A-EF48-9933-2F9536438545}"/>
              </a:ext>
            </a:extLst>
          </p:cNvPr>
          <p:cNvSpPr txBox="1"/>
          <p:nvPr/>
        </p:nvSpPr>
        <p:spPr>
          <a:xfrm>
            <a:off x="7640811" y="5244180"/>
            <a:ext cx="325730" cy="400110"/>
          </a:xfrm>
          <a:prstGeom prst="rect">
            <a:avLst/>
          </a:prstGeom>
          <a:noFill/>
        </p:spPr>
        <p:txBody>
          <a:bodyPr wrap="none" rtlCol="0">
            <a:spAutoFit/>
          </a:bodyPr>
          <a:lstStyle/>
          <a:p>
            <a:r>
              <a:rPr lang="en-US" sz="2000" dirty="0">
                <a:latin typeface="Consolas" panose="020B0609020204030204" pitchFamily="49" charset="0"/>
                <a:cs typeface="Consolas" panose="020B0609020204030204" pitchFamily="49" charset="0"/>
              </a:rPr>
              <a:t>q</a:t>
            </a:r>
          </a:p>
        </p:txBody>
      </p:sp>
      <p:sp>
        <p:nvSpPr>
          <p:cNvPr id="22" name="Freeform 21">
            <a:extLst>
              <a:ext uri="{FF2B5EF4-FFF2-40B4-BE49-F238E27FC236}">
                <a16:creationId xmlns:a16="http://schemas.microsoft.com/office/drawing/2014/main" id="{037756FF-05E8-BF41-8491-90C465E655CD}"/>
              </a:ext>
            </a:extLst>
          </p:cNvPr>
          <p:cNvSpPr/>
          <p:nvPr/>
        </p:nvSpPr>
        <p:spPr>
          <a:xfrm>
            <a:off x="6679096" y="4905220"/>
            <a:ext cx="1967947" cy="556875"/>
          </a:xfrm>
          <a:custGeom>
            <a:avLst/>
            <a:gdLst>
              <a:gd name="connsiteX0" fmla="*/ 1967947 w 1967947"/>
              <a:gd name="connsiteY0" fmla="*/ 556875 h 556875"/>
              <a:gd name="connsiteX1" fmla="*/ 775252 w 1967947"/>
              <a:gd name="connsiteY1" fmla="*/ 283 h 556875"/>
              <a:gd name="connsiteX2" fmla="*/ 0 w 1967947"/>
              <a:gd name="connsiteY2" fmla="*/ 497240 h 556875"/>
            </a:gdLst>
            <a:ahLst/>
            <a:cxnLst>
              <a:cxn ang="0">
                <a:pos x="connsiteX0" y="connsiteY0"/>
              </a:cxn>
              <a:cxn ang="0">
                <a:pos x="connsiteX1" y="connsiteY1"/>
              </a:cxn>
              <a:cxn ang="0">
                <a:pos x="connsiteX2" y="connsiteY2"/>
              </a:cxn>
            </a:cxnLst>
            <a:rect l="l" t="t" r="r" b="b"/>
            <a:pathLst>
              <a:path w="1967947" h="556875">
                <a:moveTo>
                  <a:pt x="1967947" y="556875"/>
                </a:moveTo>
                <a:cubicBezTo>
                  <a:pt x="1535595" y="283548"/>
                  <a:pt x="1103243" y="10222"/>
                  <a:pt x="775252" y="283"/>
                </a:cubicBezTo>
                <a:cubicBezTo>
                  <a:pt x="447261" y="-9656"/>
                  <a:pt x="223630" y="243792"/>
                  <a:pt x="0" y="49724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a:extLst>
              <a:ext uri="{FF2B5EF4-FFF2-40B4-BE49-F238E27FC236}">
                <a16:creationId xmlns:a16="http://schemas.microsoft.com/office/drawing/2014/main" id="{A9C9018E-CDF0-224C-A848-B695D22CB0B0}"/>
              </a:ext>
            </a:extLst>
          </p:cNvPr>
          <p:cNvSpPr/>
          <p:nvPr/>
        </p:nvSpPr>
        <p:spPr>
          <a:xfrm>
            <a:off x="76200" y="4876800"/>
            <a:ext cx="381000"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30647A1D-0C76-5B46-BF65-D76A081AF734}"/>
              </a:ext>
            </a:extLst>
          </p:cNvPr>
          <p:cNvSpPr txBox="1"/>
          <p:nvPr/>
        </p:nvSpPr>
        <p:spPr>
          <a:xfrm>
            <a:off x="9136998" y="3908912"/>
            <a:ext cx="1313181" cy="400110"/>
          </a:xfrm>
          <a:prstGeom prst="rect">
            <a:avLst/>
          </a:prstGeom>
          <a:noFill/>
        </p:spPr>
        <p:txBody>
          <a:bodyPr wrap="none" rtlCol="0">
            <a:spAutoFit/>
          </a:bodyPr>
          <a:lstStyle/>
          <a:p>
            <a:pPr lvl="0" algn="ctr">
              <a:spcBef>
                <a:spcPct val="20000"/>
              </a:spcBef>
              <a:defRPr/>
            </a:pPr>
            <a:r>
              <a:rPr lang="en-US" altLang="x-none" sz="2000" b="1" dirty="0">
                <a:solidFill>
                  <a:srgbClr val="FF0000"/>
                </a:solidFill>
                <a:highlight>
                  <a:srgbClr val="F8F8F8"/>
                </a:highlight>
                <a:latin typeface="Consolas" charset="0"/>
              </a:rPr>
              <a:t>0xffe804</a:t>
            </a:r>
          </a:p>
        </p:txBody>
      </p:sp>
      <p:sp>
        <p:nvSpPr>
          <p:cNvPr id="4" name="Freeform 3">
            <a:extLst>
              <a:ext uri="{FF2B5EF4-FFF2-40B4-BE49-F238E27FC236}">
                <a16:creationId xmlns:a16="http://schemas.microsoft.com/office/drawing/2014/main" id="{E1556013-C556-AE4A-B8EE-FA3871B7A4BA}"/>
              </a:ext>
            </a:extLst>
          </p:cNvPr>
          <p:cNvSpPr/>
          <p:nvPr/>
        </p:nvSpPr>
        <p:spPr>
          <a:xfrm>
            <a:off x="6698974" y="4194313"/>
            <a:ext cx="1948069" cy="1152939"/>
          </a:xfrm>
          <a:custGeom>
            <a:avLst/>
            <a:gdLst>
              <a:gd name="connsiteX0" fmla="*/ 1948069 w 1948069"/>
              <a:gd name="connsiteY0" fmla="*/ 0 h 1152939"/>
              <a:gd name="connsiteX1" fmla="*/ 596348 w 1948069"/>
              <a:gd name="connsiteY1" fmla="*/ 198783 h 1152939"/>
              <a:gd name="connsiteX2" fmla="*/ 0 w 1948069"/>
              <a:gd name="connsiteY2" fmla="*/ 1152939 h 1152939"/>
            </a:gdLst>
            <a:ahLst/>
            <a:cxnLst>
              <a:cxn ang="0">
                <a:pos x="connsiteX0" y="connsiteY0"/>
              </a:cxn>
              <a:cxn ang="0">
                <a:pos x="connsiteX1" y="connsiteY1"/>
              </a:cxn>
              <a:cxn ang="0">
                <a:pos x="connsiteX2" y="connsiteY2"/>
              </a:cxn>
            </a:cxnLst>
            <a:rect l="l" t="t" r="r" b="b"/>
            <a:pathLst>
              <a:path w="1948069" h="1152939">
                <a:moveTo>
                  <a:pt x="1948069" y="0"/>
                </a:moveTo>
                <a:cubicBezTo>
                  <a:pt x="1434547" y="3313"/>
                  <a:pt x="921026" y="6627"/>
                  <a:pt x="596348" y="198783"/>
                </a:cubicBezTo>
                <a:cubicBezTo>
                  <a:pt x="271670" y="390939"/>
                  <a:pt x="135835" y="771939"/>
                  <a:pt x="0" y="1152939"/>
                </a:cubicBezTo>
              </a:path>
            </a:pathLst>
          </a:custGeom>
          <a:noFill/>
          <a:ln w="381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16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5904-C173-464E-B1EF-44219B35DF51}"/>
              </a:ext>
            </a:extLst>
          </p:cNvPr>
          <p:cNvSpPr>
            <a:spLocks noGrp="1"/>
          </p:cNvSpPr>
          <p:nvPr>
            <p:ph type="title"/>
          </p:nvPr>
        </p:nvSpPr>
        <p:spPr/>
        <p:txBody>
          <a:bodyPr/>
          <a:lstStyle/>
          <a:p>
            <a:r>
              <a:rPr lang="en-US" dirty="0"/>
              <a:t>* Wars: Episode I (of 2)</a:t>
            </a:r>
          </a:p>
        </p:txBody>
      </p:sp>
      <p:sp>
        <p:nvSpPr>
          <p:cNvPr id="3" name="Content Placeholder 2">
            <a:extLst>
              <a:ext uri="{FF2B5EF4-FFF2-40B4-BE49-F238E27FC236}">
                <a16:creationId xmlns:a16="http://schemas.microsoft.com/office/drawing/2014/main" id="{44B423C1-D9A3-3D44-8070-C77158F70250}"/>
              </a:ext>
            </a:extLst>
          </p:cNvPr>
          <p:cNvSpPr>
            <a:spLocks noGrp="1"/>
          </p:cNvSpPr>
          <p:nvPr>
            <p:ph idx="1"/>
          </p:nvPr>
        </p:nvSpPr>
        <p:spPr>
          <a:xfrm>
            <a:off x="152400" y="1295400"/>
            <a:ext cx="11811000" cy="5181600"/>
          </a:xfrm>
        </p:spPr>
        <p:txBody>
          <a:bodyPr/>
          <a:lstStyle/>
          <a:p>
            <a:pPr marL="0" indent="0">
              <a:buNone/>
            </a:pPr>
            <a:r>
              <a:rPr lang="en-US" dirty="0"/>
              <a:t>In variable </a:t>
            </a:r>
            <a:r>
              <a:rPr lang="en-US" b="1" u="sng" dirty="0"/>
              <a:t>declaration</a:t>
            </a:r>
            <a:r>
              <a:rPr lang="en-US" dirty="0"/>
              <a:t>, * creates a </a:t>
            </a:r>
            <a:r>
              <a:rPr lang="en-US" b="1" dirty="0"/>
              <a:t>pointer</a:t>
            </a:r>
            <a:r>
              <a:rPr lang="en-US" dirty="0"/>
              <a:t>.</a:t>
            </a:r>
          </a:p>
          <a:p>
            <a:endParaRPr lang="en-US" dirty="0"/>
          </a:p>
          <a:p>
            <a:endParaRPr lang="en-US" dirty="0"/>
          </a:p>
        </p:txBody>
      </p:sp>
      <p:sp>
        <p:nvSpPr>
          <p:cNvPr id="5" name="TextBox 4">
            <a:extLst>
              <a:ext uri="{FF2B5EF4-FFF2-40B4-BE49-F238E27FC236}">
                <a16:creationId xmlns:a16="http://schemas.microsoft.com/office/drawing/2014/main" id="{3B8B93CA-D248-704D-88D7-6D92C430F8E1}"/>
              </a:ext>
            </a:extLst>
          </p:cNvPr>
          <p:cNvSpPr txBox="1"/>
          <p:nvPr/>
        </p:nvSpPr>
        <p:spPr>
          <a:xfrm>
            <a:off x="152400" y="1838980"/>
            <a:ext cx="2945037"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'r';</a:t>
            </a:r>
            <a:endParaRPr lang="en-US" sz="28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82FBD3D-EA4D-D04F-A57A-96C4CEA5A680}"/>
              </a:ext>
            </a:extLst>
          </p:cNvPr>
          <p:cNvSpPr txBox="1"/>
          <p:nvPr/>
        </p:nvSpPr>
        <p:spPr>
          <a:xfrm>
            <a:off x="152400" y="3022205"/>
            <a:ext cx="3536546"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a:t>
            </a:r>
            <a:endParaRPr lang="en-US" sz="28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662E4E0-A8A1-784F-846E-1805DD3E27B8}"/>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a:t>
            </a:r>
            <a:endParaRPr lang="en-US" sz="28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99B81AFD-9864-3845-A9FB-51C1294B7783}"/>
              </a:ext>
            </a:extLst>
          </p:cNvPr>
          <p:cNvSpPr txBox="1"/>
          <p:nvPr/>
        </p:nvSpPr>
        <p:spPr>
          <a:xfrm>
            <a:off x="4992282" y="1838980"/>
            <a:ext cx="3344656" cy="461665"/>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ch</a:t>
            </a:r>
            <a:r>
              <a:rPr lang="en-US" sz="2400" dirty="0">
                <a:latin typeface="Calibri" panose="020F0502020204030204" pitchFamily="34" charset="0"/>
                <a:cs typeface="Calibri" panose="020F0502020204030204" pitchFamily="34" charset="0"/>
              </a:rPr>
              <a:t> stores a </a:t>
            </a:r>
            <a:r>
              <a:rPr lang="en-US" sz="2400" dirty="0">
                <a:latin typeface="Consolas" panose="020B0609020204030204" pitchFamily="49" charset="0"/>
                <a:cs typeface="Consolas" panose="020B0609020204030204" pitchFamily="49" charset="0"/>
              </a:rPr>
              <a:t>char</a:t>
            </a:r>
          </a:p>
        </p:txBody>
      </p:sp>
      <p:sp>
        <p:nvSpPr>
          <p:cNvPr id="9" name="TextBox 8">
            <a:extLst>
              <a:ext uri="{FF2B5EF4-FFF2-40B4-BE49-F238E27FC236}">
                <a16:creationId xmlns:a16="http://schemas.microsoft.com/office/drawing/2014/main" id="{58BC556D-2E7D-964C-8A3D-C86F5DD6C29D}"/>
              </a:ext>
            </a:extLst>
          </p:cNvPr>
          <p:cNvSpPr txBox="1"/>
          <p:nvPr/>
        </p:nvSpPr>
        <p:spPr>
          <a:xfrm>
            <a:off x="4992282" y="3022205"/>
            <a:ext cx="3429664" cy="1200329"/>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cptr</a:t>
            </a:r>
            <a:r>
              <a:rPr lang="en-US" sz="2400" dirty="0">
                <a:latin typeface="Calibri" panose="020F0502020204030204" pitchFamily="34" charset="0"/>
                <a:cs typeface="Calibri" panose="020F0502020204030204" pitchFamily="34" charset="0"/>
              </a:rPr>
              <a:t> stores an address of a </a:t>
            </a:r>
            <a:r>
              <a:rPr lang="en-US" sz="2400" dirty="0">
                <a:latin typeface="Consolas" panose="020B0609020204030204" pitchFamily="49" charset="0"/>
                <a:cs typeface="Consolas" panose="020B0609020204030204" pitchFamily="49" charset="0"/>
              </a:rPr>
              <a:t>char</a:t>
            </a:r>
          </a:p>
          <a:p>
            <a:pPr algn="l">
              <a:buClr>
                <a:schemeClr val="accent2"/>
              </a:buClr>
            </a:pPr>
            <a:r>
              <a:rPr lang="en-US" sz="2400" dirty="0">
                <a:latin typeface="Calibri" panose="020F0502020204030204" pitchFamily="34" charset="0"/>
                <a:cs typeface="Calibri" panose="020F0502020204030204" pitchFamily="34" charset="0"/>
              </a:rPr>
              <a:t>(</a:t>
            </a:r>
            <a:r>
              <a:rPr lang="en-US" sz="2400" b="1" dirty="0">
                <a:solidFill>
                  <a:srgbClr val="0070C0"/>
                </a:solidFill>
                <a:latin typeface="Calibri" panose="020F0502020204030204" pitchFamily="34" charset="0"/>
                <a:cs typeface="Calibri" panose="020F0502020204030204" pitchFamily="34" charset="0"/>
              </a:rPr>
              <a:t>points to</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 </a:t>
            </a:r>
            <a:r>
              <a:rPr lang="en-US" sz="2400" dirty="0">
                <a:latin typeface="Consolas" panose="020B0609020204030204" pitchFamily="49" charset="0"/>
                <a:cs typeface="Consolas" panose="020B0609020204030204" pitchFamily="49" charset="0"/>
              </a:rPr>
              <a:t>char</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0" name="TextBox 9">
            <a:extLst>
              <a:ext uri="{FF2B5EF4-FFF2-40B4-BE49-F238E27FC236}">
                <a16:creationId xmlns:a16="http://schemas.microsoft.com/office/drawing/2014/main" id="{730149AA-D735-CF47-8E74-748D590608A3}"/>
              </a:ext>
            </a:extLst>
          </p:cNvPr>
          <p:cNvSpPr txBox="1"/>
          <p:nvPr/>
        </p:nvSpPr>
        <p:spPr>
          <a:xfrm>
            <a:off x="4992282" y="4777732"/>
            <a:ext cx="3811394" cy="1200329"/>
          </a:xfrm>
          <a:prstGeom prst="rect">
            <a:avLst/>
          </a:prstGeom>
          <a:noFill/>
        </p:spPr>
        <p:txBody>
          <a:bodyPr wrap="square" rtlCol="0">
            <a:spAutoFit/>
          </a:bodyPr>
          <a:lstStyle/>
          <a:p>
            <a:pPr algn="l">
              <a:buClr>
                <a:schemeClr val="accent2"/>
              </a:buClr>
            </a:pPr>
            <a:r>
              <a:rPr lang="en-US" sz="2400" dirty="0" err="1">
                <a:latin typeface="Consolas" panose="020B0609020204030204" pitchFamily="49" charset="0"/>
                <a:cs typeface="Consolas" panose="020B0609020204030204" pitchFamily="49" charset="0"/>
              </a:rPr>
              <a:t>strptr</a:t>
            </a:r>
            <a:r>
              <a:rPr lang="en-US" sz="2400" dirty="0">
                <a:latin typeface="Calibri" panose="020F0502020204030204" pitchFamily="34" charset="0"/>
                <a:cs typeface="Calibri" panose="020F0502020204030204" pitchFamily="34" charset="0"/>
              </a:rPr>
              <a:t> stores an address of a </a:t>
            </a:r>
            <a:r>
              <a:rPr lang="en-US" sz="2400" dirty="0">
                <a:latin typeface="Consolas" panose="020B0609020204030204" pitchFamily="49" charset="0"/>
                <a:cs typeface="Consolas" panose="020B0609020204030204" pitchFamily="49" charset="0"/>
              </a:rPr>
              <a:t>char *</a:t>
            </a:r>
          </a:p>
          <a:p>
            <a:pPr algn="l">
              <a:buClr>
                <a:schemeClr val="accent2"/>
              </a:buClr>
            </a:pPr>
            <a:r>
              <a:rPr lang="en-US" sz="2400" dirty="0">
                <a:latin typeface="Calibri" panose="020F0502020204030204" pitchFamily="34" charset="0"/>
                <a:cs typeface="Calibri" panose="020F0502020204030204" pitchFamily="34" charset="0"/>
              </a:rPr>
              <a:t>(</a:t>
            </a:r>
            <a:r>
              <a:rPr lang="en-US" sz="2400" b="1" dirty="0">
                <a:solidFill>
                  <a:srgbClr val="0070C0"/>
                </a:solidFill>
                <a:latin typeface="Calibri" panose="020F0502020204030204" pitchFamily="34" charset="0"/>
                <a:cs typeface="Calibri" panose="020F0502020204030204" pitchFamily="34" charset="0"/>
              </a:rPr>
              <a:t>points to</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 </a:t>
            </a:r>
            <a:r>
              <a:rPr lang="en-US" sz="2400" dirty="0">
                <a:latin typeface="Consolas" panose="020B0609020204030204" pitchFamily="49" charset="0"/>
                <a:cs typeface="Consolas" panose="020B0609020204030204" pitchFamily="49" charset="0"/>
              </a:rPr>
              <a:t>char *</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7" name="Freeform 16">
            <a:extLst>
              <a:ext uri="{FF2B5EF4-FFF2-40B4-BE49-F238E27FC236}">
                <a16:creationId xmlns:a16="http://schemas.microsoft.com/office/drawing/2014/main" id="{B0CBC8FF-B325-4E4B-91F9-50313CEE65BB}"/>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D1F5E1C9-2797-6645-B204-D8919555C8D1}"/>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70FE388B-7F34-5640-BADD-B3C32C1B4A0D}"/>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5" name="TextBox 24">
            <a:extLst>
              <a:ext uri="{FF2B5EF4-FFF2-40B4-BE49-F238E27FC236}">
                <a16:creationId xmlns:a16="http://schemas.microsoft.com/office/drawing/2014/main" id="{3C39F26A-E585-FA49-831E-35E076C21340}"/>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graphicFrame>
        <p:nvGraphicFramePr>
          <p:cNvPr id="27" name="Group 63">
            <a:extLst>
              <a:ext uri="{FF2B5EF4-FFF2-40B4-BE49-F238E27FC236}">
                <a16:creationId xmlns:a16="http://schemas.microsoft.com/office/drawing/2014/main" id="{B0C5BCDC-D2D6-AA49-959D-075FD11DE277}"/>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8" name="Freeform 27">
            <a:extLst>
              <a:ext uri="{FF2B5EF4-FFF2-40B4-BE49-F238E27FC236}">
                <a16:creationId xmlns:a16="http://schemas.microsoft.com/office/drawing/2014/main" id="{3FF2E339-4061-6E4B-BCCD-BEEBD1291B84}"/>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B14EB862-7AC3-8C4A-82BE-CBC59167CC3F}"/>
              </a:ext>
            </a:extLst>
          </p:cNvPr>
          <p:cNvSpPr txBox="1"/>
          <p:nvPr/>
        </p:nvSpPr>
        <p:spPr>
          <a:xfrm>
            <a:off x="8915681" y="5418895"/>
            <a:ext cx="1031052"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graphicFrame>
        <p:nvGraphicFramePr>
          <p:cNvPr id="30" name="Group 63">
            <a:extLst>
              <a:ext uri="{FF2B5EF4-FFF2-40B4-BE49-F238E27FC236}">
                <a16:creationId xmlns:a16="http://schemas.microsoft.com/office/drawing/2014/main" id="{3682F731-CE19-584D-9703-A351E63A0BDB}"/>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0xe8</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89284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7" grpId="0" animBg="1"/>
      <p:bldP spid="25" grpId="0"/>
      <p:bldP spid="28" grpId="0" animBg="1"/>
      <p:bldP spid="29"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'r';</a:t>
            </a:r>
          </a:p>
          <a:p>
            <a:pPr algn="l">
              <a:buClr>
                <a:schemeClr val="accent2"/>
              </a:buClr>
            </a:pP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536546"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56D6F8B-6A66-B44B-9891-58BFA8406377}"/>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strptr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in </a:t>
            </a:r>
            <a:r>
              <a:rPr lang="en-US" sz="2400" dirty="0" err="1">
                <a:latin typeface="Consolas" panose="020B0609020204030204" pitchFamily="49" charset="0"/>
                <a:cs typeface="Consolas" panose="020B0609020204030204" pitchFamily="49" charset="0"/>
              </a:rPr>
              <a:t>ch</a:t>
            </a:r>
            <a:endParaRPr lang="en-US" sz="24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cptr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0xf0</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strptr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0xe8</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516AA70F-B4EA-324D-B703-4A6C4286DC33}"/>
              </a:ext>
            </a:extLst>
          </p:cNvPr>
          <p:cNvSpPr txBox="1"/>
          <p:nvPr/>
        </p:nvSpPr>
        <p:spPr>
          <a:xfrm>
            <a:off x="10136341" y="1885890"/>
            <a:ext cx="607859" cy="400110"/>
          </a:xfrm>
          <a:prstGeom prst="rect">
            <a:avLst/>
          </a:prstGeom>
          <a:noFill/>
        </p:spPr>
        <p:txBody>
          <a:bodyPr wrap="none" rtlCol="0">
            <a:spAutoFit/>
          </a:bodyPr>
          <a:lstStyle/>
          <a:p>
            <a:pPr algn="l">
              <a:buClr>
                <a:schemeClr val="accent2"/>
              </a:buClr>
            </a:pPr>
            <a:r>
              <a:rPr lang="en-US" altLang="x-none" sz="2000" dirty="0">
                <a:solidFill>
                  <a:srgbClr val="FF0000"/>
                </a:solidFill>
                <a:highlight>
                  <a:srgbClr val="F8F8F8"/>
                </a:highlight>
                <a:latin typeface="Consolas" charset="0"/>
              </a:rPr>
              <a:t>'s'</a:t>
            </a:r>
          </a:p>
        </p:txBody>
      </p:sp>
      <p:sp>
        <p:nvSpPr>
          <p:cNvPr id="14" name="Freeform 13">
            <a:extLst>
              <a:ext uri="{FF2B5EF4-FFF2-40B4-BE49-F238E27FC236}">
                <a16:creationId xmlns:a16="http://schemas.microsoft.com/office/drawing/2014/main" id="{DEBA755A-3639-0A42-B9FC-3F69E8D4C3D9}"/>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239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'r';</a:t>
            </a:r>
          </a:p>
          <a:p>
            <a:pPr algn="l">
              <a:buClr>
                <a:schemeClr val="accent2"/>
              </a:buClr>
            </a:pP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733714"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ch</a:t>
            </a:r>
            <a:r>
              <a:rPr lang="en-US" sz="2800" dirty="0">
                <a:latin typeface="Consolas" panose="020B0609020204030204" pitchFamily="49" charset="0"/>
                <a:cs typeface="Consolas" panose="020B0609020204030204" pitchFamily="49" charset="0"/>
              </a:rPr>
              <a:t>;</a:t>
            </a:r>
          </a:p>
          <a:p>
            <a:pPr algn="l">
              <a:buClr>
                <a:schemeClr val="accent2"/>
              </a:buClr>
            </a:pP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 + 1;</a:t>
            </a:r>
            <a:endParaRPr lang="en-US" sz="28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in </a:t>
            </a:r>
            <a:r>
              <a:rPr lang="en-US" sz="2400" dirty="0" err="1">
                <a:solidFill>
                  <a:schemeClr val="bg1">
                    <a:lumMod val="65000"/>
                  </a:schemeClr>
                </a:solidFill>
                <a:latin typeface="Consolas" panose="020B0609020204030204" pitchFamily="49" charset="0"/>
                <a:cs typeface="Consolas" panose="020B0609020204030204" pitchFamily="49" charset="0"/>
              </a:rPr>
              <a:t>ch</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2C9DDEE7-6FEB-644D-8DC6-D7981F5763BB}"/>
              </a:ext>
            </a:extLst>
          </p:cNvPr>
          <p:cNvSpPr txBox="1"/>
          <p:nvPr/>
        </p:nvSpPr>
        <p:spPr>
          <a:xfrm>
            <a:off x="4992282" y="3022205"/>
            <a:ext cx="3846918" cy="1200329"/>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at memory address in </a:t>
            </a:r>
            <a:r>
              <a:rPr lang="en-US" sz="2400" dirty="0" err="1">
                <a:latin typeface="Consolas" panose="020B0609020204030204" pitchFamily="49" charset="0"/>
                <a:cs typeface="Consolas" panose="020B0609020204030204" pitchFamily="49" charset="0"/>
              </a:rPr>
              <a:t>cptr</a:t>
            </a:r>
            <a:endParaRPr lang="en-US" sz="2400" dirty="0">
              <a:latin typeface="Consolas" panose="020B0609020204030204" pitchFamily="49" charset="0"/>
              <a:cs typeface="Consolas" panose="020B0609020204030204" pitchFamily="49" charset="0"/>
            </a:endParaRPr>
          </a:p>
          <a:p>
            <a:pPr algn="l">
              <a:buClr>
                <a:schemeClr val="accent2"/>
              </a:buClr>
            </a:pPr>
            <a:r>
              <a:rPr lang="en-US" sz="2400" dirty="0">
                <a:latin typeface="Calibri" panose="020F0502020204030204" pitchFamily="34" charset="0"/>
                <a:cs typeface="Calibri" panose="020F0502020204030204" pitchFamily="34" charset="0"/>
              </a:rPr>
              <a:t>(increment </a:t>
            </a:r>
            <a:r>
              <a:rPr lang="en-US" sz="2400" dirty="0">
                <a:latin typeface="Consolas" panose="020B0609020204030204" pitchFamily="49" charset="0"/>
                <a:cs typeface="Consolas" panose="020B0609020204030204" pitchFamily="49" charset="0"/>
              </a:rPr>
              <a:t>char</a:t>
            </a:r>
            <a:r>
              <a:rPr lang="en-US" sz="2400" dirty="0">
                <a:latin typeface="Calibri" panose="020F0502020204030204" pitchFamily="34" charset="0"/>
                <a:cs typeface="Calibri" panose="020F0502020204030204" pitchFamily="34" charset="0"/>
              </a:rPr>
              <a:t> </a:t>
            </a:r>
            <a:r>
              <a:rPr lang="en-US" sz="2400" b="1" dirty="0">
                <a:solidFill>
                  <a:srgbClr val="0070C0"/>
                </a:solidFill>
                <a:latin typeface="Calibri" panose="020F0502020204030204" pitchFamily="34" charset="0"/>
                <a:cs typeface="Calibri" panose="020F0502020204030204" pitchFamily="34" charset="0"/>
              </a:rPr>
              <a:t>pointed to</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's'</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chemeClr val="bg1">
                <a:lumMod val="65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solidFill>
                  <a:schemeClr val="bg1">
                    <a:lumMod val="65000"/>
                  </a:schemeClr>
                </a:solidFill>
                <a:latin typeface="Consolas" panose="020B0609020204030204" pitchFamily="49" charset="0"/>
                <a:cs typeface="Consolas" panose="020B0609020204030204" pitchFamily="49" charset="0"/>
              </a:rPr>
              <a:t>strptr</a:t>
            </a:r>
            <a:endParaRPr lang="en-US" sz="2000" dirty="0">
              <a:solidFill>
                <a:schemeClr val="bg1">
                  <a:lumMod val="65000"/>
                </a:schemeClr>
              </a:solidFill>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bg1">
                              <a:lumMod val="65000"/>
                            </a:schemeClr>
                          </a:solidFill>
                          <a:effectLst/>
                          <a:latin typeface="Consolas" charset="0"/>
                        </a:rPr>
                        <a:t>0xe8</a:t>
                      </a:r>
                    </a:p>
                  </a:txBody>
                  <a:tcPr horzOverflow="overflow">
                    <a:lnL w="28575" cap="flat" cmpd="sng" algn="ctr">
                      <a:solidFill>
                        <a:schemeClr val="bg1">
                          <a:lumMod val="65000"/>
                        </a:schemeClr>
                      </a:solidFill>
                      <a:prstDash val="solid"/>
                      <a:round/>
                      <a:headEnd type="none" w="med" len="med"/>
                      <a:tailEnd type="none" w="med" len="med"/>
                    </a:lnL>
                    <a:lnR w="28575"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2" name="TextBox 21">
            <a:extLst>
              <a:ext uri="{FF2B5EF4-FFF2-40B4-BE49-F238E27FC236}">
                <a16:creationId xmlns:a16="http://schemas.microsoft.com/office/drawing/2014/main" id="{1D0AAF0D-AE01-CB49-8523-244DB5CB1DB3}"/>
              </a:ext>
            </a:extLst>
          </p:cNvPr>
          <p:cNvSpPr txBox="1"/>
          <p:nvPr/>
        </p:nvSpPr>
        <p:spPr>
          <a:xfrm>
            <a:off x="152400" y="4777732"/>
            <a:ext cx="4522392" cy="523220"/>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strptr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5466EBF-C6AB-2041-88C4-4BA306C1FB4E}"/>
              </a:ext>
            </a:extLst>
          </p:cNvPr>
          <p:cNvSpPr txBox="1"/>
          <p:nvPr/>
        </p:nvSpPr>
        <p:spPr>
          <a:xfrm>
            <a:off x="10136341" y="1885890"/>
            <a:ext cx="607859" cy="400110"/>
          </a:xfrm>
          <a:prstGeom prst="rect">
            <a:avLst/>
          </a:prstGeom>
          <a:noFill/>
        </p:spPr>
        <p:txBody>
          <a:bodyPr wrap="none" rtlCol="0">
            <a:spAutoFit/>
          </a:bodyPr>
          <a:lstStyle/>
          <a:p>
            <a:pPr algn="l">
              <a:buClr>
                <a:schemeClr val="accent2"/>
              </a:buClr>
            </a:pPr>
            <a:r>
              <a:rPr lang="en-US" altLang="x-none" sz="2000" dirty="0">
                <a:solidFill>
                  <a:srgbClr val="FF0000"/>
                </a:solidFill>
                <a:highlight>
                  <a:srgbClr val="F8F8F8"/>
                </a:highlight>
                <a:latin typeface="Consolas" charset="0"/>
              </a:rPr>
              <a:t>'t'</a:t>
            </a:r>
          </a:p>
        </p:txBody>
      </p:sp>
      <p:sp>
        <p:nvSpPr>
          <p:cNvPr id="14" name="Freeform 13">
            <a:extLst>
              <a:ext uri="{FF2B5EF4-FFF2-40B4-BE49-F238E27FC236}">
                <a16:creationId xmlns:a16="http://schemas.microsoft.com/office/drawing/2014/main" id="{DEBA755A-3639-0A42-B9FC-3F69E8D4C3D9}"/>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6167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Group 63">
            <a:extLst>
              <a:ext uri="{FF2B5EF4-FFF2-40B4-BE49-F238E27FC236}">
                <a16:creationId xmlns:a16="http://schemas.microsoft.com/office/drawing/2014/main" id="{4B92E135-B136-604F-945E-42378E94B858}"/>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0xf0</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5" name="Freeform 24">
            <a:extLst>
              <a:ext uri="{FF2B5EF4-FFF2-40B4-BE49-F238E27FC236}">
                <a16:creationId xmlns:a16="http://schemas.microsoft.com/office/drawing/2014/main" id="{4176F00E-BBD8-1E40-AF1D-67424A10DC0D}"/>
              </a:ext>
            </a:extLst>
          </p:cNvPr>
          <p:cNvSpPr/>
          <p:nvPr/>
        </p:nvSpPr>
        <p:spPr>
          <a:xfrm>
            <a:off x="10234107" y="2195911"/>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3745161-E4C7-6C4B-9B08-AE7309BCECE4}"/>
              </a:ext>
            </a:extLst>
          </p:cNvPr>
          <p:cNvSpPr>
            <a:spLocks noGrp="1"/>
          </p:cNvSpPr>
          <p:nvPr>
            <p:ph type="title"/>
          </p:nvPr>
        </p:nvSpPr>
        <p:spPr/>
        <p:txBody>
          <a:bodyPr/>
          <a:lstStyle/>
          <a:p>
            <a:r>
              <a:rPr lang="en-US" dirty="0"/>
              <a:t>* Wars: Episode II (of 2)</a:t>
            </a:r>
          </a:p>
        </p:txBody>
      </p:sp>
      <p:sp>
        <p:nvSpPr>
          <p:cNvPr id="3" name="Content Placeholder 2">
            <a:extLst>
              <a:ext uri="{FF2B5EF4-FFF2-40B4-BE49-F238E27FC236}">
                <a16:creationId xmlns:a16="http://schemas.microsoft.com/office/drawing/2014/main" id="{DAC642FB-0FC5-9247-AD6B-720674891F51}"/>
              </a:ext>
            </a:extLst>
          </p:cNvPr>
          <p:cNvSpPr>
            <a:spLocks noGrp="1"/>
          </p:cNvSpPr>
          <p:nvPr>
            <p:ph idx="1"/>
          </p:nvPr>
        </p:nvSpPr>
        <p:spPr/>
        <p:txBody>
          <a:bodyPr/>
          <a:lstStyle/>
          <a:p>
            <a:pPr marL="0" indent="0">
              <a:buNone/>
            </a:pPr>
            <a:r>
              <a:rPr lang="en-US" dirty="0"/>
              <a:t>In </a:t>
            </a:r>
            <a:r>
              <a:rPr lang="en-US" b="1" u="sng" dirty="0"/>
              <a:t>reading values from/storing values</a:t>
            </a:r>
            <a:r>
              <a:rPr lang="en-US" dirty="0"/>
              <a:t>, * </a:t>
            </a:r>
            <a:r>
              <a:rPr lang="en-US" b="1" dirty="0"/>
              <a:t>dereferences</a:t>
            </a:r>
            <a:r>
              <a:rPr lang="en-US" dirty="0"/>
              <a:t> a pointer.</a:t>
            </a:r>
          </a:p>
          <a:p>
            <a:pPr marL="0" indent="0">
              <a:buNone/>
            </a:pPr>
            <a:endParaRPr lang="en-US" dirty="0"/>
          </a:p>
        </p:txBody>
      </p:sp>
      <p:sp>
        <p:nvSpPr>
          <p:cNvPr id="8" name="TextBox 7">
            <a:extLst>
              <a:ext uri="{FF2B5EF4-FFF2-40B4-BE49-F238E27FC236}">
                <a16:creationId xmlns:a16="http://schemas.microsoft.com/office/drawing/2014/main" id="{6243F389-69A9-A24C-B343-CC2055E2C174}"/>
              </a:ext>
            </a:extLst>
          </p:cNvPr>
          <p:cNvSpPr txBox="1"/>
          <p:nvPr/>
        </p:nvSpPr>
        <p:spPr>
          <a:xfrm>
            <a:off x="152400" y="1865293"/>
            <a:ext cx="2945037"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'r';</a:t>
            </a:r>
          </a:p>
          <a:p>
            <a:pPr algn="l">
              <a:buClr>
                <a:schemeClr val="accent2"/>
              </a:buClr>
            </a:pP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 + 1;</a:t>
            </a:r>
          </a:p>
        </p:txBody>
      </p:sp>
      <p:sp>
        <p:nvSpPr>
          <p:cNvPr id="9" name="TextBox 8">
            <a:extLst>
              <a:ext uri="{FF2B5EF4-FFF2-40B4-BE49-F238E27FC236}">
                <a16:creationId xmlns:a16="http://schemas.microsoft.com/office/drawing/2014/main" id="{81CA09E4-4AAD-BE4C-9FF4-3FAB57B35504}"/>
              </a:ext>
            </a:extLst>
          </p:cNvPr>
          <p:cNvSpPr txBox="1"/>
          <p:nvPr/>
        </p:nvSpPr>
        <p:spPr>
          <a:xfrm>
            <a:off x="152400" y="3099150"/>
            <a:ext cx="3733714" cy="954107"/>
          </a:xfrm>
          <a:prstGeom prst="rect">
            <a:avLst/>
          </a:prstGeom>
          <a:noFill/>
        </p:spPr>
        <p:txBody>
          <a:bodyPr wrap="none" rtlCol="0">
            <a:spAutoFit/>
          </a:bodyPr>
          <a:lstStyle/>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char </a:t>
            </a:r>
            <a:r>
              <a:rPr lang="en-US" sz="2800" b="1"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&amp;</a:t>
            </a:r>
            <a:r>
              <a:rPr lang="en-US" sz="2800" dirty="0" err="1">
                <a:solidFill>
                  <a:schemeClr val="bg1">
                    <a:lumMod val="65000"/>
                  </a:schemeClr>
                </a:solidFill>
                <a:latin typeface="Consolas" panose="020B0609020204030204" pitchFamily="49" charset="0"/>
                <a:cs typeface="Consolas" panose="020B0609020204030204" pitchFamily="49" charset="0"/>
              </a:rPr>
              <a:t>ch</a:t>
            </a:r>
            <a:r>
              <a:rPr lang="en-US" sz="2800" dirty="0">
                <a:solidFill>
                  <a:schemeClr val="bg1">
                    <a:lumMod val="65000"/>
                  </a:schemeClr>
                </a:solidFill>
                <a:latin typeface="Consolas" panose="020B0609020204030204" pitchFamily="49" charset="0"/>
                <a:cs typeface="Consolas" panose="020B0609020204030204" pitchFamily="49" charset="0"/>
              </a:rPr>
              <a:t>;</a:t>
            </a:r>
          </a:p>
          <a:p>
            <a:pPr algn="l">
              <a:buClr>
                <a:schemeClr val="accent2"/>
              </a:buClr>
            </a:pPr>
            <a:r>
              <a:rPr lang="en-US" sz="2800" dirty="0">
                <a:solidFill>
                  <a:schemeClr val="bg1">
                    <a:lumMod val="65000"/>
                  </a:schemeClr>
                </a:solidFill>
                <a:latin typeface="Consolas" panose="020B0609020204030204" pitchFamily="49" charset="0"/>
                <a:cs typeface="Consolas" panose="020B0609020204030204" pitchFamily="49" charset="0"/>
              </a:rPr>
              <a:t>*</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a:t>
            </a:r>
            <a:r>
              <a:rPr lang="en-US" sz="2800" dirty="0" err="1">
                <a:solidFill>
                  <a:schemeClr val="bg1">
                    <a:lumMod val="65000"/>
                  </a:schemeClr>
                </a:solidFill>
                <a:latin typeface="Consolas" panose="020B0609020204030204" pitchFamily="49" charset="0"/>
                <a:cs typeface="Consolas" panose="020B0609020204030204" pitchFamily="49" charset="0"/>
              </a:rPr>
              <a:t>cptr</a:t>
            </a:r>
            <a:r>
              <a:rPr lang="en-US" sz="2800" dirty="0">
                <a:solidFill>
                  <a:schemeClr val="bg1">
                    <a:lumMod val="65000"/>
                  </a:schemeClr>
                </a:solidFill>
                <a:latin typeface="Consolas" panose="020B0609020204030204" pitchFamily="49" charset="0"/>
                <a:cs typeface="Consolas" panose="020B0609020204030204" pitchFamily="49" charset="0"/>
              </a:rPr>
              <a:t> + 1;</a:t>
            </a:r>
            <a:endParaRPr lang="en-US" sz="2800" dirty="0">
              <a:solidFill>
                <a:schemeClr val="bg1">
                  <a:lumMod val="65000"/>
                </a:schemeClr>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56D6F8B-6A66-B44B-9891-58BFA8406377}"/>
              </a:ext>
            </a:extLst>
          </p:cNvPr>
          <p:cNvSpPr txBox="1"/>
          <p:nvPr/>
        </p:nvSpPr>
        <p:spPr>
          <a:xfrm>
            <a:off x="152400" y="4777732"/>
            <a:ext cx="4522392" cy="954107"/>
          </a:xfrm>
          <a:prstGeom prst="rect">
            <a:avLst/>
          </a:prstGeom>
          <a:noFill/>
        </p:spPr>
        <p:txBody>
          <a:bodyPr wrap="none" rtlCol="0">
            <a:spAutoFit/>
          </a:bodyPr>
          <a:lstStyle/>
          <a:p>
            <a:pPr algn="l">
              <a:buClr>
                <a:schemeClr val="accent2"/>
              </a:buClr>
            </a:pPr>
            <a:r>
              <a:rPr lang="en-US" sz="2800" dirty="0">
                <a:latin typeface="Consolas" panose="020B0609020204030204" pitchFamily="49" charset="0"/>
                <a:cs typeface="Consolas" panose="020B0609020204030204" pitchFamily="49" charset="0"/>
              </a:rPr>
              <a:t>char *</a:t>
            </a:r>
            <a:r>
              <a:rPr lang="en-US" sz="2800" b="1" u="sng" dirty="0">
                <a:solidFill>
                  <a:srgbClr val="0070C0"/>
                </a:solidFill>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&amp;</a:t>
            </a:r>
            <a:r>
              <a:rPr lang="en-US" sz="2800" dirty="0" err="1">
                <a:latin typeface="Consolas" panose="020B0609020204030204" pitchFamily="49" charset="0"/>
                <a:cs typeface="Consolas" panose="020B0609020204030204" pitchFamily="49" charset="0"/>
              </a:rPr>
              <a:t>cptr</a:t>
            </a:r>
            <a:r>
              <a:rPr lang="en-US" sz="2800" dirty="0">
                <a:latin typeface="Consolas" panose="020B0609020204030204" pitchFamily="49" charset="0"/>
                <a:cs typeface="Consolas" panose="020B0609020204030204" pitchFamily="49" charset="0"/>
              </a:rPr>
              <a:t>;</a:t>
            </a:r>
          </a:p>
          <a:p>
            <a:pPr algn="l">
              <a:buClr>
                <a:schemeClr val="accent2"/>
              </a:buClr>
            </a:pP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strptr</a:t>
            </a:r>
            <a:r>
              <a:rPr lang="en-US" sz="2800" dirty="0">
                <a:latin typeface="Consolas" panose="020B0609020204030204" pitchFamily="49" charset="0"/>
                <a:cs typeface="Consolas" panose="020B0609020204030204" pitchFamily="49" charset="0"/>
              </a:rPr>
              <a:t> + 1;</a:t>
            </a:r>
            <a:endParaRPr lang="en-US" sz="28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372E8B-FA22-0844-8AA3-3043CB903189}"/>
              </a:ext>
            </a:extLst>
          </p:cNvPr>
          <p:cNvSpPr txBox="1"/>
          <p:nvPr/>
        </p:nvSpPr>
        <p:spPr>
          <a:xfrm>
            <a:off x="4992282" y="1865293"/>
            <a:ext cx="3846918" cy="461665"/>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in </a:t>
            </a:r>
            <a:r>
              <a:rPr lang="en-US" sz="2400" dirty="0" err="1">
                <a:solidFill>
                  <a:schemeClr val="bg1">
                    <a:lumMod val="65000"/>
                  </a:schemeClr>
                </a:solidFill>
                <a:latin typeface="Consolas" panose="020B0609020204030204" pitchFamily="49" charset="0"/>
                <a:cs typeface="Consolas" panose="020B0609020204030204" pitchFamily="49" charset="0"/>
              </a:rPr>
              <a:t>ch</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2C9DDEE7-6FEB-644D-8DC6-D7981F5763BB}"/>
              </a:ext>
            </a:extLst>
          </p:cNvPr>
          <p:cNvSpPr txBox="1"/>
          <p:nvPr/>
        </p:nvSpPr>
        <p:spPr>
          <a:xfrm>
            <a:off x="4992282" y="3022205"/>
            <a:ext cx="3846918" cy="1200329"/>
          </a:xfrm>
          <a:prstGeom prst="rect">
            <a:avLst/>
          </a:prstGeom>
          <a:noFill/>
        </p:spPr>
        <p:txBody>
          <a:bodyPr wrap="square" rtlCol="0">
            <a:spAutoFit/>
          </a:bodyPr>
          <a:lstStyle/>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value stored at memory address in </a:t>
            </a:r>
            <a:r>
              <a:rPr lang="en-US" sz="2400" dirty="0" err="1">
                <a:solidFill>
                  <a:schemeClr val="bg1">
                    <a:lumMod val="65000"/>
                  </a:schemeClr>
                </a:solidFill>
                <a:latin typeface="Consolas" panose="020B0609020204030204" pitchFamily="49" charset="0"/>
                <a:cs typeface="Consolas" panose="020B0609020204030204" pitchFamily="49" charset="0"/>
              </a:rPr>
              <a:t>cptr</a:t>
            </a:r>
            <a:endParaRPr lang="en-US" sz="2400" dirty="0">
              <a:solidFill>
                <a:schemeClr val="bg1">
                  <a:lumMod val="65000"/>
                </a:schemeClr>
              </a:solidFill>
              <a:latin typeface="Consolas" panose="020B0609020204030204" pitchFamily="49" charset="0"/>
              <a:cs typeface="Consolas" panose="020B0609020204030204" pitchFamily="49" charset="0"/>
            </a:endParaRPr>
          </a:p>
          <a:p>
            <a:pPr algn="l">
              <a:buClr>
                <a:schemeClr val="accent2"/>
              </a:buClr>
            </a:pPr>
            <a:r>
              <a:rPr lang="en-US" sz="2400" dirty="0">
                <a:solidFill>
                  <a:schemeClr val="bg1">
                    <a:lumMod val="65000"/>
                  </a:schemeClr>
                </a:solidFill>
                <a:latin typeface="Calibri" panose="020F0502020204030204" pitchFamily="34" charset="0"/>
                <a:cs typeface="Calibri" panose="020F0502020204030204" pitchFamily="34" charset="0"/>
              </a:rPr>
              <a:t>(increment </a:t>
            </a:r>
            <a:r>
              <a:rPr lang="en-US" sz="2400" dirty="0">
                <a:solidFill>
                  <a:schemeClr val="bg1">
                    <a:lumMod val="65000"/>
                  </a:schemeClr>
                </a:solidFill>
                <a:latin typeface="Consolas" panose="020B0609020204030204" pitchFamily="49" charset="0"/>
                <a:cs typeface="Consolas" panose="020B0609020204030204" pitchFamily="49" charset="0"/>
              </a:rPr>
              <a:t>char</a:t>
            </a:r>
            <a:r>
              <a:rPr lang="en-US" sz="2400" dirty="0">
                <a:solidFill>
                  <a:schemeClr val="bg1">
                    <a:lumMod val="65000"/>
                  </a:schemeClr>
                </a:solidFill>
                <a:latin typeface="Calibri" panose="020F0502020204030204" pitchFamily="34" charset="0"/>
                <a:cs typeface="Calibri" panose="020F0502020204030204" pitchFamily="34" charset="0"/>
              </a:rPr>
              <a:t> </a:t>
            </a:r>
            <a:r>
              <a:rPr lang="en-US" sz="2400" b="1" dirty="0">
                <a:solidFill>
                  <a:schemeClr val="bg1">
                    <a:lumMod val="65000"/>
                  </a:schemeClr>
                </a:solidFill>
                <a:latin typeface="Calibri" panose="020F0502020204030204" pitchFamily="34" charset="0"/>
                <a:cs typeface="Calibri" panose="020F0502020204030204" pitchFamily="34" charset="0"/>
              </a:rPr>
              <a:t>pointed to</a:t>
            </a:r>
            <a:r>
              <a:rPr lang="en-US" sz="2400" dirty="0">
                <a:solidFill>
                  <a:schemeClr val="bg1">
                    <a:lumMod val="65000"/>
                  </a:schemeClr>
                </a:solidFill>
                <a:latin typeface="Calibri" panose="020F0502020204030204" pitchFamily="34" charset="0"/>
                <a:cs typeface="Calibri" panose="020F0502020204030204" pitchFamily="34" charset="0"/>
              </a:rPr>
              <a:t>)</a:t>
            </a:r>
            <a:endParaRPr lang="en-US" sz="2400" dirty="0">
              <a:solidFill>
                <a:schemeClr val="bg1">
                  <a:lumMod val="65000"/>
                </a:schemeClr>
              </a:solidFill>
              <a:latin typeface="Consolas" panose="020B0609020204030204" pitchFamily="49" charset="0"/>
              <a:cs typeface="Consolas" panose="020B0609020204030204" pitchFamily="49" charset="0"/>
            </a:endParaRPr>
          </a:p>
        </p:txBody>
      </p:sp>
      <p:sp>
        <p:nvSpPr>
          <p:cNvPr id="13" name="TextBox 12">
            <a:extLst>
              <a:ext uri="{FF2B5EF4-FFF2-40B4-BE49-F238E27FC236}">
                <a16:creationId xmlns:a16="http://schemas.microsoft.com/office/drawing/2014/main" id="{25C96DBD-C4FA-B448-8B15-44AC114C4B9B}"/>
              </a:ext>
            </a:extLst>
          </p:cNvPr>
          <p:cNvSpPr txBox="1"/>
          <p:nvPr/>
        </p:nvSpPr>
        <p:spPr>
          <a:xfrm>
            <a:off x="4992282" y="4777732"/>
            <a:ext cx="4075518" cy="1200329"/>
          </a:xfrm>
          <a:prstGeom prst="rect">
            <a:avLst/>
          </a:prstGeom>
          <a:noFill/>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Increment value stored at memory address in </a:t>
            </a:r>
            <a:r>
              <a:rPr lang="en-US" sz="2400" dirty="0" err="1">
                <a:latin typeface="Consolas" panose="020B0609020204030204" pitchFamily="49" charset="0"/>
                <a:cs typeface="Consolas" panose="020B0609020204030204" pitchFamily="49" charset="0"/>
              </a:rPr>
              <a:t>cptr</a:t>
            </a:r>
            <a:endParaRPr lang="en-US" sz="2400" dirty="0">
              <a:latin typeface="Consolas" panose="020B0609020204030204" pitchFamily="49" charset="0"/>
              <a:cs typeface="Consolas" panose="020B0609020204030204" pitchFamily="49" charset="0"/>
            </a:endParaRPr>
          </a:p>
          <a:p>
            <a:pPr algn="l">
              <a:buClr>
                <a:schemeClr val="accent2"/>
              </a:buClr>
            </a:pPr>
            <a:r>
              <a:rPr lang="en-US" sz="2400" dirty="0">
                <a:latin typeface="Calibri" panose="020F0502020204030204" pitchFamily="34" charset="0"/>
                <a:cs typeface="Calibri" panose="020F0502020204030204" pitchFamily="34" charset="0"/>
              </a:rPr>
              <a:t>(increment address </a:t>
            </a:r>
            <a:r>
              <a:rPr lang="en-US" sz="2400" b="1" dirty="0">
                <a:solidFill>
                  <a:srgbClr val="0070C0"/>
                </a:solidFill>
                <a:latin typeface="Calibri" panose="020F0502020204030204" pitchFamily="34" charset="0"/>
                <a:cs typeface="Calibri" panose="020F0502020204030204" pitchFamily="34" charset="0"/>
              </a:rPr>
              <a:t>pointed to</a:t>
            </a:r>
            <a:r>
              <a:rPr lang="en-US" sz="2400" dirty="0">
                <a:latin typeface="Calibri" panose="020F0502020204030204" pitchFamily="34" charset="0"/>
                <a:cs typeface="Calibri" panose="020F0502020204030204" pitchFamily="34" charset="0"/>
              </a:rPr>
              <a:t>)</a:t>
            </a:r>
            <a:endParaRPr lang="en-US" sz="2400"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ADC0000F-886D-B244-85AC-07BD7D0EE243}"/>
              </a:ext>
            </a:extLst>
          </p:cNvPr>
          <p:cNvSpPr txBox="1"/>
          <p:nvPr/>
        </p:nvSpPr>
        <p:spPr>
          <a:xfrm>
            <a:off x="9197809" y="3308165"/>
            <a:ext cx="748924"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cptr</a:t>
            </a:r>
            <a:endParaRPr lang="en-US" sz="2000"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BEB1D4F9-BAE2-994B-874F-B395315B2C3C}"/>
              </a:ext>
            </a:extLst>
          </p:cNvPr>
          <p:cNvSpPr txBox="1"/>
          <p:nvPr/>
        </p:nvSpPr>
        <p:spPr>
          <a:xfrm>
            <a:off x="8915681" y="5418895"/>
            <a:ext cx="1031052"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strptr</a:t>
            </a:r>
            <a:endParaRPr lang="en-US" sz="2000" dirty="0">
              <a:latin typeface="Consolas" panose="020B0609020204030204" pitchFamily="49" charset="0"/>
              <a:cs typeface="Consolas" panose="020B0609020204030204" pitchFamily="49" charset="0"/>
            </a:endParaRPr>
          </a:p>
        </p:txBody>
      </p:sp>
      <p:graphicFrame>
        <p:nvGraphicFramePr>
          <p:cNvPr id="21" name="Group 63">
            <a:extLst>
              <a:ext uri="{FF2B5EF4-FFF2-40B4-BE49-F238E27FC236}">
                <a16:creationId xmlns:a16="http://schemas.microsoft.com/office/drawing/2014/main" id="{178FCE9F-A64A-544C-BBFF-FD27E55E1337}"/>
              </a:ext>
            </a:extLst>
          </p:cNvPr>
          <p:cNvGraphicFramePr>
            <a:graphicFrameLocks noGrp="1"/>
          </p:cNvGraphicFramePr>
          <p:nvPr/>
        </p:nvGraphicFramePr>
        <p:xfrm>
          <a:off x="10058738" y="497167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0xe8</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 name="Rectangle 4">
            <a:extLst>
              <a:ext uri="{FF2B5EF4-FFF2-40B4-BE49-F238E27FC236}">
                <a16:creationId xmlns:a16="http://schemas.microsoft.com/office/drawing/2014/main" id="{F200140E-AE7E-AD47-AE6C-E17782220250}"/>
              </a:ext>
            </a:extLst>
          </p:cNvPr>
          <p:cNvSpPr/>
          <p:nvPr/>
        </p:nvSpPr>
        <p:spPr>
          <a:xfrm>
            <a:off x="9946733" y="2195911"/>
            <a:ext cx="721266" cy="903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015BE49-35C9-0941-B42F-212076B73648}"/>
              </a:ext>
            </a:extLst>
          </p:cNvPr>
          <p:cNvSpPr txBox="1"/>
          <p:nvPr/>
        </p:nvSpPr>
        <p:spPr>
          <a:xfrm>
            <a:off x="9479938" y="1877953"/>
            <a:ext cx="466795" cy="400110"/>
          </a:xfrm>
          <a:prstGeom prst="rect">
            <a:avLst/>
          </a:prstGeom>
          <a:noFill/>
        </p:spPr>
        <p:txBody>
          <a:bodyPr wrap="none" rtlCol="0">
            <a:spAutoFit/>
          </a:bodyPr>
          <a:lstStyle/>
          <a:p>
            <a:r>
              <a:rPr lang="en-US" sz="2000" dirty="0" err="1">
                <a:latin typeface="Consolas" panose="020B0609020204030204" pitchFamily="49" charset="0"/>
                <a:cs typeface="Consolas" panose="020B0609020204030204" pitchFamily="49" charset="0"/>
              </a:rPr>
              <a:t>ch</a:t>
            </a:r>
            <a:endParaRPr lang="en-US" sz="2000" dirty="0">
              <a:latin typeface="Consolas" panose="020B0609020204030204" pitchFamily="49" charset="0"/>
              <a:cs typeface="Consolas" panose="020B0609020204030204" pitchFamily="49" charset="0"/>
            </a:endParaRPr>
          </a:p>
        </p:txBody>
      </p:sp>
      <p:graphicFrame>
        <p:nvGraphicFramePr>
          <p:cNvPr id="18" name="Group 63">
            <a:extLst>
              <a:ext uri="{FF2B5EF4-FFF2-40B4-BE49-F238E27FC236}">
                <a16:creationId xmlns:a16="http://schemas.microsoft.com/office/drawing/2014/main" id="{09690456-46CA-4240-90ED-B44C14B3096E}"/>
              </a:ext>
            </a:extLst>
          </p:cNvPr>
          <p:cNvGraphicFramePr>
            <a:graphicFrameLocks noGrp="1"/>
          </p:cNvGraphicFramePr>
          <p:nvPr/>
        </p:nvGraphicFramePr>
        <p:xfrm>
          <a:off x="10058738" y="2860941"/>
          <a:ext cx="1887466" cy="830263"/>
        </p:xfrm>
        <a:graphic>
          <a:graphicData uri="http://schemas.openxmlformats.org/drawingml/2006/table">
            <a:tbl>
              <a:tblPr/>
              <a:tblGrid>
                <a:gridCol w="1887466">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 0xe8</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rgbClr val="FF0000"/>
                          </a:solidFill>
                          <a:effectLst/>
                          <a:latin typeface="Consolas" charset="0"/>
                        </a:rPr>
                        <a:t>0xf1</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22" name="Freeform 21">
            <a:extLst>
              <a:ext uri="{FF2B5EF4-FFF2-40B4-BE49-F238E27FC236}">
                <a16:creationId xmlns:a16="http://schemas.microsoft.com/office/drawing/2014/main" id="{6D719DA9-14EB-3642-9C39-DA057EA5B30E}"/>
              </a:ext>
            </a:extLst>
          </p:cNvPr>
          <p:cNvSpPr/>
          <p:nvPr/>
        </p:nvSpPr>
        <p:spPr>
          <a:xfrm rot="1984561">
            <a:off x="10653299" y="2227310"/>
            <a:ext cx="263636" cy="1312309"/>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3" name="Group 63">
            <a:extLst>
              <a:ext uri="{FF2B5EF4-FFF2-40B4-BE49-F238E27FC236}">
                <a16:creationId xmlns:a16="http://schemas.microsoft.com/office/drawing/2014/main" id="{A5370A51-AAFA-2D41-A404-6679847E344D}"/>
              </a:ext>
            </a:extLst>
          </p:cNvPr>
          <p:cNvGraphicFramePr>
            <a:graphicFrameLocks noGrp="1"/>
          </p:cNvGraphicFramePr>
          <p:nvPr/>
        </p:nvGraphicFramePr>
        <p:xfrm>
          <a:off x="10820400"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mn-lt"/>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6" name="Group 63">
            <a:extLst>
              <a:ext uri="{FF2B5EF4-FFF2-40B4-BE49-F238E27FC236}">
                <a16:creationId xmlns:a16="http://schemas.microsoft.com/office/drawing/2014/main" id="{580ED30B-64AC-554B-8AF3-16CDF930FF85}"/>
              </a:ext>
            </a:extLst>
          </p:cNvPr>
          <p:cNvGraphicFramePr>
            <a:graphicFrameLocks noGrp="1"/>
          </p:cNvGraphicFramePr>
          <p:nvPr/>
        </p:nvGraphicFramePr>
        <p:xfrm>
          <a:off x="10058738" y="1447800"/>
          <a:ext cx="761662" cy="830263"/>
        </p:xfrm>
        <a:graphic>
          <a:graphicData uri="http://schemas.openxmlformats.org/drawingml/2006/table">
            <a:tbl>
              <a:tblPr/>
              <a:tblGrid>
                <a:gridCol w="761662">
                  <a:extLst>
                    <a:ext uri="{9D8B030D-6E8A-4147-A177-3AD203B41FA5}">
                      <a16:colId xmlns:a16="http://schemas.microsoft.com/office/drawing/2014/main" val="20001"/>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0xf0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Freeform 18">
            <a:extLst>
              <a:ext uri="{FF2B5EF4-FFF2-40B4-BE49-F238E27FC236}">
                <a16:creationId xmlns:a16="http://schemas.microsoft.com/office/drawing/2014/main" id="{17E25186-FE31-C142-9493-CB864E5DA54B}"/>
              </a:ext>
            </a:extLst>
          </p:cNvPr>
          <p:cNvSpPr/>
          <p:nvPr/>
        </p:nvSpPr>
        <p:spPr>
          <a:xfrm>
            <a:off x="10234106" y="3558531"/>
            <a:ext cx="433893" cy="2060420"/>
          </a:xfrm>
          <a:custGeom>
            <a:avLst/>
            <a:gdLst>
              <a:gd name="connsiteX0" fmla="*/ 205462 w 205462"/>
              <a:gd name="connsiteY0" fmla="*/ 576470 h 576470"/>
              <a:gd name="connsiteX1" fmla="*/ 6679 w 205462"/>
              <a:gd name="connsiteY1" fmla="*/ 337931 h 576470"/>
              <a:gd name="connsiteX2" fmla="*/ 66314 w 205462"/>
              <a:gd name="connsiteY2" fmla="*/ 0 h 576470"/>
            </a:gdLst>
            <a:ahLst/>
            <a:cxnLst>
              <a:cxn ang="0">
                <a:pos x="connsiteX0" y="connsiteY0"/>
              </a:cxn>
              <a:cxn ang="0">
                <a:pos x="connsiteX1" y="connsiteY1"/>
              </a:cxn>
              <a:cxn ang="0">
                <a:pos x="connsiteX2" y="connsiteY2"/>
              </a:cxn>
            </a:cxnLst>
            <a:rect l="l" t="t" r="r" b="b"/>
            <a:pathLst>
              <a:path w="205462" h="576470">
                <a:moveTo>
                  <a:pt x="205462" y="576470"/>
                </a:moveTo>
                <a:cubicBezTo>
                  <a:pt x="117666" y="505239"/>
                  <a:pt x="29870" y="434009"/>
                  <a:pt x="6679" y="337931"/>
                </a:cubicBezTo>
                <a:cubicBezTo>
                  <a:pt x="-16512" y="241853"/>
                  <a:pt x="24901" y="120926"/>
                  <a:pt x="66314"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595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7DD6B-F186-9940-ABF3-9250B31E1ABE}"/>
              </a:ext>
            </a:extLst>
          </p:cNvPr>
          <p:cNvSpPr>
            <a:spLocks noGrp="1"/>
          </p:cNvSpPr>
          <p:nvPr>
            <p:ph type="title"/>
          </p:nvPr>
        </p:nvSpPr>
        <p:spPr/>
        <p:txBody>
          <a:bodyPr/>
          <a:lstStyle/>
          <a:p>
            <a:r>
              <a:rPr lang="en-US" dirty="0"/>
              <a:t>Exercise: Implementation</a:t>
            </a:r>
          </a:p>
        </p:txBody>
      </p:sp>
      <p:sp>
        <p:nvSpPr>
          <p:cNvPr id="3" name="Content Placeholder 2">
            <a:extLst>
              <a:ext uri="{FF2B5EF4-FFF2-40B4-BE49-F238E27FC236}">
                <a16:creationId xmlns:a16="http://schemas.microsoft.com/office/drawing/2014/main" id="{D0013D44-2803-834B-963D-54C1D4EB2E3A}"/>
              </a:ext>
            </a:extLst>
          </p:cNvPr>
          <p:cNvSpPr>
            <a:spLocks noGrp="1"/>
          </p:cNvSpPr>
          <p:nvPr>
            <p:ph idx="1"/>
          </p:nvPr>
        </p:nvSpPr>
        <p:spPr/>
        <p:txBody>
          <a:bodyPr/>
          <a:lstStyle/>
          <a:p>
            <a:pPr marL="0" indent="0">
              <a:buNone/>
            </a:pPr>
            <a:r>
              <a:rPr lang="en-US" dirty="0"/>
              <a:t>The below function sums up the string lengths of the </a:t>
            </a:r>
            <a:r>
              <a:rPr lang="en-US" dirty="0">
                <a:latin typeface="Consolas" panose="020B0609020204030204" pitchFamily="49" charset="0"/>
                <a:cs typeface="Consolas" panose="020B0609020204030204" pitchFamily="49" charset="0"/>
              </a:rPr>
              <a:t>num</a:t>
            </a:r>
            <a:r>
              <a:rPr lang="en-US" dirty="0"/>
              <a:t> strings in </a:t>
            </a:r>
            <a:r>
              <a:rPr lang="en-US" dirty="0">
                <a:latin typeface="Consolas" panose="020B0609020204030204" pitchFamily="49" charset="0"/>
                <a:cs typeface="Consolas" panose="020B0609020204030204" pitchFamily="49" charset="0"/>
              </a:rPr>
              <a:t>strs</a:t>
            </a:r>
            <a:r>
              <a:rPr lang="en-US" dirty="0"/>
              <a:t>.</a:t>
            </a:r>
          </a:p>
          <a:p>
            <a:r>
              <a:rPr lang="en-US" dirty="0"/>
              <a:t>Try both </a:t>
            </a:r>
            <a:r>
              <a:rPr lang="en-US" dirty="0">
                <a:solidFill>
                  <a:schemeClr val="accent2"/>
                </a:solidFill>
              </a:rPr>
              <a:t>1. </a:t>
            </a:r>
            <a:r>
              <a:rPr lang="en-US" u="sng" dirty="0"/>
              <a:t>array </a:t>
            </a:r>
            <a:r>
              <a:rPr lang="en-US" u="sng" dirty="0">
                <a:latin typeface="Consolas" panose="020B0609020204030204" pitchFamily="49" charset="0"/>
                <a:cs typeface="Consolas" panose="020B0609020204030204" pitchFamily="49" charset="0"/>
              </a:rPr>
              <a:t>[]</a:t>
            </a:r>
            <a:r>
              <a:rPr lang="en-US" u="sng" dirty="0"/>
              <a:t> syntax</a:t>
            </a:r>
            <a:r>
              <a:rPr lang="en-US" dirty="0"/>
              <a:t> and </a:t>
            </a:r>
            <a:r>
              <a:rPr lang="en-US" dirty="0">
                <a:solidFill>
                  <a:schemeClr val="accent2"/>
                </a:solidFill>
              </a:rPr>
              <a:t>2.</a:t>
            </a:r>
            <a:r>
              <a:rPr lang="en-US" dirty="0"/>
              <a:t> </a:t>
            </a:r>
            <a:r>
              <a:rPr lang="en-US" u="sng" dirty="0"/>
              <a:t>pointer arithmetic</a:t>
            </a:r>
            <a:r>
              <a:rPr lang="en-US" dirty="0"/>
              <a:t>!</a:t>
            </a:r>
          </a:p>
          <a:p>
            <a:pPr marL="0" indent="0">
              <a:buNone/>
            </a:pPr>
            <a:endParaRPr lang="en-US" dirty="0"/>
          </a:p>
        </p:txBody>
      </p:sp>
      <p:sp>
        <p:nvSpPr>
          <p:cNvPr id="4" name="// file: strcmp_ex.c…">
            <a:extLst>
              <a:ext uri="{FF2B5EF4-FFF2-40B4-BE49-F238E27FC236}">
                <a16:creationId xmlns:a16="http://schemas.microsoft.com/office/drawing/2014/main" id="{ED58A15A-0EFB-7243-92E1-D6DDBAECBFAA}"/>
              </a:ext>
            </a:extLst>
          </p:cNvPr>
          <p:cNvSpPr txBox="1"/>
          <p:nvPr/>
        </p:nvSpPr>
        <p:spPr>
          <a:xfrm flipH="1">
            <a:off x="152400" y="2274860"/>
            <a:ext cx="615462" cy="3118803"/>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p:txBody>
      </p:sp>
      <p:sp>
        <p:nvSpPr>
          <p:cNvPr id="5" name="TextBox 4">
            <a:extLst>
              <a:ext uri="{FF2B5EF4-FFF2-40B4-BE49-F238E27FC236}">
                <a16:creationId xmlns:a16="http://schemas.microsoft.com/office/drawing/2014/main" id="{E72B4072-9706-9A4B-9125-A9C1241517D1}"/>
              </a:ext>
            </a:extLst>
          </p:cNvPr>
          <p:cNvSpPr txBox="1"/>
          <p:nvPr/>
        </p:nvSpPr>
        <p:spPr>
          <a:xfrm>
            <a:off x="783102" y="2274860"/>
            <a:ext cx="10240304" cy="3108543"/>
          </a:xfrm>
          <a:prstGeom prst="rect">
            <a:avLst/>
          </a:prstGeom>
          <a:noFill/>
        </p:spPr>
        <p:txBody>
          <a:bodyPr wrap="none" rtlCol="0">
            <a:spAutoFit/>
          </a:bodyPr>
          <a:lstStyle/>
          <a:p>
            <a:pPr lvl="0" algn="l" fontAlgn="auto">
              <a:spcBef>
                <a:spcPts val="0"/>
              </a:spcBef>
              <a:spcAft>
                <a:spcPts val="0"/>
              </a:spcAft>
            </a:pP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err="1">
                <a:solidFill>
                  <a:prstClr val="black"/>
                </a:solidFill>
                <a:latin typeface="Consolas" panose="020B0609020204030204" pitchFamily="49" charset="0"/>
                <a:cs typeface="Consolas" panose="020B0609020204030204" pitchFamily="49" charset="0"/>
              </a:rPr>
              <a:t>get_total_strlen</a:t>
            </a:r>
            <a:r>
              <a:rPr lang="en-US" sz="2800" dirty="0">
                <a:solidFill>
                  <a:prstClr val="black"/>
                </a:solidFill>
                <a:latin typeface="Consolas" panose="020B0609020204030204" pitchFamily="49" charset="0"/>
                <a:cs typeface="Consolas" panose="020B0609020204030204" pitchFamily="49" charset="0"/>
              </a:rPr>
              <a:t>(</a:t>
            </a: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a:solidFill>
                  <a:schemeClr val="accent2"/>
                </a:solidFill>
                <a:latin typeface="Consolas" panose="020B0609020204030204" pitchFamily="49" charset="0"/>
                <a:cs typeface="Consolas" panose="020B0609020204030204" pitchFamily="49" charset="0"/>
              </a:rPr>
              <a:t>strs</a:t>
            </a:r>
            <a:r>
              <a:rPr lang="en-US" sz="2800" dirty="0">
                <a:latin typeface="Consolas" panose="020B0609020204030204" pitchFamily="49" charset="0"/>
                <a:cs typeface="Consolas" panose="020B0609020204030204" pitchFamily="49" charset="0"/>
              </a:rPr>
              <a:t>[], </a:t>
            </a: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a:solidFill>
                  <a:schemeClr val="accent2"/>
                </a:solidFill>
                <a:latin typeface="Consolas" panose="020B0609020204030204" pitchFamily="49" charset="0"/>
                <a:cs typeface="Consolas" panose="020B0609020204030204" pitchFamily="49" charset="0"/>
              </a:rPr>
              <a:t>num</a:t>
            </a: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err="1">
                <a:solidFill>
                  <a:schemeClr val="accent2"/>
                </a:solidFill>
                <a:latin typeface="Consolas" panose="020B0609020204030204" pitchFamily="49" charset="0"/>
                <a:cs typeface="Consolas" panose="020B0609020204030204" pitchFamily="49" charset="0"/>
              </a:rPr>
              <a:t>total_length</a:t>
            </a:r>
            <a:r>
              <a:rPr lang="en-US" sz="2800" dirty="0">
                <a:solidFill>
                  <a:prstClr val="black"/>
                </a:solidFill>
                <a:latin typeface="Consolas" panose="020B0609020204030204" pitchFamily="49" charset="0"/>
                <a:cs typeface="Consolas" panose="020B0609020204030204" pitchFamily="49" charset="0"/>
              </a:rPr>
              <a:t> = 0;</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for (</a:t>
            </a:r>
            <a:r>
              <a:rPr lang="en-US" sz="2800" dirty="0">
                <a:solidFill>
                  <a:srgbClr val="0432FF"/>
                </a:solidFill>
                <a:latin typeface="Consolas" panose="020B0609020204030204" pitchFamily="49" charset="0"/>
                <a:cs typeface="Consolas" panose="020B0609020204030204" pitchFamily="49" charset="0"/>
              </a:rPr>
              <a:t>int</a:t>
            </a:r>
            <a:r>
              <a:rPr lang="en-US" sz="2800" dirty="0">
                <a:solidFill>
                  <a:prstClr val="black"/>
                </a:solidFill>
                <a:latin typeface="Consolas" panose="020B0609020204030204" pitchFamily="49" charset="0"/>
                <a:cs typeface="Consolas" panose="020B0609020204030204" pitchFamily="49" charset="0"/>
              </a:rPr>
              <a:t>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 0;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&lt; num;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r>
              <a:rPr lang="en-US" sz="2800" dirty="0">
                <a:solidFill>
                  <a:srgbClr val="00B050"/>
                </a:solidFill>
                <a:latin typeface="Consolas" panose="020B0609020204030204" pitchFamily="49" charset="0"/>
                <a:cs typeface="Consolas" panose="020B0609020204030204" pitchFamily="49" charset="0"/>
              </a:rPr>
              <a:t>// fill this in</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return </a:t>
            </a:r>
            <a:r>
              <a:rPr lang="en-US" sz="2800" dirty="0" err="1">
                <a:solidFill>
                  <a:prstClr val="black"/>
                </a:solidFill>
                <a:latin typeface="Consolas" panose="020B0609020204030204" pitchFamily="49" charset="0"/>
                <a:cs typeface="Consolas" panose="020B0609020204030204" pitchFamily="49" charset="0"/>
              </a:rPr>
              <a:t>total_length</a:t>
            </a:r>
            <a:r>
              <a:rPr lang="en-US" sz="2800" dirty="0">
                <a:solidFill>
                  <a:prstClr val="black"/>
                </a:solidFill>
                <a:latin typeface="Consolas" panose="020B0609020204030204" pitchFamily="49" charset="0"/>
                <a:cs typeface="Consolas" panose="020B0609020204030204" pitchFamily="49" charset="0"/>
              </a:rPr>
              <a:t>;</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a:t>
            </a:r>
          </a:p>
        </p:txBody>
      </p:sp>
      <p:sp>
        <p:nvSpPr>
          <p:cNvPr id="6" name="TextBox 5">
            <a:extLst>
              <a:ext uri="{FF2B5EF4-FFF2-40B4-BE49-F238E27FC236}">
                <a16:creationId xmlns:a16="http://schemas.microsoft.com/office/drawing/2014/main" id="{008DD84E-A5E4-B44E-A261-75F0AB99A897}"/>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340381155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7DD6B-F186-9940-ABF3-9250B31E1ABE}"/>
              </a:ext>
            </a:extLst>
          </p:cNvPr>
          <p:cNvSpPr>
            <a:spLocks noGrp="1"/>
          </p:cNvSpPr>
          <p:nvPr>
            <p:ph type="title"/>
          </p:nvPr>
        </p:nvSpPr>
        <p:spPr/>
        <p:txBody>
          <a:bodyPr/>
          <a:lstStyle/>
          <a:p>
            <a:r>
              <a:rPr lang="en-US" dirty="0"/>
              <a:t>Exercise: Implementation</a:t>
            </a:r>
          </a:p>
        </p:txBody>
      </p:sp>
      <p:sp>
        <p:nvSpPr>
          <p:cNvPr id="3" name="Content Placeholder 2">
            <a:extLst>
              <a:ext uri="{FF2B5EF4-FFF2-40B4-BE49-F238E27FC236}">
                <a16:creationId xmlns:a16="http://schemas.microsoft.com/office/drawing/2014/main" id="{D0013D44-2803-834B-963D-54C1D4EB2E3A}"/>
              </a:ext>
            </a:extLst>
          </p:cNvPr>
          <p:cNvSpPr>
            <a:spLocks noGrp="1"/>
          </p:cNvSpPr>
          <p:nvPr>
            <p:ph idx="1"/>
          </p:nvPr>
        </p:nvSpPr>
        <p:spPr/>
        <p:txBody>
          <a:bodyPr/>
          <a:lstStyle/>
          <a:p>
            <a:pPr marL="0" indent="0">
              <a:buNone/>
            </a:pPr>
            <a:r>
              <a:rPr lang="en-US" dirty="0"/>
              <a:t>The below function sums up the string lengths of the </a:t>
            </a:r>
            <a:r>
              <a:rPr lang="en-US" dirty="0">
                <a:latin typeface="Consolas" panose="020B0609020204030204" pitchFamily="49" charset="0"/>
                <a:cs typeface="Consolas" panose="020B0609020204030204" pitchFamily="49" charset="0"/>
              </a:rPr>
              <a:t>num</a:t>
            </a:r>
            <a:r>
              <a:rPr lang="en-US" dirty="0"/>
              <a:t> strings in </a:t>
            </a:r>
            <a:r>
              <a:rPr lang="en-US" dirty="0">
                <a:latin typeface="Consolas" panose="020B0609020204030204" pitchFamily="49" charset="0"/>
                <a:cs typeface="Consolas" panose="020B0609020204030204" pitchFamily="49" charset="0"/>
              </a:rPr>
              <a:t>strs</a:t>
            </a:r>
            <a:r>
              <a:rPr lang="en-US" dirty="0"/>
              <a:t>.</a:t>
            </a:r>
          </a:p>
          <a:p>
            <a:r>
              <a:rPr lang="en-US" dirty="0"/>
              <a:t>Try both </a:t>
            </a:r>
            <a:r>
              <a:rPr lang="en-US" dirty="0">
                <a:solidFill>
                  <a:schemeClr val="accent2"/>
                </a:solidFill>
              </a:rPr>
              <a:t>1. </a:t>
            </a:r>
            <a:r>
              <a:rPr lang="en-US" u="sng" dirty="0"/>
              <a:t>array </a:t>
            </a:r>
            <a:r>
              <a:rPr lang="en-US" u="sng" dirty="0">
                <a:latin typeface="Consolas" panose="020B0609020204030204" pitchFamily="49" charset="0"/>
                <a:cs typeface="Consolas" panose="020B0609020204030204" pitchFamily="49" charset="0"/>
              </a:rPr>
              <a:t>[]</a:t>
            </a:r>
            <a:r>
              <a:rPr lang="en-US" u="sng" dirty="0"/>
              <a:t> syntax</a:t>
            </a:r>
            <a:r>
              <a:rPr lang="en-US" dirty="0"/>
              <a:t> and </a:t>
            </a:r>
            <a:r>
              <a:rPr lang="en-US" dirty="0">
                <a:solidFill>
                  <a:schemeClr val="accent2"/>
                </a:solidFill>
              </a:rPr>
              <a:t>2.</a:t>
            </a:r>
            <a:r>
              <a:rPr lang="en-US" dirty="0"/>
              <a:t> </a:t>
            </a:r>
            <a:r>
              <a:rPr lang="en-US" u="sng" dirty="0"/>
              <a:t>pointer arithmetic</a:t>
            </a:r>
            <a:r>
              <a:rPr lang="en-US" dirty="0"/>
              <a:t>!</a:t>
            </a:r>
          </a:p>
          <a:p>
            <a:pPr marL="0" indent="0">
              <a:buNone/>
            </a:pPr>
            <a:endParaRPr lang="en-US" dirty="0"/>
          </a:p>
        </p:txBody>
      </p:sp>
      <p:sp>
        <p:nvSpPr>
          <p:cNvPr id="4" name="// file: strcmp_ex.c…">
            <a:extLst>
              <a:ext uri="{FF2B5EF4-FFF2-40B4-BE49-F238E27FC236}">
                <a16:creationId xmlns:a16="http://schemas.microsoft.com/office/drawing/2014/main" id="{ED58A15A-0EFB-7243-92E1-D6DDBAECBFAA}"/>
              </a:ext>
            </a:extLst>
          </p:cNvPr>
          <p:cNvSpPr txBox="1"/>
          <p:nvPr/>
        </p:nvSpPr>
        <p:spPr>
          <a:xfrm flipH="1">
            <a:off x="152400" y="2274860"/>
            <a:ext cx="615462" cy="3118803"/>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p:txBody>
      </p:sp>
      <p:sp>
        <p:nvSpPr>
          <p:cNvPr id="5" name="TextBox 4">
            <a:extLst>
              <a:ext uri="{FF2B5EF4-FFF2-40B4-BE49-F238E27FC236}">
                <a16:creationId xmlns:a16="http://schemas.microsoft.com/office/drawing/2014/main" id="{E72B4072-9706-9A4B-9125-A9C1241517D1}"/>
              </a:ext>
            </a:extLst>
          </p:cNvPr>
          <p:cNvSpPr txBox="1"/>
          <p:nvPr/>
        </p:nvSpPr>
        <p:spPr>
          <a:xfrm>
            <a:off x="783102" y="2274860"/>
            <a:ext cx="10240304" cy="3108543"/>
          </a:xfrm>
          <a:prstGeom prst="rect">
            <a:avLst/>
          </a:prstGeom>
          <a:noFill/>
        </p:spPr>
        <p:txBody>
          <a:bodyPr wrap="none" rtlCol="0">
            <a:spAutoFit/>
          </a:bodyPr>
          <a:lstStyle/>
          <a:p>
            <a:pPr lvl="0" algn="l" fontAlgn="auto">
              <a:spcBef>
                <a:spcPts val="0"/>
              </a:spcBef>
              <a:spcAft>
                <a:spcPts val="0"/>
              </a:spcAft>
            </a:pP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err="1">
                <a:solidFill>
                  <a:prstClr val="black"/>
                </a:solidFill>
                <a:latin typeface="Consolas" panose="020B0609020204030204" pitchFamily="49" charset="0"/>
                <a:cs typeface="Consolas" panose="020B0609020204030204" pitchFamily="49" charset="0"/>
              </a:rPr>
              <a:t>get_total_strlen</a:t>
            </a:r>
            <a:r>
              <a:rPr lang="en-US" sz="2800" dirty="0">
                <a:solidFill>
                  <a:prstClr val="black"/>
                </a:solidFill>
                <a:latin typeface="Consolas" panose="020B0609020204030204" pitchFamily="49" charset="0"/>
                <a:cs typeface="Consolas" panose="020B0609020204030204" pitchFamily="49" charset="0"/>
              </a:rPr>
              <a:t>(</a:t>
            </a: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a:solidFill>
                  <a:schemeClr val="accent2"/>
                </a:solidFill>
                <a:latin typeface="Consolas" panose="020B0609020204030204" pitchFamily="49" charset="0"/>
                <a:cs typeface="Consolas" panose="020B0609020204030204" pitchFamily="49" charset="0"/>
              </a:rPr>
              <a:t>strs</a:t>
            </a:r>
            <a:r>
              <a:rPr lang="en-US" sz="2800" dirty="0">
                <a:latin typeface="Consolas" panose="020B0609020204030204" pitchFamily="49" charset="0"/>
                <a:cs typeface="Consolas" panose="020B0609020204030204" pitchFamily="49" charset="0"/>
              </a:rPr>
              <a:t>[], </a:t>
            </a: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a:solidFill>
                  <a:schemeClr val="accent2"/>
                </a:solidFill>
                <a:latin typeface="Consolas" panose="020B0609020204030204" pitchFamily="49" charset="0"/>
                <a:cs typeface="Consolas" panose="020B0609020204030204" pitchFamily="49" charset="0"/>
              </a:rPr>
              <a:t>num</a:t>
            </a: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r>
              <a:rPr lang="en-US" sz="2800" dirty="0" err="1">
                <a:solidFill>
                  <a:srgbClr val="0432FF"/>
                </a:solidFill>
                <a:latin typeface="Consolas" panose="020B0609020204030204" pitchFamily="49" charset="0"/>
                <a:cs typeface="Consolas" panose="020B0609020204030204" pitchFamily="49" charset="0"/>
              </a:rPr>
              <a:t>size_t</a:t>
            </a:r>
            <a:r>
              <a:rPr lang="en-US" sz="2800" dirty="0">
                <a:solidFill>
                  <a:srgbClr val="0432FF"/>
                </a:solidFill>
                <a:latin typeface="Consolas" panose="020B0609020204030204" pitchFamily="49" charset="0"/>
                <a:cs typeface="Consolas" panose="020B0609020204030204" pitchFamily="49" charset="0"/>
              </a:rPr>
              <a:t> </a:t>
            </a:r>
            <a:r>
              <a:rPr lang="en-US" sz="2800" dirty="0" err="1">
                <a:solidFill>
                  <a:schemeClr val="accent2"/>
                </a:solidFill>
                <a:latin typeface="Consolas" panose="020B0609020204030204" pitchFamily="49" charset="0"/>
                <a:cs typeface="Consolas" panose="020B0609020204030204" pitchFamily="49" charset="0"/>
              </a:rPr>
              <a:t>total_length</a:t>
            </a:r>
            <a:r>
              <a:rPr lang="en-US" sz="2800" dirty="0">
                <a:solidFill>
                  <a:prstClr val="black"/>
                </a:solidFill>
                <a:latin typeface="Consolas" panose="020B0609020204030204" pitchFamily="49" charset="0"/>
                <a:cs typeface="Consolas" panose="020B0609020204030204" pitchFamily="49" charset="0"/>
              </a:rPr>
              <a:t> = 0;</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for (</a:t>
            </a:r>
            <a:r>
              <a:rPr lang="en-US" sz="2800" dirty="0">
                <a:solidFill>
                  <a:srgbClr val="0432FF"/>
                </a:solidFill>
                <a:latin typeface="Consolas" panose="020B0609020204030204" pitchFamily="49" charset="0"/>
                <a:cs typeface="Consolas" panose="020B0609020204030204" pitchFamily="49" charset="0"/>
              </a:rPr>
              <a:t>int</a:t>
            </a:r>
            <a:r>
              <a:rPr lang="en-US" sz="2800" dirty="0">
                <a:solidFill>
                  <a:prstClr val="black"/>
                </a:solidFill>
                <a:latin typeface="Consolas" panose="020B0609020204030204" pitchFamily="49" charset="0"/>
                <a:cs typeface="Consolas" panose="020B0609020204030204" pitchFamily="49" charset="0"/>
              </a:rPr>
              <a:t>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 0;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&lt; num; </a:t>
            </a:r>
            <a:r>
              <a:rPr lang="en-US" sz="2800" dirty="0" err="1">
                <a:solidFill>
                  <a:prstClr val="black"/>
                </a:solidFill>
                <a:latin typeface="Consolas" panose="020B0609020204030204" pitchFamily="49" charset="0"/>
                <a:cs typeface="Consolas" panose="020B0609020204030204" pitchFamily="49" charset="0"/>
              </a:rPr>
              <a:t>i</a:t>
            </a: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r>
              <a:rPr lang="en-US" sz="2800" dirty="0">
                <a:solidFill>
                  <a:srgbClr val="00B050"/>
                </a:solidFill>
                <a:latin typeface="Consolas" panose="020B0609020204030204" pitchFamily="49" charset="0"/>
                <a:cs typeface="Consolas" panose="020B0609020204030204" pitchFamily="49" charset="0"/>
              </a:rPr>
              <a:t>// TODO: fill this in two ways</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    return </a:t>
            </a:r>
            <a:r>
              <a:rPr lang="en-US" sz="2800" dirty="0" err="1">
                <a:solidFill>
                  <a:prstClr val="black"/>
                </a:solidFill>
                <a:latin typeface="Consolas" panose="020B0609020204030204" pitchFamily="49" charset="0"/>
                <a:cs typeface="Consolas" panose="020B0609020204030204" pitchFamily="49" charset="0"/>
              </a:rPr>
              <a:t>total_length</a:t>
            </a:r>
            <a:r>
              <a:rPr lang="en-US" sz="2800" dirty="0">
                <a:solidFill>
                  <a:prstClr val="black"/>
                </a:solidFill>
                <a:latin typeface="Consolas" panose="020B0609020204030204" pitchFamily="49" charset="0"/>
                <a:cs typeface="Consolas" panose="020B0609020204030204" pitchFamily="49" charset="0"/>
              </a:rPr>
              <a:t>;</a:t>
            </a:r>
          </a:p>
          <a:p>
            <a:pPr lvl="0" algn="l" fontAlgn="auto">
              <a:spcBef>
                <a:spcPts val="0"/>
              </a:spcBef>
              <a:spcAft>
                <a:spcPts val="0"/>
              </a:spcAft>
            </a:pPr>
            <a:r>
              <a:rPr lang="en-US" sz="2800" dirty="0">
                <a:solidFill>
                  <a:prstClr val="black"/>
                </a:solidFill>
                <a:latin typeface="Consolas" panose="020B0609020204030204" pitchFamily="49" charset="0"/>
                <a:cs typeface="Consolas" panose="020B0609020204030204" pitchFamily="49" charset="0"/>
              </a:rPr>
              <a:t>}</a:t>
            </a:r>
          </a:p>
        </p:txBody>
      </p:sp>
      <p:sp>
        <p:nvSpPr>
          <p:cNvPr id="7" name="TextBox 6">
            <a:extLst>
              <a:ext uri="{FF2B5EF4-FFF2-40B4-BE49-F238E27FC236}">
                <a16:creationId xmlns:a16="http://schemas.microsoft.com/office/drawing/2014/main" id="{FE6C10DE-A519-B342-94AA-27169163290B}"/>
              </a:ext>
            </a:extLst>
          </p:cNvPr>
          <p:cNvSpPr txBox="1"/>
          <p:nvPr/>
        </p:nvSpPr>
        <p:spPr>
          <a:xfrm>
            <a:off x="3854773" y="5249485"/>
            <a:ext cx="7638630" cy="1384995"/>
          </a:xfrm>
          <a:prstGeom prst="rect">
            <a:avLst/>
          </a:prstGeom>
          <a:noFill/>
        </p:spPr>
        <p:txBody>
          <a:bodyPr wrap="none" rtlCol="0">
            <a:spAutoFit/>
          </a:bodyPr>
          <a:lstStyle/>
          <a:p>
            <a:pPr algn="l"/>
            <a:r>
              <a:rPr lang="en-US" sz="2800" dirty="0">
                <a:latin typeface="Calibri" panose="020F0502020204030204" pitchFamily="34" charset="0"/>
                <a:cs typeface="Calibri" panose="020F0502020204030204" pitchFamily="34" charset="0"/>
              </a:rPr>
              <a:t>Equivalent:</a:t>
            </a:r>
          </a:p>
          <a:p>
            <a:pPr algn="l"/>
            <a:r>
              <a:rPr lang="en-US" sz="2800" dirty="0">
                <a:solidFill>
                  <a:schemeClr val="accent2"/>
                </a:solidFill>
                <a:latin typeface="Calibri" panose="020F0502020204030204" pitchFamily="34" charset="0"/>
                <a:cs typeface="Calibri" panose="020F0502020204030204" pitchFamily="34" charset="0"/>
              </a:rPr>
              <a:t>1. </a:t>
            </a:r>
            <a:r>
              <a:rPr lang="en-US" sz="2800" dirty="0" err="1">
                <a:latin typeface="Consolas" panose="020B0609020204030204" pitchFamily="49" charset="0"/>
                <a:cs typeface="Consolas" panose="020B0609020204030204" pitchFamily="49" charset="0"/>
              </a:rPr>
              <a:t>total_length</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strlen</a:t>
            </a:r>
            <a:r>
              <a:rPr lang="en-US" sz="2800" dirty="0">
                <a:latin typeface="Consolas" panose="020B0609020204030204" pitchFamily="49" charset="0"/>
                <a:cs typeface="Consolas" panose="020B0609020204030204" pitchFamily="49" charset="0"/>
              </a:rPr>
              <a:t>(strs[</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a:t>
            </a:r>
          </a:p>
          <a:p>
            <a:pPr algn="l"/>
            <a:r>
              <a:rPr lang="en-US" sz="2800" dirty="0">
                <a:solidFill>
                  <a:schemeClr val="accent2"/>
                </a:solidFill>
                <a:latin typeface="Calibri" panose="020F0502020204030204" pitchFamily="34" charset="0"/>
                <a:cs typeface="Calibri" panose="020F0502020204030204" pitchFamily="34" charset="0"/>
              </a:rPr>
              <a:t>2. </a:t>
            </a:r>
            <a:r>
              <a:rPr lang="en-US" sz="2800" dirty="0" err="1">
                <a:latin typeface="Consolas" panose="020B0609020204030204" pitchFamily="49" charset="0"/>
                <a:cs typeface="Consolas" panose="020B0609020204030204" pitchFamily="49" charset="0"/>
              </a:rPr>
              <a:t>total_length</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strlen</a:t>
            </a:r>
            <a:r>
              <a:rPr lang="en-US" sz="2800" dirty="0">
                <a:latin typeface="Consolas" panose="020B0609020204030204" pitchFamily="49" charset="0"/>
                <a:cs typeface="Consolas" panose="020B0609020204030204" pitchFamily="49" charset="0"/>
              </a:rPr>
              <a:t>(*(strs +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22405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64C0-377F-2F46-B800-75C238FB53F7}"/>
              </a:ext>
            </a:extLst>
          </p:cNvPr>
          <p:cNvSpPr>
            <a:spLocks noGrp="1"/>
          </p:cNvSpPr>
          <p:nvPr>
            <p:ph type="title"/>
          </p:nvPr>
        </p:nvSpPr>
        <p:spPr/>
        <p:txBody>
          <a:bodyPr/>
          <a:lstStyle/>
          <a:p>
            <a:r>
              <a:rPr lang="en-US" dirty="0"/>
              <a:t>Skip spaces</a:t>
            </a:r>
          </a:p>
        </p:txBody>
      </p:sp>
      <p:sp>
        <p:nvSpPr>
          <p:cNvPr id="3" name="Content Placeholder 2">
            <a:extLst>
              <a:ext uri="{FF2B5EF4-FFF2-40B4-BE49-F238E27FC236}">
                <a16:creationId xmlns:a16="http://schemas.microsoft.com/office/drawing/2014/main" id="{9FC6C680-DED7-274F-BEAB-E714A68868CA}"/>
              </a:ext>
            </a:extLst>
          </p:cNvPr>
          <p:cNvSpPr>
            <a:spLocks noGrp="1"/>
          </p:cNvSpPr>
          <p:nvPr>
            <p:ph idx="1"/>
          </p:nvPr>
        </p:nvSpPr>
        <p:spPr>
          <a:xfrm>
            <a:off x="767862" y="1295400"/>
            <a:ext cx="5430894" cy="3842077"/>
          </a:xfrm>
        </p:spPr>
        <p:txBody>
          <a:bodyPr/>
          <a:lstStyle/>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void</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432FF"/>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num</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strspn</a:t>
            </a:r>
            <a:r>
              <a:rPr lang="en-US" sz="2200" dirty="0">
                <a:solidFill>
                  <a:srgbClr val="000000"/>
                </a:solidFill>
                <a:latin typeface="Consolas" panose="020B0609020204030204" pitchFamily="49" charset="0"/>
                <a:cs typeface="Consolas" panose="020B0609020204030204" pitchFamily="49" charset="0"/>
              </a:rPr>
              <a:t>(*</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num;</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main</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argc</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argv</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str</a:t>
            </a:r>
            <a:r>
              <a:rPr lang="en-US" sz="2200" dirty="0">
                <a:solidFill>
                  <a:srgbClr val="000000"/>
                </a:solidFill>
                <a:latin typeface="Consolas" panose="020B0609020204030204" pitchFamily="49" charset="0"/>
                <a:cs typeface="Consolas" panose="020B0609020204030204" pitchFamily="49" charset="0"/>
              </a:rPr>
              <a:t> = </a:t>
            </a:r>
            <a:r>
              <a:rPr lang="en-US" sz="2200" dirty="0">
                <a:solidFill>
                  <a:srgbClr val="7030A0"/>
                </a:solidFill>
                <a:latin typeface="Consolas" panose="020B0609020204030204" pitchFamily="49" charset="0"/>
                <a:cs typeface="Consolas" panose="020B0609020204030204" pitchFamily="49" charset="0"/>
              </a:rPr>
              <a:t>"  Hi!"</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91020B"/>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(&amp;str);</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printf</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7030A0"/>
                </a:solidFill>
                <a:latin typeface="Consolas" panose="020B0609020204030204" pitchFamily="49" charset="0"/>
                <a:cs typeface="Consolas" panose="020B0609020204030204" pitchFamily="49" charset="0"/>
              </a:rPr>
              <a:t>"%s"</a:t>
            </a:r>
            <a:r>
              <a:rPr lang="en-US" sz="2200" dirty="0">
                <a:solidFill>
                  <a:srgbClr val="000000"/>
                </a:solidFill>
                <a:latin typeface="Consolas" panose="020B0609020204030204" pitchFamily="49" charset="0"/>
                <a:cs typeface="Consolas" panose="020B0609020204030204" pitchFamily="49" charset="0"/>
              </a:rPr>
              <a:t>, str); </a:t>
            </a:r>
            <a:r>
              <a:rPr lang="en-US" sz="2200" dirty="0">
                <a:solidFill>
                  <a:srgbClr val="C00000"/>
                </a:solidFill>
                <a:latin typeface="Consolas" panose="020B0609020204030204" pitchFamily="49" charset="0"/>
                <a:cs typeface="Consolas" panose="020B0609020204030204" pitchFamily="49" charset="0"/>
              </a:rPr>
              <a:t>// "Hi!"</a:t>
            </a:r>
            <a:endParaRPr lang="en-US" sz="2200" dirty="0">
              <a:solidFill>
                <a:srgbClr val="000000"/>
              </a:solidFill>
              <a:latin typeface="Consolas" panose="020B0609020204030204" pitchFamily="49" charset="0"/>
              <a:cs typeface="Consolas" panose="020B0609020204030204" pitchFamily="49" charset="0"/>
            </a:endParaRP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54503"/>
                </a:solidFill>
                <a:latin typeface="Consolas" panose="020B0609020204030204" pitchFamily="49" charset="0"/>
                <a:cs typeface="Consolas" panose="020B0609020204030204" pitchFamily="49" charset="0"/>
              </a:rPr>
              <a:t>return</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0</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5E052C9F-A405-1A46-8B6A-4F160637BC48}"/>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9" name="// file: strcmp_ex.c…">
            <a:extLst>
              <a:ext uri="{FF2B5EF4-FFF2-40B4-BE49-F238E27FC236}">
                <a16:creationId xmlns:a16="http://schemas.microsoft.com/office/drawing/2014/main" id="{57C0B7CC-5B65-2E47-9072-536B1D056F8B}"/>
              </a:ext>
            </a:extLst>
          </p:cNvPr>
          <p:cNvSpPr txBox="1"/>
          <p:nvPr/>
        </p:nvSpPr>
        <p:spPr>
          <a:xfrm flipH="1">
            <a:off x="152400" y="1295400"/>
            <a:ext cx="615462" cy="3842077"/>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7</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8</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9</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10</a:t>
            </a:r>
          </a:p>
        </p:txBody>
      </p:sp>
      <p:sp>
        <p:nvSpPr>
          <p:cNvPr id="10" name="TextBox 9">
            <a:extLst>
              <a:ext uri="{FF2B5EF4-FFF2-40B4-BE49-F238E27FC236}">
                <a16:creationId xmlns:a16="http://schemas.microsoft.com/office/drawing/2014/main" id="{ED02FB84-1E46-9545-87CE-C87F8F0730BE}"/>
              </a:ext>
            </a:extLst>
          </p:cNvPr>
          <p:cNvSpPr txBox="1"/>
          <p:nvPr/>
        </p:nvSpPr>
        <p:spPr>
          <a:xfrm>
            <a:off x="152400" y="5196006"/>
            <a:ext cx="6331752" cy="1384995"/>
          </a:xfrm>
          <a:prstGeom prst="rect">
            <a:avLst/>
          </a:prstGeom>
          <a:noFill/>
        </p:spPr>
        <p:txBody>
          <a:bodyPr wrap="square" rtlCol="0">
            <a:spAutoFit/>
          </a:bodyPr>
          <a:lstStyle/>
          <a:p>
            <a:pPr lvl="0" algn="l">
              <a:buClr>
                <a:srgbClr val="ED7D31"/>
              </a:buClr>
            </a:pPr>
            <a:r>
              <a:rPr lang="en-US" sz="2800" dirty="0">
                <a:solidFill>
                  <a:prstClr val="black"/>
                </a:solidFill>
                <a:latin typeface="Calibri" panose="020F0502020204030204"/>
              </a:rPr>
              <a:t>What diagram most accurately depicts program state at Line 4 (before </a:t>
            </a:r>
            <a:r>
              <a:rPr lang="en-US" sz="2800" dirty="0" err="1">
                <a:solidFill>
                  <a:prstClr val="black"/>
                </a:solidFill>
                <a:latin typeface="Consolas" panose="020B0609020204030204" pitchFamily="49" charset="0"/>
                <a:cs typeface="Consolas" panose="020B0609020204030204" pitchFamily="49" charset="0"/>
              </a:rPr>
              <a:t>skip_spaces</a:t>
            </a:r>
            <a:r>
              <a:rPr lang="en-US" sz="2800" dirty="0">
                <a:solidFill>
                  <a:prstClr val="black"/>
                </a:solidFill>
                <a:latin typeface="Calibri" panose="020F0502020204030204"/>
              </a:rPr>
              <a:t> returns to </a:t>
            </a:r>
            <a:r>
              <a:rPr lang="en-US" sz="2800" dirty="0">
                <a:solidFill>
                  <a:prstClr val="black"/>
                </a:solidFill>
                <a:latin typeface="Consolas" panose="020B0609020204030204" pitchFamily="49" charset="0"/>
                <a:cs typeface="Consolas" panose="020B0609020204030204" pitchFamily="49" charset="0"/>
              </a:rPr>
              <a:t>main</a:t>
            </a:r>
            <a:r>
              <a:rPr lang="en-US" sz="2800" dirty="0">
                <a:solidFill>
                  <a:prstClr val="black"/>
                </a:solidFill>
                <a:latin typeface="Calibri" panose="020F0502020204030204"/>
              </a:rPr>
              <a:t>)?</a:t>
            </a:r>
          </a:p>
        </p:txBody>
      </p:sp>
      <p:sp>
        <p:nvSpPr>
          <p:cNvPr id="11" name="TextBox 10">
            <a:extLst>
              <a:ext uri="{FF2B5EF4-FFF2-40B4-BE49-F238E27FC236}">
                <a16:creationId xmlns:a16="http://schemas.microsoft.com/office/drawing/2014/main" id="{3B94E42B-E52F-154B-9E28-ACE4B2C658AC}"/>
              </a:ext>
            </a:extLst>
          </p:cNvPr>
          <p:cNvSpPr txBox="1"/>
          <p:nvPr/>
        </p:nvSpPr>
        <p:spPr>
          <a:xfrm>
            <a:off x="6784705" y="2193245"/>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12" name="Group 63">
            <a:extLst>
              <a:ext uri="{FF2B5EF4-FFF2-40B4-BE49-F238E27FC236}">
                <a16:creationId xmlns:a16="http://schemas.microsoft.com/office/drawing/2014/main" id="{885B2FA5-FEDA-5345-8702-51F3EF7B7F76}"/>
              </a:ext>
            </a:extLst>
          </p:cNvPr>
          <p:cNvGraphicFramePr>
            <a:graphicFrameLocks noGrp="1"/>
          </p:cNvGraphicFramePr>
          <p:nvPr/>
        </p:nvGraphicFramePr>
        <p:xfrm>
          <a:off x="7364522"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5" name="Group 63">
            <a:extLst>
              <a:ext uri="{FF2B5EF4-FFF2-40B4-BE49-F238E27FC236}">
                <a16:creationId xmlns:a16="http://schemas.microsoft.com/office/drawing/2014/main" id="{69D9F76E-57CF-494D-8CCF-DDB8763C3DBD}"/>
              </a:ext>
            </a:extLst>
          </p:cNvPr>
          <p:cNvGraphicFramePr>
            <a:graphicFrameLocks noGrp="1"/>
          </p:cNvGraphicFramePr>
          <p:nvPr/>
        </p:nvGraphicFramePr>
        <p:xfrm>
          <a:off x="7364522" y="1437855"/>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3DF48471-F7F4-0043-ACCA-FD144C954054}"/>
              </a:ext>
            </a:extLst>
          </p:cNvPr>
          <p:cNvSpPr txBox="1"/>
          <p:nvPr/>
        </p:nvSpPr>
        <p:spPr>
          <a:xfrm>
            <a:off x="9016212" y="2193245"/>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17" name="Group 63">
            <a:extLst>
              <a:ext uri="{FF2B5EF4-FFF2-40B4-BE49-F238E27FC236}">
                <a16:creationId xmlns:a16="http://schemas.microsoft.com/office/drawing/2014/main" id="{80CFAE96-2560-4C4C-B91A-878F856B1D01}"/>
              </a:ext>
            </a:extLst>
          </p:cNvPr>
          <p:cNvGraphicFramePr>
            <a:graphicFrameLocks noGrp="1"/>
          </p:cNvGraphicFramePr>
          <p:nvPr/>
        </p:nvGraphicFramePr>
        <p:xfrm>
          <a:off x="9849305"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Freeform 20">
            <a:extLst>
              <a:ext uri="{FF2B5EF4-FFF2-40B4-BE49-F238E27FC236}">
                <a16:creationId xmlns:a16="http://schemas.microsoft.com/office/drawing/2014/main" id="{164284B8-D8FE-9648-90CB-4E8A60457E33}"/>
              </a:ext>
            </a:extLst>
          </p:cNvPr>
          <p:cNvSpPr/>
          <p:nvPr/>
        </p:nvSpPr>
        <p:spPr>
          <a:xfrm>
            <a:off x="9066372" y="1749287"/>
            <a:ext cx="1429350" cy="695739"/>
          </a:xfrm>
          <a:custGeom>
            <a:avLst/>
            <a:gdLst>
              <a:gd name="connsiteX0" fmla="*/ 1429350 w 1429350"/>
              <a:gd name="connsiteY0" fmla="*/ 695739 h 695739"/>
              <a:gd name="connsiteX1" fmla="*/ 177019 w 1429350"/>
              <a:gd name="connsiteY1" fmla="*/ 218661 h 695739"/>
              <a:gd name="connsiteX2" fmla="*/ 37871 w 1429350"/>
              <a:gd name="connsiteY2" fmla="*/ 0 h 695739"/>
            </a:gdLst>
            <a:ahLst/>
            <a:cxnLst>
              <a:cxn ang="0">
                <a:pos x="connsiteX0" y="connsiteY0"/>
              </a:cxn>
              <a:cxn ang="0">
                <a:pos x="connsiteX1" y="connsiteY1"/>
              </a:cxn>
              <a:cxn ang="0">
                <a:pos x="connsiteX2" y="connsiteY2"/>
              </a:cxn>
            </a:cxnLst>
            <a:rect l="l" t="t" r="r" b="b"/>
            <a:pathLst>
              <a:path w="1429350" h="695739">
                <a:moveTo>
                  <a:pt x="1429350" y="695739"/>
                </a:moveTo>
                <a:cubicBezTo>
                  <a:pt x="919141" y="515178"/>
                  <a:pt x="408932" y="334617"/>
                  <a:pt x="177019" y="218661"/>
                </a:cubicBezTo>
                <a:cubicBezTo>
                  <a:pt x="-54894" y="102704"/>
                  <a:pt x="-8512" y="51352"/>
                  <a:pt x="37871"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FC09C039-89A2-8549-A21E-3B766E86348C}"/>
              </a:ext>
            </a:extLst>
          </p:cNvPr>
          <p:cNvSpPr/>
          <p:nvPr/>
        </p:nvSpPr>
        <p:spPr>
          <a:xfrm>
            <a:off x="7692887" y="1729409"/>
            <a:ext cx="39756" cy="616226"/>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592943A-C5AA-E04B-BB38-5E3B20E5023F}"/>
              </a:ext>
            </a:extLst>
          </p:cNvPr>
          <p:cNvSpPr txBox="1"/>
          <p:nvPr/>
        </p:nvSpPr>
        <p:spPr>
          <a:xfrm>
            <a:off x="6531429" y="3904735"/>
            <a:ext cx="817853"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br>
              <a:rPr lang="en-US" dirty="0">
                <a:latin typeface="Consolas" panose="020B0609020204030204" pitchFamily="49" charset="0"/>
                <a:cs typeface="Consolas" panose="020B0609020204030204" pitchFamily="49" charset="0"/>
              </a:rPr>
            </a:br>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448AECB8-2BFC-9E4A-99B6-06FCB070B981}"/>
              </a:ext>
            </a:extLst>
          </p:cNvPr>
          <p:cNvGraphicFramePr>
            <a:graphicFrameLocks noGrp="1"/>
          </p:cNvGraphicFramePr>
          <p:nvPr/>
        </p:nvGraphicFramePr>
        <p:xfrm>
          <a:off x="7364522" y="4107187"/>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5" name="Group 63">
            <a:extLst>
              <a:ext uri="{FF2B5EF4-FFF2-40B4-BE49-F238E27FC236}">
                <a16:creationId xmlns:a16="http://schemas.microsoft.com/office/drawing/2014/main" id="{6EA9F930-7F57-F04C-A9EB-9C1C187D35B9}"/>
              </a:ext>
            </a:extLst>
          </p:cNvPr>
          <p:cNvGraphicFramePr>
            <a:graphicFrameLocks noGrp="1"/>
          </p:cNvGraphicFramePr>
          <p:nvPr/>
        </p:nvGraphicFramePr>
        <p:xfrm>
          <a:off x="7364522" y="3351797"/>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 name="Freeform 28">
            <a:extLst>
              <a:ext uri="{FF2B5EF4-FFF2-40B4-BE49-F238E27FC236}">
                <a16:creationId xmlns:a16="http://schemas.microsoft.com/office/drawing/2014/main" id="{0E91CEC1-341A-8847-8DC0-A38A42B64E3D}"/>
              </a:ext>
            </a:extLst>
          </p:cNvPr>
          <p:cNvSpPr/>
          <p:nvPr/>
        </p:nvSpPr>
        <p:spPr>
          <a:xfrm rot="3843180" flipH="1">
            <a:off x="8590148" y="3245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D9AFDCB-5E8D-4A46-A0BF-B0D321CAE173}"/>
              </a:ext>
            </a:extLst>
          </p:cNvPr>
          <p:cNvSpPr txBox="1"/>
          <p:nvPr/>
        </p:nvSpPr>
        <p:spPr>
          <a:xfrm>
            <a:off x="6784705" y="5970643"/>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31" name="Group 63">
            <a:extLst>
              <a:ext uri="{FF2B5EF4-FFF2-40B4-BE49-F238E27FC236}">
                <a16:creationId xmlns:a16="http://schemas.microsoft.com/office/drawing/2014/main" id="{8D00A3D5-E2E1-E849-B3A3-3DAE38538B91}"/>
              </a:ext>
            </a:extLst>
          </p:cNvPr>
          <p:cNvGraphicFramePr>
            <a:graphicFrameLocks noGrp="1"/>
          </p:cNvGraphicFramePr>
          <p:nvPr/>
        </p:nvGraphicFramePr>
        <p:xfrm>
          <a:off x="7364522"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32" name="Group 63">
            <a:extLst>
              <a:ext uri="{FF2B5EF4-FFF2-40B4-BE49-F238E27FC236}">
                <a16:creationId xmlns:a16="http://schemas.microsoft.com/office/drawing/2014/main" id="{AC7C6709-F159-E743-8F95-E94F1059B91D}"/>
              </a:ext>
            </a:extLst>
          </p:cNvPr>
          <p:cNvGraphicFramePr>
            <a:graphicFrameLocks noGrp="1"/>
          </p:cNvGraphicFramePr>
          <p:nvPr/>
        </p:nvGraphicFramePr>
        <p:xfrm>
          <a:off x="7364522" y="5215253"/>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3" name="TextBox 32">
            <a:extLst>
              <a:ext uri="{FF2B5EF4-FFF2-40B4-BE49-F238E27FC236}">
                <a16:creationId xmlns:a16="http://schemas.microsoft.com/office/drawing/2014/main" id="{74B44F75-5B03-0C4D-B6CF-B21E6004E8E0}"/>
              </a:ext>
            </a:extLst>
          </p:cNvPr>
          <p:cNvSpPr txBox="1"/>
          <p:nvPr/>
        </p:nvSpPr>
        <p:spPr>
          <a:xfrm>
            <a:off x="9016212" y="5970643"/>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34" name="Group 63">
            <a:extLst>
              <a:ext uri="{FF2B5EF4-FFF2-40B4-BE49-F238E27FC236}">
                <a16:creationId xmlns:a16="http://schemas.microsoft.com/office/drawing/2014/main" id="{7BFB8B90-3854-7A41-AA24-608D0705991D}"/>
              </a:ext>
            </a:extLst>
          </p:cNvPr>
          <p:cNvGraphicFramePr>
            <a:graphicFrameLocks noGrp="1"/>
          </p:cNvGraphicFramePr>
          <p:nvPr/>
        </p:nvGraphicFramePr>
        <p:xfrm>
          <a:off x="9849305"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7" name="Freeform 36">
            <a:extLst>
              <a:ext uri="{FF2B5EF4-FFF2-40B4-BE49-F238E27FC236}">
                <a16:creationId xmlns:a16="http://schemas.microsoft.com/office/drawing/2014/main" id="{AFA63681-F764-5A49-A307-106D6FA66E65}"/>
              </a:ext>
            </a:extLst>
          </p:cNvPr>
          <p:cNvSpPr/>
          <p:nvPr/>
        </p:nvSpPr>
        <p:spPr>
          <a:xfrm rot="3843180" flipH="1">
            <a:off x="8604128" y="5150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9BE942B9-07E4-A04A-A7E4-775AC4E211F4}"/>
              </a:ext>
            </a:extLst>
          </p:cNvPr>
          <p:cNvSpPr/>
          <p:nvPr/>
        </p:nvSpPr>
        <p:spPr>
          <a:xfrm>
            <a:off x="8348870" y="6241774"/>
            <a:ext cx="2087217" cy="319014"/>
          </a:xfrm>
          <a:custGeom>
            <a:avLst/>
            <a:gdLst>
              <a:gd name="connsiteX0" fmla="*/ 2087217 w 2087217"/>
              <a:gd name="connsiteY0" fmla="*/ 0 h 319014"/>
              <a:gd name="connsiteX1" fmla="*/ 1093304 w 2087217"/>
              <a:gd name="connsiteY1" fmla="*/ 318052 h 319014"/>
              <a:gd name="connsiteX2" fmla="*/ 0 w 2087217"/>
              <a:gd name="connsiteY2" fmla="*/ 79513 h 319014"/>
            </a:gdLst>
            <a:ahLst/>
            <a:cxnLst>
              <a:cxn ang="0">
                <a:pos x="connsiteX0" y="connsiteY0"/>
              </a:cxn>
              <a:cxn ang="0">
                <a:pos x="connsiteX1" y="connsiteY1"/>
              </a:cxn>
              <a:cxn ang="0">
                <a:pos x="connsiteX2" y="connsiteY2"/>
              </a:cxn>
            </a:cxnLst>
            <a:rect l="l" t="t" r="r" b="b"/>
            <a:pathLst>
              <a:path w="2087217" h="319014">
                <a:moveTo>
                  <a:pt x="2087217" y="0"/>
                </a:moveTo>
                <a:cubicBezTo>
                  <a:pt x="1764195" y="152400"/>
                  <a:pt x="1441173" y="304800"/>
                  <a:pt x="1093304" y="318052"/>
                </a:cubicBezTo>
                <a:cubicBezTo>
                  <a:pt x="745435" y="331304"/>
                  <a:pt x="372717" y="205408"/>
                  <a:pt x="0" y="79513"/>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015FF18-0F7E-F740-82C8-AA50A715ED3A}"/>
              </a:ext>
            </a:extLst>
          </p:cNvPr>
          <p:cNvSpPr txBox="1"/>
          <p:nvPr/>
        </p:nvSpPr>
        <p:spPr>
          <a:xfrm>
            <a:off x="6360435" y="1392075"/>
            <a:ext cx="728084" cy="523220"/>
          </a:xfrm>
          <a:prstGeom prst="rect">
            <a:avLst/>
          </a:prstGeom>
          <a:noFill/>
        </p:spPr>
        <p:txBody>
          <a:bodyPr wrap="none" rtlCol="0">
            <a:spAutoFit/>
          </a:bodyPr>
          <a:lstStyle/>
          <a:p>
            <a:pPr marL="457200" indent="-457200" algn="l">
              <a:buClr>
                <a:schemeClr val="accent2"/>
              </a:buClr>
              <a:buFont typeface="+mj-lt"/>
              <a:buAutoNum type="alphaUcPeriod"/>
            </a:pPr>
            <a:r>
              <a:rPr lang="en-US" sz="2800" dirty="0">
                <a:latin typeface="Calibri" panose="020F0502020204030204" pitchFamily="34" charset="0"/>
                <a:cs typeface="Calibri" panose="020F0502020204030204" pitchFamily="34" charset="0"/>
              </a:rPr>
              <a:t> </a:t>
            </a:r>
          </a:p>
        </p:txBody>
      </p:sp>
      <p:sp>
        <p:nvSpPr>
          <p:cNvPr id="41" name="TextBox 40">
            <a:extLst>
              <a:ext uri="{FF2B5EF4-FFF2-40B4-BE49-F238E27FC236}">
                <a16:creationId xmlns:a16="http://schemas.microsoft.com/office/drawing/2014/main" id="{00450206-9407-8C4D-979E-98C666785636}"/>
              </a:ext>
            </a:extLst>
          </p:cNvPr>
          <p:cNvSpPr txBox="1"/>
          <p:nvPr/>
        </p:nvSpPr>
        <p:spPr>
          <a:xfrm>
            <a:off x="6360435" y="3299737"/>
            <a:ext cx="785793" cy="523220"/>
          </a:xfrm>
          <a:prstGeom prst="rect">
            <a:avLst/>
          </a:prstGeom>
          <a:noFill/>
        </p:spPr>
        <p:txBody>
          <a:bodyPr wrap="none" rtlCol="0">
            <a:spAutoFit/>
          </a:bodyPr>
          <a:lstStyle/>
          <a:p>
            <a:pPr marL="514350" indent="-514350" algn="l">
              <a:buClr>
                <a:schemeClr val="accent2"/>
              </a:buClr>
              <a:buFont typeface="+mj-lt"/>
              <a:buAutoNum type="alphaUcPeriod" startAt="2"/>
            </a:pPr>
            <a:r>
              <a:rPr lang="en-US" sz="2800" dirty="0">
                <a:latin typeface="Calibri" panose="020F0502020204030204" pitchFamily="34" charset="0"/>
                <a:cs typeface="Calibri" panose="020F0502020204030204" pitchFamily="34" charset="0"/>
              </a:rPr>
              <a:t> </a:t>
            </a:r>
          </a:p>
        </p:txBody>
      </p:sp>
      <p:sp>
        <p:nvSpPr>
          <p:cNvPr id="42" name="TextBox 41">
            <a:extLst>
              <a:ext uri="{FF2B5EF4-FFF2-40B4-BE49-F238E27FC236}">
                <a16:creationId xmlns:a16="http://schemas.microsoft.com/office/drawing/2014/main" id="{9D75645A-C292-034F-9A5F-3436A4B726A2}"/>
              </a:ext>
            </a:extLst>
          </p:cNvPr>
          <p:cNvSpPr txBox="1"/>
          <p:nvPr/>
        </p:nvSpPr>
        <p:spPr>
          <a:xfrm>
            <a:off x="6360435" y="5165115"/>
            <a:ext cx="785793" cy="523220"/>
          </a:xfrm>
          <a:prstGeom prst="rect">
            <a:avLst/>
          </a:prstGeom>
          <a:noFill/>
        </p:spPr>
        <p:txBody>
          <a:bodyPr wrap="none" rtlCol="0">
            <a:spAutoFit/>
          </a:bodyPr>
          <a:lstStyle/>
          <a:p>
            <a:pPr marL="514350" indent="-514350" algn="l">
              <a:buClr>
                <a:schemeClr val="accent2"/>
              </a:buClr>
              <a:buFont typeface="+mj-lt"/>
              <a:buAutoNum type="alphaUcPeriod" startAt="3"/>
            </a:pPr>
            <a:r>
              <a:rPr lang="en-US" sz="2800" dirty="0">
                <a:latin typeface="Calibri" panose="020F0502020204030204" pitchFamily="34" charset="0"/>
                <a:cs typeface="Calibri" panose="020F0502020204030204" pitchFamily="34" charset="0"/>
              </a:rPr>
              <a:t> </a:t>
            </a:r>
          </a:p>
        </p:txBody>
      </p:sp>
      <p:cxnSp>
        <p:nvCxnSpPr>
          <p:cNvPr id="44" name="Straight Connector 43">
            <a:extLst>
              <a:ext uri="{FF2B5EF4-FFF2-40B4-BE49-F238E27FC236}">
                <a16:creationId xmlns:a16="http://schemas.microsoft.com/office/drawing/2014/main" id="{83A4E6C3-0C37-CE49-AE63-8D8F17B6E925}"/>
              </a:ext>
            </a:extLst>
          </p:cNvPr>
          <p:cNvCxnSpPr/>
          <p:nvPr/>
        </p:nvCxnSpPr>
        <p:spPr>
          <a:xfrm>
            <a:off x="6172200" y="1437855"/>
            <a:ext cx="0" cy="490212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13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21" grpId="0" animBg="1"/>
      <p:bldP spid="22" grpId="0" animBg="1"/>
      <p:bldP spid="23" grpId="0"/>
      <p:bldP spid="29" grpId="0" animBg="1"/>
      <p:bldP spid="30" grpId="0"/>
      <p:bldP spid="33" grpId="0"/>
      <p:bldP spid="37" grpId="0" animBg="1"/>
      <p:bldP spid="38" grpId="0" animBg="1"/>
      <p:bldP spid="40" grpId="0"/>
      <p:bldP spid="41" grpId="0"/>
      <p:bldP spid="42"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64C0-377F-2F46-B800-75C238FB53F7}"/>
              </a:ext>
            </a:extLst>
          </p:cNvPr>
          <p:cNvSpPr>
            <a:spLocks noGrp="1"/>
          </p:cNvSpPr>
          <p:nvPr>
            <p:ph type="title"/>
          </p:nvPr>
        </p:nvSpPr>
        <p:spPr/>
        <p:txBody>
          <a:bodyPr/>
          <a:lstStyle/>
          <a:p>
            <a:r>
              <a:rPr lang="en-US" dirty="0"/>
              <a:t>Skip spaces</a:t>
            </a:r>
          </a:p>
        </p:txBody>
      </p:sp>
      <p:sp>
        <p:nvSpPr>
          <p:cNvPr id="11" name="TextBox 10">
            <a:extLst>
              <a:ext uri="{FF2B5EF4-FFF2-40B4-BE49-F238E27FC236}">
                <a16:creationId xmlns:a16="http://schemas.microsoft.com/office/drawing/2014/main" id="{3B94E42B-E52F-154B-9E28-ACE4B2C658AC}"/>
              </a:ext>
            </a:extLst>
          </p:cNvPr>
          <p:cNvSpPr txBox="1"/>
          <p:nvPr/>
        </p:nvSpPr>
        <p:spPr>
          <a:xfrm>
            <a:off x="6784705" y="2193245"/>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12" name="Group 63">
            <a:extLst>
              <a:ext uri="{FF2B5EF4-FFF2-40B4-BE49-F238E27FC236}">
                <a16:creationId xmlns:a16="http://schemas.microsoft.com/office/drawing/2014/main" id="{885B2FA5-FEDA-5345-8702-51F3EF7B7F76}"/>
              </a:ext>
            </a:extLst>
          </p:cNvPr>
          <p:cNvGraphicFramePr>
            <a:graphicFrameLocks noGrp="1"/>
          </p:cNvGraphicFramePr>
          <p:nvPr/>
        </p:nvGraphicFramePr>
        <p:xfrm>
          <a:off x="7364522"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5" name="Group 63">
            <a:extLst>
              <a:ext uri="{FF2B5EF4-FFF2-40B4-BE49-F238E27FC236}">
                <a16:creationId xmlns:a16="http://schemas.microsoft.com/office/drawing/2014/main" id="{69D9F76E-57CF-494D-8CCF-DDB8763C3DBD}"/>
              </a:ext>
            </a:extLst>
          </p:cNvPr>
          <p:cNvGraphicFramePr>
            <a:graphicFrameLocks noGrp="1"/>
          </p:cNvGraphicFramePr>
          <p:nvPr/>
        </p:nvGraphicFramePr>
        <p:xfrm>
          <a:off x="7364522" y="1437855"/>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6" name="TextBox 15">
            <a:extLst>
              <a:ext uri="{FF2B5EF4-FFF2-40B4-BE49-F238E27FC236}">
                <a16:creationId xmlns:a16="http://schemas.microsoft.com/office/drawing/2014/main" id="{3DF48471-F7F4-0043-ACCA-FD144C954054}"/>
              </a:ext>
            </a:extLst>
          </p:cNvPr>
          <p:cNvSpPr txBox="1"/>
          <p:nvPr/>
        </p:nvSpPr>
        <p:spPr>
          <a:xfrm>
            <a:off x="9016212" y="2193245"/>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17" name="Group 63">
            <a:extLst>
              <a:ext uri="{FF2B5EF4-FFF2-40B4-BE49-F238E27FC236}">
                <a16:creationId xmlns:a16="http://schemas.microsoft.com/office/drawing/2014/main" id="{80CFAE96-2560-4C4C-B91A-878F856B1D01}"/>
              </a:ext>
            </a:extLst>
          </p:cNvPr>
          <p:cNvGraphicFramePr>
            <a:graphicFrameLocks noGrp="1"/>
          </p:cNvGraphicFramePr>
          <p:nvPr/>
        </p:nvGraphicFramePr>
        <p:xfrm>
          <a:off x="9849305" y="2193245"/>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1" name="Freeform 20">
            <a:extLst>
              <a:ext uri="{FF2B5EF4-FFF2-40B4-BE49-F238E27FC236}">
                <a16:creationId xmlns:a16="http://schemas.microsoft.com/office/drawing/2014/main" id="{164284B8-D8FE-9648-90CB-4E8A60457E33}"/>
              </a:ext>
            </a:extLst>
          </p:cNvPr>
          <p:cNvSpPr/>
          <p:nvPr/>
        </p:nvSpPr>
        <p:spPr>
          <a:xfrm>
            <a:off x="9066372" y="1749287"/>
            <a:ext cx="1429350" cy="695739"/>
          </a:xfrm>
          <a:custGeom>
            <a:avLst/>
            <a:gdLst>
              <a:gd name="connsiteX0" fmla="*/ 1429350 w 1429350"/>
              <a:gd name="connsiteY0" fmla="*/ 695739 h 695739"/>
              <a:gd name="connsiteX1" fmla="*/ 177019 w 1429350"/>
              <a:gd name="connsiteY1" fmla="*/ 218661 h 695739"/>
              <a:gd name="connsiteX2" fmla="*/ 37871 w 1429350"/>
              <a:gd name="connsiteY2" fmla="*/ 0 h 695739"/>
            </a:gdLst>
            <a:ahLst/>
            <a:cxnLst>
              <a:cxn ang="0">
                <a:pos x="connsiteX0" y="connsiteY0"/>
              </a:cxn>
              <a:cxn ang="0">
                <a:pos x="connsiteX1" y="connsiteY1"/>
              </a:cxn>
              <a:cxn ang="0">
                <a:pos x="connsiteX2" y="connsiteY2"/>
              </a:cxn>
            </a:cxnLst>
            <a:rect l="l" t="t" r="r" b="b"/>
            <a:pathLst>
              <a:path w="1429350" h="695739">
                <a:moveTo>
                  <a:pt x="1429350" y="695739"/>
                </a:moveTo>
                <a:cubicBezTo>
                  <a:pt x="919141" y="515178"/>
                  <a:pt x="408932" y="334617"/>
                  <a:pt x="177019" y="218661"/>
                </a:cubicBezTo>
                <a:cubicBezTo>
                  <a:pt x="-54894" y="102704"/>
                  <a:pt x="-8512" y="51352"/>
                  <a:pt x="37871" y="0"/>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FC09C039-89A2-8549-A21E-3B766E86348C}"/>
              </a:ext>
            </a:extLst>
          </p:cNvPr>
          <p:cNvSpPr/>
          <p:nvPr/>
        </p:nvSpPr>
        <p:spPr>
          <a:xfrm>
            <a:off x="7692887" y="1729409"/>
            <a:ext cx="39756" cy="616226"/>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592943A-C5AA-E04B-BB38-5E3B20E5023F}"/>
              </a:ext>
            </a:extLst>
          </p:cNvPr>
          <p:cNvSpPr txBox="1"/>
          <p:nvPr/>
        </p:nvSpPr>
        <p:spPr>
          <a:xfrm>
            <a:off x="6531429" y="3904735"/>
            <a:ext cx="817853" cy="646331"/>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br>
              <a:rPr lang="en-US" dirty="0">
                <a:latin typeface="Consolas" panose="020B0609020204030204" pitchFamily="49" charset="0"/>
                <a:cs typeface="Consolas" panose="020B0609020204030204" pitchFamily="49" charset="0"/>
              </a:rPr>
            </a:br>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24" name="Group 63">
            <a:extLst>
              <a:ext uri="{FF2B5EF4-FFF2-40B4-BE49-F238E27FC236}">
                <a16:creationId xmlns:a16="http://schemas.microsoft.com/office/drawing/2014/main" id="{448AECB8-2BFC-9E4A-99B6-06FCB070B981}"/>
              </a:ext>
            </a:extLst>
          </p:cNvPr>
          <p:cNvGraphicFramePr>
            <a:graphicFrameLocks noGrp="1"/>
          </p:cNvGraphicFramePr>
          <p:nvPr/>
        </p:nvGraphicFramePr>
        <p:xfrm>
          <a:off x="7364522" y="4107187"/>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5" name="Group 63">
            <a:extLst>
              <a:ext uri="{FF2B5EF4-FFF2-40B4-BE49-F238E27FC236}">
                <a16:creationId xmlns:a16="http://schemas.microsoft.com/office/drawing/2014/main" id="{6EA9F930-7F57-F04C-A9EB-9C1C187D35B9}"/>
              </a:ext>
            </a:extLst>
          </p:cNvPr>
          <p:cNvGraphicFramePr>
            <a:graphicFrameLocks noGrp="1"/>
          </p:cNvGraphicFramePr>
          <p:nvPr/>
        </p:nvGraphicFramePr>
        <p:xfrm>
          <a:off x="7364522" y="3351797"/>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 name="Freeform 28">
            <a:extLst>
              <a:ext uri="{FF2B5EF4-FFF2-40B4-BE49-F238E27FC236}">
                <a16:creationId xmlns:a16="http://schemas.microsoft.com/office/drawing/2014/main" id="{0E91CEC1-341A-8847-8DC0-A38A42B64E3D}"/>
              </a:ext>
            </a:extLst>
          </p:cNvPr>
          <p:cNvSpPr/>
          <p:nvPr/>
        </p:nvSpPr>
        <p:spPr>
          <a:xfrm rot="3843180" flipH="1">
            <a:off x="8590148" y="3245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D9AFDCB-5E8D-4A46-A0BF-B0D321CAE173}"/>
              </a:ext>
            </a:extLst>
          </p:cNvPr>
          <p:cNvSpPr txBox="1"/>
          <p:nvPr/>
        </p:nvSpPr>
        <p:spPr>
          <a:xfrm>
            <a:off x="6784705" y="5970643"/>
            <a:ext cx="56457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a:t>
            </a:r>
          </a:p>
        </p:txBody>
      </p:sp>
      <p:graphicFrame>
        <p:nvGraphicFramePr>
          <p:cNvPr id="31" name="Group 63">
            <a:extLst>
              <a:ext uri="{FF2B5EF4-FFF2-40B4-BE49-F238E27FC236}">
                <a16:creationId xmlns:a16="http://schemas.microsoft.com/office/drawing/2014/main" id="{8D00A3D5-E2E1-E849-B3A3-3DAE38538B91}"/>
              </a:ext>
            </a:extLst>
          </p:cNvPr>
          <p:cNvGraphicFramePr>
            <a:graphicFrameLocks noGrp="1"/>
          </p:cNvGraphicFramePr>
          <p:nvPr/>
        </p:nvGraphicFramePr>
        <p:xfrm>
          <a:off x="7364522"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32" name="Group 63">
            <a:extLst>
              <a:ext uri="{FF2B5EF4-FFF2-40B4-BE49-F238E27FC236}">
                <a16:creationId xmlns:a16="http://schemas.microsoft.com/office/drawing/2014/main" id="{AC7C6709-F159-E743-8F95-E94F1059B91D}"/>
              </a:ext>
            </a:extLst>
          </p:cNvPr>
          <p:cNvGraphicFramePr>
            <a:graphicFrameLocks noGrp="1"/>
          </p:cNvGraphicFramePr>
          <p:nvPr/>
        </p:nvGraphicFramePr>
        <p:xfrm>
          <a:off x="7364522" y="5215253"/>
          <a:ext cx="4569972" cy="419100"/>
        </p:xfrm>
        <a:graphic>
          <a:graphicData uri="http://schemas.openxmlformats.org/drawingml/2006/table">
            <a:tbl>
              <a:tblPr/>
              <a:tblGrid>
                <a:gridCol w="761662">
                  <a:extLst>
                    <a:ext uri="{9D8B030D-6E8A-4147-A177-3AD203B41FA5}">
                      <a16:colId xmlns:a16="http://schemas.microsoft.com/office/drawing/2014/main" val="20001"/>
                    </a:ext>
                  </a:extLst>
                </a:gridCol>
                <a:gridCol w="761662">
                  <a:extLst>
                    <a:ext uri="{9D8B030D-6E8A-4147-A177-3AD203B41FA5}">
                      <a16:colId xmlns:a16="http://schemas.microsoft.com/office/drawing/2014/main" val="20002"/>
                    </a:ext>
                  </a:extLst>
                </a:gridCol>
                <a:gridCol w="761662">
                  <a:extLst>
                    <a:ext uri="{9D8B030D-6E8A-4147-A177-3AD203B41FA5}">
                      <a16:colId xmlns:a16="http://schemas.microsoft.com/office/drawing/2014/main" val="20003"/>
                    </a:ext>
                  </a:extLst>
                </a:gridCol>
                <a:gridCol w="761662">
                  <a:extLst>
                    <a:ext uri="{9D8B030D-6E8A-4147-A177-3AD203B41FA5}">
                      <a16:colId xmlns:a16="http://schemas.microsoft.com/office/drawing/2014/main" val="20004"/>
                    </a:ext>
                  </a:extLst>
                </a:gridCol>
                <a:gridCol w="761662">
                  <a:extLst>
                    <a:ext uri="{9D8B030D-6E8A-4147-A177-3AD203B41FA5}">
                      <a16:colId xmlns:a16="http://schemas.microsoft.com/office/drawing/2014/main" val="20005"/>
                    </a:ext>
                  </a:extLst>
                </a:gridCol>
                <a:gridCol w="761662">
                  <a:extLst>
                    <a:ext uri="{9D8B030D-6E8A-4147-A177-3AD203B41FA5}">
                      <a16:colId xmlns:a16="http://schemas.microsoft.com/office/drawing/2014/main" val="539153437"/>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r>
                        <a:rPr kumimoji="0" lang="en-US" altLang="x-none" sz="2000" b="0" i="0" u="none" strike="noStrike" cap="none" normalizeH="0" baseline="0" dirty="0" err="1">
                          <a:ln>
                            <a:noFill/>
                          </a:ln>
                          <a:solidFill>
                            <a:schemeClr val="tx1"/>
                          </a:solidFill>
                          <a:effectLst/>
                          <a:latin typeface="Consolas" charset="0"/>
                        </a:rPr>
                        <a:t>i</a:t>
                      </a: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3" name="TextBox 32">
            <a:extLst>
              <a:ext uri="{FF2B5EF4-FFF2-40B4-BE49-F238E27FC236}">
                <a16:creationId xmlns:a16="http://schemas.microsoft.com/office/drawing/2014/main" id="{74B44F75-5B03-0C4D-B6CF-B21E6004E8E0}"/>
              </a:ext>
            </a:extLst>
          </p:cNvPr>
          <p:cNvSpPr txBox="1"/>
          <p:nvPr/>
        </p:nvSpPr>
        <p:spPr>
          <a:xfrm>
            <a:off x="9016212" y="5970643"/>
            <a:ext cx="817853"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p_str</a:t>
            </a:r>
            <a:endParaRPr lang="en-US" dirty="0">
              <a:latin typeface="Consolas" panose="020B0609020204030204" pitchFamily="49" charset="0"/>
              <a:cs typeface="Consolas" panose="020B0609020204030204" pitchFamily="49" charset="0"/>
            </a:endParaRPr>
          </a:p>
        </p:txBody>
      </p:sp>
      <p:graphicFrame>
        <p:nvGraphicFramePr>
          <p:cNvPr id="34" name="Group 63">
            <a:extLst>
              <a:ext uri="{FF2B5EF4-FFF2-40B4-BE49-F238E27FC236}">
                <a16:creationId xmlns:a16="http://schemas.microsoft.com/office/drawing/2014/main" id="{7BFB8B90-3854-7A41-AA24-608D0705991D}"/>
              </a:ext>
            </a:extLst>
          </p:cNvPr>
          <p:cNvGraphicFramePr>
            <a:graphicFrameLocks noGrp="1"/>
          </p:cNvGraphicFramePr>
          <p:nvPr/>
        </p:nvGraphicFramePr>
        <p:xfrm>
          <a:off x="9849305" y="5970643"/>
          <a:ext cx="1254845" cy="419100"/>
        </p:xfrm>
        <a:graphic>
          <a:graphicData uri="http://schemas.openxmlformats.org/drawingml/2006/table">
            <a:tbl>
              <a:tblPr/>
              <a:tblGrid>
                <a:gridCol w="1254845">
                  <a:extLst>
                    <a:ext uri="{9D8B030D-6E8A-4147-A177-3AD203B41FA5}">
                      <a16:colId xmlns:a16="http://schemas.microsoft.com/office/drawing/2014/main" val="20001"/>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x-none" sz="2000" b="0" i="0" u="none" strike="noStrike" cap="none" normalizeH="0" baseline="0" dirty="0">
                        <a:ln>
                          <a:noFill/>
                        </a:ln>
                        <a:solidFill>
                          <a:schemeClr val="tx1"/>
                        </a:solidFill>
                        <a:effectLst/>
                        <a:latin typeface="Consola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7" name="Freeform 36">
            <a:extLst>
              <a:ext uri="{FF2B5EF4-FFF2-40B4-BE49-F238E27FC236}">
                <a16:creationId xmlns:a16="http://schemas.microsoft.com/office/drawing/2014/main" id="{AFA63681-F764-5A49-A307-106D6FA66E65}"/>
              </a:ext>
            </a:extLst>
          </p:cNvPr>
          <p:cNvSpPr/>
          <p:nvPr/>
        </p:nvSpPr>
        <p:spPr>
          <a:xfrm rot="3843180" flipH="1">
            <a:off x="8604128" y="5150280"/>
            <a:ext cx="45719" cy="1393164"/>
          </a:xfrm>
          <a:custGeom>
            <a:avLst/>
            <a:gdLst>
              <a:gd name="connsiteX0" fmla="*/ 39756 w 39756"/>
              <a:gd name="connsiteY0" fmla="*/ 616226 h 616226"/>
              <a:gd name="connsiteX1" fmla="*/ 0 w 39756"/>
              <a:gd name="connsiteY1" fmla="*/ 0 h 616226"/>
              <a:gd name="connsiteX2" fmla="*/ 0 w 39756"/>
              <a:gd name="connsiteY2" fmla="*/ 0 h 616226"/>
            </a:gdLst>
            <a:ahLst/>
            <a:cxnLst>
              <a:cxn ang="0">
                <a:pos x="connsiteX0" y="connsiteY0"/>
              </a:cxn>
              <a:cxn ang="0">
                <a:pos x="connsiteX1" y="connsiteY1"/>
              </a:cxn>
              <a:cxn ang="0">
                <a:pos x="connsiteX2" y="connsiteY2"/>
              </a:cxn>
            </a:cxnLst>
            <a:rect l="l" t="t" r="r" b="b"/>
            <a:pathLst>
              <a:path w="39756" h="616226">
                <a:moveTo>
                  <a:pt x="39756" y="616226"/>
                </a:moveTo>
                <a:lnTo>
                  <a:pt x="0" y="0"/>
                </a:lnTo>
                <a:lnTo>
                  <a:pt x="0" y="0"/>
                </a:ln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9BE942B9-07E4-A04A-A7E4-775AC4E211F4}"/>
              </a:ext>
            </a:extLst>
          </p:cNvPr>
          <p:cNvSpPr/>
          <p:nvPr/>
        </p:nvSpPr>
        <p:spPr>
          <a:xfrm>
            <a:off x="8348870" y="6241774"/>
            <a:ext cx="2087217" cy="319014"/>
          </a:xfrm>
          <a:custGeom>
            <a:avLst/>
            <a:gdLst>
              <a:gd name="connsiteX0" fmla="*/ 2087217 w 2087217"/>
              <a:gd name="connsiteY0" fmla="*/ 0 h 319014"/>
              <a:gd name="connsiteX1" fmla="*/ 1093304 w 2087217"/>
              <a:gd name="connsiteY1" fmla="*/ 318052 h 319014"/>
              <a:gd name="connsiteX2" fmla="*/ 0 w 2087217"/>
              <a:gd name="connsiteY2" fmla="*/ 79513 h 319014"/>
            </a:gdLst>
            <a:ahLst/>
            <a:cxnLst>
              <a:cxn ang="0">
                <a:pos x="connsiteX0" y="connsiteY0"/>
              </a:cxn>
              <a:cxn ang="0">
                <a:pos x="connsiteX1" y="connsiteY1"/>
              </a:cxn>
              <a:cxn ang="0">
                <a:pos x="connsiteX2" y="connsiteY2"/>
              </a:cxn>
            </a:cxnLst>
            <a:rect l="l" t="t" r="r" b="b"/>
            <a:pathLst>
              <a:path w="2087217" h="319014">
                <a:moveTo>
                  <a:pt x="2087217" y="0"/>
                </a:moveTo>
                <a:cubicBezTo>
                  <a:pt x="1764195" y="152400"/>
                  <a:pt x="1441173" y="304800"/>
                  <a:pt x="1093304" y="318052"/>
                </a:cubicBezTo>
                <a:cubicBezTo>
                  <a:pt x="745435" y="331304"/>
                  <a:pt x="372717" y="205408"/>
                  <a:pt x="0" y="79513"/>
                </a:cubicBezTo>
              </a:path>
            </a:pathLst>
          </a:custGeom>
          <a:noFill/>
          <a:ln w="38100">
            <a:solidFill>
              <a:srgbClr val="0070C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015FF18-0F7E-F740-82C8-AA50A715ED3A}"/>
              </a:ext>
            </a:extLst>
          </p:cNvPr>
          <p:cNvSpPr txBox="1"/>
          <p:nvPr/>
        </p:nvSpPr>
        <p:spPr>
          <a:xfrm>
            <a:off x="6360435" y="1392075"/>
            <a:ext cx="728084" cy="523220"/>
          </a:xfrm>
          <a:prstGeom prst="rect">
            <a:avLst/>
          </a:prstGeom>
          <a:noFill/>
        </p:spPr>
        <p:txBody>
          <a:bodyPr wrap="none" rtlCol="0">
            <a:spAutoFit/>
          </a:bodyPr>
          <a:lstStyle/>
          <a:p>
            <a:pPr marL="457200" indent="-457200" algn="l">
              <a:buClr>
                <a:schemeClr val="accent2"/>
              </a:buClr>
              <a:buFont typeface="+mj-lt"/>
              <a:buAutoNum type="alphaUcPeriod"/>
            </a:pPr>
            <a:r>
              <a:rPr lang="en-US" sz="2800" dirty="0">
                <a:latin typeface="Calibri" panose="020F0502020204030204" pitchFamily="34" charset="0"/>
                <a:cs typeface="Calibri" panose="020F0502020204030204" pitchFamily="34" charset="0"/>
              </a:rPr>
              <a:t> </a:t>
            </a:r>
          </a:p>
        </p:txBody>
      </p:sp>
      <p:sp>
        <p:nvSpPr>
          <p:cNvPr id="41" name="TextBox 40">
            <a:extLst>
              <a:ext uri="{FF2B5EF4-FFF2-40B4-BE49-F238E27FC236}">
                <a16:creationId xmlns:a16="http://schemas.microsoft.com/office/drawing/2014/main" id="{00450206-9407-8C4D-979E-98C666785636}"/>
              </a:ext>
            </a:extLst>
          </p:cNvPr>
          <p:cNvSpPr txBox="1"/>
          <p:nvPr/>
        </p:nvSpPr>
        <p:spPr>
          <a:xfrm>
            <a:off x="6360435" y="3299737"/>
            <a:ext cx="785793" cy="523220"/>
          </a:xfrm>
          <a:prstGeom prst="rect">
            <a:avLst/>
          </a:prstGeom>
          <a:noFill/>
        </p:spPr>
        <p:txBody>
          <a:bodyPr wrap="none" rtlCol="0">
            <a:spAutoFit/>
          </a:bodyPr>
          <a:lstStyle/>
          <a:p>
            <a:pPr marL="514350" indent="-514350" algn="l">
              <a:buClr>
                <a:schemeClr val="accent2"/>
              </a:buClr>
              <a:buFont typeface="+mj-lt"/>
              <a:buAutoNum type="alphaUcPeriod" startAt="2"/>
            </a:pPr>
            <a:r>
              <a:rPr lang="en-US" sz="2800" dirty="0">
                <a:latin typeface="Calibri" panose="020F0502020204030204" pitchFamily="34" charset="0"/>
                <a:cs typeface="Calibri" panose="020F0502020204030204" pitchFamily="34" charset="0"/>
              </a:rPr>
              <a:t> </a:t>
            </a:r>
          </a:p>
        </p:txBody>
      </p:sp>
      <p:sp>
        <p:nvSpPr>
          <p:cNvPr id="42" name="TextBox 41">
            <a:extLst>
              <a:ext uri="{FF2B5EF4-FFF2-40B4-BE49-F238E27FC236}">
                <a16:creationId xmlns:a16="http://schemas.microsoft.com/office/drawing/2014/main" id="{9D75645A-C292-034F-9A5F-3436A4B726A2}"/>
              </a:ext>
            </a:extLst>
          </p:cNvPr>
          <p:cNvSpPr txBox="1"/>
          <p:nvPr/>
        </p:nvSpPr>
        <p:spPr>
          <a:xfrm>
            <a:off x="6360435" y="5165115"/>
            <a:ext cx="785793" cy="523220"/>
          </a:xfrm>
          <a:prstGeom prst="rect">
            <a:avLst/>
          </a:prstGeom>
          <a:noFill/>
        </p:spPr>
        <p:txBody>
          <a:bodyPr wrap="none" rtlCol="0">
            <a:spAutoFit/>
          </a:bodyPr>
          <a:lstStyle/>
          <a:p>
            <a:pPr marL="514350" indent="-514350" algn="l">
              <a:buClr>
                <a:schemeClr val="accent2"/>
              </a:buClr>
              <a:buFont typeface="+mj-lt"/>
              <a:buAutoNum type="alphaUcPeriod" startAt="3"/>
            </a:pPr>
            <a:r>
              <a:rPr lang="en-US" sz="2800" dirty="0">
                <a:latin typeface="Calibri" panose="020F0502020204030204" pitchFamily="34" charset="0"/>
                <a:cs typeface="Calibri" panose="020F0502020204030204" pitchFamily="34" charset="0"/>
              </a:rPr>
              <a:t> </a:t>
            </a:r>
          </a:p>
        </p:txBody>
      </p:sp>
      <p:cxnSp>
        <p:nvCxnSpPr>
          <p:cNvPr id="44" name="Straight Connector 43">
            <a:extLst>
              <a:ext uri="{FF2B5EF4-FFF2-40B4-BE49-F238E27FC236}">
                <a16:creationId xmlns:a16="http://schemas.microsoft.com/office/drawing/2014/main" id="{83A4E6C3-0C37-CE49-AE63-8D8F17B6E925}"/>
              </a:ext>
            </a:extLst>
          </p:cNvPr>
          <p:cNvCxnSpPr/>
          <p:nvPr/>
        </p:nvCxnSpPr>
        <p:spPr>
          <a:xfrm>
            <a:off x="6172200" y="1437855"/>
            <a:ext cx="0" cy="490212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5F74FD11-C511-2E44-80FD-BECF50DDFCB0}"/>
              </a:ext>
            </a:extLst>
          </p:cNvPr>
          <p:cNvSpPr/>
          <p:nvPr/>
        </p:nvSpPr>
        <p:spPr>
          <a:xfrm>
            <a:off x="6258817" y="5165115"/>
            <a:ext cx="728084" cy="52322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ontent Placeholder 2">
            <a:extLst>
              <a:ext uri="{FF2B5EF4-FFF2-40B4-BE49-F238E27FC236}">
                <a16:creationId xmlns:a16="http://schemas.microsoft.com/office/drawing/2014/main" id="{6F5658E1-B427-E440-94EC-03AA6F01E5C1}"/>
              </a:ext>
            </a:extLst>
          </p:cNvPr>
          <p:cNvSpPr>
            <a:spLocks noGrp="1"/>
          </p:cNvSpPr>
          <p:nvPr>
            <p:ph idx="1"/>
          </p:nvPr>
        </p:nvSpPr>
        <p:spPr>
          <a:xfrm>
            <a:off x="767862" y="1295400"/>
            <a:ext cx="5430894" cy="3842077"/>
          </a:xfrm>
        </p:spPr>
        <p:txBody>
          <a:bodyPr/>
          <a:lstStyle/>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void</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432FF"/>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num</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strspn</a:t>
            </a:r>
            <a:r>
              <a:rPr lang="en-US" sz="2200" dirty="0">
                <a:solidFill>
                  <a:srgbClr val="000000"/>
                </a:solidFill>
                <a:latin typeface="Consolas" panose="020B0609020204030204" pitchFamily="49" charset="0"/>
                <a:cs typeface="Consolas" panose="020B0609020204030204" pitchFamily="49" charset="0"/>
              </a:rPr>
              <a:t>(*</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a:t>
            </a:r>
            <a:r>
              <a:rPr lang="en-US" sz="2200" dirty="0" err="1">
                <a:solidFill>
                  <a:srgbClr val="000000"/>
                </a:solidFill>
                <a:latin typeface="Consolas" panose="020B0609020204030204" pitchFamily="49" charset="0"/>
                <a:cs typeface="Consolas" panose="020B0609020204030204" pitchFamily="49" charset="0"/>
              </a:rPr>
              <a:t>p_str</a:t>
            </a:r>
            <a:r>
              <a:rPr lang="en-US" sz="2200" dirty="0">
                <a:solidFill>
                  <a:srgbClr val="000000"/>
                </a:solidFill>
                <a:latin typeface="Consolas" panose="020B0609020204030204" pitchFamily="49" charset="0"/>
                <a:cs typeface="Consolas" panose="020B0609020204030204" pitchFamily="49" charset="0"/>
              </a:rPr>
              <a:t> + num;</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432FF"/>
                </a:solidFill>
                <a:latin typeface="Consolas" panose="020B0609020204030204" pitchFamily="49" charset="0"/>
                <a:cs typeface="Consolas" panose="020B0609020204030204" pitchFamily="49" charset="0"/>
              </a:rPr>
              <a:t>main</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00B050"/>
                </a:solidFill>
                <a:latin typeface="Consolas" panose="020B0609020204030204" pitchFamily="49" charset="0"/>
                <a:cs typeface="Consolas" panose="020B0609020204030204" pitchFamily="49" charset="0"/>
              </a:rPr>
              <a:t>int</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argc</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chemeClr val="accent2">
                    <a:lumMod val="75000"/>
                  </a:schemeClr>
                </a:solidFill>
                <a:latin typeface="Consolas" panose="020B0609020204030204" pitchFamily="49" charset="0"/>
                <a:cs typeface="Consolas" panose="020B0609020204030204" pitchFamily="49" charset="0"/>
              </a:rPr>
              <a:t>argv</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char</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chemeClr val="accent2">
                    <a:lumMod val="75000"/>
                  </a:schemeClr>
                </a:solidFill>
                <a:latin typeface="Consolas" panose="020B0609020204030204" pitchFamily="49" charset="0"/>
                <a:cs typeface="Consolas" panose="020B0609020204030204" pitchFamily="49" charset="0"/>
              </a:rPr>
              <a:t>str</a:t>
            </a:r>
            <a:r>
              <a:rPr lang="en-US" sz="2200" dirty="0">
                <a:solidFill>
                  <a:srgbClr val="000000"/>
                </a:solidFill>
                <a:latin typeface="Consolas" panose="020B0609020204030204" pitchFamily="49" charset="0"/>
                <a:cs typeface="Consolas" panose="020B0609020204030204" pitchFamily="49" charset="0"/>
              </a:rPr>
              <a:t> = </a:t>
            </a:r>
            <a:r>
              <a:rPr lang="en-US" sz="2200" dirty="0">
                <a:solidFill>
                  <a:srgbClr val="7030A0"/>
                </a:solidFill>
                <a:latin typeface="Consolas" panose="020B0609020204030204" pitchFamily="49" charset="0"/>
                <a:cs typeface="Consolas" panose="020B0609020204030204" pitchFamily="49" charset="0"/>
              </a:rPr>
              <a:t>"  Hi!"</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91020B"/>
                </a:solidFill>
                <a:latin typeface="Consolas" panose="020B0609020204030204" pitchFamily="49" charset="0"/>
                <a:cs typeface="Consolas" panose="020B0609020204030204" pitchFamily="49" charset="0"/>
              </a:rPr>
              <a:t> </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skip_spaces</a:t>
            </a:r>
            <a:r>
              <a:rPr lang="en-US" sz="2200" dirty="0">
                <a:solidFill>
                  <a:srgbClr val="000000"/>
                </a:solidFill>
                <a:latin typeface="Consolas" panose="020B0609020204030204" pitchFamily="49" charset="0"/>
                <a:cs typeface="Consolas" panose="020B0609020204030204" pitchFamily="49" charset="0"/>
              </a:rPr>
              <a:t>(&amp;str);</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err="1">
                <a:solidFill>
                  <a:srgbClr val="000000"/>
                </a:solidFill>
                <a:latin typeface="Consolas" panose="020B0609020204030204" pitchFamily="49" charset="0"/>
                <a:cs typeface="Consolas" panose="020B0609020204030204" pitchFamily="49" charset="0"/>
              </a:rPr>
              <a:t>printf</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7030A0"/>
                </a:solidFill>
                <a:latin typeface="Consolas" panose="020B0609020204030204" pitchFamily="49" charset="0"/>
                <a:cs typeface="Consolas" panose="020B0609020204030204" pitchFamily="49" charset="0"/>
              </a:rPr>
              <a:t>"%s"</a:t>
            </a:r>
            <a:r>
              <a:rPr lang="en-US" sz="2200" dirty="0">
                <a:solidFill>
                  <a:srgbClr val="000000"/>
                </a:solidFill>
                <a:latin typeface="Consolas" panose="020B0609020204030204" pitchFamily="49" charset="0"/>
                <a:cs typeface="Consolas" panose="020B0609020204030204" pitchFamily="49" charset="0"/>
              </a:rPr>
              <a:t>, str); </a:t>
            </a:r>
            <a:r>
              <a:rPr lang="en-US" sz="2200" dirty="0">
                <a:solidFill>
                  <a:srgbClr val="C00000"/>
                </a:solidFill>
                <a:latin typeface="Consolas" panose="020B0609020204030204" pitchFamily="49" charset="0"/>
                <a:cs typeface="Consolas" panose="020B0609020204030204" pitchFamily="49" charset="0"/>
              </a:rPr>
              <a:t>// "Hi!"</a:t>
            </a:r>
            <a:endParaRPr lang="en-US" sz="2200" dirty="0">
              <a:solidFill>
                <a:srgbClr val="000000"/>
              </a:solidFill>
              <a:latin typeface="Consolas" panose="020B0609020204030204" pitchFamily="49" charset="0"/>
              <a:cs typeface="Consolas" panose="020B0609020204030204" pitchFamily="49" charset="0"/>
            </a:endParaRP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54503"/>
                </a:solidFill>
                <a:latin typeface="Consolas" panose="020B0609020204030204" pitchFamily="49" charset="0"/>
                <a:cs typeface="Consolas" panose="020B0609020204030204" pitchFamily="49" charset="0"/>
              </a:rPr>
              <a:t>return</a:t>
            </a:r>
            <a:r>
              <a:rPr lang="en-US" sz="2200" dirty="0">
                <a:solidFill>
                  <a:srgbClr val="000000"/>
                </a:solidFill>
                <a:latin typeface="Consolas" panose="020B0609020204030204" pitchFamily="49" charset="0"/>
                <a:cs typeface="Consolas" panose="020B0609020204030204" pitchFamily="49" charset="0"/>
              </a:rPr>
              <a:t> </a:t>
            </a:r>
            <a:r>
              <a:rPr lang="en-US" sz="2200" dirty="0">
                <a:solidFill>
                  <a:srgbClr val="91020B"/>
                </a:solidFill>
                <a:latin typeface="Consolas" panose="020B0609020204030204" pitchFamily="49" charset="0"/>
                <a:cs typeface="Consolas" panose="020B0609020204030204" pitchFamily="49" charset="0"/>
              </a:rPr>
              <a:t>0</a:t>
            </a:r>
            <a:r>
              <a:rPr lang="en-US" sz="2200" dirty="0">
                <a:solidFill>
                  <a:srgbClr val="000000"/>
                </a:solidFill>
                <a:latin typeface="Consolas" panose="020B0609020204030204" pitchFamily="49" charset="0"/>
                <a:cs typeface="Consolas" panose="020B0609020204030204" pitchFamily="49" charset="0"/>
              </a:rPr>
              <a:t>;</a:t>
            </a:r>
          </a:p>
          <a:p>
            <a:pPr marL="17463" lvl="1" indent="0">
              <a:spcBef>
                <a:spcPts val="600"/>
              </a:spcBef>
              <a:buNone/>
            </a:pPr>
            <a:r>
              <a:rPr lang="en-US" sz="2200" dirty="0">
                <a:solidFill>
                  <a:srgbClr val="000000"/>
                </a:solidFill>
                <a:latin typeface="Consolas" panose="020B0609020204030204" pitchFamily="49" charset="0"/>
                <a:cs typeface="Consolas" panose="020B0609020204030204" pitchFamily="49" charset="0"/>
              </a:rPr>
              <a:t>}</a:t>
            </a:r>
          </a:p>
        </p:txBody>
      </p:sp>
      <p:sp>
        <p:nvSpPr>
          <p:cNvPr id="36" name="// file: strcmp_ex.c…">
            <a:extLst>
              <a:ext uri="{FF2B5EF4-FFF2-40B4-BE49-F238E27FC236}">
                <a16:creationId xmlns:a16="http://schemas.microsoft.com/office/drawing/2014/main" id="{06513F70-B866-594F-8FE8-BD5C47505AB1}"/>
              </a:ext>
            </a:extLst>
          </p:cNvPr>
          <p:cNvSpPr txBox="1"/>
          <p:nvPr/>
        </p:nvSpPr>
        <p:spPr>
          <a:xfrm flipH="1">
            <a:off x="152400" y="1295400"/>
            <a:ext cx="615462" cy="3842077"/>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2</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7</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8</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9</a:t>
            </a:r>
          </a:p>
          <a:p>
            <a:pPr>
              <a:lnSpc>
                <a:spcPct val="90000"/>
              </a:lnSpc>
              <a:spcBef>
                <a:spcPts val="600"/>
              </a:spcBef>
              <a:defRPr sz="2700">
                <a:latin typeface="Courier"/>
                <a:ea typeface="Courier"/>
                <a:cs typeface="Courier"/>
                <a:sym typeface="Courier"/>
              </a:defRPr>
            </a:pPr>
            <a:r>
              <a:rPr lang="en-US" sz="2200" dirty="0">
                <a:latin typeface="Consolas" panose="020B0609020204030204" pitchFamily="49" charset="0"/>
                <a:cs typeface="Consolas" panose="020B0609020204030204" pitchFamily="49" charset="0"/>
              </a:rPr>
              <a:t>10</a:t>
            </a:r>
          </a:p>
        </p:txBody>
      </p:sp>
      <p:sp>
        <p:nvSpPr>
          <p:cNvPr id="39" name="TextBox 38">
            <a:extLst>
              <a:ext uri="{FF2B5EF4-FFF2-40B4-BE49-F238E27FC236}">
                <a16:creationId xmlns:a16="http://schemas.microsoft.com/office/drawing/2014/main" id="{276EFDC8-4A7D-C648-BCEB-A8ADB0F52A61}"/>
              </a:ext>
            </a:extLst>
          </p:cNvPr>
          <p:cNvSpPr txBox="1"/>
          <p:nvPr/>
        </p:nvSpPr>
        <p:spPr>
          <a:xfrm>
            <a:off x="152400" y="5196006"/>
            <a:ext cx="6331752" cy="1384995"/>
          </a:xfrm>
          <a:prstGeom prst="rect">
            <a:avLst/>
          </a:prstGeom>
          <a:noFill/>
        </p:spPr>
        <p:txBody>
          <a:bodyPr wrap="square" rtlCol="0">
            <a:spAutoFit/>
          </a:bodyPr>
          <a:lstStyle/>
          <a:p>
            <a:pPr algn="l">
              <a:buClr>
                <a:schemeClr val="accent2"/>
              </a:buClr>
            </a:pPr>
            <a:r>
              <a:rPr lang="en-US" sz="2800" dirty="0">
                <a:latin typeface="+mn-lt"/>
              </a:rPr>
              <a:t>What diagram most accurately depicts program state at Line 4 (before </a:t>
            </a:r>
            <a:r>
              <a:rPr lang="en-US" sz="2800" dirty="0" err="1">
                <a:latin typeface="Consolas" panose="020B0609020204030204" pitchFamily="49" charset="0"/>
                <a:cs typeface="Consolas" panose="020B0609020204030204" pitchFamily="49" charset="0"/>
              </a:rPr>
              <a:t>skip_spaces</a:t>
            </a:r>
            <a:r>
              <a:rPr lang="en-US" sz="2800" dirty="0">
                <a:latin typeface="+mn-lt"/>
              </a:rPr>
              <a:t> returns to </a:t>
            </a:r>
            <a:r>
              <a:rPr lang="en-US" sz="2800" dirty="0">
                <a:latin typeface="Consolas" panose="020B0609020204030204" pitchFamily="49" charset="0"/>
                <a:cs typeface="Consolas" panose="020B0609020204030204" pitchFamily="49" charset="0"/>
              </a:rPr>
              <a:t>main</a:t>
            </a:r>
            <a:r>
              <a:rPr lang="en-US" sz="2800" dirty="0">
                <a:latin typeface="+mn-lt"/>
              </a:rPr>
              <a:t>)?</a:t>
            </a:r>
          </a:p>
        </p:txBody>
      </p:sp>
    </p:spTree>
    <p:extLst>
      <p:ext uri="{BB962C8B-B14F-4D97-AF65-F5344CB8AC3E}">
        <p14:creationId xmlns:p14="http://schemas.microsoft.com/office/powerpoint/2010/main" val="271130510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Tree>
    <p:extLst>
      <p:ext uri="{BB962C8B-B14F-4D97-AF65-F5344CB8AC3E}">
        <p14:creationId xmlns:p14="http://schemas.microsoft.com/office/powerpoint/2010/main" val="351344500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13716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Rectangle 8">
            <a:extLst>
              <a:ext uri="{FF2B5EF4-FFF2-40B4-BE49-F238E27FC236}">
                <a16:creationId xmlns:a16="http://schemas.microsoft.com/office/drawing/2014/main" id="{7A680745-9300-4945-B080-947D21D7628E}"/>
              </a:ext>
            </a:extLst>
          </p:cNvPr>
          <p:cNvSpPr/>
          <p:nvPr/>
        </p:nvSpPr>
        <p:spPr bwMode="auto">
          <a:xfrm>
            <a:off x="7924800" y="1340306"/>
            <a:ext cx="3429000" cy="1250494"/>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1</a:t>
            </a:r>
            <a:r>
              <a:rPr lang="en-US" sz="2400" dirty="0"/>
              <a:t> makes a typical modifiable character array of 6 characters.</a:t>
            </a:r>
            <a:endParaRPr lang="en-US" sz="2400" b="1" dirty="0"/>
          </a:p>
        </p:txBody>
      </p:sp>
    </p:spTree>
    <p:extLst>
      <p:ext uri="{BB962C8B-B14F-4D97-AF65-F5344CB8AC3E}">
        <p14:creationId xmlns:p14="http://schemas.microsoft.com/office/powerpoint/2010/main" val="355846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18288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TextBox 8">
            <a:extLst>
              <a:ext uri="{FF2B5EF4-FFF2-40B4-BE49-F238E27FC236}">
                <a16:creationId xmlns:a16="http://schemas.microsoft.com/office/drawing/2014/main" id="{BD65877A-047C-0841-8576-A88DD4DABA94}"/>
              </a:ext>
            </a:extLst>
          </p:cNvPr>
          <p:cNvSpPr txBox="1"/>
          <p:nvPr/>
        </p:nvSpPr>
        <p:spPr>
          <a:xfrm>
            <a:off x="644371" y="1849821"/>
            <a:ext cx="595035" cy="584775"/>
          </a:xfrm>
          <a:prstGeom prst="rect">
            <a:avLst/>
          </a:prstGeom>
          <a:noFill/>
        </p:spPr>
        <p:txBody>
          <a:bodyPr wrap="none" rtlCol="0">
            <a:spAutoFit/>
          </a:bodyPr>
          <a:lstStyle/>
          <a:p>
            <a:r>
              <a:rPr lang="en-US" sz="3200" dirty="0"/>
              <a:t>✅</a:t>
            </a:r>
          </a:p>
        </p:txBody>
      </p:sp>
      <p:sp>
        <p:nvSpPr>
          <p:cNvPr id="10" name="Rectangle 9">
            <a:extLst>
              <a:ext uri="{FF2B5EF4-FFF2-40B4-BE49-F238E27FC236}">
                <a16:creationId xmlns:a16="http://schemas.microsoft.com/office/drawing/2014/main" id="{C839A292-6546-BE4E-8CAA-2A1FF873133E}"/>
              </a:ext>
            </a:extLst>
          </p:cNvPr>
          <p:cNvSpPr/>
          <p:nvPr/>
        </p:nvSpPr>
        <p:spPr bwMode="auto">
          <a:xfrm>
            <a:off x="7924800" y="1340306"/>
            <a:ext cx="3617188" cy="1326694"/>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2</a:t>
            </a:r>
            <a:r>
              <a:rPr lang="en-US" sz="2400" dirty="0"/>
              <a:t> copies characters into this modifiable character array.</a:t>
            </a:r>
            <a:endParaRPr lang="en-US" sz="2400" b="1" dirty="0"/>
          </a:p>
        </p:txBody>
      </p:sp>
    </p:spTree>
    <p:extLst>
      <p:ext uri="{BB962C8B-B14F-4D97-AF65-F5344CB8AC3E}">
        <p14:creationId xmlns:p14="http://schemas.microsoft.com/office/powerpoint/2010/main" val="422358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22098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TextBox 8">
            <a:extLst>
              <a:ext uri="{FF2B5EF4-FFF2-40B4-BE49-F238E27FC236}">
                <a16:creationId xmlns:a16="http://schemas.microsoft.com/office/drawing/2014/main" id="{BD65877A-047C-0841-8576-A88DD4DABA94}"/>
              </a:ext>
            </a:extLst>
          </p:cNvPr>
          <p:cNvSpPr txBox="1"/>
          <p:nvPr/>
        </p:nvSpPr>
        <p:spPr>
          <a:xfrm>
            <a:off x="644371" y="1849821"/>
            <a:ext cx="595035" cy="584775"/>
          </a:xfrm>
          <a:prstGeom prst="rect">
            <a:avLst/>
          </a:prstGeom>
          <a:noFill/>
        </p:spPr>
        <p:txBody>
          <a:bodyPr wrap="none" rtlCol="0">
            <a:spAutoFit/>
          </a:bodyPr>
          <a:lstStyle/>
          <a:p>
            <a:r>
              <a:rPr lang="en-US" sz="3200" dirty="0"/>
              <a:t>✅</a:t>
            </a:r>
          </a:p>
        </p:txBody>
      </p:sp>
      <p:sp>
        <p:nvSpPr>
          <p:cNvPr id="10" name="TextBox 9">
            <a:extLst>
              <a:ext uri="{FF2B5EF4-FFF2-40B4-BE49-F238E27FC236}">
                <a16:creationId xmlns:a16="http://schemas.microsoft.com/office/drawing/2014/main" id="{41897C20-E350-0B49-AF4E-6CFFD7241832}"/>
              </a:ext>
            </a:extLst>
          </p:cNvPr>
          <p:cNvSpPr txBox="1"/>
          <p:nvPr/>
        </p:nvSpPr>
        <p:spPr>
          <a:xfrm>
            <a:off x="641551" y="2268058"/>
            <a:ext cx="595035" cy="584775"/>
          </a:xfrm>
          <a:prstGeom prst="rect">
            <a:avLst/>
          </a:prstGeom>
          <a:noFill/>
        </p:spPr>
        <p:txBody>
          <a:bodyPr wrap="none" rtlCol="0">
            <a:spAutoFit/>
          </a:bodyPr>
          <a:lstStyle/>
          <a:p>
            <a:r>
              <a:rPr lang="en-US" sz="3200" dirty="0"/>
              <a:t>✅</a:t>
            </a:r>
          </a:p>
        </p:txBody>
      </p:sp>
      <p:sp>
        <p:nvSpPr>
          <p:cNvPr id="11" name="Rectangle 10">
            <a:extLst>
              <a:ext uri="{FF2B5EF4-FFF2-40B4-BE49-F238E27FC236}">
                <a16:creationId xmlns:a16="http://schemas.microsoft.com/office/drawing/2014/main" id="{77A40642-CFF3-AF4B-A407-F905A68F502C}"/>
              </a:ext>
            </a:extLst>
          </p:cNvPr>
          <p:cNvSpPr/>
          <p:nvPr/>
        </p:nvSpPr>
        <p:spPr bwMode="auto">
          <a:xfrm>
            <a:off x="7924800" y="1340306"/>
            <a:ext cx="3429000" cy="2743200"/>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3</a:t>
            </a:r>
            <a:r>
              <a:rPr lang="en-US" sz="2400" dirty="0"/>
              <a:t> makes a const pointer that points to the first element of </a:t>
            </a:r>
            <a:r>
              <a:rPr lang="en-US" sz="2400" dirty="0" err="1"/>
              <a:t>buf</a:t>
            </a:r>
            <a:r>
              <a:rPr lang="en-US" sz="2400" dirty="0"/>
              <a:t>.  We cannot use str to change the characters it points to because it is const.</a:t>
            </a:r>
            <a:endParaRPr lang="en-US" sz="2400" b="1" dirty="0"/>
          </a:p>
        </p:txBody>
      </p:sp>
    </p:spTree>
    <p:extLst>
      <p:ext uri="{BB962C8B-B14F-4D97-AF65-F5344CB8AC3E}">
        <p14:creationId xmlns:p14="http://schemas.microsoft.com/office/powerpoint/2010/main" val="20497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27432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TextBox 8">
            <a:extLst>
              <a:ext uri="{FF2B5EF4-FFF2-40B4-BE49-F238E27FC236}">
                <a16:creationId xmlns:a16="http://schemas.microsoft.com/office/drawing/2014/main" id="{BD65877A-047C-0841-8576-A88DD4DABA94}"/>
              </a:ext>
            </a:extLst>
          </p:cNvPr>
          <p:cNvSpPr txBox="1"/>
          <p:nvPr/>
        </p:nvSpPr>
        <p:spPr>
          <a:xfrm>
            <a:off x="644371" y="1849821"/>
            <a:ext cx="595035" cy="584775"/>
          </a:xfrm>
          <a:prstGeom prst="rect">
            <a:avLst/>
          </a:prstGeom>
          <a:noFill/>
        </p:spPr>
        <p:txBody>
          <a:bodyPr wrap="none" rtlCol="0">
            <a:spAutoFit/>
          </a:bodyPr>
          <a:lstStyle/>
          <a:p>
            <a:r>
              <a:rPr lang="en-US" sz="3200" dirty="0"/>
              <a:t>✅</a:t>
            </a:r>
          </a:p>
        </p:txBody>
      </p:sp>
      <p:sp>
        <p:nvSpPr>
          <p:cNvPr id="10" name="TextBox 9">
            <a:extLst>
              <a:ext uri="{FF2B5EF4-FFF2-40B4-BE49-F238E27FC236}">
                <a16:creationId xmlns:a16="http://schemas.microsoft.com/office/drawing/2014/main" id="{41897C20-E350-0B49-AF4E-6CFFD7241832}"/>
              </a:ext>
            </a:extLst>
          </p:cNvPr>
          <p:cNvSpPr txBox="1"/>
          <p:nvPr/>
        </p:nvSpPr>
        <p:spPr>
          <a:xfrm>
            <a:off x="641551" y="2268058"/>
            <a:ext cx="595035" cy="584775"/>
          </a:xfrm>
          <a:prstGeom prst="rect">
            <a:avLst/>
          </a:prstGeom>
          <a:noFill/>
        </p:spPr>
        <p:txBody>
          <a:bodyPr wrap="none" rtlCol="0">
            <a:spAutoFit/>
          </a:bodyPr>
          <a:lstStyle/>
          <a:p>
            <a:r>
              <a:rPr lang="en-US" sz="3200" dirty="0"/>
              <a:t>✅</a:t>
            </a:r>
          </a:p>
        </p:txBody>
      </p:sp>
      <p:sp>
        <p:nvSpPr>
          <p:cNvPr id="12" name="TextBox 11">
            <a:extLst>
              <a:ext uri="{FF2B5EF4-FFF2-40B4-BE49-F238E27FC236}">
                <a16:creationId xmlns:a16="http://schemas.microsoft.com/office/drawing/2014/main" id="{D4627405-2613-C448-BD38-516BB1511629}"/>
              </a:ext>
            </a:extLst>
          </p:cNvPr>
          <p:cNvSpPr txBox="1"/>
          <p:nvPr/>
        </p:nvSpPr>
        <p:spPr>
          <a:xfrm>
            <a:off x="641551" y="2737945"/>
            <a:ext cx="595035" cy="584775"/>
          </a:xfrm>
          <a:prstGeom prst="rect">
            <a:avLst/>
          </a:prstGeom>
          <a:noFill/>
        </p:spPr>
        <p:txBody>
          <a:bodyPr wrap="none" rtlCol="0">
            <a:spAutoFit/>
          </a:bodyPr>
          <a:lstStyle/>
          <a:p>
            <a:r>
              <a:rPr lang="en-US" sz="3200" dirty="0"/>
              <a:t>❌</a:t>
            </a:r>
          </a:p>
        </p:txBody>
      </p:sp>
      <p:sp>
        <p:nvSpPr>
          <p:cNvPr id="13" name="Rectangle 12">
            <a:extLst>
              <a:ext uri="{FF2B5EF4-FFF2-40B4-BE49-F238E27FC236}">
                <a16:creationId xmlns:a16="http://schemas.microsoft.com/office/drawing/2014/main" id="{2F1E1914-5343-854B-A9B4-AB20304BC105}"/>
              </a:ext>
            </a:extLst>
          </p:cNvPr>
          <p:cNvSpPr/>
          <p:nvPr/>
        </p:nvSpPr>
        <p:spPr bwMode="auto">
          <a:xfrm>
            <a:off x="7924800" y="1340306"/>
            <a:ext cx="3429000" cy="1982414"/>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4</a:t>
            </a:r>
            <a:r>
              <a:rPr lang="en-US" sz="2400" dirty="0"/>
              <a:t> is not allowed – it attempts to use a const pointer to characters to modify those characters.</a:t>
            </a:r>
            <a:endParaRPr lang="en-US" sz="2400" b="1" dirty="0"/>
          </a:p>
        </p:txBody>
      </p:sp>
    </p:spTree>
    <p:extLst>
      <p:ext uri="{BB962C8B-B14F-4D97-AF65-F5344CB8AC3E}">
        <p14:creationId xmlns:p14="http://schemas.microsoft.com/office/powerpoint/2010/main" val="252165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32004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TextBox 8">
            <a:extLst>
              <a:ext uri="{FF2B5EF4-FFF2-40B4-BE49-F238E27FC236}">
                <a16:creationId xmlns:a16="http://schemas.microsoft.com/office/drawing/2014/main" id="{BD65877A-047C-0841-8576-A88DD4DABA94}"/>
              </a:ext>
            </a:extLst>
          </p:cNvPr>
          <p:cNvSpPr txBox="1"/>
          <p:nvPr/>
        </p:nvSpPr>
        <p:spPr>
          <a:xfrm>
            <a:off x="644371" y="1849821"/>
            <a:ext cx="595035" cy="584775"/>
          </a:xfrm>
          <a:prstGeom prst="rect">
            <a:avLst/>
          </a:prstGeom>
          <a:noFill/>
        </p:spPr>
        <p:txBody>
          <a:bodyPr wrap="none" rtlCol="0">
            <a:spAutoFit/>
          </a:bodyPr>
          <a:lstStyle/>
          <a:p>
            <a:r>
              <a:rPr lang="en-US" sz="3200" dirty="0"/>
              <a:t>✅</a:t>
            </a:r>
          </a:p>
        </p:txBody>
      </p:sp>
      <p:sp>
        <p:nvSpPr>
          <p:cNvPr id="10" name="TextBox 9">
            <a:extLst>
              <a:ext uri="{FF2B5EF4-FFF2-40B4-BE49-F238E27FC236}">
                <a16:creationId xmlns:a16="http://schemas.microsoft.com/office/drawing/2014/main" id="{41897C20-E350-0B49-AF4E-6CFFD7241832}"/>
              </a:ext>
            </a:extLst>
          </p:cNvPr>
          <p:cNvSpPr txBox="1"/>
          <p:nvPr/>
        </p:nvSpPr>
        <p:spPr>
          <a:xfrm>
            <a:off x="641551" y="2268058"/>
            <a:ext cx="595035" cy="584775"/>
          </a:xfrm>
          <a:prstGeom prst="rect">
            <a:avLst/>
          </a:prstGeom>
          <a:noFill/>
        </p:spPr>
        <p:txBody>
          <a:bodyPr wrap="none" rtlCol="0">
            <a:spAutoFit/>
          </a:bodyPr>
          <a:lstStyle/>
          <a:p>
            <a:r>
              <a:rPr lang="en-US" sz="3200" dirty="0"/>
              <a:t>✅</a:t>
            </a:r>
          </a:p>
        </p:txBody>
      </p:sp>
      <p:sp>
        <p:nvSpPr>
          <p:cNvPr id="12" name="TextBox 11">
            <a:extLst>
              <a:ext uri="{FF2B5EF4-FFF2-40B4-BE49-F238E27FC236}">
                <a16:creationId xmlns:a16="http://schemas.microsoft.com/office/drawing/2014/main" id="{D4627405-2613-C448-BD38-516BB1511629}"/>
              </a:ext>
            </a:extLst>
          </p:cNvPr>
          <p:cNvSpPr txBox="1"/>
          <p:nvPr/>
        </p:nvSpPr>
        <p:spPr>
          <a:xfrm>
            <a:off x="641551" y="2737945"/>
            <a:ext cx="595035" cy="584775"/>
          </a:xfrm>
          <a:prstGeom prst="rect">
            <a:avLst/>
          </a:prstGeom>
          <a:noFill/>
        </p:spPr>
        <p:txBody>
          <a:bodyPr wrap="none" rtlCol="0">
            <a:spAutoFit/>
          </a:bodyPr>
          <a:lstStyle/>
          <a:p>
            <a:r>
              <a:rPr lang="en-US" sz="3200" dirty="0"/>
              <a:t>❌</a:t>
            </a:r>
          </a:p>
        </p:txBody>
      </p:sp>
      <p:sp>
        <p:nvSpPr>
          <p:cNvPr id="11" name="TextBox 10">
            <a:extLst>
              <a:ext uri="{FF2B5EF4-FFF2-40B4-BE49-F238E27FC236}">
                <a16:creationId xmlns:a16="http://schemas.microsoft.com/office/drawing/2014/main" id="{28F97583-705C-F248-8EC4-8B467C03064C}"/>
              </a:ext>
            </a:extLst>
          </p:cNvPr>
          <p:cNvSpPr txBox="1"/>
          <p:nvPr/>
        </p:nvSpPr>
        <p:spPr>
          <a:xfrm>
            <a:off x="650012" y="3192968"/>
            <a:ext cx="595035" cy="584775"/>
          </a:xfrm>
          <a:prstGeom prst="rect">
            <a:avLst/>
          </a:prstGeom>
          <a:noFill/>
        </p:spPr>
        <p:txBody>
          <a:bodyPr wrap="none" rtlCol="0">
            <a:spAutoFit/>
          </a:bodyPr>
          <a:lstStyle/>
          <a:p>
            <a:r>
              <a:rPr lang="en-US" sz="3200" dirty="0"/>
              <a:t>✅</a:t>
            </a:r>
          </a:p>
        </p:txBody>
      </p:sp>
      <p:sp>
        <p:nvSpPr>
          <p:cNvPr id="13" name="Rectangle 12">
            <a:extLst>
              <a:ext uri="{FF2B5EF4-FFF2-40B4-BE49-F238E27FC236}">
                <a16:creationId xmlns:a16="http://schemas.microsoft.com/office/drawing/2014/main" id="{B3EEFE12-60EF-674A-BBC6-E91F8454F9B9}"/>
              </a:ext>
            </a:extLst>
          </p:cNvPr>
          <p:cNvSpPr/>
          <p:nvPr/>
        </p:nvSpPr>
        <p:spPr bwMode="auto">
          <a:xfrm>
            <a:off x="6858000" y="1340306"/>
            <a:ext cx="4495800" cy="2317294"/>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5</a:t>
            </a:r>
            <a:r>
              <a:rPr lang="en-US" sz="2400" dirty="0"/>
              <a:t> is ok – str’s type means that while you cannot change the characters at which it points, you can change str itself to point somewhere else.  </a:t>
            </a:r>
            <a:r>
              <a:rPr lang="en-US" sz="2400" b="1" dirty="0"/>
              <a:t>str</a:t>
            </a:r>
            <a:r>
              <a:rPr lang="en-US" sz="2400" dirty="0"/>
              <a:t> is not const – its characters are.</a:t>
            </a:r>
            <a:endParaRPr lang="en-US" sz="2400" b="1" dirty="0"/>
          </a:p>
        </p:txBody>
      </p:sp>
    </p:spTree>
    <p:extLst>
      <p:ext uri="{BB962C8B-B14F-4D97-AF65-F5344CB8AC3E}">
        <p14:creationId xmlns:p14="http://schemas.microsoft.com/office/powerpoint/2010/main" val="283593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D4DAB4-8216-7F40-9726-35A3A103DD83}"/>
              </a:ext>
            </a:extLst>
          </p:cNvPr>
          <p:cNvSpPr/>
          <p:nvPr/>
        </p:nvSpPr>
        <p:spPr>
          <a:xfrm>
            <a:off x="1219200" y="1295400"/>
            <a:ext cx="609600" cy="274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683692-B976-0240-AB3F-90BD08F77F5D}"/>
              </a:ext>
            </a:extLst>
          </p:cNvPr>
          <p:cNvSpPr>
            <a:spLocks noGrp="1"/>
          </p:cNvSpPr>
          <p:nvPr>
            <p:ph type="title"/>
          </p:nvPr>
        </p:nvSpPr>
        <p:spPr/>
        <p:txBody>
          <a:bodyPr/>
          <a:lstStyle/>
          <a:p>
            <a:r>
              <a:rPr lang="en-US" dirty="0"/>
              <a:t>const</a:t>
            </a:r>
          </a:p>
        </p:txBody>
      </p:sp>
      <p:sp>
        <p:nvSpPr>
          <p:cNvPr id="5" name="Content Placeholder 4">
            <a:extLst>
              <a:ext uri="{FF2B5EF4-FFF2-40B4-BE49-F238E27FC236}">
                <a16:creationId xmlns:a16="http://schemas.microsoft.com/office/drawing/2014/main" id="{82B8F577-7620-5443-A2CB-DC5B026377B4}"/>
              </a:ext>
            </a:extLst>
          </p:cNvPr>
          <p:cNvSpPr>
            <a:spLocks noGrp="1"/>
          </p:cNvSpPr>
          <p:nvPr>
            <p:ph idx="1"/>
          </p:nvPr>
        </p:nvSpPr>
        <p:spPr>
          <a:xfrm>
            <a:off x="152400" y="1371600"/>
            <a:ext cx="11811000" cy="5105400"/>
          </a:xfrm>
        </p:spPr>
        <p:txBody>
          <a:bodyPr/>
          <a:lstStyle/>
          <a:p>
            <a:pPr marL="0" indent="0">
              <a:spcBef>
                <a:spcPts val="500"/>
              </a:spcBef>
              <a:buNone/>
            </a:pPr>
            <a:r>
              <a:rPr lang="en-US" dirty="0">
                <a:latin typeface="Consolas" panose="020B0609020204030204" pitchFamily="49" charset="0"/>
                <a:cs typeface="Consolas" panose="020B0609020204030204" pitchFamily="49" charset="0"/>
              </a:rPr>
              <a:t>      1    char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[6];</a:t>
            </a:r>
          </a:p>
          <a:p>
            <a:pPr marL="0" indent="0">
              <a:spcBef>
                <a:spcPts val="500"/>
              </a:spcBef>
              <a:buNone/>
            </a:pP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 "Hello");</a:t>
            </a:r>
          </a:p>
          <a:p>
            <a:pPr marL="0" indent="0">
              <a:spcBef>
                <a:spcPts val="500"/>
              </a:spcBef>
              <a:buNone/>
            </a:pPr>
            <a:r>
              <a:rPr lang="en-US" dirty="0">
                <a:latin typeface="Consolas" panose="020B0609020204030204" pitchFamily="49" charset="0"/>
                <a:cs typeface="Consolas" panose="020B0609020204030204" pitchFamily="49" charset="0"/>
              </a:rPr>
              <a:t>      3    const char *str =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      4    str[0] = 'M';</a:t>
            </a:r>
          </a:p>
          <a:p>
            <a:pPr marL="0" indent="0">
              <a:spcBef>
                <a:spcPts val="500"/>
              </a:spcBef>
              <a:buNone/>
            </a:pPr>
            <a:r>
              <a:rPr lang="en-US" dirty="0">
                <a:latin typeface="Consolas" panose="020B0609020204030204" pitchFamily="49" charset="0"/>
                <a:cs typeface="Consolas" panose="020B0609020204030204" pitchFamily="49" charset="0"/>
              </a:rPr>
              <a:t>      5    str = "Mello";</a:t>
            </a:r>
          </a:p>
          <a:p>
            <a:pPr marL="0" indent="0">
              <a:spcBef>
                <a:spcPts val="500"/>
              </a:spcBef>
              <a:buNone/>
            </a:pPr>
            <a:r>
              <a:rPr lang="en-US" dirty="0">
                <a:latin typeface="Consolas" panose="020B0609020204030204" pitchFamily="49" charset="0"/>
                <a:cs typeface="Consolas" panose="020B0609020204030204" pitchFamily="49" charset="0"/>
              </a:rPr>
              <a:t>      6    </a:t>
            </a:r>
            <a:r>
              <a:rPr lang="en-US" dirty="0" err="1">
                <a:latin typeface="Consolas" panose="020B0609020204030204" pitchFamily="49" charset="0"/>
                <a:cs typeface="Consolas" panose="020B0609020204030204" pitchFamily="49" charset="0"/>
              </a:rPr>
              <a:t>buf</a:t>
            </a:r>
            <a:r>
              <a:rPr lang="en-US" dirty="0">
                <a:latin typeface="Consolas" panose="020B0609020204030204" pitchFamily="49" charset="0"/>
                <a:cs typeface="Consolas" panose="020B0609020204030204" pitchFamily="49" charset="0"/>
              </a:rPr>
              <a:t>[0] = 'M';</a:t>
            </a:r>
          </a:p>
          <a:p>
            <a:pPr marL="0" indent="0">
              <a:buNone/>
            </a:pPr>
            <a:endParaRPr lang="en-US" dirty="0"/>
          </a:p>
          <a:p>
            <a:pPr marL="0" indent="0">
              <a:buNone/>
            </a:pPr>
            <a:r>
              <a:rPr lang="en-US" dirty="0"/>
              <a:t>Which lines (if any) above will cause an error due to violating const? Remember that const char * means that the characters at the location it stores cannot be changed.</a:t>
            </a:r>
          </a:p>
        </p:txBody>
      </p:sp>
      <p:sp>
        <p:nvSpPr>
          <p:cNvPr id="7" name="Right Arrow 6">
            <a:extLst>
              <a:ext uri="{FF2B5EF4-FFF2-40B4-BE49-F238E27FC236}">
                <a16:creationId xmlns:a16="http://schemas.microsoft.com/office/drawing/2014/main" id="{80CEF07C-ADE3-8846-B134-A4C6E8133C6A}"/>
              </a:ext>
            </a:extLst>
          </p:cNvPr>
          <p:cNvSpPr/>
          <p:nvPr/>
        </p:nvSpPr>
        <p:spPr>
          <a:xfrm>
            <a:off x="66260" y="3581400"/>
            <a:ext cx="609599"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26CC6CD-EC17-8544-A9E5-72868205E1B6}"/>
              </a:ext>
            </a:extLst>
          </p:cNvPr>
          <p:cNvSpPr txBox="1"/>
          <p:nvPr/>
        </p:nvSpPr>
        <p:spPr>
          <a:xfrm>
            <a:off x="650012" y="1396425"/>
            <a:ext cx="595035" cy="584775"/>
          </a:xfrm>
          <a:prstGeom prst="rect">
            <a:avLst/>
          </a:prstGeom>
          <a:noFill/>
        </p:spPr>
        <p:txBody>
          <a:bodyPr wrap="none" rtlCol="0">
            <a:spAutoFit/>
          </a:bodyPr>
          <a:lstStyle/>
          <a:p>
            <a:r>
              <a:rPr lang="en-US" sz="3200" dirty="0"/>
              <a:t>✅</a:t>
            </a:r>
          </a:p>
        </p:txBody>
      </p:sp>
      <p:sp>
        <p:nvSpPr>
          <p:cNvPr id="9" name="TextBox 8">
            <a:extLst>
              <a:ext uri="{FF2B5EF4-FFF2-40B4-BE49-F238E27FC236}">
                <a16:creationId xmlns:a16="http://schemas.microsoft.com/office/drawing/2014/main" id="{BD65877A-047C-0841-8576-A88DD4DABA94}"/>
              </a:ext>
            </a:extLst>
          </p:cNvPr>
          <p:cNvSpPr txBox="1"/>
          <p:nvPr/>
        </p:nvSpPr>
        <p:spPr>
          <a:xfrm>
            <a:off x="644371" y="1849821"/>
            <a:ext cx="595035" cy="584775"/>
          </a:xfrm>
          <a:prstGeom prst="rect">
            <a:avLst/>
          </a:prstGeom>
          <a:noFill/>
        </p:spPr>
        <p:txBody>
          <a:bodyPr wrap="none" rtlCol="0">
            <a:spAutoFit/>
          </a:bodyPr>
          <a:lstStyle/>
          <a:p>
            <a:r>
              <a:rPr lang="en-US" sz="3200" dirty="0"/>
              <a:t>✅</a:t>
            </a:r>
          </a:p>
        </p:txBody>
      </p:sp>
      <p:sp>
        <p:nvSpPr>
          <p:cNvPr id="10" name="TextBox 9">
            <a:extLst>
              <a:ext uri="{FF2B5EF4-FFF2-40B4-BE49-F238E27FC236}">
                <a16:creationId xmlns:a16="http://schemas.microsoft.com/office/drawing/2014/main" id="{41897C20-E350-0B49-AF4E-6CFFD7241832}"/>
              </a:ext>
            </a:extLst>
          </p:cNvPr>
          <p:cNvSpPr txBox="1"/>
          <p:nvPr/>
        </p:nvSpPr>
        <p:spPr>
          <a:xfrm>
            <a:off x="641551" y="2268058"/>
            <a:ext cx="595035" cy="584775"/>
          </a:xfrm>
          <a:prstGeom prst="rect">
            <a:avLst/>
          </a:prstGeom>
          <a:noFill/>
        </p:spPr>
        <p:txBody>
          <a:bodyPr wrap="none" rtlCol="0">
            <a:spAutoFit/>
          </a:bodyPr>
          <a:lstStyle/>
          <a:p>
            <a:r>
              <a:rPr lang="en-US" sz="3200" dirty="0"/>
              <a:t>✅</a:t>
            </a:r>
          </a:p>
        </p:txBody>
      </p:sp>
      <p:sp>
        <p:nvSpPr>
          <p:cNvPr id="12" name="TextBox 11">
            <a:extLst>
              <a:ext uri="{FF2B5EF4-FFF2-40B4-BE49-F238E27FC236}">
                <a16:creationId xmlns:a16="http://schemas.microsoft.com/office/drawing/2014/main" id="{D4627405-2613-C448-BD38-516BB1511629}"/>
              </a:ext>
            </a:extLst>
          </p:cNvPr>
          <p:cNvSpPr txBox="1"/>
          <p:nvPr/>
        </p:nvSpPr>
        <p:spPr>
          <a:xfrm>
            <a:off x="641551" y="2737945"/>
            <a:ext cx="595035" cy="584775"/>
          </a:xfrm>
          <a:prstGeom prst="rect">
            <a:avLst/>
          </a:prstGeom>
          <a:noFill/>
        </p:spPr>
        <p:txBody>
          <a:bodyPr wrap="none" rtlCol="0">
            <a:spAutoFit/>
          </a:bodyPr>
          <a:lstStyle/>
          <a:p>
            <a:r>
              <a:rPr lang="en-US" sz="3200" dirty="0"/>
              <a:t>❌</a:t>
            </a:r>
          </a:p>
        </p:txBody>
      </p:sp>
      <p:sp>
        <p:nvSpPr>
          <p:cNvPr id="11" name="TextBox 10">
            <a:extLst>
              <a:ext uri="{FF2B5EF4-FFF2-40B4-BE49-F238E27FC236}">
                <a16:creationId xmlns:a16="http://schemas.microsoft.com/office/drawing/2014/main" id="{28F97583-705C-F248-8EC4-8B467C03064C}"/>
              </a:ext>
            </a:extLst>
          </p:cNvPr>
          <p:cNvSpPr txBox="1"/>
          <p:nvPr/>
        </p:nvSpPr>
        <p:spPr>
          <a:xfrm>
            <a:off x="650012" y="3192968"/>
            <a:ext cx="595035" cy="584775"/>
          </a:xfrm>
          <a:prstGeom prst="rect">
            <a:avLst/>
          </a:prstGeom>
          <a:noFill/>
        </p:spPr>
        <p:txBody>
          <a:bodyPr wrap="none" rtlCol="0">
            <a:spAutoFit/>
          </a:bodyPr>
          <a:lstStyle/>
          <a:p>
            <a:r>
              <a:rPr lang="en-US" sz="3200" dirty="0"/>
              <a:t>✅</a:t>
            </a:r>
          </a:p>
        </p:txBody>
      </p:sp>
      <p:sp>
        <p:nvSpPr>
          <p:cNvPr id="13" name="TextBox 12">
            <a:extLst>
              <a:ext uri="{FF2B5EF4-FFF2-40B4-BE49-F238E27FC236}">
                <a16:creationId xmlns:a16="http://schemas.microsoft.com/office/drawing/2014/main" id="{7EAB5F79-3EDB-BE43-AB0D-DAEAF8935AEA}"/>
              </a:ext>
            </a:extLst>
          </p:cNvPr>
          <p:cNvSpPr txBox="1"/>
          <p:nvPr/>
        </p:nvSpPr>
        <p:spPr>
          <a:xfrm>
            <a:off x="641551" y="3611205"/>
            <a:ext cx="595035" cy="584775"/>
          </a:xfrm>
          <a:prstGeom prst="rect">
            <a:avLst/>
          </a:prstGeom>
          <a:noFill/>
        </p:spPr>
        <p:txBody>
          <a:bodyPr wrap="none" rtlCol="0">
            <a:spAutoFit/>
          </a:bodyPr>
          <a:lstStyle/>
          <a:p>
            <a:r>
              <a:rPr lang="en-US" sz="3200" dirty="0"/>
              <a:t>✅</a:t>
            </a:r>
          </a:p>
        </p:txBody>
      </p:sp>
      <p:sp>
        <p:nvSpPr>
          <p:cNvPr id="14" name="Rectangle 13">
            <a:extLst>
              <a:ext uri="{FF2B5EF4-FFF2-40B4-BE49-F238E27FC236}">
                <a16:creationId xmlns:a16="http://schemas.microsoft.com/office/drawing/2014/main" id="{142DE0AD-806A-9643-968E-6B804797E3A0}"/>
              </a:ext>
            </a:extLst>
          </p:cNvPr>
          <p:cNvSpPr/>
          <p:nvPr/>
        </p:nvSpPr>
        <p:spPr bwMode="auto">
          <a:xfrm>
            <a:off x="6781800" y="1340306"/>
            <a:ext cx="4953000" cy="2743200"/>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Line 6</a:t>
            </a:r>
            <a:r>
              <a:rPr lang="en-US" sz="2400" dirty="0"/>
              <a:t> is ok – </a:t>
            </a:r>
            <a:r>
              <a:rPr lang="en-US" sz="2400" b="1" dirty="0" err="1"/>
              <a:t>buf</a:t>
            </a:r>
            <a:r>
              <a:rPr lang="en-US" sz="2400" dirty="0"/>
              <a:t> is a modifiable char array, and we can use it to change its characters.  Declaring str as const doesn’t mean that place in memory is not modifiable at all – it just means that you cannot modify it using </a:t>
            </a:r>
            <a:r>
              <a:rPr lang="en-US" sz="2400" b="1" dirty="0"/>
              <a:t>str</a:t>
            </a:r>
            <a:r>
              <a:rPr lang="en-US" sz="2400" dirty="0"/>
              <a:t>.</a:t>
            </a:r>
            <a:endParaRPr lang="en-US" sz="2400" b="1" dirty="0"/>
          </a:p>
        </p:txBody>
      </p:sp>
    </p:spTree>
    <p:extLst>
      <p:ext uri="{BB962C8B-B14F-4D97-AF65-F5344CB8AC3E}">
        <p14:creationId xmlns:p14="http://schemas.microsoft.com/office/powerpoint/2010/main" val="119453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sz="2400" dirty="0" smtClean="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14728</TotalTime>
  <Words>15781</Words>
  <Application>Microsoft Macintosh PowerPoint</Application>
  <PresentationFormat>Widescreen</PresentationFormat>
  <Paragraphs>3282</Paragraphs>
  <Slides>174</Slides>
  <Notes>50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174</vt:i4>
      </vt:variant>
    </vt:vector>
  </HeadingPairs>
  <TitlesOfParts>
    <vt:vector size="184" baseType="lpstr">
      <vt:lpstr>Andale Mono</vt:lpstr>
      <vt:lpstr>Arial</vt:lpstr>
      <vt:lpstr>Calibri</vt:lpstr>
      <vt:lpstr>Calibri Light</vt:lpstr>
      <vt:lpstr>Consolas</vt:lpstr>
      <vt:lpstr>Courier</vt:lpstr>
      <vt:lpstr>Courier New</vt:lpstr>
      <vt:lpstr>Tahoma</vt:lpstr>
      <vt:lpstr>Verdana</vt:lpstr>
      <vt:lpstr>Default Design</vt:lpstr>
      <vt:lpstr>CS107, Lecture 6 More Pointers and Arrays</vt:lpstr>
      <vt:lpstr>CS107 Topic 2</vt:lpstr>
      <vt:lpstr>Learning Goals</vt:lpstr>
      <vt:lpstr>Lecture Plan</vt:lpstr>
      <vt:lpstr>Lecture Plan</vt:lpstr>
      <vt:lpstr>Pointers</vt:lpstr>
      <vt:lpstr>Memory</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Pointers</vt:lpstr>
      <vt:lpstr>How to draw memory diagrams?</vt:lpstr>
      <vt:lpstr>C Parameters</vt:lpstr>
      <vt:lpstr>C Parameters</vt:lpstr>
      <vt:lpstr>C Parameters</vt:lpstr>
      <vt:lpstr>C Parameters</vt:lpstr>
      <vt:lpstr>C Parameters</vt:lpstr>
      <vt:lpstr>C Parameters</vt:lpstr>
      <vt:lpstr>C Parameters</vt:lpstr>
      <vt:lpstr>Pointers</vt:lpstr>
      <vt:lpstr>Pointers</vt:lpstr>
      <vt:lpstr>Pointers</vt:lpstr>
      <vt:lpstr>Pointers</vt:lpstr>
      <vt:lpstr>Pointers</vt:lpstr>
      <vt:lpstr>Lecture Plan</vt:lpstr>
      <vt:lpstr>char *</vt:lpstr>
      <vt:lpstr>Strings In Memory</vt:lpstr>
      <vt:lpstr>PowerPoint Presentation</vt:lpstr>
      <vt:lpstr>Character Arrays</vt:lpstr>
      <vt:lpstr>PowerPoint Presentation</vt:lpstr>
      <vt:lpstr>Character Arrays</vt:lpstr>
      <vt:lpstr>PowerPoint Presentation</vt:lpstr>
      <vt:lpstr>String Parameters</vt:lpstr>
      <vt:lpstr>String Parameters</vt:lpstr>
      <vt:lpstr>char * Variables</vt:lpstr>
      <vt:lpstr>char * Variables</vt:lpstr>
      <vt:lpstr>char * Variables</vt:lpstr>
      <vt:lpstr>char * Variables</vt:lpstr>
      <vt:lpstr>String Parameters</vt:lpstr>
      <vt:lpstr>PowerPoint Presentation</vt:lpstr>
      <vt:lpstr>char *</vt:lpstr>
      <vt:lpstr>char *</vt:lpstr>
      <vt:lpstr>Memory Locations</vt:lpstr>
      <vt:lpstr>Memory Locations</vt:lpstr>
      <vt:lpstr>Memory Locations</vt:lpstr>
      <vt:lpstr>Memory Locations</vt:lpstr>
      <vt:lpstr>Memory Locations</vt:lpstr>
      <vt:lpstr>Memory Locations</vt:lpstr>
      <vt:lpstr>PowerPoint Presentation</vt:lpstr>
      <vt:lpstr>char *</vt:lpstr>
      <vt:lpstr>Arrays and Pointers</vt:lpstr>
      <vt:lpstr>Arrays and Pointers</vt:lpstr>
      <vt:lpstr>PowerPoint Presentation</vt:lpstr>
      <vt:lpstr>Pointer Arithmetic</vt:lpstr>
      <vt:lpstr>char *</vt:lpstr>
      <vt:lpstr>PowerPoint Presentation</vt:lpstr>
      <vt:lpstr>Strings as Parameters</vt:lpstr>
      <vt:lpstr>Strings as Parameters</vt:lpstr>
      <vt:lpstr>Strings as Parameters</vt:lpstr>
      <vt:lpstr>Strings as Parameters</vt:lpstr>
      <vt:lpstr>Strings as Parameters</vt:lpstr>
      <vt:lpstr>Strings In Memory</vt:lpstr>
      <vt:lpstr>Arrays vs. Pointers</vt:lpstr>
      <vt:lpstr>CS107 Topic 3: How can we effectively manage all types of memory in our programs? </vt:lpstr>
      <vt:lpstr>Lecture Plan</vt:lpstr>
      <vt:lpstr>Exercise 1</vt:lpstr>
      <vt:lpstr>Exercise 1</vt:lpstr>
      <vt:lpstr>Exercise 1</vt:lpstr>
      <vt:lpstr>Exercise 2</vt:lpstr>
      <vt:lpstr>Exercise 2</vt:lpstr>
      <vt:lpstr>Pointers Summary</vt:lpstr>
      <vt:lpstr>Pointers Summary</vt:lpstr>
      <vt:lpstr>Exercise 3</vt:lpstr>
      <vt:lpstr>Exercise 3</vt:lpstr>
      <vt:lpstr>Exercise 3</vt:lpstr>
      <vt:lpstr>Pointers to Strings</vt:lpstr>
      <vt:lpstr>Pointers to Strings</vt:lpstr>
      <vt:lpstr>Pointers to Strings</vt:lpstr>
      <vt:lpstr>Pointers to Strings</vt:lpstr>
      <vt:lpstr>Pointers to Strings</vt:lpstr>
      <vt:lpstr>Pointers to Strings</vt:lpstr>
      <vt:lpstr>Pointers to Strings</vt:lpstr>
      <vt:lpstr>Pointers to Strings</vt:lpstr>
      <vt:lpstr>Pointers to Strings</vt:lpstr>
      <vt:lpstr>Making Copies</vt:lpstr>
      <vt:lpstr>Lecture Plan</vt:lpstr>
      <vt:lpstr>Arrays</vt:lpstr>
      <vt:lpstr>Arrays</vt:lpstr>
      <vt:lpstr>Arrays as Parameters</vt:lpstr>
      <vt:lpstr>Arrays as Parameters</vt:lpstr>
      <vt:lpstr>Arrays as Parameters</vt:lpstr>
      <vt:lpstr>PowerPoint Presentation</vt:lpstr>
      <vt:lpstr>Arrays and Pointers</vt:lpstr>
      <vt:lpstr>Arrays and Pointers</vt:lpstr>
      <vt:lpstr>Lecture Plan</vt:lpstr>
      <vt:lpstr>Arrays Of Pointers</vt:lpstr>
      <vt:lpstr>Arrays Of Pointers</vt:lpstr>
      <vt:lpstr>Arrays Of Pointers</vt:lpstr>
      <vt:lpstr>Lecture Plan</vt:lpstr>
      <vt:lpstr>Pointer Arithmetic</vt:lpstr>
      <vt:lpstr>Pointer Arithmetic</vt:lpstr>
      <vt:lpstr>Pointer Arithmetic</vt:lpstr>
      <vt:lpstr>Pointer Arithmetic</vt:lpstr>
      <vt:lpstr>Pointer Arithmetic</vt:lpstr>
      <vt:lpstr>Pointer Arithmetic</vt:lpstr>
      <vt:lpstr>Pointer Arithmetic</vt:lpstr>
      <vt:lpstr>Pointer Arithmetic</vt:lpstr>
      <vt:lpstr>Lecture Plan</vt:lpstr>
      <vt:lpstr>Const</vt:lpstr>
      <vt:lpstr>Const</vt:lpstr>
      <vt:lpstr>Const</vt:lpstr>
      <vt:lpstr>Const</vt:lpstr>
      <vt:lpstr>Const</vt:lpstr>
      <vt:lpstr>Const</vt:lpstr>
      <vt:lpstr>const vs #define</vt:lpstr>
      <vt:lpstr>Structs</vt:lpstr>
      <vt:lpstr>Structs</vt:lpstr>
      <vt:lpstr>Structs</vt:lpstr>
      <vt:lpstr>Structs</vt:lpstr>
      <vt:lpstr>Structs</vt:lpstr>
      <vt:lpstr>Structs</vt:lpstr>
      <vt:lpstr>Structs</vt:lpstr>
      <vt:lpstr>Arrays of Structs</vt:lpstr>
      <vt:lpstr>Arrays of Structs</vt:lpstr>
      <vt:lpstr>Arrays of Structs</vt:lpstr>
      <vt:lpstr>Ternary Operator</vt:lpstr>
      <vt:lpstr>Recap</vt:lpstr>
      <vt:lpstr>Extra Practice</vt:lpstr>
      <vt:lpstr>1. Pointer arithmetic</vt:lpstr>
      <vt:lpstr>1. Pointer arithmetic</vt:lpstr>
      <vt:lpstr>2. char* vs char[] exercises</vt:lpstr>
      <vt:lpstr>2. char* vs char[] exercises</vt:lpstr>
      <vt:lpstr>3. Bonus: Tricky addresses</vt:lpstr>
      <vt:lpstr>3. Bonus: Tricky addresses</vt:lpstr>
      <vt:lpstr>Translating C into English</vt:lpstr>
      <vt:lpstr>Translating C into English</vt:lpstr>
      <vt:lpstr>Translating C into English</vt:lpstr>
      <vt:lpstr>Pen and paper: A * Wars Story</vt:lpstr>
      <vt:lpstr>Pen and paper: A * Wars Story</vt:lpstr>
      <vt:lpstr>Pen and paper: A * Wars Story</vt:lpstr>
      <vt:lpstr>* Wars: Episode I (of 2)</vt:lpstr>
      <vt:lpstr>* Wars: Episode II (of 2)</vt:lpstr>
      <vt:lpstr>* Wars: Episode II (of 2)</vt:lpstr>
      <vt:lpstr>* Wars: Episode II (of 2)</vt:lpstr>
      <vt:lpstr>Exercise: Implementation</vt:lpstr>
      <vt:lpstr>Exercise: Implementation</vt:lpstr>
      <vt:lpstr>Skip spaces</vt:lpstr>
      <vt:lpstr>Skip spaces</vt:lpstr>
      <vt:lpstr>const</vt:lpstr>
      <vt:lpstr>const</vt:lpstr>
      <vt:lpstr>const</vt:lpstr>
      <vt:lpstr>const</vt:lpstr>
      <vt:lpstr>const</vt:lpstr>
      <vt:lpstr>const</vt:lpstr>
      <vt:lpstr>const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1259</cp:revision>
  <cp:lastPrinted>2019-10-11T20:20:13Z</cp:lastPrinted>
  <dcterms:created xsi:type="dcterms:W3CDTF">2008-06-28T20:57:21Z</dcterms:created>
  <dcterms:modified xsi:type="dcterms:W3CDTF">2022-04-15T06:23:37Z</dcterms:modified>
</cp:coreProperties>
</file>