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1"/>
  </p:notesMasterIdLst>
  <p:handoutMasterIdLst>
    <p:handoutMasterId r:id="rId172"/>
  </p:handoutMasterIdLst>
  <p:sldIdLst>
    <p:sldId id="256" r:id="rId2"/>
    <p:sldId id="433" r:id="rId3"/>
    <p:sldId id="451" r:id="rId4"/>
    <p:sldId id="636" r:id="rId5"/>
    <p:sldId id="784" r:id="rId6"/>
    <p:sldId id="900" r:id="rId7"/>
    <p:sldId id="854" r:id="rId8"/>
    <p:sldId id="794" r:id="rId9"/>
    <p:sldId id="801" r:id="rId10"/>
    <p:sldId id="831" r:id="rId11"/>
    <p:sldId id="884" r:id="rId12"/>
    <p:sldId id="885" r:id="rId13"/>
    <p:sldId id="834" r:id="rId14"/>
    <p:sldId id="886" r:id="rId15"/>
    <p:sldId id="887" r:id="rId16"/>
    <p:sldId id="888" r:id="rId17"/>
    <p:sldId id="837" r:id="rId18"/>
    <p:sldId id="838" r:id="rId19"/>
    <p:sldId id="889" r:id="rId20"/>
    <p:sldId id="895" r:id="rId21"/>
    <p:sldId id="839" r:id="rId22"/>
    <p:sldId id="840" r:id="rId23"/>
    <p:sldId id="891" r:id="rId24"/>
    <p:sldId id="824" r:id="rId25"/>
    <p:sldId id="832" r:id="rId26"/>
    <p:sldId id="892" r:id="rId27"/>
    <p:sldId id="822" r:id="rId28"/>
    <p:sldId id="896" r:id="rId29"/>
    <p:sldId id="901" r:id="rId30"/>
    <p:sldId id="829" r:id="rId31"/>
    <p:sldId id="826" r:id="rId32"/>
    <p:sldId id="828" r:id="rId33"/>
    <p:sldId id="894" r:id="rId34"/>
    <p:sldId id="902" r:id="rId35"/>
    <p:sldId id="754" r:id="rId36"/>
    <p:sldId id="542" r:id="rId37"/>
    <p:sldId id="755" r:id="rId38"/>
    <p:sldId id="543" r:id="rId39"/>
    <p:sldId id="560" r:id="rId40"/>
    <p:sldId id="559" r:id="rId41"/>
    <p:sldId id="561" r:id="rId42"/>
    <p:sldId id="562" r:id="rId43"/>
    <p:sldId id="563" r:id="rId44"/>
    <p:sldId id="564" r:id="rId45"/>
    <p:sldId id="565" r:id="rId46"/>
    <p:sldId id="566" r:id="rId47"/>
    <p:sldId id="544" r:id="rId48"/>
    <p:sldId id="545" r:id="rId49"/>
    <p:sldId id="567" r:id="rId50"/>
    <p:sldId id="546" r:id="rId51"/>
    <p:sldId id="547" r:id="rId52"/>
    <p:sldId id="568" r:id="rId53"/>
    <p:sldId id="569" r:id="rId54"/>
    <p:sldId id="570" r:id="rId55"/>
    <p:sldId id="571" r:id="rId56"/>
    <p:sldId id="573" r:id="rId57"/>
    <p:sldId id="574" r:id="rId58"/>
    <p:sldId id="575" r:id="rId59"/>
    <p:sldId id="576" r:id="rId60"/>
    <p:sldId id="548" r:id="rId61"/>
    <p:sldId id="577" r:id="rId62"/>
    <p:sldId id="549" r:id="rId63"/>
    <p:sldId id="550" r:id="rId64"/>
    <p:sldId id="580" r:id="rId65"/>
    <p:sldId id="551" r:id="rId66"/>
    <p:sldId id="552" r:id="rId67"/>
    <p:sldId id="553" r:id="rId68"/>
    <p:sldId id="554" r:id="rId69"/>
    <p:sldId id="555" r:id="rId70"/>
    <p:sldId id="556" r:id="rId71"/>
    <p:sldId id="557" r:id="rId72"/>
    <p:sldId id="584" r:id="rId73"/>
    <p:sldId id="583" r:id="rId74"/>
    <p:sldId id="586" r:id="rId75"/>
    <p:sldId id="581" r:id="rId76"/>
    <p:sldId id="582" r:id="rId77"/>
    <p:sldId id="585" r:id="rId78"/>
    <p:sldId id="587" r:id="rId79"/>
    <p:sldId id="588" r:id="rId80"/>
    <p:sldId id="589" r:id="rId81"/>
    <p:sldId id="590" r:id="rId82"/>
    <p:sldId id="591" r:id="rId83"/>
    <p:sldId id="592" r:id="rId84"/>
    <p:sldId id="633" r:id="rId85"/>
    <p:sldId id="640" r:id="rId86"/>
    <p:sldId id="594" r:id="rId87"/>
    <p:sldId id="682" r:id="rId88"/>
    <p:sldId id="595" r:id="rId89"/>
    <p:sldId id="596" r:id="rId90"/>
    <p:sldId id="597" r:id="rId91"/>
    <p:sldId id="598" r:id="rId92"/>
    <p:sldId id="599" r:id="rId93"/>
    <p:sldId id="600" r:id="rId94"/>
    <p:sldId id="601" r:id="rId95"/>
    <p:sldId id="602" r:id="rId96"/>
    <p:sldId id="604" r:id="rId97"/>
    <p:sldId id="603" r:id="rId98"/>
    <p:sldId id="605" r:id="rId99"/>
    <p:sldId id="606" r:id="rId100"/>
    <p:sldId id="848" r:id="rId101"/>
    <p:sldId id="785" r:id="rId102"/>
    <p:sldId id="607" r:id="rId103"/>
    <p:sldId id="503" r:id="rId104"/>
    <p:sldId id="608" r:id="rId105"/>
    <p:sldId id="786" r:id="rId106"/>
    <p:sldId id="609" r:id="rId107"/>
    <p:sldId id="610" r:id="rId108"/>
    <p:sldId id="611" r:id="rId109"/>
    <p:sldId id="613" r:id="rId110"/>
    <p:sldId id="612" r:id="rId111"/>
    <p:sldId id="615" r:id="rId112"/>
    <p:sldId id="616" r:id="rId113"/>
    <p:sldId id="614" r:id="rId114"/>
    <p:sldId id="641" r:id="rId115"/>
    <p:sldId id="642" r:id="rId116"/>
    <p:sldId id="643" r:id="rId117"/>
    <p:sldId id="644" r:id="rId118"/>
    <p:sldId id="618" r:id="rId119"/>
    <p:sldId id="619" r:id="rId120"/>
    <p:sldId id="620" r:id="rId121"/>
    <p:sldId id="621" r:id="rId122"/>
    <p:sldId id="622" r:id="rId123"/>
    <p:sldId id="623" r:id="rId124"/>
    <p:sldId id="624" r:id="rId125"/>
    <p:sldId id="625" r:id="rId126"/>
    <p:sldId id="626" r:id="rId127"/>
    <p:sldId id="679" r:id="rId128"/>
    <p:sldId id="681" r:id="rId129"/>
    <p:sldId id="651" r:id="rId130"/>
    <p:sldId id="899" r:id="rId131"/>
    <p:sldId id="787" r:id="rId132"/>
    <p:sldId id="627" r:id="rId133"/>
    <p:sldId id="393" r:id="rId134"/>
    <p:sldId id="296" r:id="rId135"/>
    <p:sldId id="634" r:id="rId136"/>
    <p:sldId id="735" r:id="rId137"/>
    <p:sldId id="736" r:id="rId138"/>
    <p:sldId id="729" r:id="rId139"/>
    <p:sldId id="731" r:id="rId140"/>
    <p:sldId id="638" r:id="rId141"/>
    <p:sldId id="737" r:id="rId142"/>
    <p:sldId id="738" r:id="rId143"/>
    <p:sldId id="739" r:id="rId144"/>
    <p:sldId id="740" r:id="rId145"/>
    <p:sldId id="741" r:id="rId146"/>
    <p:sldId id="728" r:id="rId147"/>
    <p:sldId id="723" r:id="rId148"/>
    <p:sldId id="742" r:id="rId149"/>
    <p:sldId id="743" r:id="rId150"/>
    <p:sldId id="744" r:id="rId151"/>
    <p:sldId id="745" r:id="rId152"/>
    <p:sldId id="652" r:id="rId153"/>
    <p:sldId id="653" r:id="rId154"/>
    <p:sldId id="746" r:id="rId155"/>
    <p:sldId id="747" r:id="rId156"/>
    <p:sldId id="748" r:id="rId157"/>
    <p:sldId id="655" r:id="rId158"/>
    <p:sldId id="749" r:id="rId159"/>
    <p:sldId id="750" r:id="rId160"/>
    <p:sldId id="852" r:id="rId161"/>
    <p:sldId id="849" r:id="rId162"/>
    <p:sldId id="850" r:id="rId163"/>
    <p:sldId id="851" r:id="rId164"/>
    <p:sldId id="759" r:id="rId165"/>
    <p:sldId id="685" r:id="rId166"/>
    <p:sldId id="752" r:id="rId167"/>
    <p:sldId id="686" r:id="rId168"/>
    <p:sldId id="760" r:id="rId169"/>
    <p:sldId id="687" r:id="rId17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451"/>
            <p14:sldId id="636"/>
            <p14:sldId id="784"/>
          </p14:sldIdLst>
        </p14:section>
        <p14:section name="vulnerabilities + partiality" id="{966CEEEE-489E-024F-BCFD-8E0B56516AF1}">
          <p14:sldIdLst>
            <p14:sldId id="900"/>
            <p14:sldId id="854"/>
            <p14:sldId id="794"/>
            <p14:sldId id="801"/>
            <p14:sldId id="831"/>
            <p14:sldId id="884"/>
            <p14:sldId id="885"/>
            <p14:sldId id="834"/>
            <p14:sldId id="886"/>
            <p14:sldId id="887"/>
            <p14:sldId id="888"/>
            <p14:sldId id="837"/>
            <p14:sldId id="838"/>
            <p14:sldId id="889"/>
            <p14:sldId id="895"/>
            <p14:sldId id="839"/>
            <p14:sldId id="840"/>
            <p14:sldId id="891"/>
            <p14:sldId id="824"/>
            <p14:sldId id="832"/>
            <p14:sldId id="892"/>
            <p14:sldId id="822"/>
            <p14:sldId id="896"/>
            <p14:sldId id="901"/>
            <p14:sldId id="829"/>
            <p14:sldId id="826"/>
            <p14:sldId id="828"/>
            <p14:sldId id="894"/>
            <p14:sldId id="902"/>
          </p14:sldIdLst>
        </p14:section>
        <p14:section name="Overview" id="{9A4FE0B1-93EE-D34F-9908-1BED54BDA81A}">
          <p14:sldIdLst>
            <p14:sldId id="754"/>
            <p14:sldId id="542"/>
            <p14:sldId id="755"/>
            <p14:sldId id="543"/>
            <p14:sldId id="560"/>
            <p14:sldId id="559"/>
            <p14:sldId id="561"/>
            <p14:sldId id="562"/>
            <p14:sldId id="563"/>
            <p14:sldId id="564"/>
            <p14:sldId id="565"/>
            <p14:sldId id="566"/>
            <p14:sldId id="544"/>
            <p14:sldId id="545"/>
            <p14:sldId id="567"/>
            <p14:sldId id="546"/>
            <p14:sldId id="547"/>
            <p14:sldId id="568"/>
            <p14:sldId id="569"/>
            <p14:sldId id="570"/>
            <p14:sldId id="571"/>
            <p14:sldId id="573"/>
            <p14:sldId id="574"/>
            <p14:sldId id="575"/>
            <p14:sldId id="576"/>
            <p14:sldId id="548"/>
            <p14:sldId id="577"/>
            <p14:sldId id="549"/>
            <p14:sldId id="550"/>
            <p14:sldId id="580"/>
            <p14:sldId id="551"/>
            <p14:sldId id="552"/>
            <p14:sldId id="553"/>
            <p14:sldId id="554"/>
            <p14:sldId id="555"/>
            <p14:sldId id="556"/>
            <p14:sldId id="557"/>
            <p14:sldId id="584"/>
            <p14:sldId id="583"/>
            <p14:sldId id="586"/>
            <p14:sldId id="581"/>
            <p14:sldId id="582"/>
            <p14:sldId id="585"/>
            <p14:sldId id="587"/>
            <p14:sldId id="588"/>
            <p14:sldId id="589"/>
            <p14:sldId id="590"/>
            <p14:sldId id="591"/>
            <p14:sldId id="592"/>
            <p14:sldId id="633"/>
            <p14:sldId id="640"/>
            <p14:sldId id="594"/>
            <p14:sldId id="682"/>
            <p14:sldId id="595"/>
            <p14:sldId id="596"/>
            <p14:sldId id="597"/>
            <p14:sldId id="598"/>
            <p14:sldId id="599"/>
            <p14:sldId id="600"/>
            <p14:sldId id="601"/>
            <p14:sldId id="602"/>
            <p14:sldId id="604"/>
            <p14:sldId id="603"/>
            <p14:sldId id="605"/>
            <p14:sldId id="606"/>
            <p14:sldId id="848"/>
            <p14:sldId id="785"/>
            <p14:sldId id="607"/>
            <p14:sldId id="503"/>
            <p14:sldId id="608"/>
          </p14:sldIdLst>
        </p14:section>
        <p14:section name="Announcements" id="{8039B260-F9BA-BD45-BFE3-03953D5D0B31}">
          <p14:sldIdLst/>
        </p14:section>
        <p14:section name="Swap Ends" id="{F3E92966-73AF-A347-B282-EBE996C354EB}">
          <p14:sldIdLst>
            <p14:sldId id="786"/>
            <p14:sldId id="609"/>
            <p14:sldId id="610"/>
            <p14:sldId id="611"/>
            <p14:sldId id="613"/>
            <p14:sldId id="612"/>
            <p14:sldId id="615"/>
            <p14:sldId id="616"/>
            <p14:sldId id="614"/>
            <p14:sldId id="641"/>
            <p14:sldId id="642"/>
            <p14:sldId id="643"/>
            <p14:sldId id="644"/>
            <p14:sldId id="618"/>
            <p14:sldId id="619"/>
            <p14:sldId id="620"/>
            <p14:sldId id="621"/>
            <p14:sldId id="622"/>
            <p14:sldId id="623"/>
            <p14:sldId id="624"/>
            <p14:sldId id="625"/>
            <p14:sldId id="626"/>
            <p14:sldId id="679"/>
            <p14:sldId id="681"/>
            <p14:sldId id="651"/>
          </p14:sldIdLst>
        </p14:section>
        <p14:section name="Stack" id="{4B5B0DB4-507A-C84B-B232-6298D3800525}">
          <p14:sldIdLst>
            <p14:sldId id="899"/>
            <p14:sldId id="787"/>
            <p14:sldId id="627"/>
            <p14:sldId id="393"/>
            <p14:sldId id="296"/>
            <p14:sldId id="634"/>
            <p14:sldId id="735"/>
            <p14:sldId id="736"/>
            <p14:sldId id="729"/>
            <p14:sldId id="731"/>
            <p14:sldId id="638"/>
            <p14:sldId id="737"/>
            <p14:sldId id="738"/>
            <p14:sldId id="739"/>
            <p14:sldId id="740"/>
            <p14:sldId id="741"/>
            <p14:sldId id="728"/>
            <p14:sldId id="723"/>
            <p14:sldId id="742"/>
            <p14:sldId id="743"/>
            <p14:sldId id="744"/>
            <p14:sldId id="745"/>
            <p14:sldId id="652"/>
            <p14:sldId id="653"/>
            <p14:sldId id="746"/>
            <p14:sldId id="747"/>
            <p14:sldId id="748"/>
            <p14:sldId id="655"/>
            <p14:sldId id="749"/>
            <p14:sldId id="750"/>
            <p14:sldId id="852"/>
            <p14:sldId id="849"/>
            <p14:sldId id="850"/>
            <p14:sldId id="851"/>
            <p14:sldId id="759"/>
            <p14:sldId id="685"/>
            <p14:sldId id="752"/>
            <p14:sldId id="686"/>
            <p14:sldId id="760"/>
            <p14:sldId id="6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Yan" initials="LY" lastIdx="1" clrIdx="0">
    <p:extLst>
      <p:ext uri="{19B8F6BF-5375-455C-9EA6-DF929625EA0E}">
        <p15:presenceInfo xmlns:p15="http://schemas.microsoft.com/office/powerpoint/2012/main" userId="S::yanlisa@stanford.edu::f0b9c5f9-0eaf-44dc-affc-27a7efa731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62ED6"/>
    <a:srgbClr val="8C1515"/>
    <a:srgbClr val="F8F8F8"/>
    <a:srgbClr val="D27B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54" autoAdjust="0"/>
    <p:restoredTop sz="78926" autoAdjust="0"/>
  </p:normalViewPr>
  <p:slideViewPr>
    <p:cSldViewPr>
      <p:cViewPr varScale="1">
        <p:scale>
          <a:sx n="101" d="100"/>
          <a:sy n="101" d="100"/>
        </p:scale>
        <p:origin x="384"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9BDB4F-BD4C-164A-BF4D-DEC91B5512A5}" type="doc">
      <dgm:prSet loTypeId="urn:microsoft.com/office/officeart/2005/8/layout/hList1" loCatId="" qsTypeId="urn:microsoft.com/office/officeart/2005/8/quickstyle/simple4" qsCatId="simple" csTypeId="urn:microsoft.com/office/officeart/2005/8/colors/accent1_2" csCatId="accent1" phldr="1"/>
      <dgm:spPr/>
    </dgm:pt>
    <dgm:pt modelId="{947E8528-369C-704A-9A81-F0DEDDD32F2E}">
      <dgm:prSet phldrT="[Text]"/>
      <dgm:spPr/>
      <dgm:t>
        <a:bodyPr/>
        <a:lstStyle/>
        <a:p>
          <a:r>
            <a:rPr lang="en-US" b="1" dirty="0"/>
            <a:t>Partiality</a:t>
          </a:r>
          <a:r>
            <a:rPr lang="en-US" dirty="0"/>
            <a:t>: preference towards own family, friends, and state is morally acceptable or even required</a:t>
          </a:r>
        </a:p>
      </dgm:t>
    </dgm:pt>
    <dgm:pt modelId="{ADABDB7F-3F54-0B4B-8CB0-F0B9C2CC2DC9}" type="parTrans" cxnId="{03BA5343-4EE9-564E-A4A8-AF0111BA080F}">
      <dgm:prSet/>
      <dgm:spPr/>
      <dgm:t>
        <a:bodyPr/>
        <a:lstStyle/>
        <a:p>
          <a:endParaRPr lang="en-US"/>
        </a:p>
      </dgm:t>
    </dgm:pt>
    <dgm:pt modelId="{37ED49DA-7937-7849-9E06-8B50F516D6E5}" type="sibTrans" cxnId="{03BA5343-4EE9-564E-A4A8-AF0111BA080F}">
      <dgm:prSet/>
      <dgm:spPr/>
      <dgm:t>
        <a:bodyPr/>
        <a:lstStyle/>
        <a:p>
          <a:endParaRPr lang="en-US"/>
        </a:p>
      </dgm:t>
    </dgm:pt>
    <dgm:pt modelId="{6BA02466-3EDA-BF41-8084-02AA4753DDD2}">
      <dgm:prSet phldrT="[Text]"/>
      <dgm:spPr/>
      <dgm:t>
        <a:bodyPr/>
        <a:lstStyle/>
        <a:p>
          <a:r>
            <a:rPr lang="en-US" b="1" dirty="0"/>
            <a:t>Impartial Benevolence</a:t>
          </a:r>
          <a:r>
            <a:rPr lang="en-US" dirty="0"/>
            <a:t>: same moral responsibilities towards all people</a:t>
          </a:r>
        </a:p>
      </dgm:t>
    </dgm:pt>
    <dgm:pt modelId="{B0B2C177-124B-324D-8032-E1A54807E3E7}" type="parTrans" cxnId="{5DB30B01-3853-F84A-9973-6872373ADE66}">
      <dgm:prSet/>
      <dgm:spPr/>
      <dgm:t>
        <a:bodyPr/>
        <a:lstStyle/>
        <a:p>
          <a:endParaRPr lang="en-US"/>
        </a:p>
      </dgm:t>
    </dgm:pt>
    <dgm:pt modelId="{15082430-0A6B-6E40-867D-9F0F7A02DE38}" type="sibTrans" cxnId="{5DB30B01-3853-F84A-9973-6872373ADE66}">
      <dgm:prSet/>
      <dgm:spPr/>
      <dgm:t>
        <a:bodyPr/>
        <a:lstStyle/>
        <a:p>
          <a:endParaRPr lang="en-US"/>
        </a:p>
      </dgm:t>
    </dgm:pt>
    <dgm:pt modelId="{51CC2D05-AFCA-4640-A2EE-2B00F1E7CDA2}">
      <dgm:prSet phldrT="[Text]"/>
      <dgm:spPr/>
      <dgm:t>
        <a:bodyPr/>
        <a:lstStyle/>
        <a:p>
          <a:r>
            <a:rPr lang="en-US" b="1" dirty="0"/>
            <a:t>Universal Care</a:t>
          </a:r>
          <a:r>
            <a:rPr lang="en-US" dirty="0"/>
            <a:t>: preference towards family acceptable but not towards state</a:t>
          </a:r>
        </a:p>
      </dgm:t>
    </dgm:pt>
    <dgm:pt modelId="{E07A78AC-B88C-254B-8CAA-E1631792490C}" type="parTrans" cxnId="{229F3CEE-9D8A-0A44-A8AC-AF59C2EEA362}">
      <dgm:prSet/>
      <dgm:spPr/>
      <dgm:t>
        <a:bodyPr/>
        <a:lstStyle/>
        <a:p>
          <a:endParaRPr lang="en-US"/>
        </a:p>
      </dgm:t>
    </dgm:pt>
    <dgm:pt modelId="{77DD8756-E2A0-9F4E-AB3B-AF1092F115E2}" type="sibTrans" cxnId="{229F3CEE-9D8A-0A44-A8AC-AF59C2EEA362}">
      <dgm:prSet/>
      <dgm:spPr/>
      <dgm:t>
        <a:bodyPr/>
        <a:lstStyle/>
        <a:p>
          <a:endParaRPr lang="en-US"/>
        </a:p>
      </dgm:t>
    </dgm:pt>
    <dgm:pt modelId="{0DF91DAC-5897-DA49-BFE0-F659701CE568}">
      <dgm:prSet phldrT="[Text]"/>
      <dgm:spPr/>
      <dgm:t>
        <a:bodyPr/>
        <a:lstStyle/>
        <a:p>
          <a:r>
            <a:rPr lang="en-US" b="1" dirty="0"/>
            <a:t>Partial </a:t>
          </a:r>
          <a:r>
            <a:rPr lang="en-US" b="1" dirty="0" err="1"/>
            <a:t>Cosmpolitanism</a:t>
          </a:r>
          <a:r>
            <a:rPr lang="en-US" dirty="0"/>
            <a:t>: limited preference towards own state acceptable</a:t>
          </a:r>
        </a:p>
      </dgm:t>
    </dgm:pt>
    <dgm:pt modelId="{ACC7259C-EF98-5646-8522-FB529CBD304A}" type="sibTrans" cxnId="{746616C0-FF70-994F-B2E7-77D9C7970FFC}">
      <dgm:prSet/>
      <dgm:spPr/>
      <dgm:t>
        <a:bodyPr/>
        <a:lstStyle/>
        <a:p>
          <a:endParaRPr lang="en-US"/>
        </a:p>
      </dgm:t>
    </dgm:pt>
    <dgm:pt modelId="{C86FAFFD-6638-F747-97F2-D5B0D8DDFAB9}" type="parTrans" cxnId="{746616C0-FF70-994F-B2E7-77D9C7970FFC}">
      <dgm:prSet/>
      <dgm:spPr/>
      <dgm:t>
        <a:bodyPr/>
        <a:lstStyle/>
        <a:p>
          <a:endParaRPr lang="en-US"/>
        </a:p>
      </dgm:t>
    </dgm:pt>
    <dgm:pt modelId="{E154B156-7B8C-A94C-A497-A39FE7379BAD}" type="pres">
      <dgm:prSet presAssocID="{DB9BDB4F-BD4C-164A-BF4D-DEC91B5512A5}" presName="Name0" presStyleCnt="0">
        <dgm:presLayoutVars>
          <dgm:dir/>
          <dgm:animLvl val="lvl"/>
          <dgm:resizeHandles val="exact"/>
        </dgm:presLayoutVars>
      </dgm:prSet>
      <dgm:spPr/>
    </dgm:pt>
    <dgm:pt modelId="{A7C853FC-890F-B141-9A6A-DE74E992D351}" type="pres">
      <dgm:prSet presAssocID="{947E8528-369C-704A-9A81-F0DEDDD32F2E}" presName="composite" presStyleCnt="0"/>
      <dgm:spPr/>
    </dgm:pt>
    <dgm:pt modelId="{EC72B850-AA35-EF4A-8C4E-886631D1C929}" type="pres">
      <dgm:prSet presAssocID="{947E8528-369C-704A-9A81-F0DEDDD32F2E}" presName="parTx" presStyleLbl="alignNode1" presStyleIdx="0" presStyleCnt="4" custScaleY="104220">
        <dgm:presLayoutVars>
          <dgm:chMax val="0"/>
          <dgm:chPref val="0"/>
          <dgm:bulletEnabled val="1"/>
        </dgm:presLayoutVars>
      </dgm:prSet>
      <dgm:spPr/>
    </dgm:pt>
    <dgm:pt modelId="{999C6370-FC7B-4D43-B8E0-D06358E633C3}" type="pres">
      <dgm:prSet presAssocID="{947E8528-369C-704A-9A81-F0DEDDD32F2E}" presName="desTx" presStyleLbl="alignAccFollowNode1" presStyleIdx="0" presStyleCnt="4">
        <dgm:presLayoutVars>
          <dgm:bulletEnabled val="1"/>
        </dgm:presLayoutVars>
      </dgm:prSet>
      <dgm:spPr/>
    </dgm:pt>
    <dgm:pt modelId="{5396CE7E-8C99-E242-9E7A-496CD52AB9EF}" type="pres">
      <dgm:prSet presAssocID="{37ED49DA-7937-7849-9E06-8B50F516D6E5}" presName="space" presStyleCnt="0"/>
      <dgm:spPr/>
    </dgm:pt>
    <dgm:pt modelId="{1B849431-02CA-1D4D-9F3F-910E57748071}" type="pres">
      <dgm:prSet presAssocID="{0DF91DAC-5897-DA49-BFE0-F659701CE568}" presName="composite" presStyleCnt="0"/>
      <dgm:spPr/>
    </dgm:pt>
    <dgm:pt modelId="{5DA2DD80-E720-6240-AB67-A543ACC11AB0}" type="pres">
      <dgm:prSet presAssocID="{0DF91DAC-5897-DA49-BFE0-F659701CE568}" presName="parTx" presStyleLbl="alignNode1" presStyleIdx="1" presStyleCnt="4">
        <dgm:presLayoutVars>
          <dgm:chMax val="0"/>
          <dgm:chPref val="0"/>
          <dgm:bulletEnabled val="1"/>
        </dgm:presLayoutVars>
      </dgm:prSet>
      <dgm:spPr/>
    </dgm:pt>
    <dgm:pt modelId="{706AD182-EBBE-1B49-A8C1-2A53BDE79D73}" type="pres">
      <dgm:prSet presAssocID="{0DF91DAC-5897-DA49-BFE0-F659701CE568}" presName="desTx" presStyleLbl="alignAccFollowNode1" presStyleIdx="1" presStyleCnt="4">
        <dgm:presLayoutVars>
          <dgm:bulletEnabled val="1"/>
        </dgm:presLayoutVars>
      </dgm:prSet>
      <dgm:spPr/>
    </dgm:pt>
    <dgm:pt modelId="{772E7550-C722-284E-9DC1-92CC4A97349D}" type="pres">
      <dgm:prSet presAssocID="{ACC7259C-EF98-5646-8522-FB529CBD304A}" presName="space" presStyleCnt="0"/>
      <dgm:spPr/>
    </dgm:pt>
    <dgm:pt modelId="{27738CAF-579A-D740-A0E2-EF85C71DF760}" type="pres">
      <dgm:prSet presAssocID="{51CC2D05-AFCA-4640-A2EE-2B00F1E7CDA2}" presName="composite" presStyleCnt="0"/>
      <dgm:spPr/>
    </dgm:pt>
    <dgm:pt modelId="{8E6EEF98-E1EB-0240-A0C9-F1B6E42B57D0}" type="pres">
      <dgm:prSet presAssocID="{51CC2D05-AFCA-4640-A2EE-2B00F1E7CDA2}" presName="parTx" presStyleLbl="alignNode1" presStyleIdx="2" presStyleCnt="4">
        <dgm:presLayoutVars>
          <dgm:chMax val="0"/>
          <dgm:chPref val="0"/>
          <dgm:bulletEnabled val="1"/>
        </dgm:presLayoutVars>
      </dgm:prSet>
      <dgm:spPr/>
    </dgm:pt>
    <dgm:pt modelId="{ABB774AC-645A-BA47-8E5B-B3EBBC00DD04}" type="pres">
      <dgm:prSet presAssocID="{51CC2D05-AFCA-4640-A2EE-2B00F1E7CDA2}" presName="desTx" presStyleLbl="alignAccFollowNode1" presStyleIdx="2" presStyleCnt="4">
        <dgm:presLayoutVars>
          <dgm:bulletEnabled val="1"/>
        </dgm:presLayoutVars>
      </dgm:prSet>
      <dgm:spPr/>
    </dgm:pt>
    <dgm:pt modelId="{5A93EE8C-4AA3-D140-8C0E-1A2C112A8FAF}" type="pres">
      <dgm:prSet presAssocID="{77DD8756-E2A0-9F4E-AB3B-AF1092F115E2}" presName="space" presStyleCnt="0"/>
      <dgm:spPr/>
    </dgm:pt>
    <dgm:pt modelId="{A211F98A-4CDC-4048-90D4-1DD38AEFD47B}" type="pres">
      <dgm:prSet presAssocID="{6BA02466-3EDA-BF41-8084-02AA4753DDD2}" presName="composite" presStyleCnt="0"/>
      <dgm:spPr/>
    </dgm:pt>
    <dgm:pt modelId="{87D8EBD5-CE7C-B542-9DE7-F94FD48882DF}" type="pres">
      <dgm:prSet presAssocID="{6BA02466-3EDA-BF41-8084-02AA4753DDD2}" presName="parTx" presStyleLbl="alignNode1" presStyleIdx="3" presStyleCnt="4">
        <dgm:presLayoutVars>
          <dgm:chMax val="0"/>
          <dgm:chPref val="0"/>
          <dgm:bulletEnabled val="1"/>
        </dgm:presLayoutVars>
      </dgm:prSet>
      <dgm:spPr/>
    </dgm:pt>
    <dgm:pt modelId="{89D847AF-C4EC-D24C-ADC7-C8B518AF245C}" type="pres">
      <dgm:prSet presAssocID="{6BA02466-3EDA-BF41-8084-02AA4753DDD2}" presName="desTx" presStyleLbl="alignAccFollowNode1" presStyleIdx="3" presStyleCnt="4">
        <dgm:presLayoutVars>
          <dgm:bulletEnabled val="1"/>
        </dgm:presLayoutVars>
      </dgm:prSet>
      <dgm:spPr/>
    </dgm:pt>
  </dgm:ptLst>
  <dgm:cxnLst>
    <dgm:cxn modelId="{5DB30B01-3853-F84A-9973-6872373ADE66}" srcId="{DB9BDB4F-BD4C-164A-BF4D-DEC91B5512A5}" destId="{6BA02466-3EDA-BF41-8084-02AA4753DDD2}" srcOrd="3" destOrd="0" parTransId="{B0B2C177-124B-324D-8032-E1A54807E3E7}" sibTransId="{15082430-0A6B-6E40-867D-9F0F7A02DE38}"/>
    <dgm:cxn modelId="{21E6A039-8B54-2648-ADDA-DD048A591A81}" type="presOf" srcId="{947E8528-369C-704A-9A81-F0DEDDD32F2E}" destId="{EC72B850-AA35-EF4A-8C4E-886631D1C929}" srcOrd="0" destOrd="0" presId="urn:microsoft.com/office/officeart/2005/8/layout/hList1"/>
    <dgm:cxn modelId="{03BA5343-4EE9-564E-A4A8-AF0111BA080F}" srcId="{DB9BDB4F-BD4C-164A-BF4D-DEC91B5512A5}" destId="{947E8528-369C-704A-9A81-F0DEDDD32F2E}" srcOrd="0" destOrd="0" parTransId="{ADABDB7F-3F54-0B4B-8CB0-F0B9C2CC2DC9}" sibTransId="{37ED49DA-7937-7849-9E06-8B50F516D6E5}"/>
    <dgm:cxn modelId="{63392761-9412-CE4E-82E3-177BCC1431A0}" type="presOf" srcId="{0DF91DAC-5897-DA49-BFE0-F659701CE568}" destId="{5DA2DD80-E720-6240-AB67-A543ACC11AB0}" srcOrd="0" destOrd="0" presId="urn:microsoft.com/office/officeart/2005/8/layout/hList1"/>
    <dgm:cxn modelId="{2849DB8B-7350-AC44-B4A2-A080327C24B9}" type="presOf" srcId="{51CC2D05-AFCA-4640-A2EE-2B00F1E7CDA2}" destId="{8E6EEF98-E1EB-0240-A0C9-F1B6E42B57D0}" srcOrd="0" destOrd="0" presId="urn:microsoft.com/office/officeart/2005/8/layout/hList1"/>
    <dgm:cxn modelId="{746616C0-FF70-994F-B2E7-77D9C7970FFC}" srcId="{DB9BDB4F-BD4C-164A-BF4D-DEC91B5512A5}" destId="{0DF91DAC-5897-DA49-BFE0-F659701CE568}" srcOrd="1" destOrd="0" parTransId="{C86FAFFD-6638-F747-97F2-D5B0D8DDFAB9}" sibTransId="{ACC7259C-EF98-5646-8522-FB529CBD304A}"/>
    <dgm:cxn modelId="{88A86EE9-0395-524A-8571-2567CCF473BE}" type="presOf" srcId="{6BA02466-3EDA-BF41-8084-02AA4753DDD2}" destId="{87D8EBD5-CE7C-B542-9DE7-F94FD48882DF}" srcOrd="0" destOrd="0" presId="urn:microsoft.com/office/officeart/2005/8/layout/hList1"/>
    <dgm:cxn modelId="{229F3CEE-9D8A-0A44-A8AC-AF59C2EEA362}" srcId="{DB9BDB4F-BD4C-164A-BF4D-DEC91B5512A5}" destId="{51CC2D05-AFCA-4640-A2EE-2B00F1E7CDA2}" srcOrd="2" destOrd="0" parTransId="{E07A78AC-B88C-254B-8CAA-E1631792490C}" sibTransId="{77DD8756-E2A0-9F4E-AB3B-AF1092F115E2}"/>
    <dgm:cxn modelId="{29666CFC-59AD-9040-A757-FC7D3A6D8524}" type="presOf" srcId="{DB9BDB4F-BD4C-164A-BF4D-DEC91B5512A5}" destId="{E154B156-7B8C-A94C-A497-A39FE7379BAD}" srcOrd="0" destOrd="0" presId="urn:microsoft.com/office/officeart/2005/8/layout/hList1"/>
    <dgm:cxn modelId="{06E16B2D-1225-B644-943D-25CA0FBB4752}" type="presParOf" srcId="{E154B156-7B8C-A94C-A497-A39FE7379BAD}" destId="{A7C853FC-890F-B141-9A6A-DE74E992D351}" srcOrd="0" destOrd="0" presId="urn:microsoft.com/office/officeart/2005/8/layout/hList1"/>
    <dgm:cxn modelId="{F064D9E2-FC48-D34C-8F2A-F03554B5AE84}" type="presParOf" srcId="{A7C853FC-890F-B141-9A6A-DE74E992D351}" destId="{EC72B850-AA35-EF4A-8C4E-886631D1C929}" srcOrd="0" destOrd="0" presId="urn:microsoft.com/office/officeart/2005/8/layout/hList1"/>
    <dgm:cxn modelId="{EF2734BA-D59D-404C-B6FE-648FE1B70C33}" type="presParOf" srcId="{A7C853FC-890F-B141-9A6A-DE74E992D351}" destId="{999C6370-FC7B-4D43-B8E0-D06358E633C3}" srcOrd="1" destOrd="0" presId="urn:microsoft.com/office/officeart/2005/8/layout/hList1"/>
    <dgm:cxn modelId="{77DB4EFC-464E-C74D-8F71-C4A6396EB18C}" type="presParOf" srcId="{E154B156-7B8C-A94C-A497-A39FE7379BAD}" destId="{5396CE7E-8C99-E242-9E7A-496CD52AB9EF}" srcOrd="1" destOrd="0" presId="urn:microsoft.com/office/officeart/2005/8/layout/hList1"/>
    <dgm:cxn modelId="{4205164F-2E54-2E4A-86FF-483FB2F1FB5E}" type="presParOf" srcId="{E154B156-7B8C-A94C-A497-A39FE7379BAD}" destId="{1B849431-02CA-1D4D-9F3F-910E57748071}" srcOrd="2" destOrd="0" presId="urn:microsoft.com/office/officeart/2005/8/layout/hList1"/>
    <dgm:cxn modelId="{FC953ADC-71C6-8449-951D-272BB55345AF}" type="presParOf" srcId="{1B849431-02CA-1D4D-9F3F-910E57748071}" destId="{5DA2DD80-E720-6240-AB67-A543ACC11AB0}" srcOrd="0" destOrd="0" presId="urn:microsoft.com/office/officeart/2005/8/layout/hList1"/>
    <dgm:cxn modelId="{9AC29569-D550-4244-AFC2-931B0328C888}" type="presParOf" srcId="{1B849431-02CA-1D4D-9F3F-910E57748071}" destId="{706AD182-EBBE-1B49-A8C1-2A53BDE79D73}" srcOrd="1" destOrd="0" presId="urn:microsoft.com/office/officeart/2005/8/layout/hList1"/>
    <dgm:cxn modelId="{63B853C8-C45E-6046-9F14-AF75616E5CBC}" type="presParOf" srcId="{E154B156-7B8C-A94C-A497-A39FE7379BAD}" destId="{772E7550-C722-284E-9DC1-92CC4A97349D}" srcOrd="3" destOrd="0" presId="urn:microsoft.com/office/officeart/2005/8/layout/hList1"/>
    <dgm:cxn modelId="{AD7EF033-1C8C-2148-BEBD-EDFB5340D4A9}" type="presParOf" srcId="{E154B156-7B8C-A94C-A497-A39FE7379BAD}" destId="{27738CAF-579A-D740-A0E2-EF85C71DF760}" srcOrd="4" destOrd="0" presId="urn:microsoft.com/office/officeart/2005/8/layout/hList1"/>
    <dgm:cxn modelId="{9CA41795-4560-7D4B-8409-80152DDC8D74}" type="presParOf" srcId="{27738CAF-579A-D740-A0E2-EF85C71DF760}" destId="{8E6EEF98-E1EB-0240-A0C9-F1B6E42B57D0}" srcOrd="0" destOrd="0" presId="urn:microsoft.com/office/officeart/2005/8/layout/hList1"/>
    <dgm:cxn modelId="{19D66398-68C1-6047-9233-F036D9058580}" type="presParOf" srcId="{27738CAF-579A-D740-A0E2-EF85C71DF760}" destId="{ABB774AC-645A-BA47-8E5B-B3EBBC00DD04}" srcOrd="1" destOrd="0" presId="urn:microsoft.com/office/officeart/2005/8/layout/hList1"/>
    <dgm:cxn modelId="{10DC0032-8D45-F749-9F7D-0334CBF28A10}" type="presParOf" srcId="{E154B156-7B8C-A94C-A497-A39FE7379BAD}" destId="{5A93EE8C-4AA3-D140-8C0E-1A2C112A8FAF}" srcOrd="5" destOrd="0" presId="urn:microsoft.com/office/officeart/2005/8/layout/hList1"/>
    <dgm:cxn modelId="{E7299565-CF9E-7349-BDDD-9DDD097ACD87}" type="presParOf" srcId="{E154B156-7B8C-A94C-A497-A39FE7379BAD}" destId="{A211F98A-4CDC-4048-90D4-1DD38AEFD47B}" srcOrd="6" destOrd="0" presId="urn:microsoft.com/office/officeart/2005/8/layout/hList1"/>
    <dgm:cxn modelId="{6F3CE91E-C52B-A148-A586-C5E1E034D11A}" type="presParOf" srcId="{A211F98A-4CDC-4048-90D4-1DD38AEFD47B}" destId="{87D8EBD5-CE7C-B542-9DE7-F94FD48882DF}" srcOrd="0" destOrd="0" presId="urn:microsoft.com/office/officeart/2005/8/layout/hList1"/>
    <dgm:cxn modelId="{472E6DBF-3565-8B43-B4BD-40E8EC8B1714}" type="presParOf" srcId="{A211F98A-4CDC-4048-90D4-1DD38AEFD47B}" destId="{89D847AF-C4EC-D24C-ADC7-C8B518AF24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3A00FA-AC13-3C40-B7DC-E51B37D24D08}"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US"/>
        </a:p>
      </dgm:t>
    </dgm:pt>
    <dgm:pt modelId="{0F915D71-9262-0A4E-A366-D79838790650}">
      <dgm:prSet custT="1"/>
      <dgm:spPr/>
      <dgm:t>
        <a:bodyPr/>
        <a:lstStyle/>
        <a:p>
          <a:pPr rtl="0"/>
          <a:r>
            <a:rPr lang="en-US" sz="2000" dirty="0"/>
            <a:t>2012-2017: NSA secretly stores the </a:t>
          </a:r>
          <a:r>
            <a:rPr lang="en-US" sz="2000" dirty="0" err="1"/>
            <a:t>EternalBlue</a:t>
          </a:r>
          <a:r>
            <a:rPr lang="en-US" sz="2000" dirty="0"/>
            <a:t> Microsoft vulnerability and uses it to spy on both US and non-US citizens.</a:t>
          </a:r>
        </a:p>
      </dgm:t>
    </dgm:pt>
    <dgm:pt modelId="{1522D544-D7F4-A44B-9FD3-36C0A91BA582}" type="parTrans" cxnId="{4E371C68-7EDB-C148-A0D1-FF74198F1EC6}">
      <dgm:prSet/>
      <dgm:spPr/>
      <dgm:t>
        <a:bodyPr/>
        <a:lstStyle/>
        <a:p>
          <a:endParaRPr lang="en-US"/>
        </a:p>
      </dgm:t>
    </dgm:pt>
    <dgm:pt modelId="{D0B4B1EB-8B19-E349-BB87-3D3C23F0D962}" type="sibTrans" cxnId="{4E371C68-7EDB-C148-A0D1-FF74198F1EC6}">
      <dgm:prSet/>
      <dgm:spPr/>
      <dgm:t>
        <a:bodyPr/>
        <a:lstStyle/>
        <a:p>
          <a:endParaRPr lang="en-US"/>
        </a:p>
      </dgm:t>
    </dgm:pt>
    <dgm:pt modelId="{473E5E50-045C-2D42-B9E9-C3B1F6232A2B}">
      <dgm:prSet custT="1"/>
      <dgm:spPr/>
      <dgm:t>
        <a:bodyPr/>
        <a:lstStyle/>
        <a:p>
          <a:pPr rtl="0"/>
          <a:r>
            <a:rPr lang="en-US" sz="2000" dirty="0"/>
            <a:t>early 2017: </a:t>
          </a:r>
          <a:r>
            <a:rPr lang="en-US" sz="2000" dirty="0" err="1"/>
            <a:t>EternalBlue</a:t>
          </a:r>
          <a:r>
            <a:rPr lang="en-US" sz="2000" dirty="0"/>
            <a:t> stolen by hacker group the </a:t>
          </a:r>
          <a:r>
            <a:rPr lang="en-US" sz="2000" dirty="0" err="1"/>
            <a:t>ShadowBrokers</a:t>
          </a:r>
          <a:r>
            <a:rPr lang="en-US" sz="2000" dirty="0"/>
            <a:t>. NSA discloses </a:t>
          </a:r>
          <a:r>
            <a:rPr lang="en-US" sz="2000" dirty="0" err="1"/>
            <a:t>EternalBlue</a:t>
          </a:r>
          <a:r>
            <a:rPr lang="en-US" sz="2000" dirty="0"/>
            <a:t> to Microsoft.</a:t>
          </a:r>
        </a:p>
      </dgm:t>
    </dgm:pt>
    <dgm:pt modelId="{754D9D39-C6A0-C140-BAC3-B5546FB2DFCF}" type="parTrans" cxnId="{80D293DB-93FB-EB48-8494-E4FFA007D8EA}">
      <dgm:prSet/>
      <dgm:spPr/>
      <dgm:t>
        <a:bodyPr/>
        <a:lstStyle/>
        <a:p>
          <a:endParaRPr lang="en-US"/>
        </a:p>
      </dgm:t>
    </dgm:pt>
    <dgm:pt modelId="{8FEC0515-04B6-DE46-A9ED-599F7D455E01}" type="sibTrans" cxnId="{80D293DB-93FB-EB48-8494-E4FFA007D8EA}">
      <dgm:prSet/>
      <dgm:spPr/>
      <dgm:t>
        <a:bodyPr/>
        <a:lstStyle/>
        <a:p>
          <a:endParaRPr lang="en-US"/>
        </a:p>
      </dgm:t>
    </dgm:pt>
    <dgm:pt modelId="{B12A707F-6EE2-8D42-8FAF-99DF65053417}">
      <dgm:prSet custT="1"/>
      <dgm:spPr/>
      <dgm:t>
        <a:bodyPr/>
        <a:lstStyle/>
        <a:p>
          <a:pPr rtl="0"/>
          <a:r>
            <a:rPr lang="en-US" sz="2000" dirty="0"/>
            <a:t>March 14, 2017: Microsoft releases a patch for the vulnerability.</a:t>
          </a:r>
        </a:p>
      </dgm:t>
    </dgm:pt>
    <dgm:pt modelId="{3BFB23AA-DAB4-6C48-80F5-0D1E47D16789}" type="parTrans" cxnId="{BF495E2F-7AF2-FE41-B372-922567EC0432}">
      <dgm:prSet/>
      <dgm:spPr/>
      <dgm:t>
        <a:bodyPr/>
        <a:lstStyle/>
        <a:p>
          <a:endParaRPr lang="en-US"/>
        </a:p>
      </dgm:t>
    </dgm:pt>
    <dgm:pt modelId="{356E1FF5-B74B-F647-9A63-FC7350F6FBF8}" type="sibTrans" cxnId="{BF495E2F-7AF2-FE41-B372-922567EC0432}">
      <dgm:prSet/>
      <dgm:spPr/>
      <dgm:t>
        <a:bodyPr/>
        <a:lstStyle/>
        <a:p>
          <a:endParaRPr lang="en-US"/>
        </a:p>
      </dgm:t>
    </dgm:pt>
    <dgm:pt modelId="{A44C6EAD-26CC-ED49-8A81-036C6DE216FF}">
      <dgm:prSet custT="1"/>
      <dgm:spPr/>
      <dgm:t>
        <a:bodyPr/>
        <a:lstStyle/>
        <a:p>
          <a:r>
            <a:rPr lang="en-US" sz="2000" dirty="0"/>
            <a:t>May 12, 2017: </a:t>
          </a:r>
          <a:r>
            <a:rPr lang="en-US" sz="2000" dirty="0" err="1"/>
            <a:t>EternalBlue</a:t>
          </a:r>
          <a:r>
            <a:rPr lang="en-US" sz="2000" dirty="0"/>
            <a:t> is the basis of the </a:t>
          </a:r>
          <a:r>
            <a:rPr lang="en-US" sz="2000" dirty="0" err="1"/>
            <a:t>WannaCry</a:t>
          </a:r>
          <a:r>
            <a:rPr lang="en-US" sz="2000" dirty="0"/>
            <a:t> and other </a:t>
          </a:r>
          <a:r>
            <a:rPr lang="en-US" sz="2000" dirty="0" err="1"/>
            <a:t>ransomware</a:t>
          </a:r>
          <a:r>
            <a:rPr lang="en-US" sz="2000" dirty="0"/>
            <a:t> attacks, leading to downtime in critical hospital and city systems and over $1 billion of damages.</a:t>
          </a:r>
        </a:p>
      </dgm:t>
    </dgm:pt>
    <dgm:pt modelId="{8C75AFD4-315C-5D4F-8C8D-D8F2D9F5E40A}" type="parTrans" cxnId="{B6ADC77F-056E-5E48-921B-CC7127599539}">
      <dgm:prSet/>
      <dgm:spPr/>
      <dgm:t>
        <a:bodyPr/>
        <a:lstStyle/>
        <a:p>
          <a:endParaRPr lang="en-US"/>
        </a:p>
      </dgm:t>
    </dgm:pt>
    <dgm:pt modelId="{4F4C06FF-CDB6-8E42-B852-4BCC9E8F1376}" type="sibTrans" cxnId="{B6ADC77F-056E-5E48-921B-CC7127599539}">
      <dgm:prSet/>
      <dgm:spPr/>
      <dgm:t>
        <a:bodyPr/>
        <a:lstStyle/>
        <a:p>
          <a:endParaRPr lang="en-US"/>
        </a:p>
      </dgm:t>
    </dgm:pt>
    <dgm:pt modelId="{9E5AAF4A-CAD5-E74B-99EE-F927B5C42E9A}" type="pres">
      <dgm:prSet presAssocID="{013A00FA-AC13-3C40-B7DC-E51B37D24D08}" presName="rootnode" presStyleCnt="0">
        <dgm:presLayoutVars>
          <dgm:chMax/>
          <dgm:chPref/>
          <dgm:dir/>
          <dgm:animLvl val="lvl"/>
        </dgm:presLayoutVars>
      </dgm:prSet>
      <dgm:spPr/>
    </dgm:pt>
    <dgm:pt modelId="{1C155190-A64F-1A42-8F66-C8813578B839}" type="pres">
      <dgm:prSet presAssocID="{0F915D71-9262-0A4E-A366-D79838790650}" presName="composite" presStyleCnt="0"/>
      <dgm:spPr/>
    </dgm:pt>
    <dgm:pt modelId="{D532C928-C3CE-D34D-BF2C-20773B5C8E9E}" type="pres">
      <dgm:prSet presAssocID="{0F915D71-9262-0A4E-A366-D79838790650}" presName="LShape" presStyleLbl="alignNode1" presStyleIdx="0" presStyleCnt="7"/>
      <dgm:spPr/>
    </dgm:pt>
    <dgm:pt modelId="{0DE0439E-497F-8A48-BC6E-4FFA46A327A8}" type="pres">
      <dgm:prSet presAssocID="{0F915D71-9262-0A4E-A366-D79838790650}" presName="ParentText" presStyleLbl="revTx" presStyleIdx="0" presStyleCnt="4">
        <dgm:presLayoutVars>
          <dgm:chMax val="0"/>
          <dgm:chPref val="0"/>
          <dgm:bulletEnabled val="1"/>
        </dgm:presLayoutVars>
      </dgm:prSet>
      <dgm:spPr/>
    </dgm:pt>
    <dgm:pt modelId="{DEE0A130-8358-064A-89A4-65B9E518A3ED}" type="pres">
      <dgm:prSet presAssocID="{0F915D71-9262-0A4E-A366-D79838790650}" presName="Triangle" presStyleLbl="alignNode1" presStyleIdx="1" presStyleCnt="7"/>
      <dgm:spPr/>
    </dgm:pt>
    <dgm:pt modelId="{197AD263-BDD5-2A4B-9AA4-9546F165FF8F}" type="pres">
      <dgm:prSet presAssocID="{D0B4B1EB-8B19-E349-BB87-3D3C23F0D962}" presName="sibTrans" presStyleCnt="0"/>
      <dgm:spPr/>
    </dgm:pt>
    <dgm:pt modelId="{A5829F94-6841-0C40-A67F-D8AF406FD312}" type="pres">
      <dgm:prSet presAssocID="{D0B4B1EB-8B19-E349-BB87-3D3C23F0D962}" presName="space" presStyleCnt="0"/>
      <dgm:spPr/>
    </dgm:pt>
    <dgm:pt modelId="{C222A045-E22D-A749-A126-B8EBA549B17D}" type="pres">
      <dgm:prSet presAssocID="{473E5E50-045C-2D42-B9E9-C3B1F6232A2B}" presName="composite" presStyleCnt="0"/>
      <dgm:spPr/>
    </dgm:pt>
    <dgm:pt modelId="{777F71CB-669F-144C-A71F-E8B6F0E559D3}" type="pres">
      <dgm:prSet presAssocID="{473E5E50-045C-2D42-B9E9-C3B1F6232A2B}" presName="LShape" presStyleLbl="alignNode1" presStyleIdx="2" presStyleCnt="7"/>
      <dgm:spPr/>
    </dgm:pt>
    <dgm:pt modelId="{BEB99884-1B18-D347-A514-4B8C33E41539}" type="pres">
      <dgm:prSet presAssocID="{473E5E50-045C-2D42-B9E9-C3B1F6232A2B}" presName="ParentText" presStyleLbl="revTx" presStyleIdx="1" presStyleCnt="4">
        <dgm:presLayoutVars>
          <dgm:chMax val="0"/>
          <dgm:chPref val="0"/>
          <dgm:bulletEnabled val="1"/>
        </dgm:presLayoutVars>
      </dgm:prSet>
      <dgm:spPr/>
    </dgm:pt>
    <dgm:pt modelId="{D4DB5C5C-9797-084F-97E4-760B0A9182E9}" type="pres">
      <dgm:prSet presAssocID="{473E5E50-045C-2D42-B9E9-C3B1F6232A2B}" presName="Triangle" presStyleLbl="alignNode1" presStyleIdx="3" presStyleCnt="7"/>
      <dgm:spPr/>
    </dgm:pt>
    <dgm:pt modelId="{127EE583-C948-C544-B751-CBBC090812F9}" type="pres">
      <dgm:prSet presAssocID="{8FEC0515-04B6-DE46-A9ED-599F7D455E01}" presName="sibTrans" presStyleCnt="0"/>
      <dgm:spPr/>
    </dgm:pt>
    <dgm:pt modelId="{5DCEC501-6517-064F-8D15-5E3AAF359031}" type="pres">
      <dgm:prSet presAssocID="{8FEC0515-04B6-DE46-A9ED-599F7D455E01}" presName="space" presStyleCnt="0"/>
      <dgm:spPr/>
    </dgm:pt>
    <dgm:pt modelId="{4C11E7B2-5E17-6B41-A8CE-EEB53E05D00C}" type="pres">
      <dgm:prSet presAssocID="{B12A707F-6EE2-8D42-8FAF-99DF65053417}" presName="composite" presStyleCnt="0"/>
      <dgm:spPr/>
    </dgm:pt>
    <dgm:pt modelId="{CE62717B-976D-9E4A-AA7D-5ED900597E61}" type="pres">
      <dgm:prSet presAssocID="{B12A707F-6EE2-8D42-8FAF-99DF65053417}" presName="LShape" presStyleLbl="alignNode1" presStyleIdx="4" presStyleCnt="7"/>
      <dgm:spPr/>
    </dgm:pt>
    <dgm:pt modelId="{9B9A655B-B8AE-094C-9133-B8086ED091CF}" type="pres">
      <dgm:prSet presAssocID="{B12A707F-6EE2-8D42-8FAF-99DF65053417}" presName="ParentText" presStyleLbl="revTx" presStyleIdx="2" presStyleCnt="4">
        <dgm:presLayoutVars>
          <dgm:chMax val="0"/>
          <dgm:chPref val="0"/>
          <dgm:bulletEnabled val="1"/>
        </dgm:presLayoutVars>
      </dgm:prSet>
      <dgm:spPr/>
    </dgm:pt>
    <dgm:pt modelId="{60F8881E-B48D-C547-8B00-98B31CA31FED}" type="pres">
      <dgm:prSet presAssocID="{B12A707F-6EE2-8D42-8FAF-99DF65053417}" presName="Triangle" presStyleLbl="alignNode1" presStyleIdx="5" presStyleCnt="7"/>
      <dgm:spPr/>
    </dgm:pt>
    <dgm:pt modelId="{D215BB42-7FD6-FF46-B062-85F2E87F22FF}" type="pres">
      <dgm:prSet presAssocID="{356E1FF5-B74B-F647-9A63-FC7350F6FBF8}" presName="sibTrans" presStyleCnt="0"/>
      <dgm:spPr/>
    </dgm:pt>
    <dgm:pt modelId="{D75F65A8-772A-964D-BB68-48EB51CACDEB}" type="pres">
      <dgm:prSet presAssocID="{356E1FF5-B74B-F647-9A63-FC7350F6FBF8}" presName="space" presStyleCnt="0"/>
      <dgm:spPr/>
    </dgm:pt>
    <dgm:pt modelId="{26EF1AC9-57F9-6D45-92ED-8D8712711AA6}" type="pres">
      <dgm:prSet presAssocID="{A44C6EAD-26CC-ED49-8A81-036C6DE216FF}" presName="composite" presStyleCnt="0"/>
      <dgm:spPr/>
    </dgm:pt>
    <dgm:pt modelId="{C1C45516-0D71-574A-AB02-F866CFF7B62D}" type="pres">
      <dgm:prSet presAssocID="{A44C6EAD-26CC-ED49-8A81-036C6DE216FF}" presName="LShape" presStyleLbl="alignNode1" presStyleIdx="6" presStyleCnt="7"/>
      <dgm:spPr/>
    </dgm:pt>
    <dgm:pt modelId="{32575AB6-48FB-0846-922D-5DBC833746A8}" type="pres">
      <dgm:prSet presAssocID="{A44C6EAD-26CC-ED49-8A81-036C6DE216FF}" presName="ParentText" presStyleLbl="revTx" presStyleIdx="3" presStyleCnt="4">
        <dgm:presLayoutVars>
          <dgm:chMax val="0"/>
          <dgm:chPref val="0"/>
          <dgm:bulletEnabled val="1"/>
        </dgm:presLayoutVars>
      </dgm:prSet>
      <dgm:spPr/>
    </dgm:pt>
  </dgm:ptLst>
  <dgm:cxnLst>
    <dgm:cxn modelId="{BF495E2F-7AF2-FE41-B372-922567EC0432}" srcId="{013A00FA-AC13-3C40-B7DC-E51B37D24D08}" destId="{B12A707F-6EE2-8D42-8FAF-99DF65053417}" srcOrd="2" destOrd="0" parTransId="{3BFB23AA-DAB4-6C48-80F5-0D1E47D16789}" sibTransId="{356E1FF5-B74B-F647-9A63-FC7350F6FBF8}"/>
    <dgm:cxn modelId="{73816A5A-4B05-364D-B587-BD3A352A6C82}" type="presOf" srcId="{A44C6EAD-26CC-ED49-8A81-036C6DE216FF}" destId="{32575AB6-48FB-0846-922D-5DBC833746A8}" srcOrd="0" destOrd="0" presId="urn:microsoft.com/office/officeart/2009/3/layout/StepUpProcess"/>
    <dgm:cxn modelId="{4E371C68-7EDB-C148-A0D1-FF74198F1EC6}" srcId="{013A00FA-AC13-3C40-B7DC-E51B37D24D08}" destId="{0F915D71-9262-0A4E-A366-D79838790650}" srcOrd="0" destOrd="0" parTransId="{1522D544-D7F4-A44B-9FD3-36C0A91BA582}" sibTransId="{D0B4B1EB-8B19-E349-BB87-3D3C23F0D962}"/>
    <dgm:cxn modelId="{B6ADC77F-056E-5E48-921B-CC7127599539}" srcId="{013A00FA-AC13-3C40-B7DC-E51B37D24D08}" destId="{A44C6EAD-26CC-ED49-8A81-036C6DE216FF}" srcOrd="3" destOrd="0" parTransId="{8C75AFD4-315C-5D4F-8C8D-D8F2D9F5E40A}" sibTransId="{4F4C06FF-CDB6-8E42-B852-4BCC9E8F1376}"/>
    <dgm:cxn modelId="{EAA05CBF-1853-544E-94CB-F234375F2934}" type="presOf" srcId="{013A00FA-AC13-3C40-B7DC-E51B37D24D08}" destId="{9E5AAF4A-CAD5-E74B-99EE-F927B5C42E9A}" srcOrd="0" destOrd="0" presId="urn:microsoft.com/office/officeart/2009/3/layout/StepUpProcess"/>
    <dgm:cxn modelId="{9021F6C4-179B-C749-9C59-C33D2E263FA8}" type="presOf" srcId="{473E5E50-045C-2D42-B9E9-C3B1F6232A2B}" destId="{BEB99884-1B18-D347-A514-4B8C33E41539}" srcOrd="0" destOrd="0" presId="urn:microsoft.com/office/officeart/2009/3/layout/StepUpProcess"/>
    <dgm:cxn modelId="{80D293DB-93FB-EB48-8494-E4FFA007D8EA}" srcId="{013A00FA-AC13-3C40-B7DC-E51B37D24D08}" destId="{473E5E50-045C-2D42-B9E9-C3B1F6232A2B}" srcOrd="1" destOrd="0" parTransId="{754D9D39-C6A0-C140-BAC3-B5546FB2DFCF}" sibTransId="{8FEC0515-04B6-DE46-A9ED-599F7D455E01}"/>
    <dgm:cxn modelId="{A6FD73E5-B3CA-724C-879C-46BD5C24BC2C}" type="presOf" srcId="{B12A707F-6EE2-8D42-8FAF-99DF65053417}" destId="{9B9A655B-B8AE-094C-9133-B8086ED091CF}" srcOrd="0" destOrd="0" presId="urn:microsoft.com/office/officeart/2009/3/layout/StepUpProcess"/>
    <dgm:cxn modelId="{495060F9-7751-AE4C-B144-FDEC8F556DD4}" type="presOf" srcId="{0F915D71-9262-0A4E-A366-D79838790650}" destId="{0DE0439E-497F-8A48-BC6E-4FFA46A327A8}" srcOrd="0" destOrd="0" presId="urn:microsoft.com/office/officeart/2009/3/layout/StepUpProcess"/>
    <dgm:cxn modelId="{DEA46E58-7218-D642-B61E-48D24583E5D5}" type="presParOf" srcId="{9E5AAF4A-CAD5-E74B-99EE-F927B5C42E9A}" destId="{1C155190-A64F-1A42-8F66-C8813578B839}" srcOrd="0" destOrd="0" presId="urn:microsoft.com/office/officeart/2009/3/layout/StepUpProcess"/>
    <dgm:cxn modelId="{CA3F585F-7F38-E840-B7A3-224F6F0BC5DB}" type="presParOf" srcId="{1C155190-A64F-1A42-8F66-C8813578B839}" destId="{D532C928-C3CE-D34D-BF2C-20773B5C8E9E}" srcOrd="0" destOrd="0" presId="urn:microsoft.com/office/officeart/2009/3/layout/StepUpProcess"/>
    <dgm:cxn modelId="{2A2F99CE-96E0-F247-84C5-CABA19D29874}" type="presParOf" srcId="{1C155190-A64F-1A42-8F66-C8813578B839}" destId="{0DE0439E-497F-8A48-BC6E-4FFA46A327A8}" srcOrd="1" destOrd="0" presId="urn:microsoft.com/office/officeart/2009/3/layout/StepUpProcess"/>
    <dgm:cxn modelId="{76D621CE-A093-4D4A-9E50-1282FD572B1E}" type="presParOf" srcId="{1C155190-A64F-1A42-8F66-C8813578B839}" destId="{DEE0A130-8358-064A-89A4-65B9E518A3ED}" srcOrd="2" destOrd="0" presId="urn:microsoft.com/office/officeart/2009/3/layout/StepUpProcess"/>
    <dgm:cxn modelId="{E4B52E41-6233-E743-8BB6-EA22E5EEBD55}" type="presParOf" srcId="{9E5AAF4A-CAD5-E74B-99EE-F927B5C42E9A}" destId="{197AD263-BDD5-2A4B-9AA4-9546F165FF8F}" srcOrd="1" destOrd="0" presId="urn:microsoft.com/office/officeart/2009/3/layout/StepUpProcess"/>
    <dgm:cxn modelId="{075EC22E-8954-E743-AEA5-0A55F544930B}" type="presParOf" srcId="{197AD263-BDD5-2A4B-9AA4-9546F165FF8F}" destId="{A5829F94-6841-0C40-A67F-D8AF406FD312}" srcOrd="0" destOrd="0" presId="urn:microsoft.com/office/officeart/2009/3/layout/StepUpProcess"/>
    <dgm:cxn modelId="{A6DEECB5-03A3-AF4A-AD03-AEFA08F50928}" type="presParOf" srcId="{9E5AAF4A-CAD5-E74B-99EE-F927B5C42E9A}" destId="{C222A045-E22D-A749-A126-B8EBA549B17D}" srcOrd="2" destOrd="0" presId="urn:microsoft.com/office/officeart/2009/3/layout/StepUpProcess"/>
    <dgm:cxn modelId="{05737565-963E-9040-B2B1-39E26C0B3FA2}" type="presParOf" srcId="{C222A045-E22D-A749-A126-B8EBA549B17D}" destId="{777F71CB-669F-144C-A71F-E8B6F0E559D3}" srcOrd="0" destOrd="0" presId="urn:microsoft.com/office/officeart/2009/3/layout/StepUpProcess"/>
    <dgm:cxn modelId="{01B3EDEE-EDA1-1A4F-98B6-4732C4C7B824}" type="presParOf" srcId="{C222A045-E22D-A749-A126-B8EBA549B17D}" destId="{BEB99884-1B18-D347-A514-4B8C33E41539}" srcOrd="1" destOrd="0" presId="urn:microsoft.com/office/officeart/2009/3/layout/StepUpProcess"/>
    <dgm:cxn modelId="{B7A2FB0F-C9B1-E94E-8689-C27A7FCBF99B}" type="presParOf" srcId="{C222A045-E22D-A749-A126-B8EBA549B17D}" destId="{D4DB5C5C-9797-084F-97E4-760B0A9182E9}" srcOrd="2" destOrd="0" presId="urn:microsoft.com/office/officeart/2009/3/layout/StepUpProcess"/>
    <dgm:cxn modelId="{EA29690E-D134-E548-B65F-EAF4F3C40B40}" type="presParOf" srcId="{9E5AAF4A-CAD5-E74B-99EE-F927B5C42E9A}" destId="{127EE583-C948-C544-B751-CBBC090812F9}" srcOrd="3" destOrd="0" presId="urn:microsoft.com/office/officeart/2009/3/layout/StepUpProcess"/>
    <dgm:cxn modelId="{675735E8-3607-2841-AF59-EA410D415385}" type="presParOf" srcId="{127EE583-C948-C544-B751-CBBC090812F9}" destId="{5DCEC501-6517-064F-8D15-5E3AAF359031}" srcOrd="0" destOrd="0" presId="urn:microsoft.com/office/officeart/2009/3/layout/StepUpProcess"/>
    <dgm:cxn modelId="{E0173554-7B41-0447-B634-81764D577464}" type="presParOf" srcId="{9E5AAF4A-CAD5-E74B-99EE-F927B5C42E9A}" destId="{4C11E7B2-5E17-6B41-A8CE-EEB53E05D00C}" srcOrd="4" destOrd="0" presId="urn:microsoft.com/office/officeart/2009/3/layout/StepUpProcess"/>
    <dgm:cxn modelId="{A0150511-F399-C649-8236-C581E9111C6D}" type="presParOf" srcId="{4C11E7B2-5E17-6B41-A8CE-EEB53E05D00C}" destId="{CE62717B-976D-9E4A-AA7D-5ED900597E61}" srcOrd="0" destOrd="0" presId="urn:microsoft.com/office/officeart/2009/3/layout/StepUpProcess"/>
    <dgm:cxn modelId="{80CDA716-A730-864D-A964-509EA557426C}" type="presParOf" srcId="{4C11E7B2-5E17-6B41-A8CE-EEB53E05D00C}" destId="{9B9A655B-B8AE-094C-9133-B8086ED091CF}" srcOrd="1" destOrd="0" presId="urn:microsoft.com/office/officeart/2009/3/layout/StepUpProcess"/>
    <dgm:cxn modelId="{4B9ECEFA-BA9D-4A43-B413-857D3B008959}" type="presParOf" srcId="{4C11E7B2-5E17-6B41-A8CE-EEB53E05D00C}" destId="{60F8881E-B48D-C547-8B00-98B31CA31FED}" srcOrd="2" destOrd="0" presId="urn:microsoft.com/office/officeart/2009/3/layout/StepUpProcess"/>
    <dgm:cxn modelId="{61972799-1338-6940-A953-AC189189CE0B}" type="presParOf" srcId="{9E5AAF4A-CAD5-E74B-99EE-F927B5C42E9A}" destId="{D215BB42-7FD6-FF46-B062-85F2E87F22FF}" srcOrd="5" destOrd="0" presId="urn:microsoft.com/office/officeart/2009/3/layout/StepUpProcess"/>
    <dgm:cxn modelId="{E170B407-B7F6-B042-AB5E-6AB25004B8A5}" type="presParOf" srcId="{D215BB42-7FD6-FF46-B062-85F2E87F22FF}" destId="{D75F65A8-772A-964D-BB68-48EB51CACDEB}" srcOrd="0" destOrd="0" presId="urn:microsoft.com/office/officeart/2009/3/layout/StepUpProcess"/>
    <dgm:cxn modelId="{52E5D412-612F-7944-8CD1-AC1225E507B1}" type="presParOf" srcId="{9E5AAF4A-CAD5-E74B-99EE-F927B5C42E9A}" destId="{26EF1AC9-57F9-6D45-92ED-8D8712711AA6}" srcOrd="6" destOrd="0" presId="urn:microsoft.com/office/officeart/2009/3/layout/StepUpProcess"/>
    <dgm:cxn modelId="{7D1A899B-9AAC-3540-B792-26433986C43C}" type="presParOf" srcId="{26EF1AC9-57F9-6D45-92ED-8D8712711AA6}" destId="{C1C45516-0D71-574A-AB02-F866CFF7B62D}" srcOrd="0" destOrd="0" presId="urn:microsoft.com/office/officeart/2009/3/layout/StepUpProcess"/>
    <dgm:cxn modelId="{47F032EE-023C-6B4E-B708-8A44A759561E}" type="presParOf" srcId="{26EF1AC9-57F9-6D45-92ED-8D8712711AA6}" destId="{32575AB6-48FB-0846-922D-5DBC833746A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9BDB4F-BD4C-164A-BF4D-DEC91B5512A5}" type="doc">
      <dgm:prSet loTypeId="urn:microsoft.com/office/officeart/2005/8/layout/hList1" loCatId="" qsTypeId="urn:microsoft.com/office/officeart/2005/8/quickstyle/simple4" qsCatId="simple" csTypeId="urn:microsoft.com/office/officeart/2005/8/colors/accent1_2" csCatId="accent1" phldr="1"/>
      <dgm:spPr/>
    </dgm:pt>
    <dgm:pt modelId="{947E8528-369C-704A-9A81-F0DEDDD32F2E}">
      <dgm:prSet phldrT="[Text]"/>
      <dgm:spPr/>
      <dgm:t>
        <a:bodyPr/>
        <a:lstStyle/>
        <a:p>
          <a:r>
            <a:rPr lang="en-US" dirty="0"/>
            <a:t>Partiality: preference towards own family, friends, and state is morally acceptable or even required</a:t>
          </a:r>
        </a:p>
      </dgm:t>
    </dgm:pt>
    <dgm:pt modelId="{ADABDB7F-3F54-0B4B-8CB0-F0B9C2CC2DC9}" type="parTrans" cxnId="{03BA5343-4EE9-564E-A4A8-AF0111BA080F}">
      <dgm:prSet/>
      <dgm:spPr/>
      <dgm:t>
        <a:bodyPr/>
        <a:lstStyle/>
        <a:p>
          <a:endParaRPr lang="en-US"/>
        </a:p>
      </dgm:t>
    </dgm:pt>
    <dgm:pt modelId="{37ED49DA-7937-7849-9E06-8B50F516D6E5}" type="sibTrans" cxnId="{03BA5343-4EE9-564E-A4A8-AF0111BA080F}">
      <dgm:prSet/>
      <dgm:spPr/>
      <dgm:t>
        <a:bodyPr/>
        <a:lstStyle/>
        <a:p>
          <a:endParaRPr lang="en-US"/>
        </a:p>
      </dgm:t>
    </dgm:pt>
    <dgm:pt modelId="{6BA02466-3EDA-BF41-8084-02AA4753DDD2}">
      <dgm:prSet phldrT="[Text]"/>
      <dgm:spPr/>
      <dgm:t>
        <a:bodyPr/>
        <a:lstStyle/>
        <a:p>
          <a:r>
            <a:rPr lang="en-US" dirty="0"/>
            <a:t>Impartial Benevolence: same moral responsibilities towards all people</a:t>
          </a:r>
        </a:p>
      </dgm:t>
    </dgm:pt>
    <dgm:pt modelId="{B0B2C177-124B-324D-8032-E1A54807E3E7}" type="parTrans" cxnId="{5DB30B01-3853-F84A-9973-6872373ADE66}">
      <dgm:prSet/>
      <dgm:spPr/>
      <dgm:t>
        <a:bodyPr/>
        <a:lstStyle/>
        <a:p>
          <a:endParaRPr lang="en-US"/>
        </a:p>
      </dgm:t>
    </dgm:pt>
    <dgm:pt modelId="{15082430-0A6B-6E40-867D-9F0F7A02DE38}" type="sibTrans" cxnId="{5DB30B01-3853-F84A-9973-6872373ADE66}">
      <dgm:prSet/>
      <dgm:spPr/>
      <dgm:t>
        <a:bodyPr/>
        <a:lstStyle/>
        <a:p>
          <a:endParaRPr lang="en-US"/>
        </a:p>
      </dgm:t>
    </dgm:pt>
    <dgm:pt modelId="{51CC2D05-AFCA-4640-A2EE-2B00F1E7CDA2}">
      <dgm:prSet phldrT="[Text]"/>
      <dgm:spPr/>
      <dgm:t>
        <a:bodyPr/>
        <a:lstStyle/>
        <a:p>
          <a:r>
            <a:rPr lang="en-US" dirty="0"/>
            <a:t>Universal Care: preference towards family acceptable but not towards state</a:t>
          </a:r>
        </a:p>
      </dgm:t>
    </dgm:pt>
    <dgm:pt modelId="{E07A78AC-B88C-254B-8CAA-E1631792490C}" type="parTrans" cxnId="{229F3CEE-9D8A-0A44-A8AC-AF59C2EEA362}">
      <dgm:prSet/>
      <dgm:spPr/>
      <dgm:t>
        <a:bodyPr/>
        <a:lstStyle/>
        <a:p>
          <a:endParaRPr lang="en-US"/>
        </a:p>
      </dgm:t>
    </dgm:pt>
    <dgm:pt modelId="{77DD8756-E2A0-9F4E-AB3B-AF1092F115E2}" type="sibTrans" cxnId="{229F3CEE-9D8A-0A44-A8AC-AF59C2EEA362}">
      <dgm:prSet/>
      <dgm:spPr/>
      <dgm:t>
        <a:bodyPr/>
        <a:lstStyle/>
        <a:p>
          <a:endParaRPr lang="en-US"/>
        </a:p>
      </dgm:t>
    </dgm:pt>
    <dgm:pt modelId="{0DF91DAC-5897-DA49-BFE0-F659701CE568}">
      <dgm:prSet phldrT="[Text]"/>
      <dgm:spPr/>
      <dgm:t>
        <a:bodyPr/>
        <a:lstStyle/>
        <a:p>
          <a:r>
            <a:rPr lang="en-US" dirty="0"/>
            <a:t>Partial </a:t>
          </a:r>
          <a:r>
            <a:rPr lang="en-US" dirty="0" err="1"/>
            <a:t>Cosmpolitanism</a:t>
          </a:r>
          <a:r>
            <a:rPr lang="en-US" dirty="0"/>
            <a:t>: limited preference towards own state acceptable</a:t>
          </a:r>
        </a:p>
      </dgm:t>
    </dgm:pt>
    <dgm:pt modelId="{ACC7259C-EF98-5646-8522-FB529CBD304A}" type="sibTrans" cxnId="{746616C0-FF70-994F-B2E7-77D9C7970FFC}">
      <dgm:prSet/>
      <dgm:spPr/>
      <dgm:t>
        <a:bodyPr/>
        <a:lstStyle/>
        <a:p>
          <a:endParaRPr lang="en-US"/>
        </a:p>
      </dgm:t>
    </dgm:pt>
    <dgm:pt modelId="{C86FAFFD-6638-F747-97F2-D5B0D8DDFAB9}" type="parTrans" cxnId="{746616C0-FF70-994F-B2E7-77D9C7970FFC}">
      <dgm:prSet/>
      <dgm:spPr/>
      <dgm:t>
        <a:bodyPr/>
        <a:lstStyle/>
        <a:p>
          <a:endParaRPr lang="en-US"/>
        </a:p>
      </dgm:t>
    </dgm:pt>
    <dgm:pt modelId="{E154B156-7B8C-A94C-A497-A39FE7379BAD}" type="pres">
      <dgm:prSet presAssocID="{DB9BDB4F-BD4C-164A-BF4D-DEC91B5512A5}" presName="Name0" presStyleCnt="0">
        <dgm:presLayoutVars>
          <dgm:dir/>
          <dgm:animLvl val="lvl"/>
          <dgm:resizeHandles val="exact"/>
        </dgm:presLayoutVars>
      </dgm:prSet>
      <dgm:spPr/>
    </dgm:pt>
    <dgm:pt modelId="{A7C853FC-890F-B141-9A6A-DE74E992D351}" type="pres">
      <dgm:prSet presAssocID="{947E8528-369C-704A-9A81-F0DEDDD32F2E}" presName="composite" presStyleCnt="0"/>
      <dgm:spPr/>
    </dgm:pt>
    <dgm:pt modelId="{EC72B850-AA35-EF4A-8C4E-886631D1C929}" type="pres">
      <dgm:prSet presAssocID="{947E8528-369C-704A-9A81-F0DEDDD32F2E}" presName="parTx" presStyleLbl="alignNode1" presStyleIdx="0" presStyleCnt="4" custScaleY="104220">
        <dgm:presLayoutVars>
          <dgm:chMax val="0"/>
          <dgm:chPref val="0"/>
          <dgm:bulletEnabled val="1"/>
        </dgm:presLayoutVars>
      </dgm:prSet>
      <dgm:spPr/>
    </dgm:pt>
    <dgm:pt modelId="{999C6370-FC7B-4D43-B8E0-D06358E633C3}" type="pres">
      <dgm:prSet presAssocID="{947E8528-369C-704A-9A81-F0DEDDD32F2E}" presName="desTx" presStyleLbl="alignAccFollowNode1" presStyleIdx="0" presStyleCnt="4">
        <dgm:presLayoutVars>
          <dgm:bulletEnabled val="1"/>
        </dgm:presLayoutVars>
      </dgm:prSet>
      <dgm:spPr/>
    </dgm:pt>
    <dgm:pt modelId="{5396CE7E-8C99-E242-9E7A-496CD52AB9EF}" type="pres">
      <dgm:prSet presAssocID="{37ED49DA-7937-7849-9E06-8B50F516D6E5}" presName="space" presStyleCnt="0"/>
      <dgm:spPr/>
    </dgm:pt>
    <dgm:pt modelId="{1B849431-02CA-1D4D-9F3F-910E57748071}" type="pres">
      <dgm:prSet presAssocID="{0DF91DAC-5897-DA49-BFE0-F659701CE568}" presName="composite" presStyleCnt="0"/>
      <dgm:spPr/>
    </dgm:pt>
    <dgm:pt modelId="{5DA2DD80-E720-6240-AB67-A543ACC11AB0}" type="pres">
      <dgm:prSet presAssocID="{0DF91DAC-5897-DA49-BFE0-F659701CE568}" presName="parTx" presStyleLbl="alignNode1" presStyleIdx="1" presStyleCnt="4">
        <dgm:presLayoutVars>
          <dgm:chMax val="0"/>
          <dgm:chPref val="0"/>
          <dgm:bulletEnabled val="1"/>
        </dgm:presLayoutVars>
      </dgm:prSet>
      <dgm:spPr/>
    </dgm:pt>
    <dgm:pt modelId="{706AD182-EBBE-1B49-A8C1-2A53BDE79D73}" type="pres">
      <dgm:prSet presAssocID="{0DF91DAC-5897-DA49-BFE0-F659701CE568}" presName="desTx" presStyleLbl="alignAccFollowNode1" presStyleIdx="1" presStyleCnt="4">
        <dgm:presLayoutVars>
          <dgm:bulletEnabled val="1"/>
        </dgm:presLayoutVars>
      </dgm:prSet>
      <dgm:spPr/>
    </dgm:pt>
    <dgm:pt modelId="{772E7550-C722-284E-9DC1-92CC4A97349D}" type="pres">
      <dgm:prSet presAssocID="{ACC7259C-EF98-5646-8522-FB529CBD304A}" presName="space" presStyleCnt="0"/>
      <dgm:spPr/>
    </dgm:pt>
    <dgm:pt modelId="{27738CAF-579A-D740-A0E2-EF85C71DF760}" type="pres">
      <dgm:prSet presAssocID="{51CC2D05-AFCA-4640-A2EE-2B00F1E7CDA2}" presName="composite" presStyleCnt="0"/>
      <dgm:spPr/>
    </dgm:pt>
    <dgm:pt modelId="{8E6EEF98-E1EB-0240-A0C9-F1B6E42B57D0}" type="pres">
      <dgm:prSet presAssocID="{51CC2D05-AFCA-4640-A2EE-2B00F1E7CDA2}" presName="parTx" presStyleLbl="alignNode1" presStyleIdx="2" presStyleCnt="4">
        <dgm:presLayoutVars>
          <dgm:chMax val="0"/>
          <dgm:chPref val="0"/>
          <dgm:bulletEnabled val="1"/>
        </dgm:presLayoutVars>
      </dgm:prSet>
      <dgm:spPr/>
    </dgm:pt>
    <dgm:pt modelId="{ABB774AC-645A-BA47-8E5B-B3EBBC00DD04}" type="pres">
      <dgm:prSet presAssocID="{51CC2D05-AFCA-4640-A2EE-2B00F1E7CDA2}" presName="desTx" presStyleLbl="alignAccFollowNode1" presStyleIdx="2" presStyleCnt="4">
        <dgm:presLayoutVars>
          <dgm:bulletEnabled val="1"/>
        </dgm:presLayoutVars>
      </dgm:prSet>
      <dgm:spPr/>
    </dgm:pt>
    <dgm:pt modelId="{5A93EE8C-4AA3-D140-8C0E-1A2C112A8FAF}" type="pres">
      <dgm:prSet presAssocID="{77DD8756-E2A0-9F4E-AB3B-AF1092F115E2}" presName="space" presStyleCnt="0"/>
      <dgm:spPr/>
    </dgm:pt>
    <dgm:pt modelId="{A211F98A-4CDC-4048-90D4-1DD38AEFD47B}" type="pres">
      <dgm:prSet presAssocID="{6BA02466-3EDA-BF41-8084-02AA4753DDD2}" presName="composite" presStyleCnt="0"/>
      <dgm:spPr/>
    </dgm:pt>
    <dgm:pt modelId="{87D8EBD5-CE7C-B542-9DE7-F94FD48882DF}" type="pres">
      <dgm:prSet presAssocID="{6BA02466-3EDA-BF41-8084-02AA4753DDD2}" presName="parTx" presStyleLbl="alignNode1" presStyleIdx="3" presStyleCnt="4">
        <dgm:presLayoutVars>
          <dgm:chMax val="0"/>
          <dgm:chPref val="0"/>
          <dgm:bulletEnabled val="1"/>
        </dgm:presLayoutVars>
      </dgm:prSet>
      <dgm:spPr/>
    </dgm:pt>
    <dgm:pt modelId="{89D847AF-C4EC-D24C-ADC7-C8B518AF245C}" type="pres">
      <dgm:prSet presAssocID="{6BA02466-3EDA-BF41-8084-02AA4753DDD2}" presName="desTx" presStyleLbl="alignAccFollowNode1" presStyleIdx="3" presStyleCnt="4">
        <dgm:presLayoutVars>
          <dgm:bulletEnabled val="1"/>
        </dgm:presLayoutVars>
      </dgm:prSet>
      <dgm:spPr/>
    </dgm:pt>
  </dgm:ptLst>
  <dgm:cxnLst>
    <dgm:cxn modelId="{5DB30B01-3853-F84A-9973-6872373ADE66}" srcId="{DB9BDB4F-BD4C-164A-BF4D-DEC91B5512A5}" destId="{6BA02466-3EDA-BF41-8084-02AA4753DDD2}" srcOrd="3" destOrd="0" parTransId="{B0B2C177-124B-324D-8032-E1A54807E3E7}" sibTransId="{15082430-0A6B-6E40-867D-9F0F7A02DE38}"/>
    <dgm:cxn modelId="{03BA5343-4EE9-564E-A4A8-AF0111BA080F}" srcId="{DB9BDB4F-BD4C-164A-BF4D-DEC91B5512A5}" destId="{947E8528-369C-704A-9A81-F0DEDDD32F2E}" srcOrd="0" destOrd="0" parTransId="{ADABDB7F-3F54-0B4B-8CB0-F0B9C2CC2DC9}" sibTransId="{37ED49DA-7937-7849-9E06-8B50F516D6E5}"/>
    <dgm:cxn modelId="{415F8068-7B57-4C48-9582-394C21B04399}" type="presOf" srcId="{DB9BDB4F-BD4C-164A-BF4D-DEC91B5512A5}" destId="{E154B156-7B8C-A94C-A497-A39FE7379BAD}" srcOrd="0" destOrd="0" presId="urn:microsoft.com/office/officeart/2005/8/layout/hList1"/>
    <dgm:cxn modelId="{3042787F-5CE9-3D45-8DCF-6A6E1F034979}" type="presOf" srcId="{947E8528-369C-704A-9A81-F0DEDDD32F2E}" destId="{EC72B850-AA35-EF4A-8C4E-886631D1C929}" srcOrd="0" destOrd="0" presId="urn:microsoft.com/office/officeart/2005/8/layout/hList1"/>
    <dgm:cxn modelId="{C8CD428D-3428-0E4A-8221-9D207A54127D}" type="presOf" srcId="{6BA02466-3EDA-BF41-8084-02AA4753DDD2}" destId="{87D8EBD5-CE7C-B542-9DE7-F94FD48882DF}" srcOrd="0" destOrd="0" presId="urn:microsoft.com/office/officeart/2005/8/layout/hList1"/>
    <dgm:cxn modelId="{871DACAB-F07F-5242-97D5-4DA069F52748}" type="presOf" srcId="{51CC2D05-AFCA-4640-A2EE-2B00F1E7CDA2}" destId="{8E6EEF98-E1EB-0240-A0C9-F1B6E42B57D0}" srcOrd="0" destOrd="0" presId="urn:microsoft.com/office/officeart/2005/8/layout/hList1"/>
    <dgm:cxn modelId="{746616C0-FF70-994F-B2E7-77D9C7970FFC}" srcId="{DB9BDB4F-BD4C-164A-BF4D-DEC91B5512A5}" destId="{0DF91DAC-5897-DA49-BFE0-F659701CE568}" srcOrd="1" destOrd="0" parTransId="{C86FAFFD-6638-F747-97F2-D5B0D8DDFAB9}" sibTransId="{ACC7259C-EF98-5646-8522-FB529CBD304A}"/>
    <dgm:cxn modelId="{169B49D1-79BA-BE47-B916-5F59E4D67400}" type="presOf" srcId="{0DF91DAC-5897-DA49-BFE0-F659701CE568}" destId="{5DA2DD80-E720-6240-AB67-A543ACC11AB0}" srcOrd="0" destOrd="0" presId="urn:microsoft.com/office/officeart/2005/8/layout/hList1"/>
    <dgm:cxn modelId="{229F3CEE-9D8A-0A44-A8AC-AF59C2EEA362}" srcId="{DB9BDB4F-BD4C-164A-BF4D-DEC91B5512A5}" destId="{51CC2D05-AFCA-4640-A2EE-2B00F1E7CDA2}" srcOrd="2" destOrd="0" parTransId="{E07A78AC-B88C-254B-8CAA-E1631792490C}" sibTransId="{77DD8756-E2A0-9F4E-AB3B-AF1092F115E2}"/>
    <dgm:cxn modelId="{1DCB1727-724C-BE46-8F68-7E42A288103C}" type="presParOf" srcId="{E154B156-7B8C-A94C-A497-A39FE7379BAD}" destId="{A7C853FC-890F-B141-9A6A-DE74E992D351}" srcOrd="0" destOrd="0" presId="urn:microsoft.com/office/officeart/2005/8/layout/hList1"/>
    <dgm:cxn modelId="{04BBD055-8FA0-B447-ABEB-4E4E26F593D7}" type="presParOf" srcId="{A7C853FC-890F-B141-9A6A-DE74E992D351}" destId="{EC72B850-AA35-EF4A-8C4E-886631D1C929}" srcOrd="0" destOrd="0" presId="urn:microsoft.com/office/officeart/2005/8/layout/hList1"/>
    <dgm:cxn modelId="{5976BF2E-7354-4D4C-B45C-49C11ACE0222}" type="presParOf" srcId="{A7C853FC-890F-B141-9A6A-DE74E992D351}" destId="{999C6370-FC7B-4D43-B8E0-D06358E633C3}" srcOrd="1" destOrd="0" presId="urn:microsoft.com/office/officeart/2005/8/layout/hList1"/>
    <dgm:cxn modelId="{0FA4BCC7-3351-1149-9731-445758C288E7}" type="presParOf" srcId="{E154B156-7B8C-A94C-A497-A39FE7379BAD}" destId="{5396CE7E-8C99-E242-9E7A-496CD52AB9EF}" srcOrd="1" destOrd="0" presId="urn:microsoft.com/office/officeart/2005/8/layout/hList1"/>
    <dgm:cxn modelId="{695F277A-DD76-B048-8648-929E7847ACE9}" type="presParOf" srcId="{E154B156-7B8C-A94C-A497-A39FE7379BAD}" destId="{1B849431-02CA-1D4D-9F3F-910E57748071}" srcOrd="2" destOrd="0" presId="urn:microsoft.com/office/officeart/2005/8/layout/hList1"/>
    <dgm:cxn modelId="{E684BE54-7C09-7848-9CA4-A61EFCBD172B}" type="presParOf" srcId="{1B849431-02CA-1D4D-9F3F-910E57748071}" destId="{5DA2DD80-E720-6240-AB67-A543ACC11AB0}" srcOrd="0" destOrd="0" presId="urn:microsoft.com/office/officeart/2005/8/layout/hList1"/>
    <dgm:cxn modelId="{CB393757-E5C1-194E-8DBC-5299942D4AFD}" type="presParOf" srcId="{1B849431-02CA-1D4D-9F3F-910E57748071}" destId="{706AD182-EBBE-1B49-A8C1-2A53BDE79D73}" srcOrd="1" destOrd="0" presId="urn:microsoft.com/office/officeart/2005/8/layout/hList1"/>
    <dgm:cxn modelId="{E919FE1A-A4DF-A94B-AF41-9908F09B39EC}" type="presParOf" srcId="{E154B156-7B8C-A94C-A497-A39FE7379BAD}" destId="{772E7550-C722-284E-9DC1-92CC4A97349D}" srcOrd="3" destOrd="0" presId="urn:microsoft.com/office/officeart/2005/8/layout/hList1"/>
    <dgm:cxn modelId="{7CC9D40A-5D35-9D47-9388-278218180C70}" type="presParOf" srcId="{E154B156-7B8C-A94C-A497-A39FE7379BAD}" destId="{27738CAF-579A-D740-A0E2-EF85C71DF760}" srcOrd="4" destOrd="0" presId="urn:microsoft.com/office/officeart/2005/8/layout/hList1"/>
    <dgm:cxn modelId="{D8675B8C-86AE-E94E-A71A-CF45422F5200}" type="presParOf" srcId="{27738CAF-579A-D740-A0E2-EF85C71DF760}" destId="{8E6EEF98-E1EB-0240-A0C9-F1B6E42B57D0}" srcOrd="0" destOrd="0" presId="urn:microsoft.com/office/officeart/2005/8/layout/hList1"/>
    <dgm:cxn modelId="{A98864FB-0221-6F4D-9535-0C1B223E30D4}" type="presParOf" srcId="{27738CAF-579A-D740-A0E2-EF85C71DF760}" destId="{ABB774AC-645A-BA47-8E5B-B3EBBC00DD04}" srcOrd="1" destOrd="0" presId="urn:microsoft.com/office/officeart/2005/8/layout/hList1"/>
    <dgm:cxn modelId="{FF0C3FD6-639A-8E40-84A3-ABB028188379}" type="presParOf" srcId="{E154B156-7B8C-A94C-A497-A39FE7379BAD}" destId="{5A93EE8C-4AA3-D140-8C0E-1A2C112A8FAF}" srcOrd="5" destOrd="0" presId="urn:microsoft.com/office/officeart/2005/8/layout/hList1"/>
    <dgm:cxn modelId="{B78093EB-09D0-F644-8C02-6BF38BAA8D32}" type="presParOf" srcId="{E154B156-7B8C-A94C-A497-A39FE7379BAD}" destId="{A211F98A-4CDC-4048-90D4-1DD38AEFD47B}" srcOrd="6" destOrd="0" presId="urn:microsoft.com/office/officeart/2005/8/layout/hList1"/>
    <dgm:cxn modelId="{E7DC3106-1801-3847-AC5B-E10925BF79DB}" type="presParOf" srcId="{A211F98A-4CDC-4048-90D4-1DD38AEFD47B}" destId="{87D8EBD5-CE7C-B542-9DE7-F94FD48882DF}" srcOrd="0" destOrd="0" presId="urn:microsoft.com/office/officeart/2005/8/layout/hList1"/>
    <dgm:cxn modelId="{24CA2E76-00CA-5E48-8550-4F457B5A50AA}" type="presParOf" srcId="{A211F98A-4CDC-4048-90D4-1DD38AEFD47B}" destId="{89D847AF-C4EC-D24C-ADC7-C8B518AF24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2B850-AA35-EF4A-8C4E-886631D1C929}">
      <dsp:nvSpPr>
        <dsp:cNvPr id="0" name=""/>
        <dsp:cNvSpPr/>
      </dsp:nvSpPr>
      <dsp:spPr>
        <a:xfrm>
          <a:off x="4583" y="2078261"/>
          <a:ext cx="2756296" cy="11490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Partiality</a:t>
          </a:r>
          <a:r>
            <a:rPr lang="en-US" sz="1700" kern="1200" dirty="0"/>
            <a:t>: preference towards own family, friends, and state is morally acceptable or even required</a:t>
          </a:r>
        </a:p>
      </dsp:txBody>
      <dsp:txXfrm>
        <a:off x="4583" y="2078261"/>
        <a:ext cx="2756296" cy="1149045"/>
      </dsp:txXfrm>
    </dsp:sp>
    <dsp:sp modelId="{999C6370-FC7B-4D43-B8E0-D06358E633C3}">
      <dsp:nvSpPr>
        <dsp:cNvPr id="0" name=""/>
        <dsp:cNvSpPr/>
      </dsp:nvSpPr>
      <dsp:spPr>
        <a:xfrm>
          <a:off x="4583" y="3204042"/>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DA2DD80-E720-6240-AB67-A543ACC11AB0}">
      <dsp:nvSpPr>
        <dsp:cNvPr id="0" name=""/>
        <dsp:cNvSpPr/>
      </dsp:nvSpPr>
      <dsp:spPr>
        <a:xfrm>
          <a:off x="3146762"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Partial </a:t>
          </a:r>
          <a:r>
            <a:rPr lang="en-US" sz="1700" b="1" kern="1200" dirty="0" err="1"/>
            <a:t>Cosmpolitanism</a:t>
          </a:r>
          <a:r>
            <a:rPr lang="en-US" sz="1700" kern="1200" dirty="0"/>
            <a:t>: limited preference towards own state acceptable</a:t>
          </a:r>
        </a:p>
      </dsp:txBody>
      <dsp:txXfrm>
        <a:off x="3146762" y="2089892"/>
        <a:ext cx="2756296" cy="1102518"/>
      </dsp:txXfrm>
    </dsp:sp>
    <dsp:sp modelId="{706AD182-EBBE-1B49-A8C1-2A53BDE79D73}">
      <dsp:nvSpPr>
        <dsp:cNvPr id="0" name=""/>
        <dsp:cNvSpPr/>
      </dsp:nvSpPr>
      <dsp:spPr>
        <a:xfrm>
          <a:off x="3146762"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E6EEF98-E1EB-0240-A0C9-F1B6E42B57D0}">
      <dsp:nvSpPr>
        <dsp:cNvPr id="0" name=""/>
        <dsp:cNvSpPr/>
      </dsp:nvSpPr>
      <dsp:spPr>
        <a:xfrm>
          <a:off x="6288940"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Universal Care</a:t>
          </a:r>
          <a:r>
            <a:rPr lang="en-US" sz="1700" kern="1200" dirty="0"/>
            <a:t>: preference towards family acceptable but not towards state</a:t>
          </a:r>
        </a:p>
      </dsp:txBody>
      <dsp:txXfrm>
        <a:off x="6288940" y="2089892"/>
        <a:ext cx="2756296" cy="1102518"/>
      </dsp:txXfrm>
    </dsp:sp>
    <dsp:sp modelId="{ABB774AC-645A-BA47-8E5B-B3EBBC00DD04}">
      <dsp:nvSpPr>
        <dsp:cNvPr id="0" name=""/>
        <dsp:cNvSpPr/>
      </dsp:nvSpPr>
      <dsp:spPr>
        <a:xfrm>
          <a:off x="6288940"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D8EBD5-CE7C-B542-9DE7-F94FD48882DF}">
      <dsp:nvSpPr>
        <dsp:cNvPr id="0" name=""/>
        <dsp:cNvSpPr/>
      </dsp:nvSpPr>
      <dsp:spPr>
        <a:xfrm>
          <a:off x="9431119" y="2089892"/>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dirty="0"/>
            <a:t>Impartial Benevolence</a:t>
          </a:r>
          <a:r>
            <a:rPr lang="en-US" sz="1700" kern="1200" dirty="0"/>
            <a:t>: same moral responsibilities towards all people</a:t>
          </a:r>
        </a:p>
      </dsp:txBody>
      <dsp:txXfrm>
        <a:off x="9431119" y="2089892"/>
        <a:ext cx="2756296" cy="1102518"/>
      </dsp:txXfrm>
    </dsp:sp>
    <dsp:sp modelId="{89D847AF-C4EC-D24C-ADC7-C8B518AF245C}">
      <dsp:nvSpPr>
        <dsp:cNvPr id="0" name=""/>
        <dsp:cNvSpPr/>
      </dsp:nvSpPr>
      <dsp:spPr>
        <a:xfrm>
          <a:off x="9431119" y="3192411"/>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2C928-C3CE-D34D-BF2C-20773B5C8E9E}">
      <dsp:nvSpPr>
        <dsp:cNvPr id="0" name=""/>
        <dsp:cNvSpPr/>
      </dsp:nvSpPr>
      <dsp:spPr>
        <a:xfrm rot="5400000">
          <a:off x="572046" y="2119873"/>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DE0439E-497F-8A48-BC6E-4FFA46A327A8}">
      <dsp:nvSpPr>
        <dsp:cNvPr id="0" name=""/>
        <dsp:cNvSpPr/>
      </dsp:nvSpPr>
      <dsp:spPr>
        <a:xfrm>
          <a:off x="289219" y="296225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2012-2017: NSA secretly stores the </a:t>
          </a:r>
          <a:r>
            <a:rPr lang="en-US" sz="2000" kern="1200" dirty="0" err="1"/>
            <a:t>EternalBlue</a:t>
          </a:r>
          <a:r>
            <a:rPr lang="en-US" sz="2000" kern="1200" dirty="0"/>
            <a:t> Microsoft vulnerability and uses it to spy on both US and non-US citizens.</a:t>
          </a:r>
        </a:p>
      </dsp:txBody>
      <dsp:txXfrm>
        <a:off x="289219" y="2962250"/>
        <a:ext cx="2545322" cy="2231124"/>
      </dsp:txXfrm>
    </dsp:sp>
    <dsp:sp modelId="{DEE0A130-8358-064A-89A4-65B9E518A3ED}">
      <dsp:nvSpPr>
        <dsp:cNvPr id="0" name=""/>
        <dsp:cNvSpPr/>
      </dsp:nvSpPr>
      <dsp:spPr>
        <a:xfrm>
          <a:off x="2354291" y="191230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7F71CB-669F-144C-A71F-E8B6F0E559D3}">
      <dsp:nvSpPr>
        <dsp:cNvPr id="0" name=""/>
        <dsp:cNvSpPr/>
      </dsp:nvSpPr>
      <dsp:spPr>
        <a:xfrm rot="5400000">
          <a:off x="3688018" y="1348823"/>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EB99884-1B18-D347-A514-4B8C33E41539}">
      <dsp:nvSpPr>
        <dsp:cNvPr id="0" name=""/>
        <dsp:cNvSpPr/>
      </dsp:nvSpPr>
      <dsp:spPr>
        <a:xfrm>
          <a:off x="3405190" y="219120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early 2017: </a:t>
          </a:r>
          <a:r>
            <a:rPr lang="en-US" sz="2000" kern="1200" dirty="0" err="1"/>
            <a:t>EternalBlue</a:t>
          </a:r>
          <a:r>
            <a:rPr lang="en-US" sz="2000" kern="1200" dirty="0"/>
            <a:t> stolen by hacker group the </a:t>
          </a:r>
          <a:r>
            <a:rPr lang="en-US" sz="2000" kern="1200" dirty="0" err="1"/>
            <a:t>ShadowBrokers</a:t>
          </a:r>
          <a:r>
            <a:rPr lang="en-US" sz="2000" kern="1200" dirty="0"/>
            <a:t>. NSA discloses </a:t>
          </a:r>
          <a:r>
            <a:rPr lang="en-US" sz="2000" kern="1200" dirty="0" err="1"/>
            <a:t>EternalBlue</a:t>
          </a:r>
          <a:r>
            <a:rPr lang="en-US" sz="2000" kern="1200" dirty="0"/>
            <a:t> to Microsoft.</a:t>
          </a:r>
        </a:p>
      </dsp:txBody>
      <dsp:txXfrm>
        <a:off x="3405190" y="2191200"/>
        <a:ext cx="2545322" cy="2231124"/>
      </dsp:txXfrm>
    </dsp:sp>
    <dsp:sp modelId="{D4DB5C5C-9797-084F-97E4-760B0A9182E9}">
      <dsp:nvSpPr>
        <dsp:cNvPr id="0" name=""/>
        <dsp:cNvSpPr/>
      </dsp:nvSpPr>
      <dsp:spPr>
        <a:xfrm>
          <a:off x="5470263" y="114125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E62717B-976D-9E4A-AA7D-5ED900597E61}">
      <dsp:nvSpPr>
        <dsp:cNvPr id="0" name=""/>
        <dsp:cNvSpPr/>
      </dsp:nvSpPr>
      <dsp:spPr>
        <a:xfrm rot="5400000">
          <a:off x="6803989" y="577772"/>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B9A655B-B8AE-094C-9133-B8086ED091CF}">
      <dsp:nvSpPr>
        <dsp:cNvPr id="0" name=""/>
        <dsp:cNvSpPr/>
      </dsp:nvSpPr>
      <dsp:spPr>
        <a:xfrm>
          <a:off x="6521162" y="142015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March 14, 2017: Microsoft releases a patch for the vulnerability.</a:t>
          </a:r>
        </a:p>
      </dsp:txBody>
      <dsp:txXfrm>
        <a:off x="6521162" y="1420150"/>
        <a:ext cx="2545322" cy="2231124"/>
      </dsp:txXfrm>
    </dsp:sp>
    <dsp:sp modelId="{60F8881E-B48D-C547-8B00-98B31CA31FED}">
      <dsp:nvSpPr>
        <dsp:cNvPr id="0" name=""/>
        <dsp:cNvSpPr/>
      </dsp:nvSpPr>
      <dsp:spPr>
        <a:xfrm>
          <a:off x="8586234" y="370209"/>
          <a:ext cx="480249" cy="480249"/>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1C45516-0D71-574A-AB02-F866CFF7B62D}">
      <dsp:nvSpPr>
        <dsp:cNvPr id="0" name=""/>
        <dsp:cNvSpPr/>
      </dsp:nvSpPr>
      <dsp:spPr>
        <a:xfrm rot="5400000">
          <a:off x="9919961" y="-193277"/>
          <a:ext cx="1694341" cy="2819346"/>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2575AB6-48FB-0846-922D-5DBC833746A8}">
      <dsp:nvSpPr>
        <dsp:cNvPr id="0" name=""/>
        <dsp:cNvSpPr/>
      </dsp:nvSpPr>
      <dsp:spPr>
        <a:xfrm>
          <a:off x="9637133" y="649100"/>
          <a:ext cx="2545322" cy="2231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May 12, 2017: </a:t>
          </a:r>
          <a:r>
            <a:rPr lang="en-US" sz="2000" kern="1200" dirty="0" err="1"/>
            <a:t>EternalBlue</a:t>
          </a:r>
          <a:r>
            <a:rPr lang="en-US" sz="2000" kern="1200" dirty="0"/>
            <a:t> is the basis of the </a:t>
          </a:r>
          <a:r>
            <a:rPr lang="en-US" sz="2000" kern="1200" dirty="0" err="1"/>
            <a:t>WannaCry</a:t>
          </a:r>
          <a:r>
            <a:rPr lang="en-US" sz="2000" kern="1200" dirty="0"/>
            <a:t> and other </a:t>
          </a:r>
          <a:r>
            <a:rPr lang="en-US" sz="2000" kern="1200" dirty="0" err="1"/>
            <a:t>ransomware</a:t>
          </a:r>
          <a:r>
            <a:rPr lang="en-US" sz="2000" kern="1200" dirty="0"/>
            <a:t> attacks, leading to downtime in critical hospital and city systems and over $1 billion of damages.</a:t>
          </a:r>
        </a:p>
      </dsp:txBody>
      <dsp:txXfrm>
        <a:off x="9637133" y="649100"/>
        <a:ext cx="2545322" cy="22311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2B850-AA35-EF4A-8C4E-886631D1C929}">
      <dsp:nvSpPr>
        <dsp:cNvPr id="0" name=""/>
        <dsp:cNvSpPr/>
      </dsp:nvSpPr>
      <dsp:spPr>
        <a:xfrm>
          <a:off x="4583" y="663989"/>
          <a:ext cx="2756296" cy="11490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Partiality: preference towards own family, friends, and state is morally acceptable or even required</a:t>
          </a:r>
        </a:p>
      </dsp:txBody>
      <dsp:txXfrm>
        <a:off x="4583" y="663989"/>
        <a:ext cx="2756296" cy="1149045"/>
      </dsp:txXfrm>
    </dsp:sp>
    <dsp:sp modelId="{999C6370-FC7B-4D43-B8E0-D06358E633C3}">
      <dsp:nvSpPr>
        <dsp:cNvPr id="0" name=""/>
        <dsp:cNvSpPr/>
      </dsp:nvSpPr>
      <dsp:spPr>
        <a:xfrm>
          <a:off x="4583" y="1789770"/>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DA2DD80-E720-6240-AB67-A543ACC11AB0}">
      <dsp:nvSpPr>
        <dsp:cNvPr id="0" name=""/>
        <dsp:cNvSpPr/>
      </dsp:nvSpPr>
      <dsp:spPr>
        <a:xfrm>
          <a:off x="3146762" y="675620"/>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Partial </a:t>
          </a:r>
          <a:r>
            <a:rPr lang="en-US" sz="1700" kern="1200" dirty="0" err="1"/>
            <a:t>Cosmpolitanism</a:t>
          </a:r>
          <a:r>
            <a:rPr lang="en-US" sz="1700" kern="1200" dirty="0"/>
            <a:t>: limited preference towards own state acceptable</a:t>
          </a:r>
        </a:p>
      </dsp:txBody>
      <dsp:txXfrm>
        <a:off x="3146762" y="675620"/>
        <a:ext cx="2756296" cy="1102518"/>
      </dsp:txXfrm>
    </dsp:sp>
    <dsp:sp modelId="{706AD182-EBBE-1B49-A8C1-2A53BDE79D73}">
      <dsp:nvSpPr>
        <dsp:cNvPr id="0" name=""/>
        <dsp:cNvSpPr/>
      </dsp:nvSpPr>
      <dsp:spPr>
        <a:xfrm>
          <a:off x="3146762" y="1778139"/>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E6EEF98-E1EB-0240-A0C9-F1B6E42B57D0}">
      <dsp:nvSpPr>
        <dsp:cNvPr id="0" name=""/>
        <dsp:cNvSpPr/>
      </dsp:nvSpPr>
      <dsp:spPr>
        <a:xfrm>
          <a:off x="6288940" y="675620"/>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Universal Care: preference towards family acceptable but not towards state</a:t>
          </a:r>
        </a:p>
      </dsp:txBody>
      <dsp:txXfrm>
        <a:off x="6288940" y="675620"/>
        <a:ext cx="2756296" cy="1102518"/>
      </dsp:txXfrm>
    </dsp:sp>
    <dsp:sp modelId="{ABB774AC-645A-BA47-8E5B-B3EBBC00DD04}">
      <dsp:nvSpPr>
        <dsp:cNvPr id="0" name=""/>
        <dsp:cNvSpPr/>
      </dsp:nvSpPr>
      <dsp:spPr>
        <a:xfrm>
          <a:off x="6288940" y="1778139"/>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D8EBD5-CE7C-B542-9DE7-F94FD48882DF}">
      <dsp:nvSpPr>
        <dsp:cNvPr id="0" name=""/>
        <dsp:cNvSpPr/>
      </dsp:nvSpPr>
      <dsp:spPr>
        <a:xfrm>
          <a:off x="9431119" y="675620"/>
          <a:ext cx="2756296" cy="110251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Impartial Benevolence: same moral responsibilities towards all people</a:t>
          </a:r>
        </a:p>
      </dsp:txBody>
      <dsp:txXfrm>
        <a:off x="9431119" y="675620"/>
        <a:ext cx="2756296" cy="1102518"/>
      </dsp:txXfrm>
    </dsp:sp>
    <dsp:sp modelId="{89D847AF-C4EC-D24C-ADC7-C8B518AF245C}">
      <dsp:nvSpPr>
        <dsp:cNvPr id="0" name=""/>
        <dsp:cNvSpPr/>
      </dsp:nvSpPr>
      <dsp:spPr>
        <a:xfrm>
          <a:off x="9431119" y="1778139"/>
          <a:ext cx="2756296" cy="746639"/>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70490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change overflow to different word to avoid ambiguity with numeric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718180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fast: reserved at compile-time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571001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stack if possible, go to heap only when you must </a:t>
            </a:r>
          </a:p>
          <a:p>
            <a:r>
              <a:rPr lang="en-US" dirty="0"/>
              <a:t>Stack is safer, more efficient, more convenient </a:t>
            </a:r>
          </a:p>
          <a:p>
            <a:r>
              <a:rPr lang="en-US" dirty="0"/>
              <a:t>What requires heap? </a:t>
            </a:r>
          </a:p>
          <a:p>
            <a:r>
              <a:rPr lang="en-US" dirty="0"/>
              <a:t>Very large allocation that could blow out stack</a:t>
            </a:r>
            <a:br>
              <a:rPr lang="en-US" dirty="0"/>
            </a:br>
            <a:r>
              <a:rPr lang="en-US" dirty="0"/>
              <a:t>Dynamic construction, not known at compile-time what declarations will be needed Need to control lifetime — memory must persist outside of function call</a:t>
            </a:r>
            <a:br>
              <a:rPr lang="en-US" dirty="0"/>
            </a:br>
            <a:r>
              <a:rPr lang="en-US" dirty="0"/>
              <a:t>Need to resize memory after initial allocation </a:t>
            </a:r>
          </a:p>
          <a:p>
            <a:r>
              <a:rPr lang="en-US" dirty="0"/>
              <a:t>With heap, comes responsibility </a:t>
            </a:r>
          </a:p>
          <a:p>
            <a:r>
              <a:rPr lang="en-US" dirty="0"/>
              <a:t>Your responsibility for correct allocation at right time and right size</a:t>
            </a:r>
            <a:br>
              <a:rPr lang="en-US" dirty="0"/>
            </a:br>
            <a:r>
              <a:rPr lang="en-US" dirty="0"/>
              <a:t>Your responsibility to manage the </a:t>
            </a:r>
            <a:r>
              <a:rPr lang="en-US" dirty="0" err="1"/>
              <a:t>pointee</a:t>
            </a:r>
            <a:r>
              <a:rPr lang="en-US" dirty="0"/>
              <a:t> type and size</a:t>
            </a:r>
            <a:br>
              <a:rPr lang="en-US" dirty="0"/>
            </a:br>
            <a:r>
              <a:rPr lang="en-US" dirty="0"/>
              <a:t>Your responsibility for correct deallocation at right time, once and only once </a:t>
            </a:r>
            <a:r>
              <a:rPr lang="en-US" dirty="0" err="1"/>
              <a:t>Valgrind</a:t>
            </a:r>
            <a:r>
              <a:rPr lang="en-US" dirty="0"/>
              <a:t> is your friend!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71687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3447396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Chrome: makes code slower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509213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good? Bad?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1273133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ethics.acm.org</a:t>
            </a:r>
            <a:r>
              <a:rPr lang="en-US" dirty="0"/>
              <a:t>/integrity-project/ask-an-ethicist/ask-an-ethicist-vulnerability-disclosure/</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1185567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obamawhitehouse.archives.gov</a:t>
            </a:r>
            <a:r>
              <a:rPr lang="en-US" dirty="0"/>
              <a:t>/blog/2014/04/28/</a:t>
            </a:r>
            <a:r>
              <a:rPr lang="en-US" dirty="0" err="1"/>
              <a:t>heartbleed</a:t>
            </a:r>
            <a:r>
              <a:rPr lang="en-US" dirty="0"/>
              <a:t>-understanding-when-we-disclose-cyber-vulnerabilities</a:t>
            </a:r>
          </a:p>
          <a:p>
            <a:endParaRPr lang="en-US" dirty="0"/>
          </a:p>
          <a:p>
            <a:r>
              <a:rPr lang="en-US" dirty="0"/>
              <a:t>https://</a:t>
            </a:r>
            <a:r>
              <a:rPr lang="en-US" dirty="0" err="1"/>
              <a:t>www.wired.com</a:t>
            </a:r>
            <a:r>
              <a:rPr lang="en-US" dirty="0"/>
              <a:t>/story/vulnerability-equity-process-charter-transparency-concerns/?</a:t>
            </a:r>
            <a:r>
              <a:rPr lang="en-US" dirty="0" err="1"/>
              <a:t>utm_source</a:t>
            </a:r>
            <a:r>
              <a:rPr lang="en-US" dirty="0"/>
              <a:t>=WIR_REG_GATE</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469896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Impartiality can be described as the principle that decisions ought to be based on objective criteria, rather than on the basis of bias, prejudice, or preferring to benefit one person over another for improper reasons. Morality involves acting from a position that acknowledges and appreciates the fact that all persons (or even, on some views, all sentient beings) are in an important sense equal and that, </a:t>
            </a:r>
            <a:r>
              <a:rPr lang="en-US" dirty="0" err="1"/>
              <a:t>correspondengly</a:t>
            </a:r>
            <a:r>
              <a:rPr lang="en-US" dirty="0"/>
              <a:t>, all are equally entitled to </a:t>
            </a:r>
            <a:r>
              <a:rPr lang="en-US" dirty="0" err="1"/>
              <a:t>fundemental</a:t>
            </a:r>
            <a:r>
              <a:rPr lang="en-US" dirty="0"/>
              <a:t> conditions of well-being and respect.</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474247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292050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Arial" charset="0"/>
                <a:ea typeface="+mn-ea"/>
                <a:cs typeface="+mn-cs"/>
              </a:rPr>
              <a:t>VIII.94. I should dispel the suffering of others because it is suffering like my own suffering. I should help others too because of their nature as beings, which is like my own being.</a:t>
            </a:r>
          </a:p>
          <a:p>
            <a:r>
              <a:rPr lang="en-US" sz="1200" kern="1200" dirty="0">
                <a:solidFill>
                  <a:schemeClr val="tx1"/>
                </a:solidFill>
                <a:latin typeface="Arial" charset="0"/>
                <a:ea typeface="+mn-ea"/>
                <a:cs typeface="+mn-cs"/>
              </a:rPr>
              <a:t>95. When happiness is dear to me and others equally, what is so special about me that I strive after happiness only for myself?</a:t>
            </a:r>
          </a:p>
          <a:p>
            <a:r>
              <a:rPr lang="en-US" sz="1200" kern="1200" dirty="0">
                <a:solidFill>
                  <a:schemeClr val="tx1"/>
                </a:solidFill>
                <a:latin typeface="Arial" charset="0"/>
                <a:ea typeface="+mn-ea"/>
                <a:cs typeface="+mn-cs"/>
              </a:rPr>
              <a:t>96. When fear and suffering are disliked by me and others equally, what is so special about me that I protect myself and not the other? (translation slightly altered from C&amp;S: 96)</a:t>
            </a: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On this topic, for those who have taken the vow, a universal characteristic of downfalls will be stated, so that whenever they perceive anything that has that characteristic, they should abandon it, and so that they will not become confused by merely apparent downfalls, or things that merely appear not to be downfalls.</a:t>
            </a: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If a bodhisattva does not make a sincere, unwavering effort in thought, word, and deed to stop all the present and future pain and suffering of all sentient beings, and to bring about all present and future pleasure and happiness, or does not seek the collection of conditions for that, or does not strive to prevent what is opposed to that, or does not bring about small pain and suffering as a way of preventing great pain and suffering, or does not abandon a small benefit in order to accomplish a greater benefit, if he neglects to do these things even for a moment, he undergoes a downfall. (see SS-G: 17)</a:t>
            </a:r>
          </a:p>
          <a:p>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The intention of this passage is to present a general account of what constitutes a “downfall” (Sanskrit </a:t>
            </a:r>
            <a:r>
              <a:rPr lang="en-US" sz="1200" kern="1200" dirty="0" err="1">
                <a:solidFill>
                  <a:schemeClr val="tx1"/>
                </a:solidFill>
                <a:latin typeface="Arial" charset="0"/>
                <a:ea typeface="+mn-ea"/>
                <a:cs typeface="+mn-cs"/>
              </a:rPr>
              <a:t>āpatti</a:t>
            </a:r>
            <a:r>
              <a:rPr lang="en-US" sz="1200" kern="1200" dirty="0">
                <a:solidFill>
                  <a:schemeClr val="tx1"/>
                </a:solidFill>
                <a:latin typeface="Arial" charset="0"/>
                <a:ea typeface="+mn-ea"/>
                <a:cs typeface="+mn-cs"/>
              </a:rPr>
              <a:t>). The term </a:t>
            </a:r>
            <a:r>
              <a:rPr lang="en-US" sz="1200" kern="1200" dirty="0" err="1">
                <a:solidFill>
                  <a:schemeClr val="tx1"/>
                </a:solidFill>
                <a:latin typeface="Arial" charset="0"/>
                <a:ea typeface="+mn-ea"/>
                <a:cs typeface="+mn-cs"/>
              </a:rPr>
              <a:t>āpatti</a:t>
            </a:r>
            <a:r>
              <a:rPr lang="en-US" sz="1200" kern="1200" dirty="0">
                <a:solidFill>
                  <a:schemeClr val="tx1"/>
                </a:solidFill>
                <a:latin typeface="Arial" charset="0"/>
                <a:ea typeface="+mn-ea"/>
                <a:cs typeface="+mn-cs"/>
              </a:rPr>
              <a:t> has as its primary meaning a violation or breach of some morally significant commitment that an agent has undertaken in the past</a:t>
            </a:r>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238192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3250147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1361469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826618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Pair Share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3690393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851526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175423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36466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1058638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3254004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4070507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1573810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t>
            </a:r>
            <a:r>
              <a:rPr lang="en-US" dirty="0" err="1"/>
              <a:t>param</a:t>
            </a:r>
            <a:r>
              <a:rPr lang="en-US" dirty="0"/>
              <a:t> is pointer to array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3363142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90</a:t>
            </a:fld>
            <a:endParaRPr lang="en-US" altLang="x-none"/>
          </a:p>
        </p:txBody>
      </p:sp>
    </p:spTree>
    <p:extLst>
      <p:ext uri="{BB962C8B-B14F-4D97-AF65-F5344CB8AC3E}">
        <p14:creationId xmlns:p14="http://schemas.microsoft.com/office/powerpoint/2010/main" val="2847848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22385423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92</a:t>
            </a:fld>
            <a:endParaRPr lang="en-US" altLang="x-none"/>
          </a:p>
        </p:txBody>
      </p:sp>
    </p:spTree>
    <p:extLst>
      <p:ext uri="{BB962C8B-B14F-4D97-AF65-F5344CB8AC3E}">
        <p14:creationId xmlns:p14="http://schemas.microsoft.com/office/powerpoint/2010/main" val="3560191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3094947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2403513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3582301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3711161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3386657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21946596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1870036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Think-Pair-Share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1623686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127</a:t>
            </a:fld>
            <a:endParaRPr lang="en-US" altLang="x-none"/>
          </a:p>
        </p:txBody>
      </p:sp>
    </p:spTree>
    <p:extLst>
      <p:ext uri="{BB962C8B-B14F-4D97-AF65-F5344CB8AC3E}">
        <p14:creationId xmlns:p14="http://schemas.microsoft.com/office/powerpoint/2010/main" val="32344381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135</a:t>
            </a:fld>
            <a:endParaRPr lang="en-US" altLang="x-none"/>
          </a:p>
        </p:txBody>
      </p:sp>
    </p:spTree>
    <p:extLst>
      <p:ext uri="{BB962C8B-B14F-4D97-AF65-F5344CB8AC3E}">
        <p14:creationId xmlns:p14="http://schemas.microsoft.com/office/powerpoint/2010/main" val="129790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143</a:t>
            </a:fld>
            <a:endParaRPr lang="en-US" altLang="x-none"/>
          </a:p>
        </p:txBody>
      </p:sp>
    </p:spTree>
    <p:extLst>
      <p:ext uri="{BB962C8B-B14F-4D97-AF65-F5344CB8AC3E}">
        <p14:creationId xmlns:p14="http://schemas.microsoft.com/office/powerpoint/2010/main" val="2657123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159</a:t>
            </a:fld>
            <a:endParaRPr lang="en-US" altLang="x-none"/>
          </a:p>
        </p:txBody>
      </p:sp>
    </p:spTree>
    <p:extLst>
      <p:ext uri="{BB962C8B-B14F-4D97-AF65-F5344CB8AC3E}">
        <p14:creationId xmlns:p14="http://schemas.microsoft.com/office/powerpoint/2010/main" val="1048820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161</a:t>
            </a:fld>
            <a:endParaRPr lang="en-US" altLang="x-none"/>
          </a:p>
        </p:txBody>
      </p:sp>
    </p:spTree>
    <p:extLst>
      <p:ext uri="{BB962C8B-B14F-4D97-AF65-F5344CB8AC3E}">
        <p14:creationId xmlns:p14="http://schemas.microsoft.com/office/powerpoint/2010/main" val="2740177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167</a:t>
            </a:fld>
            <a:endParaRPr lang="en-US" altLang="x-none"/>
          </a:p>
        </p:txBody>
      </p:sp>
    </p:spTree>
    <p:extLst>
      <p:ext uri="{BB962C8B-B14F-4D97-AF65-F5344CB8AC3E}">
        <p14:creationId xmlns:p14="http://schemas.microsoft.com/office/powerpoint/2010/main" val="2820894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169</a:t>
            </a:fld>
            <a:endParaRPr lang="en-US" altLang="x-none"/>
          </a:p>
        </p:txBody>
      </p:sp>
    </p:spTree>
    <p:extLst>
      <p:ext uri="{BB962C8B-B14F-4D97-AF65-F5344CB8AC3E}">
        <p14:creationId xmlns:p14="http://schemas.microsoft.com/office/powerpoint/2010/main" val="33842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Jerry Cain, Lisa Yan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ecuritylab.github.com/research/CVE-2020-6449-exploit-chrome-ua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googleprojectzero.github.io/0days-in-the-wild/0day-RCAs/2019/CVE-2019-7286.html" TargetMode="External"/><Relationship Id="rId4" Type="http://schemas.openxmlformats.org/officeDocument/2006/relationships/hyperlink" Target="https://security.googleblog.com/2021/09/an-update-on-memory-safety-in-chrome.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nvd.nist.gov/" TargetMode="External"/><Relationship Id="rId2" Type="http://schemas.openxmlformats.org/officeDocument/2006/relationships/hyperlink" Target="https://www.cvedetails.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obamawhitehouse.archives.gov/blog/2014/04/28/heartbleed-understanding-when-we-disclose-cyber-vulnerabilitie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wired.com/story/vulnerability-equity-process-charter-transparency-concerns/?utm_source=WIR_REG_GAT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blogs.microsoft.com/on-the-issues/2017/05/14/need-urgent-collective-action-keep-people-safe-online-lessons-last-weeks-cyberattack/"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hyperlink" Target="https://cdecl.org/" TargetMode="Externa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8</a:t>
            </a:r>
            <a:br>
              <a:rPr lang="en-US" dirty="0"/>
            </a:br>
            <a:r>
              <a:rPr lang="en-US" sz="3400" dirty="0"/>
              <a:t>C Generics – Void *</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4</a:t>
            </a:r>
            <a:r>
              <a:rPr lang="en-US" dirty="0"/>
              <a:t>: How can we use our knowledge of memory and data representation to write code that works with any data type? </a:t>
            </a:r>
          </a:p>
        </p:txBody>
      </p:sp>
    </p:spTree>
    <p:extLst>
      <p:ext uri="{BB962C8B-B14F-4D97-AF65-F5344CB8AC3E}">
        <p14:creationId xmlns:p14="http://schemas.microsoft.com/office/powerpoint/2010/main" val="3282734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4</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we use our knowledge of memory and data representation to write code that works with any data type?</a:t>
            </a:r>
          </a:p>
          <a:p>
            <a:pPr marL="0" indent="0">
              <a:buNone/>
            </a:pPr>
            <a:endParaRPr lang="en-US" b="1" u="sng" dirty="0"/>
          </a:p>
          <a:p>
            <a:pPr marL="0" indent="0">
              <a:buNone/>
            </a:pPr>
            <a:r>
              <a:rPr lang="en-US" dirty="0"/>
              <a:t>Why is answering this question important?</a:t>
            </a:r>
          </a:p>
          <a:p>
            <a:r>
              <a:rPr lang="en-US" dirty="0"/>
              <a:t>Writing code that works with any data type lets us write more generic, reusable code while understanding potential pitfalls (today)</a:t>
            </a:r>
          </a:p>
          <a:p>
            <a:r>
              <a:rPr lang="en-US" dirty="0"/>
              <a:t>Allows us to learn how to pass functions as parameters, a core concept in many languages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assign4:</a:t>
            </a:r>
            <a:r>
              <a:rPr lang="en-US" sz="2400" dirty="0"/>
              <a:t> implement your own version of the </a:t>
            </a:r>
            <a:r>
              <a:rPr lang="en-US" sz="2400" b="1" dirty="0"/>
              <a:t>ls </a:t>
            </a:r>
            <a:r>
              <a:rPr lang="en-US" sz="2400" dirty="0"/>
              <a:t>command, a function to generically find and insert elements into a sorted array, and a program using that function to sort the lines in a file like the </a:t>
            </a:r>
            <a:r>
              <a:rPr lang="en-US" sz="2400" b="1" dirty="0"/>
              <a:t>sort</a:t>
            </a:r>
            <a:r>
              <a:rPr lang="en-US" sz="2400" dirty="0"/>
              <a:t> command.</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write C code that works with any data type.</a:t>
            </a:r>
          </a:p>
          <a:p>
            <a:r>
              <a:rPr lang="en-US" dirty="0"/>
              <a:t>Learn about how to use void * and avoid potential pitfalls.</a:t>
            </a:r>
          </a:p>
          <a:p>
            <a:r>
              <a:rPr lang="en-US" dirty="0"/>
              <a:t>Learn about the potential harm from vulnerabilities, challenges to proper disclosure of vulnerabilities, and how we weigh competing interests</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dirty="0"/>
              <a:t>Use-after-free vulnerabilities, disclosure and partiality</a:t>
            </a:r>
          </a:p>
          <a:p>
            <a:pPr>
              <a:tabLst>
                <a:tab pos="11539728" algn="r"/>
              </a:tabLst>
            </a:pPr>
            <a:r>
              <a:rPr lang="en-US" b="1" dirty="0"/>
              <a:t>Overview:</a:t>
            </a:r>
            <a:r>
              <a:rPr lang="en-US" dirty="0"/>
              <a:t> Generics	</a:t>
            </a:r>
          </a:p>
          <a:p>
            <a:pPr>
              <a:tabLst>
                <a:tab pos="11539728" algn="r"/>
              </a:tabLst>
            </a:pPr>
            <a:r>
              <a:rPr lang="en-US" dirty="0"/>
              <a:t>Generic Swap	</a:t>
            </a:r>
          </a:p>
          <a:p>
            <a:pPr>
              <a:tabLst>
                <a:tab pos="11539728" algn="r"/>
              </a:tabLst>
            </a:pPr>
            <a:r>
              <a:rPr lang="en-US" dirty="0"/>
              <a:t>Generics Pitfalls</a:t>
            </a:r>
          </a:p>
          <a:p>
            <a:pPr>
              <a:tabLst>
                <a:tab pos="11539728" algn="r"/>
              </a:tabLst>
            </a:pPr>
            <a:r>
              <a:rPr lang="en-US" dirty="0"/>
              <a:t>Generic Array Swap	</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52249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solidFill>
                  <a:srgbClr val="C00000"/>
                </a:solidFill>
              </a:rPr>
              <a:t>Use-after-free vulnerabilities, disclosure and partiality</a:t>
            </a:r>
          </a:p>
          <a:p>
            <a:pPr>
              <a:tabLst>
                <a:tab pos="11539728" algn="r"/>
              </a:tabLst>
            </a:pPr>
            <a:r>
              <a:rPr lang="en-US" b="1" dirty="0"/>
              <a:t>Overview:</a:t>
            </a:r>
            <a:r>
              <a:rPr lang="en-US" dirty="0"/>
              <a:t> Generics	</a:t>
            </a:r>
          </a:p>
          <a:p>
            <a:pPr>
              <a:tabLst>
                <a:tab pos="11539728" algn="r"/>
              </a:tabLst>
            </a:pPr>
            <a:r>
              <a:rPr lang="en-US" dirty="0"/>
              <a:t>Generic Swap	</a:t>
            </a:r>
          </a:p>
          <a:p>
            <a:pPr>
              <a:tabLst>
                <a:tab pos="11539728" algn="r"/>
              </a:tabLst>
            </a:pPr>
            <a:r>
              <a:rPr lang="en-US" dirty="0"/>
              <a:t>Generics Pitfalls</a:t>
            </a:r>
          </a:p>
          <a:p>
            <a:pPr>
              <a:tabLst>
                <a:tab pos="11539728" algn="r"/>
              </a:tabLst>
            </a:pPr>
            <a:r>
              <a:rPr lang="en-US" dirty="0"/>
              <a:t>Generic Array Swap	</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196982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Heap allocation interface: A summary</a:t>
            </a:r>
          </a:p>
        </p:txBody>
      </p:sp>
      <p:sp>
        <p:nvSpPr>
          <p:cNvPr id="6" name="Content Placeholder 2">
            <a:extLst>
              <a:ext uri="{FF2B5EF4-FFF2-40B4-BE49-F238E27FC236}">
                <a16:creationId xmlns:a16="http://schemas.microsoft.com/office/drawing/2014/main" id="{E0AB252E-3D8A-4340-8444-406B89B9A986}"/>
              </a:ext>
            </a:extLst>
          </p:cNvPr>
          <p:cNvSpPr txBox="1">
            <a:spLocks/>
          </p:cNvSpPr>
          <p:nvPr/>
        </p:nvSpPr>
        <p:spPr bwMode="auto">
          <a:xfrm>
            <a:off x="152400" y="1295400"/>
            <a:ext cx="11811000" cy="182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614624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t>Stack</a:t>
            </a:r>
            <a:r>
              <a:rPr lang="en-US" dirty="0"/>
              <a:t> (“local variables”)</a:t>
            </a:r>
          </a:p>
          <a:p>
            <a:r>
              <a:rPr lang="en-US" b="1" dirty="0"/>
              <a:t>Fast</a:t>
            </a:r>
            <a:br>
              <a:rPr lang="en-US" dirty="0"/>
            </a:br>
            <a:r>
              <a:rPr lang="en-US" sz="2400" dirty="0"/>
              <a:t>Fast to allocate/deallocate; okay to oversize</a:t>
            </a:r>
          </a:p>
          <a:p>
            <a:r>
              <a:rPr lang="en-US" b="1" dirty="0"/>
              <a:t>Convenient</a:t>
            </a:r>
            <a:r>
              <a:rPr lang="en-US" dirty="0"/>
              <a:t>.</a:t>
            </a:r>
            <a:br>
              <a:rPr lang="en-US" dirty="0"/>
            </a:br>
            <a:r>
              <a:rPr lang="en-US" sz="2400" dirty="0"/>
              <a:t>Automatic allocation/ deallocation; declare/initialize in one step</a:t>
            </a:r>
          </a:p>
          <a:p>
            <a:r>
              <a:rPr lang="en-US" b="1" dirty="0"/>
              <a:t>Reasonable type safety</a:t>
            </a:r>
            <a:br>
              <a:rPr lang="en-US" sz="2400" dirty="0"/>
            </a:br>
            <a:r>
              <a:rPr lang="en-US" sz="2400" dirty="0"/>
              <a:t>Thanks to the compiler</a:t>
            </a:r>
            <a:endParaRPr lang="en-US" sz="2400" dirty="0">
              <a:solidFill>
                <a:prstClr val="black"/>
              </a:solidFill>
            </a:endParaRPr>
          </a:p>
          <a:p>
            <a:pPr lvl="0">
              <a:buFont typeface=".Apple Color Emoji UI"/>
              <a:buChar char="⚠️"/>
            </a:pPr>
            <a:r>
              <a:rPr lang="en-US" b="1" dirty="0">
                <a:solidFill>
                  <a:prstClr val="black"/>
                </a:solidFill>
              </a:rPr>
              <a:t> Not especially plentiful</a:t>
            </a:r>
            <a:br>
              <a:rPr lang="en-US" dirty="0">
                <a:solidFill>
                  <a:prstClr val="black"/>
                </a:solidFill>
              </a:rPr>
            </a:br>
            <a:r>
              <a:rPr lang="en-US" sz="2400" dirty="0">
                <a:solidFill>
                  <a:prstClr val="black"/>
                </a:solidFill>
              </a:rPr>
              <a:t>Total stack size fixed, default 8MB</a:t>
            </a:r>
            <a:endParaRPr lang="en-US" sz="2400" dirty="0"/>
          </a:p>
          <a:p>
            <a:pPr>
              <a:buFont typeface=".Apple Color Emoji UI"/>
              <a:buChar char="⚠️"/>
            </a:pPr>
            <a:r>
              <a:rPr lang="en-US" b="1" dirty="0"/>
              <a:t> Somewhat inflexible</a:t>
            </a:r>
            <a:br>
              <a:rPr lang="en-US" dirty="0"/>
            </a:br>
            <a:r>
              <a:rPr lang="en-US" sz="2400" dirty="0"/>
              <a:t>Cannot add/resize at runtime, scope dictated by control flow in/out of functions</a:t>
            </a:r>
            <a:endParaRPr lang="en-US" b="1" dirty="0"/>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solidFill>
                  <a:schemeClr val="bg1">
                    <a:lumMod val="65000"/>
                  </a:schemeClr>
                </a:solidFill>
              </a:rPr>
              <a:t>Heap</a:t>
            </a:r>
            <a:r>
              <a:rPr lang="en-US" dirty="0">
                <a:solidFill>
                  <a:schemeClr val="bg1">
                    <a:lumMod val="65000"/>
                  </a:schemeClr>
                </a:solidFill>
              </a:rPr>
              <a:t> (dynamic memory)</a:t>
            </a:r>
            <a:endParaRPr lang="en-US" b="1" u="sng" dirty="0">
              <a:solidFill>
                <a:schemeClr val="bg1">
                  <a:lumMod val="65000"/>
                </a:schemeClr>
              </a:solidFill>
            </a:endParaRPr>
          </a:p>
        </p:txBody>
      </p:sp>
    </p:spTree>
    <p:extLst>
      <p:ext uri="{BB962C8B-B14F-4D97-AF65-F5344CB8AC3E}">
        <p14:creationId xmlns:p14="http://schemas.microsoft.com/office/powerpoint/2010/main" val="4128034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solidFill>
                  <a:schemeClr val="bg1">
                    <a:lumMod val="65000"/>
                  </a:schemeClr>
                </a:solidFill>
              </a:rPr>
              <a:t>Stack</a:t>
            </a:r>
            <a:r>
              <a:rPr lang="en-US" dirty="0">
                <a:solidFill>
                  <a:schemeClr val="bg1">
                    <a:lumMod val="65000"/>
                  </a:schemeClr>
                </a:solidFill>
              </a:rPr>
              <a:t> (“local variables”)</a:t>
            </a:r>
          </a:p>
          <a:p>
            <a:r>
              <a:rPr lang="en-US" b="1" dirty="0">
                <a:solidFill>
                  <a:schemeClr val="bg1">
                    <a:lumMod val="65000"/>
                  </a:schemeClr>
                </a:solidFill>
              </a:rPr>
              <a:t>Fast</a:t>
            </a:r>
            <a:br>
              <a:rPr lang="en-US" dirty="0">
                <a:solidFill>
                  <a:schemeClr val="bg1">
                    <a:lumMod val="65000"/>
                  </a:schemeClr>
                </a:solidFill>
              </a:rPr>
            </a:br>
            <a:r>
              <a:rPr lang="en-US" sz="2400" dirty="0">
                <a:solidFill>
                  <a:schemeClr val="bg1">
                    <a:lumMod val="65000"/>
                  </a:schemeClr>
                </a:solidFill>
              </a:rPr>
              <a:t>Fast to allocate/deallocate; okay to oversize</a:t>
            </a:r>
          </a:p>
          <a:p>
            <a:r>
              <a:rPr lang="en-US" b="1" dirty="0">
                <a:solidFill>
                  <a:schemeClr val="bg1">
                    <a:lumMod val="65000"/>
                  </a:schemeClr>
                </a:solidFill>
              </a:rPr>
              <a:t>Convenient</a:t>
            </a:r>
            <a:r>
              <a:rPr lang="en-US" dirty="0">
                <a:solidFill>
                  <a:schemeClr val="bg1">
                    <a:lumMod val="65000"/>
                  </a:schemeClr>
                </a:solidFill>
              </a:rPr>
              <a:t>.</a:t>
            </a:r>
            <a:br>
              <a:rPr lang="en-US" dirty="0">
                <a:solidFill>
                  <a:schemeClr val="bg1">
                    <a:lumMod val="65000"/>
                  </a:schemeClr>
                </a:solidFill>
              </a:rPr>
            </a:br>
            <a:r>
              <a:rPr lang="en-US" sz="2400" dirty="0">
                <a:solidFill>
                  <a:schemeClr val="bg1">
                    <a:lumMod val="65000"/>
                  </a:schemeClr>
                </a:solidFill>
              </a:rPr>
              <a:t>Automatic allocation/ deallocation; declare/initialize in one step</a:t>
            </a:r>
          </a:p>
          <a:p>
            <a:r>
              <a:rPr lang="en-US" b="1" dirty="0">
                <a:solidFill>
                  <a:schemeClr val="bg1">
                    <a:lumMod val="65000"/>
                  </a:schemeClr>
                </a:solidFill>
              </a:rPr>
              <a:t>Reasonable type safety</a:t>
            </a:r>
            <a:br>
              <a:rPr lang="en-US" sz="2400" dirty="0">
                <a:solidFill>
                  <a:schemeClr val="bg1">
                    <a:lumMod val="65000"/>
                  </a:schemeClr>
                </a:solidFill>
              </a:rPr>
            </a:br>
            <a:r>
              <a:rPr lang="en-US" sz="2400" dirty="0">
                <a:solidFill>
                  <a:schemeClr val="bg1">
                    <a:lumMod val="65000"/>
                  </a:schemeClr>
                </a:solidFill>
              </a:rPr>
              <a:t>Thanks to the compiler</a:t>
            </a:r>
          </a:p>
          <a:p>
            <a:pPr lvl="0">
              <a:buFont typeface=".Apple Color Emoji UI"/>
              <a:buChar char="⚠️"/>
            </a:pPr>
            <a:r>
              <a:rPr lang="en-US" b="1" dirty="0">
                <a:solidFill>
                  <a:schemeClr val="bg1">
                    <a:lumMod val="65000"/>
                  </a:schemeClr>
                </a:solidFill>
              </a:rPr>
              <a:t> Not especially plentiful</a:t>
            </a:r>
            <a:br>
              <a:rPr lang="en-US" dirty="0">
                <a:solidFill>
                  <a:schemeClr val="bg1">
                    <a:lumMod val="65000"/>
                  </a:schemeClr>
                </a:solidFill>
              </a:rPr>
            </a:br>
            <a:r>
              <a:rPr lang="en-US" sz="2400" dirty="0">
                <a:solidFill>
                  <a:schemeClr val="bg1">
                    <a:lumMod val="65000"/>
                  </a:schemeClr>
                </a:solidFill>
              </a:rPr>
              <a:t>Total stack size fixed, default 8MB</a:t>
            </a:r>
          </a:p>
          <a:p>
            <a:pPr>
              <a:buFont typeface=".Apple Color Emoji UI"/>
              <a:buChar char="⚠️"/>
            </a:pPr>
            <a:r>
              <a:rPr lang="en-US" b="1" dirty="0">
                <a:solidFill>
                  <a:schemeClr val="bg1">
                    <a:lumMod val="65000"/>
                  </a:schemeClr>
                </a:solidFill>
              </a:rPr>
              <a:t> Somewhat inflexible</a:t>
            </a:r>
            <a:br>
              <a:rPr lang="en-US" dirty="0">
                <a:solidFill>
                  <a:schemeClr val="bg1">
                    <a:lumMod val="65000"/>
                  </a:schemeClr>
                </a:solidFill>
              </a:rPr>
            </a:br>
            <a:r>
              <a:rPr lang="en-US" sz="2400" dirty="0">
                <a:solidFill>
                  <a:schemeClr val="bg1">
                    <a:lumMod val="65000"/>
                  </a:schemeClr>
                </a:solidFill>
              </a:rPr>
              <a:t>Cannot add/resize at runtime, scope dictated by control flow in/out of functions</a:t>
            </a:r>
            <a:endParaRPr lang="en-US" b="1" dirty="0">
              <a:solidFill>
                <a:schemeClr val="bg1">
                  <a:lumMod val="65000"/>
                </a:schemeClr>
              </a:solidFill>
            </a:endParaRPr>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t>Heap</a:t>
            </a:r>
            <a:r>
              <a:rPr lang="en-US" dirty="0"/>
              <a:t> (dynamic memory)</a:t>
            </a:r>
            <a:endParaRPr lang="en-US" b="1" u="sng" dirty="0"/>
          </a:p>
          <a:p>
            <a:r>
              <a:rPr lang="en-US" b="1" dirty="0"/>
              <a:t>Plentiful</a:t>
            </a:r>
            <a:r>
              <a:rPr lang="en-US" dirty="0"/>
              <a:t>.</a:t>
            </a:r>
            <a:br>
              <a:rPr lang="en-US" dirty="0"/>
            </a:br>
            <a:r>
              <a:rPr lang="en-US" sz="2400" dirty="0"/>
              <a:t>Can provide more memory on demand!</a:t>
            </a:r>
          </a:p>
          <a:p>
            <a:r>
              <a:rPr lang="en-US" b="1" dirty="0"/>
              <a:t>Very flexible. </a:t>
            </a:r>
            <a:br>
              <a:rPr lang="en-US" b="1" dirty="0"/>
            </a:br>
            <a:r>
              <a:rPr lang="en-US" sz="2400" dirty="0"/>
              <a:t>Runtime decisions about how much/when to allocate, can resize easily with </a:t>
            </a:r>
            <a:r>
              <a:rPr lang="en-US" sz="2400" dirty="0" err="1"/>
              <a:t>realloc</a:t>
            </a:r>
            <a:endParaRPr lang="en-US" dirty="0"/>
          </a:p>
          <a:p>
            <a:r>
              <a:rPr lang="en-US" b="1" dirty="0"/>
              <a:t>Scope under programmer control</a:t>
            </a:r>
            <a:br>
              <a:rPr lang="en-US" b="1" dirty="0"/>
            </a:br>
            <a:r>
              <a:rPr lang="en-US" sz="2400" dirty="0"/>
              <a:t>Can precisely determine lifetime</a:t>
            </a:r>
          </a:p>
          <a:p>
            <a:pPr>
              <a:buFont typeface=".Apple Color Emoji UI"/>
              <a:buChar char="⚠️"/>
            </a:pPr>
            <a:r>
              <a:rPr lang="en-US" b="1" dirty="0"/>
              <a:t> Lots of opportunity for error</a:t>
            </a:r>
            <a:br>
              <a:rPr lang="en-US" dirty="0"/>
            </a:br>
            <a:r>
              <a:rPr lang="en-US" sz="2400" dirty="0"/>
              <a:t>Low type safety, forget to allocate/free before done, allocate wrong size, etc.,</a:t>
            </a:r>
            <a:br>
              <a:rPr lang="en-US" sz="2400" dirty="0"/>
            </a:br>
            <a:r>
              <a:rPr lang="en-US" sz="2400" dirty="0"/>
              <a:t>Memory leaks (much less critical)</a:t>
            </a:r>
            <a:endParaRPr lang="en-US" dirty="0"/>
          </a:p>
        </p:txBody>
      </p:sp>
    </p:spTree>
    <p:extLst>
      <p:ext uri="{BB962C8B-B14F-4D97-AF65-F5344CB8AC3E}">
        <p14:creationId xmlns:p14="http://schemas.microsoft.com/office/powerpoint/2010/main" val="2817344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F020-1B02-2341-BEEE-40D207B0949B}"/>
              </a:ext>
            </a:extLst>
          </p:cNvPr>
          <p:cNvSpPr>
            <a:spLocks noGrp="1"/>
          </p:cNvSpPr>
          <p:nvPr>
            <p:ph type="title"/>
          </p:nvPr>
        </p:nvSpPr>
        <p:spPr/>
        <p:txBody>
          <a:bodyPr/>
          <a:lstStyle/>
          <a:p>
            <a:r>
              <a:rPr lang="en-US" dirty="0">
                <a:latin typeface="Tahoma"/>
                <a:cs typeface="Tahoma"/>
              </a:rPr>
              <a:t>Use-After-Free</a:t>
            </a:r>
          </a:p>
        </p:txBody>
      </p:sp>
      <p:sp>
        <p:nvSpPr>
          <p:cNvPr id="3" name="Content Placeholder 2">
            <a:extLst>
              <a:ext uri="{FF2B5EF4-FFF2-40B4-BE49-F238E27FC236}">
                <a16:creationId xmlns:a16="http://schemas.microsoft.com/office/drawing/2014/main" id="{C0855BF9-5F8F-9B4C-B4F3-22AB4FFDC466}"/>
              </a:ext>
            </a:extLst>
          </p:cNvPr>
          <p:cNvSpPr>
            <a:spLocks noGrp="1"/>
          </p:cNvSpPr>
          <p:nvPr>
            <p:ph idx="1"/>
          </p:nvPr>
        </p:nvSpPr>
        <p:spPr/>
        <p:txBody>
          <a:bodyPr/>
          <a:lstStyle/>
          <a:p>
            <a:pPr marL="0" indent="0">
              <a:buNone/>
            </a:pPr>
            <a:r>
              <a:rPr lang="en-US" dirty="0"/>
              <a:t>“Use-After-Free” is a bug where you continue to use heap memory after you have freed it.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u="sng" dirty="0"/>
              <a:t>This is possible because </a:t>
            </a:r>
            <a:r>
              <a:rPr lang="en-US" b="1" u="sng" dirty="0"/>
              <a:t>free()</a:t>
            </a:r>
            <a:r>
              <a:rPr lang="en-US" u="sng" dirty="0"/>
              <a:t> doesn’t change the pointer passed in, it just frees the memory it points to.</a:t>
            </a:r>
          </a:p>
          <a:p>
            <a:pPr marL="0" indent="0">
              <a:buNone/>
            </a:pPr>
            <a:endParaRPr lang="en-US" u="sng" dirty="0"/>
          </a:p>
          <a:p>
            <a:pPr marL="0" indent="0">
              <a:buNone/>
            </a:pPr>
            <a:endParaRPr lang="en-US" dirty="0"/>
          </a:p>
        </p:txBody>
      </p:sp>
      <p:sp>
        <p:nvSpPr>
          <p:cNvPr id="4" name="TextBox 3">
            <a:extLst>
              <a:ext uri="{FF2B5EF4-FFF2-40B4-BE49-F238E27FC236}">
                <a16:creationId xmlns:a16="http://schemas.microsoft.com/office/drawing/2014/main" id="{D8556655-A24D-1946-860A-CA9863F0D47B}"/>
              </a:ext>
            </a:extLst>
          </p:cNvPr>
          <p:cNvSpPr txBox="1"/>
          <p:nvPr/>
        </p:nvSpPr>
        <p:spPr>
          <a:xfrm>
            <a:off x="152400" y="2667000"/>
            <a:ext cx="4415091" cy="2677656"/>
          </a:xfrm>
          <a:prstGeom prst="rect">
            <a:avLst/>
          </a:prstGeom>
          <a:noFill/>
        </p:spPr>
        <p:txBody>
          <a:bodyPr wrap="non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    </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algn="l"/>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[1], 3);</a:t>
            </a:r>
            <a:endParaRPr lang="en-US" sz="2400" dirty="0">
              <a:solidFill>
                <a:srgbClr val="00B050"/>
              </a:solidFill>
              <a:latin typeface="Consolas" panose="020B0609020204030204" pitchFamily="49" charset="0"/>
              <a:cs typeface="Consolas" panose="020B0609020204030204" pitchFamily="49" charset="0"/>
            </a:endParaRPr>
          </a:p>
          <a:p>
            <a:pPr algn="l">
              <a:buClr>
                <a:schemeClr val="accent2"/>
              </a:buClr>
            </a:pP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B232CF5-234B-6D4E-B7D5-DE07AB2F931A}"/>
              </a:ext>
            </a:extLst>
          </p:cNvPr>
          <p:cNvSpPr txBox="1"/>
          <p:nvPr/>
        </p:nvSpPr>
        <p:spPr>
          <a:xfrm>
            <a:off x="4572000" y="4495800"/>
            <a:ext cx="5791200" cy="1200328"/>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onsolas"/>
                <a:cs typeface="Consolas"/>
              </a:rPr>
              <a:t>❌ Memory at this address was already freed, but now we are using it!</a:t>
            </a:r>
          </a:p>
        </p:txBody>
      </p:sp>
      <p:sp>
        <p:nvSpPr>
          <p:cNvPr id="17" name="TextBox 16">
            <a:extLst>
              <a:ext uri="{FF2B5EF4-FFF2-40B4-BE49-F238E27FC236}">
                <a16:creationId xmlns:a16="http://schemas.microsoft.com/office/drawing/2014/main" id="{6B232CF5-234B-6D4E-B7D5-DE07AB2F931A}"/>
              </a:ext>
            </a:extLst>
          </p:cNvPr>
          <p:cNvSpPr txBox="1"/>
          <p:nvPr/>
        </p:nvSpPr>
        <p:spPr>
          <a:xfrm>
            <a:off x="4572000" y="3505200"/>
            <a:ext cx="5791200" cy="830997"/>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       </a:t>
            </a:r>
            <a:r>
              <a:rPr lang="en-US" sz="2400" dirty="0">
                <a:latin typeface="Consolas" panose="020B0609020204030204" pitchFamily="49" charset="0"/>
                <a:cs typeface="Consolas" panose="020B0609020204030204" pitchFamily="49" charset="0"/>
              </a:rPr>
              <a:t>We freed </a:t>
            </a:r>
            <a:r>
              <a:rPr lang="en-US" sz="2400" dirty="0">
                <a:solidFill>
                  <a:schemeClr val="accent2"/>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but did  not set </a:t>
            </a:r>
            <a:r>
              <a:rPr lang="en-US" sz="2400" dirty="0" err="1">
                <a:solidFill>
                  <a:srgbClr val="ED7D31"/>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to NULL</a:t>
            </a:r>
            <a:r>
              <a:rPr lang="en-US" sz="2400" dirty="0">
                <a:latin typeface="Calibri" panose="020F0502020204030204" pitchFamily="34" charset="0"/>
                <a:cs typeface="Calibri" panose="020F0502020204030204" pitchFamily="34" charset="0"/>
              </a:rPr>
              <a:t> </a:t>
            </a:r>
          </a:p>
        </p:txBody>
      </p:sp>
      <p:sp>
        <p:nvSpPr>
          <p:cNvPr id="18" name="Left Arrow 17">
            <a:extLst>
              <a:ext uri="{FF2B5EF4-FFF2-40B4-BE49-F238E27FC236}">
                <a16:creationId xmlns:a16="http://schemas.microsoft.com/office/drawing/2014/main" id="{E087864C-C07B-374B-AA0A-919306DE0A18}"/>
              </a:ext>
            </a:extLst>
          </p:cNvPr>
          <p:cNvSpPr/>
          <p:nvPr/>
        </p:nvSpPr>
        <p:spPr>
          <a:xfrm>
            <a:off x="4648200" y="358140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6833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AF8B-5765-8E41-89F5-83C0B77F088A}"/>
              </a:ext>
            </a:extLst>
          </p:cNvPr>
          <p:cNvSpPr>
            <a:spLocks noGrp="1"/>
          </p:cNvSpPr>
          <p:nvPr>
            <p:ph type="title"/>
          </p:nvPr>
        </p:nvSpPr>
        <p:spPr/>
        <p:txBody>
          <a:bodyPr/>
          <a:lstStyle/>
          <a:p>
            <a:r>
              <a:rPr lang="en-US" dirty="0"/>
              <a:t>Use-After-Free</a:t>
            </a:r>
          </a:p>
        </p:txBody>
      </p:sp>
      <p:sp>
        <p:nvSpPr>
          <p:cNvPr id="3" name="Content Placeholder 2">
            <a:extLst>
              <a:ext uri="{FF2B5EF4-FFF2-40B4-BE49-F238E27FC236}">
                <a16:creationId xmlns:a16="http://schemas.microsoft.com/office/drawing/2014/main" id="{D6C2FE4F-3E3D-004B-B648-DFEEFBBA7CCE}"/>
              </a:ext>
            </a:extLst>
          </p:cNvPr>
          <p:cNvSpPr>
            <a:spLocks noGrp="1"/>
          </p:cNvSpPr>
          <p:nvPr>
            <p:ph idx="1"/>
          </p:nvPr>
        </p:nvSpPr>
        <p:spPr/>
        <p:txBody>
          <a:bodyPr/>
          <a:lstStyle/>
          <a:p>
            <a:r>
              <a:rPr lang="en-US" dirty="0"/>
              <a:t>What happens when we have a use-after-free bug?  </a:t>
            </a:r>
            <a:r>
              <a:rPr lang="en-US" b="1" i="1" u="sng" dirty="0"/>
              <a:t>Undefined Behavior / a memory error!</a:t>
            </a:r>
            <a:endParaRPr lang="en-US" dirty="0"/>
          </a:p>
          <a:p>
            <a:pPr lvl="1"/>
            <a:r>
              <a:rPr lang="en-US" dirty="0"/>
              <a:t>Maybe the memory still has its original contents?</a:t>
            </a:r>
          </a:p>
          <a:p>
            <a:pPr lvl="1"/>
            <a:r>
              <a:rPr lang="en-US" dirty="0"/>
              <a:t>Maybe the memory is used to store some other heap data now?</a:t>
            </a:r>
          </a:p>
          <a:p>
            <a:r>
              <a:rPr lang="en-US" dirty="0"/>
              <a:t>Use-after-free is not just a functionality issue; it can cause a range of unintended behavior, including accessing/modifying memory you shouldn’t be able to access</a:t>
            </a:r>
          </a:p>
          <a:p>
            <a:pPr marL="0" indent="0">
              <a:buNone/>
            </a:pPr>
            <a:endParaRPr lang="en-US" b="1" dirty="0"/>
          </a:p>
          <a:p>
            <a:pPr marL="0" indent="0">
              <a:buNone/>
            </a:pPr>
            <a:r>
              <a:rPr lang="en-US" b="1" dirty="0"/>
              <a:t>It’s our job as programmers to find and fix use-after-free and other bugs not just for the functional correctness of our programs, but to protect people who use and interact with our code.</a:t>
            </a:r>
            <a:endParaRPr lang="en-US" dirty="0"/>
          </a:p>
          <a:p>
            <a:pPr lvl="1"/>
            <a:endParaRPr lang="en-US" dirty="0"/>
          </a:p>
          <a:p>
            <a:endParaRPr lang="en-US" dirty="0"/>
          </a:p>
        </p:txBody>
      </p:sp>
    </p:spTree>
    <p:extLst>
      <p:ext uri="{BB962C8B-B14F-4D97-AF65-F5344CB8AC3E}">
        <p14:creationId xmlns:p14="http://schemas.microsoft.com/office/powerpoint/2010/main" val="265237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BCA6-A0E8-DE47-9A6A-EB150229053C}"/>
              </a:ext>
            </a:extLst>
          </p:cNvPr>
          <p:cNvSpPr>
            <a:spLocks noGrp="1"/>
          </p:cNvSpPr>
          <p:nvPr>
            <p:ph type="title"/>
          </p:nvPr>
        </p:nvSpPr>
        <p:spPr/>
        <p:txBody>
          <a:bodyPr/>
          <a:lstStyle/>
          <a:p>
            <a:r>
              <a:rPr lang="en-US" dirty="0"/>
              <a:t>Use-After-Free Examples</a:t>
            </a:r>
          </a:p>
        </p:txBody>
      </p:sp>
      <p:sp>
        <p:nvSpPr>
          <p:cNvPr id="3" name="Content Placeholder 2">
            <a:extLst>
              <a:ext uri="{FF2B5EF4-FFF2-40B4-BE49-F238E27FC236}">
                <a16:creationId xmlns:a16="http://schemas.microsoft.com/office/drawing/2014/main" id="{7BB50D73-C913-434A-B20C-718BA9258414}"/>
              </a:ext>
            </a:extLst>
          </p:cNvPr>
          <p:cNvSpPr>
            <a:spLocks noGrp="1"/>
          </p:cNvSpPr>
          <p:nvPr>
            <p:ph idx="1"/>
          </p:nvPr>
        </p:nvSpPr>
        <p:spPr/>
        <p:txBody>
          <a:bodyPr/>
          <a:lstStyle/>
          <a:p>
            <a:r>
              <a:rPr lang="en-US" dirty="0">
                <a:hlinkClick r:id="rId3"/>
              </a:rPr>
              <a:t>Use-after-free in Chrome</a:t>
            </a:r>
            <a:r>
              <a:rPr lang="en-US" dirty="0"/>
              <a:t> (2020)</a:t>
            </a:r>
          </a:p>
          <a:p>
            <a:r>
              <a:rPr lang="en-US" dirty="0">
                <a:hlinkClick r:id="rId4"/>
              </a:rPr>
              <a:t>Google’s attempts to reduce Chrome use-after-free vulnerabilities</a:t>
            </a:r>
            <a:r>
              <a:rPr lang="en-US" dirty="0"/>
              <a:t> (2021)</a:t>
            </a:r>
          </a:p>
          <a:p>
            <a:r>
              <a:rPr lang="en-US" dirty="0">
                <a:hlinkClick r:id="rId5"/>
              </a:rPr>
              <a:t>Use-after-free in iOS</a:t>
            </a:r>
            <a:r>
              <a:rPr lang="en-US" dirty="0"/>
              <a:t> (2020)</a:t>
            </a:r>
          </a:p>
        </p:txBody>
      </p:sp>
      <p:pic>
        <p:nvPicPr>
          <p:cNvPr id="4" name="Picture 3" descr="Screen Shot 2021-04-14 at 9.34.01 AM.png">
            <a:extLst>
              <a:ext uri="{FF2B5EF4-FFF2-40B4-BE49-F238E27FC236}">
                <a16:creationId xmlns:a16="http://schemas.microsoft.com/office/drawing/2014/main" id="{30EBB7CB-6F83-0C0E-73C6-FFB77CF1813D}"/>
              </a:ext>
            </a:extLst>
          </p:cNvPr>
          <p:cNvPicPr>
            <a:picLocks noChangeAspect="1"/>
          </p:cNvPicPr>
          <p:nvPr/>
        </p:nvPicPr>
        <p:blipFill rotWithShape="1">
          <a:blip r:embed="rId6">
            <a:extLst>
              <a:ext uri="{28A0092B-C50C-407E-A947-70E740481C1C}">
                <a14:useLocalDpi xmlns:a14="http://schemas.microsoft.com/office/drawing/2010/main" val="0"/>
              </a:ext>
            </a:extLst>
          </a:blip>
          <a:srcRect t="394" b="7760"/>
          <a:stretch/>
        </p:blipFill>
        <p:spPr>
          <a:xfrm>
            <a:off x="1257300" y="3030273"/>
            <a:ext cx="9601200" cy="3827727"/>
          </a:xfrm>
          <a:prstGeom prst="rect">
            <a:avLst/>
          </a:prstGeom>
        </p:spPr>
      </p:pic>
    </p:spTree>
    <p:extLst>
      <p:ext uri="{BB962C8B-B14F-4D97-AF65-F5344CB8AC3E}">
        <p14:creationId xmlns:p14="http://schemas.microsoft.com/office/powerpoint/2010/main" val="318198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44" y="2002631"/>
            <a:ext cx="10958512" cy="2852737"/>
          </a:xfrm>
        </p:spPr>
        <p:txBody>
          <a:bodyPr/>
          <a:lstStyle/>
          <a:p>
            <a:r>
              <a:rPr lang="en-US" sz="4800" dirty="0"/>
              <a:t>What should someone do if they find a vulnerability?  How can we incentivize responsible disclosure?</a:t>
            </a:r>
          </a:p>
        </p:txBody>
      </p:sp>
    </p:spTree>
    <p:extLst>
      <p:ext uri="{BB962C8B-B14F-4D97-AF65-F5344CB8AC3E}">
        <p14:creationId xmlns:p14="http://schemas.microsoft.com/office/powerpoint/2010/main" val="3809953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08A9F-485B-E741-9C95-F21F3BEC4CC5}"/>
              </a:ext>
            </a:extLst>
          </p:cNvPr>
          <p:cNvSpPr>
            <a:spLocks noGrp="1"/>
          </p:cNvSpPr>
          <p:nvPr>
            <p:ph type="title"/>
          </p:nvPr>
        </p:nvSpPr>
        <p:spPr/>
        <p:txBody>
          <a:bodyPr/>
          <a:lstStyle/>
          <a:p>
            <a:r>
              <a:rPr lang="en-US" dirty="0"/>
              <a:t>Disclosure</a:t>
            </a:r>
          </a:p>
        </p:txBody>
      </p:sp>
      <p:sp>
        <p:nvSpPr>
          <p:cNvPr id="5" name="Content Placeholder 4">
            <a:extLst>
              <a:ext uri="{FF2B5EF4-FFF2-40B4-BE49-F238E27FC236}">
                <a16:creationId xmlns:a16="http://schemas.microsoft.com/office/drawing/2014/main" id="{BEE41629-53FA-2C46-BFBE-78BA618877A6}"/>
              </a:ext>
            </a:extLst>
          </p:cNvPr>
          <p:cNvSpPr>
            <a:spLocks noGrp="1"/>
          </p:cNvSpPr>
          <p:nvPr>
            <p:ph idx="1"/>
          </p:nvPr>
        </p:nvSpPr>
        <p:spPr/>
        <p:txBody>
          <a:bodyPr/>
          <a:lstStyle/>
          <a:p>
            <a:pPr marL="0" indent="0">
              <a:buNone/>
            </a:pPr>
            <a:r>
              <a:rPr lang="en-US" dirty="0"/>
              <a:t>Various roles in this process: </a:t>
            </a:r>
            <a:r>
              <a:rPr lang="en-US" b="1" dirty="0"/>
              <a:t>users</a:t>
            </a:r>
            <a:r>
              <a:rPr lang="en-US" dirty="0"/>
              <a:t> (those at risk), </a:t>
            </a:r>
            <a:r>
              <a:rPr lang="en-US" b="1" dirty="0"/>
              <a:t>makers</a:t>
            </a:r>
            <a:r>
              <a:rPr lang="en-US" dirty="0"/>
              <a:t> (e.g., software company), </a:t>
            </a:r>
            <a:r>
              <a:rPr lang="en-US" b="1" dirty="0"/>
              <a:t>security researchers</a:t>
            </a:r>
            <a:r>
              <a:rPr lang="en-US" dirty="0"/>
              <a:t> (who found the vulnerability), </a:t>
            </a:r>
            <a:r>
              <a:rPr lang="en-US" b="1" dirty="0"/>
              <a:t>bad actors</a:t>
            </a:r>
            <a:r>
              <a:rPr lang="en-US" dirty="0"/>
              <a:t> (who wish to exploit the issue to harm users), etc.</a:t>
            </a:r>
          </a:p>
          <a:p>
            <a:r>
              <a:rPr lang="en-US" dirty="0"/>
              <a:t>Users want to be protected with secure software</a:t>
            </a:r>
          </a:p>
          <a:p>
            <a:r>
              <a:rPr lang="en-US" dirty="0"/>
              <a:t>Makers want to make their software secure and not have it exploited – they probably want to have time to fix vulnerabilities before they are made public</a:t>
            </a:r>
          </a:p>
          <a:p>
            <a:r>
              <a:rPr lang="en-US" dirty="0"/>
              <a:t>Security researchers want their issues to be fixed and be rewarded for finding them</a:t>
            </a:r>
          </a:p>
          <a:p>
            <a:r>
              <a:rPr lang="en-US" dirty="0"/>
              <a:t>Bad actors want to learn about vulnerabilities before they are patched</a:t>
            </a:r>
          </a:p>
        </p:txBody>
      </p:sp>
    </p:spTree>
    <p:extLst>
      <p:ext uri="{BB962C8B-B14F-4D97-AF65-F5344CB8AC3E}">
        <p14:creationId xmlns:p14="http://schemas.microsoft.com/office/powerpoint/2010/main" val="245634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9982-397E-AF4C-BC51-8608BE62AE63}"/>
              </a:ext>
            </a:extLst>
          </p:cNvPr>
          <p:cNvSpPr>
            <a:spLocks noGrp="1"/>
          </p:cNvSpPr>
          <p:nvPr>
            <p:ph type="title"/>
          </p:nvPr>
        </p:nvSpPr>
        <p:spPr/>
        <p:txBody>
          <a:bodyPr/>
          <a:lstStyle/>
          <a:p>
            <a:r>
              <a:rPr lang="en-US" dirty="0"/>
              <a:t>Full Disclosure</a:t>
            </a:r>
          </a:p>
        </p:txBody>
      </p:sp>
      <p:sp>
        <p:nvSpPr>
          <p:cNvPr id="3" name="Content Placeholder 2">
            <a:extLst>
              <a:ext uri="{FF2B5EF4-FFF2-40B4-BE49-F238E27FC236}">
                <a16:creationId xmlns:a16="http://schemas.microsoft.com/office/drawing/2014/main" id="{10A8796D-B0B0-C24F-88B0-F04242762A7F}"/>
              </a:ext>
            </a:extLst>
          </p:cNvPr>
          <p:cNvSpPr>
            <a:spLocks noGrp="1"/>
          </p:cNvSpPr>
          <p:nvPr>
            <p:ph idx="1"/>
          </p:nvPr>
        </p:nvSpPr>
        <p:spPr/>
        <p:txBody>
          <a:bodyPr/>
          <a:lstStyle/>
          <a:p>
            <a:pPr marL="0" indent="0">
              <a:buNone/>
            </a:pPr>
            <a:r>
              <a:rPr lang="en-US" b="1" dirty="0"/>
              <a:t>One approach is to make vulnerabilities public as soon as they are found.</a:t>
            </a:r>
            <a:r>
              <a:rPr lang="en-US" dirty="0"/>
              <a:t>  Vulnerabilities unknown to the software maker before release are called “zero-day vulnerabilities” because they “have 0 days to fix the problem”.</a:t>
            </a:r>
          </a:p>
          <a:p>
            <a:r>
              <a:rPr lang="en-US" dirty="0"/>
              <a:t>puts pressure on the maker to fix it quickly</a:t>
            </a:r>
          </a:p>
          <a:p>
            <a:r>
              <a:rPr lang="en-US" dirty="0"/>
              <a:t>discloses the vulnerability to the public as soon as it’s found</a:t>
            </a:r>
          </a:p>
          <a:p>
            <a:r>
              <a:rPr lang="en-US" dirty="0"/>
              <a:t>Leaves users vulnerable until the maker releases a patch</a:t>
            </a:r>
          </a:p>
          <a:p>
            <a:endParaRPr lang="en-US" dirty="0"/>
          </a:p>
          <a:p>
            <a:endParaRPr lang="en-US" dirty="0"/>
          </a:p>
          <a:p>
            <a:pPr marL="0" indent="0">
              <a:buNone/>
            </a:pPr>
            <a:r>
              <a:rPr lang="en-US" dirty="0"/>
              <a:t>Few people now endorse this approach due to its drawbacks.</a:t>
            </a:r>
          </a:p>
          <a:p>
            <a:endParaRPr lang="en-US" dirty="0"/>
          </a:p>
        </p:txBody>
      </p:sp>
    </p:spTree>
    <p:extLst>
      <p:ext uri="{BB962C8B-B14F-4D97-AF65-F5344CB8AC3E}">
        <p14:creationId xmlns:p14="http://schemas.microsoft.com/office/powerpoint/2010/main" val="74885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9982-397E-AF4C-BC51-8608BE62AE63}"/>
              </a:ext>
            </a:extLst>
          </p:cNvPr>
          <p:cNvSpPr>
            <a:spLocks noGrp="1"/>
          </p:cNvSpPr>
          <p:nvPr>
            <p:ph type="title"/>
          </p:nvPr>
        </p:nvSpPr>
        <p:spPr/>
        <p:txBody>
          <a:bodyPr/>
          <a:lstStyle/>
          <a:p>
            <a:r>
              <a:rPr lang="en-US" dirty="0"/>
              <a:t>Responsible Disclosure</a:t>
            </a:r>
          </a:p>
        </p:txBody>
      </p:sp>
      <p:sp>
        <p:nvSpPr>
          <p:cNvPr id="3" name="Content Placeholder 2">
            <a:extLst>
              <a:ext uri="{FF2B5EF4-FFF2-40B4-BE49-F238E27FC236}">
                <a16:creationId xmlns:a16="http://schemas.microsoft.com/office/drawing/2014/main" id="{10A8796D-B0B0-C24F-88B0-F04242762A7F}"/>
              </a:ext>
            </a:extLst>
          </p:cNvPr>
          <p:cNvSpPr>
            <a:spLocks noGrp="1"/>
          </p:cNvSpPr>
          <p:nvPr>
            <p:ph idx="1"/>
          </p:nvPr>
        </p:nvSpPr>
        <p:spPr/>
        <p:txBody>
          <a:bodyPr/>
          <a:lstStyle/>
          <a:p>
            <a:pPr marL="0" indent="0">
              <a:buNone/>
            </a:pPr>
            <a:r>
              <a:rPr lang="en-US" b="1" dirty="0"/>
              <a:t>Another approach is to privately alert the software maker to the vulnerability to fix it in a reasonable amount of time before publicizing the vulnerability.  </a:t>
            </a:r>
            <a:r>
              <a:rPr lang="en-US" dirty="0"/>
              <a:t>This is called “responsible disclosure”:</a:t>
            </a:r>
          </a:p>
          <a:p>
            <a:r>
              <a:rPr lang="en-US" dirty="0"/>
              <a:t>Contacts the makers of the software</a:t>
            </a:r>
          </a:p>
          <a:p>
            <a:r>
              <a:rPr lang="en-US" dirty="0"/>
              <a:t>Informs them about the vulnerability</a:t>
            </a:r>
          </a:p>
          <a:p>
            <a:r>
              <a:rPr lang="en-US" dirty="0"/>
              <a:t>Negotiates a reasonable timeline for a patch or fix</a:t>
            </a:r>
          </a:p>
          <a:p>
            <a:r>
              <a:rPr lang="en-US" dirty="0"/>
              <a:t>Considers a deadline extension if necessary</a:t>
            </a:r>
          </a:p>
          <a:p>
            <a:pPr marL="0" indent="0">
              <a:buNone/>
            </a:pPr>
            <a:r>
              <a:rPr lang="en-US" dirty="0"/>
              <a:t>    …. *time passes while the developers fix the bug* ….</a:t>
            </a:r>
          </a:p>
          <a:p>
            <a:r>
              <a:rPr lang="en-US" dirty="0"/>
              <a:t>Works with the developers to add the vulnerability to CVE Details </a:t>
            </a:r>
            <a:r>
              <a:rPr lang="en-US" dirty="0">
                <a:hlinkClick r:id="rId2"/>
              </a:rPr>
              <a:t>https://www.cvedetails.com/</a:t>
            </a:r>
            <a:r>
              <a:rPr lang="en-US" dirty="0"/>
              <a:t> , from which it is added to the National Vulnerability Database </a:t>
            </a:r>
            <a:r>
              <a:rPr lang="en-US" dirty="0">
                <a:hlinkClick r:id="rId3"/>
              </a:rPr>
              <a:t>https://nvd.nist.gov/</a:t>
            </a:r>
            <a:r>
              <a:rPr lang="en-US" dirty="0"/>
              <a:t> </a:t>
            </a:r>
          </a:p>
          <a:p>
            <a:pPr marL="0" indent="0">
              <a:buNone/>
            </a:pPr>
            <a:endParaRPr lang="en-US" dirty="0"/>
          </a:p>
        </p:txBody>
      </p:sp>
    </p:spTree>
    <p:extLst>
      <p:ext uri="{BB962C8B-B14F-4D97-AF65-F5344CB8AC3E}">
        <p14:creationId xmlns:p14="http://schemas.microsoft.com/office/powerpoint/2010/main" val="157782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Responsible Disclosure</a:t>
            </a:r>
          </a:p>
        </p:txBody>
      </p:sp>
      <p:sp>
        <p:nvSpPr>
          <p:cNvPr id="3" name="Content Placeholder 2"/>
          <p:cNvSpPr>
            <a:spLocks noGrp="1"/>
          </p:cNvSpPr>
          <p:nvPr>
            <p:ph idx="1"/>
          </p:nvPr>
        </p:nvSpPr>
        <p:spPr/>
        <p:txBody>
          <a:bodyPr/>
          <a:lstStyle/>
          <a:p>
            <a:pPr marL="0" indent="0">
              <a:buNone/>
            </a:pPr>
            <a:r>
              <a:rPr lang="en-US" dirty="0"/>
              <a:t>Responsible disclosure is the most common approach, and it is recommended by the ACM code of ethics:</a:t>
            </a:r>
          </a:p>
          <a:p>
            <a:pPr marL="0" indent="0">
              <a:buNone/>
            </a:pPr>
            <a:endParaRPr lang="en-US" dirty="0"/>
          </a:p>
          <a:p>
            <a:pPr marL="0" indent="0">
              <a:buNone/>
            </a:pPr>
            <a:r>
              <a:rPr lang="en-US" sz="2400" dirty="0"/>
              <a:t>Responsible disclosure is the approach more consistent with the ACM Code of Ethics. By keeping the existence of the vulnerability secret for a longer amount of time, it reduces the chance of harm to others (Principle 1.2). It also supports more robust patching (Principles 2.1, 2.9, and 3.6), as the company can take more time to develop the patch and confirm that it will not induce unintended consequences. Full disclosure puts individuals at risk of harm sooner, and those harms may be irreversible and onerous (contravening Principles 1.2 and 3.1). As such, full disclosure should the exception and should only be used when attempts at responsible disclosure have failed. Furthermore, the individual committing to the full disclosure needs to consider carefully the risks that they are imposing on others and be willing to accept the moral and possibly legal consequences (Principles 2.3 and 2.5).</a:t>
            </a:r>
          </a:p>
        </p:txBody>
      </p:sp>
    </p:spTree>
    <p:extLst>
      <p:ext uri="{BB962C8B-B14F-4D97-AF65-F5344CB8AC3E}">
        <p14:creationId xmlns:p14="http://schemas.microsoft.com/office/powerpoint/2010/main" val="428711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Vulnerability Commercialization</a:t>
            </a:r>
          </a:p>
        </p:txBody>
      </p:sp>
      <p:sp>
        <p:nvSpPr>
          <p:cNvPr id="3" name="Content Placeholder 2"/>
          <p:cNvSpPr>
            <a:spLocks noGrp="1"/>
          </p:cNvSpPr>
          <p:nvPr>
            <p:ph idx="1"/>
          </p:nvPr>
        </p:nvSpPr>
        <p:spPr>
          <a:xfrm>
            <a:off x="152400" y="1295400"/>
            <a:ext cx="11887200" cy="5562600"/>
          </a:xfrm>
        </p:spPr>
        <p:txBody>
          <a:bodyPr/>
          <a:lstStyle/>
          <a:p>
            <a:pPr marL="0" indent="0">
              <a:buNone/>
            </a:pPr>
            <a:r>
              <a:rPr lang="en-US" dirty="0"/>
              <a:t>Various entities may want to financially reward people for finding and reporting vulnerabilities:</a:t>
            </a:r>
          </a:p>
          <a:p>
            <a:r>
              <a:rPr lang="en-US" dirty="0"/>
              <a:t>Software makers want to know about vulnerabilities in their software</a:t>
            </a:r>
          </a:p>
          <a:p>
            <a:r>
              <a:rPr lang="en-US" dirty="0"/>
              <a:t>Other entities want to know about unpatched vulnerabilities to exploit them</a:t>
            </a:r>
          </a:p>
        </p:txBody>
      </p:sp>
    </p:spTree>
    <p:extLst>
      <p:ext uri="{BB962C8B-B14F-4D97-AF65-F5344CB8AC3E}">
        <p14:creationId xmlns:p14="http://schemas.microsoft.com/office/powerpoint/2010/main" val="874778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Bug Bounty Programs</a:t>
            </a:r>
          </a:p>
        </p:txBody>
      </p:sp>
      <p:sp>
        <p:nvSpPr>
          <p:cNvPr id="3" name="Content Placeholder 2"/>
          <p:cNvSpPr>
            <a:spLocks noGrp="1"/>
          </p:cNvSpPr>
          <p:nvPr>
            <p:ph idx="1"/>
          </p:nvPr>
        </p:nvSpPr>
        <p:spPr>
          <a:xfrm>
            <a:off x="152400" y="1295400"/>
            <a:ext cx="11887200" cy="5562600"/>
          </a:xfrm>
        </p:spPr>
        <p:txBody>
          <a:bodyPr/>
          <a:lstStyle/>
          <a:p>
            <a:pPr marL="0" indent="0">
              <a:buNone/>
            </a:pPr>
            <a:r>
              <a:rPr lang="en-US" dirty="0"/>
              <a:t>Many companies now offer “Bug Bounties,” or rewards for responsible disclosure. </a:t>
            </a:r>
          </a:p>
          <a:p>
            <a:pPr marL="0" indent="0">
              <a:buNone/>
            </a:pPr>
            <a:endParaRPr lang="en-US" dirty="0"/>
          </a:p>
          <a:p>
            <a:pPr marL="0" indent="0">
              <a:buNone/>
            </a:pPr>
            <a:r>
              <a:rPr lang="en-US" dirty="0">
                <a:solidFill>
                  <a:schemeClr val="accent2"/>
                </a:solidFill>
              </a:rPr>
              <a:t>Good Version of a bug bounty process:</a:t>
            </a:r>
          </a:p>
          <a:p>
            <a:r>
              <a:rPr lang="en-US" dirty="0"/>
              <a:t>Responsible disclosure process is followed </a:t>
            </a:r>
          </a:p>
          <a:p>
            <a:r>
              <a:rPr lang="en-US" dirty="0"/>
              <a:t>Company is buying information &amp; time to fix the bug </a:t>
            </a:r>
          </a:p>
          <a:p>
            <a:pPr marL="0" indent="0">
              <a:buNone/>
            </a:pPr>
            <a:r>
              <a:rPr lang="en-US" dirty="0">
                <a:solidFill>
                  <a:srgbClr val="ED7D31"/>
                </a:solidFill>
              </a:rPr>
              <a:t>Bad version of a bug bounty process:</a:t>
            </a:r>
          </a:p>
          <a:p>
            <a:r>
              <a:rPr lang="en-US" dirty="0"/>
              <a:t>Company does not fix the bug</a:t>
            </a:r>
            <a:r>
              <a:rPr lang="en-US" i="1" dirty="0"/>
              <a:t> or </a:t>
            </a:r>
            <a:r>
              <a:rPr lang="en-US" dirty="0"/>
              <a:t>notify the public.</a:t>
            </a:r>
          </a:p>
          <a:p>
            <a:r>
              <a:rPr lang="en-US" dirty="0"/>
              <a:t>Not knowing what vulnerabilities exist makes it harder for users to calibrate trust</a:t>
            </a:r>
          </a:p>
          <a:p>
            <a:r>
              <a:rPr lang="en-US" dirty="0"/>
              <a:t>Company is effectively buying silence</a:t>
            </a:r>
          </a:p>
          <a:p>
            <a:endParaRPr lang="en-US" dirty="0"/>
          </a:p>
        </p:txBody>
      </p:sp>
    </p:spTree>
    <p:extLst>
      <p:ext uri="{BB962C8B-B14F-4D97-AF65-F5344CB8AC3E}">
        <p14:creationId xmlns:p14="http://schemas.microsoft.com/office/powerpoint/2010/main" val="41246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7A9FC1-E23E-3B30-09A6-46317F1D5DED}"/>
              </a:ext>
            </a:extLst>
          </p:cNvPr>
          <p:cNvSpPr>
            <a:spLocks noGrp="1"/>
          </p:cNvSpPr>
          <p:nvPr>
            <p:ph type="title"/>
          </p:nvPr>
        </p:nvSpPr>
        <p:spPr>
          <a:xfrm>
            <a:off x="616744" y="1630365"/>
            <a:ext cx="10958512" cy="3597270"/>
          </a:xfrm>
        </p:spPr>
        <p:txBody>
          <a:bodyPr/>
          <a:lstStyle/>
          <a:p>
            <a:r>
              <a:rPr lang="en-US" dirty="0"/>
              <a:t>Who do you think is one of the largest discoverers and purchasers of 0-day vulnerabilities?</a:t>
            </a:r>
          </a:p>
        </p:txBody>
      </p:sp>
      <p:sp>
        <p:nvSpPr>
          <p:cNvPr id="8" name="Title 3">
            <a:extLst>
              <a:ext uri="{FF2B5EF4-FFF2-40B4-BE49-F238E27FC236}">
                <a16:creationId xmlns:a16="http://schemas.microsoft.com/office/drawing/2014/main" id="{13D6F9CE-B042-D681-CF6C-40ED8499B154}"/>
              </a:ext>
            </a:extLst>
          </p:cNvPr>
          <p:cNvSpPr txBox="1">
            <a:spLocks/>
          </p:cNvSpPr>
          <p:nvPr/>
        </p:nvSpPr>
        <p:spPr>
          <a:xfrm>
            <a:off x="616744" y="5410200"/>
            <a:ext cx="10958512" cy="1006470"/>
          </a:xfrm>
          <a:prstGeom prst="rect">
            <a:avLst/>
          </a:prstGeom>
        </p:spPr>
        <p:txBody>
          <a:bodyPr anchor="ctr"/>
          <a:lstStyle>
            <a:lvl1pPr algn="ctr" defTabSz="914400" rtl="0" eaLnBrk="1" latinLnBrk="0" hangingPunct="1">
              <a:lnSpc>
                <a:spcPct val="90000"/>
              </a:lnSpc>
              <a:spcBef>
                <a:spcPct val="0"/>
              </a:spcBef>
              <a:buNone/>
              <a:defRPr sz="60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sz="4000" b="0" dirty="0"/>
              <a:t>The US Federal Government.</a:t>
            </a:r>
          </a:p>
        </p:txBody>
      </p:sp>
    </p:spTree>
    <p:extLst>
      <p:ext uri="{BB962C8B-B14F-4D97-AF65-F5344CB8AC3E}">
        <p14:creationId xmlns:p14="http://schemas.microsoft.com/office/powerpoint/2010/main" val="145574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Vulnerabilities Equities Process</a:t>
            </a:r>
          </a:p>
        </p:txBody>
      </p:sp>
      <p:sp>
        <p:nvSpPr>
          <p:cNvPr id="3" name="Content Placeholder 2"/>
          <p:cNvSpPr>
            <a:spLocks noGrp="1"/>
          </p:cNvSpPr>
          <p:nvPr>
            <p:ph idx="1"/>
          </p:nvPr>
        </p:nvSpPr>
        <p:spPr>
          <a:xfrm>
            <a:off x="152400" y="1295400"/>
            <a:ext cx="11811000" cy="5562600"/>
          </a:xfrm>
        </p:spPr>
        <p:txBody>
          <a:bodyPr/>
          <a:lstStyle/>
          <a:p>
            <a:r>
              <a:rPr lang="en-US" dirty="0"/>
              <a:t>The US Fed. Gov. follows a “Vulnerabilities Equities Process” (VEP) to determine which vulnerabilities to responsibly disclose and which to keep secret and use for espionage or intelligence gathering.</a:t>
            </a:r>
          </a:p>
          <a:p>
            <a:r>
              <a:rPr lang="en-US" dirty="0"/>
              <a:t>VEP claimed in 2017 that 90% of vulnerabilities are disclosed, but it is not clear what the impact or scope of the un-disclosed 10% of vulnerabilities are. </a:t>
            </a:r>
          </a:p>
          <a:p>
            <a:r>
              <a:rPr lang="en-US" dirty="0"/>
              <a:t>More reading </a:t>
            </a:r>
            <a:r>
              <a:rPr lang="en-US" dirty="0">
                <a:hlinkClick r:id="rId3"/>
              </a:rPr>
              <a:t>here</a:t>
            </a:r>
            <a:r>
              <a:rPr lang="en-US" dirty="0"/>
              <a:t> and </a:t>
            </a:r>
            <a:r>
              <a:rPr lang="en-US" dirty="0">
                <a:hlinkClick r:id="rId4"/>
              </a:rPr>
              <a:t>here</a:t>
            </a:r>
            <a:endParaRPr lang="en-US" dirty="0"/>
          </a:p>
        </p:txBody>
      </p:sp>
    </p:spTree>
    <p:extLst>
      <p:ext uri="{BB962C8B-B14F-4D97-AF65-F5344CB8AC3E}">
        <p14:creationId xmlns:p14="http://schemas.microsoft.com/office/powerpoint/2010/main" val="206828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Concerns with VEP</a:t>
            </a:r>
          </a:p>
        </p:txBody>
      </p:sp>
      <p:sp>
        <p:nvSpPr>
          <p:cNvPr id="3" name="Content Placeholder 2"/>
          <p:cNvSpPr>
            <a:spLocks noGrp="1"/>
          </p:cNvSpPr>
          <p:nvPr>
            <p:ph idx="1"/>
          </p:nvPr>
        </p:nvSpPr>
        <p:spPr/>
        <p:txBody>
          <a:bodyPr/>
          <a:lstStyle/>
          <a:p>
            <a:r>
              <a:rPr lang="en-US" b="1" dirty="0"/>
              <a:t>Lack of transparency</a:t>
            </a:r>
            <a:r>
              <a:rPr lang="en-US" dirty="0"/>
              <a:t>: little oversight for whether “bias towards responsible disclosure” is upheld </a:t>
            </a:r>
          </a:p>
          <a:p>
            <a:r>
              <a:rPr lang="en-US" b="1" dirty="0"/>
              <a:t>Harm of omission</a:t>
            </a:r>
            <a:r>
              <a:rPr lang="en-US" dirty="0"/>
              <a:t>: withholding the opportunity to fix the vulnerability means that another actor could use it</a:t>
            </a:r>
          </a:p>
          <a:p>
            <a:r>
              <a:rPr lang="en-US" b="1" dirty="0"/>
              <a:t>Risk of stockpiling</a:t>
            </a:r>
            <a:r>
              <a:rPr lang="en-US" dirty="0"/>
              <a:t>: Other people could hack into their database and use them, as in the “</a:t>
            </a:r>
            <a:r>
              <a:rPr lang="en-US" dirty="0" err="1"/>
              <a:t>Shadowbrokers</a:t>
            </a:r>
            <a:r>
              <a:rPr lang="en-US" dirty="0"/>
              <a:t>” attack which led to serious ransomware attacks on hospitals and transportation systems</a:t>
            </a:r>
          </a:p>
          <a:p>
            <a:r>
              <a:rPr lang="en-US" b="1" dirty="0"/>
              <a:t>Intended use</a:t>
            </a:r>
            <a:r>
              <a:rPr lang="en-US" dirty="0"/>
              <a:t>: NSA’s intended use of vulnerabilities may be concerning, as in PRISM surveillance program.</a:t>
            </a:r>
          </a:p>
          <a:p>
            <a:endParaRPr lang="en-US" dirty="0"/>
          </a:p>
        </p:txBody>
      </p:sp>
    </p:spTree>
    <p:extLst>
      <p:ext uri="{BB962C8B-B14F-4D97-AF65-F5344CB8AC3E}">
        <p14:creationId xmlns:p14="http://schemas.microsoft.com/office/powerpoint/2010/main" val="323199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744" y="2002631"/>
            <a:ext cx="10958512" cy="2852737"/>
          </a:xfrm>
        </p:spPr>
        <p:txBody>
          <a:bodyPr/>
          <a:lstStyle/>
          <a:p>
            <a:r>
              <a:rPr lang="en-US" sz="4800" dirty="0"/>
              <a:t>How do we weigh competing stakeholder interests here, such as country vs. individual?</a:t>
            </a:r>
          </a:p>
        </p:txBody>
      </p:sp>
    </p:spTree>
    <p:extLst>
      <p:ext uri="{BB962C8B-B14F-4D97-AF65-F5344CB8AC3E}">
        <p14:creationId xmlns:p14="http://schemas.microsoft.com/office/powerpoint/2010/main" val="1244240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736731"/>
            <a:ext cx="10958512" cy="2378070"/>
          </a:xfrm>
        </p:spPr>
        <p:txBody>
          <a:bodyPr/>
          <a:lstStyle/>
          <a:p>
            <a:r>
              <a:rPr lang="en-US" dirty="0"/>
              <a:t>Partiality </a:t>
            </a:r>
          </a:p>
        </p:txBody>
      </p:sp>
      <p:sp>
        <p:nvSpPr>
          <p:cNvPr id="3" name="Content Placeholder 2"/>
          <p:cNvSpPr>
            <a:spLocks noGrp="1"/>
          </p:cNvSpPr>
          <p:nvPr>
            <p:ph type="body" idx="1"/>
          </p:nvPr>
        </p:nvSpPr>
        <p:spPr>
          <a:xfrm>
            <a:off x="609600" y="4191000"/>
            <a:ext cx="10958512" cy="1500187"/>
          </a:xfrm>
        </p:spPr>
        <p:txBody>
          <a:bodyPr/>
          <a:lstStyle/>
          <a:p>
            <a:pPr marL="0" indent="0">
              <a:buNone/>
            </a:pPr>
            <a:r>
              <a:rPr lang="en-US" sz="2800" i="1" dirty="0"/>
              <a:t>Partiality</a:t>
            </a:r>
            <a:r>
              <a:rPr lang="en-US" sz="2800" dirty="0"/>
              <a:t> holds that it is acceptable to give preferential treatment to some people based on our relationships to them or shared group membership with them.  </a:t>
            </a:r>
          </a:p>
          <a:p>
            <a:pPr marL="0" indent="0">
              <a:buNone/>
            </a:pPr>
            <a:r>
              <a:rPr lang="en-US" sz="2800" i="1" dirty="0"/>
              <a:t>Impartiality</a:t>
            </a:r>
            <a:r>
              <a:rPr lang="en-US" sz="2800" dirty="0"/>
              <a:t>, involves “acting from a position that acknowledges that all persons are ... equally entitled to fundamental conditions of well-being and respect.”</a:t>
            </a:r>
          </a:p>
          <a:p>
            <a:pPr marL="0" indent="0">
              <a:buNone/>
            </a:pPr>
            <a:endParaRPr lang="en-US" sz="2800" dirty="0"/>
          </a:p>
        </p:txBody>
      </p:sp>
    </p:spTree>
    <p:extLst>
      <p:ext uri="{BB962C8B-B14F-4D97-AF65-F5344CB8AC3E}">
        <p14:creationId xmlns:p14="http://schemas.microsoft.com/office/powerpoint/2010/main" val="2638273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Partiality</a:t>
            </a:r>
          </a:p>
        </p:txBody>
      </p:sp>
      <p:pic>
        <p:nvPicPr>
          <p:cNvPr id="3" name="Picture 2" descr="circl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6762" y="1210365"/>
            <a:ext cx="8118475" cy="5647635"/>
          </a:xfrm>
          <a:prstGeom prst="rect">
            <a:avLst/>
          </a:prstGeom>
        </p:spPr>
      </p:pic>
      <p:sp>
        <p:nvSpPr>
          <p:cNvPr id="4" name="TextBox 3"/>
          <p:cNvSpPr txBox="1"/>
          <p:nvPr/>
        </p:nvSpPr>
        <p:spPr>
          <a:xfrm>
            <a:off x="5867400" y="3733800"/>
            <a:ext cx="3430071" cy="369332"/>
          </a:xfrm>
          <a:prstGeom prst="rect">
            <a:avLst/>
          </a:prstGeom>
          <a:noFill/>
        </p:spPr>
        <p:txBody>
          <a:bodyPr wrap="none" rtlCol="0">
            <a:spAutoFit/>
          </a:bodyPr>
          <a:lstStyle/>
          <a:p>
            <a:r>
              <a:rPr lang="en-US" b="1" dirty="0"/>
              <a:t>self family friends state world</a:t>
            </a:r>
          </a:p>
        </p:txBody>
      </p:sp>
    </p:spTree>
    <p:extLst>
      <p:ext uri="{BB962C8B-B14F-4D97-AF65-F5344CB8AC3E}">
        <p14:creationId xmlns:p14="http://schemas.microsoft.com/office/powerpoint/2010/main" val="217926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13673270"/>
              </p:ext>
            </p:extLst>
          </p:nvPr>
        </p:nvGraphicFramePr>
        <p:xfrm>
          <a:off x="0" y="1066800"/>
          <a:ext cx="12192000" cy="6028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Degrees of Partiality</a:t>
            </a:r>
          </a:p>
        </p:txBody>
      </p:sp>
    </p:spTree>
    <p:extLst>
      <p:ext uri="{BB962C8B-B14F-4D97-AF65-F5344CB8AC3E}">
        <p14:creationId xmlns:p14="http://schemas.microsoft.com/office/powerpoint/2010/main" val="4292563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a:t>
            </a:r>
            <a:r>
              <a:rPr lang="en-US" dirty="0" err="1"/>
              <a:t>EternalBlue</a:t>
            </a:r>
            <a:endParaRPr lang="en-US" dirty="0"/>
          </a:p>
        </p:txBody>
      </p:sp>
      <p:graphicFrame>
        <p:nvGraphicFramePr>
          <p:cNvPr id="5" name="Content Placeholder 4"/>
          <p:cNvGraphicFramePr>
            <a:graphicFrameLocks noGrp="1"/>
          </p:cNvGraphicFramePr>
          <p:nvPr>
            <p:ph idx="1"/>
          </p:nvPr>
        </p:nvGraphicFramePr>
        <p:xfrm>
          <a:off x="0" y="1295400"/>
          <a:ext cx="121920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5158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2C77-A7EC-A8C5-FC98-9859D2B32B2E}"/>
              </a:ext>
            </a:extLst>
          </p:cNvPr>
          <p:cNvSpPr>
            <a:spLocks noGrp="1"/>
          </p:cNvSpPr>
          <p:nvPr>
            <p:ph type="title"/>
          </p:nvPr>
        </p:nvSpPr>
        <p:spPr/>
        <p:txBody>
          <a:bodyPr/>
          <a:lstStyle/>
          <a:p>
            <a:r>
              <a:rPr lang="en-US" dirty="0"/>
              <a:t>Microsoft’s Argument</a:t>
            </a:r>
          </a:p>
        </p:txBody>
      </p:sp>
      <p:sp>
        <p:nvSpPr>
          <p:cNvPr id="3" name="Content Placeholder 2">
            <a:extLst>
              <a:ext uri="{FF2B5EF4-FFF2-40B4-BE49-F238E27FC236}">
                <a16:creationId xmlns:a16="http://schemas.microsoft.com/office/drawing/2014/main" id="{2EFAD9B3-ACEB-A753-8B2D-0B9AC61FDD9A}"/>
              </a:ext>
            </a:extLst>
          </p:cNvPr>
          <p:cNvSpPr>
            <a:spLocks noGrp="1"/>
          </p:cNvSpPr>
          <p:nvPr>
            <p:ph idx="1"/>
          </p:nvPr>
        </p:nvSpPr>
        <p:spPr/>
        <p:txBody>
          <a:bodyPr/>
          <a:lstStyle/>
          <a:p>
            <a:pPr marL="0" indent="0">
              <a:buNone/>
            </a:pPr>
            <a:r>
              <a:rPr lang="en-US" dirty="0"/>
              <a:t>“[T]his attack provides yet another example of why the </a:t>
            </a:r>
            <a:r>
              <a:rPr lang="en-US" b="1" dirty="0"/>
              <a:t>stockpiling of vulnerabilities </a:t>
            </a:r>
            <a:r>
              <a:rPr lang="en-US" dirty="0"/>
              <a:t>by governments is such a problem. ... </a:t>
            </a:r>
          </a:p>
          <a:p>
            <a:pPr marL="0" indent="0">
              <a:buNone/>
            </a:pPr>
            <a:r>
              <a:rPr lang="en-US" dirty="0"/>
              <a:t>We need governments to consider the </a:t>
            </a:r>
            <a:r>
              <a:rPr lang="en-US" b="1" dirty="0"/>
              <a:t>damage to civilians </a:t>
            </a:r>
            <a:r>
              <a:rPr lang="en-US" dirty="0"/>
              <a:t>that comes from hoarding these vulnerabilities and the use of these exploits. </a:t>
            </a:r>
          </a:p>
          <a:p>
            <a:pPr marL="0" indent="0">
              <a:buNone/>
            </a:pPr>
            <a:r>
              <a:rPr lang="en-US" dirty="0"/>
              <a:t>This is one reason we called in February for a new “Digital Geneva Convention” to govern these issues, including a </a:t>
            </a:r>
            <a:r>
              <a:rPr lang="en-US" b="1" dirty="0"/>
              <a:t>new requirement for governments to report vulnerabilities to vendors</a:t>
            </a:r>
            <a:r>
              <a:rPr lang="en-US" dirty="0"/>
              <a:t>, rather than stockpile, sell, or exploit them. </a:t>
            </a:r>
          </a:p>
          <a:p>
            <a:pPr marL="0" indent="0">
              <a:buNone/>
            </a:pPr>
            <a:r>
              <a:rPr lang="en-US" dirty="0"/>
              <a:t>And it’s why we’ve pledged our support for </a:t>
            </a:r>
            <a:r>
              <a:rPr lang="en-US" b="1" dirty="0"/>
              <a:t>defending every customer everywher</a:t>
            </a:r>
            <a:r>
              <a:rPr lang="en-US" dirty="0"/>
              <a:t>e in the face of cyberattacks</a:t>
            </a:r>
            <a:r>
              <a:rPr lang="en-US" b="1" dirty="0"/>
              <a:t>, regardless of their nationality</a:t>
            </a:r>
            <a:r>
              <a:rPr lang="en-US" dirty="0"/>
              <a:t>.”</a:t>
            </a:r>
          </a:p>
          <a:p>
            <a:pPr marL="0" indent="0">
              <a:buNone/>
            </a:pPr>
            <a:endParaRPr lang="en-US" dirty="0"/>
          </a:p>
        </p:txBody>
      </p:sp>
      <p:sp>
        <p:nvSpPr>
          <p:cNvPr id="4" name="TextBox 3">
            <a:extLst>
              <a:ext uri="{FF2B5EF4-FFF2-40B4-BE49-F238E27FC236}">
                <a16:creationId xmlns:a16="http://schemas.microsoft.com/office/drawing/2014/main" id="{997540FA-AA0D-53A7-F765-D06A37AC90A7}"/>
              </a:ext>
            </a:extLst>
          </p:cNvPr>
          <p:cNvSpPr txBox="1"/>
          <p:nvPr/>
        </p:nvSpPr>
        <p:spPr>
          <a:xfrm>
            <a:off x="152400" y="6246167"/>
            <a:ext cx="1882760"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hlinkClick r:id="rId2"/>
              </a:rPr>
              <a:t>Full post here</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3452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38AC0-F357-F72D-CE5D-62D1A52B268A}"/>
              </a:ext>
            </a:extLst>
          </p:cNvPr>
          <p:cNvSpPr>
            <a:spLocks noGrp="1"/>
          </p:cNvSpPr>
          <p:nvPr>
            <p:ph type="title"/>
          </p:nvPr>
        </p:nvSpPr>
        <p:spPr/>
        <p:txBody>
          <a:bodyPr/>
          <a:lstStyle/>
          <a:p>
            <a:r>
              <a:rPr lang="en-US" dirty="0"/>
              <a:t>Critical Questions</a:t>
            </a:r>
          </a:p>
        </p:txBody>
      </p:sp>
      <p:sp>
        <p:nvSpPr>
          <p:cNvPr id="3" name="Content Placeholder 2">
            <a:extLst>
              <a:ext uri="{FF2B5EF4-FFF2-40B4-BE49-F238E27FC236}">
                <a16:creationId xmlns:a16="http://schemas.microsoft.com/office/drawing/2014/main" id="{956A2F47-F523-3A8E-9EEC-0BCA4A12FE01}"/>
              </a:ext>
            </a:extLst>
          </p:cNvPr>
          <p:cNvSpPr>
            <a:spLocks noGrp="1"/>
          </p:cNvSpPr>
          <p:nvPr>
            <p:ph idx="1"/>
          </p:nvPr>
        </p:nvSpPr>
        <p:spPr/>
        <p:txBody>
          <a:bodyPr/>
          <a:lstStyle/>
          <a:p>
            <a:r>
              <a:rPr lang="en-US" dirty="0"/>
              <a:t>Do we have special obligations to our own country and to protect our people?  If so, what would this mean?</a:t>
            </a:r>
          </a:p>
          <a:p>
            <a:r>
              <a:rPr lang="en-US" dirty="0"/>
              <a:t>If intentionally exploiting a vulnerability is wrong when done by a private citizen, is it equally wrong when done by the government?</a:t>
            </a:r>
          </a:p>
          <a:p>
            <a:r>
              <a:rPr lang="en-US" dirty="0"/>
              <a:t>Should I be loyal to my country, a citizen of the world, or both?</a:t>
            </a:r>
          </a:p>
          <a:p>
            <a:r>
              <a:rPr lang="en-US" dirty="0"/>
              <a:t>When should I give preference to my family members and when should I strive to treat all equally?</a:t>
            </a:r>
          </a:p>
          <a:p>
            <a:endParaRPr lang="en-US" dirty="0"/>
          </a:p>
          <a:p>
            <a:endParaRPr lang="en-US" dirty="0"/>
          </a:p>
          <a:p>
            <a:pPr marL="0" indent="0">
              <a:buNone/>
            </a:pPr>
            <a:r>
              <a:rPr lang="en-US" b="1" dirty="0"/>
              <a:t>What you choose matters – the moral obligations you take on constitute who you are.</a:t>
            </a:r>
          </a:p>
        </p:txBody>
      </p:sp>
    </p:spTree>
    <p:extLst>
      <p:ext uri="{BB962C8B-B14F-4D97-AF65-F5344CB8AC3E}">
        <p14:creationId xmlns:p14="http://schemas.microsoft.com/office/powerpoint/2010/main" val="3629293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Kwame </a:t>
            </a:r>
            <a:r>
              <a:rPr lang="en-US" dirty="0" err="1"/>
              <a:t>Appiah’s</a:t>
            </a:r>
            <a:r>
              <a:rPr lang="en-US" dirty="0"/>
              <a:t> </a:t>
            </a:r>
            <a:br>
              <a:rPr lang="en-US" dirty="0"/>
            </a:br>
            <a:r>
              <a:rPr lang="en-US" dirty="0"/>
              <a:t>Partial Cosmopolitanism</a:t>
            </a:r>
          </a:p>
        </p:txBody>
      </p:sp>
      <p:sp>
        <p:nvSpPr>
          <p:cNvPr id="3" name="Content Placeholder 2"/>
          <p:cNvSpPr>
            <a:spLocks noGrp="1"/>
          </p:cNvSpPr>
          <p:nvPr>
            <p:ph idx="1"/>
          </p:nvPr>
        </p:nvSpPr>
        <p:spPr/>
        <p:txBody>
          <a:bodyPr/>
          <a:lstStyle/>
          <a:p>
            <a:pPr marL="0" indent="0">
              <a:buNone/>
            </a:pPr>
            <a:r>
              <a:rPr lang="en-US" sz="2800" dirty="0"/>
              <a:t>“In the final message my father left for me and my sisters, he wrote, ‘Remember you are citizens of the world.’ But as a leader of the independence movement in what was then the Gold Coast, he never saw a conflict between local partialities and a universal morality — between being part of the place you were and a part of a broader human community” (Cosmopolitanism xviii).</a:t>
            </a:r>
          </a:p>
          <a:p>
            <a:pPr marL="0" indent="0">
              <a:buNone/>
            </a:pPr>
            <a:r>
              <a:rPr lang="en-US" sz="2800" b="1" dirty="0" err="1"/>
              <a:t>Appiah</a:t>
            </a:r>
            <a:r>
              <a:rPr lang="en-US" sz="2800" b="1" dirty="0"/>
              <a:t> advocates consideration for compatriots, but within a recognition of broader human community that creates universal moral obligations.</a:t>
            </a:r>
          </a:p>
        </p:txBody>
      </p:sp>
      <p:pic>
        <p:nvPicPr>
          <p:cNvPr id="5" name="Picture 4" descr="Appiah.jpg"/>
          <p:cNvPicPr>
            <a:picLocks noChangeAspect="1"/>
          </p:cNvPicPr>
          <p:nvPr/>
        </p:nvPicPr>
        <p:blipFill rotWithShape="1">
          <a:blip r:embed="rId2">
            <a:extLst>
              <a:ext uri="{28A0092B-C50C-407E-A947-70E740481C1C}">
                <a14:useLocalDpi xmlns:a14="http://schemas.microsoft.com/office/drawing/2010/main" val="0"/>
              </a:ext>
            </a:extLst>
          </a:blip>
          <a:srcRect t="8509" r="843"/>
          <a:stretch/>
        </p:blipFill>
        <p:spPr>
          <a:xfrm>
            <a:off x="152400" y="1524000"/>
            <a:ext cx="3657600" cy="5062249"/>
          </a:xfrm>
          <a:prstGeom prst="rect">
            <a:avLst/>
          </a:prstGeom>
        </p:spPr>
      </p:pic>
    </p:spTree>
    <p:extLst>
      <p:ext uri="{BB962C8B-B14F-4D97-AF65-F5344CB8AC3E}">
        <p14:creationId xmlns:p14="http://schemas.microsoft.com/office/powerpoint/2010/main" val="2745946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Mozi’s</a:t>
            </a:r>
            <a:r>
              <a:rPr lang="en-US" dirty="0"/>
              <a:t> </a:t>
            </a:r>
            <a:br>
              <a:rPr lang="en-US" dirty="0"/>
            </a:br>
            <a:r>
              <a:rPr lang="en-US" dirty="0"/>
              <a:t>Inclusive Care (</a:t>
            </a:r>
            <a:r>
              <a:rPr lang="en-US" dirty="0" err="1"/>
              <a:t>jian</a:t>
            </a:r>
            <a:r>
              <a:rPr lang="en-US" dirty="0"/>
              <a:t> </a:t>
            </a:r>
            <a:r>
              <a:rPr lang="en-US" dirty="0" err="1"/>
              <a:t>ai</a:t>
            </a:r>
            <a:r>
              <a:rPr lang="en-US" dirty="0"/>
              <a:t>)</a:t>
            </a:r>
          </a:p>
        </p:txBody>
      </p:sp>
      <p:sp>
        <p:nvSpPr>
          <p:cNvPr id="4" name="Content Placeholder 3"/>
          <p:cNvSpPr>
            <a:spLocks noGrp="1"/>
          </p:cNvSpPr>
          <p:nvPr>
            <p:ph idx="1"/>
          </p:nvPr>
        </p:nvSpPr>
        <p:spPr>
          <a:xfrm>
            <a:off x="4343400" y="1371600"/>
            <a:ext cx="7848600" cy="5486400"/>
          </a:xfrm>
        </p:spPr>
        <p:txBody>
          <a:bodyPr/>
          <a:lstStyle/>
          <a:p>
            <a:pPr marL="0" indent="0">
              <a:buNone/>
            </a:pPr>
            <a:r>
              <a:rPr lang="en-US" sz="3000" dirty="0"/>
              <a:t>“Suppose people were for others’ states as for their own state (impartiality). Then who alone would deploy his state to attack others’ states? One would be for others as for oneself. </a:t>
            </a:r>
          </a:p>
          <a:p>
            <a:pPr marL="0" indent="0">
              <a:buNone/>
            </a:pPr>
            <a:r>
              <a:rPr lang="en-US" sz="3000" dirty="0"/>
              <a:t>... That being so, then states and cities not attacking and assaulting each other, people and clans not disordering and injuring each other, is this harm to the world? Or is it benefit to the world? We must say, It is benefit to the world.” </a:t>
            </a:r>
          </a:p>
          <a:p>
            <a:pPr marL="0" indent="0">
              <a:buNone/>
            </a:pPr>
            <a:r>
              <a:rPr lang="en-US" sz="3000" b="1" dirty="0" err="1"/>
              <a:t>Mozi</a:t>
            </a:r>
            <a:r>
              <a:rPr lang="en-US" sz="3000" b="1" dirty="0"/>
              <a:t> advocates for partiality towards family members but not partiality towards one state over another.</a:t>
            </a:r>
          </a:p>
        </p:txBody>
      </p:sp>
      <p:pic>
        <p:nvPicPr>
          <p:cNvPr id="6" name="Picture 5" descr="Mozi.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371600"/>
            <a:ext cx="3886200" cy="5186209"/>
          </a:xfrm>
          <a:prstGeom prst="rect">
            <a:avLst/>
          </a:prstGeom>
        </p:spPr>
      </p:pic>
    </p:spTree>
    <p:extLst>
      <p:ext uri="{BB962C8B-B14F-4D97-AF65-F5344CB8AC3E}">
        <p14:creationId xmlns:p14="http://schemas.microsoft.com/office/powerpoint/2010/main" val="1512696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Śāntideva’s</a:t>
            </a:r>
            <a:r>
              <a:rPr lang="en-US" dirty="0"/>
              <a:t> Argument for </a:t>
            </a:r>
            <a:br>
              <a:rPr lang="en-US" dirty="0"/>
            </a:br>
            <a:r>
              <a:rPr lang="en-US" dirty="0"/>
              <a:t>Impartial Benevolence</a:t>
            </a:r>
          </a:p>
        </p:txBody>
      </p:sp>
      <p:sp>
        <p:nvSpPr>
          <p:cNvPr id="3" name="Content Placeholder 2"/>
          <p:cNvSpPr>
            <a:spLocks noGrp="1"/>
          </p:cNvSpPr>
          <p:nvPr>
            <p:ph idx="1"/>
          </p:nvPr>
        </p:nvSpPr>
        <p:spPr>
          <a:xfrm>
            <a:off x="4343400" y="1143000"/>
            <a:ext cx="7600950" cy="5715000"/>
          </a:xfrm>
        </p:spPr>
        <p:txBody>
          <a:bodyPr/>
          <a:lstStyle/>
          <a:p>
            <a:pPr marL="0" indent="0">
              <a:buNone/>
            </a:pPr>
            <a:r>
              <a:rPr lang="en-US" sz="2600" dirty="0"/>
              <a:t>“I should dispel the suffering of others because it is suffering like my own suffering. I should help others too because of their nature as beings, which is like my own being.</a:t>
            </a:r>
          </a:p>
          <a:p>
            <a:pPr marL="0" indent="0">
              <a:buNone/>
            </a:pPr>
            <a:r>
              <a:rPr lang="en-US" sz="2600" dirty="0"/>
              <a:t>When happiness is dear to me and others equally, what is so special about me that I strive after happiness only for myself?</a:t>
            </a:r>
          </a:p>
          <a:p>
            <a:pPr marL="0" indent="0">
              <a:buNone/>
            </a:pPr>
            <a:r>
              <a:rPr lang="en-US" sz="2600" dirty="0"/>
              <a:t>When fear and suffering are disliked by me and others equally, what is so special about me that I protect myself and not the other?” (C&amp;S: 96)</a:t>
            </a:r>
          </a:p>
          <a:p>
            <a:pPr marL="0" indent="0">
              <a:buNone/>
            </a:pPr>
            <a:r>
              <a:rPr lang="en-US" sz="2600" b="1" dirty="0"/>
              <a:t>Impartial benevolence has no special role for partial relationships. All beings have an equal claim to my help in promoting happiness and diminishing suffering.</a:t>
            </a:r>
          </a:p>
        </p:txBody>
      </p:sp>
      <p:pic>
        <p:nvPicPr>
          <p:cNvPr id="5" name="Picture 4" descr="Shantideva(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800"/>
            <a:ext cx="4000906" cy="4267200"/>
          </a:xfrm>
          <a:prstGeom prst="rect">
            <a:avLst/>
          </a:prstGeom>
        </p:spPr>
      </p:pic>
    </p:spTree>
    <p:extLst>
      <p:ext uri="{BB962C8B-B14F-4D97-AF65-F5344CB8AC3E}">
        <p14:creationId xmlns:p14="http://schemas.microsoft.com/office/powerpoint/2010/main" val="3685970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12501576"/>
              </p:ext>
            </p:extLst>
          </p:nvPr>
        </p:nvGraphicFramePr>
        <p:xfrm>
          <a:off x="33454" y="2590800"/>
          <a:ext cx="121920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Revisiting </a:t>
            </a:r>
            <a:r>
              <a:rPr lang="en-US" dirty="0" err="1"/>
              <a:t>EternalBlue</a:t>
            </a:r>
            <a:endParaRPr lang="en-US" dirty="0"/>
          </a:p>
        </p:txBody>
      </p:sp>
      <p:sp>
        <p:nvSpPr>
          <p:cNvPr id="10" name="Right Arrow 9">
            <a:extLst>
              <a:ext uri="{FF2B5EF4-FFF2-40B4-BE49-F238E27FC236}">
                <a16:creationId xmlns:a16="http://schemas.microsoft.com/office/drawing/2014/main" id="{FFE1F100-0A84-1B35-5A92-F2B1641AFB02}"/>
              </a:ext>
            </a:extLst>
          </p:cNvPr>
          <p:cNvSpPr/>
          <p:nvPr/>
        </p:nvSpPr>
        <p:spPr>
          <a:xfrm>
            <a:off x="8701562" y="1902470"/>
            <a:ext cx="1676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8C71A15-1289-EECC-C25A-C087BE417F63}"/>
              </a:ext>
            </a:extLst>
          </p:cNvPr>
          <p:cNvSpPr txBox="1"/>
          <p:nvPr/>
        </p:nvSpPr>
        <p:spPr>
          <a:xfrm>
            <a:off x="8753000" y="1513061"/>
            <a:ext cx="1391599"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Microsoft</a:t>
            </a:r>
          </a:p>
        </p:txBody>
      </p:sp>
      <p:sp>
        <p:nvSpPr>
          <p:cNvPr id="12" name="Right Arrow 11">
            <a:extLst>
              <a:ext uri="{FF2B5EF4-FFF2-40B4-BE49-F238E27FC236}">
                <a16:creationId xmlns:a16="http://schemas.microsoft.com/office/drawing/2014/main" id="{D403DB21-86A5-9941-DFFB-C6D4CEC5817A}"/>
              </a:ext>
            </a:extLst>
          </p:cNvPr>
          <p:cNvSpPr/>
          <p:nvPr/>
        </p:nvSpPr>
        <p:spPr>
          <a:xfrm flipH="1">
            <a:off x="2047401" y="1902470"/>
            <a:ext cx="1676401"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CC5C6E-2CA1-54DC-A759-2618FA1D6843}"/>
              </a:ext>
            </a:extLst>
          </p:cNvPr>
          <p:cNvSpPr txBox="1"/>
          <p:nvPr/>
        </p:nvSpPr>
        <p:spPr>
          <a:xfrm>
            <a:off x="1508653" y="1516707"/>
            <a:ext cx="27538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Federal Government</a:t>
            </a:r>
          </a:p>
        </p:txBody>
      </p:sp>
    </p:spTree>
    <p:extLst>
      <p:ext uri="{BB962C8B-B14F-4D97-AF65-F5344CB8AC3E}">
        <p14:creationId xmlns:p14="http://schemas.microsoft.com/office/powerpoint/2010/main" val="3038976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391655-2C6F-F01E-D85C-300C1B8CB5ED}"/>
              </a:ext>
            </a:extLst>
          </p:cNvPr>
          <p:cNvSpPr>
            <a:spLocks noGrp="1"/>
          </p:cNvSpPr>
          <p:nvPr>
            <p:ph type="title"/>
          </p:nvPr>
        </p:nvSpPr>
        <p:spPr/>
        <p:txBody>
          <a:bodyPr/>
          <a:lstStyle/>
          <a:p>
            <a:r>
              <a:rPr lang="en-US" dirty="0"/>
              <a:t>Partiality Takeaways</a:t>
            </a:r>
          </a:p>
        </p:txBody>
      </p:sp>
      <p:sp>
        <p:nvSpPr>
          <p:cNvPr id="5" name="Content Placeholder 4">
            <a:extLst>
              <a:ext uri="{FF2B5EF4-FFF2-40B4-BE49-F238E27FC236}">
                <a16:creationId xmlns:a16="http://schemas.microsoft.com/office/drawing/2014/main" id="{8DF0B632-BF4B-DE72-C27E-3818D6C51BFC}"/>
              </a:ext>
            </a:extLst>
          </p:cNvPr>
          <p:cNvSpPr>
            <a:spLocks noGrp="1"/>
          </p:cNvSpPr>
          <p:nvPr>
            <p:ph idx="1"/>
          </p:nvPr>
        </p:nvSpPr>
        <p:spPr/>
        <p:txBody>
          <a:bodyPr/>
          <a:lstStyle/>
          <a:p>
            <a:r>
              <a:rPr lang="en-US" dirty="0"/>
              <a:t>Understanding partiality helps us understand how we balance cases of competing interests and where we may personally fall on this spectrum.</a:t>
            </a:r>
          </a:p>
          <a:p>
            <a:r>
              <a:rPr lang="en-US" dirty="0"/>
              <a:t>In order to evaluate situations, it’s critical to understand the good and the bad that may come of it (e.g. </a:t>
            </a:r>
            <a:r>
              <a:rPr lang="en-US" dirty="0" err="1"/>
              <a:t>EternalBlue</a:t>
            </a:r>
            <a:r>
              <a:rPr lang="en-US" dirty="0"/>
              <a:t>).  Better understanding privacy and privacy concerns is critical to this! (more later)</a:t>
            </a:r>
          </a:p>
        </p:txBody>
      </p:sp>
    </p:spTree>
    <p:extLst>
      <p:ext uri="{BB962C8B-B14F-4D97-AF65-F5344CB8AC3E}">
        <p14:creationId xmlns:p14="http://schemas.microsoft.com/office/powerpoint/2010/main" val="82344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dirty="0"/>
              <a:t>Use-after-free vulnerabilities, disclosure and partiality</a:t>
            </a:r>
            <a:endParaRPr lang="en-US" b="1" dirty="0">
              <a:solidFill>
                <a:srgbClr val="C00000"/>
              </a:solidFill>
            </a:endParaRPr>
          </a:p>
          <a:p>
            <a:pPr>
              <a:tabLst>
                <a:tab pos="11539728" algn="r"/>
              </a:tabLst>
            </a:pPr>
            <a:r>
              <a:rPr lang="en-US" b="1" dirty="0">
                <a:solidFill>
                  <a:srgbClr val="C00000"/>
                </a:solidFill>
              </a:rPr>
              <a:t>Overview: Generics</a:t>
            </a:r>
            <a:r>
              <a:rPr lang="en-US" dirty="0"/>
              <a:t>	</a:t>
            </a:r>
          </a:p>
          <a:p>
            <a:pPr>
              <a:tabLst>
                <a:tab pos="11539728" algn="r"/>
              </a:tabLst>
            </a:pPr>
            <a:r>
              <a:rPr lang="en-US" dirty="0"/>
              <a:t>Generic Swap	</a:t>
            </a:r>
          </a:p>
          <a:p>
            <a:pPr>
              <a:tabLst>
                <a:tab pos="11539728" algn="r"/>
              </a:tabLst>
            </a:pPr>
            <a:r>
              <a:rPr lang="en-US" dirty="0"/>
              <a:t>Generics Pitfalls	</a:t>
            </a:r>
          </a:p>
          <a:p>
            <a:pPr>
              <a:tabLst>
                <a:tab pos="11539728" algn="r"/>
              </a:tabLst>
            </a:pPr>
            <a:r>
              <a:rPr lang="en-US" dirty="0"/>
              <a:t>Generic Array Swap	</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89591" y="6248400"/>
            <a:ext cx="6009979"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376132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F1D3-4746-B144-9619-03D92C06879B}"/>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D5F9BCA9-FA57-894E-93A4-C23645048862}"/>
              </a:ext>
            </a:extLst>
          </p:cNvPr>
          <p:cNvSpPr>
            <a:spLocks noGrp="1"/>
          </p:cNvSpPr>
          <p:nvPr>
            <p:ph idx="1"/>
          </p:nvPr>
        </p:nvSpPr>
        <p:spPr/>
        <p:txBody>
          <a:bodyPr/>
          <a:lstStyle/>
          <a:p>
            <a:r>
              <a:rPr lang="en-US" dirty="0"/>
              <a:t>We always strive to write code that is as general-purpose as possible.</a:t>
            </a:r>
          </a:p>
          <a:p>
            <a:r>
              <a:rPr lang="en-US" dirty="0"/>
              <a:t>Generic code reduces code duplication and means you can make improvements and fix bugs in one place rather than many.</a:t>
            </a:r>
          </a:p>
          <a:p>
            <a:r>
              <a:rPr lang="en-US" dirty="0"/>
              <a:t>Generics is used throughout C for functions to sort any array, search any array, free arbitrary memory, and more.</a:t>
            </a:r>
          </a:p>
          <a:p>
            <a:r>
              <a:rPr lang="en-US" dirty="0"/>
              <a:t>How can we write generic code in C?</a:t>
            </a:r>
          </a:p>
        </p:txBody>
      </p:sp>
    </p:spTree>
    <p:extLst>
      <p:ext uri="{BB962C8B-B14F-4D97-AF65-F5344CB8AC3E}">
        <p14:creationId xmlns:p14="http://schemas.microsoft.com/office/powerpoint/2010/main" val="212889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dirty="0"/>
              <a:t>Use-after-free vulnerabilities, disclosure and partiality</a:t>
            </a:r>
            <a:endParaRPr lang="en-US" b="1" dirty="0"/>
          </a:p>
          <a:p>
            <a:pPr>
              <a:tabLst>
                <a:tab pos="11539728" algn="r"/>
              </a:tabLst>
            </a:pPr>
            <a:r>
              <a:rPr lang="en-US" b="1" dirty="0"/>
              <a:t>Overview:</a:t>
            </a:r>
            <a:r>
              <a:rPr lang="en-US" dirty="0"/>
              <a:t> Generics	</a:t>
            </a:r>
          </a:p>
          <a:p>
            <a:pPr>
              <a:tabLst>
                <a:tab pos="11539728" algn="r"/>
              </a:tabLst>
            </a:pPr>
            <a:r>
              <a:rPr lang="en-US" b="1" dirty="0">
                <a:solidFill>
                  <a:srgbClr val="C00000"/>
                </a:solidFill>
              </a:rPr>
              <a:t>Generic Swap</a:t>
            </a:r>
            <a:r>
              <a:rPr lang="en-US" dirty="0"/>
              <a:t>	</a:t>
            </a:r>
          </a:p>
          <a:p>
            <a:pPr>
              <a:tabLst>
                <a:tab pos="11539728" algn="r"/>
              </a:tabLst>
            </a:pPr>
            <a:r>
              <a:rPr lang="en-US" dirty="0"/>
              <a:t>Generics Pitfalls</a:t>
            </a:r>
          </a:p>
          <a:p>
            <a:pPr>
              <a:tabLst>
                <a:tab pos="11539728" algn="r"/>
              </a:tabLst>
            </a:pPr>
            <a:r>
              <a:rPr lang="en-US" dirty="0"/>
              <a:t>Generic Array Swap	</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3316875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47994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swap_int</a:t>
            </a:r>
            <a:r>
              <a:rPr lang="en-US" sz="2400" dirty="0">
                <a:solidFill>
                  <a:srgbClr val="FF0000"/>
                </a:solidFill>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3841043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a:t>
            </a:r>
            <a:r>
              <a:rPr lang="en-US" sz="2400" dirty="0" err="1">
                <a:solidFill>
                  <a:srgbClr val="FF0000"/>
                </a:solidFill>
                <a:latin typeface="Consolas" panose="020B0609020204030204" pitchFamily="49" charset="0"/>
                <a:cs typeface="Consolas" panose="020B0609020204030204" pitchFamily="49" charset="0"/>
              </a:rPr>
              <a:t>swap_int</a:t>
            </a:r>
            <a:r>
              <a:rPr lang="en-US" sz="2400" dirty="0">
                <a:solidFill>
                  <a:srgbClr val="FF0000"/>
                </a:solidFill>
                <a:latin typeface="Consolas" panose="020B0609020204030204" pitchFamily="49" charset="0"/>
                <a:cs typeface="Consolas" panose="020B0609020204030204" pitchFamily="49" charset="0"/>
              </a:rPr>
              <a:t>(</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*a, </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3693526240"/>
              </p:ext>
            </p:extLst>
          </p:nvPr>
        </p:nvGraphicFramePr>
        <p:xfrm>
          <a:off x="9056072" y="1440180"/>
          <a:ext cx="3011768" cy="294894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4" y="3352801"/>
            <a:ext cx="226928" cy="76646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801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int</a:t>
            </a:r>
            <a:r>
              <a:rPr lang="en-US" sz="2400" dirty="0">
                <a:solidFill>
                  <a:srgbClr val="FF0000"/>
                </a:solidFill>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45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906044157"/>
              </p:ext>
            </p:extLst>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1" dirty="0">
                          <a:solidFill>
                            <a:srgbClr val="FF0000"/>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4963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417926391"/>
              </p:ext>
            </p:extLst>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FF0000"/>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406927" y="3657600"/>
            <a:ext cx="1883849"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52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1287588943"/>
              </p:ext>
            </p:extLst>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2278260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printf</a:t>
            </a:r>
            <a:r>
              <a:rPr lang="en-US" sz="2400" dirty="0">
                <a:solidFill>
                  <a:srgbClr val="FF0000"/>
                </a:solidFill>
                <a:latin typeface="Consolas" panose="020B0609020204030204" pitchFamily="49" charset="0"/>
                <a:cs typeface="Consolas" panose="020B0609020204030204" pitchFamily="49" charset="0"/>
              </a:rPr>
              <a:t>("x = %d, y = %d\n",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41968789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buNone/>
            </a:pPr>
            <a:r>
              <a:rPr lang="en-US" dirty="0"/>
              <a:t>You’re asked to write a function that swaps two numbers.</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x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184023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0xff14</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Tree>
    <p:extLst>
      <p:ext uri="{BB962C8B-B14F-4D97-AF65-F5344CB8AC3E}">
        <p14:creationId xmlns:p14="http://schemas.microsoft.com/office/powerpoint/2010/main" val="7572903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736730"/>
            <a:ext cx="10958512" cy="4206870"/>
          </a:xfrm>
        </p:spPr>
        <p:txBody>
          <a:bodyPr/>
          <a:lstStyle/>
          <a:p>
            <a:r>
              <a:rPr lang="en-US" dirty="0"/>
              <a:t>“Oh, when I said ’numbers’ I meant shorts, not </a:t>
            </a:r>
            <a:r>
              <a:rPr lang="en-US" dirty="0" err="1"/>
              <a:t>ints</a:t>
            </a:r>
            <a:r>
              <a:rPr lang="en-US" dirty="0"/>
              <a:t>.”</a:t>
            </a:r>
            <a:br>
              <a:rPr lang="en-US" dirty="0"/>
            </a:br>
            <a:br>
              <a:rPr lang="en-US" dirty="0"/>
            </a:br>
            <a:r>
              <a:rPr lang="en-US" dirty="0"/>
              <a:t>😑</a:t>
            </a:r>
          </a:p>
        </p:txBody>
      </p:sp>
    </p:spTree>
    <p:extLst>
      <p:ext uri="{BB962C8B-B14F-4D97-AF65-F5344CB8AC3E}">
        <p14:creationId xmlns:p14="http://schemas.microsoft.com/office/powerpoint/2010/main" val="846264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short x = 2;</a:t>
            </a:r>
          </a:p>
          <a:p>
            <a:pPr marL="0" indent="0">
              <a:spcBef>
                <a:spcPts val="0"/>
              </a:spcBef>
              <a:buNone/>
            </a:pPr>
            <a:r>
              <a:rPr lang="en-US" sz="2400" dirty="0">
                <a:latin typeface="Consolas" panose="020B0609020204030204" pitchFamily="49" charset="0"/>
                <a:cs typeface="Consolas" panose="020B0609020204030204" pitchFamily="49" charset="0"/>
              </a:rPr>
              <a:t>    short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1795315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0" y="1295400"/>
            <a:ext cx="8625623"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short x = 2;</a:t>
            </a:r>
          </a:p>
          <a:p>
            <a:pPr marL="0" indent="0">
              <a:spcBef>
                <a:spcPts val="0"/>
              </a:spcBef>
              <a:buNone/>
            </a:pPr>
            <a:r>
              <a:rPr lang="en-US" sz="2400" dirty="0">
                <a:latin typeface="Consolas" panose="020B0609020204030204" pitchFamily="49" charset="0"/>
                <a:cs typeface="Consolas" panose="020B0609020204030204" pitchFamily="49" charset="0"/>
              </a:rPr>
              <a:t>    short y = 5;</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%d, y = %d\n"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
        <p:nvSpPr>
          <p:cNvPr id="15" name="TextBox 14">
            <a:extLst>
              <a:ext uri="{FF2B5EF4-FFF2-40B4-BE49-F238E27FC236}">
                <a16:creationId xmlns:a16="http://schemas.microsoft.com/office/drawing/2014/main" id="{91A4741C-0A79-1846-B8FA-CF11090D3BC0}"/>
              </a:ext>
            </a:extLst>
          </p:cNvPr>
          <p:cNvSpPr txBox="1"/>
          <p:nvPr/>
        </p:nvSpPr>
        <p:spPr>
          <a:xfrm>
            <a:off x="10637279" y="1154668"/>
            <a:ext cx="761748" cy="369332"/>
          </a:xfrm>
          <a:prstGeom prst="rect">
            <a:avLst/>
          </a:prstGeom>
          <a:noFill/>
        </p:spPr>
        <p:txBody>
          <a:bodyPr wrap="none" rtlCol="0">
            <a:spAutoFit/>
          </a:bodyPr>
          <a:lstStyle/>
          <a:p>
            <a:r>
              <a:rPr lang="en-US" dirty="0"/>
              <a:t>Stack</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9056072" y="1440180"/>
          <a:ext cx="3011768" cy="336042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0xff12</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333127"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333126"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086600"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67090" y="3657600"/>
            <a:ext cx="222368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402813"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402813"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333126"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333126"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839200"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0" name="Freeform 29">
            <a:extLst>
              <a:ext uri="{FF2B5EF4-FFF2-40B4-BE49-F238E27FC236}">
                <a16:creationId xmlns:a16="http://schemas.microsoft.com/office/drawing/2014/main" id="{CC1517B0-621A-4440-B99B-01FF545475EC}"/>
              </a:ext>
            </a:extLst>
          </p:cNvPr>
          <p:cNvSpPr/>
          <p:nvPr/>
        </p:nvSpPr>
        <p:spPr>
          <a:xfrm>
            <a:off x="10760001" y="2799471"/>
            <a:ext cx="283137" cy="703384"/>
          </a:xfrm>
          <a:custGeom>
            <a:avLst/>
            <a:gdLst>
              <a:gd name="connsiteX0" fmla="*/ 184664 w 283137"/>
              <a:gd name="connsiteY0" fmla="*/ 703384 h 703384"/>
              <a:gd name="connsiteX1" fmla="*/ 1784 w 283137"/>
              <a:gd name="connsiteY1" fmla="*/ 309489 h 703384"/>
              <a:gd name="connsiteX2" fmla="*/ 283137 w 283137"/>
              <a:gd name="connsiteY2" fmla="*/ 0 h 703384"/>
            </a:gdLst>
            <a:ahLst/>
            <a:cxnLst>
              <a:cxn ang="0">
                <a:pos x="connsiteX0" y="connsiteY0"/>
              </a:cxn>
              <a:cxn ang="0">
                <a:pos x="connsiteX1" y="connsiteY1"/>
              </a:cxn>
              <a:cxn ang="0">
                <a:pos x="connsiteX2" y="connsiteY2"/>
              </a:cxn>
            </a:cxnLst>
            <a:rect l="l" t="t" r="r" b="b"/>
            <a:pathLst>
              <a:path w="283137" h="703384">
                <a:moveTo>
                  <a:pt x="184664" y="703384"/>
                </a:moveTo>
                <a:cubicBezTo>
                  <a:pt x="85018" y="565052"/>
                  <a:pt x="-14628" y="426720"/>
                  <a:pt x="1784" y="309489"/>
                </a:cubicBezTo>
                <a:cubicBezTo>
                  <a:pt x="18196" y="192258"/>
                  <a:pt x="150666" y="96129"/>
                  <a:pt x="283137"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DC4F2F79-2BDA-214C-9F61-DC488535E394}"/>
              </a:ext>
            </a:extLst>
          </p:cNvPr>
          <p:cNvSpPr/>
          <p:nvPr/>
        </p:nvSpPr>
        <p:spPr>
          <a:xfrm>
            <a:off x="11746523"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959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“You know what, I goofed.  We’re going to use strings.  Could you write something to swap those?”</a:t>
            </a:r>
            <a:br>
              <a:rPr lang="en-US" dirty="0"/>
            </a:br>
            <a:br>
              <a:rPr lang="en-US" dirty="0"/>
            </a:br>
            <a:r>
              <a:rPr lang="en-US" dirty="0"/>
              <a:t>😤</a:t>
            </a:r>
          </a:p>
        </p:txBody>
      </p:sp>
    </p:spTree>
    <p:extLst>
      <p:ext uri="{BB962C8B-B14F-4D97-AF65-F5344CB8AC3E}">
        <p14:creationId xmlns:p14="http://schemas.microsoft.com/office/powerpoint/2010/main" val="33880418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spTree>
    <p:extLst>
      <p:ext uri="{BB962C8B-B14F-4D97-AF65-F5344CB8AC3E}">
        <p14:creationId xmlns:p14="http://schemas.microsoft.com/office/powerpoint/2010/main" val="11867895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swap_string</a:t>
            </a:r>
            <a:r>
              <a:rPr lang="en-US" sz="2400" dirty="0">
                <a:solidFill>
                  <a:srgbClr val="FF0000"/>
                </a:solidFill>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336530439"/>
              </p:ext>
            </p:extLst>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23328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2"/>
            <a:ext cx="538452" cy="1117468"/>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90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a:t>
            </a:r>
            <a:r>
              <a:rPr lang="en-US" sz="2400" dirty="0" err="1">
                <a:solidFill>
                  <a:srgbClr val="FF0000"/>
                </a:solidFill>
                <a:latin typeface="Consolas" panose="020B0609020204030204" pitchFamily="49" charset="0"/>
                <a:cs typeface="Consolas" panose="020B0609020204030204" pitchFamily="49" charset="0"/>
              </a:rPr>
              <a:t>swap_string</a:t>
            </a:r>
            <a:r>
              <a:rPr lang="en-US" sz="2400" dirty="0">
                <a:solidFill>
                  <a:srgbClr val="FF0000"/>
                </a:solidFill>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818586829"/>
              </p:ext>
            </p:extLst>
          </p:nvPr>
        </p:nvGraphicFramePr>
        <p:xfrm>
          <a:off x="8797701" y="1440180"/>
          <a:ext cx="3011768" cy="488061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20" y="3352801"/>
            <a:ext cx="245782" cy="766463"/>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490466"/>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3265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14922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8568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623153"/>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682AE214-C7C9-434B-A89E-623443DFD83D}"/>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5740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576212265"/>
              </p:ext>
            </p:extLst>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1" dirty="0">
                          <a:solidFill>
                            <a:srgbClr val="FF0000"/>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02631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623153"/>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9DEEC2B-43F4-6740-8405-E960190EAF1F}"/>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555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2602354894"/>
              </p:ext>
            </p:extLst>
          </p:nvPr>
        </p:nvGraphicFramePr>
        <p:xfrm>
          <a:off x="8797701" y="1440180"/>
          <a:ext cx="3011768" cy="529209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FF0000"/>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762950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8662113"/>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0xff18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935066656"/>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0xf08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5704412"/>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2" name="TextBox 21">
            <a:extLst>
              <a:ext uri="{FF2B5EF4-FFF2-40B4-BE49-F238E27FC236}">
                <a16:creationId xmlns:a16="http://schemas.microsoft.com/office/drawing/2014/main" id="{9DEC52FB-5765-2B44-96E3-9B86E2D8AD1D}"/>
              </a:ext>
            </a:extLst>
          </p:cNvPr>
          <p:cNvSpPr txBox="1"/>
          <p:nvPr/>
        </p:nvSpPr>
        <p:spPr>
          <a:xfrm>
            <a:off x="9074755" y="3245904"/>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b</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4" name="TextBox 23">
            <a:extLst>
              <a:ext uri="{FF2B5EF4-FFF2-40B4-BE49-F238E27FC236}">
                <a16:creationId xmlns:a16="http://schemas.microsoft.com/office/drawing/2014/main" id="{30C4F152-9291-C44F-B7E1-748C788CEDFD}"/>
              </a:ext>
            </a:extLst>
          </p:cNvPr>
          <p:cNvSpPr txBox="1"/>
          <p:nvPr/>
        </p:nvSpPr>
        <p:spPr>
          <a:xfrm>
            <a:off x="6046277" y="3657600"/>
            <a:ext cx="2393605"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9645D676-1BE4-CC40-9197-07860EEE9068}"/>
              </a:ext>
            </a:extLst>
          </p:cNvPr>
          <p:cNvSpPr/>
          <p:nvPr/>
        </p:nvSpPr>
        <p:spPr>
          <a:xfrm>
            <a:off x="8551919" y="3352801"/>
            <a:ext cx="287281" cy="1143000"/>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28" name="TextBox 27">
            <a:extLst>
              <a:ext uri="{FF2B5EF4-FFF2-40B4-BE49-F238E27FC236}">
                <a16:creationId xmlns:a16="http://schemas.microsoft.com/office/drawing/2014/main" id="{CF2347D6-5C32-0E4F-BCC2-BFC91DC047F3}"/>
              </a:ext>
            </a:extLst>
          </p:cNvPr>
          <p:cNvSpPr txBox="1"/>
          <p:nvPr/>
        </p:nvSpPr>
        <p:spPr>
          <a:xfrm>
            <a:off x="9074755" y="3657599"/>
            <a:ext cx="354584"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a</a:t>
            </a:r>
          </a:p>
        </p:txBody>
      </p:sp>
      <p:sp>
        <p:nvSpPr>
          <p:cNvPr id="29" name="TextBox 28">
            <a:extLst>
              <a:ext uri="{FF2B5EF4-FFF2-40B4-BE49-F238E27FC236}">
                <a16:creationId xmlns:a16="http://schemas.microsoft.com/office/drawing/2014/main" id="{E207645D-11F9-D943-94ED-7175A922E984}"/>
              </a:ext>
            </a:extLst>
          </p:cNvPr>
          <p:cNvSpPr txBox="1"/>
          <p:nvPr/>
        </p:nvSpPr>
        <p:spPr>
          <a:xfrm>
            <a:off x="8580829" y="4069294"/>
            <a:ext cx="86433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temp</a:t>
            </a:r>
          </a:p>
        </p:txBody>
      </p:sp>
      <p:sp>
        <p:nvSpPr>
          <p:cNvPr id="32" name="Freeform 31">
            <a:extLst>
              <a:ext uri="{FF2B5EF4-FFF2-40B4-BE49-F238E27FC236}">
                <a16:creationId xmlns:a16="http://schemas.microsoft.com/office/drawing/2014/main" id="{DC4F2F79-2BDA-214C-9F61-DC488535E394}"/>
              </a:ext>
            </a:extLst>
          </p:cNvPr>
          <p:cNvSpPr/>
          <p:nvPr/>
        </p:nvSpPr>
        <p:spPr>
          <a:xfrm>
            <a:off x="11488152" y="2357736"/>
            <a:ext cx="283136" cy="1524948"/>
          </a:xfrm>
          <a:custGeom>
            <a:avLst/>
            <a:gdLst>
              <a:gd name="connsiteX0" fmla="*/ 168812 w 260702"/>
              <a:gd name="connsiteY0" fmla="*/ 1420837 h 1420837"/>
              <a:gd name="connsiteX1" fmla="*/ 253219 w 260702"/>
              <a:gd name="connsiteY1" fmla="*/ 618979 h 1420837"/>
              <a:gd name="connsiteX2" fmla="*/ 0 w 260702"/>
              <a:gd name="connsiteY2" fmla="*/ 0 h 1420837"/>
            </a:gdLst>
            <a:ahLst/>
            <a:cxnLst>
              <a:cxn ang="0">
                <a:pos x="connsiteX0" y="connsiteY0"/>
              </a:cxn>
              <a:cxn ang="0">
                <a:pos x="connsiteX1" y="connsiteY1"/>
              </a:cxn>
              <a:cxn ang="0">
                <a:pos x="connsiteX2" y="connsiteY2"/>
              </a:cxn>
            </a:cxnLst>
            <a:rect l="l" t="t" r="r" b="b"/>
            <a:pathLst>
              <a:path w="260702" h="1420837">
                <a:moveTo>
                  <a:pt x="168812" y="1420837"/>
                </a:moveTo>
                <a:cubicBezTo>
                  <a:pt x="225083" y="1138311"/>
                  <a:pt x="281354" y="855785"/>
                  <a:pt x="253219" y="618979"/>
                </a:cubicBezTo>
                <a:cubicBezTo>
                  <a:pt x="225084" y="382173"/>
                  <a:pt x="112542" y="191086"/>
                  <a:pt x="0"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5420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4857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a:extLst>
              <a:ext uri="{FF2B5EF4-FFF2-40B4-BE49-F238E27FC236}">
                <a16:creationId xmlns:a16="http://schemas.microsoft.com/office/drawing/2014/main" id="{BF285A36-2D3B-B747-8F3C-1E911DD373FD}"/>
              </a:ext>
            </a:extLst>
          </p:cNvPr>
          <p:cNvSpPr/>
          <p:nvPr/>
        </p:nvSpPr>
        <p:spPr>
          <a:xfrm>
            <a:off x="10621030" y="2827606"/>
            <a:ext cx="112619" cy="647114"/>
          </a:xfrm>
          <a:custGeom>
            <a:avLst/>
            <a:gdLst>
              <a:gd name="connsiteX0" fmla="*/ 98552 w 112619"/>
              <a:gd name="connsiteY0" fmla="*/ 647114 h 647114"/>
              <a:gd name="connsiteX1" fmla="*/ 78 w 112619"/>
              <a:gd name="connsiteY1" fmla="*/ 253219 h 647114"/>
              <a:gd name="connsiteX2" fmla="*/ 112619 w 112619"/>
              <a:gd name="connsiteY2" fmla="*/ 0 h 647114"/>
            </a:gdLst>
            <a:ahLst/>
            <a:cxnLst>
              <a:cxn ang="0">
                <a:pos x="connsiteX0" y="connsiteY0"/>
              </a:cxn>
              <a:cxn ang="0">
                <a:pos x="connsiteX1" y="connsiteY1"/>
              </a:cxn>
              <a:cxn ang="0">
                <a:pos x="connsiteX2" y="connsiteY2"/>
              </a:cxn>
            </a:cxnLst>
            <a:rect l="l" t="t" r="r" b="b"/>
            <a:pathLst>
              <a:path w="112619" h="647114">
                <a:moveTo>
                  <a:pt x="98552" y="647114"/>
                </a:moveTo>
                <a:cubicBezTo>
                  <a:pt x="48143" y="504092"/>
                  <a:pt x="-2266" y="361071"/>
                  <a:pt x="78" y="253219"/>
                </a:cubicBezTo>
                <a:cubicBezTo>
                  <a:pt x="2422" y="145367"/>
                  <a:pt x="57520" y="72683"/>
                  <a:pt x="112619" y="0"/>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302631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34695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9DEEC2B-43F4-6740-8405-E960190EAF1F}"/>
              </a:ext>
            </a:extLst>
          </p:cNvPr>
          <p:cNvSpPr/>
          <p:nvPr/>
        </p:nvSpPr>
        <p:spPr>
          <a:xfrm>
            <a:off x="10733649" y="4343400"/>
            <a:ext cx="315351" cy="1905000"/>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047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extLst>
              <p:ext uri="{D42A27DB-BD31-4B8C-83A1-F6EECF244321}">
                <p14:modId xmlns:p14="http://schemas.microsoft.com/office/powerpoint/2010/main" val="505842057"/>
              </p:ext>
            </p:extLst>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9958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printf</a:t>
            </a:r>
            <a:r>
              <a:rPr lang="en-US" sz="2400" dirty="0">
                <a:solidFill>
                  <a:srgbClr val="FF0000"/>
                </a:solidFill>
                <a:latin typeface="Consolas" panose="020B0609020204030204" pitchFamily="49" charset="0"/>
                <a:cs typeface="Consolas" panose="020B0609020204030204" pitchFamily="49" charset="0"/>
              </a:rPr>
              <a:t>("x = %s, y = %s\n",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738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152401" y="1295400"/>
            <a:ext cx="6785094"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main(</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*x = </a:t>
            </a:r>
            <a:r>
              <a:rPr lang="en-US" sz="2400" dirty="0">
                <a:solidFill>
                  <a:srgbClr val="0432FF"/>
                </a:solidFill>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char *y = </a:t>
            </a:r>
            <a:r>
              <a:rPr lang="en-US" sz="2400" dirty="0">
                <a:solidFill>
                  <a:srgbClr val="0432FF"/>
                </a:solidFill>
                <a:latin typeface="Consolas" panose="020B0609020204030204" pitchFamily="49" charset="0"/>
                <a:cs typeface="Consolas" panose="020B0609020204030204" pitchFamily="49" charset="0"/>
              </a:rPr>
              <a:t>"5"</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(&amp;x, &amp;y);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want x = 5, y = 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0432FF"/>
                </a:solidFill>
                <a:latin typeface="Consolas" panose="020B0609020204030204" pitchFamily="49" charset="0"/>
                <a:cs typeface="Consolas" panose="020B0609020204030204" pitchFamily="49" charset="0"/>
              </a:rPr>
              <a:t>"x = %s, y = %s\n"</a:t>
            </a:r>
            <a:r>
              <a:rPr lang="en-US" sz="2400" dirty="0">
                <a:latin typeface="Consolas" panose="020B0609020204030204" pitchFamily="49" charset="0"/>
                <a:cs typeface="Consolas" panose="020B0609020204030204" pitchFamily="49" charset="0"/>
              </a:rPr>
              <a:t>, x, y);	</a:t>
            </a:r>
          </a:p>
          <a:p>
            <a:pPr marL="0" indent="0">
              <a:spcBef>
                <a:spcPts val="0"/>
              </a:spcBef>
              <a:buNone/>
            </a:pPr>
            <a:r>
              <a:rPr lang="en-US" sz="2400" dirty="0">
                <a:latin typeface="Consolas" panose="020B0609020204030204" pitchFamily="49" charset="0"/>
                <a:cs typeface="Consolas" panose="020B0609020204030204" pitchFamily="49" charset="0"/>
              </a:rPr>
              <a:t>    return 0;</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Swap</a:t>
            </a:r>
          </a:p>
        </p:txBody>
      </p:sp>
      <p:graphicFrame>
        <p:nvGraphicFramePr>
          <p:cNvPr id="17" name="Content Placeholder 3">
            <a:extLst>
              <a:ext uri="{FF2B5EF4-FFF2-40B4-BE49-F238E27FC236}">
                <a16:creationId xmlns:a16="http://schemas.microsoft.com/office/drawing/2014/main" id="{A48D6261-7441-C441-AEA5-DBA3285C8975}"/>
              </a:ext>
            </a:extLst>
          </p:cNvPr>
          <p:cNvGraphicFramePr>
            <a:graphicFrameLocks/>
          </p:cNvGraphicFramePr>
          <p:nvPr/>
        </p:nvGraphicFramePr>
        <p:xfrm>
          <a:off x="8797701" y="1440180"/>
          <a:ext cx="3011768" cy="3771900"/>
        </p:xfrm>
        <a:graphic>
          <a:graphicData uri="http://schemas.openxmlformats.org/drawingml/2006/table">
            <a:tbl>
              <a:tblPr firstRow="1" bandRow="1">
                <a:tableStyleId>{5940675A-B579-460E-94D1-54222C63F5DA}</a:tableStyleId>
              </a:tblPr>
              <a:tblGrid>
                <a:gridCol w="1783873">
                  <a:extLst>
                    <a:ext uri="{9D8B030D-6E8A-4147-A177-3AD203B41FA5}">
                      <a16:colId xmlns:a16="http://schemas.microsoft.com/office/drawing/2014/main" val="3135065557"/>
                    </a:ext>
                  </a:extLst>
                </a:gridCol>
                <a:gridCol w="1227895">
                  <a:extLst>
                    <a:ext uri="{9D8B030D-6E8A-4147-A177-3AD203B41FA5}">
                      <a16:colId xmlns:a16="http://schemas.microsoft.com/office/drawing/2014/main" val="2240388603"/>
                    </a:ext>
                  </a:extLst>
                </a:gridCol>
              </a:tblGrid>
              <a:tr h="285750">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0xff18</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b="0" dirty="0">
                          <a:solidFill>
                            <a:schemeClr val="tx1"/>
                          </a:solidFill>
                          <a:latin typeface="Consolas" panose="020B0609020204030204" pitchFamily="49" charset="0"/>
                          <a:cs typeface="Consolas" panose="020B0609020204030204" pitchFamily="49" charset="0"/>
                        </a:rPr>
                        <a:t>0xe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372562243"/>
                  </a:ext>
                </a:extLst>
              </a:tr>
              <a:tr h="28575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100" dirty="0">
                          <a:solidFill>
                            <a:schemeClr val="bg1">
                              <a:lumMod val="50000"/>
                            </a:schemeClr>
                          </a:solidFill>
                          <a:latin typeface="Consolas" panose="020B0609020204030204" pitchFamily="49" charset="0"/>
                          <a:cs typeface="Consolas" panose="020B0609020204030204" pitchFamily="49" charset="0"/>
                        </a:rPr>
                        <a:t>0xff10</a:t>
                      </a: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0" dirty="0">
                          <a:solidFill>
                            <a:schemeClr val="tx1"/>
                          </a:solidFill>
                          <a:latin typeface="Consolas" panose="020B0609020204030204" pitchFamily="49" charset="0"/>
                          <a:cs typeface="Consolas" panose="020B0609020204030204" pitchFamily="49" charset="0"/>
                        </a:rPr>
                        <a:t>0xc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455165045"/>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64263374"/>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0xf</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89152"/>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0xe</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09193640"/>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0xd</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4490058"/>
                  </a:ext>
                </a:extLst>
              </a:tr>
              <a:tr h="285750">
                <a:tc>
                  <a:txBody>
                    <a:bodyPr/>
                    <a:lstStyle/>
                    <a:p>
                      <a:pPr algn="r"/>
                      <a:r>
                        <a:rPr lang="en-US" sz="2100" dirty="0">
                          <a:solidFill>
                            <a:schemeClr val="bg1">
                              <a:lumMod val="50000"/>
                            </a:schemeClr>
                          </a:solidFill>
                          <a:latin typeface="Consolas" panose="020B0609020204030204" pitchFamily="49" charset="0"/>
                          <a:cs typeface="Consolas" panose="020B0609020204030204" pitchFamily="49" charset="0"/>
                        </a:rPr>
                        <a:t>0xc</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1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7736034"/>
                  </a:ext>
                </a:extLst>
              </a:tr>
              <a:tr h="285750">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5323631"/>
                  </a:ext>
                </a:extLst>
              </a:tr>
            </a:tbl>
          </a:graphicData>
        </a:graphic>
      </p:graphicFrame>
      <p:sp>
        <p:nvSpPr>
          <p:cNvPr id="21" name="TextBox 20">
            <a:extLst>
              <a:ext uri="{FF2B5EF4-FFF2-40B4-BE49-F238E27FC236}">
                <a16:creationId xmlns:a16="http://schemas.microsoft.com/office/drawing/2014/main" id="{9C20E40F-112E-B74F-8996-280E96D9CAB2}"/>
              </a:ext>
            </a:extLst>
          </p:cNvPr>
          <p:cNvSpPr txBox="1"/>
          <p:nvPr/>
        </p:nvSpPr>
        <p:spPr>
          <a:xfrm>
            <a:off x="9074756" y="2152874"/>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23" name="TextBox 22">
            <a:extLst>
              <a:ext uri="{FF2B5EF4-FFF2-40B4-BE49-F238E27FC236}">
                <a16:creationId xmlns:a16="http://schemas.microsoft.com/office/drawing/2014/main" id="{2B1E1AB9-0957-3343-9F62-AD2B9A998730}"/>
              </a:ext>
            </a:extLst>
          </p:cNvPr>
          <p:cNvSpPr txBox="1"/>
          <p:nvPr/>
        </p:nvSpPr>
        <p:spPr>
          <a:xfrm>
            <a:off x="7235706" y="2357735"/>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5" name="Left Bracket 24">
            <a:extLst>
              <a:ext uri="{FF2B5EF4-FFF2-40B4-BE49-F238E27FC236}">
                <a16:creationId xmlns:a16="http://schemas.microsoft.com/office/drawing/2014/main" id="{58DABA75-709E-6543-B811-0E9475A00248}"/>
              </a:ext>
            </a:extLst>
          </p:cNvPr>
          <p:cNvSpPr/>
          <p:nvPr/>
        </p:nvSpPr>
        <p:spPr>
          <a:xfrm>
            <a:off x="8551919" y="2152873"/>
            <a:ext cx="287281" cy="869155"/>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78C6839E-FD02-8E44-9F5E-E6F382C60DFB}"/>
              </a:ext>
            </a:extLst>
          </p:cNvPr>
          <p:cNvSpPr txBox="1"/>
          <p:nvPr/>
        </p:nvSpPr>
        <p:spPr>
          <a:xfrm>
            <a:off x="9074755" y="2560363"/>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y</a:t>
            </a:r>
          </a:p>
        </p:txBody>
      </p:sp>
      <p:sp>
        <p:nvSpPr>
          <p:cNvPr id="18" name="TextBox 17">
            <a:extLst>
              <a:ext uri="{FF2B5EF4-FFF2-40B4-BE49-F238E27FC236}">
                <a16:creationId xmlns:a16="http://schemas.microsoft.com/office/drawing/2014/main" id="{68D7EF74-E821-E64C-8075-76AD1E7FB9CE}"/>
              </a:ext>
            </a:extLst>
          </p:cNvPr>
          <p:cNvSpPr txBox="1"/>
          <p:nvPr/>
        </p:nvSpPr>
        <p:spPr>
          <a:xfrm>
            <a:off x="7319880" y="3896309"/>
            <a:ext cx="222368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DATA SEGMENT</a:t>
            </a:r>
          </a:p>
        </p:txBody>
      </p:sp>
      <p:sp>
        <p:nvSpPr>
          <p:cNvPr id="19" name="Left Bracket 18">
            <a:extLst>
              <a:ext uri="{FF2B5EF4-FFF2-40B4-BE49-F238E27FC236}">
                <a16:creationId xmlns:a16="http://schemas.microsoft.com/office/drawing/2014/main" id="{F14FD01E-D203-7743-89E1-F44D2F32D15E}"/>
              </a:ext>
            </a:extLst>
          </p:cNvPr>
          <p:cNvSpPr/>
          <p:nvPr/>
        </p:nvSpPr>
        <p:spPr>
          <a:xfrm>
            <a:off x="9601658" y="3333088"/>
            <a:ext cx="253941" cy="1619912"/>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057EEBA9-E468-6B43-B408-73C6F8301B0C}"/>
              </a:ext>
            </a:extLst>
          </p:cNvPr>
          <p:cNvSpPr/>
          <p:nvPr/>
        </p:nvSpPr>
        <p:spPr>
          <a:xfrm>
            <a:off x="10465915" y="2391508"/>
            <a:ext cx="408411" cy="1494692"/>
          </a:xfrm>
          <a:custGeom>
            <a:avLst/>
            <a:gdLst>
              <a:gd name="connsiteX0" fmla="*/ 211463 w 408411"/>
              <a:gd name="connsiteY0" fmla="*/ 0 h 3048388"/>
              <a:gd name="connsiteX1" fmla="*/ 448 w 408411"/>
              <a:gd name="connsiteY1" fmla="*/ 773723 h 3048388"/>
              <a:gd name="connsiteX2" fmla="*/ 155193 w 408411"/>
              <a:gd name="connsiteY2" fmla="*/ 1758461 h 3048388"/>
              <a:gd name="connsiteX3" fmla="*/ 141125 w 408411"/>
              <a:gd name="connsiteY3" fmla="*/ 2616590 h 3048388"/>
              <a:gd name="connsiteX4" fmla="*/ 112990 w 408411"/>
              <a:gd name="connsiteY4" fmla="*/ 3010486 h 3048388"/>
              <a:gd name="connsiteX5" fmla="*/ 408411 w 408411"/>
              <a:gd name="connsiteY5" fmla="*/ 3010486 h 304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411" h="3048388">
                <a:moveTo>
                  <a:pt x="211463" y="0"/>
                </a:moveTo>
                <a:cubicBezTo>
                  <a:pt x="110644" y="240323"/>
                  <a:pt x="9826" y="480646"/>
                  <a:pt x="448" y="773723"/>
                </a:cubicBezTo>
                <a:cubicBezTo>
                  <a:pt x="-8930" y="1066800"/>
                  <a:pt x="131747" y="1451317"/>
                  <a:pt x="155193" y="1758461"/>
                </a:cubicBezTo>
                <a:cubicBezTo>
                  <a:pt x="178639" y="2065606"/>
                  <a:pt x="148159" y="2407919"/>
                  <a:pt x="141125" y="2616590"/>
                </a:cubicBezTo>
                <a:cubicBezTo>
                  <a:pt x="134091" y="2825261"/>
                  <a:pt x="68442" y="2944837"/>
                  <a:pt x="112990" y="3010486"/>
                </a:cubicBezTo>
                <a:cubicBezTo>
                  <a:pt x="157538" y="3076135"/>
                  <a:pt x="282974" y="3043310"/>
                  <a:pt x="408411" y="3010486"/>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114A0AB4-C30D-8F4A-9EEB-F615260D6FB2}"/>
              </a:ext>
            </a:extLst>
          </p:cNvPr>
          <p:cNvSpPr/>
          <p:nvPr/>
        </p:nvSpPr>
        <p:spPr>
          <a:xfrm>
            <a:off x="11577711" y="2778841"/>
            <a:ext cx="538452" cy="2021759"/>
          </a:xfrm>
          <a:custGeom>
            <a:avLst/>
            <a:gdLst>
              <a:gd name="connsiteX0" fmla="*/ 0 w 538452"/>
              <a:gd name="connsiteY0" fmla="*/ 20630 h 2623153"/>
              <a:gd name="connsiteX1" fmla="*/ 436098 w 538452"/>
              <a:gd name="connsiteY1" fmla="*/ 287916 h 2623153"/>
              <a:gd name="connsiteX2" fmla="*/ 520504 w 538452"/>
              <a:gd name="connsiteY2" fmla="*/ 2032310 h 2623153"/>
              <a:gd name="connsiteX3" fmla="*/ 168812 w 538452"/>
              <a:gd name="connsiteY3" fmla="*/ 2623153 h 2623153"/>
            </a:gdLst>
            <a:ahLst/>
            <a:cxnLst>
              <a:cxn ang="0">
                <a:pos x="connsiteX0" y="connsiteY0"/>
              </a:cxn>
              <a:cxn ang="0">
                <a:pos x="connsiteX1" y="connsiteY1"/>
              </a:cxn>
              <a:cxn ang="0">
                <a:pos x="connsiteX2" y="connsiteY2"/>
              </a:cxn>
              <a:cxn ang="0">
                <a:pos x="connsiteX3" y="connsiteY3"/>
              </a:cxn>
            </a:cxnLst>
            <a:rect l="l" t="t" r="r" b="b"/>
            <a:pathLst>
              <a:path w="538452" h="2623153">
                <a:moveTo>
                  <a:pt x="0" y="20630"/>
                </a:moveTo>
                <a:cubicBezTo>
                  <a:pt x="174673" y="-13367"/>
                  <a:pt x="349347" y="-47364"/>
                  <a:pt x="436098" y="287916"/>
                </a:cubicBezTo>
                <a:cubicBezTo>
                  <a:pt x="522849" y="623196"/>
                  <a:pt x="565052" y="1643104"/>
                  <a:pt x="520504" y="2032310"/>
                </a:cubicBezTo>
                <a:cubicBezTo>
                  <a:pt x="475956" y="2421516"/>
                  <a:pt x="322384" y="2522334"/>
                  <a:pt x="168812" y="262315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253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  “Awesome!  Thanks.”  </a:t>
            </a:r>
            <a:r>
              <a:rPr lang="en-US" dirty="0">
                <a:solidFill>
                  <a:schemeClr val="bg1"/>
                </a:solidFill>
              </a:rPr>
              <a:t>We also have 20 custom struct types.  Could you write swap for those too?”</a:t>
            </a:r>
            <a:br>
              <a:rPr lang="en-US" dirty="0"/>
            </a:br>
            <a:br>
              <a:rPr lang="en-US" dirty="0"/>
            </a:br>
            <a:endParaRPr lang="en-US" dirty="0"/>
          </a:p>
        </p:txBody>
      </p:sp>
    </p:spTree>
    <p:extLst>
      <p:ext uri="{BB962C8B-B14F-4D97-AF65-F5344CB8AC3E}">
        <p14:creationId xmlns:p14="http://schemas.microsoft.com/office/powerpoint/2010/main" val="412369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E81E-11AC-DF46-A09E-9A8D1632E06C}"/>
              </a:ext>
            </a:extLst>
          </p:cNvPr>
          <p:cNvSpPr>
            <a:spLocks noGrp="1"/>
          </p:cNvSpPr>
          <p:nvPr>
            <p:ph type="title"/>
          </p:nvPr>
        </p:nvSpPr>
        <p:spPr>
          <a:xfrm>
            <a:off x="623888" y="1143000"/>
            <a:ext cx="10958512" cy="5943600"/>
          </a:xfrm>
        </p:spPr>
        <p:txBody>
          <a:bodyPr/>
          <a:lstStyle/>
          <a:p>
            <a:r>
              <a:rPr lang="en-US" dirty="0"/>
              <a:t>“Awesome!  Thanks.  We also have 20 custom struct types.  Could you write swap for those too?”</a:t>
            </a:r>
            <a:br>
              <a:rPr lang="en-US" dirty="0"/>
            </a:br>
            <a:br>
              <a:rPr lang="en-US" dirty="0"/>
            </a:br>
            <a:r>
              <a:rPr lang="en-US" dirty="0"/>
              <a:t>🤬</a:t>
            </a:r>
          </a:p>
        </p:txBody>
      </p:sp>
    </p:spTree>
    <p:extLst>
      <p:ext uri="{BB962C8B-B14F-4D97-AF65-F5344CB8AC3E}">
        <p14:creationId xmlns:p14="http://schemas.microsoft.com/office/powerpoint/2010/main" val="36052254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6EA6-0910-854B-8FEA-0628E38A7174}"/>
              </a:ext>
            </a:extLst>
          </p:cNvPr>
          <p:cNvSpPr>
            <a:spLocks noGrp="1"/>
          </p:cNvSpPr>
          <p:nvPr>
            <p:ph type="title"/>
          </p:nvPr>
        </p:nvSpPr>
        <p:spPr/>
        <p:txBody>
          <a:bodyPr/>
          <a:lstStyle/>
          <a:p>
            <a:r>
              <a:rPr lang="en-US" dirty="0"/>
              <a:t>Generic Swap</a:t>
            </a:r>
          </a:p>
        </p:txBody>
      </p:sp>
      <p:sp>
        <p:nvSpPr>
          <p:cNvPr id="3" name="Content Placeholder 2">
            <a:extLst>
              <a:ext uri="{FF2B5EF4-FFF2-40B4-BE49-F238E27FC236}">
                <a16:creationId xmlns:a16="http://schemas.microsoft.com/office/drawing/2014/main" id="{7CCFD3E1-AD22-D444-AB76-BD295C1C699F}"/>
              </a:ext>
            </a:extLst>
          </p:cNvPr>
          <p:cNvSpPr>
            <a:spLocks noGrp="1"/>
          </p:cNvSpPr>
          <p:nvPr>
            <p:ph idx="1"/>
          </p:nvPr>
        </p:nvSpPr>
        <p:spPr/>
        <p:txBody>
          <a:bodyPr/>
          <a:lstStyle/>
          <a:p>
            <a:pPr marL="0" indent="0">
              <a:buNone/>
            </a:pPr>
            <a:r>
              <a:rPr lang="en-US" dirty="0"/>
              <a:t>What if we could write </a:t>
            </a:r>
            <a:r>
              <a:rPr lang="en-US" i="1" dirty="0"/>
              <a:t>one</a:t>
            </a:r>
            <a:r>
              <a:rPr lang="en-US" dirty="0"/>
              <a:t> function to swap two values of any single type?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swap_int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swap_float</a:t>
            </a:r>
            <a:r>
              <a:rPr lang="en-US" dirty="0">
                <a:latin typeface="Consolas" panose="020B0609020204030204" pitchFamily="49" charset="0"/>
                <a:cs typeface="Consolas" panose="020B0609020204030204" pitchFamily="49" charset="0"/>
              </a:rPr>
              <a:t>(float *a, float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swap_size_t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swap_double</a:t>
            </a:r>
            <a:r>
              <a:rPr lang="en-US" dirty="0">
                <a:latin typeface="Consolas" panose="020B0609020204030204" pitchFamily="49" charset="0"/>
                <a:cs typeface="Consolas" panose="020B0609020204030204" pitchFamily="49" charset="0"/>
              </a:rPr>
              <a:t>(double *a, double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swap_string</a:t>
            </a:r>
            <a:r>
              <a:rPr lang="en-US" dirty="0">
                <a:latin typeface="Consolas" panose="020B0609020204030204" pitchFamily="49" charset="0"/>
                <a:cs typeface="Consolas" panose="020B0609020204030204" pitchFamily="49" charset="0"/>
              </a:rPr>
              <a:t>(char **a, char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swap_mystruct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1670348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1" y="1219200"/>
            <a:ext cx="66294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(short *a, short *b) {</a:t>
            </a:r>
          </a:p>
          <a:p>
            <a:pPr marL="0" indent="0">
              <a:spcBef>
                <a:spcPts val="0"/>
              </a:spcBef>
              <a:buNone/>
            </a:pPr>
            <a:r>
              <a:rPr lang="en-US" sz="2400" dirty="0">
                <a:latin typeface="Consolas" panose="020B0609020204030204" pitchFamily="49" charset="0"/>
                <a:cs typeface="Consolas" panose="020B0609020204030204" pitchFamily="49" charset="0"/>
              </a:rPr>
              <a:t>    short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(char **a, char **b) {</a:t>
            </a:r>
          </a:p>
          <a:p>
            <a:pPr marL="0" indent="0">
              <a:spcBef>
                <a:spcPts val="0"/>
              </a:spcBef>
              <a:buNone/>
            </a:pPr>
            <a:r>
              <a:rPr lang="en-US" sz="2400" dirty="0">
                <a:latin typeface="Consolas" panose="020B0609020204030204" pitchFamily="49" charset="0"/>
                <a:cs typeface="Consolas" panose="020B0609020204030204" pitchFamily="49" charset="0"/>
              </a:rPr>
              <a:t>    char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448611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1" y="1219200"/>
            <a:ext cx="66294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swap_int</a:t>
            </a:r>
            <a:r>
              <a:rPr lang="en-US" sz="2400" dirty="0">
                <a:latin typeface="Consolas" panose="020B0609020204030204" pitchFamily="49" charset="0"/>
                <a:cs typeface="Consolas" panose="020B0609020204030204" pitchFamily="49" charset="0"/>
              </a:rPr>
              <a:t>(</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 </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err="1">
                <a:solidFill>
                  <a:srgbClr val="0432FF"/>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swap_short</a:t>
            </a:r>
            <a:r>
              <a:rPr lang="en-US" sz="2400" dirty="0">
                <a:latin typeface="Consolas" panose="020B0609020204030204" pitchFamily="49" charset="0"/>
                <a:cs typeface="Consolas" panose="020B0609020204030204" pitchFamily="49" charset="0"/>
              </a:rPr>
              <a:t>(</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*a, </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a:solidFill>
                  <a:schemeClr val="accent6">
                    <a:lumMod val="75000"/>
                  </a:schemeClr>
                </a:solidFill>
                <a:latin typeface="Consolas" panose="020B0609020204030204" pitchFamily="49" charset="0"/>
                <a:cs typeface="Consolas" panose="020B0609020204030204" pitchFamily="49" charset="0"/>
              </a:rPr>
              <a:t>short</a:t>
            </a:r>
            <a:r>
              <a:rPr lang="en-US" sz="2400" dirty="0">
                <a:latin typeface="Consolas" panose="020B0609020204030204" pitchFamily="49" charset="0"/>
                <a:cs typeface="Consolas" panose="020B0609020204030204" pitchFamily="49" charset="0"/>
              </a:rPr>
              <a:t> 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swap_string</a:t>
            </a:r>
            <a:r>
              <a:rPr lang="en-US" sz="2400" dirty="0">
                <a:latin typeface="Consolas" panose="020B0609020204030204" pitchFamily="49" charset="0"/>
                <a:cs typeface="Consolas" panose="020B0609020204030204" pitchFamily="49" charset="0"/>
              </a:rPr>
              <a:t>(</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*a, </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*b)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u="sng" dirty="0">
                <a:solidFill>
                  <a:srgbClr val="FF0000"/>
                </a:solidFill>
                <a:latin typeface="Consolas" panose="020B0609020204030204" pitchFamily="49" charset="0"/>
                <a:cs typeface="Consolas" panose="020B0609020204030204" pitchFamily="49" charset="0"/>
              </a:rPr>
              <a:t>char *</a:t>
            </a:r>
            <a:r>
              <a:rPr lang="en-US" sz="2400" dirty="0">
                <a:latin typeface="Consolas" panose="020B0609020204030204" pitchFamily="49" charset="0"/>
                <a:cs typeface="Consolas" panose="020B0609020204030204" pitchFamily="49" charset="0"/>
              </a:rPr>
              <a:t>temp = *a;</a:t>
            </a:r>
          </a:p>
          <a:p>
            <a:pPr marL="0" indent="0">
              <a:spcBef>
                <a:spcPts val="0"/>
              </a:spcBef>
              <a:buNone/>
            </a:pPr>
            <a:r>
              <a:rPr lang="en-US" sz="2400" dirty="0">
                <a:latin typeface="Consolas" panose="020B0609020204030204" pitchFamily="49" charset="0"/>
                <a:cs typeface="Consolas" panose="020B0609020204030204" pitchFamily="49" charset="0"/>
              </a:rPr>
              <a:t>    *a = *b;</a:t>
            </a:r>
          </a:p>
          <a:p>
            <a:pPr marL="0" indent="0">
              <a:spcBef>
                <a:spcPts val="0"/>
              </a:spcBef>
              <a:buNone/>
            </a:pPr>
            <a:r>
              <a:rPr lang="en-US" sz="2400" dirty="0">
                <a:latin typeface="Consolas" panose="020B0609020204030204" pitchFamily="49" charset="0"/>
                <a:cs typeface="Consolas" panose="020B0609020204030204" pitchFamily="49" charset="0"/>
              </a:rPr>
              <a:t>    *b = temp;</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18" name="Rectangle 17">
            <a:extLst>
              <a:ext uri="{FF2B5EF4-FFF2-40B4-BE49-F238E27FC236}">
                <a16:creationId xmlns:a16="http://schemas.microsoft.com/office/drawing/2014/main" id="{689741FC-64C0-E940-88E5-DD409B2E9E51}"/>
              </a:ext>
            </a:extLst>
          </p:cNvPr>
          <p:cNvSpPr/>
          <p:nvPr/>
        </p:nvSpPr>
        <p:spPr bwMode="auto">
          <a:xfrm>
            <a:off x="6858000" y="1371600"/>
            <a:ext cx="5123657" cy="4038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All 3:</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Take pointers to values to swap</a:t>
            </a:r>
          </a:p>
          <a:p>
            <a:pPr marL="457200" indent="-457200" algn="l" eaLnBrk="1" hangingPunct="1">
              <a:buFont typeface="Arial" panose="020B0604020202020204" pitchFamily="34" charset="0"/>
              <a:buChar char="•"/>
            </a:pPr>
            <a:r>
              <a:rPr lang="en-US" sz="2800" dirty="0">
                <a:latin typeface="+mn-lt"/>
                <a:cs typeface="Courier New" panose="02070309020205020404" pitchFamily="49" charset="0"/>
              </a:rPr>
              <a:t>Create temporary storage to store one of the values</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Move </a:t>
            </a:r>
            <a:r>
              <a:rPr lang="en-US" sz="2800" dirty="0">
                <a:latin typeface="+mn-lt"/>
                <a:cs typeface="Courier New" panose="02070309020205020404" pitchFamily="49" charset="0"/>
              </a:rPr>
              <a:t>data at </a:t>
            </a:r>
            <a:r>
              <a:rPr lang="en-US" sz="2800" b="1" dirty="0">
                <a:latin typeface="+mn-lt"/>
                <a:cs typeface="Courier New" panose="02070309020205020404" pitchFamily="49" charset="0"/>
              </a:rPr>
              <a:t>b</a:t>
            </a:r>
            <a:r>
              <a:rPr lang="en-US" sz="2800" dirty="0">
                <a:latin typeface="+mn-lt"/>
                <a:cs typeface="Courier New" panose="02070309020205020404" pitchFamily="49" charset="0"/>
              </a:rPr>
              <a:t> into where </a:t>
            </a:r>
            <a:r>
              <a:rPr lang="en-US" sz="2800" b="1" dirty="0">
                <a:latin typeface="+mn-lt"/>
                <a:cs typeface="Courier New" panose="02070309020205020404" pitchFamily="49" charset="0"/>
              </a:rPr>
              <a:t>a</a:t>
            </a:r>
            <a:r>
              <a:rPr lang="en-US" sz="2800" dirty="0">
                <a:latin typeface="+mn-lt"/>
                <a:cs typeface="Courier New" panose="02070309020205020404" pitchFamily="49" charset="0"/>
              </a:rPr>
              <a:t> points</a:t>
            </a:r>
          </a:p>
          <a:p>
            <a:pPr marL="457200" indent="-457200" algn="l" eaLnBrk="1" hangingPunct="1">
              <a:buFont typeface="Arial" panose="020B0604020202020204" pitchFamily="34" charset="0"/>
              <a:buChar char="•"/>
            </a:pPr>
            <a:r>
              <a:rPr kumimoji="0" lang="en-US" sz="2800" i="0" u="none" strike="noStrike" cap="none" normalizeH="0" baseline="0" dirty="0">
                <a:ln>
                  <a:noFill/>
                </a:ln>
                <a:solidFill>
                  <a:schemeClr val="tx1"/>
                </a:solidFill>
                <a:effectLst/>
                <a:latin typeface="+mn-lt"/>
                <a:cs typeface="Courier New" panose="02070309020205020404" pitchFamily="49" charset="0"/>
              </a:rPr>
              <a:t>Move data in temp</a:t>
            </a:r>
            <a:r>
              <a:rPr lang="en-US" sz="2800" dirty="0">
                <a:latin typeface="+mn-lt"/>
                <a:cs typeface="Courier New" panose="02070309020205020404" pitchFamily="49" charset="0"/>
              </a:rPr>
              <a:t>orary storage into where </a:t>
            </a:r>
            <a:r>
              <a:rPr lang="en-US" sz="2800" b="1" dirty="0">
                <a:latin typeface="+mn-lt"/>
                <a:cs typeface="Courier New" panose="02070309020205020404" pitchFamily="49" charset="0"/>
              </a:rPr>
              <a:t>b</a:t>
            </a:r>
            <a:r>
              <a:rPr lang="en-US" sz="2800" dirty="0">
                <a:latin typeface="+mn-lt"/>
                <a:cs typeface="Courier New" panose="02070309020205020404" pitchFamily="49" charset="0"/>
              </a:rPr>
              <a:t> points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19117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allAtOnce"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40345131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may need a different size temp!</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124200" y="3086100"/>
            <a:ext cx="47244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temp = *data1ptr;</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124200" y="4076700"/>
            <a:ext cx="47244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short temp = *data1ptr;</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124200" y="5067300"/>
            <a:ext cx="4710332"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char *temp = *data1ptr;</a:t>
            </a:r>
          </a:p>
        </p:txBody>
      </p:sp>
    </p:spTree>
    <p:extLst>
      <p:ext uri="{BB962C8B-B14F-4D97-AF65-F5344CB8AC3E}">
        <p14:creationId xmlns:p14="http://schemas.microsoft.com/office/powerpoint/2010/main" val="4987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needs to copy a different amount of data!</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124200" y="3086100"/>
            <a:ext cx="47244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*data1Ptr = *data2ptr;</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124200" y="4076700"/>
            <a:ext cx="47244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*data1Ptr = *data2ptr;</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124200" y="5067300"/>
            <a:ext cx="4710332"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*data1Ptr = *data2ptr;</a:t>
            </a:r>
          </a:p>
        </p:txBody>
      </p:sp>
    </p:spTree>
    <p:extLst>
      <p:ext uri="{BB962C8B-B14F-4D97-AF65-F5344CB8AC3E}">
        <p14:creationId xmlns:p14="http://schemas.microsoft.com/office/powerpoint/2010/main" val="400423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4 bytes</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2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8 bytes</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b="1" dirty="0">
                <a:cs typeface="Consolas" panose="020B0609020204030204" pitchFamily="49" charset="0"/>
              </a:rPr>
              <a:t>Problem: </a:t>
            </a:r>
            <a:r>
              <a:rPr lang="en-US" sz="2400" dirty="0">
                <a:cs typeface="Consolas" panose="020B0609020204030204" pitchFamily="49" charset="0"/>
              </a:rPr>
              <a:t>each type needs to copy a different amount of data!</a:t>
            </a:r>
            <a:endParaRPr lang="en-US" sz="2400" b="1" dirty="0">
              <a:cs typeface="Consolas" panose="020B0609020204030204" pitchFamily="49" charset="0"/>
            </a:endParaRP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7" name="Rectangle 6">
            <a:extLst>
              <a:ext uri="{FF2B5EF4-FFF2-40B4-BE49-F238E27FC236}">
                <a16:creationId xmlns:a16="http://schemas.microsoft.com/office/drawing/2014/main" id="{AAE712B4-B4E8-C54E-AAA7-A764C18D6C3C}"/>
              </a:ext>
            </a:extLst>
          </p:cNvPr>
          <p:cNvSpPr/>
          <p:nvPr/>
        </p:nvSpPr>
        <p:spPr bwMode="auto">
          <a:xfrm>
            <a:off x="3581400" y="3086100"/>
            <a:ext cx="4267200" cy="685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kumimoji="0" lang="en-US" sz="28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*data2ptr = temp;</a:t>
            </a:r>
          </a:p>
        </p:txBody>
      </p:sp>
      <p:sp>
        <p:nvSpPr>
          <p:cNvPr id="10" name="Rectangle 9">
            <a:extLst>
              <a:ext uri="{FF2B5EF4-FFF2-40B4-BE49-F238E27FC236}">
                <a16:creationId xmlns:a16="http://schemas.microsoft.com/office/drawing/2014/main" id="{DA2D083C-046F-5B42-B4C0-7553346CD809}"/>
              </a:ext>
            </a:extLst>
          </p:cNvPr>
          <p:cNvSpPr/>
          <p:nvPr/>
        </p:nvSpPr>
        <p:spPr bwMode="auto">
          <a:xfrm>
            <a:off x="3581400" y="4076700"/>
            <a:ext cx="4267200" cy="685800"/>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*data2ptr = temp;</a:t>
            </a:r>
          </a:p>
        </p:txBody>
      </p:sp>
      <p:sp>
        <p:nvSpPr>
          <p:cNvPr id="11" name="Rectangle 10">
            <a:extLst>
              <a:ext uri="{FF2B5EF4-FFF2-40B4-BE49-F238E27FC236}">
                <a16:creationId xmlns:a16="http://schemas.microsoft.com/office/drawing/2014/main" id="{8B5F81EA-2490-AB4C-AE7B-9BC0B567DAC8}"/>
              </a:ext>
            </a:extLst>
          </p:cNvPr>
          <p:cNvSpPr/>
          <p:nvPr/>
        </p:nvSpPr>
        <p:spPr bwMode="auto">
          <a:xfrm>
            <a:off x="3567332" y="5067300"/>
            <a:ext cx="4267200" cy="6858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Consolas" panose="020B0609020204030204" pitchFamily="49" charset="0"/>
                <a:cs typeface="Consolas" panose="020B0609020204030204" pitchFamily="49" charset="0"/>
              </a:rPr>
              <a:t>*data2ptr = temp;</a:t>
            </a:r>
          </a:p>
        </p:txBody>
      </p:sp>
    </p:spTree>
    <p:extLst>
      <p:ext uri="{BB962C8B-B14F-4D97-AF65-F5344CB8AC3E}">
        <p14:creationId xmlns:p14="http://schemas.microsoft.com/office/powerpoint/2010/main" val="59402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ACB9-C326-3749-95DA-E78D0C232176}"/>
              </a:ext>
            </a:extLst>
          </p:cNvPr>
          <p:cNvSpPr>
            <a:spLocks noGrp="1"/>
          </p:cNvSpPr>
          <p:nvPr>
            <p:ph type="title"/>
          </p:nvPr>
        </p:nvSpPr>
        <p:spPr>
          <a:xfrm>
            <a:off x="616744" y="2362200"/>
            <a:ext cx="10958512" cy="3505200"/>
          </a:xfrm>
        </p:spPr>
        <p:txBody>
          <a:bodyPr/>
          <a:lstStyle/>
          <a:p>
            <a:r>
              <a:rPr lang="en-US" dirty="0"/>
              <a:t>C knows the size of temp, and knows how many bytes to copy, because of the variable types.</a:t>
            </a:r>
          </a:p>
        </p:txBody>
      </p:sp>
    </p:spTree>
    <p:extLst>
      <p:ext uri="{BB962C8B-B14F-4D97-AF65-F5344CB8AC3E}">
        <p14:creationId xmlns:p14="http://schemas.microsoft.com/office/powerpoint/2010/main" val="21930118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ACB9-C326-3749-95DA-E78D0C232176}"/>
              </a:ext>
            </a:extLst>
          </p:cNvPr>
          <p:cNvSpPr>
            <a:spLocks noGrp="1"/>
          </p:cNvSpPr>
          <p:nvPr>
            <p:ph type="title"/>
          </p:nvPr>
        </p:nvSpPr>
        <p:spPr>
          <a:xfrm>
            <a:off x="616744" y="2362200"/>
            <a:ext cx="10958512" cy="2852737"/>
          </a:xfrm>
        </p:spPr>
        <p:txBody>
          <a:bodyPr/>
          <a:lstStyle/>
          <a:p>
            <a:r>
              <a:rPr lang="en-US" dirty="0"/>
              <a:t>Is there a way to make a version that doesn’t care about the variable types?</a:t>
            </a:r>
          </a:p>
        </p:txBody>
      </p:sp>
    </p:spTree>
    <p:extLst>
      <p:ext uri="{BB962C8B-B14F-4D97-AF65-F5344CB8AC3E}">
        <p14:creationId xmlns:p14="http://schemas.microsoft.com/office/powerpoint/2010/main" val="17913235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27287907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swap(pointer to data1, pointer to data2)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8653728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a:t>
            </a:r>
            <a:r>
              <a:rPr lang="en-US" sz="2400" b="1" u="sng" dirty="0">
                <a:solidFill>
                  <a:srgbClr val="FF0000"/>
                </a:solidFill>
                <a:latin typeface="Consolas" panose="020B0609020204030204" pitchFamily="49" charset="0"/>
                <a:cs typeface="Consolas" panose="020B0609020204030204" pitchFamily="49" charset="0"/>
              </a:rPr>
              <a:t>void *</a:t>
            </a:r>
            <a:r>
              <a:rPr lang="en-US" sz="2400" dirty="0">
                <a:solidFill>
                  <a:srgbClr val="FF0000"/>
                </a:solidFill>
                <a:latin typeface="Consolas" panose="020B0609020204030204" pitchFamily="49" charset="0"/>
                <a:cs typeface="Consolas" panose="020B0609020204030204" pitchFamily="49" charset="0"/>
              </a:rPr>
              <a:t>data1ptr, </a:t>
            </a:r>
            <a:r>
              <a:rPr lang="en-US" sz="2400" b="1" u="sng" dirty="0">
                <a:solidFill>
                  <a:srgbClr val="FF0000"/>
                </a:solidFill>
                <a:latin typeface="Consolas" panose="020B0609020204030204" pitchFamily="49" charset="0"/>
                <a:cs typeface="Consolas" panose="020B0609020204030204" pitchFamily="49" charset="0"/>
              </a:rPr>
              <a:t>void *</a:t>
            </a:r>
            <a:r>
              <a:rPr lang="en-US" sz="2400" dirty="0">
                <a:solidFill>
                  <a:srgbClr val="FF0000"/>
                </a:solidFill>
                <a:latin typeface="Consolas" panose="020B0609020204030204" pitchFamily="49" charset="0"/>
                <a:cs typeface="Consolas" panose="020B0609020204030204" pitchFamily="49" charset="0"/>
              </a:rPr>
              <a:t>data2ptr) {</a:t>
            </a:r>
          </a:p>
          <a:p>
            <a:pPr marL="0" indent="0">
              <a:spcBef>
                <a:spcPts val="0"/>
              </a:spcBef>
              <a:buNone/>
            </a:pPr>
            <a:r>
              <a:rPr lang="en-US" sz="2400" dirty="0">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864049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5715000"/>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void swap(void *data1ptr, void *data2ptr)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23694888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190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If we don’t know the data type, we don’t know how many bytes it is.  Let’s take that as another parameter.</a:t>
            </a:r>
          </a:p>
        </p:txBody>
      </p:sp>
    </p:spTree>
    <p:extLst>
      <p:ext uri="{BB962C8B-B14F-4D97-AF65-F5344CB8AC3E}">
        <p14:creationId xmlns:p14="http://schemas.microsoft.com/office/powerpoint/2010/main" val="291758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19050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5DC08F3F-16FD-3945-A582-D8AFF7733D10}"/>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If we don’t know the data type, we don’t know how many bytes it is.  Let’s take that as another parameter.</a:t>
            </a:r>
          </a:p>
        </p:txBody>
      </p:sp>
    </p:spTree>
    <p:extLst>
      <p:ext uri="{BB962C8B-B14F-4D97-AF65-F5344CB8AC3E}">
        <p14:creationId xmlns:p14="http://schemas.microsoft.com/office/powerpoint/2010/main" val="1849929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space to store the temporary value.  How can we make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temp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5241484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void temp;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space to store the temporary value.  How can we make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temp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97825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char temp[</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4000500" y="3962400"/>
            <a:ext cx="419099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temp </a:t>
            </a:r>
            <a:r>
              <a:rPr lang="en-US" sz="2800" dirty="0">
                <a:latin typeface="+mn-lt"/>
                <a:cs typeface="Courier New" panose="02070309020205020404" pitchFamily="49" charset="0"/>
              </a:rPr>
              <a:t>is </a:t>
            </a:r>
            <a:r>
              <a:rPr lang="en-US" sz="2800" b="1" dirty="0" err="1">
                <a:latin typeface="+mn-lt"/>
                <a:cs typeface="Courier New" panose="02070309020205020404" pitchFamily="49" charset="0"/>
              </a:rPr>
              <a:t>nbytes</a:t>
            </a:r>
            <a:r>
              <a:rPr lang="en-US" sz="2800" dirty="0">
                <a:latin typeface="+mn-lt"/>
                <a:cs typeface="Courier New" panose="02070309020205020404" pitchFamily="49" charset="0"/>
              </a:rPr>
              <a:t> of memory, since each </a:t>
            </a:r>
            <a:r>
              <a:rPr lang="en-US" sz="2800" b="1" dirty="0">
                <a:latin typeface="+mn-lt"/>
                <a:cs typeface="Courier New" panose="02070309020205020404" pitchFamily="49" charset="0"/>
              </a:rPr>
              <a:t>char</a:t>
            </a:r>
            <a:r>
              <a:rPr lang="en-US" sz="2800" dirty="0">
                <a:latin typeface="+mn-lt"/>
                <a:cs typeface="Courier New" panose="02070309020205020404" pitchFamily="49" charset="0"/>
              </a:rPr>
              <a:t> is 1 byte!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150837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362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3691135" y="4114800"/>
            <a:ext cx="480972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Now, how can we copy in what </a:t>
            </a:r>
            <a:r>
              <a:rPr kumimoji="0" lang="en-US" sz="2800" b="1" i="0" u="none" strike="noStrike" cap="none" normalizeH="0" baseline="0" dirty="0">
                <a:ln>
                  <a:noFill/>
                </a:ln>
                <a:solidFill>
                  <a:schemeClr val="tx1"/>
                </a:solidFill>
                <a:effectLst/>
                <a:latin typeface="+mn-lt"/>
                <a:cs typeface="Courier New" panose="02070309020205020404" pitchFamily="49" charset="0"/>
              </a:rPr>
              <a:t>data1ptr</a:t>
            </a:r>
            <a:r>
              <a:rPr kumimoji="0" lang="en-US" sz="2800" i="0" u="none" strike="noStrike" cap="none" normalizeH="0" baseline="0" dirty="0">
                <a:ln>
                  <a:noFill/>
                </a:ln>
                <a:solidFill>
                  <a:schemeClr val="tx1"/>
                </a:solidFill>
                <a:effectLst/>
                <a:latin typeface="+mn-lt"/>
                <a:cs typeface="Courier New" panose="02070309020205020404" pitchFamily="49" charset="0"/>
              </a:rPr>
              <a:t> points to into </a:t>
            </a:r>
            <a:r>
              <a:rPr kumimoji="0" lang="en-US" sz="2800" b="1" i="0" u="none" strike="noStrike" cap="none" normalizeH="0" baseline="0" dirty="0">
                <a:ln>
                  <a:noFill/>
                </a:ln>
                <a:solidFill>
                  <a:schemeClr val="tx1"/>
                </a:solidFill>
                <a:effectLst/>
                <a:latin typeface="+mn-lt"/>
                <a:cs typeface="Courier New" panose="02070309020205020404" pitchFamily="49" charset="0"/>
              </a:rPr>
              <a:t>temp</a:t>
            </a:r>
            <a:r>
              <a:rPr kumimoji="0" lang="en-US" sz="28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10861341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6DCD139D-C522-B145-A5D4-0502FCC3E535}"/>
              </a:ext>
            </a:extLst>
          </p:cNvPr>
          <p:cNvSpPr/>
          <p:nvPr/>
        </p:nvSpPr>
        <p:spPr bwMode="auto">
          <a:xfrm>
            <a:off x="3691135" y="4114800"/>
            <a:ext cx="4809729"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Now, how can we copy in what </a:t>
            </a:r>
            <a:r>
              <a:rPr kumimoji="0" lang="en-US" sz="2800" b="1" i="0" u="none" strike="noStrike" cap="none" normalizeH="0" baseline="0" dirty="0">
                <a:ln>
                  <a:noFill/>
                </a:ln>
                <a:solidFill>
                  <a:schemeClr val="tx1"/>
                </a:solidFill>
                <a:effectLst/>
                <a:latin typeface="+mn-lt"/>
                <a:cs typeface="Courier New" panose="02070309020205020404" pitchFamily="49" charset="0"/>
              </a:rPr>
              <a:t>data1ptr</a:t>
            </a:r>
            <a:r>
              <a:rPr kumimoji="0" lang="en-US" sz="2800" i="0" u="none" strike="noStrike" cap="none" normalizeH="0" baseline="0" dirty="0">
                <a:ln>
                  <a:noFill/>
                </a:ln>
                <a:solidFill>
                  <a:schemeClr val="tx1"/>
                </a:solidFill>
                <a:effectLst/>
                <a:latin typeface="+mn-lt"/>
                <a:cs typeface="Courier New" panose="02070309020205020404" pitchFamily="49" charset="0"/>
              </a:rPr>
              <a:t> points to into </a:t>
            </a:r>
            <a:r>
              <a:rPr kumimoji="0" lang="en-US" sz="2800" b="1" i="0" u="none" strike="noStrike" cap="none" normalizeH="0" baseline="0" dirty="0">
                <a:ln>
                  <a:noFill/>
                </a:ln>
                <a:solidFill>
                  <a:schemeClr val="tx1"/>
                </a:solidFill>
                <a:effectLst/>
                <a:latin typeface="+mn-lt"/>
                <a:cs typeface="Courier New" panose="02070309020205020404" pitchFamily="49" charset="0"/>
              </a:rPr>
              <a:t>temp</a:t>
            </a:r>
            <a:r>
              <a:rPr kumimoji="0" lang="en-US" sz="2800" i="0" u="none" strike="noStrike" cap="none" normalizeH="0" baseline="0" dirty="0">
                <a:ln>
                  <a:noFill/>
                </a:ln>
                <a:solidFill>
                  <a:schemeClr val="tx1"/>
                </a:solidFill>
                <a:effectLst/>
                <a:latin typeface="+mn-lt"/>
                <a:cs typeface="Courier New" panose="02070309020205020404" pitchFamily="49" charset="0"/>
              </a:rPr>
              <a:t>?</a:t>
            </a:r>
          </a:p>
        </p:txBody>
      </p:sp>
    </p:spTree>
    <p:extLst>
      <p:ext uri="{BB962C8B-B14F-4D97-AF65-F5344CB8AC3E}">
        <p14:creationId xmlns:p14="http://schemas.microsoft.com/office/powerpoint/2010/main" val="16110884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can’t dereference a </a:t>
            </a:r>
            <a:r>
              <a:rPr lang="en-US" sz="2800" b="1" dirty="0">
                <a:latin typeface="+mn-lt"/>
                <a:cs typeface="Courier New" panose="02070309020205020404" pitchFamily="49" charset="0"/>
              </a:rPr>
              <a:t>void * </a:t>
            </a:r>
            <a:r>
              <a:rPr lang="en-US" sz="2800" dirty="0">
                <a:latin typeface="+mn-lt"/>
                <a:cs typeface="Courier New" panose="02070309020205020404" pitchFamily="49" charset="0"/>
              </a:rPr>
              <a:t>(or set an array equal to something).  C doesn’t know what it points to!  Therefore, it doesn’t know how many bytes there it should be looking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7237716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D92A-5C01-A34E-8ACB-6B1EBAC4BBC9}"/>
              </a:ext>
            </a:extLst>
          </p:cNvPr>
          <p:cNvSpPr>
            <a:spLocks noGrp="1"/>
          </p:cNvSpPr>
          <p:nvPr>
            <p:ph type="title"/>
          </p:nvPr>
        </p:nvSpPr>
        <p:spPr/>
        <p:txBody>
          <a:bodyPr/>
          <a:lstStyle/>
          <a:p>
            <a:r>
              <a:rPr lang="en-US" dirty="0" err="1"/>
              <a:t>memcpy</a:t>
            </a:r>
            <a:endParaRPr lang="en-US" dirty="0"/>
          </a:p>
        </p:txBody>
      </p:sp>
      <p:sp>
        <p:nvSpPr>
          <p:cNvPr id="3" name="Content Placeholder 2">
            <a:extLst>
              <a:ext uri="{FF2B5EF4-FFF2-40B4-BE49-F238E27FC236}">
                <a16:creationId xmlns:a16="http://schemas.microsoft.com/office/drawing/2014/main" id="{D704598F-75C7-1649-AE0A-E9B0C55E94FF}"/>
              </a:ext>
            </a:extLst>
          </p:cNvPr>
          <p:cNvSpPr>
            <a:spLocks noGrp="1"/>
          </p:cNvSpPr>
          <p:nvPr>
            <p:ph idx="1"/>
          </p:nvPr>
        </p:nvSpPr>
        <p:spPr/>
        <p:txBody>
          <a:bodyPr/>
          <a:lstStyle/>
          <a:p>
            <a:pPr marL="0" indent="0">
              <a:buNone/>
            </a:pPr>
            <a:r>
              <a:rPr lang="en-US" b="1" dirty="0" err="1"/>
              <a:t>memcpy</a:t>
            </a:r>
            <a:r>
              <a:rPr lang="en-US" b="1" dirty="0"/>
              <a:t> </a:t>
            </a:r>
            <a:r>
              <a:rPr lang="en-US" dirty="0"/>
              <a:t>is a function that copies a specified amount of bytes at one address to another address.</a:t>
            </a:r>
          </a:p>
          <a:p>
            <a:pPr marL="0" indent="0">
              <a:buNone/>
            </a:pPr>
            <a:endParaRPr lang="en-US" b="1" dirty="0"/>
          </a:p>
          <a:p>
            <a:pPr marL="0" indent="0">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memcpy</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dest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b="1" dirty="0" err="1">
                <a:latin typeface="Consolas" panose="020B0609020204030204" pitchFamily="49" charset="0"/>
                <a:cs typeface="Consolas" panose="020B0609020204030204" pitchFamily="49" charset="0"/>
              </a:rPr>
              <a:t>src</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n);</a:t>
            </a:r>
          </a:p>
          <a:p>
            <a:pPr marL="0" indent="0">
              <a:buNone/>
            </a:pPr>
            <a:endParaRPr lang="en-US" dirty="0"/>
          </a:p>
          <a:p>
            <a:pPr marL="0" indent="0">
              <a:buNone/>
            </a:pPr>
            <a:r>
              <a:rPr lang="en-US" dirty="0"/>
              <a:t>It copies the next n bytes that </a:t>
            </a:r>
            <a:r>
              <a:rPr lang="en-US" dirty="0" err="1"/>
              <a:t>src</a:t>
            </a:r>
            <a:r>
              <a:rPr lang="en-US" dirty="0"/>
              <a:t> </a:t>
            </a:r>
            <a:r>
              <a:rPr lang="en-US" u="sng" dirty="0"/>
              <a:t>points to</a:t>
            </a:r>
            <a:r>
              <a:rPr lang="en-US" dirty="0"/>
              <a:t> to the location contained in </a:t>
            </a:r>
            <a:r>
              <a:rPr lang="en-US" dirty="0" err="1"/>
              <a:t>dest</a:t>
            </a:r>
            <a:r>
              <a:rPr lang="en-US" dirty="0"/>
              <a:t>.  (It also returns </a:t>
            </a:r>
            <a:r>
              <a:rPr lang="en-US" b="1" dirty="0" err="1"/>
              <a:t>dest</a:t>
            </a:r>
            <a:r>
              <a:rPr lang="en-US" dirty="0"/>
              <a:t>).  It does </a:t>
            </a:r>
            <a:r>
              <a:rPr lang="en-US" u="sng" dirty="0"/>
              <a:t>not</a:t>
            </a:r>
            <a:r>
              <a:rPr lang="en-US" dirty="0"/>
              <a:t> support regions of memory that overlap.</a:t>
            </a:r>
          </a:p>
          <a:p>
            <a:pPr marL="0" indent="0">
              <a:buNone/>
            </a:pPr>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5;</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4;</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(x));  </a:t>
            </a:r>
            <a:r>
              <a:rPr lang="en-US" dirty="0">
                <a:solidFill>
                  <a:srgbClr val="00B050"/>
                </a:solidFill>
                <a:latin typeface="Consolas" panose="020B0609020204030204" pitchFamily="49" charset="0"/>
                <a:cs typeface="Consolas" panose="020B0609020204030204" pitchFamily="49" charset="0"/>
              </a:rPr>
              <a:t>// like x = y</a:t>
            </a:r>
          </a:p>
        </p:txBody>
      </p:sp>
      <p:sp>
        <p:nvSpPr>
          <p:cNvPr id="4" name="Rectangle 3">
            <a:extLst>
              <a:ext uri="{FF2B5EF4-FFF2-40B4-BE49-F238E27FC236}">
                <a16:creationId xmlns:a16="http://schemas.microsoft.com/office/drawing/2014/main" id="{3A841267-BA40-DE45-8819-7AFA48389066}"/>
              </a:ext>
            </a:extLst>
          </p:cNvPr>
          <p:cNvSpPr/>
          <p:nvPr/>
        </p:nvSpPr>
        <p:spPr bwMode="auto">
          <a:xfrm>
            <a:off x="3161071" y="4724400"/>
            <a:ext cx="8802329" cy="9525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err="1">
                <a:latin typeface="+mn-lt"/>
                <a:cs typeface="Courier New" panose="02070309020205020404" pitchFamily="49" charset="0"/>
              </a:rPr>
              <a:t>memcpy</a:t>
            </a:r>
            <a:r>
              <a:rPr lang="en-US" sz="2800" dirty="0">
                <a:latin typeface="+mn-lt"/>
                <a:cs typeface="Courier New" panose="02070309020205020404" pitchFamily="49" charset="0"/>
              </a:rPr>
              <a:t> must take </a:t>
            </a:r>
            <a:r>
              <a:rPr lang="en-US" sz="2800" b="1" dirty="0">
                <a:latin typeface="+mn-lt"/>
                <a:cs typeface="Courier New" panose="02070309020205020404" pitchFamily="49" charset="0"/>
              </a:rPr>
              <a:t>pointers</a:t>
            </a:r>
            <a:r>
              <a:rPr lang="en-US" sz="2800" dirty="0">
                <a:latin typeface="+mn-lt"/>
                <a:cs typeface="Courier New" panose="02070309020205020404" pitchFamily="49" charset="0"/>
              </a:rPr>
              <a:t> to the bytes to work with to know where they live and where they should be copied to.</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0107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D92A-5C01-A34E-8ACB-6B1EBAC4BBC9}"/>
              </a:ext>
            </a:extLst>
          </p:cNvPr>
          <p:cNvSpPr>
            <a:spLocks noGrp="1"/>
          </p:cNvSpPr>
          <p:nvPr>
            <p:ph type="title"/>
          </p:nvPr>
        </p:nvSpPr>
        <p:spPr/>
        <p:txBody>
          <a:bodyPr/>
          <a:lstStyle/>
          <a:p>
            <a:r>
              <a:rPr lang="en-US" dirty="0" err="1"/>
              <a:t>memmove</a:t>
            </a:r>
            <a:endParaRPr lang="en-US" dirty="0"/>
          </a:p>
        </p:txBody>
      </p:sp>
      <p:sp>
        <p:nvSpPr>
          <p:cNvPr id="3" name="Content Placeholder 2">
            <a:extLst>
              <a:ext uri="{FF2B5EF4-FFF2-40B4-BE49-F238E27FC236}">
                <a16:creationId xmlns:a16="http://schemas.microsoft.com/office/drawing/2014/main" id="{D704598F-75C7-1649-AE0A-E9B0C55E94FF}"/>
              </a:ext>
            </a:extLst>
          </p:cNvPr>
          <p:cNvSpPr>
            <a:spLocks noGrp="1"/>
          </p:cNvSpPr>
          <p:nvPr>
            <p:ph idx="1"/>
          </p:nvPr>
        </p:nvSpPr>
        <p:spPr/>
        <p:txBody>
          <a:bodyPr/>
          <a:lstStyle/>
          <a:p>
            <a:pPr marL="0" indent="0">
              <a:buNone/>
            </a:pPr>
            <a:r>
              <a:rPr lang="en-US" b="1" dirty="0" err="1"/>
              <a:t>memmove</a:t>
            </a:r>
            <a:r>
              <a:rPr lang="en-US" b="1" dirty="0"/>
              <a:t> </a:t>
            </a:r>
            <a:r>
              <a:rPr lang="en-US" dirty="0"/>
              <a:t>is the same as </a:t>
            </a:r>
            <a:r>
              <a:rPr lang="en-US" dirty="0" err="1"/>
              <a:t>memcpy</a:t>
            </a:r>
            <a:r>
              <a:rPr lang="en-US" dirty="0"/>
              <a:t>, but supports overlapping regions of memory.  (Unlike its name implies, it still “copies”).</a:t>
            </a:r>
          </a:p>
          <a:p>
            <a:pPr marL="0" indent="0">
              <a:buNone/>
            </a:pPr>
            <a:endParaRPr lang="en-US" b="1" dirty="0"/>
          </a:p>
          <a:p>
            <a:pPr marL="0" indent="0">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memmove</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dest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b="1" dirty="0" err="1">
                <a:latin typeface="Consolas" panose="020B0609020204030204" pitchFamily="49" charset="0"/>
                <a:cs typeface="Consolas" panose="020B0609020204030204" pitchFamily="49" charset="0"/>
              </a:rPr>
              <a:t>src</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size_t</a:t>
            </a:r>
            <a:r>
              <a:rPr lang="en-US" b="1" dirty="0">
                <a:latin typeface="Consolas" panose="020B0609020204030204" pitchFamily="49" charset="0"/>
                <a:cs typeface="Consolas" panose="020B0609020204030204" pitchFamily="49" charset="0"/>
              </a:rPr>
              <a:t> n);</a:t>
            </a:r>
          </a:p>
          <a:p>
            <a:pPr marL="0" indent="0">
              <a:buNone/>
            </a:pPr>
            <a:endParaRPr lang="en-US" dirty="0"/>
          </a:p>
          <a:p>
            <a:pPr marL="0" indent="0">
              <a:buNone/>
            </a:pPr>
            <a:r>
              <a:rPr lang="en-US" dirty="0"/>
              <a:t>It copies the next n bytes that </a:t>
            </a:r>
            <a:r>
              <a:rPr lang="en-US" dirty="0" err="1"/>
              <a:t>src</a:t>
            </a:r>
            <a:r>
              <a:rPr lang="en-US" dirty="0"/>
              <a:t> </a:t>
            </a:r>
            <a:r>
              <a:rPr lang="en-US" u="sng" dirty="0"/>
              <a:t>points to</a:t>
            </a:r>
            <a:r>
              <a:rPr lang="en-US" dirty="0"/>
              <a:t> to the location contained in </a:t>
            </a:r>
            <a:r>
              <a:rPr lang="en-US" dirty="0" err="1"/>
              <a:t>dest</a:t>
            </a:r>
            <a:r>
              <a:rPr lang="en-US" dirty="0"/>
              <a:t>.  (It also returns </a:t>
            </a:r>
            <a:r>
              <a:rPr lang="en-US" b="1" dirty="0" err="1"/>
              <a:t>dest</a:t>
            </a:r>
            <a:r>
              <a:rPr lang="en-US" dirty="0"/>
              <a:t>).</a:t>
            </a:r>
          </a:p>
        </p:txBody>
      </p:sp>
    </p:spTree>
    <p:extLst>
      <p:ext uri="{BB962C8B-B14F-4D97-AF65-F5344CB8AC3E}">
        <p14:creationId xmlns:p14="http://schemas.microsoft.com/office/powerpoint/2010/main" val="315202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9AE2-ECB3-6746-8EAD-FBC19D3C1254}"/>
              </a:ext>
            </a:extLst>
          </p:cNvPr>
          <p:cNvSpPr>
            <a:spLocks noGrp="1"/>
          </p:cNvSpPr>
          <p:nvPr>
            <p:ph type="title"/>
          </p:nvPr>
        </p:nvSpPr>
        <p:spPr/>
        <p:txBody>
          <a:bodyPr/>
          <a:lstStyle/>
          <a:p>
            <a:r>
              <a:rPr lang="en-US" dirty="0" err="1"/>
              <a:t>memmove</a:t>
            </a:r>
            <a:endParaRPr lang="en-US" dirty="0"/>
          </a:p>
        </p:txBody>
      </p:sp>
      <p:sp>
        <p:nvSpPr>
          <p:cNvPr id="3" name="Content Placeholder 2">
            <a:extLst>
              <a:ext uri="{FF2B5EF4-FFF2-40B4-BE49-F238E27FC236}">
                <a16:creationId xmlns:a16="http://schemas.microsoft.com/office/drawing/2014/main" id="{D43308C4-1284-6C48-AF3B-3CBBD946DC72}"/>
              </a:ext>
            </a:extLst>
          </p:cNvPr>
          <p:cNvSpPr>
            <a:spLocks noGrp="1"/>
          </p:cNvSpPr>
          <p:nvPr>
            <p:ph idx="1"/>
          </p:nvPr>
        </p:nvSpPr>
        <p:spPr/>
        <p:txBody>
          <a:bodyPr/>
          <a:lstStyle/>
          <a:p>
            <a:pPr marL="0" indent="0">
              <a:buNone/>
            </a:pPr>
            <a:r>
              <a:rPr lang="en-US" dirty="0"/>
              <a:t>When might </a:t>
            </a:r>
            <a:r>
              <a:rPr lang="en-US" dirty="0" err="1"/>
              <a:t>memmove</a:t>
            </a:r>
            <a:r>
              <a:rPr lang="en-US" dirty="0"/>
              <a:t> be useful?</a:t>
            </a:r>
          </a:p>
        </p:txBody>
      </p:sp>
      <p:graphicFrame>
        <p:nvGraphicFramePr>
          <p:cNvPr id="4" name="Table 3">
            <a:extLst>
              <a:ext uri="{FF2B5EF4-FFF2-40B4-BE49-F238E27FC236}">
                <a16:creationId xmlns:a16="http://schemas.microsoft.com/office/drawing/2014/main" id="{8F3868E2-961F-B24E-BE30-5BC05B3EF99C}"/>
              </a:ext>
            </a:extLst>
          </p:cNvPr>
          <p:cNvGraphicFramePr>
            <a:graphicFrameLocks noGrp="1"/>
          </p:cNvGraphicFramePr>
          <p:nvPr>
            <p:extLst>
              <p:ext uri="{D42A27DB-BD31-4B8C-83A1-F6EECF244321}">
                <p14:modId xmlns:p14="http://schemas.microsoft.com/office/powerpoint/2010/main" val="1547092183"/>
              </p:ext>
            </p:extLst>
          </p:nvPr>
        </p:nvGraphicFramePr>
        <p:xfrm>
          <a:off x="2031998" y="2089204"/>
          <a:ext cx="8128001" cy="579120"/>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3063895991"/>
                    </a:ext>
                  </a:extLst>
                </a:gridCol>
                <a:gridCol w="1161143">
                  <a:extLst>
                    <a:ext uri="{9D8B030D-6E8A-4147-A177-3AD203B41FA5}">
                      <a16:colId xmlns:a16="http://schemas.microsoft.com/office/drawing/2014/main" val="3490834022"/>
                    </a:ext>
                  </a:extLst>
                </a:gridCol>
                <a:gridCol w="1161143">
                  <a:extLst>
                    <a:ext uri="{9D8B030D-6E8A-4147-A177-3AD203B41FA5}">
                      <a16:colId xmlns:a16="http://schemas.microsoft.com/office/drawing/2014/main" val="1125988412"/>
                    </a:ext>
                  </a:extLst>
                </a:gridCol>
                <a:gridCol w="1161143">
                  <a:extLst>
                    <a:ext uri="{9D8B030D-6E8A-4147-A177-3AD203B41FA5}">
                      <a16:colId xmlns:a16="http://schemas.microsoft.com/office/drawing/2014/main" val="2030001290"/>
                    </a:ext>
                  </a:extLst>
                </a:gridCol>
                <a:gridCol w="1161143">
                  <a:extLst>
                    <a:ext uri="{9D8B030D-6E8A-4147-A177-3AD203B41FA5}">
                      <a16:colId xmlns:a16="http://schemas.microsoft.com/office/drawing/2014/main" val="3772339949"/>
                    </a:ext>
                  </a:extLst>
                </a:gridCol>
                <a:gridCol w="1161143">
                  <a:extLst>
                    <a:ext uri="{9D8B030D-6E8A-4147-A177-3AD203B41FA5}">
                      <a16:colId xmlns:a16="http://schemas.microsoft.com/office/drawing/2014/main" val="2411793200"/>
                    </a:ext>
                  </a:extLst>
                </a:gridCol>
                <a:gridCol w="1161143">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tc>
                <a:tc>
                  <a:txBody>
                    <a:bodyPr/>
                    <a:lstStyle/>
                    <a:p>
                      <a:pPr algn="ctr"/>
                      <a:r>
                        <a:rPr lang="en-US" sz="3200" dirty="0">
                          <a:latin typeface="Consolas" panose="020B0609020204030204" pitchFamily="49" charset="0"/>
                          <a:cs typeface="Consolas" panose="020B0609020204030204" pitchFamily="49" charset="0"/>
                        </a:rPr>
                        <a:t>2</a:t>
                      </a:r>
                    </a:p>
                  </a:txBody>
                  <a:tcPr/>
                </a:tc>
                <a:tc>
                  <a:txBody>
                    <a:bodyPr/>
                    <a:lstStyle/>
                    <a:p>
                      <a:pPr algn="ctr"/>
                      <a:r>
                        <a:rPr lang="en-US" sz="3200" dirty="0">
                          <a:latin typeface="Consolas" panose="020B0609020204030204" pitchFamily="49" charset="0"/>
                          <a:cs typeface="Consolas" panose="020B0609020204030204" pitchFamily="49" charset="0"/>
                        </a:rPr>
                        <a:t>3</a:t>
                      </a:r>
                    </a:p>
                  </a:txBody>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graphicFrame>
        <p:nvGraphicFramePr>
          <p:cNvPr id="5" name="Table 4">
            <a:extLst>
              <a:ext uri="{FF2B5EF4-FFF2-40B4-BE49-F238E27FC236}">
                <a16:creationId xmlns:a16="http://schemas.microsoft.com/office/drawing/2014/main" id="{B593B24D-F22E-3246-A920-FD1F89DD026C}"/>
              </a:ext>
            </a:extLst>
          </p:cNvPr>
          <p:cNvGraphicFramePr>
            <a:graphicFrameLocks noGrp="1"/>
          </p:cNvGraphicFramePr>
          <p:nvPr>
            <p:extLst>
              <p:ext uri="{D42A27DB-BD31-4B8C-83A1-F6EECF244321}">
                <p14:modId xmlns:p14="http://schemas.microsoft.com/office/powerpoint/2010/main" val="2044907441"/>
              </p:ext>
            </p:extLst>
          </p:nvPr>
        </p:nvGraphicFramePr>
        <p:xfrm>
          <a:off x="2031999" y="4678680"/>
          <a:ext cx="8128001" cy="579120"/>
        </p:xfrm>
        <a:graphic>
          <a:graphicData uri="http://schemas.openxmlformats.org/drawingml/2006/table">
            <a:tbl>
              <a:tblPr firstRow="1" bandRow="1">
                <a:tableStyleId>{5940675A-B579-460E-94D1-54222C63F5DA}</a:tableStyleId>
              </a:tblPr>
              <a:tblGrid>
                <a:gridCol w="1161143">
                  <a:extLst>
                    <a:ext uri="{9D8B030D-6E8A-4147-A177-3AD203B41FA5}">
                      <a16:colId xmlns:a16="http://schemas.microsoft.com/office/drawing/2014/main" val="3063895991"/>
                    </a:ext>
                  </a:extLst>
                </a:gridCol>
                <a:gridCol w="1161143">
                  <a:extLst>
                    <a:ext uri="{9D8B030D-6E8A-4147-A177-3AD203B41FA5}">
                      <a16:colId xmlns:a16="http://schemas.microsoft.com/office/drawing/2014/main" val="3490834022"/>
                    </a:ext>
                  </a:extLst>
                </a:gridCol>
                <a:gridCol w="1161143">
                  <a:extLst>
                    <a:ext uri="{9D8B030D-6E8A-4147-A177-3AD203B41FA5}">
                      <a16:colId xmlns:a16="http://schemas.microsoft.com/office/drawing/2014/main" val="1125988412"/>
                    </a:ext>
                  </a:extLst>
                </a:gridCol>
                <a:gridCol w="1161143">
                  <a:extLst>
                    <a:ext uri="{9D8B030D-6E8A-4147-A177-3AD203B41FA5}">
                      <a16:colId xmlns:a16="http://schemas.microsoft.com/office/drawing/2014/main" val="2030001290"/>
                    </a:ext>
                  </a:extLst>
                </a:gridCol>
                <a:gridCol w="1161143">
                  <a:extLst>
                    <a:ext uri="{9D8B030D-6E8A-4147-A177-3AD203B41FA5}">
                      <a16:colId xmlns:a16="http://schemas.microsoft.com/office/drawing/2014/main" val="3772339949"/>
                    </a:ext>
                  </a:extLst>
                </a:gridCol>
                <a:gridCol w="1161143">
                  <a:extLst>
                    <a:ext uri="{9D8B030D-6E8A-4147-A177-3AD203B41FA5}">
                      <a16:colId xmlns:a16="http://schemas.microsoft.com/office/drawing/2014/main" val="2411793200"/>
                    </a:ext>
                  </a:extLst>
                </a:gridCol>
                <a:gridCol w="1161143">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tc>
                <a:tc>
                  <a:txBody>
                    <a:bodyPr/>
                    <a:lstStyle/>
                    <a:p>
                      <a:pPr algn="ctr"/>
                      <a:r>
                        <a:rPr lang="en-US" sz="3200" dirty="0">
                          <a:latin typeface="Consolas" panose="020B0609020204030204" pitchFamily="49" charset="0"/>
                          <a:cs typeface="Consolas" panose="020B0609020204030204" pitchFamily="49" charset="0"/>
                        </a:rPr>
                        <a:t>6</a:t>
                      </a:r>
                    </a:p>
                  </a:txBody>
                  <a:tcPr/>
                </a:tc>
                <a:tc>
                  <a:txBody>
                    <a:bodyPr/>
                    <a:lstStyle/>
                    <a:p>
                      <a:pPr algn="ctr"/>
                      <a:r>
                        <a:rPr lang="en-US" sz="3200"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3506753572"/>
                  </a:ext>
                </a:extLst>
              </a:tr>
            </a:tbl>
          </a:graphicData>
        </a:graphic>
      </p:graphicFrame>
      <p:sp>
        <p:nvSpPr>
          <p:cNvPr id="6" name="Down Arrow 5">
            <a:extLst>
              <a:ext uri="{FF2B5EF4-FFF2-40B4-BE49-F238E27FC236}">
                <a16:creationId xmlns:a16="http://schemas.microsoft.com/office/drawing/2014/main" id="{8334EAE5-24C6-F143-9738-061597672F3F}"/>
              </a:ext>
            </a:extLst>
          </p:cNvPr>
          <p:cNvSpPr/>
          <p:nvPr/>
        </p:nvSpPr>
        <p:spPr>
          <a:xfrm>
            <a:off x="5867400" y="3352800"/>
            <a:ext cx="457200" cy="606951"/>
          </a:xfrm>
          <a:prstGeom prst="downArrow">
            <a:avLst/>
          </a:prstGeom>
          <a:solidFill>
            <a:srgbClr val="8C15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80468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can’t dereference a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  C doesn’t know what it points to!  Therefore, it doesn’t know how many bytes there it should be looking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3596112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temp = *data1ptr; ???</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457201" y="3916017"/>
            <a:ext cx="11277599"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a:t>
            </a:r>
            <a:r>
              <a:rPr lang="en-US" sz="2800" b="1" dirty="0" err="1">
                <a:latin typeface="+mn-lt"/>
                <a:cs typeface="Courier New" panose="02070309020205020404" pitchFamily="49" charset="0"/>
              </a:rPr>
              <a:t>memcpy</a:t>
            </a:r>
            <a:r>
              <a:rPr lang="en-US" sz="2800" b="1" dirty="0">
                <a:latin typeface="+mn-lt"/>
                <a:cs typeface="Courier New" panose="02070309020205020404" pitchFamily="49" charset="0"/>
              </a:rPr>
              <a:t> </a:t>
            </a:r>
            <a:r>
              <a:rPr lang="en-US" sz="2800" dirty="0">
                <a:latin typeface="+mn-lt"/>
                <a:cs typeface="Courier New" panose="02070309020205020404" pitchFamily="49" charset="0"/>
              </a:rPr>
              <a:t>or</a:t>
            </a:r>
            <a:r>
              <a:rPr lang="en-US" sz="2800" b="1" dirty="0">
                <a:latin typeface="+mn-lt"/>
                <a:cs typeface="Courier New" panose="02070309020205020404" pitchFamily="49" charset="0"/>
              </a:rPr>
              <a:t> </a:t>
            </a:r>
            <a:r>
              <a:rPr lang="en-US" sz="2800" b="1" dirty="0" err="1">
                <a:latin typeface="+mn-lt"/>
                <a:cs typeface="Courier New" panose="02070309020205020404" pitchFamily="49" charset="0"/>
              </a:rPr>
              <a:t>memmove</a:t>
            </a:r>
            <a:r>
              <a:rPr lang="en-US" sz="2800" dirty="0">
                <a:latin typeface="+mn-lt"/>
                <a:cs typeface="Courier New" panose="02070309020205020404" pitchFamily="49" charset="0"/>
              </a:rPr>
              <a:t> help us here? (Assume data to be swapped is not overlapping).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memcpy</a:t>
            </a:r>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dest</a:t>
            </a:r>
            <a:r>
              <a:rPr lang="en-US" sz="2800" b="1" dirty="0">
                <a:latin typeface="Consolas" panose="020B0609020204030204" pitchFamily="49" charset="0"/>
                <a:cs typeface="Consolas" panose="020B0609020204030204" pitchFamily="49" charset="0"/>
              </a:rPr>
              <a:t>, const void *</a:t>
            </a:r>
            <a:r>
              <a:rPr lang="en-US" sz="2800" b="1" dirty="0" err="1">
                <a:latin typeface="Consolas" panose="020B0609020204030204" pitchFamily="49" charset="0"/>
                <a:cs typeface="Consolas" panose="020B0609020204030204" pitchFamily="49" charset="0"/>
              </a:rPr>
              <a:t>src</a:t>
            </a:r>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size_t</a:t>
            </a:r>
            <a:r>
              <a:rPr lang="en-US" sz="2800" b="1" dirty="0">
                <a:latin typeface="Consolas" panose="020B0609020204030204" pitchFamily="49" charset="0"/>
                <a:cs typeface="Consolas" panose="020B0609020204030204" pitchFamily="49" charset="0"/>
              </a:rPr>
              <a:t> n);</a:t>
            </a:r>
          </a:p>
          <a:p>
            <a:pPr algn="l"/>
            <a:endParaRPr lang="en-US" sz="2800" b="1" dirty="0">
              <a:latin typeface="Consolas" panose="020B0609020204030204" pitchFamily="49" charset="0"/>
              <a:cs typeface="Consolas" panose="020B0609020204030204" pitchFamily="49" charset="0"/>
            </a:endParaRPr>
          </a:p>
          <a:p>
            <a:pPr algn="l"/>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memmove</a:t>
            </a:r>
            <a:r>
              <a:rPr lang="en-US" sz="2800" b="1" dirty="0">
                <a:latin typeface="Consolas" panose="020B0609020204030204" pitchFamily="49" charset="0"/>
                <a:cs typeface="Consolas" panose="020B0609020204030204" pitchFamily="49" charset="0"/>
              </a:rPr>
              <a:t>(void *</a:t>
            </a:r>
            <a:r>
              <a:rPr lang="en-US" sz="2800" b="1" dirty="0" err="1">
                <a:latin typeface="Consolas" panose="020B0609020204030204" pitchFamily="49" charset="0"/>
                <a:cs typeface="Consolas" panose="020B0609020204030204" pitchFamily="49" charset="0"/>
              </a:rPr>
              <a:t>dest</a:t>
            </a:r>
            <a:r>
              <a:rPr lang="en-US" sz="2800" b="1" dirty="0">
                <a:latin typeface="Consolas" panose="020B0609020204030204" pitchFamily="49" charset="0"/>
                <a:cs typeface="Consolas" panose="020B0609020204030204" pitchFamily="49" charset="0"/>
              </a:rPr>
              <a:t>, const void *</a:t>
            </a:r>
            <a:r>
              <a:rPr lang="en-US" sz="2800" b="1" dirty="0" err="1">
                <a:latin typeface="Consolas" panose="020B0609020204030204" pitchFamily="49" charset="0"/>
                <a:cs typeface="Consolas" panose="020B0609020204030204" pitchFamily="49" charset="0"/>
              </a:rPr>
              <a:t>src</a:t>
            </a:r>
            <a:r>
              <a:rPr lang="en-US" sz="2800" b="1" dirty="0">
                <a:latin typeface="Consolas" panose="020B0609020204030204" pitchFamily="49" charset="0"/>
                <a:cs typeface="Consolas" panose="020B0609020204030204" pitchFamily="49" charset="0"/>
              </a:rPr>
              <a:t>, </a:t>
            </a:r>
            <a:r>
              <a:rPr lang="en-US" sz="2800" b="1" dirty="0" err="1">
                <a:latin typeface="Consolas" panose="020B0609020204030204" pitchFamily="49" charset="0"/>
                <a:cs typeface="Consolas" panose="020B0609020204030204" pitchFamily="49" charset="0"/>
              </a:rPr>
              <a:t>size_t</a:t>
            </a:r>
            <a:r>
              <a:rPr lang="en-US" sz="2800" b="1" dirty="0">
                <a:latin typeface="Consolas" panose="020B0609020204030204" pitchFamily="49" charset="0"/>
                <a:cs typeface="Consolas" panose="020B0609020204030204" pitchFamily="49" charset="0"/>
              </a:rPr>
              <a:t> n);</a:t>
            </a:r>
          </a:p>
          <a:p>
            <a:pPr algn="l"/>
            <a:endParaRPr lang="en-US" sz="2800" b="1" dirty="0">
              <a:latin typeface="Consolas" panose="020B0609020204030204" pitchFamily="49" charset="0"/>
              <a:cs typeface="Consolas" panose="020B0609020204030204" pitchFamily="49" charset="0"/>
            </a:endParaRPr>
          </a:p>
          <a:p>
            <a:pPr algn="l" eaLnBrk="1" hangingPunct="1"/>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3274532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(temp, data1ptr,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Tree>
    <p:extLst>
      <p:ext uri="{BB962C8B-B14F-4D97-AF65-F5344CB8AC3E}">
        <p14:creationId xmlns:p14="http://schemas.microsoft.com/office/powerpoint/2010/main" val="37678521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(temp, data1ptr,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 copy the bytes ourselves into temp!  This is equivalent to </a:t>
            </a:r>
            <a:r>
              <a:rPr lang="en-US" sz="2800" b="1" dirty="0">
                <a:latin typeface="+mn-lt"/>
                <a:cs typeface="Courier New" panose="02070309020205020404" pitchFamily="49" charset="0"/>
              </a:rPr>
              <a:t>temp = *data1ptr </a:t>
            </a:r>
            <a:r>
              <a:rPr lang="en-US" sz="2800" dirty="0">
                <a:latin typeface="+mn-lt"/>
                <a:cs typeface="Courier New" panose="02070309020205020404" pitchFamily="49" charset="0"/>
              </a:rPr>
              <a:t>in non-generic versions, but this works for </a:t>
            </a:r>
            <a:r>
              <a:rPr lang="en-US" sz="2800" i="1" dirty="0">
                <a:latin typeface="+mn-lt"/>
                <a:cs typeface="Courier New" panose="02070309020205020404" pitchFamily="49" charset="0"/>
              </a:rPr>
              <a:t>any</a:t>
            </a:r>
            <a:r>
              <a:rPr lang="en-US" sz="2800" dirty="0">
                <a:latin typeface="+mn-lt"/>
                <a:cs typeface="Courier New" panose="02070309020205020404" pitchFamily="49" charset="0"/>
              </a:rPr>
              <a:t> type of </a:t>
            </a:r>
            <a:r>
              <a:rPr lang="en-US" sz="2800" i="1" dirty="0">
                <a:latin typeface="+mn-lt"/>
                <a:cs typeface="Courier New" panose="02070309020205020404" pitchFamily="49" charset="0"/>
              </a:rPr>
              <a:t>any</a:t>
            </a:r>
            <a:r>
              <a:rPr lang="en-US" sz="2800" dirty="0">
                <a:latin typeface="+mn-lt"/>
                <a:cs typeface="Courier New" panose="02070309020205020404" pitchFamily="49" charset="0"/>
              </a:rPr>
              <a:t> size.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885290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4" name="Rectangle 3">
            <a:extLst>
              <a:ext uri="{FF2B5EF4-FFF2-40B4-BE49-F238E27FC236}">
                <a16:creationId xmlns:a16="http://schemas.microsoft.com/office/drawing/2014/main" id="{C3E10348-B931-F948-AACC-D06E5BDB207C}"/>
              </a:ext>
            </a:extLst>
          </p:cNvPr>
          <p:cNvSpPr/>
          <p:nvPr/>
        </p:nvSpPr>
        <p:spPr bwMode="auto">
          <a:xfrm>
            <a:off x="2353071" y="4191000"/>
            <a:ext cx="7485857"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0366734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*data1ptr = *data2ptr; ???</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D04D20D6-8659-3348-9996-A0E991AFDCA1}"/>
              </a:ext>
            </a:extLst>
          </p:cNvPr>
          <p:cNvSpPr/>
          <p:nvPr/>
        </p:nvSpPr>
        <p:spPr bwMode="auto">
          <a:xfrm>
            <a:off x="2353071" y="4191000"/>
            <a:ext cx="7485857"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019948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(data1ptr, data2ptr,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data2 to the location of data1?  </a:t>
            </a:r>
            <a:r>
              <a:rPr lang="en-US" sz="2800" b="1" dirty="0" err="1">
                <a:latin typeface="+mn-lt"/>
                <a:cs typeface="Courier New" panose="02070309020205020404" pitchFamily="49" charset="0"/>
              </a:rPr>
              <a:t>memcpy</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2885957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25908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temp’s data to the location of data2?</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805977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memcpy</a:t>
            </a:r>
            <a:r>
              <a:rPr lang="en-US" sz="2400" dirty="0">
                <a:solidFill>
                  <a:srgbClr val="FF0000"/>
                </a:solidFill>
                <a:latin typeface="Consolas" panose="020B0609020204030204" pitchFamily="49" charset="0"/>
                <a:cs typeface="Consolas" panose="020B0609020204030204" pitchFamily="49" charset="0"/>
              </a:rPr>
              <a:t>(data2ptr, temp, </a:t>
            </a:r>
            <a:r>
              <a:rPr lang="en-US" sz="2400" dirty="0" err="1">
                <a:solidFill>
                  <a:srgbClr val="FF0000"/>
                </a:solidFill>
                <a:latin typeface="Consolas" panose="020B0609020204030204" pitchFamily="49" charset="0"/>
                <a:cs typeface="Consolas" panose="020B0609020204030204" pitchFamily="49" charset="0"/>
              </a:rPr>
              <a:t>nbytes</a:t>
            </a:r>
            <a:r>
              <a:rPr lang="en-US" sz="2400"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38BE0142-F633-A940-BD0F-A7FB401A514B}"/>
              </a:ext>
            </a:extLst>
          </p:cNvPr>
          <p:cNvSpPr/>
          <p:nvPr/>
        </p:nvSpPr>
        <p:spPr bwMode="auto">
          <a:xfrm>
            <a:off x="2353071" y="4191000"/>
            <a:ext cx="7485857"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copy temp’s data to the location of data2?  </a:t>
            </a:r>
            <a:r>
              <a:rPr lang="en-US" sz="2800" b="1" dirty="0" err="1">
                <a:latin typeface="+mn-lt"/>
                <a:cs typeface="Courier New" panose="02070309020205020404" pitchFamily="49" charset="0"/>
              </a:rPr>
              <a:t>memcpy</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623059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x = 2;</a:t>
            </a:r>
          </a:p>
          <a:p>
            <a:pPr algn="l" eaLnBrk="1" hangingPunct="1"/>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25424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short x = 2;</a:t>
            </a:r>
          </a:p>
          <a:p>
            <a:pPr algn="l" eaLnBrk="1" hangingPunct="1"/>
            <a:r>
              <a:rPr lang="en-US" sz="2400" dirty="0">
                <a:latin typeface="Consolas" panose="020B0609020204030204" pitchFamily="49" charset="0"/>
                <a:cs typeface="Consolas" panose="020B0609020204030204" pitchFamily="49" charset="0"/>
              </a:rPr>
              <a:t>short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21465390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char *x = "2";</a:t>
            </a:r>
          </a:p>
          <a:p>
            <a:pPr algn="l" eaLnBrk="1" hangingPunct="1"/>
            <a:r>
              <a:rPr lang="en-US" sz="2400" dirty="0">
                <a:latin typeface="Consolas" panose="020B0609020204030204" pitchFamily="49" charset="0"/>
                <a:cs typeface="Consolas" panose="020B0609020204030204" pitchFamily="49" charset="0"/>
              </a:rPr>
              <a:t>char *y = "5";</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15520114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6" name="Rectangle 5">
            <a:extLst>
              <a:ext uri="{FF2B5EF4-FFF2-40B4-BE49-F238E27FC236}">
                <a16:creationId xmlns:a16="http://schemas.microsoft.com/office/drawing/2014/main" id="{ED95CDA6-9BBC-774C-8C5A-F2A70A070187}"/>
              </a:ext>
            </a:extLst>
          </p:cNvPr>
          <p:cNvSpPr/>
          <p:nvPr/>
        </p:nvSpPr>
        <p:spPr bwMode="auto">
          <a:xfrm>
            <a:off x="2353071" y="47244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x = {…};</a:t>
            </a:r>
          </a:p>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y = {…};</a:t>
            </a:r>
          </a:p>
          <a:p>
            <a:pPr algn="l" eaLnBrk="1" hangingPunct="1"/>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swap(&amp;x,</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&amp;y,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(x));</a:t>
            </a:r>
          </a:p>
        </p:txBody>
      </p:sp>
    </p:spTree>
    <p:extLst>
      <p:ext uri="{BB962C8B-B14F-4D97-AF65-F5344CB8AC3E}">
        <p14:creationId xmlns:p14="http://schemas.microsoft.com/office/powerpoint/2010/main" val="16552085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C Generics</a:t>
            </a:r>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r>
              <a:rPr lang="en-US" dirty="0"/>
              <a:t>We can use </a:t>
            </a:r>
            <a:r>
              <a:rPr lang="en-US" b="1" dirty="0"/>
              <a:t>void *</a:t>
            </a:r>
            <a:r>
              <a:rPr lang="en-US" dirty="0"/>
              <a:t> and </a:t>
            </a:r>
            <a:r>
              <a:rPr lang="en-US" b="1" dirty="0" err="1"/>
              <a:t>memcpy</a:t>
            </a:r>
            <a:r>
              <a:rPr lang="en-US" dirty="0"/>
              <a:t> to handle memory as generic bytes.</a:t>
            </a:r>
          </a:p>
          <a:p>
            <a:r>
              <a:rPr lang="en-US" dirty="0"/>
              <a:t>If we are given where the data of importance is, and how big it is, we can handle it!</a:t>
            </a:r>
          </a:p>
          <a:p>
            <a:endParaRPr lang="en-US" dirty="0"/>
          </a:p>
          <a:p>
            <a:endParaRPr lang="en-US" dirty="0"/>
          </a:p>
          <a:p>
            <a:pPr marL="0" indent="0">
              <a:spcBef>
                <a:spcPts val="0"/>
              </a:spcBef>
              <a:buNone/>
            </a:pPr>
            <a:r>
              <a:rPr lang="en-US" dirty="0">
                <a:latin typeface="Consolas" panose="020B0609020204030204" pitchFamily="49" charset="0"/>
                <a:cs typeface="Consolas" panose="020B0609020204030204" pitchFamily="49" charset="0"/>
              </a:rPr>
              <a:t>void swap(void *data1ptr, void *data2ptr,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char temp[</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(temp, data1ptr,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(data1ptr, data2ptr,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(data2ptr, temp, </a:t>
            </a:r>
            <a:r>
              <a:rPr lang="en-US" dirty="0" err="1">
                <a:latin typeface="Consolas" panose="020B0609020204030204" pitchFamily="49" charset="0"/>
                <a:cs typeface="Consolas" panose="020B0609020204030204" pitchFamily="49" charset="0"/>
              </a:rPr>
              <a:t>nbytes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940935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5CE3-B2B0-5C44-A93A-734023577A18}"/>
              </a:ext>
            </a:extLst>
          </p:cNvPr>
          <p:cNvSpPr>
            <a:spLocks noGrp="1"/>
          </p:cNvSpPr>
          <p:nvPr>
            <p:ph type="title"/>
          </p:nvPr>
        </p:nvSpPr>
        <p:spPr/>
        <p:txBody>
          <a:bodyPr/>
          <a:lstStyle/>
          <a:p>
            <a:r>
              <a:rPr lang="en-US" dirty="0"/>
              <a:t>void *, </a:t>
            </a:r>
            <a:r>
              <a:rPr lang="en-US" dirty="0" err="1"/>
              <a:t>memcpy</a:t>
            </a:r>
            <a:r>
              <a:rPr lang="en-US" dirty="0"/>
              <a:t>, </a:t>
            </a:r>
            <a:r>
              <a:rPr lang="en-US" dirty="0" err="1"/>
              <a:t>memmove</a:t>
            </a:r>
            <a:endParaRPr lang="en-US" dirty="0"/>
          </a:p>
        </p:txBody>
      </p:sp>
      <p:sp>
        <p:nvSpPr>
          <p:cNvPr id="3" name="Content Placeholder 2">
            <a:extLst>
              <a:ext uri="{FF2B5EF4-FFF2-40B4-BE49-F238E27FC236}">
                <a16:creationId xmlns:a16="http://schemas.microsoft.com/office/drawing/2014/main" id="{EA508A05-E8D6-7249-9644-15B7C7550B6D}"/>
              </a:ext>
            </a:extLst>
          </p:cNvPr>
          <p:cNvSpPr>
            <a:spLocks noGrp="1"/>
          </p:cNvSpPr>
          <p:nvPr>
            <p:ph idx="1"/>
          </p:nvPr>
        </p:nvSpPr>
        <p:spPr/>
        <p:txBody>
          <a:bodyPr/>
          <a:lstStyle/>
          <a:p>
            <a:pPr marL="0" indent="0">
              <a:buNone/>
            </a:pPr>
            <a:r>
              <a:rPr lang="en-US" dirty="0"/>
              <a:t>From a design standpoint, why does </a:t>
            </a:r>
            <a:r>
              <a:rPr lang="en-US" b="1" dirty="0" err="1"/>
              <a:t>memcpy</a:t>
            </a:r>
            <a:r>
              <a:rPr lang="en-US" dirty="0"/>
              <a:t> take </a:t>
            </a:r>
            <a:r>
              <a:rPr lang="en-US" b="1" dirty="0"/>
              <a:t>void *</a:t>
            </a:r>
            <a:r>
              <a:rPr lang="en-US" dirty="0"/>
              <a:t>s as parameters?</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x = 2;</a:t>
            </a:r>
          </a:p>
          <a:p>
            <a:pPr marL="0" indent="0">
              <a:spcBef>
                <a:spcPts val="0"/>
              </a:spcBef>
              <a:buNone/>
            </a:pPr>
            <a:r>
              <a:rPr lang="en-US" dirty="0">
                <a:latin typeface="Consolas" panose="020B0609020204030204" pitchFamily="49" charset="0"/>
                <a:cs typeface="Consolas" panose="020B0609020204030204" pitchFamily="49" charset="0"/>
              </a:rPr>
              <a:t>int y = 3;</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(x));  </a:t>
            </a:r>
            <a:r>
              <a:rPr lang="en-US" dirty="0">
                <a:solidFill>
                  <a:srgbClr val="00B050"/>
                </a:solidFill>
                <a:latin typeface="Consolas" panose="020B0609020204030204" pitchFamily="49" charset="0"/>
                <a:cs typeface="Consolas" panose="020B0609020204030204" pitchFamily="49" charset="0"/>
              </a:rPr>
              <a:t>// copy 3 into x</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why not this?</a:t>
            </a:r>
          </a:p>
          <a:p>
            <a:pPr marL="0" indent="0">
              <a:spcBef>
                <a:spcPts val="0"/>
              </a:spcBef>
              <a:buNone/>
            </a:pPr>
            <a:r>
              <a:rPr lang="en-US" dirty="0" err="1">
                <a:latin typeface="Consolas" panose="020B0609020204030204" pitchFamily="49" charset="0"/>
                <a:cs typeface="Consolas" panose="020B0609020204030204" pitchFamily="49" charset="0"/>
              </a:rPr>
              <a:t>memcpy</a:t>
            </a:r>
            <a:r>
              <a:rPr lang="en-US" dirty="0">
                <a:latin typeface="Consolas" panose="020B0609020204030204" pitchFamily="49" charset="0"/>
                <a:cs typeface="Consolas" panose="020B0609020204030204" pitchFamily="49" charset="0"/>
              </a:rPr>
              <a:t>(x, y);</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1. The first parameter must be a pointer so </a:t>
            </a:r>
            <a:r>
              <a:rPr lang="en-US" b="1" dirty="0" err="1"/>
              <a:t>memcpy</a:t>
            </a:r>
            <a:r>
              <a:rPr lang="en-US" dirty="0"/>
              <a:t> knows where to copy to.</a:t>
            </a:r>
          </a:p>
          <a:p>
            <a:pPr marL="0" indent="0">
              <a:spcBef>
                <a:spcPts val="0"/>
              </a:spcBef>
              <a:buNone/>
            </a:pPr>
            <a:r>
              <a:rPr lang="en-US" dirty="0"/>
              <a:t>2. The second parameter </a:t>
            </a:r>
            <a:r>
              <a:rPr lang="en-US" i="1" dirty="0"/>
              <a:t>could</a:t>
            </a:r>
            <a:r>
              <a:rPr lang="en-US" dirty="0"/>
              <a:t> be a non-pointer.  But then there must be a version of </a:t>
            </a:r>
            <a:r>
              <a:rPr lang="en-US" b="1" dirty="0" err="1"/>
              <a:t>memcpy</a:t>
            </a:r>
            <a:r>
              <a:rPr lang="en-US" dirty="0"/>
              <a:t> for every possible type we would like to copy!</a:t>
            </a:r>
          </a:p>
          <a:p>
            <a:pPr marL="0" indent="0">
              <a:spcBef>
                <a:spcPts val="0"/>
              </a:spcBef>
              <a:buNone/>
            </a:pPr>
            <a:endParaRPr lang="en-US" dirty="0"/>
          </a:p>
          <a:p>
            <a:pPr marL="0" indent="0">
              <a:spcBef>
                <a:spcPts val="0"/>
              </a:spcBef>
              <a:buNone/>
            </a:pPr>
            <a:r>
              <a:rPr lang="en-US" b="1" dirty="0" err="1"/>
              <a:t>memcpy_i</a:t>
            </a:r>
            <a:r>
              <a:rPr lang="en-US" b="1" dirty="0"/>
              <a:t>(void *, int);   </a:t>
            </a:r>
            <a:r>
              <a:rPr lang="en-US" b="1" dirty="0" err="1"/>
              <a:t>memcpy_c</a:t>
            </a:r>
            <a:r>
              <a:rPr lang="en-US" b="1" dirty="0"/>
              <a:t>(void *, char);  </a:t>
            </a:r>
            <a:r>
              <a:rPr lang="en-US" b="1" dirty="0" err="1"/>
              <a:t>memcpy_d</a:t>
            </a:r>
            <a:r>
              <a:rPr lang="en-US" b="1" dirty="0"/>
              <a:t>(void *, double);</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5113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Overview:</a:t>
            </a:r>
            <a:r>
              <a:rPr lang="en-US" dirty="0"/>
              <a:t> Generics	</a:t>
            </a:r>
          </a:p>
          <a:p>
            <a:pPr>
              <a:tabLst>
                <a:tab pos="11539728" algn="r"/>
              </a:tabLst>
            </a:pPr>
            <a:r>
              <a:rPr lang="en-US" dirty="0"/>
              <a:t>Generic Swap	</a:t>
            </a:r>
          </a:p>
          <a:p>
            <a:pPr>
              <a:tabLst>
                <a:tab pos="11539728" algn="r"/>
              </a:tabLst>
            </a:pPr>
            <a:r>
              <a:rPr lang="en-US" b="1" dirty="0">
                <a:solidFill>
                  <a:srgbClr val="C00000"/>
                </a:solidFill>
              </a:rPr>
              <a:t>Generics Pitfalls</a:t>
            </a:r>
            <a:r>
              <a:rPr lang="en-US" dirty="0"/>
              <a:t>	</a:t>
            </a:r>
          </a:p>
          <a:p>
            <a:pPr>
              <a:tabLst>
                <a:tab pos="11539728" algn="r"/>
              </a:tabLst>
            </a:pPr>
            <a:r>
              <a:rPr lang="en-US" dirty="0"/>
              <a:t>Generic Array Swap	</a:t>
            </a:r>
          </a:p>
          <a:p>
            <a:pPr>
              <a:tabLst>
                <a:tab pos="11539728" algn="r"/>
              </a:tabLst>
            </a:pPr>
            <a:endParaRPr lang="en-US" dirty="0"/>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7687788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C78B-7DF3-7F4D-86A4-5EEDC3864834}"/>
              </a:ext>
            </a:extLst>
          </p:cNvPr>
          <p:cNvSpPr>
            <a:spLocks noGrp="1"/>
          </p:cNvSpPr>
          <p:nvPr>
            <p:ph type="title"/>
          </p:nvPr>
        </p:nvSpPr>
        <p:spPr/>
        <p:txBody>
          <a:bodyPr/>
          <a:lstStyle/>
          <a:p>
            <a:r>
              <a:rPr lang="en-US" dirty="0"/>
              <a:t>Void * Pitfalls</a:t>
            </a:r>
          </a:p>
        </p:txBody>
      </p:sp>
      <p:sp>
        <p:nvSpPr>
          <p:cNvPr id="3" name="Content Placeholder 2">
            <a:extLst>
              <a:ext uri="{FF2B5EF4-FFF2-40B4-BE49-F238E27FC236}">
                <a16:creationId xmlns:a16="http://schemas.microsoft.com/office/drawing/2014/main" id="{654BC619-E668-164A-842F-65BD2424F613}"/>
              </a:ext>
            </a:extLst>
          </p:cNvPr>
          <p:cNvSpPr>
            <a:spLocks noGrp="1"/>
          </p:cNvSpPr>
          <p:nvPr>
            <p:ph idx="1"/>
          </p:nvPr>
        </p:nvSpPr>
        <p:spPr/>
        <p:txBody>
          <a:bodyPr/>
          <a:lstStyle/>
          <a:p>
            <a:r>
              <a:rPr lang="en-US" b="1" dirty="0"/>
              <a:t>void *</a:t>
            </a:r>
            <a:r>
              <a:rPr lang="en-US" dirty="0"/>
              <a:t>s are powerful, but dangerous - C cannot do as much checking!</a:t>
            </a:r>
          </a:p>
          <a:p>
            <a:r>
              <a:rPr lang="en-US" dirty="0"/>
              <a:t>E.g. with </a:t>
            </a:r>
            <a:r>
              <a:rPr lang="en-US" b="1" dirty="0" err="1"/>
              <a:t>int</a:t>
            </a:r>
            <a:r>
              <a:rPr lang="en-US" dirty="0"/>
              <a:t>, C would never let you swap </a:t>
            </a:r>
            <a:r>
              <a:rPr lang="en-US" i="1" dirty="0"/>
              <a:t>half</a:t>
            </a:r>
            <a:r>
              <a:rPr lang="en-US" dirty="0"/>
              <a:t> of an int.  With </a:t>
            </a:r>
            <a:r>
              <a:rPr lang="en-US" b="1" dirty="0"/>
              <a:t>void *s</a:t>
            </a:r>
            <a:r>
              <a:rPr lang="en-US" dirty="0"/>
              <a:t>, this can happen! (</a:t>
            </a:r>
            <a:r>
              <a:rPr lang="en-US" i="1" dirty="0"/>
              <a:t>How?  Let’s find out!)</a:t>
            </a:r>
            <a:endParaRPr lang="en-US" dirty="0"/>
          </a:p>
          <a:p>
            <a:endParaRPr lang="en-US" dirty="0"/>
          </a:p>
        </p:txBody>
      </p:sp>
    </p:spTree>
    <p:extLst>
      <p:ext uri="{BB962C8B-B14F-4D97-AF65-F5344CB8AC3E}">
        <p14:creationId xmlns:p14="http://schemas.microsoft.com/office/powerpoint/2010/main" val="31179874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Void *s Gone Wrong</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76922584-94BC-B449-ADF0-5F30C68B4A1A}"/>
              </a:ext>
            </a:extLst>
          </p:cNvPr>
          <p:cNvSpPr txBox="1"/>
          <p:nvPr/>
        </p:nvSpPr>
        <p:spPr>
          <a:xfrm>
            <a:off x="5623754" y="6324600"/>
            <a:ext cx="944490"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swap.c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2075482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9283-FEC7-5D41-B223-D806C800459E}"/>
              </a:ext>
            </a:extLst>
          </p:cNvPr>
          <p:cNvSpPr>
            <a:spLocks noGrp="1"/>
          </p:cNvSpPr>
          <p:nvPr>
            <p:ph type="title"/>
          </p:nvPr>
        </p:nvSpPr>
        <p:spPr/>
        <p:txBody>
          <a:bodyPr/>
          <a:lstStyle/>
          <a:p>
            <a:r>
              <a:rPr lang="en-US" dirty="0"/>
              <a:t>Void *Pitfalls</a:t>
            </a:r>
          </a:p>
        </p:txBody>
      </p:sp>
      <p:sp>
        <p:nvSpPr>
          <p:cNvPr id="3" name="Content Placeholder 2">
            <a:extLst>
              <a:ext uri="{FF2B5EF4-FFF2-40B4-BE49-F238E27FC236}">
                <a16:creationId xmlns:a16="http://schemas.microsoft.com/office/drawing/2014/main" id="{103C9526-95B6-4746-AA6C-5F6FED5D1433}"/>
              </a:ext>
            </a:extLst>
          </p:cNvPr>
          <p:cNvSpPr>
            <a:spLocks noGrp="1"/>
          </p:cNvSpPr>
          <p:nvPr>
            <p:ph idx="1"/>
          </p:nvPr>
        </p:nvSpPr>
        <p:spPr/>
        <p:txBody>
          <a:bodyPr/>
          <a:lstStyle/>
          <a:p>
            <a:r>
              <a:rPr lang="en-US" dirty="0"/>
              <a:t>Void * has more room for error because it manipulates arbitrary bytes without knowing what they represent.  This can result in some strange memory </a:t>
            </a:r>
            <a:r>
              <a:rPr lang="en-US" dirty="0" err="1"/>
              <a:t>Frankensteins</a:t>
            </a:r>
            <a:r>
              <a:rPr lang="en-US" dirty="0"/>
              <a:t>!</a:t>
            </a:r>
          </a:p>
          <a:p>
            <a:endParaRPr lang="en-US" dirty="0"/>
          </a:p>
          <a:p>
            <a:pPr marL="0" indent="0">
              <a:buNone/>
            </a:pPr>
            <a:endParaRPr lang="en-US" dirty="0"/>
          </a:p>
        </p:txBody>
      </p:sp>
      <p:pic>
        <p:nvPicPr>
          <p:cNvPr id="4" name="Picture 2" descr="A (somewhat creepy) fake picture of a rhino with the head of a turkey and feet of an elephant.  Meant as a connection to &quot;memory frankensteins&quot; possible with void * pointers.">
            <a:extLst>
              <a:ext uri="{FF2B5EF4-FFF2-40B4-BE49-F238E27FC236}">
                <a16:creationId xmlns:a16="http://schemas.microsoft.com/office/drawing/2014/main" id="{FFB7474A-9E26-ED4C-A332-33DA345DCD03}"/>
              </a:ext>
            </a:extLst>
          </p:cNvPr>
          <p:cNvPicPr>
            <a:picLocks noChangeAspect="1" noChangeArrowheads="1"/>
          </p:cNvPicPr>
          <p:nvPr>
            <p:custDataLst>
              <p:tags r:id="rId1"/>
            </p:custDataLst>
          </p:nvPr>
        </p:nvPicPr>
        <p:blipFill rotWithShape="1">
          <a:blip r:embed="rId3">
            <a:extLst>
              <a:ext uri="{28A0092B-C50C-407E-A947-70E740481C1C}">
                <a14:useLocalDpi xmlns:a14="http://schemas.microsoft.com/office/drawing/2010/main" val="0"/>
              </a:ext>
            </a:extLst>
          </a:blip>
          <a:srcRect t="6019" b="6465"/>
          <a:stretch/>
        </p:blipFill>
        <p:spPr bwMode="auto">
          <a:xfrm>
            <a:off x="3048000" y="2475763"/>
            <a:ext cx="6096000" cy="40012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3B6DB4A-DB77-0448-841A-2FD5D32A3A06}"/>
              </a:ext>
            </a:extLst>
          </p:cNvPr>
          <p:cNvSpPr/>
          <p:nvPr/>
        </p:nvSpPr>
        <p:spPr>
          <a:xfrm>
            <a:off x="4386237" y="6534150"/>
            <a:ext cx="3419526" cy="276999"/>
          </a:xfrm>
          <a:prstGeom prst="rect">
            <a:avLst/>
          </a:prstGeom>
        </p:spPr>
        <p:txBody>
          <a:bodyPr wrap="none">
            <a:spAutoFit/>
          </a:bodyPr>
          <a:lstStyle/>
          <a:p>
            <a:r>
              <a:rPr lang="en-US" sz="1200" dirty="0"/>
              <a:t>http://</a:t>
            </a:r>
            <a:r>
              <a:rPr lang="en-US" sz="1200" dirty="0" err="1"/>
              <a:t>i.ytimg.com</a:t>
            </a:r>
            <a:r>
              <a:rPr lang="en-US" sz="1200" dirty="0"/>
              <a:t>/vi/10gPoYjq3EA/</a:t>
            </a:r>
            <a:r>
              <a:rPr lang="en-US" sz="1200" dirty="0" err="1"/>
              <a:t>hqdefault.jpg</a:t>
            </a:r>
            <a:endParaRPr lang="en-US" sz="1200" dirty="0"/>
          </a:p>
        </p:txBody>
      </p:sp>
    </p:spTree>
    <p:extLst>
      <p:ext uri="{BB962C8B-B14F-4D97-AF65-F5344CB8AC3E}">
        <p14:creationId xmlns:p14="http://schemas.microsoft.com/office/powerpoint/2010/main" val="17943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dirty="0"/>
              <a:t>Use-after-free vulnerabilities, disclosure and partiality</a:t>
            </a:r>
            <a:endParaRPr lang="en-US" b="1" dirty="0"/>
          </a:p>
          <a:p>
            <a:pPr>
              <a:tabLst>
                <a:tab pos="11539728" algn="r"/>
              </a:tabLst>
            </a:pPr>
            <a:r>
              <a:rPr lang="en-US" b="1" dirty="0"/>
              <a:t>Overview:</a:t>
            </a:r>
            <a:r>
              <a:rPr lang="en-US" dirty="0"/>
              <a:t> Generics	</a:t>
            </a:r>
          </a:p>
          <a:p>
            <a:pPr>
              <a:tabLst>
                <a:tab pos="11539728" algn="r"/>
              </a:tabLst>
            </a:pPr>
            <a:r>
              <a:rPr lang="en-US" dirty="0"/>
              <a:t>Generic Swap	</a:t>
            </a:r>
          </a:p>
          <a:p>
            <a:pPr>
              <a:tabLst>
                <a:tab pos="11539728" algn="r"/>
              </a:tabLst>
            </a:pPr>
            <a:r>
              <a:rPr lang="en-US" dirty="0"/>
              <a:t>Generics Pitfalls	</a:t>
            </a:r>
          </a:p>
          <a:p>
            <a:pPr>
              <a:tabLst>
                <a:tab pos="11539728" algn="r"/>
              </a:tabLst>
            </a:pPr>
            <a:r>
              <a:rPr lang="en-US" b="1" dirty="0">
                <a:solidFill>
                  <a:srgbClr val="C00000"/>
                </a:solidFill>
              </a:rPr>
              <a:t>Generic Array Swap</a:t>
            </a:r>
            <a:r>
              <a:rPr lang="en-US" dirty="0"/>
              <a:t>	</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26289518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tmp</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[0] =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tmp</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main(</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{5, 2, 3, 4,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want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[0] = 1,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[4] = 5</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[0] = %d, </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[4] = %d\n"</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[4]);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87C0113-BA7C-BF48-8758-AC40F9CB0B8F}"/>
              </a:ext>
            </a:extLst>
          </p:cNvPr>
          <p:cNvSpPr/>
          <p:nvPr/>
        </p:nvSpPr>
        <p:spPr bwMode="auto">
          <a:xfrm>
            <a:off x="7315200" y="3124200"/>
            <a:ext cx="4047729" cy="838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Wait – we just wrote a generic swap function.  Let’s use that!</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30443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b="1" dirty="0">
                <a:solidFill>
                  <a:srgbClr val="FF0000"/>
                </a:solidFill>
                <a:latin typeface="Consolas" panose="020B0609020204030204" pitchFamily="49" charset="0"/>
                <a:cs typeface="Consolas" panose="020B0609020204030204" pitchFamily="49" charset="0"/>
              </a:rPr>
              <a:t>    swap(</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a:t>
            </a:r>
            <a:r>
              <a:rPr lang="en-US" sz="2200" b="1" dirty="0" err="1">
                <a:solidFill>
                  <a:srgbClr val="FF0000"/>
                </a:solidFill>
                <a:latin typeface="Consolas" panose="020B0609020204030204" pitchFamily="49" charset="0"/>
                <a:cs typeface="Consolas" panose="020B0609020204030204" pitchFamily="49" charset="0"/>
              </a:rPr>
              <a:t>sizeof</a:t>
            </a:r>
            <a:r>
              <a:rPr lang="en-US" sz="2200" b="1" dirty="0">
                <a:solidFill>
                  <a:srgbClr val="FF0000"/>
                </a:solidFill>
                <a:latin typeface="Consolas" panose="020B0609020204030204" pitchFamily="49" charset="0"/>
                <a:cs typeface="Consolas" panose="020B0609020204030204" pitchFamily="49" charset="0"/>
              </a:rPr>
              <a:t>(*</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main(</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{5, 2, 3, 4, 1};</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want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[0] = 1, </a:t>
            </a:r>
            <a:r>
              <a:rPr lang="en-US" sz="2200" dirty="0" err="1">
                <a:solidFill>
                  <a:srgbClr val="00B050"/>
                </a:solidFill>
                <a:latin typeface="Consolas" panose="020B0609020204030204" pitchFamily="49" charset="0"/>
                <a:cs typeface="Consolas" panose="020B0609020204030204" pitchFamily="49" charset="0"/>
              </a:rPr>
              <a:t>nums</a:t>
            </a:r>
            <a:r>
              <a:rPr lang="en-US" sz="2200" dirty="0">
                <a:solidFill>
                  <a:srgbClr val="00B050"/>
                </a:solidFill>
                <a:latin typeface="Consolas" panose="020B0609020204030204" pitchFamily="49" charset="0"/>
                <a:cs typeface="Consolas" panose="020B0609020204030204" pitchFamily="49" charset="0"/>
              </a:rPr>
              <a:t>[4] = 5</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a:t>
            </a:r>
            <a:r>
              <a:rPr lang="en-US" sz="2200" dirty="0">
                <a:solidFill>
                  <a:srgbClr val="0432FF"/>
                </a:solidFill>
                <a:latin typeface="Consolas" panose="020B0609020204030204" pitchFamily="49" charset="0"/>
                <a:cs typeface="Consolas" panose="020B0609020204030204" pitchFamily="49" charset="0"/>
              </a:rPr>
              <a:t>"</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[0] = %d, </a:t>
            </a:r>
            <a:r>
              <a:rPr lang="en-US" sz="2200" dirty="0" err="1">
                <a:solidFill>
                  <a:srgbClr val="0432FF"/>
                </a:solidFill>
                <a:latin typeface="Consolas" panose="020B0609020204030204" pitchFamily="49" charset="0"/>
                <a:cs typeface="Consolas" panose="020B0609020204030204" pitchFamily="49" charset="0"/>
              </a:rPr>
              <a:t>nums</a:t>
            </a:r>
            <a:r>
              <a:rPr lang="en-US" sz="2200" dirty="0">
                <a:solidFill>
                  <a:srgbClr val="0432FF"/>
                </a:solidFill>
                <a:latin typeface="Consolas" panose="020B0609020204030204" pitchFamily="49" charset="0"/>
                <a:cs typeface="Consolas" panose="020B0609020204030204" pitchFamily="49" charset="0"/>
              </a:rPr>
              <a:t>[4] = %d\n"</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[0], </a:t>
            </a:r>
            <a:r>
              <a:rPr lang="en-US" sz="2200" dirty="0" err="1">
                <a:latin typeface="Consolas" panose="020B0609020204030204" pitchFamily="49" charset="0"/>
                <a:cs typeface="Consolas" panose="020B0609020204030204" pitchFamily="49" charset="0"/>
              </a:rPr>
              <a:t>nums</a:t>
            </a:r>
            <a:r>
              <a:rPr lang="en-US" sz="2200" dirty="0">
                <a:latin typeface="Consolas" panose="020B0609020204030204" pitchFamily="49" charset="0"/>
                <a:cs typeface="Consolas" panose="020B0609020204030204" pitchFamily="49" charset="0"/>
              </a:rPr>
              <a:t>[4]);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8387170-9D60-6A43-A54C-A3C5104C5069}"/>
              </a:ext>
            </a:extLst>
          </p:cNvPr>
          <p:cNvSpPr/>
          <p:nvPr/>
        </p:nvSpPr>
        <p:spPr bwMode="auto">
          <a:xfrm>
            <a:off x="7315200" y="3124200"/>
            <a:ext cx="4047729" cy="838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Wait – we just wrote a generic swap function.  Let’s use that!</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10018509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out what some other versions would look like (just in case).</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swap_ends_short</a:t>
            </a:r>
            <a:r>
              <a:rPr lang="en-US" sz="2200" dirty="0">
                <a:latin typeface="Consolas" panose="020B0609020204030204" pitchFamily="49" charset="0"/>
                <a:cs typeface="Consolas" panose="020B0609020204030204" pitchFamily="49" charset="0"/>
              </a:rPr>
              <a:t>(short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swap_ends_string</a:t>
            </a:r>
            <a:r>
              <a:rPr lang="en-US" sz="2200" dirty="0">
                <a:latin typeface="Consolas" panose="020B0609020204030204" pitchFamily="49" charset="0"/>
                <a:cs typeface="Consolas" panose="020B0609020204030204" pitchFamily="49" charset="0"/>
              </a:rPr>
              <a:t>(char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swap_ends_float</a:t>
            </a:r>
            <a:r>
              <a:rPr lang="en-US" sz="2200" dirty="0">
                <a:latin typeface="Consolas" panose="020B0609020204030204" pitchFamily="49" charset="0"/>
                <a:cs typeface="Consolas" panose="020B0609020204030204" pitchFamily="49" charset="0"/>
              </a:rPr>
              <a:t>(float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7915671" y="5562600"/>
            <a:ext cx="4047729" cy="8001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The code seems to be the same regardless of the type!</a:t>
            </a:r>
            <a:endParaRPr kumimoji="0" lang="en-US" sz="2400"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97842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124200" y="3846652"/>
            <a:ext cx="6705600" cy="22493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Is this generic?  Does this work?</a:t>
            </a:r>
          </a:p>
          <a:p>
            <a:pPr algn="l" eaLnBrk="1" hangingPunct="1"/>
            <a:endParaRPr kumimoji="0" lang="en-US" sz="2400" i="0" u="none" strike="noStrike" cap="none" normalizeH="0" dirty="0">
              <a:ln>
                <a:noFill/>
              </a:ln>
              <a:solidFill>
                <a:schemeClr val="tx1"/>
              </a:solidFill>
              <a:effectLst/>
              <a:latin typeface="+mn-lt"/>
              <a:cs typeface="Consolas" panose="020B0609020204030204" pitchFamily="49" charset="0"/>
            </a:endParaRPr>
          </a:p>
          <a:p>
            <a:pPr algn="l" eaLnBrk="1" hangingPunct="1"/>
            <a:r>
              <a:rPr lang="en-US" sz="2400" b="1" dirty="0">
                <a:solidFill>
                  <a:schemeClr val="accent1">
                    <a:lumMod val="40000"/>
                    <a:lumOff val="60000"/>
                  </a:schemeClr>
                </a:solidFill>
                <a:latin typeface="+mn-lt"/>
                <a:cs typeface="Consolas" panose="020B0609020204030204" pitchFamily="49" charset="0"/>
              </a:rPr>
              <a:t>Unfortunately not</a:t>
            </a:r>
            <a:r>
              <a:rPr lang="en-US" sz="2400" dirty="0">
                <a:solidFill>
                  <a:schemeClr val="accent1">
                    <a:lumMod val="40000"/>
                    <a:lumOff val="60000"/>
                  </a:schemeClr>
                </a:solidFill>
                <a:latin typeface="+mn-lt"/>
                <a:cs typeface="Consolas" panose="020B0609020204030204" pitchFamily="49" charset="0"/>
              </a:rPr>
              <a:t>.  </a:t>
            </a:r>
            <a:r>
              <a:rPr lang="en-US" sz="2400" dirty="0" err="1">
                <a:solidFill>
                  <a:schemeClr val="accent1">
                    <a:lumMod val="40000"/>
                    <a:lumOff val="60000"/>
                  </a:schemeClr>
                </a:solidFill>
                <a:latin typeface="+mn-lt"/>
                <a:cs typeface="Consolas" panose="020B0609020204030204" pitchFamily="49" charset="0"/>
              </a:rPr>
              <a:t>Firs,t</a:t>
            </a:r>
            <a:r>
              <a:rPr lang="en-US" sz="2400" dirty="0">
                <a:solidFill>
                  <a:schemeClr val="accent1">
                    <a:lumMod val="40000"/>
                    <a:lumOff val="60000"/>
                  </a:schemeClr>
                </a:solidFill>
                <a:latin typeface="+mn-lt"/>
                <a:cs typeface="Consolas" panose="020B0609020204030204" pitchFamily="49" charset="0"/>
              </a:rPr>
              <a:t> we no longer know the element size.  Second, pointer arithmetic depends on the type of data being pointed to.  With a void *, we lose that information!</a:t>
            </a:r>
            <a:endParaRPr kumimoji="0" lang="en-US" sz="2400" b="1" i="0" u="none" strike="noStrike" cap="none" normalizeH="0" dirty="0">
              <a:ln>
                <a:noFill/>
              </a:ln>
              <a:solidFill>
                <a:schemeClr val="accent1">
                  <a:lumMod val="40000"/>
                  <a:lumOff val="60000"/>
                </a:schemeClr>
              </a:solidFill>
              <a:effectLst/>
              <a:latin typeface="+mn-lt"/>
              <a:cs typeface="Consolas" panose="020B0609020204030204" pitchFamily="49" charset="0"/>
            </a:endParaRPr>
          </a:p>
        </p:txBody>
      </p:sp>
    </p:spTree>
    <p:extLst>
      <p:ext uri="{BB962C8B-B14F-4D97-AF65-F5344CB8AC3E}">
        <p14:creationId xmlns:p14="http://schemas.microsoft.com/office/powerpoint/2010/main" val="255370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124200" y="3846652"/>
            <a:ext cx="6705600" cy="22493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Is this generic?  Does this work?</a:t>
            </a:r>
          </a:p>
          <a:p>
            <a:pPr algn="l" eaLnBrk="1" hangingPunct="1"/>
            <a:endParaRPr kumimoji="0" lang="en-US" sz="2400" i="0" u="none" strike="noStrike" cap="none" normalizeH="0" dirty="0">
              <a:ln>
                <a:noFill/>
              </a:ln>
              <a:solidFill>
                <a:schemeClr val="tx1"/>
              </a:solidFill>
              <a:effectLst/>
              <a:latin typeface="+mn-lt"/>
              <a:cs typeface="Consolas" panose="020B0609020204030204" pitchFamily="49" charset="0"/>
            </a:endParaRPr>
          </a:p>
          <a:p>
            <a:pPr algn="l" eaLnBrk="1" hangingPunct="1"/>
            <a:r>
              <a:rPr lang="en-US" sz="2400" b="1" dirty="0">
                <a:latin typeface="+mn-lt"/>
                <a:cs typeface="Consolas" panose="020B0609020204030204" pitchFamily="49" charset="0"/>
              </a:rPr>
              <a:t>Unfortunately not</a:t>
            </a:r>
            <a:r>
              <a:rPr lang="en-US" sz="2400" dirty="0">
                <a:latin typeface="+mn-lt"/>
                <a:cs typeface="Consolas" panose="020B0609020204030204" pitchFamily="49" charset="0"/>
              </a:rPr>
              <a:t>.  First, we no longer know the element size.  Second, pointer arithmetic depends on the type of data being pointed to.  With a void *, we lose that information!</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23587470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CABFE99D-0564-C149-B99A-8600DCBBF94A}"/>
              </a:ext>
            </a:extLst>
          </p:cNvPr>
          <p:cNvSpPr/>
          <p:nvPr/>
        </p:nvSpPr>
        <p:spPr bwMode="auto">
          <a:xfrm>
            <a:off x="3371850" y="4038600"/>
            <a:ext cx="5372100" cy="9539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We need to know the element size, so let’s add a parameter.  </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10666495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b="1" dirty="0" err="1">
                <a:latin typeface="Consolas" panose="020B0609020204030204" pitchFamily="49" charset="0"/>
                <a:cs typeface="Consolas" panose="020B0609020204030204" pitchFamily="49" charset="0"/>
              </a:rPr>
              <a:t>size_t</a:t>
            </a:r>
            <a:r>
              <a:rPr lang="en-US" sz="2200" b="1" dirty="0">
                <a:latin typeface="Consolas" panose="020B0609020204030204" pitchFamily="49" charset="0"/>
                <a:cs typeface="Consolas" panose="020B0609020204030204" pitchFamily="49" charset="0"/>
              </a:rPr>
              <a:t> </a:t>
            </a:r>
            <a:r>
              <a:rPr lang="en-US" sz="2200" b="1"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b="1"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84E4D44-D823-CD49-B24C-31709B243670}"/>
              </a:ext>
            </a:extLst>
          </p:cNvPr>
          <p:cNvSpPr/>
          <p:nvPr/>
        </p:nvSpPr>
        <p:spPr bwMode="auto">
          <a:xfrm>
            <a:off x="3371850" y="4038600"/>
            <a:ext cx="5372100" cy="9539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We need to know the element size, so let’s add a parameter.  </a:t>
            </a:r>
            <a:endParaRPr kumimoji="0" lang="en-US" sz="2400" b="1" i="0" u="none" strike="noStrike" cap="none" normalizeH="0" dirty="0">
              <a:ln>
                <a:noFill/>
              </a:ln>
              <a:solidFill>
                <a:schemeClr val="tx1"/>
              </a:solidFill>
              <a:effectLst/>
              <a:latin typeface="+mn-lt"/>
              <a:cs typeface="Consolas" panose="020B0609020204030204" pitchFamily="49" charset="0"/>
            </a:endParaRPr>
          </a:p>
        </p:txBody>
      </p:sp>
    </p:spTree>
    <p:extLst>
      <p:ext uri="{BB962C8B-B14F-4D97-AF65-F5344CB8AC3E}">
        <p14:creationId xmlns:p14="http://schemas.microsoft.com/office/powerpoint/2010/main" val="30071468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75021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13431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 </a:t>
            </a:r>
          </a:p>
        </p:txBody>
      </p:sp>
    </p:spTree>
    <p:extLst>
      <p:ext uri="{BB962C8B-B14F-4D97-AF65-F5344CB8AC3E}">
        <p14:creationId xmlns:p14="http://schemas.microsoft.com/office/powerpoint/2010/main" val="25132093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(short) = 6 bytes</a:t>
            </a:r>
          </a:p>
          <a:p>
            <a:pPr marL="0" indent="0">
              <a:buNone/>
            </a:pP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99181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(short) = 6 bytes</a:t>
            </a:r>
          </a:p>
          <a:p>
            <a:pPr marL="0" indent="0">
              <a:buNone/>
            </a:pPr>
            <a:r>
              <a:rPr lang="en-US" b="1" dirty="0">
                <a:latin typeface="Calibri" panose="020F0502020204030204" pitchFamily="34" charset="0"/>
                <a:cs typeface="Calibri" panose="020F0502020204030204" pitchFamily="34" charset="0"/>
              </a:rPr>
              <a:t>Char *: </a:t>
            </a:r>
            <a:r>
              <a:rPr lang="en-US" dirty="0">
                <a:latin typeface="Calibri" panose="020F0502020204030204" pitchFamily="34" charset="0"/>
                <a:cs typeface="Calibri" panose="020F0502020204030204" pitchFamily="34" charset="0"/>
              </a:rPr>
              <a:t>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(char *) = 24 bytes</a:t>
            </a:r>
          </a:p>
          <a:p>
            <a:pPr marL="0" indent="0">
              <a:buNone/>
            </a:pPr>
            <a:endParaRPr lang="en-US" b="1" dirty="0">
              <a:latin typeface="Calibri" panose="020F0502020204030204" pitchFamily="34" charset="0"/>
              <a:cs typeface="Calibri" panose="020F0502020204030204" pitchFamily="34" charset="0"/>
            </a:endParaRPr>
          </a:p>
          <a:p>
            <a:pPr marL="0" indent="0">
              <a:buNone/>
            </a:pPr>
            <a:r>
              <a:rPr lang="en-US" b="1" dirty="0">
                <a:latin typeface="Calibri" panose="020F0502020204030204" pitchFamily="34" charset="0"/>
                <a:cs typeface="Calibri" panose="020F0502020204030204" pitchFamily="34" charset="0"/>
              </a:rPr>
              <a:t>In each case, we need to know the element size to do the arithmetic.</a:t>
            </a:r>
          </a:p>
        </p:txBody>
      </p:sp>
    </p:spTree>
    <p:extLst>
      <p:ext uri="{BB962C8B-B14F-4D97-AF65-F5344CB8AC3E}">
        <p14:creationId xmlns:p14="http://schemas.microsoft.com/office/powerpoint/2010/main" val="33055473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many bytes past </a:t>
            </a:r>
            <a:r>
              <a:rPr lang="en-US" sz="2400" dirty="0" err="1">
                <a:latin typeface="+mn-lt"/>
                <a:cs typeface="Consolas" panose="020B0609020204030204" pitchFamily="49" charset="0"/>
              </a:rPr>
              <a:t>arr</a:t>
            </a:r>
            <a:r>
              <a:rPr lang="en-US" sz="2400" dirty="0">
                <a:latin typeface="+mn-lt"/>
                <a:cs typeface="Consolas" panose="020B0609020204030204" pitchFamily="49" charset="0"/>
              </a:rPr>
              <a:t> should we go to get to the last element?</a:t>
            </a:r>
          </a:p>
          <a:p>
            <a:pPr algn="l" eaLnBrk="1" hangingPunct="1"/>
            <a:endParaRPr lang="en-US" sz="2400" dirty="0">
              <a:latin typeface="+mn-lt"/>
              <a:cs typeface="Consolas" panose="020B0609020204030204" pitchFamily="49" charset="0"/>
            </a:endParaRPr>
          </a:p>
          <a:p>
            <a:pPr algn="l" eaLnBrk="1" hangingPunct="1"/>
            <a:r>
              <a:rPr lang="en-US" sz="2400" b="1" dirty="0">
                <a:latin typeface="+mn-lt"/>
                <a:cs typeface="Consolas" panose="020B0609020204030204" pitchFamily="49" charset="0"/>
              </a:rPr>
              <a:t>(</a:t>
            </a:r>
            <a:r>
              <a:rPr lang="en-US" sz="2400" b="1" dirty="0" err="1">
                <a:latin typeface="+mn-lt"/>
                <a:cs typeface="Consolas" panose="020B0609020204030204" pitchFamily="49" charset="0"/>
              </a:rPr>
              <a:t>nelems</a:t>
            </a:r>
            <a:r>
              <a:rPr lang="en-US" sz="2400" b="1" dirty="0">
                <a:latin typeface="+mn-lt"/>
                <a:cs typeface="Consolas" panose="020B0609020204030204" pitchFamily="49" charset="0"/>
              </a:rPr>
              <a:t> – 1) * </a:t>
            </a:r>
            <a:r>
              <a:rPr lang="en-US" sz="2400" b="1" dirty="0" err="1">
                <a:latin typeface="+mn-lt"/>
                <a:cs typeface="Consolas" panose="020B0609020204030204" pitchFamily="49" charset="0"/>
              </a:rPr>
              <a:t>elem_bytes</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183106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 </a:t>
            </a:r>
            <a:r>
              <a:rPr lang="en-US" sz="2200" b="1" dirty="0" err="1">
                <a:solidFill>
                  <a:srgbClr val="FF0000"/>
                </a:solidFill>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many bytes past </a:t>
            </a:r>
            <a:r>
              <a:rPr lang="en-US" sz="2400" dirty="0" err="1">
                <a:latin typeface="+mn-lt"/>
                <a:cs typeface="Consolas" panose="020B0609020204030204" pitchFamily="49" charset="0"/>
              </a:rPr>
              <a:t>arr</a:t>
            </a:r>
            <a:r>
              <a:rPr lang="en-US" sz="2400" dirty="0">
                <a:latin typeface="+mn-lt"/>
                <a:cs typeface="Consolas" panose="020B0609020204030204" pitchFamily="49" charset="0"/>
              </a:rPr>
              <a:t> should we go to get to the last element?</a:t>
            </a:r>
          </a:p>
          <a:p>
            <a:pPr algn="l" eaLnBrk="1" hangingPunct="1"/>
            <a:endParaRPr lang="en-US" sz="2400" dirty="0">
              <a:latin typeface="+mn-lt"/>
              <a:cs typeface="Consolas" panose="020B0609020204030204" pitchFamily="49" charset="0"/>
            </a:endParaRPr>
          </a:p>
          <a:p>
            <a:pPr algn="l" eaLnBrk="1" hangingPunct="1"/>
            <a:r>
              <a:rPr lang="en-US" sz="2400" b="1" dirty="0">
                <a:latin typeface="+mn-lt"/>
                <a:cs typeface="Consolas" panose="020B0609020204030204" pitchFamily="49" charset="0"/>
              </a:rPr>
              <a:t>(</a:t>
            </a:r>
            <a:r>
              <a:rPr lang="en-US" sz="2400" b="1" dirty="0" err="1">
                <a:latin typeface="+mn-lt"/>
                <a:cs typeface="Consolas" panose="020B0609020204030204" pitchFamily="49" charset="0"/>
              </a:rPr>
              <a:t>nelems</a:t>
            </a:r>
            <a:r>
              <a:rPr lang="en-US" sz="2400" b="1" dirty="0">
                <a:latin typeface="+mn-lt"/>
                <a:cs typeface="Consolas" panose="020B0609020204030204" pitchFamily="49" charset="0"/>
              </a:rPr>
              <a:t> – 1) * </a:t>
            </a:r>
            <a:r>
              <a:rPr lang="en-US" sz="2400" b="1" dirty="0" err="1">
                <a:latin typeface="+mn-lt"/>
                <a:cs typeface="Consolas" panose="020B0609020204030204" pitchFamily="49" charset="0"/>
              </a:rPr>
              <a:t>elem_bytes</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7044040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err="1">
                <a:solidFill>
                  <a:srgbClr val="FF0000"/>
                </a:solidFill>
                <a:latin typeface="Consolas" panose="020B0609020204030204" pitchFamily="49" charset="0"/>
                <a:cs typeface="Consolas" panose="020B0609020204030204" pitchFamily="49" charset="0"/>
              </a:rPr>
              <a:t>arr</a:t>
            </a:r>
            <a:r>
              <a:rPr lang="en-US" sz="2200" b="1" dirty="0">
                <a:solidFill>
                  <a:srgbClr val="FF0000"/>
                </a:solidFill>
                <a:latin typeface="Consolas" panose="020B0609020204030204" pitchFamily="49" charset="0"/>
                <a:cs typeface="Consolas" panose="020B0609020204030204" pitchFamily="49" charset="0"/>
              </a:rPr>
              <a:t> + (</a:t>
            </a:r>
            <a:r>
              <a:rPr lang="en-US" sz="2200" b="1" dirty="0" err="1">
                <a:solidFill>
                  <a:srgbClr val="FF0000"/>
                </a:solidFill>
                <a:latin typeface="Consolas" panose="020B0609020204030204" pitchFamily="49" charset="0"/>
                <a:cs typeface="Consolas" panose="020B0609020204030204" pitchFamily="49" charset="0"/>
              </a:rPr>
              <a:t>nelems</a:t>
            </a:r>
            <a:r>
              <a:rPr lang="en-US" sz="2200" b="1" dirty="0">
                <a:solidFill>
                  <a:srgbClr val="FF0000"/>
                </a:solidFill>
                <a:latin typeface="Consolas" panose="020B0609020204030204" pitchFamily="49" charset="0"/>
                <a:cs typeface="Consolas" panose="020B0609020204030204" pitchFamily="49" charset="0"/>
              </a:rPr>
              <a:t> – 1) * </a:t>
            </a:r>
            <a:r>
              <a:rPr lang="en-US" sz="2200" b="1" dirty="0" err="1">
                <a:solidFill>
                  <a:srgbClr val="FF0000"/>
                </a:solidFill>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But C still can’t do arithmetic with a void*.  We need to tell it to not worry about it, and just add bytes.  </a:t>
            </a:r>
            <a:r>
              <a:rPr lang="en-US" sz="2400" b="1" dirty="0">
                <a:latin typeface="+mn-lt"/>
                <a:cs typeface="Consolas" panose="020B0609020204030204" pitchFamily="49" charset="0"/>
              </a:rPr>
              <a:t>How can we do this?</a:t>
            </a:r>
          </a:p>
        </p:txBody>
      </p:sp>
    </p:spTree>
    <p:extLst>
      <p:ext uri="{BB962C8B-B14F-4D97-AF65-F5344CB8AC3E}">
        <p14:creationId xmlns:p14="http://schemas.microsoft.com/office/powerpoint/2010/main" val="18058736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version of </a:t>
            </a:r>
            <a:r>
              <a:rPr lang="en-US" dirty="0" err="1"/>
              <a:t>swap_ends</a:t>
            </a:r>
            <a:r>
              <a:rPr lang="en-US" dirty="0"/>
              <a:t> that works for any type of array.</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a:t>
            </a:r>
            <a:r>
              <a:rPr lang="en-US" sz="2200" b="1" dirty="0">
                <a:latin typeface="Consolas" panose="020B0609020204030204" pitchFamily="49" charset="0"/>
                <a:cs typeface="Consolas" panose="020B0609020204030204" pitchFamily="49" charset="0"/>
              </a:rPr>
              <a:t>void *</a:t>
            </a:r>
            <a:r>
              <a:rPr lang="en-US" sz="2200" b="1"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a:solidFill>
                  <a:srgbClr val="FF0000"/>
                </a:solidFill>
                <a:latin typeface="Consolas" panose="020B0609020204030204" pitchFamily="49" charset="0"/>
                <a:cs typeface="Consolas" panose="020B0609020204030204" pitchFamily="49" charset="0"/>
              </a:rPr>
              <a:t>(char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597C79AF-7B3C-CF44-ADDC-364DADE5EDEE}"/>
              </a:ext>
            </a:extLst>
          </p:cNvPr>
          <p:cNvSpPr/>
          <p:nvPr/>
        </p:nvSpPr>
        <p:spPr bwMode="auto">
          <a:xfrm>
            <a:off x="3371850" y="4038600"/>
            <a:ext cx="5372100"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But C still can’t do arithmetic with a void*.  We need to tell it to not worry about it, and just add bytes.  </a:t>
            </a:r>
            <a:r>
              <a:rPr lang="en-US" sz="2400" b="1" dirty="0">
                <a:latin typeface="+mn-lt"/>
                <a:cs typeface="Consolas" panose="020B0609020204030204" pitchFamily="49" charset="0"/>
              </a:rPr>
              <a:t>How can we do this?</a:t>
            </a:r>
          </a:p>
          <a:p>
            <a:pPr algn="l" eaLnBrk="1" hangingPunct="1"/>
            <a:endParaRPr lang="en-US" sz="2400" b="1" dirty="0">
              <a:latin typeface="+mn-lt"/>
              <a:cs typeface="Consolas" panose="020B0609020204030204" pitchFamily="49" charset="0"/>
            </a:endParaRPr>
          </a:p>
          <a:p>
            <a:pPr algn="l" eaLnBrk="1" hangingPunct="1"/>
            <a:r>
              <a:rPr lang="en-US" sz="2400" dirty="0">
                <a:latin typeface="+mn-lt"/>
                <a:cs typeface="Consolas" panose="020B0609020204030204" pitchFamily="49" charset="0"/>
              </a:rPr>
              <a:t>char * pointers already add bytes!</a:t>
            </a:r>
          </a:p>
        </p:txBody>
      </p:sp>
    </p:spTree>
    <p:extLst>
      <p:ext uri="{BB962C8B-B14F-4D97-AF65-F5344CB8AC3E}">
        <p14:creationId xmlns:p14="http://schemas.microsoft.com/office/powerpoint/2010/main" val="12385460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099734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int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{5, 2, 3, 4, 1};</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[0]);</a:t>
            </a:r>
          </a:p>
          <a:p>
            <a:pPr algn="l" eaLnBrk="1" hangingPunct="1"/>
            <a:r>
              <a:rPr lang="en-US" sz="2400" dirty="0" err="1">
                <a:latin typeface="Consolas" panose="020B0609020204030204" pitchFamily="49" charset="0"/>
                <a:cs typeface="Consolas" panose="020B0609020204030204" pitchFamily="49" charset="0"/>
              </a:rPr>
              <a:t>s</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40114271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Consolas" panose="020B0609020204030204" pitchFamily="49" charset="0"/>
                <a:cs typeface="Consolas" panose="020B0609020204030204" pitchFamily="49" charset="0"/>
              </a:rPr>
              <a:t>short</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{5, 2, 3, 4, 1};</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[0]);</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nums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34017622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str</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{"Hi", </a:t>
            </a:r>
            <a:r>
              <a:rPr lang="en-US" sz="2400" dirty="0">
                <a:latin typeface="Consolas" panose="020B0609020204030204" pitchFamily="49" charset="0"/>
                <a:cs typeface="Consolas" panose="020B0609020204030204" pitchFamily="49" charset="0"/>
              </a:rPr>
              <a:t>"Hello"</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"Howdy"};</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strs</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strs</a:t>
            </a:r>
            <a:r>
              <a:rPr lang="en-US" sz="2400" dirty="0">
                <a:latin typeface="Consolas" panose="020B0609020204030204" pitchFamily="49" charset="0"/>
                <a:cs typeface="Consolas" panose="020B0609020204030204" pitchFamily="49" charset="0"/>
              </a:rPr>
              <a:t>[0]);</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strs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strs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[0]));</a:t>
            </a:r>
          </a:p>
        </p:txBody>
      </p:sp>
    </p:spTree>
    <p:extLst>
      <p:ext uri="{BB962C8B-B14F-4D97-AF65-F5344CB8AC3E}">
        <p14:creationId xmlns:p14="http://schemas.microsoft.com/office/powerpoint/2010/main" val="12145682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for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9C3BAA64-4883-ED45-BC8C-234980AA3466}"/>
              </a:ext>
            </a:extLst>
          </p:cNvPr>
          <p:cNvSpPr/>
          <p:nvPr/>
        </p:nvSpPr>
        <p:spPr bwMode="auto">
          <a:xfrm>
            <a:off x="1367036" y="4572000"/>
            <a:ext cx="9381728"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err="1">
                <a:latin typeface="Consolas" panose="020B0609020204030204" pitchFamily="49" charset="0"/>
                <a:cs typeface="Consolas" panose="020B0609020204030204" pitchFamily="49" charset="0"/>
              </a:rPr>
              <a:t>mystruct</a:t>
            </a:r>
            <a:r>
              <a:rPr lang="en-US" sz="2400" dirty="0">
                <a:latin typeface="Consolas" panose="020B0609020204030204" pitchFamily="49" charset="0"/>
                <a:cs typeface="Consolas" panose="020B0609020204030204" pitchFamily="49" charset="0"/>
              </a:rPr>
              <a:t> structs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 = …;</a:t>
            </a:r>
          </a:p>
          <a:p>
            <a:pPr algn="l" eaLnBrk="1" hangingPunct="1"/>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 …;</a:t>
            </a:r>
          </a:p>
          <a:p>
            <a:pPr algn="l" eaLnBrk="1" hangingPunct="1"/>
            <a:r>
              <a:rPr kumimoji="0" lang="en-US" sz="2400" i="0" u="none" strike="noStrike" cap="none" normalizeH="0" baseline="0" dirty="0" err="1">
                <a:ln>
                  <a:noFill/>
                </a:ln>
                <a:solidFill>
                  <a:schemeClr val="tx1"/>
                </a:solidFill>
                <a:effectLst/>
                <a:latin typeface="Consolas" panose="020B0609020204030204" pitchFamily="49" charset="0"/>
                <a:cs typeface="Consolas" panose="020B0609020204030204" pitchFamily="49" charset="0"/>
              </a:rPr>
              <a:t>swap_ends</a:t>
            </a:r>
            <a:r>
              <a:rPr kumimoji="0" lang="en-US" sz="2400" i="0" u="none" strike="noStrike" cap="none" normalizeH="0" baseline="0" dirty="0">
                <a:ln>
                  <a:noFill/>
                </a:ln>
                <a:solidFill>
                  <a:schemeClr val="tx1"/>
                </a:solidFill>
                <a:effectLst/>
                <a:latin typeface="Consolas" panose="020B0609020204030204" pitchFamily="49" charset="0"/>
                <a:cs typeface="Consolas" panose="020B0609020204030204" pitchFamily="49" charset="0"/>
              </a:rPr>
              <a:t>(structs,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nelems</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 </a:t>
            </a:r>
            <a:r>
              <a:rPr kumimoji="0" lang="en-US" sz="2400" i="0" u="none" strike="noStrike" cap="none" normalizeH="0" dirty="0" err="1">
                <a:ln>
                  <a:noFill/>
                </a:ln>
                <a:solidFill>
                  <a:schemeClr val="tx1"/>
                </a:solidFill>
                <a:effectLst/>
                <a:latin typeface="Consolas" panose="020B0609020204030204" pitchFamily="49" charset="0"/>
                <a:cs typeface="Consolas" panose="020B0609020204030204" pitchFamily="49" charset="0"/>
              </a:rPr>
              <a:t>sizeof</a:t>
            </a:r>
            <a:r>
              <a:rPr kumimoji="0" lang="en-US" sz="2400" i="0" u="none" strike="noStrike" cap="none" normalizeH="0" dirty="0">
                <a:ln>
                  <a:noFill/>
                </a:ln>
                <a:solidFill>
                  <a:schemeClr val="tx1"/>
                </a:solidFill>
                <a:effectLst/>
                <a:latin typeface="Consolas" panose="020B0609020204030204" pitchFamily="49" charset="0"/>
                <a:cs typeface="Consolas" panose="020B0609020204030204" pitchFamily="49" charset="0"/>
              </a:rPr>
              <a:t>(structs[0]));</a:t>
            </a:r>
          </a:p>
        </p:txBody>
      </p:sp>
    </p:spTree>
    <p:extLst>
      <p:ext uri="{BB962C8B-B14F-4D97-AF65-F5344CB8AC3E}">
        <p14:creationId xmlns:p14="http://schemas.microsoft.com/office/powerpoint/2010/main" val="20908939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Void *s Gone Wrong</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0D1116D0-C891-6849-91C4-AB5246D23036}"/>
              </a:ext>
            </a:extLst>
          </p:cNvPr>
          <p:cNvSpPr txBox="1"/>
          <p:nvPr/>
        </p:nvSpPr>
        <p:spPr>
          <a:xfrm>
            <a:off x="5314306"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swap_ends.c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561759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7885-5F87-9944-8AF0-F8A6A14F3FD0}"/>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62426943-0DFA-0A4E-A101-46E06B8040A8}"/>
              </a:ext>
            </a:extLst>
          </p:cNvPr>
          <p:cNvSpPr>
            <a:spLocks noGrp="1"/>
          </p:cNvSpPr>
          <p:nvPr>
            <p:ph idx="1"/>
          </p:nvPr>
        </p:nvSpPr>
        <p:spPr/>
        <p:txBody>
          <a:bodyPr/>
          <a:lstStyle/>
          <a:p>
            <a:r>
              <a:rPr lang="en-US" b="1" dirty="0">
                <a:latin typeface="Courier New" panose="02070309020205020404" pitchFamily="49" charset="0"/>
                <a:cs typeface="Courier New" panose="02070309020205020404" pitchFamily="49" charset="0"/>
              </a:rPr>
              <a:t>void *</a:t>
            </a:r>
            <a:r>
              <a:rPr lang="en-US" dirty="0">
                <a:latin typeface="Courier New" panose="02070309020205020404" pitchFamily="49" charset="0"/>
                <a:cs typeface="Courier New" panose="02070309020205020404" pitchFamily="49" charset="0"/>
              </a:rPr>
              <a:t> </a:t>
            </a:r>
            <a:r>
              <a:rPr lang="en-US" dirty="0"/>
              <a:t>is a variable type that represents a generic pointer “to something”.</a:t>
            </a:r>
          </a:p>
          <a:p>
            <a:r>
              <a:rPr lang="en-US" dirty="0"/>
              <a:t>We cannot perform pointer arithmetic with or dereference a </a:t>
            </a:r>
            <a:r>
              <a:rPr lang="en-US" b="1" dirty="0">
                <a:latin typeface="Courier New" panose="02070309020205020404" pitchFamily="49" charset="0"/>
                <a:cs typeface="Courier New" panose="02070309020205020404" pitchFamily="49" charset="0"/>
              </a:rPr>
              <a:t>void *</a:t>
            </a:r>
            <a:r>
              <a:rPr lang="en-US" dirty="0"/>
              <a:t>.</a:t>
            </a:r>
          </a:p>
          <a:p>
            <a:r>
              <a:rPr lang="en-US" dirty="0"/>
              <a:t>We can use </a:t>
            </a:r>
            <a:r>
              <a:rPr lang="en-US" b="1" dirty="0" err="1">
                <a:latin typeface="Courier New" panose="02070309020205020404" pitchFamily="49" charset="0"/>
                <a:cs typeface="Courier New" panose="02070309020205020404" pitchFamily="49" charset="0"/>
              </a:rPr>
              <a:t>memcpy</a:t>
            </a:r>
            <a:r>
              <a:rPr lang="en-US" dirty="0"/>
              <a:t> or </a:t>
            </a:r>
            <a:r>
              <a:rPr lang="en-US" b="1" dirty="0" err="1">
                <a:latin typeface="Courier New" panose="02070309020205020404" pitchFamily="49" charset="0"/>
                <a:cs typeface="Courier New" panose="02070309020205020404" pitchFamily="49" charset="0"/>
              </a:rPr>
              <a:t>memmove</a:t>
            </a:r>
            <a:r>
              <a:rPr lang="en-US" dirty="0"/>
              <a:t> to copy data from one memory location to another.</a:t>
            </a:r>
          </a:p>
          <a:p>
            <a:r>
              <a:rPr lang="en-US" dirty="0"/>
              <a:t>To do pointer arithmetic with a </a:t>
            </a:r>
            <a:r>
              <a:rPr lang="en-US" b="1" dirty="0">
                <a:latin typeface="Courier New" panose="02070309020205020404" pitchFamily="49" charset="0"/>
                <a:cs typeface="Courier New" panose="02070309020205020404" pitchFamily="49" charset="0"/>
              </a:rPr>
              <a:t>void *</a:t>
            </a:r>
            <a:r>
              <a:rPr lang="en-US" dirty="0"/>
              <a:t>, we must first cast it to a </a:t>
            </a:r>
            <a:r>
              <a:rPr lang="en-US" b="1" dirty="0">
                <a:latin typeface="Courier New" panose="02070309020205020404" pitchFamily="49" charset="0"/>
                <a:cs typeface="Courier New" panose="02070309020205020404" pitchFamily="49" charset="0"/>
              </a:rPr>
              <a:t>char *</a:t>
            </a:r>
            <a:r>
              <a:rPr lang="en-US" dirty="0"/>
              <a:t>.</a:t>
            </a:r>
          </a:p>
          <a:p>
            <a:r>
              <a:rPr lang="en-US" b="1" dirty="0">
                <a:latin typeface="Courier New" panose="02070309020205020404" pitchFamily="49" charset="0"/>
                <a:cs typeface="Courier New" panose="02070309020205020404" pitchFamily="49" charset="0"/>
              </a:rPr>
              <a:t>void *</a:t>
            </a:r>
            <a:r>
              <a:rPr lang="en-US" dirty="0"/>
              <a:t> and generics are powerful but dangerous because of the lack of type checking, so we must be extra careful </a:t>
            </a:r>
            <a:r>
              <a:rPr lang="en-US"/>
              <a:t>when working with </a:t>
            </a:r>
            <a:r>
              <a:rPr lang="en-US" dirty="0"/>
              <a:t>generic memory.</a:t>
            </a:r>
            <a:br>
              <a:rPr lang="en-US" dirty="0"/>
            </a:br>
            <a:endParaRPr lang="en-US" dirty="0"/>
          </a:p>
        </p:txBody>
      </p:sp>
    </p:spTree>
    <p:extLst>
      <p:ext uri="{BB962C8B-B14F-4D97-AF65-F5344CB8AC3E}">
        <p14:creationId xmlns:p14="http://schemas.microsoft.com/office/powerpoint/2010/main" val="266338632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Use-after-free vulnerabilities, disclosure and partiality</a:t>
            </a:r>
            <a:endParaRPr lang="en-US" b="1" dirty="0"/>
          </a:p>
          <a:p>
            <a:r>
              <a:rPr lang="en-US" b="1" dirty="0"/>
              <a:t>Overview:</a:t>
            </a:r>
            <a:r>
              <a:rPr lang="en-US" dirty="0"/>
              <a:t> Generics</a:t>
            </a:r>
          </a:p>
          <a:p>
            <a:r>
              <a:rPr lang="en-US" dirty="0"/>
              <a:t>Generic Swap</a:t>
            </a:r>
          </a:p>
          <a:p>
            <a:r>
              <a:rPr lang="en-US" dirty="0"/>
              <a:t>Generics Pitfalls</a:t>
            </a:r>
          </a:p>
          <a:p>
            <a:r>
              <a:rPr lang="en-US" dirty="0"/>
              <a:t>Generic Array Swap</a:t>
            </a:r>
          </a:p>
          <a:p>
            <a:endParaRPr lang="en-US" dirty="0"/>
          </a:p>
          <a:p>
            <a:endParaRPr lang="en-US" dirty="0"/>
          </a:p>
          <a:p>
            <a:endParaRPr lang="en-US" dirty="0"/>
          </a:p>
          <a:p>
            <a:endParaRPr lang="en-US" dirty="0"/>
          </a:p>
          <a:p>
            <a:pPr marL="0" indent="0">
              <a:buNone/>
            </a:pPr>
            <a:endParaRPr lang="en-US" b="1" dirty="0"/>
          </a:p>
          <a:p>
            <a:pPr marL="0" indent="0">
              <a:buNone/>
            </a:pPr>
            <a:r>
              <a:rPr lang="en-US" b="1" dirty="0"/>
              <a:t>Next time: </a:t>
            </a:r>
            <a:r>
              <a:rPr lang="en-US" dirty="0"/>
              <a:t>More Generics, and Function Pointers</a:t>
            </a:r>
            <a:endParaRPr lang="en-US" b="1" dirty="0"/>
          </a:p>
        </p:txBody>
      </p:sp>
      <p:sp>
        <p:nvSpPr>
          <p:cNvPr id="4" name="TextBox 3">
            <a:extLst>
              <a:ext uri="{FF2B5EF4-FFF2-40B4-BE49-F238E27FC236}">
                <a16:creationId xmlns:a16="http://schemas.microsoft.com/office/drawing/2014/main" id="{0A61BEE9-7106-9CE0-6AB5-2A0BE83835A0}"/>
              </a:ext>
            </a:extLst>
          </p:cNvPr>
          <p:cNvSpPr txBox="1"/>
          <p:nvPr/>
        </p:nvSpPr>
        <p:spPr>
          <a:xfrm>
            <a:off x="3657600" y="1987927"/>
            <a:ext cx="8229600" cy="4031873"/>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8 takeaway:</a:t>
            </a:r>
            <a:r>
              <a:rPr lang="en-US" sz="3200" dirty="0"/>
              <a:t> Partiality helps us better understand competing interests such as with vulnerability disclosure.  We can use </a:t>
            </a:r>
            <a:r>
              <a:rPr lang="en-US" sz="3200" b="1" dirty="0"/>
              <a:t>void *, </a:t>
            </a:r>
            <a:r>
              <a:rPr lang="en-US" sz="3200" b="1" dirty="0" err="1"/>
              <a:t>memcpy</a:t>
            </a:r>
            <a:r>
              <a:rPr lang="en-US" sz="3200" b="1" dirty="0"/>
              <a:t> </a:t>
            </a:r>
            <a:r>
              <a:rPr lang="en-US" sz="3200" dirty="0"/>
              <a:t>and </a:t>
            </a:r>
            <a:r>
              <a:rPr lang="en-US" sz="3200" b="1" dirty="0" err="1"/>
              <a:t>memmove</a:t>
            </a:r>
            <a:r>
              <a:rPr lang="en-US" sz="3200" dirty="0"/>
              <a:t> to manipulate data even if we don’t know its type.  We can cast </a:t>
            </a:r>
            <a:r>
              <a:rPr lang="en-US" sz="3200" b="1" dirty="0"/>
              <a:t>void *</a:t>
            </a:r>
            <a:r>
              <a:rPr lang="en-US" sz="3200" dirty="0"/>
              <a:t>s to perform pointer arithmetic.  </a:t>
            </a:r>
            <a:r>
              <a:rPr lang="en-US" sz="3200" b="1" dirty="0"/>
              <a:t>void *</a:t>
            </a:r>
            <a:r>
              <a:rPr lang="en-US" sz="3200" dirty="0"/>
              <a:t>s have no type checking, so we must be vigilant!</a:t>
            </a:r>
          </a:p>
        </p:txBody>
      </p:sp>
    </p:spTree>
    <p:extLst>
      <p:ext uri="{BB962C8B-B14F-4D97-AF65-F5344CB8AC3E}">
        <p14:creationId xmlns:p14="http://schemas.microsoft.com/office/powerpoint/2010/main" val="16863370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21F4-7B66-9E07-AF1D-FC0ED437E20F}"/>
              </a:ext>
            </a:extLst>
          </p:cNvPr>
          <p:cNvSpPr>
            <a:spLocks noGrp="1"/>
          </p:cNvSpPr>
          <p:nvPr>
            <p:ph type="title"/>
          </p:nvPr>
        </p:nvSpPr>
        <p:spPr/>
        <p:txBody>
          <a:bodyPr/>
          <a:lstStyle/>
          <a:p>
            <a:r>
              <a:rPr lang="en-US" dirty="0"/>
              <a:t>Overflow Slides</a:t>
            </a:r>
          </a:p>
        </p:txBody>
      </p:sp>
      <p:sp>
        <p:nvSpPr>
          <p:cNvPr id="3" name="Text Placeholder 2">
            <a:extLst>
              <a:ext uri="{FF2B5EF4-FFF2-40B4-BE49-F238E27FC236}">
                <a16:creationId xmlns:a16="http://schemas.microsoft.com/office/drawing/2014/main" id="{66BEF2B3-935C-BED1-5AD3-B31C44560B6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850049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dirty="0"/>
              <a:t>Use-after-free vulnerabilities, disclosure and partiality</a:t>
            </a:r>
            <a:endParaRPr lang="en-US" b="1" dirty="0"/>
          </a:p>
          <a:p>
            <a:pPr>
              <a:tabLst>
                <a:tab pos="11539728" algn="r"/>
              </a:tabLst>
            </a:pPr>
            <a:r>
              <a:rPr lang="en-US" b="1" dirty="0"/>
              <a:t>Overview:</a:t>
            </a:r>
            <a:r>
              <a:rPr lang="en-US" dirty="0"/>
              <a:t> Generics	</a:t>
            </a:r>
          </a:p>
          <a:p>
            <a:pPr>
              <a:tabLst>
                <a:tab pos="11539728" algn="r"/>
              </a:tabLst>
            </a:pPr>
            <a:r>
              <a:rPr lang="en-US" dirty="0"/>
              <a:t>Generic Swap	</a:t>
            </a:r>
          </a:p>
          <a:p>
            <a:pPr>
              <a:tabLst>
                <a:tab pos="11539728" algn="r"/>
              </a:tabLst>
            </a:pPr>
            <a:r>
              <a:rPr lang="en-US" dirty="0"/>
              <a:t>Generics Pitfalls	</a:t>
            </a:r>
          </a:p>
          <a:p>
            <a:pPr>
              <a:tabLst>
                <a:tab pos="11539728" algn="r"/>
              </a:tabLst>
            </a:pPr>
            <a:r>
              <a:rPr lang="en-US" dirty="0"/>
              <a:t>Generic Array Swap	</a:t>
            </a:r>
          </a:p>
          <a:p>
            <a:pPr>
              <a:tabLst>
                <a:tab pos="11539728" algn="r"/>
              </a:tabLst>
            </a:pPr>
            <a:r>
              <a:rPr lang="en-US" b="1" dirty="0">
                <a:solidFill>
                  <a:srgbClr val="C00000"/>
                </a:solidFill>
              </a:rPr>
              <a:t>Generic Stack</a:t>
            </a:r>
            <a:r>
              <a:rPr lang="en-US" dirty="0"/>
              <a:t>	</a:t>
            </a:r>
          </a:p>
        </p:txBody>
      </p:sp>
      <p:sp>
        <p:nvSpPr>
          <p:cNvPr id="4" name="TextBox 3">
            <a:extLst>
              <a:ext uri="{FF2B5EF4-FFF2-40B4-BE49-F238E27FC236}">
                <a16:creationId xmlns:a16="http://schemas.microsoft.com/office/drawing/2014/main" id="{259E700C-89CE-2948-B819-4B0E8DA3E3B8}"/>
              </a:ext>
            </a:extLst>
          </p:cNvPr>
          <p:cNvSpPr txBox="1"/>
          <p:nvPr/>
        </p:nvSpPr>
        <p:spPr>
          <a:xfrm>
            <a:off x="2926273" y="6248400"/>
            <a:ext cx="6136616" cy="369332"/>
          </a:xfrm>
          <a:prstGeom prst="rect">
            <a:avLst/>
          </a:prstGeom>
          <a:noFill/>
          <a:ln>
            <a:solidFill>
              <a:schemeClr val="tx1"/>
            </a:solidFill>
          </a:ln>
        </p:spPr>
        <p:txBody>
          <a:bodyPr wrap="none" rtlCol="0">
            <a:spAutoFit/>
          </a:bodyPr>
          <a:lstStyle/>
          <a:p>
            <a:pPr algn="ctr"/>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/class/cs107/lecture-code/lect8 .</a:t>
            </a:r>
          </a:p>
        </p:txBody>
      </p:sp>
    </p:spTree>
    <p:extLst>
      <p:ext uri="{BB962C8B-B14F-4D97-AF65-F5344CB8AC3E}">
        <p14:creationId xmlns:p14="http://schemas.microsoft.com/office/powerpoint/2010/main" val="17964084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CB82-6ADE-154C-90C4-2F01F3F17A8B}"/>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4029F462-64E3-CF46-B51A-C11AB8F73463}"/>
              </a:ext>
            </a:extLst>
          </p:cNvPr>
          <p:cNvSpPr>
            <a:spLocks noGrp="1"/>
          </p:cNvSpPr>
          <p:nvPr>
            <p:ph idx="1"/>
          </p:nvPr>
        </p:nvSpPr>
        <p:spPr/>
        <p:txBody>
          <a:bodyPr/>
          <a:lstStyle/>
          <a:p>
            <a:r>
              <a:rPr lang="en-US" dirty="0"/>
              <a:t>C generics are particularly powerful in helping us create generic data structures.</a:t>
            </a:r>
          </a:p>
          <a:p>
            <a:r>
              <a:rPr lang="en-US" dirty="0"/>
              <a:t>Let’s see how we might go about making a Stack in C.</a:t>
            </a:r>
          </a:p>
        </p:txBody>
      </p:sp>
    </p:spTree>
    <p:extLst>
      <p:ext uri="{BB962C8B-B14F-4D97-AF65-F5344CB8AC3E}">
        <p14:creationId xmlns:p14="http://schemas.microsoft.com/office/powerpoint/2010/main" val="13041415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6D9DDB9D-C946-6F49-80AD-0596E95F24E8}"/>
              </a:ext>
            </a:extLst>
          </p:cNvPr>
          <p:cNvSpPr>
            <a:spLocks noGrp="1" noChangeArrowheads="1"/>
          </p:cNvSpPr>
          <p:nvPr>
            <p:ph type="title"/>
          </p:nvPr>
        </p:nvSpPr>
        <p:spPr/>
        <p:txBody>
          <a:bodyPr/>
          <a:lstStyle/>
          <a:p>
            <a:pPr eaLnBrk="1" hangingPunct="1">
              <a:defRPr/>
            </a:pPr>
            <a:r>
              <a:rPr lang="en-US" dirty="0">
                <a:cs typeface="+mj-cs"/>
              </a:rPr>
              <a:t>Refresher: Stacks</a:t>
            </a:r>
          </a:p>
        </p:txBody>
      </p:sp>
      <p:sp>
        <p:nvSpPr>
          <p:cNvPr id="248835" name="Rectangle 3">
            <a:extLst>
              <a:ext uri="{FF2B5EF4-FFF2-40B4-BE49-F238E27FC236}">
                <a16:creationId xmlns:a16="http://schemas.microsoft.com/office/drawing/2014/main" id="{9F03FB12-FC3B-8947-9D0B-F248E7019770}"/>
              </a:ext>
            </a:extLst>
          </p:cNvPr>
          <p:cNvSpPr>
            <a:spLocks noGrp="1" noChangeArrowheads="1"/>
          </p:cNvSpPr>
          <p:nvPr>
            <p:ph type="body" idx="1"/>
          </p:nvPr>
        </p:nvSpPr>
        <p:spPr>
          <a:xfrm>
            <a:off x="219518" y="1370635"/>
            <a:ext cx="6649596" cy="5486400"/>
          </a:xfrm>
        </p:spPr>
        <p:txBody>
          <a:bodyPr/>
          <a:lstStyle/>
          <a:p>
            <a:r>
              <a:rPr lang="en-US" dirty="0"/>
              <a:t>A </a:t>
            </a:r>
            <a:r>
              <a:rPr lang="en-US" b="1" dirty="0"/>
              <a:t>Stack </a:t>
            </a:r>
            <a:r>
              <a:rPr lang="en-US" dirty="0"/>
              <a:t>is a data structure representing a stack of things. </a:t>
            </a:r>
          </a:p>
          <a:p>
            <a:r>
              <a:rPr lang="en-US" dirty="0"/>
              <a:t>Objects can be </a:t>
            </a:r>
            <a:r>
              <a:rPr lang="en-US" b="1" i="1" dirty="0"/>
              <a:t>pushed </a:t>
            </a:r>
            <a:r>
              <a:rPr lang="en-US" dirty="0"/>
              <a:t>on top of or </a:t>
            </a:r>
            <a:r>
              <a:rPr lang="en-US" b="1" i="1" dirty="0"/>
              <a:t>popped </a:t>
            </a:r>
            <a:r>
              <a:rPr lang="en-US" dirty="0"/>
              <a:t>from the top of the stack. </a:t>
            </a:r>
          </a:p>
          <a:p>
            <a:r>
              <a:rPr lang="en-US" dirty="0"/>
              <a:t>Only the top of the stack can be accessed; no other objects in the stack are visible. </a:t>
            </a:r>
          </a:p>
          <a:p>
            <a:pPr eaLnBrk="1" hangingPunct="1">
              <a:defRPr/>
            </a:pPr>
            <a:r>
              <a:rPr lang="en-US" dirty="0">
                <a:cs typeface="+mn-cs"/>
              </a:rPr>
              <a:t>Main operations:</a:t>
            </a:r>
          </a:p>
          <a:p>
            <a:pPr lvl="1" eaLnBrk="1" hangingPunct="1">
              <a:defRPr/>
            </a:pPr>
            <a:r>
              <a:rPr lang="en-US" b="1" dirty="0">
                <a:latin typeface="Consolas"/>
                <a:cs typeface="Consolas"/>
              </a:rPr>
              <a:t>push(value)</a:t>
            </a:r>
            <a:r>
              <a:rPr lang="en-US" dirty="0">
                <a:cs typeface="+mn-cs"/>
              </a:rPr>
              <a:t>: add an element to the top of the stack</a:t>
            </a:r>
          </a:p>
          <a:p>
            <a:pPr lvl="1" eaLnBrk="1" hangingPunct="1">
              <a:defRPr/>
            </a:pPr>
            <a:r>
              <a:rPr lang="en-US" b="1" dirty="0">
                <a:latin typeface="Consolas"/>
                <a:cs typeface="Consolas"/>
              </a:rPr>
              <a:t>pop()</a:t>
            </a:r>
            <a:r>
              <a:rPr lang="en-US" dirty="0">
                <a:cs typeface="+mn-cs"/>
              </a:rPr>
              <a:t>: remove and return the top element in the stack</a:t>
            </a:r>
          </a:p>
          <a:p>
            <a:pPr lvl="1" eaLnBrk="1" hangingPunct="1">
              <a:defRPr/>
            </a:pPr>
            <a:r>
              <a:rPr lang="en-US" b="1" dirty="0">
                <a:latin typeface="Consolas"/>
                <a:cs typeface="Consolas"/>
              </a:rPr>
              <a:t>peek()</a:t>
            </a:r>
            <a:r>
              <a:rPr lang="en-US" dirty="0">
                <a:cs typeface="+mn-cs"/>
              </a:rPr>
              <a:t>: return (but do not remove) the top element in the stack</a:t>
            </a:r>
          </a:p>
        </p:txBody>
      </p:sp>
      <p:sp>
        <p:nvSpPr>
          <p:cNvPr id="15" name="Text Box 5">
            <a:extLst>
              <a:ext uri="{FF2B5EF4-FFF2-40B4-BE49-F238E27FC236}">
                <a16:creationId xmlns:a16="http://schemas.microsoft.com/office/drawing/2014/main" id="{9EBD5E6C-D529-A84D-BEF2-FAF733F3F9BB}"/>
              </a:ext>
            </a:extLst>
          </p:cNvPr>
          <p:cNvSpPr txBox="1">
            <a:spLocks noChangeArrowheads="1"/>
          </p:cNvSpPr>
          <p:nvPr/>
        </p:nvSpPr>
        <p:spPr bwMode="auto">
          <a:xfrm>
            <a:off x="8664576" y="5194301"/>
            <a:ext cx="6588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Calibri" panose="020F0502020204030204" pitchFamily="34" charset="0"/>
              </a:rPr>
              <a:t>stack</a:t>
            </a:r>
          </a:p>
        </p:txBody>
      </p:sp>
      <p:graphicFrame>
        <p:nvGraphicFramePr>
          <p:cNvPr id="16" name="Group 6">
            <a:extLst>
              <a:ext uri="{FF2B5EF4-FFF2-40B4-BE49-F238E27FC236}">
                <a16:creationId xmlns:a16="http://schemas.microsoft.com/office/drawing/2014/main" id="{1AC0B229-BBC1-DF4D-998C-F54BD11E78D4}"/>
              </a:ext>
            </a:extLst>
          </p:cNvPr>
          <p:cNvGraphicFramePr>
            <a:graphicFrameLocks noGrp="1"/>
          </p:cNvGraphicFramePr>
          <p:nvPr>
            <p:extLst>
              <p:ext uri="{D42A27DB-BD31-4B8C-83A1-F6EECF244321}">
                <p14:modId xmlns:p14="http://schemas.microsoft.com/office/powerpoint/2010/main" val="995043280"/>
              </p:ext>
            </p:extLst>
          </p:nvPr>
        </p:nvGraphicFramePr>
        <p:xfrm>
          <a:off x="7326314" y="3581400"/>
          <a:ext cx="1817687" cy="1584960"/>
        </p:xfrm>
        <a:graphic>
          <a:graphicData uri="http://schemas.openxmlformats.org/drawingml/2006/table">
            <a:tbl>
              <a:tblPr/>
              <a:tblGrid>
                <a:gridCol w="1219200">
                  <a:extLst>
                    <a:ext uri="{9D8B030D-6E8A-4147-A177-3AD203B41FA5}">
                      <a16:colId xmlns:a16="http://schemas.microsoft.com/office/drawing/2014/main" val="2692354274"/>
                    </a:ext>
                  </a:extLst>
                </a:gridCol>
                <a:gridCol w="598487">
                  <a:extLst>
                    <a:ext uri="{9D8B030D-6E8A-4147-A177-3AD203B41FA5}">
                      <a16:colId xmlns:a16="http://schemas.microsoft.com/office/drawing/2014/main" val="4195742583"/>
                    </a:ext>
                  </a:extLst>
                </a:gridCol>
              </a:tblGrid>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tx1"/>
                        </a:solidFill>
                        <a:effectLst/>
                        <a:latin typeface="Calibri" panose="020F0502020204030204" pitchFamily="34"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tx1"/>
                        </a:solidFill>
                        <a:effectLst/>
                        <a:latin typeface="Calibri" panose="020F050202020403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09549162"/>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1" u="none" strike="noStrike" cap="none" normalizeH="0" baseline="0" dirty="0">
                          <a:ln>
                            <a:noFill/>
                          </a:ln>
                          <a:solidFill>
                            <a:schemeClr val="bg1">
                              <a:lumMod val="65000"/>
                            </a:schemeClr>
                          </a:solidFill>
                          <a:effectLst/>
                          <a:latin typeface="Calibri" panose="020F0502020204030204" pitchFamily="34" charset="0"/>
                        </a:rPr>
                        <a:t>top</a:t>
                      </a: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31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2856868151"/>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bg2"/>
                        </a:solidFill>
                        <a:effectLst/>
                        <a:latin typeface="Calibri" panose="020F0502020204030204" pitchFamily="34" charset="0"/>
                      </a:endParaRPr>
                    </a:p>
                  </a:txBody>
                  <a:tcPr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2933949274"/>
                  </a:ext>
                </a:extLst>
              </a:tr>
              <a:tr h="3556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000" b="0" i="1" u="none" strike="noStrike" cap="none" normalizeH="0" baseline="0" dirty="0">
                          <a:ln>
                            <a:noFill/>
                          </a:ln>
                          <a:solidFill>
                            <a:schemeClr val="bg1">
                              <a:lumMod val="65000"/>
                            </a:schemeClr>
                          </a:solidFill>
                          <a:effectLst/>
                          <a:latin typeface="Calibri" panose="020F0502020204030204" pitchFamily="34" charset="0"/>
                        </a:rPr>
                        <a:t>bottom</a:t>
                      </a:r>
                    </a:p>
                  </a:txBody>
                  <a:tcPr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Calibri" panose="020F0502020204030204" pitchFamily="34" charset="0"/>
                        </a:rPr>
                        <a:t>10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478273246"/>
                  </a:ext>
                </a:extLst>
              </a:tr>
            </a:tbl>
          </a:graphicData>
        </a:graphic>
      </p:graphicFrame>
      <p:sp>
        <p:nvSpPr>
          <p:cNvPr id="17" name="Line 28">
            <a:extLst>
              <a:ext uri="{FF2B5EF4-FFF2-40B4-BE49-F238E27FC236}">
                <a16:creationId xmlns:a16="http://schemas.microsoft.com/office/drawing/2014/main" id="{AD21C73D-097E-0F4B-85BB-0467156137C7}"/>
              </a:ext>
            </a:extLst>
          </p:cNvPr>
          <p:cNvSpPr>
            <a:spLocks noChangeShapeType="1"/>
          </p:cNvSpPr>
          <p:nvPr/>
        </p:nvSpPr>
        <p:spPr bwMode="auto">
          <a:xfrm>
            <a:off x="8164513" y="3048000"/>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Text Box 29">
            <a:extLst>
              <a:ext uri="{FF2B5EF4-FFF2-40B4-BE49-F238E27FC236}">
                <a16:creationId xmlns:a16="http://schemas.microsoft.com/office/drawing/2014/main" id="{935C0935-C6EB-454F-AF93-FFC767BC408C}"/>
              </a:ext>
            </a:extLst>
          </p:cNvPr>
          <p:cNvSpPr txBox="1">
            <a:spLocks noChangeArrowheads="1"/>
          </p:cNvSpPr>
          <p:nvPr/>
        </p:nvSpPr>
        <p:spPr bwMode="auto">
          <a:xfrm>
            <a:off x="9231314" y="2667001"/>
            <a:ext cx="1208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a:latin typeface="Calibri" panose="020F0502020204030204" pitchFamily="34" charset="0"/>
              </a:rPr>
              <a:t>pop, peek</a:t>
            </a:r>
          </a:p>
        </p:txBody>
      </p:sp>
      <p:sp>
        <p:nvSpPr>
          <p:cNvPr id="19" name="Text Box 30">
            <a:extLst>
              <a:ext uri="{FF2B5EF4-FFF2-40B4-BE49-F238E27FC236}">
                <a16:creationId xmlns:a16="http://schemas.microsoft.com/office/drawing/2014/main" id="{6032F31B-52A7-374B-8206-F0CD0A482DFA}"/>
              </a:ext>
            </a:extLst>
          </p:cNvPr>
          <p:cNvSpPr txBox="1">
            <a:spLocks noChangeArrowheads="1"/>
          </p:cNvSpPr>
          <p:nvPr/>
        </p:nvSpPr>
        <p:spPr bwMode="auto">
          <a:xfrm>
            <a:off x="7778751" y="2667001"/>
            <a:ext cx="684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dirty="0">
                <a:latin typeface="Calibri" panose="020F0502020204030204" pitchFamily="34" charset="0"/>
              </a:rPr>
              <a:t>push</a:t>
            </a:r>
          </a:p>
        </p:txBody>
      </p:sp>
      <p:sp>
        <p:nvSpPr>
          <p:cNvPr id="20" name="Line 31">
            <a:extLst>
              <a:ext uri="{FF2B5EF4-FFF2-40B4-BE49-F238E27FC236}">
                <a16:creationId xmlns:a16="http://schemas.microsoft.com/office/drawing/2014/main" id="{2F79D427-277A-DC4D-8365-131CE51E4E39}"/>
              </a:ext>
            </a:extLst>
          </p:cNvPr>
          <p:cNvSpPr>
            <a:spLocks noChangeShapeType="1"/>
          </p:cNvSpPr>
          <p:nvPr/>
        </p:nvSpPr>
        <p:spPr bwMode="auto">
          <a:xfrm flipV="1">
            <a:off x="9231313" y="3048000"/>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27630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Effect transition="in" filter="fade">
                                      <p:cBhvr>
                                        <p:cTn id="7" dur="500"/>
                                        <p:tgtEl>
                                          <p:spTgt spid="248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8835">
                                            <p:txEl>
                                              <p:pRg st="1" end="1"/>
                                            </p:txEl>
                                          </p:spTgt>
                                        </p:tgtEl>
                                        <p:attrNameLst>
                                          <p:attrName>style.visibility</p:attrName>
                                        </p:attrNameLst>
                                      </p:cBhvr>
                                      <p:to>
                                        <p:strVal val="visible"/>
                                      </p:to>
                                    </p:set>
                                    <p:animEffect transition="in" filter="fade">
                                      <p:cBhvr>
                                        <p:cTn id="12" dur="500"/>
                                        <p:tgtEl>
                                          <p:spTgt spid="248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8835">
                                            <p:txEl>
                                              <p:pRg st="2" end="2"/>
                                            </p:txEl>
                                          </p:spTgt>
                                        </p:tgtEl>
                                        <p:attrNameLst>
                                          <p:attrName>style.visibility</p:attrName>
                                        </p:attrNameLst>
                                      </p:cBhvr>
                                      <p:to>
                                        <p:strVal val="visible"/>
                                      </p:to>
                                    </p:set>
                                    <p:animEffect transition="in" filter="fade">
                                      <p:cBhvr>
                                        <p:cTn id="17" dur="500"/>
                                        <p:tgtEl>
                                          <p:spTgt spid="248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8835">
                                            <p:txEl>
                                              <p:pRg st="3" end="3"/>
                                            </p:txEl>
                                          </p:spTgt>
                                        </p:tgtEl>
                                        <p:attrNameLst>
                                          <p:attrName>style.visibility</p:attrName>
                                        </p:attrNameLst>
                                      </p:cBhvr>
                                      <p:to>
                                        <p:strVal val="visible"/>
                                      </p:to>
                                    </p:set>
                                    <p:animEffect transition="in" filter="fade">
                                      <p:cBhvr>
                                        <p:cTn id="22" dur="500"/>
                                        <p:tgtEl>
                                          <p:spTgt spid="248835">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8835">
                                            <p:txEl>
                                              <p:pRg st="4" end="4"/>
                                            </p:txEl>
                                          </p:spTgt>
                                        </p:tgtEl>
                                        <p:attrNameLst>
                                          <p:attrName>style.visibility</p:attrName>
                                        </p:attrNameLst>
                                      </p:cBhvr>
                                      <p:to>
                                        <p:strVal val="visible"/>
                                      </p:to>
                                    </p:set>
                                    <p:animEffect transition="in" filter="fade">
                                      <p:cBhvr>
                                        <p:cTn id="25" dur="500"/>
                                        <p:tgtEl>
                                          <p:spTgt spid="248835">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8835">
                                            <p:txEl>
                                              <p:pRg st="5" end="5"/>
                                            </p:txEl>
                                          </p:spTgt>
                                        </p:tgtEl>
                                        <p:attrNameLst>
                                          <p:attrName>style.visibility</p:attrName>
                                        </p:attrNameLst>
                                      </p:cBhvr>
                                      <p:to>
                                        <p:strVal val="visible"/>
                                      </p:to>
                                    </p:set>
                                    <p:animEffect transition="in" filter="fade">
                                      <p:cBhvr>
                                        <p:cTn id="28" dur="500"/>
                                        <p:tgtEl>
                                          <p:spTgt spid="248835">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8835">
                                            <p:txEl>
                                              <p:pRg st="6" end="6"/>
                                            </p:txEl>
                                          </p:spTgt>
                                        </p:tgtEl>
                                        <p:attrNameLst>
                                          <p:attrName>style.visibility</p:attrName>
                                        </p:attrNameLst>
                                      </p:cBhvr>
                                      <p:to>
                                        <p:strVal val="visible"/>
                                      </p:to>
                                    </p:set>
                                    <p:animEffect transition="in" filter="fade">
                                      <p:cBhvr>
                                        <p:cTn id="31" dur="500"/>
                                        <p:tgtEl>
                                          <p:spTgt spid="2488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uiExpand="1"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7" name="Rectangle 3">
            <a:extLst>
              <a:ext uri="{FF2B5EF4-FFF2-40B4-BE49-F238E27FC236}">
                <a16:creationId xmlns:a16="http://schemas.microsoft.com/office/drawing/2014/main" id="{9A791331-6565-4F48-9829-7D35C678B446}"/>
              </a:ext>
            </a:extLst>
          </p:cNvPr>
          <p:cNvSpPr>
            <a:spLocks noGrp="1" noChangeArrowheads="1"/>
          </p:cNvSpPr>
          <p:nvPr>
            <p:ph type="body" idx="1"/>
          </p:nvPr>
        </p:nvSpPr>
        <p:spPr/>
        <p:txBody>
          <a:bodyPr/>
          <a:lstStyle/>
          <a:p>
            <a:pPr marL="0" indent="0">
              <a:buNone/>
            </a:pPr>
            <a:r>
              <a:rPr lang="en-US" altLang="en-US" dirty="0"/>
              <a:t>A stack is often implemented using a </a:t>
            </a:r>
            <a:r>
              <a:rPr lang="en-US" altLang="en-US" b="1" dirty="0"/>
              <a:t>linked list </a:t>
            </a:r>
            <a:r>
              <a:rPr lang="en-US" altLang="en-US" dirty="0"/>
              <a:t>internally.</a:t>
            </a:r>
          </a:p>
          <a:p>
            <a:pPr lvl="1"/>
            <a:r>
              <a:rPr lang="en-US" altLang="en-US" dirty="0"/>
              <a:t>"bottom"	= tail of linked list</a:t>
            </a:r>
          </a:p>
          <a:p>
            <a:pPr lvl="1"/>
            <a:r>
              <a:rPr lang="en-US" altLang="en-US" dirty="0"/>
              <a:t>"top"	              = head of linked list	</a:t>
            </a:r>
            <a:r>
              <a:rPr lang="en-US" altLang="en-US" i="1" dirty="0"/>
              <a:t>(why not the other way around?)</a:t>
            </a:r>
            <a:endParaRPr lang="en-US" altLang="en-US" dirty="0"/>
          </a:p>
          <a:p>
            <a:pPr lvl="1">
              <a:lnSpc>
                <a:spcPct val="70000"/>
              </a:lnSpc>
              <a:buFontTx/>
              <a:buNone/>
            </a:pPr>
            <a:endParaRPr lang="en-US" altLang="en-US" sz="2000" dirty="0">
              <a:latin typeface="Consolas" panose="020B0609020204030204" pitchFamily="49" charset="0"/>
            </a:endParaRP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Stack&lt;</a:t>
            </a:r>
            <a:r>
              <a:rPr lang="en-US" altLang="en-US" sz="2000" dirty="0" err="1">
                <a:latin typeface="Consolas" panose="020B0609020204030204" pitchFamily="49" charset="0"/>
              </a:rPr>
              <a:t>int</a:t>
            </a:r>
            <a:r>
              <a:rPr lang="en-US" altLang="en-US" sz="2000" dirty="0">
                <a:latin typeface="Consolas" panose="020B0609020204030204" pitchFamily="49" charset="0"/>
              </a:rPr>
              <a:t>&gt; s;</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(42);</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(-3);</a:t>
            </a:r>
            <a:endParaRPr lang="en-US" altLang="en-US" sz="2000" dirty="0">
              <a:solidFill>
                <a:srgbClr val="008000"/>
              </a:solidFill>
              <a:latin typeface="Consolas" panose="020B0609020204030204" pitchFamily="49" charset="0"/>
            </a:endParaRPr>
          </a:p>
          <a:p>
            <a:pPr lvl="1">
              <a:lnSpc>
                <a:spcPct val="70000"/>
              </a:lnSpc>
              <a:buFontTx/>
              <a:buNone/>
            </a:pPr>
            <a:r>
              <a:rPr lang="en-US" altLang="en-US" sz="2000" dirty="0" err="1">
                <a:latin typeface="Consolas" panose="020B0609020204030204" pitchFamily="49" charset="0"/>
              </a:rPr>
              <a:t>s.push</a:t>
            </a:r>
            <a:r>
              <a:rPr lang="en-US" altLang="en-US" sz="2000" dirty="0">
                <a:latin typeface="Consolas" panose="020B0609020204030204" pitchFamily="49" charset="0"/>
              </a:rPr>
              <a:t>(17);</a:t>
            </a:r>
          </a:p>
          <a:p>
            <a:pPr lvl="1">
              <a:lnSpc>
                <a:spcPct val="70000"/>
              </a:lnSpc>
              <a:buFontTx/>
              <a:buNone/>
            </a:pPr>
            <a:endParaRPr lang="en-US" altLang="en-US" sz="2000" dirty="0">
              <a:latin typeface="Consolas" panose="020B0609020204030204" pitchFamily="49" charset="0"/>
            </a:endParaRPr>
          </a:p>
          <a:p>
            <a:pPr>
              <a:lnSpc>
                <a:spcPct val="70000"/>
              </a:lnSpc>
              <a:buNone/>
            </a:pPr>
            <a:endParaRPr lang="en-US" altLang="en-US" b="1" dirty="0"/>
          </a:p>
          <a:p>
            <a:pPr>
              <a:lnSpc>
                <a:spcPct val="70000"/>
              </a:lnSpc>
              <a:buNone/>
            </a:pPr>
            <a:r>
              <a:rPr lang="en-US" altLang="en-US" b="1" dirty="0"/>
              <a:t>Problem:</a:t>
            </a:r>
            <a:r>
              <a:rPr lang="en-US" altLang="en-US" dirty="0"/>
              <a:t> C is not object-oriented!  We can’t call methods on variables.</a:t>
            </a:r>
            <a:endParaRPr lang="en-US" altLang="en-US" b="1" dirty="0"/>
          </a:p>
          <a:p>
            <a:pPr lvl="1">
              <a:lnSpc>
                <a:spcPct val="70000"/>
              </a:lnSpc>
              <a:buFontTx/>
              <a:buNone/>
            </a:pPr>
            <a:endParaRPr lang="en-US" altLang="en-US" sz="2000" dirty="0">
              <a:latin typeface="Consolas" panose="020B0609020204030204" pitchFamily="49" charset="0"/>
            </a:endParaRPr>
          </a:p>
          <a:p>
            <a:pPr lvl="1">
              <a:lnSpc>
                <a:spcPct val="70000"/>
              </a:lnSpc>
              <a:buFontTx/>
              <a:buNone/>
            </a:pPr>
            <a:endParaRPr lang="en-US" altLang="en-US" sz="2000" dirty="0">
              <a:latin typeface="Consolas" panose="020B0609020204030204" pitchFamily="49" charset="0"/>
            </a:endParaRPr>
          </a:p>
        </p:txBody>
      </p:sp>
      <p:graphicFrame>
        <p:nvGraphicFramePr>
          <p:cNvPr id="277584" name="Group 80">
            <a:extLst>
              <a:ext uri="{FF2B5EF4-FFF2-40B4-BE49-F238E27FC236}">
                <a16:creationId xmlns:a16="http://schemas.microsoft.com/office/drawing/2014/main" id="{C8B04D9A-9EAC-974D-83EF-D4B5E4B0BF63}"/>
              </a:ext>
            </a:extLst>
          </p:cNvPr>
          <p:cNvGraphicFramePr>
            <a:graphicFrameLocks noGrp="1"/>
          </p:cNvGraphicFramePr>
          <p:nvPr>
            <p:extLst>
              <p:ext uri="{D42A27DB-BD31-4B8C-83A1-F6EECF244321}">
                <p14:modId xmlns:p14="http://schemas.microsoft.com/office/powerpoint/2010/main" val="1587564270"/>
              </p:ext>
            </p:extLst>
          </p:nvPr>
        </p:nvGraphicFramePr>
        <p:xfrm>
          <a:off x="6257926" y="3276600"/>
          <a:ext cx="676275" cy="396240"/>
        </p:xfrm>
        <a:graphic>
          <a:graphicData uri="http://schemas.openxmlformats.org/drawingml/2006/table">
            <a:tbl>
              <a:tblPr/>
              <a:tblGrid>
                <a:gridCol w="676275">
                  <a:extLst>
                    <a:ext uri="{9D8B030D-6E8A-4147-A177-3AD203B41FA5}">
                      <a16:colId xmlns:a16="http://schemas.microsoft.com/office/drawing/2014/main" val="2436725339"/>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2379202874"/>
                  </a:ext>
                </a:extLst>
              </a:tr>
            </a:tbl>
          </a:graphicData>
        </a:graphic>
      </p:graphicFrame>
      <p:sp>
        <p:nvSpPr>
          <p:cNvPr id="277590" name="Line 86">
            <a:extLst>
              <a:ext uri="{FF2B5EF4-FFF2-40B4-BE49-F238E27FC236}">
                <a16:creationId xmlns:a16="http://schemas.microsoft.com/office/drawing/2014/main" id="{8D1902FF-D94C-084F-A004-0302F2DEECF1}"/>
              </a:ext>
            </a:extLst>
          </p:cNvPr>
          <p:cNvSpPr>
            <a:spLocks noChangeShapeType="1"/>
          </p:cNvSpPr>
          <p:nvPr/>
        </p:nvSpPr>
        <p:spPr bwMode="auto">
          <a:xfrm flipV="1">
            <a:off x="6943725" y="3505200"/>
            <a:ext cx="304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77591" name="Group 87">
            <a:extLst>
              <a:ext uri="{FF2B5EF4-FFF2-40B4-BE49-F238E27FC236}">
                <a16:creationId xmlns:a16="http://schemas.microsoft.com/office/drawing/2014/main" id="{D0DC66CB-F2AA-454D-9A58-44162187D9EA}"/>
              </a:ext>
            </a:extLst>
          </p:cNvPr>
          <p:cNvGraphicFramePr>
            <a:graphicFrameLocks noGrp="1"/>
          </p:cNvGraphicFramePr>
          <p:nvPr>
            <p:extLst>
              <p:ext uri="{D42A27DB-BD31-4B8C-83A1-F6EECF244321}">
                <p14:modId xmlns:p14="http://schemas.microsoft.com/office/powerpoint/2010/main" val="1190069984"/>
              </p:ext>
            </p:extLst>
          </p:nvPr>
        </p:nvGraphicFramePr>
        <p:xfrm>
          <a:off x="7248526" y="3276600"/>
          <a:ext cx="676275" cy="396240"/>
        </p:xfrm>
        <a:graphic>
          <a:graphicData uri="http://schemas.openxmlformats.org/drawingml/2006/table">
            <a:tbl>
              <a:tblPr/>
              <a:tblGrid>
                <a:gridCol w="676275">
                  <a:extLst>
                    <a:ext uri="{9D8B030D-6E8A-4147-A177-3AD203B41FA5}">
                      <a16:colId xmlns:a16="http://schemas.microsoft.com/office/drawing/2014/main" val="4210570530"/>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4061337201"/>
                  </a:ext>
                </a:extLst>
              </a:tr>
            </a:tbl>
          </a:graphicData>
        </a:graphic>
      </p:graphicFrame>
      <p:sp>
        <p:nvSpPr>
          <p:cNvPr id="277597" name="Line 93">
            <a:extLst>
              <a:ext uri="{FF2B5EF4-FFF2-40B4-BE49-F238E27FC236}">
                <a16:creationId xmlns:a16="http://schemas.microsoft.com/office/drawing/2014/main" id="{62961FC8-F528-CA4A-941A-3B2B6D1A0DC4}"/>
              </a:ext>
            </a:extLst>
          </p:cNvPr>
          <p:cNvSpPr>
            <a:spLocks noChangeShapeType="1"/>
          </p:cNvSpPr>
          <p:nvPr/>
        </p:nvSpPr>
        <p:spPr bwMode="auto">
          <a:xfrm flipV="1">
            <a:off x="7934325" y="3505200"/>
            <a:ext cx="3048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77598" name="Group 94">
            <a:extLst>
              <a:ext uri="{FF2B5EF4-FFF2-40B4-BE49-F238E27FC236}">
                <a16:creationId xmlns:a16="http://schemas.microsoft.com/office/drawing/2014/main" id="{4D2A5AB5-5F0A-DB4E-B26E-4B0F3CCBA4B8}"/>
              </a:ext>
            </a:extLst>
          </p:cNvPr>
          <p:cNvGraphicFramePr>
            <a:graphicFrameLocks noGrp="1"/>
          </p:cNvGraphicFramePr>
          <p:nvPr>
            <p:extLst>
              <p:ext uri="{D42A27DB-BD31-4B8C-83A1-F6EECF244321}">
                <p14:modId xmlns:p14="http://schemas.microsoft.com/office/powerpoint/2010/main" val="966159077"/>
              </p:ext>
            </p:extLst>
          </p:nvPr>
        </p:nvGraphicFramePr>
        <p:xfrm>
          <a:off x="8239126" y="3276600"/>
          <a:ext cx="676275" cy="396240"/>
        </p:xfrm>
        <a:graphic>
          <a:graphicData uri="http://schemas.openxmlformats.org/drawingml/2006/table">
            <a:tbl>
              <a:tblPr/>
              <a:tblGrid>
                <a:gridCol w="676275">
                  <a:extLst>
                    <a:ext uri="{9D8B030D-6E8A-4147-A177-3AD203B41FA5}">
                      <a16:colId xmlns:a16="http://schemas.microsoft.com/office/drawing/2014/main" val="1152070504"/>
                    </a:ext>
                  </a:extLst>
                </a:gridCol>
              </a:tblGrid>
              <a:tr h="17780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Calibri" panose="020F0502020204030204" pitchFamily="34" charset="0"/>
                        </a:rPr>
                        <a:t>42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2076171075"/>
                  </a:ext>
                </a:extLst>
              </a:tr>
            </a:tbl>
          </a:graphicData>
        </a:graphic>
      </p:graphicFrame>
      <p:sp>
        <p:nvSpPr>
          <p:cNvPr id="277608" name="Text Box 104">
            <a:extLst>
              <a:ext uri="{FF2B5EF4-FFF2-40B4-BE49-F238E27FC236}">
                <a16:creationId xmlns:a16="http://schemas.microsoft.com/office/drawing/2014/main" id="{AE07386C-4580-8040-9A78-E7708A4A7375}"/>
              </a:ext>
            </a:extLst>
          </p:cNvPr>
          <p:cNvSpPr txBox="1">
            <a:spLocks noChangeArrowheads="1"/>
          </p:cNvSpPr>
          <p:nvPr/>
        </p:nvSpPr>
        <p:spPr bwMode="auto">
          <a:xfrm>
            <a:off x="6248401" y="3732213"/>
            <a:ext cx="695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i="1" dirty="0">
                <a:solidFill>
                  <a:schemeClr val="bg1">
                    <a:lumMod val="65000"/>
                  </a:schemeClr>
                </a:solidFill>
                <a:latin typeface="Calibri" panose="020F0502020204030204" pitchFamily="34" charset="0"/>
              </a:rPr>
              <a:t>front</a:t>
            </a:r>
          </a:p>
        </p:txBody>
      </p:sp>
      <p:sp>
        <p:nvSpPr>
          <p:cNvPr id="3" name="Title 2">
            <a:extLst>
              <a:ext uri="{FF2B5EF4-FFF2-40B4-BE49-F238E27FC236}">
                <a16:creationId xmlns:a16="http://schemas.microsoft.com/office/drawing/2014/main" id="{94A3EA68-98BC-984C-9A3B-3B4EC6E93BE8}"/>
              </a:ext>
            </a:extLst>
          </p:cNvPr>
          <p:cNvSpPr>
            <a:spLocks noGrp="1"/>
          </p:cNvSpPr>
          <p:nvPr>
            <p:ph type="title"/>
          </p:nvPr>
        </p:nvSpPr>
        <p:spPr/>
        <p:txBody>
          <a:bodyPr/>
          <a:lstStyle/>
          <a:p>
            <a:r>
              <a:rPr lang="en-US" dirty="0"/>
              <a:t>Refresher: Stacks</a:t>
            </a:r>
          </a:p>
        </p:txBody>
      </p:sp>
    </p:spTree>
    <p:extLst>
      <p:ext uri="{BB962C8B-B14F-4D97-AF65-F5344CB8AC3E}">
        <p14:creationId xmlns:p14="http://schemas.microsoft.com/office/powerpoint/2010/main" val="16984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5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t>Int</a:t>
            </a:r>
            <a:r>
              <a:rPr lang="en-US" dirty="0"/>
              <a:t> Stack</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2583E8BB-ADC9-EF4D-B4AC-5DCF64EA0513}"/>
              </a:ext>
            </a:extLst>
          </p:cNvPr>
          <p:cNvSpPr txBox="1"/>
          <p:nvPr/>
        </p:nvSpPr>
        <p:spPr>
          <a:xfrm>
            <a:off x="5314306"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int_stack.c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928148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540D-2A21-BB48-AE06-1E9BE019CA74}"/>
              </a:ext>
            </a:extLst>
          </p:cNvPr>
          <p:cNvSpPr>
            <a:spLocks noGrp="1"/>
          </p:cNvSpPr>
          <p:nvPr>
            <p:ph type="title"/>
          </p:nvPr>
        </p:nvSpPr>
        <p:spPr>
          <a:xfrm>
            <a:off x="616744" y="2002631"/>
            <a:ext cx="10958512" cy="2852737"/>
          </a:xfrm>
        </p:spPr>
        <p:txBody>
          <a:bodyPr/>
          <a:lstStyle/>
          <a:p>
            <a:r>
              <a:rPr lang="en-US" dirty="0"/>
              <a:t>What modifications are necessary to make a generic stack?</a:t>
            </a:r>
          </a:p>
        </p:txBody>
      </p:sp>
    </p:spTree>
    <p:extLst>
      <p:ext uri="{BB962C8B-B14F-4D97-AF65-F5344CB8AC3E}">
        <p14:creationId xmlns:p14="http://schemas.microsoft.com/office/powerpoint/2010/main" val="22589646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8F0DB3FC-C2B5-634D-B959-4BB9453351D2}"/>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the Stack data representation itself to be generic?</a:t>
            </a:r>
            <a:endParaRPr lang="en-US" sz="2400" b="1" dirty="0">
              <a:latin typeface="+mn-lt"/>
              <a:cs typeface="Consolas" panose="020B0609020204030204" pitchFamily="49" charset="0"/>
            </a:endParaRPr>
          </a:p>
        </p:txBody>
      </p:sp>
    </p:spTree>
    <p:extLst>
      <p:ext uri="{BB962C8B-B14F-4D97-AF65-F5344CB8AC3E}">
        <p14:creationId xmlns:p14="http://schemas.microsoft.com/office/powerpoint/2010/main" val="161257404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489713"/>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each node can no longer store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400933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Generic 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elem_size_bytes</a:t>
            </a:r>
            <a:r>
              <a:rPr lang="en-US"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node *top; </a:t>
            </a:r>
          </a:p>
          <a:p>
            <a:pPr marL="0" indent="0">
              <a:spcBef>
                <a:spcPts val="0"/>
              </a:spcBef>
              <a:buNone/>
            </a:pPr>
            <a:r>
              <a:rPr lang="en-US" dirty="0">
                <a:latin typeface="Consolas" panose="020B0609020204030204" pitchFamily="49" charset="0"/>
                <a:cs typeface="Consolas" panose="020B0609020204030204" pitchFamily="49" charset="0"/>
              </a:rPr>
              <a:t>} stack;</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337313"/>
            <a:ext cx="7248129" cy="13682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each node stores a pointer, which is always 8 bytes, to the data somewhere else.  We must also store the data size in the Stack struct.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86794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E52E-01B0-2445-93F9-ED13C7DC91D8}"/>
              </a:ext>
            </a:extLst>
          </p:cNvPr>
          <p:cNvSpPr>
            <a:spLocks noGrp="1"/>
          </p:cNvSpPr>
          <p:nvPr>
            <p:ph type="title"/>
          </p:nvPr>
        </p:nvSpPr>
        <p:spPr/>
        <p:txBody>
          <a:bodyPr/>
          <a:lstStyle/>
          <a:p>
            <a:r>
              <a:rPr lang="en-US" dirty="0"/>
              <a:t>Stack Functions</a:t>
            </a:r>
          </a:p>
        </p:txBody>
      </p:sp>
      <p:sp>
        <p:nvSpPr>
          <p:cNvPr id="3" name="Content Placeholder 2">
            <a:extLst>
              <a:ext uri="{FF2B5EF4-FFF2-40B4-BE49-F238E27FC236}">
                <a16:creationId xmlns:a16="http://schemas.microsoft.com/office/drawing/2014/main" id="{AC1D09BD-4C7A-1440-9F61-1BF385134BD4}"/>
              </a:ext>
            </a:extLst>
          </p:cNvPr>
          <p:cNvSpPr>
            <a:spLocks noGrp="1"/>
          </p:cNvSpPr>
          <p:nvPr>
            <p:ph idx="1"/>
          </p:nvPr>
        </p:nvSpPr>
        <p:spPr/>
        <p:txBody>
          <a:bodyPr/>
          <a:lstStyle/>
          <a:p>
            <a:r>
              <a:rPr lang="en-US" b="1" dirty="0" err="1">
                <a:latin typeface="Consolas" panose="020B0609020204030204" pitchFamily="49" charset="0"/>
                <a:cs typeface="Consolas" panose="020B0609020204030204" pitchFamily="49" charset="0"/>
              </a:rPr>
              <a:t>int_stack_create</a:t>
            </a:r>
            <a:r>
              <a:rPr lang="en-US" b="1" dirty="0">
                <a:latin typeface="Consolas" panose="020B0609020204030204" pitchFamily="49" charset="0"/>
                <a:cs typeface="Consolas" panose="020B0609020204030204" pitchFamily="49" charset="0"/>
              </a:rPr>
              <a:t>()</a:t>
            </a:r>
            <a:r>
              <a:rPr lang="en-US" dirty="0"/>
              <a:t>: creates a new stack on the heap and returns a pointer to it</a:t>
            </a:r>
          </a:p>
          <a:p>
            <a:r>
              <a:rPr lang="en-US" b="1" dirty="0" err="1">
                <a:latin typeface="Consolas" panose="020B0609020204030204" pitchFamily="49" charset="0"/>
                <a:cs typeface="Consolas" panose="020B0609020204030204" pitchFamily="49" charset="0"/>
              </a:rPr>
              <a:t>int_stack_push</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data)</a:t>
            </a:r>
            <a:r>
              <a:rPr lang="en-US" dirty="0"/>
              <a:t>: pushes data onto the stack</a:t>
            </a:r>
          </a:p>
          <a:p>
            <a:r>
              <a:rPr lang="en-US" b="1" dirty="0" err="1">
                <a:latin typeface="Consolas" panose="020B0609020204030204" pitchFamily="49" charset="0"/>
                <a:cs typeface="Consolas" panose="020B0609020204030204" pitchFamily="49" charset="0"/>
              </a:rPr>
              <a:t>int_stack_pop</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a:t>
            </a:r>
            <a:r>
              <a:rPr lang="en-US" b="1" dirty="0"/>
              <a:t>: </a:t>
            </a:r>
            <a:r>
              <a:rPr lang="en-US" dirty="0"/>
              <a:t>pops and returns topmost stack element</a:t>
            </a:r>
            <a:endParaRPr lang="en-US" b="1" dirty="0"/>
          </a:p>
        </p:txBody>
      </p:sp>
    </p:spTree>
    <p:extLst>
      <p:ext uri="{BB962C8B-B14F-4D97-AF65-F5344CB8AC3E}">
        <p14:creationId xmlns:p14="http://schemas.microsoft.com/office/powerpoint/2010/main" val="4348264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s;</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B3E69B7A-0DD0-3342-B230-8FE0ADF2299C}"/>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DA1C965F-983E-D442-9C19-824A13042BF7}"/>
              </a:ext>
            </a:extLst>
          </p:cNvPr>
          <p:cNvSpPr/>
          <p:nvPr/>
        </p:nvSpPr>
        <p:spPr>
          <a:xfrm>
            <a:off x="152400"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Tree>
    <p:extLst>
      <p:ext uri="{BB962C8B-B14F-4D97-AF65-F5344CB8AC3E}">
        <p14:creationId xmlns:p14="http://schemas.microsoft.com/office/powerpoint/2010/main" val="22432044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stack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(stack));</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 = </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return s;</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703543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E2121F09-FAA2-EB48-9E13-2881058CBDA6}"/>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083DB9C5-B845-2446-83FB-844C3F3DDCB0}"/>
              </a:ext>
            </a:extLst>
          </p:cNvPr>
          <p:cNvSpPr/>
          <p:nvPr/>
        </p:nvSpPr>
        <p:spPr>
          <a:xfrm>
            <a:off x="152400"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6" name="Rectangle 5">
            <a:extLst>
              <a:ext uri="{FF2B5EF4-FFF2-40B4-BE49-F238E27FC236}">
                <a16:creationId xmlns:a16="http://schemas.microsoft.com/office/drawing/2014/main" id="{C9B63EF7-361B-5E45-A148-45C26A39503C}"/>
              </a:ext>
            </a:extLst>
          </p:cNvPr>
          <p:cNvSpPr/>
          <p:nvPr/>
        </p:nvSpPr>
        <p:spPr>
          <a:xfrm>
            <a:off x="3581400" y="4875074"/>
            <a:ext cx="3117574" cy="1754326"/>
          </a:xfrm>
          <a:prstGeom prst="rect">
            <a:avLst/>
          </a:prstGeom>
          <a:ln>
            <a:solidFill>
              <a:schemeClr val="tx1"/>
            </a:solidFill>
          </a:ln>
        </p:spPr>
        <p:txBody>
          <a:bodyPr wrap="square">
            <a:spAutoFit/>
          </a:bodyPr>
          <a:lstStyle/>
          <a:p>
            <a:pPr marL="0" indent="0" algn="l">
              <a:spcBef>
                <a:spcPts val="0"/>
              </a:spcBef>
              <a:buNone/>
            </a:pPr>
            <a:endParaRPr lang="en-US" b="1" dirty="0">
              <a:latin typeface="Consolas" panose="020B0609020204030204" pitchFamily="49" charset="0"/>
              <a:cs typeface="Consolas" panose="020B0609020204030204" pitchFamily="49" charset="0"/>
            </a:endParaRP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sp>
        <p:nvSpPr>
          <p:cNvPr id="7" name="Rectangle 6">
            <a:extLst>
              <a:ext uri="{FF2B5EF4-FFF2-40B4-BE49-F238E27FC236}">
                <a16:creationId xmlns:a16="http://schemas.microsoft.com/office/drawing/2014/main" id="{50A7E023-A91A-D84B-9DAC-C61FC97CB66D}"/>
              </a:ext>
            </a:extLst>
          </p:cNvPr>
          <p:cNvSpPr/>
          <p:nvPr/>
        </p:nvSpPr>
        <p:spPr>
          <a:xfrm>
            <a:off x="2705100" y="4951274"/>
            <a:ext cx="1752600" cy="30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9540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data</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2471935" y="4800600"/>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1:</a:t>
            </a:r>
            <a:r>
              <a:rPr lang="en-US" sz="2800" dirty="0">
                <a:latin typeface="+mn-lt"/>
                <a:cs typeface="Courier New" panose="02070309020205020404" pitchFamily="49" charset="0"/>
              </a:rPr>
              <a:t> we can no longer pass the data itself as a parameter,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9416150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const</a:t>
            </a:r>
            <a:r>
              <a:rPr lang="en-US" b="1" dirty="0">
                <a:solidFill>
                  <a:srgbClr val="FF0000"/>
                </a:solidFill>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653035" y="4800600"/>
            <a:ext cx="48859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1:</a:t>
            </a:r>
            <a:r>
              <a:rPr lang="en-US" sz="2800" dirty="0">
                <a:latin typeface="+mn-lt"/>
                <a:cs typeface="Courier New" panose="02070309020205020404" pitchFamily="49" charset="0"/>
              </a:rPr>
              <a:t> pass a pointer to the data as a parameter instead.</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8828752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D432B15-FEE2-BF49-8CBF-8643352FC92E}"/>
              </a:ext>
            </a:extLst>
          </p:cNvPr>
          <p:cNvSpPr/>
          <p:nvPr/>
        </p:nvSpPr>
        <p:spPr bwMode="auto">
          <a:xfrm>
            <a:off x="2471935" y="4495800"/>
            <a:ext cx="7248129"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2:</a:t>
            </a:r>
            <a:r>
              <a:rPr lang="en-US" sz="2800" dirty="0">
                <a:latin typeface="+mn-lt"/>
                <a:cs typeface="Courier New" panose="02070309020205020404" pitchFamily="49" charset="0"/>
              </a:rPr>
              <a:t> we cannot copy the existing data pointer into </a:t>
            </a:r>
            <a:r>
              <a:rPr lang="en-US" sz="2800" dirty="0" err="1">
                <a:latin typeface="+mn-lt"/>
                <a:cs typeface="Courier New" panose="02070309020205020404" pitchFamily="49" charset="0"/>
              </a:rPr>
              <a:t>new_node</a:t>
            </a:r>
            <a:r>
              <a:rPr lang="en-US" sz="2800" dirty="0">
                <a:latin typeface="+mn-lt"/>
                <a:cs typeface="Courier New" panose="02070309020205020404" pitchFamily="49" charset="0"/>
              </a:rPr>
              <a:t>.  The data structure must manage its own copy that exists for its entire lifetime.  The provided copy may go away!</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99363203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2A50E-75A2-8D48-8ACB-09A73D969CD2}"/>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E3D72D76-FDF6-2540-8405-4F9752BBA5BD}"/>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 {</a:t>
            </a:r>
          </a:p>
          <a:p>
            <a:pPr marL="0" indent="0">
              <a:spcBef>
                <a:spcPts val="0"/>
              </a:spcBef>
              <a:buNone/>
            </a:pPr>
            <a:r>
              <a:rPr lang="en-US" dirty="0">
                <a:latin typeface="Consolas" panose="020B0609020204030204" pitchFamily="49" charset="0"/>
                <a:cs typeface="Consolas" panose="020B0609020204030204" pitchFamily="49" charset="0"/>
              </a:rPr>
              <a:t>    stack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008000"/>
                </a:solidFill>
                <a:latin typeface="Consolas" panose="020B0609020204030204" pitchFamily="49" charset="0"/>
                <a:cs typeface="Consolas" panose="020B0609020204030204" pitchFamily="49" charset="0"/>
              </a:rPr>
              <a:t>    // now stack stores pointer to invalid memory for 7!</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(stack *s)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7;</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 &amp;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2734401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(stack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node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(node));</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malloc(s-&gt;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119635" y="4876800"/>
            <a:ext cx="59527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2:</a:t>
            </a:r>
            <a:r>
              <a:rPr lang="en-US" sz="2800" dirty="0">
                <a:latin typeface="+mn-lt"/>
                <a:cs typeface="Courier New" panose="02070309020205020404" pitchFamily="49" charset="0"/>
              </a:rPr>
              <a:t> make a heap-allocated copy of the data that the node points to.</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2731122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77173932-01F5-3F43-B032-DA3C10EBD76C}"/>
              </a:ext>
            </a:extLst>
          </p:cNvPr>
          <p:cNvSpPr/>
          <p:nvPr/>
        </p:nvSpPr>
        <p:spPr bwMode="auto">
          <a:xfrm>
            <a:off x="6496050" y="2933700"/>
            <a:ext cx="523875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dirty="0">
                <a:latin typeface="+mn-lt"/>
                <a:cs typeface="Consolas" panose="020B0609020204030204" pitchFamily="49" charset="0"/>
              </a:rPr>
              <a:t>How might we modify this function to be generic?</a:t>
            </a:r>
            <a:endParaRPr lang="en-US" sz="2400" b="1" dirty="0">
              <a:latin typeface="+mn-lt"/>
              <a:cs typeface="Consolas" panose="020B0609020204030204" pitchFamily="49" charset="0"/>
            </a:endParaRPr>
          </a:p>
        </p:txBody>
      </p:sp>
      <p:sp>
        <p:nvSpPr>
          <p:cNvPr id="5" name="Rectangle 4">
            <a:extLst>
              <a:ext uri="{FF2B5EF4-FFF2-40B4-BE49-F238E27FC236}">
                <a16:creationId xmlns:a16="http://schemas.microsoft.com/office/drawing/2014/main" id="{B3539D6F-1B66-7C4C-8B8D-54AABBAE621C}"/>
              </a:ext>
            </a:extLst>
          </p:cNvPr>
          <p:cNvSpPr/>
          <p:nvPr/>
        </p:nvSpPr>
        <p:spPr>
          <a:xfrm>
            <a:off x="5035826" y="4875074"/>
            <a:ext cx="3429000" cy="1754326"/>
          </a:xfrm>
          <a:prstGeom prst="rect">
            <a:avLst/>
          </a:prstGeom>
          <a:ln>
            <a:solidFill>
              <a:schemeClr val="tx1"/>
            </a:solidFill>
          </a:ln>
        </p:spPr>
        <p:txBody>
          <a:bodyPr wrap="square">
            <a:spAutoFit/>
          </a:bodyPr>
          <a:lstStyle/>
          <a:p>
            <a:pPr marL="0" indent="0" algn="l">
              <a:spcBef>
                <a:spcPts val="0"/>
              </a:spcBef>
              <a:buNone/>
            </a:pPr>
            <a:r>
              <a:rPr lang="en-US" b="1" u="sng" dirty="0">
                <a:latin typeface="+mn-lt"/>
                <a:cs typeface="Consolas" panose="020B0609020204030204" pitchFamily="49" charset="0"/>
              </a:rPr>
              <a:t>From previous slide:</a:t>
            </a: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6" name="Rectangle 5">
            <a:extLst>
              <a:ext uri="{FF2B5EF4-FFF2-40B4-BE49-F238E27FC236}">
                <a16:creationId xmlns:a16="http://schemas.microsoft.com/office/drawing/2014/main" id="{5D9DA299-FE87-824D-B6F3-D463D2EA6C4F}"/>
              </a:ext>
            </a:extLst>
          </p:cNvPr>
          <p:cNvSpPr/>
          <p:nvPr/>
        </p:nvSpPr>
        <p:spPr>
          <a:xfrm>
            <a:off x="8464826" y="4875074"/>
            <a:ext cx="3117574" cy="1754326"/>
          </a:xfrm>
          <a:prstGeom prst="rect">
            <a:avLst/>
          </a:prstGeom>
          <a:ln>
            <a:solidFill>
              <a:schemeClr val="tx1"/>
            </a:solidFill>
          </a:ln>
        </p:spPr>
        <p:txBody>
          <a:bodyPr wrap="square">
            <a:spAutoFit/>
          </a:bodyPr>
          <a:lstStyle/>
          <a:p>
            <a:pPr marL="0" indent="0" algn="l">
              <a:spcBef>
                <a:spcPts val="0"/>
              </a:spcBef>
              <a:buNone/>
            </a:pPr>
            <a:endParaRPr lang="en-US" b="1" dirty="0">
              <a:latin typeface="Consolas" panose="020B0609020204030204" pitchFamily="49" charset="0"/>
              <a:cs typeface="Consolas" panose="020B0609020204030204" pitchFamily="49" charset="0"/>
            </a:endParaRPr>
          </a:p>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sp>
        <p:nvSpPr>
          <p:cNvPr id="7" name="Rectangle 6">
            <a:extLst>
              <a:ext uri="{FF2B5EF4-FFF2-40B4-BE49-F238E27FC236}">
                <a16:creationId xmlns:a16="http://schemas.microsoft.com/office/drawing/2014/main" id="{E6ECAE7D-D230-9145-ABD3-B3C5E77F3905}"/>
              </a:ext>
            </a:extLst>
          </p:cNvPr>
          <p:cNvSpPr/>
          <p:nvPr/>
        </p:nvSpPr>
        <p:spPr>
          <a:xfrm>
            <a:off x="7588526" y="4951274"/>
            <a:ext cx="1752600" cy="30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8424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return</a:t>
            </a:r>
            <a:r>
              <a:rPr lang="en-US" dirty="0">
                <a:solidFill>
                  <a:srgbClr val="FF0000"/>
                </a:solidFill>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5334000"/>
            <a:ext cx="63246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we can no longer return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0876436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114800"/>
            <a:ext cx="6324600"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While it’s possible to return the heap address of the element, this means the client would be responsible for freeing it.  Ideally, the data structure should manage its own memory here.</a:t>
            </a:r>
          </a:p>
        </p:txBody>
      </p:sp>
    </p:spTree>
    <p:extLst>
      <p:ext uri="{BB962C8B-B14F-4D97-AF65-F5344CB8AC3E}">
        <p14:creationId xmlns:p14="http://schemas.microsoft.com/office/powerpoint/2010/main" val="122038706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stack_pop</a:t>
            </a:r>
            <a:r>
              <a:rPr lang="en-US" dirty="0">
                <a:latin typeface="Consolas" panose="020B0609020204030204" pitchFamily="49" charset="0"/>
                <a:cs typeface="Consolas" panose="020B0609020204030204" pitchFamily="49" charset="0"/>
              </a:rPr>
              <a:t>(stack *s, </a:t>
            </a:r>
            <a:r>
              <a:rPr lang="en-US" b="1" dirty="0">
                <a:solidFill>
                  <a:srgbClr val="FF0000"/>
                </a:solidFill>
                <a:latin typeface="Consolas" panose="020B0609020204030204" pitchFamily="49" charset="0"/>
                <a:cs typeface="Consolas" panose="020B0609020204030204" pitchFamily="49" charset="0"/>
              </a:rPr>
              <a:t>void *</a:t>
            </a:r>
            <a:r>
              <a:rPr lang="en-US" b="1" dirty="0" err="1">
                <a:solidFill>
                  <a:srgbClr val="FF0000"/>
                </a:solidFill>
                <a:latin typeface="Consolas" panose="020B0609020204030204" pitchFamily="49" charset="0"/>
                <a:cs typeface="Consolas" panose="020B0609020204030204" pitchFamily="49" charset="0"/>
              </a:rPr>
              <a:t>addr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node *n = s-&gt;top;</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addr</a:t>
            </a:r>
            <a:r>
              <a:rPr lang="en-US" b="1" dirty="0">
                <a:solidFill>
                  <a:srgbClr val="FF0000"/>
                </a:solidFill>
                <a:latin typeface="Consolas" panose="020B0609020204030204" pitchFamily="49" charset="0"/>
                <a:cs typeface="Consolas" panose="020B0609020204030204" pitchFamily="49" charset="0"/>
              </a:rPr>
              <a:t>, n-&gt;data,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free(n-&gt;data);</a:t>
            </a: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953000"/>
            <a:ext cx="6324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have the caller pass a memory location as a parameter and copy the data to that location.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241420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6D46E98-668E-B54B-AB16-D022AE913A15}"/>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94869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3EE3CAE3-FA23-1A44-85B5-9CCB4A11B567}"/>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09594483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7);</a:t>
            </a:r>
          </a:p>
        </p:txBody>
      </p:sp>
      <p:sp>
        <p:nvSpPr>
          <p:cNvPr id="4" name="Rectangle 3">
            <a:extLst>
              <a:ext uri="{FF2B5EF4-FFF2-40B4-BE49-F238E27FC236}">
                <a16:creationId xmlns:a16="http://schemas.microsoft.com/office/drawing/2014/main" id="{4E3577CB-1AA5-3947-A680-23791E55E950}"/>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8926190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num</a:t>
            </a:r>
            <a:r>
              <a:rPr lang="en-US" b="1" dirty="0">
                <a:solidFill>
                  <a:srgbClr val="FF0000"/>
                </a:solidFill>
                <a:latin typeface="Consolas" panose="020B0609020204030204" pitchFamily="49" charset="0"/>
                <a:cs typeface="Consolas" panose="020B0609020204030204" pitchFamily="49" charset="0"/>
              </a:rPr>
              <a:t> = 7;</a:t>
            </a:r>
          </a:p>
          <a:p>
            <a:pPr marL="0" indent="0">
              <a:spcBef>
                <a:spcPts val="0"/>
              </a:spcBef>
              <a:buNone/>
            </a:pP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b="1"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7A1A12D-7342-8543-A53B-9E285382E22A}"/>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3179025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2A973B7-9339-9E4C-876A-EEFA29C4FD31}"/>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571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int_stack_pop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intstack</a:t>
            </a:r>
            <a:r>
              <a:rPr lang="en-US" b="1" dirty="0">
                <a:solidFill>
                  <a:srgbClr val="FF0000"/>
                </a:solidFill>
                <a:latin typeface="Consolas" panose="020B0609020204030204" pitchFamily="49" charset="0"/>
                <a:cs typeface="Consolas" panose="020B0609020204030204" pitchFamily="49" charset="0"/>
              </a:rPr>
              <a:t>, &amp;</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b="1" dirty="0" err="1">
                <a:solidFill>
                  <a:srgbClr val="FF0000"/>
                </a:solidFill>
                <a:latin typeface="Consolas" panose="020B0609020204030204" pitchFamily="49" charset="0"/>
                <a:cs typeface="Consolas" panose="020B0609020204030204" pitchFamily="49" charset="0"/>
              </a:rPr>
              <a:t>popped_int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6308CC1-EC3F-EB40-B551-ED33AC373A0A}"/>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1590591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Generic Stack</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151F3BC9-5847-674A-90E0-5E394EC046AC}"/>
              </a:ext>
            </a:extLst>
          </p:cNvPr>
          <p:cNvSpPr txBox="1"/>
          <p:nvPr/>
        </p:nvSpPr>
        <p:spPr>
          <a:xfrm>
            <a:off x="5053886" y="6324600"/>
            <a:ext cx="208422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generic_stack.c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1335492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C4B6EE-CC36-C24B-BF48-B59797A450EF}"/>
              </a:ext>
            </a:extLst>
          </p:cNvPr>
          <p:cNvSpPr>
            <a:spLocks noGrp="1"/>
          </p:cNvSpPr>
          <p:nvPr>
            <p:ph type="title"/>
          </p:nvPr>
        </p:nvSpPr>
        <p:spPr/>
        <p:txBody>
          <a:bodyPr/>
          <a:lstStyle/>
          <a:p>
            <a:r>
              <a:rPr lang="en-US" dirty="0"/>
              <a:t>Extra Practice</a:t>
            </a:r>
          </a:p>
        </p:txBody>
      </p:sp>
    </p:spTree>
    <p:extLst>
      <p:ext uri="{BB962C8B-B14F-4D97-AF65-F5344CB8AC3E}">
        <p14:creationId xmlns:p14="http://schemas.microsoft.com/office/powerpoint/2010/main" val="89237396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stack *</a:t>
            </a:r>
            <a:r>
              <a:rPr lang="en-US" sz="2200" dirty="0" err="1">
                <a:latin typeface="Consolas" panose="020B0609020204030204" pitchFamily="49" charset="0"/>
                <a:cs typeface="Consolas" panose="020B0609020204030204" pitchFamily="49" charset="0"/>
              </a:rPr>
              <a:t>stack_create</a:t>
            </a:r>
            <a:r>
              <a:rPr lang="en-US" sz="2200" dirty="0">
                <a:latin typeface="Consolas" panose="020B0609020204030204" pitchFamily="49" charset="0"/>
                <a:cs typeface="Consolas" panose="020B0609020204030204" pitchFamily="49" charset="0"/>
              </a:rPr>
              <a:t>(int </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stack *s = malloc(</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(stack));</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0;</a:t>
            </a:r>
          </a:p>
          <a:p>
            <a:pPr marL="0" indent="0">
              <a:spcBef>
                <a:spcPts val="0"/>
              </a:spcBef>
              <a:buNone/>
            </a:pPr>
            <a:r>
              <a:rPr lang="en-US" sz="2200" dirty="0">
                <a:latin typeface="Consolas" panose="020B0609020204030204" pitchFamily="49" charset="0"/>
                <a:cs typeface="Consolas" panose="020B0609020204030204" pitchFamily="49" charset="0"/>
              </a:rPr>
              <a:t>    s-&gt;top = NULL;</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return s;</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b="1" dirty="0">
                <a:latin typeface="Consolas" panose="020B0609020204030204" pitchFamily="49" charset="0"/>
                <a:cs typeface="Consolas" panose="020B0609020204030204" pitchFamily="49" charset="0"/>
              </a:rPr>
              <a:t>stack *</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 </a:t>
            </a:r>
            <a:r>
              <a:rPr lang="en-US" sz="2200" b="1" dirty="0" err="1">
                <a:latin typeface="Consolas" panose="020B0609020204030204" pitchFamily="49" charset="0"/>
                <a:cs typeface="Consolas" panose="020B0609020204030204" pitchFamily="49" charset="0"/>
              </a:rPr>
              <a:t>stack_create</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sizeof</a:t>
            </a:r>
            <a:r>
              <a:rPr lang="en-US" sz="2200" b="1" dirty="0">
                <a:latin typeface="Consolas" panose="020B0609020204030204" pitchFamily="49" charset="0"/>
                <a:cs typeface="Consolas" panose="020B0609020204030204" pitchFamily="49" charset="0"/>
              </a:rPr>
              <a:t>(int));</a:t>
            </a:r>
          </a:p>
        </p:txBody>
      </p:sp>
      <p:cxnSp>
        <p:nvCxnSpPr>
          <p:cNvPr id="5" name="Straight Connector 4">
            <a:extLst>
              <a:ext uri="{FF2B5EF4-FFF2-40B4-BE49-F238E27FC236}">
                <a16:creationId xmlns:a16="http://schemas.microsoft.com/office/drawing/2014/main" id="{EE1AED80-C7E1-0A43-B0F1-2AAFA113D27B}"/>
              </a:ext>
            </a:extLst>
          </p:cNvPr>
          <p:cNvCxnSpPr/>
          <p:nvPr/>
        </p:nvCxnSpPr>
        <p:spPr>
          <a:xfrm>
            <a:off x="93726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A44E3F43-ACF0-784C-AA1F-CC194ED19909}"/>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79ED42E2-2708-4146-9E41-644694F07F51}"/>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9" name="Straight Connector 8">
            <a:extLst>
              <a:ext uri="{FF2B5EF4-FFF2-40B4-BE49-F238E27FC236}">
                <a16:creationId xmlns:a16="http://schemas.microsoft.com/office/drawing/2014/main" id="{88D0623F-4E33-4248-99E4-59BE2CD7A48C}"/>
              </a:ext>
            </a:extLst>
          </p:cNvPr>
          <p:cNvCxnSpPr>
            <a:cxnSpLocks/>
          </p:cNvCxnSpPr>
          <p:nvPr/>
        </p:nvCxnSpPr>
        <p:spPr>
          <a:xfrm>
            <a:off x="6775174" y="1676400"/>
            <a:ext cx="515012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ABA62A41-2E4B-2541-B43B-669C4247BAE2}"/>
              </a:ext>
            </a:extLst>
          </p:cNvPr>
          <p:cNvSpPr txBox="1"/>
          <p:nvPr/>
        </p:nvSpPr>
        <p:spPr>
          <a:xfrm>
            <a:off x="7538931"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2" name="TextBox 11">
            <a:extLst>
              <a:ext uri="{FF2B5EF4-FFF2-40B4-BE49-F238E27FC236}">
                <a16:creationId xmlns:a16="http://schemas.microsoft.com/office/drawing/2014/main" id="{A9D31BCC-837F-7046-A758-5CBC9F2F9C39}"/>
              </a:ext>
            </a:extLst>
          </p:cNvPr>
          <p:cNvSpPr txBox="1"/>
          <p:nvPr/>
        </p:nvSpPr>
        <p:spPr>
          <a:xfrm>
            <a:off x="10515977"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139565824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stack_push</a:t>
            </a:r>
            <a:r>
              <a:rPr lang="en-US" sz="2200" dirty="0">
                <a:latin typeface="Consolas" panose="020B0609020204030204" pitchFamily="49" charset="0"/>
                <a:cs typeface="Consolas" panose="020B0609020204030204" pitchFamily="49" charset="0"/>
              </a:rPr>
              <a:t>(stack *s, const void *data) {</a:t>
            </a:r>
          </a:p>
          <a:p>
            <a:pPr marL="0" indent="0">
              <a:spcBef>
                <a:spcPts val="0"/>
              </a:spcBef>
              <a:buNone/>
            </a:pPr>
            <a:r>
              <a:rPr lang="en-US" sz="2200" dirty="0">
                <a:latin typeface="Consolas" panose="020B0609020204030204" pitchFamily="49" charset="0"/>
                <a:cs typeface="Consolas" panose="020B0609020204030204" pitchFamily="49" charset="0"/>
              </a:rPr>
              <a:t>    node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 = malloc(</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(node));</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-&gt;data = malloc(s-&gt;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memcpy</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-&gt;data, </a:t>
            </a:r>
          </a:p>
          <a:p>
            <a:pPr marL="0" indent="0">
              <a:spcBef>
                <a:spcPts val="0"/>
              </a:spcBef>
              <a:buNone/>
            </a:pPr>
            <a:r>
              <a:rPr lang="en-US" sz="2200" dirty="0">
                <a:latin typeface="Consolas" panose="020B0609020204030204" pitchFamily="49" charset="0"/>
                <a:cs typeface="Consolas" panose="020B0609020204030204" pitchFamily="49" charset="0"/>
              </a:rPr>
              <a:t>        data,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-&gt;next = s-&gt;top;</a:t>
            </a:r>
          </a:p>
          <a:p>
            <a:pPr marL="0" indent="0">
              <a:spcBef>
                <a:spcPts val="0"/>
              </a:spcBef>
              <a:buNone/>
            </a:pPr>
            <a:r>
              <a:rPr lang="en-US" sz="2200" dirty="0">
                <a:latin typeface="Consolas" panose="020B0609020204030204" pitchFamily="49" charset="0"/>
                <a:cs typeface="Consolas" panose="020B0609020204030204" pitchFamily="49" charset="0"/>
              </a:rPr>
              <a:t>    s-&gt;top = </a:t>
            </a:r>
            <a:r>
              <a:rPr lang="en-US" sz="2200" dirty="0" err="1">
                <a:latin typeface="Consolas" panose="020B0609020204030204" pitchFamily="49" charset="0"/>
                <a:cs typeface="Consolas" panose="020B0609020204030204" pitchFamily="49" charset="0"/>
              </a:rPr>
              <a:t>new_node</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b="1" dirty="0">
                <a:latin typeface="Consolas" panose="020B0609020204030204" pitchFamily="49" charset="0"/>
                <a:cs typeface="Consolas" panose="020B0609020204030204" pitchFamily="49" charset="0"/>
              </a:rPr>
              <a:t>int x = 2;</a:t>
            </a:r>
          </a:p>
          <a:p>
            <a:pPr marL="0" indent="0">
              <a:spcBef>
                <a:spcPts val="0"/>
              </a:spcBef>
              <a:buNone/>
            </a:pPr>
            <a:r>
              <a:rPr lang="en-US" sz="2200" b="1" dirty="0" err="1">
                <a:latin typeface="Consolas" panose="020B0609020204030204" pitchFamily="49" charset="0"/>
                <a:cs typeface="Consolas" panose="020B0609020204030204" pitchFamily="49" charset="0"/>
              </a:rPr>
              <a:t>stack_push</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&amp;2);</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647AC7E3-D4A4-024B-9CC2-1608CFF61FD5}"/>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2199B9E6-71F4-0B43-88AC-CB1FDC581A0E}"/>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8" name="Straight Connector 7">
            <a:extLst>
              <a:ext uri="{FF2B5EF4-FFF2-40B4-BE49-F238E27FC236}">
                <a16:creationId xmlns:a16="http://schemas.microsoft.com/office/drawing/2014/main" id="{3556AC6F-F84F-C84C-8389-51AEB7743E33}"/>
              </a:ext>
            </a:extLst>
          </p:cNvPr>
          <p:cNvCxnSpPr/>
          <p:nvPr/>
        </p:nvCxnSpPr>
        <p:spPr>
          <a:xfrm>
            <a:off x="96012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900AE08-EE6B-BE4A-9FCE-791C576D5D23}"/>
              </a:ext>
            </a:extLst>
          </p:cNvPr>
          <p:cNvCxnSpPr>
            <a:cxnSpLocks/>
          </p:cNvCxnSpPr>
          <p:nvPr/>
        </p:nvCxnSpPr>
        <p:spPr>
          <a:xfrm>
            <a:off x="7315200" y="1676400"/>
            <a:ext cx="46101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788E4479-2E0E-6647-9E70-E0983301C897}"/>
              </a:ext>
            </a:extLst>
          </p:cNvPr>
          <p:cNvSpPr txBox="1"/>
          <p:nvPr/>
        </p:nvSpPr>
        <p:spPr>
          <a:xfrm>
            <a:off x="7921679"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1" name="TextBox 10">
            <a:extLst>
              <a:ext uri="{FF2B5EF4-FFF2-40B4-BE49-F238E27FC236}">
                <a16:creationId xmlns:a16="http://schemas.microsoft.com/office/drawing/2014/main" id="{4C466A60-B3A6-4847-9BAC-5AD89B7CE881}"/>
              </a:ext>
            </a:extLst>
          </p:cNvPr>
          <p:cNvSpPr txBox="1"/>
          <p:nvPr/>
        </p:nvSpPr>
        <p:spPr>
          <a:xfrm>
            <a:off x="10515977"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40117074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stack_pop</a:t>
            </a:r>
            <a:r>
              <a:rPr lang="en-US" sz="2200" dirty="0">
                <a:latin typeface="Consolas" panose="020B0609020204030204" pitchFamily="49" charset="0"/>
                <a:cs typeface="Consolas" panose="020B0609020204030204" pitchFamily="49" charset="0"/>
              </a:rPr>
              <a:t>(stack *s, void *</a:t>
            </a:r>
            <a:r>
              <a:rPr lang="en-US" sz="2200" dirty="0" err="1">
                <a:latin typeface="Consolas" panose="020B0609020204030204" pitchFamily="49" charset="0"/>
                <a:cs typeface="Consolas" panose="020B0609020204030204" pitchFamily="49" charset="0"/>
              </a:rPr>
              <a:t>addr</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node *n = s-&gt;top;</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memcpy</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addr</a:t>
            </a:r>
            <a:r>
              <a:rPr lang="en-US" sz="2200" dirty="0">
                <a:latin typeface="Consolas" panose="020B0609020204030204" pitchFamily="49" charset="0"/>
                <a:cs typeface="Consolas" panose="020B0609020204030204" pitchFamily="49" charset="0"/>
              </a:rPr>
              <a:t>, n-&gt;data, </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elem_size_bytes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    s-&gt;top = n-&gt;next; </a:t>
            </a:r>
          </a:p>
          <a:p>
            <a:pPr marL="0" indent="0">
              <a:spcBef>
                <a:spcPts val="0"/>
              </a:spcBef>
              <a:buNone/>
            </a:pPr>
            <a:r>
              <a:rPr lang="en-US" sz="2200" dirty="0">
                <a:latin typeface="Consolas" panose="020B0609020204030204" pitchFamily="49" charset="0"/>
                <a:cs typeface="Consolas" panose="020B0609020204030204" pitchFamily="49" charset="0"/>
              </a:rPr>
              <a:t>    free(n-&gt;data);</a:t>
            </a:r>
          </a:p>
          <a:p>
            <a:pPr marL="0" indent="0">
              <a:spcBef>
                <a:spcPts val="0"/>
              </a:spcBef>
              <a:buNone/>
            </a:pPr>
            <a:r>
              <a:rPr lang="en-US" sz="2200" dirty="0">
                <a:latin typeface="Consolas" panose="020B0609020204030204" pitchFamily="49" charset="0"/>
                <a:cs typeface="Consolas" panose="020B0609020204030204" pitchFamily="49" charset="0"/>
              </a:rPr>
              <a:t>    free(n);</a:t>
            </a:r>
          </a:p>
          <a:p>
            <a:pPr marL="0" indent="0">
              <a:spcBef>
                <a:spcPts val="0"/>
              </a:spcBef>
              <a:buNone/>
            </a:pPr>
            <a:r>
              <a:rPr lang="en-US" sz="2200" dirty="0">
                <a:latin typeface="Consolas" panose="020B0609020204030204" pitchFamily="49" charset="0"/>
                <a:cs typeface="Consolas" panose="020B0609020204030204" pitchFamily="49" charset="0"/>
              </a:rPr>
              <a:t>    s-&gt;</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b="1" dirty="0">
                <a:latin typeface="Consolas" panose="020B0609020204030204" pitchFamily="49" charset="0"/>
                <a:cs typeface="Consolas" panose="020B0609020204030204" pitchFamily="49" charset="0"/>
              </a:rPr>
              <a:t>int num;</a:t>
            </a:r>
          </a:p>
          <a:p>
            <a:pPr marL="0" indent="0">
              <a:spcBef>
                <a:spcPts val="0"/>
              </a:spcBef>
              <a:buNone/>
            </a:pPr>
            <a:r>
              <a:rPr lang="en-US" sz="2200" b="1" dirty="0" err="1">
                <a:latin typeface="Consolas" panose="020B0609020204030204" pitchFamily="49" charset="0"/>
                <a:cs typeface="Consolas" panose="020B0609020204030204" pitchFamily="49" charset="0"/>
              </a:rPr>
              <a:t>stack_pop</a:t>
            </a:r>
            <a:r>
              <a:rPr lang="en-US" sz="2200" b="1" dirty="0">
                <a:latin typeface="Consolas" panose="020B0609020204030204" pitchFamily="49" charset="0"/>
                <a:cs typeface="Consolas" panose="020B0609020204030204" pitchFamily="49" charset="0"/>
              </a:rPr>
              <a:t>(</a:t>
            </a:r>
            <a:r>
              <a:rPr lang="en-US" sz="2200" b="1" dirty="0" err="1">
                <a:latin typeface="Consolas" panose="020B0609020204030204" pitchFamily="49" charset="0"/>
                <a:cs typeface="Consolas" panose="020B0609020204030204" pitchFamily="49" charset="0"/>
              </a:rPr>
              <a:t>numStack</a:t>
            </a:r>
            <a:r>
              <a:rPr lang="en-US" sz="2200" b="1" dirty="0">
                <a:latin typeface="Consolas" panose="020B0609020204030204" pitchFamily="49" charset="0"/>
                <a:cs typeface="Consolas" panose="020B0609020204030204" pitchFamily="49" charset="0"/>
              </a:rPr>
              <a:t>, &amp;num);</a:t>
            </a:r>
          </a:p>
          <a:p>
            <a:pPr marL="0" indent="0">
              <a:spcBef>
                <a:spcPts val="0"/>
              </a:spcBef>
              <a:buNone/>
            </a:pPr>
            <a:r>
              <a:rPr lang="en-US" sz="2200" b="1" dirty="0" err="1">
                <a:latin typeface="Consolas" panose="020B0609020204030204" pitchFamily="49" charset="0"/>
                <a:cs typeface="Consolas" panose="020B0609020204030204" pitchFamily="49" charset="0"/>
              </a:rPr>
              <a:t>printf</a:t>
            </a:r>
            <a:r>
              <a:rPr lang="en-US" sz="2200" b="1" dirty="0">
                <a:latin typeface="Consolas" panose="020B0609020204030204" pitchFamily="49" charset="0"/>
                <a:cs typeface="Consolas" panose="020B0609020204030204" pitchFamily="49" charset="0"/>
              </a:rPr>
              <a:t>("%d\n", num);</a:t>
            </a:r>
          </a:p>
          <a:p>
            <a:pPr marL="0" indent="0">
              <a:spcBef>
                <a:spcPts val="0"/>
              </a:spcBef>
              <a:buNone/>
            </a:pPr>
            <a:endParaRPr lang="en-US" sz="2200" dirty="0">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647AC7E3-D4A4-024B-9CC2-1608CFF61FD5}"/>
              </a:ext>
            </a:extLst>
          </p:cNvPr>
          <p:cNvSpPr/>
          <p:nvPr/>
        </p:nvSpPr>
        <p:spPr>
          <a:xfrm>
            <a:off x="228600" y="5304472"/>
            <a:ext cx="3429000"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p>
          <a:p>
            <a:pPr marL="0" indent="0" algn="l">
              <a:spcBef>
                <a:spcPts val="0"/>
              </a:spcBef>
              <a:buNone/>
            </a:pPr>
            <a:r>
              <a:rPr lang="en-US" dirty="0">
                <a:latin typeface="Consolas" panose="020B0609020204030204" pitchFamily="49" charset="0"/>
                <a:cs typeface="Consolas" panose="020B0609020204030204" pitchFamily="49" charset="0"/>
              </a:rPr>
              <a:t>    node *top; </a:t>
            </a:r>
          </a:p>
          <a:p>
            <a:pPr marL="0" indent="0" algn="l">
              <a:spcBef>
                <a:spcPts val="0"/>
              </a:spcBef>
              <a:buNone/>
            </a:pPr>
            <a:r>
              <a:rPr lang="en-US" dirty="0">
                <a:latin typeface="Consolas" panose="020B0609020204030204" pitchFamily="49" charset="0"/>
                <a:cs typeface="Consolas" panose="020B0609020204030204" pitchFamily="49" charset="0"/>
              </a:rPr>
              <a:t>} stack;</a:t>
            </a:r>
          </a:p>
        </p:txBody>
      </p:sp>
      <p:sp>
        <p:nvSpPr>
          <p:cNvPr id="7" name="Rectangle 6">
            <a:extLst>
              <a:ext uri="{FF2B5EF4-FFF2-40B4-BE49-F238E27FC236}">
                <a16:creationId xmlns:a16="http://schemas.microsoft.com/office/drawing/2014/main" id="{2199B9E6-71F4-0B43-88AC-CB1FDC581A0E}"/>
              </a:ext>
            </a:extLst>
          </p:cNvPr>
          <p:cNvSpPr/>
          <p:nvPr/>
        </p:nvSpPr>
        <p:spPr>
          <a:xfrm>
            <a:off x="3657600" y="5304472"/>
            <a:ext cx="3117574" cy="1477328"/>
          </a:xfrm>
          <a:prstGeom prst="rect">
            <a:avLst/>
          </a:prstGeom>
          <a:ln>
            <a:solidFill>
              <a:schemeClr val="tx1"/>
            </a:solidFill>
          </a:ln>
        </p:spPr>
        <p:txBody>
          <a:bodyPr wrap="square">
            <a:spAutoFit/>
          </a:bodyPr>
          <a:lstStyle/>
          <a:p>
            <a:pPr marL="0" indent="0" algn="l">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node *next;</a:t>
            </a:r>
          </a:p>
          <a:p>
            <a:pPr marL="0" indent="0" algn="l">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data;</a:t>
            </a:r>
          </a:p>
          <a:p>
            <a:pPr marL="0" indent="0" algn="l">
              <a:spcBef>
                <a:spcPts val="0"/>
              </a:spcBef>
              <a:buNone/>
            </a:pPr>
            <a:r>
              <a:rPr lang="en-US" dirty="0">
                <a:latin typeface="Consolas" panose="020B0609020204030204" pitchFamily="49" charset="0"/>
                <a:cs typeface="Consolas" panose="020B0609020204030204" pitchFamily="49" charset="0"/>
              </a:rPr>
              <a:t>} node;</a:t>
            </a:r>
          </a:p>
          <a:p>
            <a:pPr marL="0" indent="0" algn="l">
              <a:spcBef>
                <a:spcPts val="0"/>
              </a:spcBef>
              <a:buNone/>
            </a:pPr>
            <a:endParaRPr lang="en-US" dirty="0">
              <a:latin typeface="Consolas" panose="020B0609020204030204" pitchFamily="49" charset="0"/>
              <a:cs typeface="Consolas" panose="020B0609020204030204" pitchFamily="49" charset="0"/>
            </a:endParaRPr>
          </a:p>
        </p:txBody>
      </p:sp>
      <p:cxnSp>
        <p:nvCxnSpPr>
          <p:cNvPr id="11" name="Straight Connector 10">
            <a:extLst>
              <a:ext uri="{FF2B5EF4-FFF2-40B4-BE49-F238E27FC236}">
                <a16:creationId xmlns:a16="http://schemas.microsoft.com/office/drawing/2014/main" id="{80FF8580-92C6-E740-894F-662E85A8636A}"/>
              </a:ext>
            </a:extLst>
          </p:cNvPr>
          <p:cNvCxnSpPr/>
          <p:nvPr/>
        </p:nvCxnSpPr>
        <p:spPr>
          <a:xfrm>
            <a:off x="9067800" y="1447800"/>
            <a:ext cx="0" cy="51816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B7034348-4C27-6D44-B938-2353CD1A1A6D}"/>
              </a:ext>
            </a:extLst>
          </p:cNvPr>
          <p:cNvCxnSpPr>
            <a:cxnSpLocks/>
          </p:cNvCxnSpPr>
          <p:nvPr/>
        </p:nvCxnSpPr>
        <p:spPr>
          <a:xfrm>
            <a:off x="6096000" y="1676400"/>
            <a:ext cx="58293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F15E469B-1DC2-2046-AFF6-4A1885BDD19B}"/>
              </a:ext>
            </a:extLst>
          </p:cNvPr>
          <p:cNvSpPr txBox="1"/>
          <p:nvPr/>
        </p:nvSpPr>
        <p:spPr>
          <a:xfrm>
            <a:off x="7162800" y="1247022"/>
            <a:ext cx="84132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Stack</a:t>
            </a:r>
          </a:p>
        </p:txBody>
      </p:sp>
      <p:sp>
        <p:nvSpPr>
          <p:cNvPr id="14" name="TextBox 13">
            <a:extLst>
              <a:ext uri="{FF2B5EF4-FFF2-40B4-BE49-F238E27FC236}">
                <a16:creationId xmlns:a16="http://schemas.microsoft.com/office/drawing/2014/main" id="{EF05521C-DF32-3148-99B0-AE5B21067DD8}"/>
              </a:ext>
            </a:extLst>
          </p:cNvPr>
          <p:cNvSpPr txBox="1"/>
          <p:nvPr/>
        </p:nvSpPr>
        <p:spPr>
          <a:xfrm>
            <a:off x="10134600" y="1244439"/>
            <a:ext cx="840295"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Heap</a:t>
            </a:r>
          </a:p>
        </p:txBody>
      </p:sp>
    </p:spTree>
    <p:extLst>
      <p:ext uri="{BB962C8B-B14F-4D97-AF65-F5344CB8AC3E}">
        <p14:creationId xmlns:p14="http://schemas.microsoft.com/office/powerpoint/2010/main" val="167667654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F5EAC-5B0A-FD4E-909A-78AAD8CE2139}"/>
              </a:ext>
            </a:extLst>
          </p:cNvPr>
          <p:cNvSpPr>
            <a:spLocks noGrp="1"/>
          </p:cNvSpPr>
          <p:nvPr>
            <p:ph type="title"/>
          </p:nvPr>
        </p:nvSpPr>
        <p:spPr/>
        <p:txBody>
          <a:bodyPr/>
          <a:lstStyle/>
          <a:p>
            <a:r>
              <a:rPr lang="en-US" dirty="0"/>
              <a:t>Tips: C to English</a:t>
            </a:r>
          </a:p>
        </p:txBody>
      </p:sp>
      <p:sp>
        <p:nvSpPr>
          <p:cNvPr id="3" name="Content Placeholder 2">
            <a:extLst>
              <a:ext uri="{FF2B5EF4-FFF2-40B4-BE49-F238E27FC236}">
                <a16:creationId xmlns:a16="http://schemas.microsoft.com/office/drawing/2014/main" id="{63DA0024-2F7D-9B4E-8213-55EB51BEF37A}"/>
              </a:ext>
            </a:extLst>
          </p:cNvPr>
          <p:cNvSpPr>
            <a:spLocks noGrp="1"/>
          </p:cNvSpPr>
          <p:nvPr>
            <p:ph idx="1"/>
          </p:nvPr>
        </p:nvSpPr>
        <p:spPr/>
        <p:txBody>
          <a:bodyPr/>
          <a:lstStyle/>
          <a:p>
            <a:r>
              <a:rPr lang="en-US" dirty="0"/>
              <a:t>Translate C into English (function/variable declarations):</a:t>
            </a:r>
          </a:p>
          <a:p>
            <a:pPr marL="0" indent="0">
              <a:buNone/>
            </a:pPr>
            <a:r>
              <a:rPr lang="en-US" dirty="0"/>
              <a:t>	</a:t>
            </a:r>
            <a:r>
              <a:rPr lang="en-US" dirty="0">
                <a:hlinkClick r:id="rId2"/>
              </a:rPr>
              <a:t>https://cdecl.org/</a:t>
            </a:r>
            <a:r>
              <a:rPr lang="en-US" dirty="0"/>
              <a:t> </a:t>
            </a:r>
          </a:p>
          <a:p>
            <a:r>
              <a:rPr lang="en-US" dirty="0"/>
              <a:t>Pointer arithmetic: </a:t>
            </a:r>
            <a:r>
              <a:rPr lang="en-US" dirty="0">
                <a:latin typeface="Consolas" panose="020B0609020204030204" pitchFamily="49" charset="0"/>
                <a:cs typeface="Consolas" panose="020B0609020204030204" pitchFamily="49" charset="0"/>
              </a:rPr>
              <a:t>(char *)</a:t>
            </a:r>
            <a:r>
              <a:rPr lang="en-US" dirty="0"/>
              <a:t> cast means byte address.</a:t>
            </a:r>
            <a:br>
              <a:rPr lang="en-US" dirty="0"/>
            </a:br>
            <a:r>
              <a:rPr lang="en-US" dirty="0"/>
              <a:t>What is the value of </a:t>
            </a:r>
            <a:r>
              <a:rPr lang="en-US" dirty="0" err="1"/>
              <a:t>elt</a:t>
            </a:r>
            <a:r>
              <a:rPr lang="en-US" dirty="0"/>
              <a:t> in the below (intentionally convoluted) code?</a:t>
            </a:r>
            <a:br>
              <a:rPr lang="en-US" dirty="0"/>
            </a:br>
            <a:endParaRPr lang="en-US" dirty="0"/>
          </a:p>
          <a:p>
            <a:pPr marL="0" indent="0">
              <a:lnSpc>
                <a:spcPct val="100000"/>
              </a:lnSpc>
              <a:spcBef>
                <a:spcPts val="0"/>
              </a:spcBef>
              <a:buNone/>
            </a:pPr>
            <a:r>
              <a:rPr lang="en-US" dirty="0">
                <a:latin typeface="Consolas" panose="020B0609020204030204" pitchFamily="49" charset="0"/>
                <a:cs typeface="Consolas" panose="020B0609020204030204" pitchFamily="49" charset="0"/>
              </a:rPr>
              <a:t>	int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{1, 2, 3, 4};</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int </a:t>
            </a:r>
            <a:r>
              <a:rPr lang="en-US" dirty="0" err="1">
                <a:latin typeface="Consolas" panose="020B0609020204030204" pitchFamily="49" charset="0"/>
                <a:cs typeface="Consolas" panose="020B0609020204030204" pitchFamily="49" charset="0"/>
              </a:rPr>
              <a:t>elt</a:t>
            </a:r>
            <a:r>
              <a:rPr lang="en-US" dirty="0">
                <a:latin typeface="Consolas" panose="020B0609020204030204" pitchFamily="49" charset="0"/>
                <a:cs typeface="Consolas" panose="020B0609020204030204" pitchFamily="49" charset="0"/>
              </a:rPr>
              <a:t> = *(int *)((char *)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(int));</a:t>
            </a:r>
          </a:p>
          <a:p>
            <a:endParaRPr lang="en-US" dirty="0"/>
          </a:p>
        </p:txBody>
      </p:sp>
      <p:sp>
        <p:nvSpPr>
          <p:cNvPr id="4" name="TextBox 3">
            <a:extLst>
              <a:ext uri="{FF2B5EF4-FFF2-40B4-BE49-F238E27FC236}">
                <a16:creationId xmlns:a16="http://schemas.microsoft.com/office/drawing/2014/main" id="{7264E6AA-7DCA-2D4F-A8FA-E43FF6C32440}"/>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 name="Rectangle 4">
            <a:extLst>
              <a:ext uri="{FF2B5EF4-FFF2-40B4-BE49-F238E27FC236}">
                <a16:creationId xmlns:a16="http://schemas.microsoft.com/office/drawing/2014/main" id="{93D38C0B-4DDD-5245-8587-98C78BBAD6FE}"/>
              </a:ext>
            </a:extLst>
          </p:cNvPr>
          <p:cNvSpPr/>
          <p:nvPr/>
        </p:nvSpPr>
        <p:spPr bwMode="auto">
          <a:xfrm>
            <a:off x="228601" y="5551563"/>
            <a:ext cx="5029199" cy="113721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Code clarity: Consider breaking the last line into two lines! (1) pointer arithmetic, (2) int cast + dereference.</a:t>
            </a:r>
          </a:p>
        </p:txBody>
      </p:sp>
    </p:spTree>
    <p:extLst>
      <p:ext uri="{BB962C8B-B14F-4D97-AF65-F5344CB8AC3E}">
        <p14:creationId xmlns:p14="http://schemas.microsoft.com/office/powerpoint/2010/main" val="393557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b="1" dirty="0">
                <a:solidFill>
                  <a:srgbClr val="C00000"/>
                </a:solidFill>
              </a:rPr>
              <a:t>Exercise</a:t>
            </a:r>
            <a:r>
              <a:rPr lang="en-US" dirty="0"/>
              <a:t>: You’re asked to provide an implementation for a function called </a:t>
            </a:r>
            <a:r>
              <a:rPr lang="en-US" b="1" dirty="0">
                <a:latin typeface="Courier" pitchFamily="2" charset="0"/>
              </a:rPr>
              <a:t>rotate</a:t>
            </a:r>
            <a:r>
              <a:rPr lang="en-US" dirty="0"/>
              <a:t> with the following prototype:</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  void rotate(void *front, void *separator, void *end);</a:t>
            </a:r>
          </a:p>
          <a:p>
            <a:pPr marL="0" indent="0">
              <a:buNone/>
            </a:pPr>
            <a:endParaRPr lang="en-US" dirty="0"/>
          </a:p>
          <a:p>
            <a:pPr marL="0" indent="0">
              <a:buNone/>
            </a:pPr>
            <a:r>
              <a:rPr lang="en-US" dirty="0"/>
              <a:t>The expectation is that </a:t>
            </a:r>
            <a:r>
              <a:rPr lang="en-US" b="1" dirty="0">
                <a:latin typeface="Courier" pitchFamily="2" charset="0"/>
              </a:rPr>
              <a:t>front</a:t>
            </a:r>
            <a:r>
              <a:rPr lang="en-US" dirty="0"/>
              <a:t> is the base address of an array, </a:t>
            </a:r>
            <a:r>
              <a:rPr lang="en-US" b="1" dirty="0">
                <a:latin typeface="Courier" pitchFamily="2" charset="0"/>
              </a:rPr>
              <a:t>end</a:t>
            </a:r>
            <a:r>
              <a:rPr lang="en-US" dirty="0"/>
              <a:t> is the past-the-end address of the array, and </a:t>
            </a:r>
            <a:r>
              <a:rPr lang="en-US" b="1" dirty="0">
                <a:latin typeface="Courier" pitchFamily="2" charset="0"/>
              </a:rPr>
              <a:t>separator</a:t>
            </a:r>
            <a:r>
              <a:rPr lang="en-US" dirty="0"/>
              <a:t> is the address of some element in between.  </a:t>
            </a:r>
            <a:r>
              <a:rPr lang="en-US" b="1" dirty="0">
                <a:latin typeface="Courier" pitchFamily="2" charset="0"/>
              </a:rPr>
              <a:t>rotate</a:t>
            </a:r>
            <a:r>
              <a:rPr lang="en-US" dirty="0"/>
              <a:t> moves all elements in between </a:t>
            </a:r>
            <a:r>
              <a:rPr lang="en-US" b="1" dirty="0">
                <a:latin typeface="Courier" pitchFamily="2" charset="0"/>
              </a:rPr>
              <a:t>front</a:t>
            </a:r>
            <a:r>
              <a:rPr lang="en-US" dirty="0"/>
              <a:t> and </a:t>
            </a:r>
            <a:r>
              <a:rPr lang="en-US" b="1" dirty="0">
                <a:latin typeface="Courier" pitchFamily="2" charset="0"/>
              </a:rPr>
              <a:t>separator</a:t>
            </a:r>
            <a:r>
              <a:rPr lang="en-US" dirty="0"/>
              <a:t> to the end of the array, and all elements between </a:t>
            </a:r>
            <a:r>
              <a:rPr lang="en-US" b="1" dirty="0">
                <a:latin typeface="Courier" pitchFamily="2" charset="0"/>
              </a:rPr>
              <a:t>separator</a:t>
            </a:r>
            <a:r>
              <a:rPr lang="en-US" dirty="0"/>
              <a:t> and </a:t>
            </a:r>
            <a:r>
              <a:rPr lang="en-US" b="1" dirty="0">
                <a:latin typeface="Courier" pitchFamily="2" charset="0"/>
              </a:rPr>
              <a:t>end</a:t>
            </a:r>
            <a:r>
              <a:rPr lang="en-US" dirty="0"/>
              <a:t> move to the front.</a:t>
            </a:r>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0B86DC30-B7DE-8DEA-076C-606BB13E37FD}"/>
              </a:ext>
            </a:extLst>
          </p:cNvPr>
          <p:cNvSpPr txBox="1"/>
          <p:nvPr/>
        </p:nvSpPr>
        <p:spPr>
          <a:xfrm>
            <a:off x="5504261" y="6324600"/>
            <a:ext cx="1197765"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rotate.c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2381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9AE2-ECB3-6746-8EAD-FBC19D3C1254}"/>
              </a:ext>
            </a:extLst>
          </p:cNvPr>
          <p:cNvSpPr>
            <a:spLocks noGrp="1"/>
          </p:cNvSpPr>
          <p:nvPr>
            <p:ph type="title"/>
          </p:nvPr>
        </p:nvSpPr>
        <p:spPr/>
        <p:txBody>
          <a:bodyPr/>
          <a:lstStyle/>
          <a:p>
            <a:r>
              <a:rPr lang="en-US" dirty="0"/>
              <a:t>Exercise: Array Rotation</a:t>
            </a:r>
          </a:p>
        </p:txBody>
      </p:sp>
      <p:graphicFrame>
        <p:nvGraphicFramePr>
          <p:cNvPr id="4" name="Table 3">
            <a:extLst>
              <a:ext uri="{FF2B5EF4-FFF2-40B4-BE49-F238E27FC236}">
                <a16:creationId xmlns:a16="http://schemas.microsoft.com/office/drawing/2014/main" id="{8F3868E2-961F-B24E-BE30-5BC05B3EF99C}"/>
              </a:ext>
            </a:extLst>
          </p:cNvPr>
          <p:cNvGraphicFramePr>
            <a:graphicFrameLocks noGrp="1"/>
          </p:cNvGraphicFramePr>
          <p:nvPr>
            <p:extLst>
              <p:ext uri="{D42A27DB-BD31-4B8C-83A1-F6EECF244321}">
                <p14:modId xmlns:p14="http://schemas.microsoft.com/office/powerpoint/2010/main" val="3607650977"/>
              </p:ext>
            </p:extLst>
          </p:nvPr>
        </p:nvGraphicFramePr>
        <p:xfrm>
          <a:off x="2031998" y="3934184"/>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graphicFrame>
        <p:nvGraphicFramePr>
          <p:cNvPr id="5" name="Table 4">
            <a:extLst>
              <a:ext uri="{FF2B5EF4-FFF2-40B4-BE49-F238E27FC236}">
                <a16:creationId xmlns:a16="http://schemas.microsoft.com/office/drawing/2014/main" id="{B593B24D-F22E-3246-A920-FD1F89DD026C}"/>
              </a:ext>
            </a:extLst>
          </p:cNvPr>
          <p:cNvGraphicFramePr>
            <a:graphicFrameLocks noGrp="1"/>
          </p:cNvGraphicFramePr>
          <p:nvPr>
            <p:extLst>
              <p:ext uri="{D42A27DB-BD31-4B8C-83A1-F6EECF244321}">
                <p14:modId xmlns:p14="http://schemas.microsoft.com/office/powerpoint/2010/main" val="115668175"/>
              </p:ext>
            </p:extLst>
          </p:nvPr>
        </p:nvGraphicFramePr>
        <p:xfrm>
          <a:off x="2031998" y="5503904"/>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81328356"/>
                    </a:ext>
                  </a:extLst>
                </a:gridCol>
                <a:gridCol w="812800">
                  <a:extLst>
                    <a:ext uri="{9D8B030D-6E8A-4147-A177-3AD203B41FA5}">
                      <a16:colId xmlns:a16="http://schemas.microsoft.com/office/drawing/2014/main" val="3783193899"/>
                    </a:ext>
                  </a:extLst>
                </a:gridCol>
                <a:gridCol w="812800">
                  <a:extLst>
                    <a:ext uri="{9D8B030D-6E8A-4147-A177-3AD203B41FA5}">
                      <a16:colId xmlns:a16="http://schemas.microsoft.com/office/drawing/2014/main" val="3818631158"/>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extLst>
                  <a:ext uri="{0D108BD9-81ED-4DB2-BD59-A6C34878D82A}">
                    <a16:rowId xmlns:a16="http://schemas.microsoft.com/office/drawing/2014/main" val="3506753572"/>
                  </a:ext>
                </a:extLst>
              </a:tr>
            </a:tbl>
          </a:graphicData>
        </a:graphic>
      </p:graphicFrame>
      <p:sp>
        <p:nvSpPr>
          <p:cNvPr id="7" name="Down Arrow 6">
            <a:extLst>
              <a:ext uri="{FF2B5EF4-FFF2-40B4-BE49-F238E27FC236}">
                <a16:creationId xmlns:a16="http://schemas.microsoft.com/office/drawing/2014/main" id="{1AB198F0-7286-FB49-8174-2B9ECD88CEEC}"/>
              </a:ext>
            </a:extLst>
          </p:cNvPr>
          <p:cNvSpPr/>
          <p:nvPr/>
        </p:nvSpPr>
        <p:spPr>
          <a:xfrm>
            <a:off x="1917698"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4723AA-D4A9-EF4E-B23D-768080E84D16}"/>
              </a:ext>
            </a:extLst>
          </p:cNvPr>
          <p:cNvSpPr txBox="1"/>
          <p:nvPr/>
        </p:nvSpPr>
        <p:spPr>
          <a:xfrm>
            <a:off x="1708832" y="3135868"/>
            <a:ext cx="646332" cy="369332"/>
          </a:xfrm>
          <a:prstGeom prst="rect">
            <a:avLst/>
          </a:prstGeom>
          <a:noFill/>
        </p:spPr>
        <p:txBody>
          <a:bodyPr wrap="none" rtlCol="0">
            <a:spAutoFit/>
          </a:bodyPr>
          <a:lstStyle/>
          <a:p>
            <a:pPr algn="ctr"/>
            <a:r>
              <a:rPr lang="en-US" dirty="0"/>
              <a:t>front</a:t>
            </a:r>
          </a:p>
        </p:txBody>
      </p:sp>
      <p:sp>
        <p:nvSpPr>
          <p:cNvPr id="10" name="Down Arrow 9">
            <a:extLst>
              <a:ext uri="{FF2B5EF4-FFF2-40B4-BE49-F238E27FC236}">
                <a16:creationId xmlns:a16="http://schemas.microsoft.com/office/drawing/2014/main" id="{CE7669D9-C555-2F4F-AEF5-1B3D9AD420AB}"/>
              </a:ext>
            </a:extLst>
          </p:cNvPr>
          <p:cNvSpPr/>
          <p:nvPr/>
        </p:nvSpPr>
        <p:spPr>
          <a:xfrm>
            <a:off x="4356567"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67A9C4-6B10-1840-B97B-F9EBD826E094}"/>
              </a:ext>
            </a:extLst>
          </p:cNvPr>
          <p:cNvSpPr txBox="1"/>
          <p:nvPr/>
        </p:nvSpPr>
        <p:spPr>
          <a:xfrm>
            <a:off x="3886200" y="3135868"/>
            <a:ext cx="1159293" cy="369332"/>
          </a:xfrm>
          <a:prstGeom prst="rect">
            <a:avLst/>
          </a:prstGeom>
          <a:noFill/>
        </p:spPr>
        <p:txBody>
          <a:bodyPr wrap="none" rtlCol="0">
            <a:spAutoFit/>
          </a:bodyPr>
          <a:lstStyle/>
          <a:p>
            <a:pPr algn="ctr"/>
            <a:r>
              <a:rPr lang="en-US" dirty="0"/>
              <a:t>separator</a:t>
            </a:r>
          </a:p>
        </p:txBody>
      </p:sp>
      <p:sp>
        <p:nvSpPr>
          <p:cNvPr id="12" name="Down Arrow 11">
            <a:extLst>
              <a:ext uri="{FF2B5EF4-FFF2-40B4-BE49-F238E27FC236}">
                <a16:creationId xmlns:a16="http://schemas.microsoft.com/office/drawing/2014/main" id="{DE662A96-404A-F044-B21D-BA3F97D79D1E}"/>
              </a:ext>
            </a:extLst>
          </p:cNvPr>
          <p:cNvSpPr/>
          <p:nvPr/>
        </p:nvSpPr>
        <p:spPr>
          <a:xfrm>
            <a:off x="10045699" y="3503214"/>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C2E8C72-D7FD-5A47-AC11-952DDD0C9CB6}"/>
              </a:ext>
            </a:extLst>
          </p:cNvPr>
          <p:cNvSpPr txBox="1"/>
          <p:nvPr/>
        </p:nvSpPr>
        <p:spPr>
          <a:xfrm>
            <a:off x="9870285" y="3135868"/>
            <a:ext cx="569388" cy="369332"/>
          </a:xfrm>
          <a:prstGeom prst="rect">
            <a:avLst/>
          </a:prstGeom>
          <a:noFill/>
        </p:spPr>
        <p:txBody>
          <a:bodyPr wrap="none" rtlCol="0">
            <a:spAutoFit/>
          </a:bodyPr>
          <a:lstStyle/>
          <a:p>
            <a:pPr algn="ctr"/>
            <a:r>
              <a:rPr lang="en-US" dirty="0"/>
              <a:t>end</a:t>
            </a:r>
          </a:p>
        </p:txBody>
      </p:sp>
      <p:sp>
        <p:nvSpPr>
          <p:cNvPr id="14" name="Rectangle 13">
            <a:extLst>
              <a:ext uri="{FF2B5EF4-FFF2-40B4-BE49-F238E27FC236}">
                <a16:creationId xmlns:a16="http://schemas.microsoft.com/office/drawing/2014/main" id="{E9DEA18F-E2A7-EE43-9F2E-CB4223FD115E}"/>
              </a:ext>
            </a:extLst>
          </p:cNvPr>
          <p:cNvSpPr/>
          <p:nvPr/>
        </p:nvSpPr>
        <p:spPr>
          <a:xfrm>
            <a:off x="152400" y="1300480"/>
            <a:ext cx="10972800" cy="1077218"/>
          </a:xfrm>
          <a:prstGeom prst="rect">
            <a:avLst/>
          </a:prstGeom>
        </p:spPr>
        <p:txBody>
          <a:bodyPr wrap="square">
            <a:spAutoFit/>
          </a:bodyPr>
          <a:lstStyle/>
          <a:p>
            <a:pPr marL="0" indent="0" algn="l">
              <a:buNone/>
            </a:pPr>
            <a:r>
              <a:rPr lang="en-US" sz="3200" dirty="0">
                <a:latin typeface="Consolas" panose="020B0609020204030204" pitchFamily="49" charset="0"/>
                <a:cs typeface="Consolas" panose="020B0609020204030204" pitchFamily="49" charset="0"/>
              </a:rPr>
              <a:t>int array[7] = {1, 2, 3, 4, 5, 6, 7, 8, 9, 10};</a:t>
            </a:r>
            <a:br>
              <a:rPr lang="en-US" sz="3200" dirty="0">
                <a:latin typeface="Consolas" panose="020B0609020204030204" pitchFamily="49" charset="0"/>
                <a:cs typeface="Consolas" panose="020B0609020204030204" pitchFamily="49" charset="0"/>
              </a:rPr>
            </a:br>
            <a:r>
              <a:rPr lang="en-US" sz="3200" dirty="0">
                <a:latin typeface="Consolas" panose="020B0609020204030204" pitchFamily="49" charset="0"/>
                <a:cs typeface="Consolas" panose="020B0609020204030204" pitchFamily="49" charset="0"/>
              </a:rPr>
              <a:t>rotate(array, array + 3, array + 10);</a:t>
            </a:r>
          </a:p>
        </p:txBody>
      </p:sp>
      <p:sp>
        <p:nvSpPr>
          <p:cNvPr id="15" name="TextBox 14">
            <a:extLst>
              <a:ext uri="{FF2B5EF4-FFF2-40B4-BE49-F238E27FC236}">
                <a16:creationId xmlns:a16="http://schemas.microsoft.com/office/drawing/2014/main" id="{107E4463-A775-C24C-8301-361B08507055}"/>
              </a:ext>
            </a:extLst>
          </p:cNvPr>
          <p:cNvSpPr txBox="1"/>
          <p:nvPr/>
        </p:nvSpPr>
        <p:spPr>
          <a:xfrm>
            <a:off x="152400" y="4007381"/>
            <a:ext cx="1091582"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Before:</a:t>
            </a:r>
          </a:p>
        </p:txBody>
      </p:sp>
      <p:sp>
        <p:nvSpPr>
          <p:cNvPr id="16" name="TextBox 15">
            <a:extLst>
              <a:ext uri="{FF2B5EF4-FFF2-40B4-BE49-F238E27FC236}">
                <a16:creationId xmlns:a16="http://schemas.microsoft.com/office/drawing/2014/main" id="{268A40F5-6019-8A4C-B60E-7CB9859FA796}"/>
              </a:ext>
            </a:extLst>
          </p:cNvPr>
          <p:cNvSpPr txBox="1"/>
          <p:nvPr/>
        </p:nvSpPr>
        <p:spPr>
          <a:xfrm>
            <a:off x="152400" y="5577101"/>
            <a:ext cx="89947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After:</a:t>
            </a:r>
          </a:p>
        </p:txBody>
      </p:sp>
    </p:spTree>
    <p:extLst>
      <p:ext uri="{BB962C8B-B14F-4D97-AF65-F5344CB8AC3E}">
        <p14:creationId xmlns:p14="http://schemas.microsoft.com/office/powerpoint/2010/main" val="129173186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5410200"/>
          </a:xfrm>
        </p:spPr>
        <p:txBody>
          <a:bodyPr/>
          <a:lstStyle/>
          <a:p>
            <a:pPr marL="0" indent="0">
              <a:buNone/>
            </a:pPr>
            <a:r>
              <a:rPr lang="en-US" b="1" dirty="0">
                <a:solidFill>
                  <a:srgbClr val="C00000"/>
                </a:solidFill>
              </a:rPr>
              <a:t>Exercise</a:t>
            </a:r>
            <a:r>
              <a:rPr lang="en-US" dirty="0"/>
              <a:t>: Implement </a:t>
            </a:r>
            <a:r>
              <a:rPr lang="en-US" b="1" dirty="0"/>
              <a:t>rotate</a:t>
            </a:r>
            <a:r>
              <a:rPr lang="en-US" dirty="0"/>
              <a:t> to generate the provided output.</a:t>
            </a:r>
            <a:br>
              <a:rPr lang="en-US" dirty="0"/>
            </a:br>
            <a:br>
              <a:rPr lang="en-US" dirty="0"/>
            </a:br>
            <a:r>
              <a:rPr lang="en-US" sz="2400" dirty="0">
                <a:latin typeface="Consolas" panose="020B0609020204030204" pitchFamily="49" charset="0"/>
                <a:cs typeface="Consolas" panose="020B0609020204030204" pitchFamily="49" charset="0"/>
              </a:rPr>
              <a:t>int main(int </a:t>
            </a:r>
            <a:r>
              <a:rPr lang="en-US" sz="2400" dirty="0" err="1">
                <a:latin typeface="Consolas" panose="020B0609020204030204" pitchFamily="49" charset="0"/>
                <a:cs typeface="Consolas" panose="020B0609020204030204" pitchFamily="49" charset="0"/>
              </a:rPr>
              <a:t>argc</a:t>
            </a:r>
            <a:r>
              <a:rPr lang="en-US" sz="2400" dirty="0">
                <a:latin typeface="Consolas" panose="020B0609020204030204" pitchFamily="49" charset="0"/>
                <a:cs typeface="Consolas" panose="020B0609020204030204" pitchFamily="49" charset="0"/>
              </a:rPr>
              <a:t>, char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 {</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int array[10] = {1, 2, 3, 4, 5, 6, 7, 8, 9,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print_int_array</a:t>
            </a:r>
            <a:r>
              <a:rPr lang="en-US" sz="2400" dirty="0">
                <a:latin typeface="Consolas" panose="020B0609020204030204" pitchFamily="49" charset="0"/>
                <a:cs typeface="Consolas" panose="020B0609020204030204" pitchFamily="49" charset="0"/>
              </a:rPr>
              <a:t>(array, 10); // intuit implementation </a:t>
            </a:r>
            <a:r>
              <a:rPr lang="en-US" sz="2400" dirty="0">
                <a:latin typeface="Consolas" panose="020B0609020204030204" pitchFamily="49" charset="0"/>
                <a:cs typeface="Consolas" panose="020B0609020204030204" pitchFamily="49" charset="0"/>
                <a:sym typeface="Wingdings" pitchFamily="2" charset="2"/>
              </a:rPr>
              <a:t></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chemeClr val="accent1"/>
                </a:solidFill>
                <a:latin typeface="Consolas" panose="020B0609020204030204" pitchFamily="49" charset="0"/>
                <a:cs typeface="Consolas" panose="020B0609020204030204" pitchFamily="49" charset="0"/>
              </a:rPr>
              <a:t>rotate(array, array + 5, array + 10);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err="1">
                <a:solidFill>
                  <a:schemeClr val="accent1"/>
                </a:solidFill>
                <a:latin typeface="Consolas" panose="020B0609020204030204" pitchFamily="49" charset="0"/>
                <a:cs typeface="Consolas" panose="020B0609020204030204" pitchFamily="49" charset="0"/>
              </a:rPr>
              <a:t>print_int_array</a:t>
            </a:r>
            <a:r>
              <a:rPr lang="en-US" sz="2400" dirty="0">
                <a:solidFill>
                  <a:schemeClr val="accent1"/>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008000"/>
                </a:solidFill>
                <a:latin typeface="Consolas" panose="020B0609020204030204" pitchFamily="49" charset="0"/>
                <a:cs typeface="Consolas" panose="020B0609020204030204" pitchFamily="49" charset="0"/>
              </a:rPr>
              <a:t>rotate(array, array + 1, array + 10);</a:t>
            </a:r>
            <a:br>
              <a:rPr lang="en-US" sz="2400" dirty="0">
                <a:solidFill>
                  <a:srgbClr val="008000"/>
                </a:solidFill>
                <a:latin typeface="Consolas" panose="020B0609020204030204" pitchFamily="49" charset="0"/>
                <a:cs typeface="Consolas" panose="020B0609020204030204" pitchFamily="49" charset="0"/>
              </a:rPr>
            </a:br>
            <a:r>
              <a:rPr lang="en-US" sz="2400" dirty="0">
                <a:solidFill>
                  <a:srgbClr val="008000"/>
                </a:solidFill>
                <a:latin typeface="Consolas" panose="020B0609020204030204" pitchFamily="49" charset="0"/>
                <a:cs typeface="Consolas" panose="020B0609020204030204" pitchFamily="49" charset="0"/>
              </a:rPr>
              <a:t>    </a:t>
            </a:r>
            <a:r>
              <a:rPr lang="en-US" sz="2400" dirty="0" err="1">
                <a:solidFill>
                  <a:srgbClr val="008000"/>
                </a:solidFill>
                <a:latin typeface="Consolas" panose="020B0609020204030204" pitchFamily="49" charset="0"/>
                <a:cs typeface="Consolas" panose="020B0609020204030204" pitchFamily="49" charset="0"/>
              </a:rPr>
              <a:t>print_int_array</a:t>
            </a:r>
            <a:r>
              <a:rPr lang="en-US" sz="2400" dirty="0">
                <a:solidFill>
                  <a:srgbClr val="008000"/>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a:t>
            </a:r>
            <a:r>
              <a:rPr lang="en-US" sz="2400" dirty="0">
                <a:solidFill>
                  <a:srgbClr val="7030A0"/>
                </a:solidFill>
                <a:latin typeface="Consolas" panose="020B0609020204030204" pitchFamily="49" charset="0"/>
                <a:cs typeface="Consolas" panose="020B0609020204030204" pitchFamily="49" charset="0"/>
              </a:rPr>
              <a:t>rotate(array + 4, array + 5, array + 6);</a:t>
            </a:r>
            <a:br>
              <a:rPr lang="en-US" sz="2400" dirty="0">
                <a:solidFill>
                  <a:srgbClr val="7030A0"/>
                </a:solidFill>
                <a:latin typeface="Consolas" panose="020B0609020204030204" pitchFamily="49" charset="0"/>
                <a:cs typeface="Consolas" panose="020B0609020204030204" pitchFamily="49" charset="0"/>
              </a:rPr>
            </a:br>
            <a:r>
              <a:rPr lang="en-US" sz="2400" dirty="0">
                <a:solidFill>
                  <a:srgbClr val="7030A0"/>
                </a:solidFill>
                <a:latin typeface="Consolas" panose="020B0609020204030204" pitchFamily="49" charset="0"/>
                <a:cs typeface="Consolas" panose="020B0609020204030204" pitchFamily="49" charset="0"/>
              </a:rPr>
              <a:t>    </a:t>
            </a:r>
            <a:r>
              <a:rPr lang="en-US" sz="2400" dirty="0" err="1">
                <a:solidFill>
                  <a:srgbClr val="7030A0"/>
                </a:solidFill>
                <a:latin typeface="Consolas" panose="020B0609020204030204" pitchFamily="49" charset="0"/>
                <a:cs typeface="Consolas" panose="020B0609020204030204" pitchFamily="49" charset="0"/>
              </a:rPr>
              <a:t>print_int_array</a:t>
            </a:r>
            <a:r>
              <a:rPr lang="en-US" sz="2400" dirty="0">
                <a:solidFill>
                  <a:srgbClr val="7030A0"/>
                </a:solidFill>
                <a:latin typeface="Consolas" panose="020B0609020204030204" pitchFamily="49" charset="0"/>
                <a:cs typeface="Consolas" panose="020B0609020204030204" pitchFamily="49" charset="0"/>
              </a:rPr>
              <a:t>(array, 10);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    return 0;</a:t>
            </a:r>
            <a:br>
              <a:rPr lang="en-US" sz="2400" dirty="0">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a:t>
            </a:r>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AB255C2C-EED1-034D-A837-C1F4648B5341}"/>
              </a:ext>
            </a:extLst>
          </p:cNvPr>
          <p:cNvSpPr txBox="1"/>
          <p:nvPr/>
        </p:nvSpPr>
        <p:spPr>
          <a:xfrm>
            <a:off x="5867400" y="4889718"/>
            <a:ext cx="5029200" cy="1815882"/>
          </a:xfrm>
          <a:prstGeom prst="rect">
            <a:avLst/>
          </a:prstGeom>
          <a:noFill/>
        </p:spPr>
        <p:txBody>
          <a:bodyPr wrap="square" rtlCol="0">
            <a:spAutoFit/>
          </a:bodyPr>
          <a:lstStyle/>
          <a:p>
            <a:pPr algn="l"/>
            <a:r>
              <a:rPr lang="en-US" sz="1600" b="1" dirty="0">
                <a:latin typeface="Consolas" panose="020B0609020204030204" pitchFamily="49" charset="0"/>
                <a:cs typeface="Consolas" panose="020B0609020204030204" pitchFamily="49" charset="0"/>
              </a:rPr>
              <a:t>Output:</a:t>
            </a:r>
          </a:p>
          <a:p>
            <a:pPr algn="l"/>
            <a:r>
              <a:rPr lang="en-US" sz="1600" b="1" dirty="0">
                <a:latin typeface="Courier" pitchFamily="2" charset="0"/>
              </a:rPr>
              <a:t>myth52:~/lect8$ </a:t>
            </a:r>
            <a:r>
              <a:rPr lang="en-US" sz="1600" b="1" dirty="0">
                <a:solidFill>
                  <a:schemeClr val="accent1"/>
                </a:solidFill>
                <a:latin typeface="Courier" pitchFamily="2" charset="0"/>
              </a:rPr>
              <a:t>./rotate </a:t>
            </a:r>
          </a:p>
          <a:p>
            <a:pPr algn="l"/>
            <a:r>
              <a:rPr lang="en-US" sz="1600" b="1" dirty="0">
                <a:latin typeface="Courier" pitchFamily="2" charset="0"/>
              </a:rPr>
              <a:t>Array: 1, 2, 3, 4, 5, 6, 7, 8, 9, 10</a:t>
            </a:r>
          </a:p>
          <a:p>
            <a:pPr algn="l"/>
            <a:r>
              <a:rPr lang="en-US" sz="1600" b="1" dirty="0">
                <a:latin typeface="Courier" pitchFamily="2" charset="0"/>
              </a:rPr>
              <a:t>Array: </a:t>
            </a:r>
            <a:r>
              <a:rPr lang="en-US" sz="1600" b="1" dirty="0">
                <a:solidFill>
                  <a:schemeClr val="accent1"/>
                </a:solidFill>
                <a:latin typeface="Courier" pitchFamily="2" charset="0"/>
              </a:rPr>
              <a:t>6, 7, 8, 9, 10, 1, 2, 3, 4, 5</a:t>
            </a:r>
          </a:p>
          <a:p>
            <a:pPr algn="l"/>
            <a:r>
              <a:rPr lang="en-US" sz="1600" b="1" dirty="0">
                <a:latin typeface="Courier" pitchFamily="2" charset="0"/>
              </a:rPr>
              <a:t>Array: </a:t>
            </a:r>
            <a:r>
              <a:rPr lang="en-US" sz="1600" b="1" dirty="0">
                <a:solidFill>
                  <a:srgbClr val="008000"/>
                </a:solidFill>
                <a:latin typeface="Courier" pitchFamily="2" charset="0"/>
              </a:rPr>
              <a:t>7, 8, 9, 10, 1, 2, 3, 4, 5, 6</a:t>
            </a:r>
          </a:p>
          <a:p>
            <a:pPr algn="l"/>
            <a:r>
              <a:rPr lang="en-US" sz="1600" b="1" dirty="0">
                <a:latin typeface="Courier" pitchFamily="2" charset="0"/>
              </a:rPr>
              <a:t>Array: </a:t>
            </a:r>
            <a:r>
              <a:rPr lang="en-US" sz="1600" b="1" dirty="0">
                <a:solidFill>
                  <a:srgbClr val="7030A0"/>
                </a:solidFill>
                <a:latin typeface="Courier" pitchFamily="2" charset="0"/>
              </a:rPr>
              <a:t>7, 8, 9, 10, 2, 1, 3, 4, 5, 6</a:t>
            </a:r>
          </a:p>
          <a:p>
            <a:pPr algn="l"/>
            <a:r>
              <a:rPr lang="en-US" sz="1600" b="1" dirty="0">
                <a:latin typeface="Courier" pitchFamily="2" charset="0"/>
              </a:rPr>
              <a:t>myth52:~/lect8$</a:t>
            </a:r>
          </a:p>
        </p:txBody>
      </p:sp>
    </p:spTree>
    <p:extLst>
      <p:ext uri="{BB962C8B-B14F-4D97-AF65-F5344CB8AC3E}">
        <p14:creationId xmlns:p14="http://schemas.microsoft.com/office/powerpoint/2010/main" val="226468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DEB68E9-2442-304B-BA54-8EA8C6A47C65}"/>
              </a:ext>
            </a:extLst>
          </p:cNvPr>
          <p:cNvGraphicFramePr>
            <a:graphicFrameLocks noGrp="1"/>
          </p:cNvGraphicFramePr>
          <p:nvPr>
            <p:extLst>
              <p:ext uri="{D42A27DB-BD31-4B8C-83A1-F6EECF244321}">
                <p14:modId xmlns:p14="http://schemas.microsoft.com/office/powerpoint/2010/main" val="588224858"/>
              </p:ext>
            </p:extLst>
          </p:nvPr>
        </p:nvGraphicFramePr>
        <p:xfrm>
          <a:off x="2036013" y="2468880"/>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extLst>
                  <a:ext uri="{0D108BD9-81ED-4DB2-BD59-A6C34878D82A}">
                    <a16:rowId xmlns:a16="http://schemas.microsoft.com/office/drawing/2014/main" val="3506753572"/>
                  </a:ext>
                </a:extLst>
              </a:tr>
            </a:tbl>
          </a:graphicData>
        </a:graphic>
      </p:graphicFrame>
      <p:sp>
        <p:nvSpPr>
          <p:cNvPr id="5" name="Down Arrow 4">
            <a:extLst>
              <a:ext uri="{FF2B5EF4-FFF2-40B4-BE49-F238E27FC236}">
                <a16:creationId xmlns:a16="http://schemas.microsoft.com/office/drawing/2014/main" id="{856E9B08-BDB8-9948-8C23-360DBD4E0322}"/>
              </a:ext>
            </a:extLst>
          </p:cNvPr>
          <p:cNvSpPr/>
          <p:nvPr/>
        </p:nvSpPr>
        <p:spPr>
          <a:xfrm>
            <a:off x="1921713"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492717-73CD-E547-80AA-ED6A1747A463}"/>
              </a:ext>
            </a:extLst>
          </p:cNvPr>
          <p:cNvSpPr txBox="1"/>
          <p:nvPr/>
        </p:nvSpPr>
        <p:spPr>
          <a:xfrm>
            <a:off x="1712847" y="1670564"/>
            <a:ext cx="646332" cy="369332"/>
          </a:xfrm>
          <a:prstGeom prst="rect">
            <a:avLst/>
          </a:prstGeom>
          <a:noFill/>
        </p:spPr>
        <p:txBody>
          <a:bodyPr wrap="none" rtlCol="0">
            <a:spAutoFit/>
          </a:bodyPr>
          <a:lstStyle/>
          <a:p>
            <a:pPr algn="ctr"/>
            <a:r>
              <a:rPr lang="en-US" dirty="0"/>
              <a:t>front</a:t>
            </a:r>
          </a:p>
        </p:txBody>
      </p:sp>
      <p:sp>
        <p:nvSpPr>
          <p:cNvPr id="7" name="Down Arrow 6">
            <a:extLst>
              <a:ext uri="{FF2B5EF4-FFF2-40B4-BE49-F238E27FC236}">
                <a16:creationId xmlns:a16="http://schemas.microsoft.com/office/drawing/2014/main" id="{88E4FDC7-384A-D44D-AAD4-AED564E24729}"/>
              </a:ext>
            </a:extLst>
          </p:cNvPr>
          <p:cNvSpPr/>
          <p:nvPr/>
        </p:nvSpPr>
        <p:spPr>
          <a:xfrm>
            <a:off x="4360582"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E6712A0-F9E2-C648-93EF-64E8D65CF28E}"/>
              </a:ext>
            </a:extLst>
          </p:cNvPr>
          <p:cNvSpPr txBox="1"/>
          <p:nvPr/>
        </p:nvSpPr>
        <p:spPr>
          <a:xfrm>
            <a:off x="3890215" y="1670564"/>
            <a:ext cx="1159293" cy="369332"/>
          </a:xfrm>
          <a:prstGeom prst="rect">
            <a:avLst/>
          </a:prstGeom>
          <a:noFill/>
        </p:spPr>
        <p:txBody>
          <a:bodyPr wrap="none" rtlCol="0">
            <a:spAutoFit/>
          </a:bodyPr>
          <a:lstStyle/>
          <a:p>
            <a:pPr algn="ctr"/>
            <a:r>
              <a:rPr lang="en-US" dirty="0"/>
              <a:t>separator</a:t>
            </a:r>
          </a:p>
        </p:txBody>
      </p:sp>
      <p:sp>
        <p:nvSpPr>
          <p:cNvPr id="9" name="Down Arrow 8">
            <a:extLst>
              <a:ext uri="{FF2B5EF4-FFF2-40B4-BE49-F238E27FC236}">
                <a16:creationId xmlns:a16="http://schemas.microsoft.com/office/drawing/2014/main" id="{2EBF144A-71B3-024F-A460-AD31A560930F}"/>
              </a:ext>
            </a:extLst>
          </p:cNvPr>
          <p:cNvSpPr/>
          <p:nvPr/>
        </p:nvSpPr>
        <p:spPr>
          <a:xfrm>
            <a:off x="10049714" y="2037910"/>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A4960DC-CBA9-9A44-9943-DC46848F7ADE}"/>
              </a:ext>
            </a:extLst>
          </p:cNvPr>
          <p:cNvSpPr txBox="1"/>
          <p:nvPr/>
        </p:nvSpPr>
        <p:spPr>
          <a:xfrm>
            <a:off x="9874300" y="1670564"/>
            <a:ext cx="569388" cy="369332"/>
          </a:xfrm>
          <a:prstGeom prst="rect">
            <a:avLst/>
          </a:prstGeom>
          <a:noFill/>
        </p:spPr>
        <p:txBody>
          <a:bodyPr wrap="none" rtlCol="0">
            <a:spAutoFit/>
          </a:bodyPr>
          <a:lstStyle/>
          <a:p>
            <a:pPr algn="ctr"/>
            <a:r>
              <a:rPr lang="en-US" dirty="0"/>
              <a:t>end</a:t>
            </a:r>
          </a:p>
        </p:txBody>
      </p:sp>
      <p:graphicFrame>
        <p:nvGraphicFramePr>
          <p:cNvPr id="11" name="Table 10">
            <a:extLst>
              <a:ext uri="{FF2B5EF4-FFF2-40B4-BE49-F238E27FC236}">
                <a16:creationId xmlns:a16="http://schemas.microsoft.com/office/drawing/2014/main" id="{ECC8E7F1-5616-6640-9008-31159BC1937E}"/>
              </a:ext>
            </a:extLst>
          </p:cNvPr>
          <p:cNvGraphicFramePr>
            <a:graphicFrameLocks noGrp="1"/>
          </p:cNvGraphicFramePr>
          <p:nvPr>
            <p:extLst>
              <p:ext uri="{D42A27DB-BD31-4B8C-83A1-F6EECF244321}">
                <p14:modId xmlns:p14="http://schemas.microsoft.com/office/powerpoint/2010/main" val="2119571354"/>
              </p:ext>
            </p:extLst>
          </p:nvPr>
        </p:nvGraphicFramePr>
        <p:xfrm>
          <a:off x="2041032" y="5563831"/>
          <a:ext cx="81280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gridCol w="812800">
                  <a:extLst>
                    <a:ext uri="{9D8B030D-6E8A-4147-A177-3AD203B41FA5}">
                      <a16:colId xmlns:a16="http://schemas.microsoft.com/office/drawing/2014/main" val="2030001290"/>
                    </a:ext>
                  </a:extLst>
                </a:gridCol>
                <a:gridCol w="812800">
                  <a:extLst>
                    <a:ext uri="{9D8B030D-6E8A-4147-A177-3AD203B41FA5}">
                      <a16:colId xmlns:a16="http://schemas.microsoft.com/office/drawing/2014/main" val="3772339949"/>
                    </a:ext>
                  </a:extLst>
                </a:gridCol>
                <a:gridCol w="812800">
                  <a:extLst>
                    <a:ext uri="{9D8B030D-6E8A-4147-A177-3AD203B41FA5}">
                      <a16:colId xmlns:a16="http://schemas.microsoft.com/office/drawing/2014/main" val="2411793200"/>
                    </a:ext>
                  </a:extLst>
                </a:gridCol>
                <a:gridCol w="812800">
                  <a:extLst>
                    <a:ext uri="{9D8B030D-6E8A-4147-A177-3AD203B41FA5}">
                      <a16:colId xmlns:a16="http://schemas.microsoft.com/office/drawing/2014/main" val="4222448822"/>
                    </a:ext>
                  </a:extLst>
                </a:gridCol>
                <a:gridCol w="812800">
                  <a:extLst>
                    <a:ext uri="{9D8B030D-6E8A-4147-A177-3AD203B41FA5}">
                      <a16:colId xmlns:a16="http://schemas.microsoft.com/office/drawing/2014/main" val="1230252586"/>
                    </a:ext>
                  </a:extLst>
                </a:gridCol>
                <a:gridCol w="812800">
                  <a:extLst>
                    <a:ext uri="{9D8B030D-6E8A-4147-A177-3AD203B41FA5}">
                      <a16:colId xmlns:a16="http://schemas.microsoft.com/office/drawing/2014/main" val="1168822135"/>
                    </a:ext>
                  </a:extLst>
                </a:gridCol>
                <a:gridCol w="812800">
                  <a:extLst>
                    <a:ext uri="{9D8B030D-6E8A-4147-A177-3AD203B41FA5}">
                      <a16:colId xmlns:a16="http://schemas.microsoft.com/office/drawing/2014/main" val="4292676274"/>
                    </a:ext>
                  </a:extLst>
                </a:gridCol>
              </a:tblGrid>
              <a:tr h="370840">
                <a:tc>
                  <a:txBody>
                    <a:bodyPr/>
                    <a:lstStyle/>
                    <a:p>
                      <a:pPr algn="ctr"/>
                      <a:r>
                        <a:rPr lang="en-US" sz="3200" dirty="0">
                          <a:latin typeface="Consolas" panose="020B0609020204030204" pitchFamily="49" charset="0"/>
                          <a:cs typeface="Consolas" panose="020B0609020204030204" pitchFamily="49" charset="0"/>
                        </a:rPr>
                        <a:t>4</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5</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6</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7</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accent2">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8</a:t>
                      </a:r>
                    </a:p>
                  </a:txBody>
                  <a:tcPr>
                    <a:solidFill>
                      <a:schemeClr val="bg1">
                        <a:lumMod val="85000"/>
                      </a:schemeClr>
                    </a:solidFill>
                  </a:tcPr>
                </a:tc>
                <a:tc>
                  <a:txBody>
                    <a:bodyPr/>
                    <a:lstStyle/>
                    <a:p>
                      <a:pPr algn="ctr"/>
                      <a:r>
                        <a:rPr lang="en-US" sz="3200" dirty="0">
                          <a:latin typeface="Consolas" panose="020B0609020204030204" pitchFamily="49" charset="0"/>
                          <a:cs typeface="Consolas" panose="020B0609020204030204" pitchFamily="49" charset="0"/>
                        </a:rPr>
                        <a:t>9</a:t>
                      </a:r>
                    </a:p>
                  </a:txBody>
                  <a:tcPr>
                    <a:solidFill>
                      <a:schemeClr val="bg1">
                        <a:lumMod val="85000"/>
                      </a:schemeClr>
                    </a:solidFill>
                  </a:tcPr>
                </a:tc>
                <a:tc>
                  <a:txBody>
                    <a:bodyPr/>
                    <a:lstStyle/>
                    <a:p>
                      <a:pPr algn="ctr"/>
                      <a:r>
                        <a:rPr lang="en-US" sz="3200" dirty="0">
                          <a:latin typeface="Consolas" panose="020B0609020204030204" pitchFamily="49" charset="0"/>
                          <a:cs typeface="Consolas" panose="020B0609020204030204" pitchFamily="49" charset="0"/>
                        </a:rPr>
                        <a:t>10</a:t>
                      </a:r>
                    </a:p>
                  </a:txBody>
                  <a:tcPr>
                    <a:solidFill>
                      <a:schemeClr val="bg1">
                        <a:lumMod val="85000"/>
                      </a:schemeClr>
                    </a:solidFill>
                  </a:tcPr>
                </a:tc>
                <a:extLst>
                  <a:ext uri="{0D108BD9-81ED-4DB2-BD59-A6C34878D82A}">
                    <a16:rowId xmlns:a16="http://schemas.microsoft.com/office/drawing/2014/main" val="3506753572"/>
                  </a:ext>
                </a:extLst>
              </a:tr>
            </a:tbl>
          </a:graphicData>
        </a:graphic>
      </p:graphicFrame>
      <p:sp>
        <p:nvSpPr>
          <p:cNvPr id="12" name="Down Arrow 11">
            <a:extLst>
              <a:ext uri="{FF2B5EF4-FFF2-40B4-BE49-F238E27FC236}">
                <a16:creationId xmlns:a16="http://schemas.microsoft.com/office/drawing/2014/main" id="{21DAC00A-EBE3-9944-8293-FFF9F3BD5B86}"/>
              </a:ext>
            </a:extLst>
          </p:cNvPr>
          <p:cNvSpPr/>
          <p:nvPr/>
        </p:nvSpPr>
        <p:spPr>
          <a:xfrm>
            <a:off x="1926732"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046F98C-42A0-8746-9FD9-0A53BE5B5231}"/>
              </a:ext>
            </a:extLst>
          </p:cNvPr>
          <p:cNvSpPr txBox="1"/>
          <p:nvPr/>
        </p:nvSpPr>
        <p:spPr>
          <a:xfrm>
            <a:off x="1717866" y="4765515"/>
            <a:ext cx="646332" cy="369332"/>
          </a:xfrm>
          <a:prstGeom prst="rect">
            <a:avLst/>
          </a:prstGeom>
          <a:noFill/>
        </p:spPr>
        <p:txBody>
          <a:bodyPr wrap="none" rtlCol="0">
            <a:spAutoFit/>
          </a:bodyPr>
          <a:lstStyle/>
          <a:p>
            <a:pPr algn="ctr"/>
            <a:r>
              <a:rPr lang="en-US" dirty="0"/>
              <a:t>front</a:t>
            </a:r>
          </a:p>
        </p:txBody>
      </p:sp>
      <p:sp>
        <p:nvSpPr>
          <p:cNvPr id="14" name="Down Arrow 13">
            <a:extLst>
              <a:ext uri="{FF2B5EF4-FFF2-40B4-BE49-F238E27FC236}">
                <a16:creationId xmlns:a16="http://schemas.microsoft.com/office/drawing/2014/main" id="{B5584D55-F77E-3640-99E9-5A8B2525F3E5}"/>
              </a:ext>
            </a:extLst>
          </p:cNvPr>
          <p:cNvSpPr/>
          <p:nvPr/>
        </p:nvSpPr>
        <p:spPr>
          <a:xfrm>
            <a:off x="4365601"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B9B1E4B-07CC-034B-BF56-8C92E1D7764B}"/>
              </a:ext>
            </a:extLst>
          </p:cNvPr>
          <p:cNvSpPr txBox="1"/>
          <p:nvPr/>
        </p:nvSpPr>
        <p:spPr>
          <a:xfrm>
            <a:off x="3895234" y="4765515"/>
            <a:ext cx="1159293" cy="369332"/>
          </a:xfrm>
          <a:prstGeom prst="rect">
            <a:avLst/>
          </a:prstGeom>
          <a:noFill/>
        </p:spPr>
        <p:txBody>
          <a:bodyPr wrap="none" rtlCol="0">
            <a:spAutoFit/>
          </a:bodyPr>
          <a:lstStyle/>
          <a:p>
            <a:pPr algn="ctr"/>
            <a:r>
              <a:rPr lang="en-US" dirty="0"/>
              <a:t>separator</a:t>
            </a:r>
          </a:p>
        </p:txBody>
      </p:sp>
      <p:sp>
        <p:nvSpPr>
          <p:cNvPr id="16" name="Down Arrow 15">
            <a:extLst>
              <a:ext uri="{FF2B5EF4-FFF2-40B4-BE49-F238E27FC236}">
                <a16:creationId xmlns:a16="http://schemas.microsoft.com/office/drawing/2014/main" id="{B75BC8D8-39FD-8845-9D22-393703B0EE36}"/>
              </a:ext>
            </a:extLst>
          </p:cNvPr>
          <p:cNvSpPr/>
          <p:nvPr/>
        </p:nvSpPr>
        <p:spPr>
          <a:xfrm>
            <a:off x="10054733" y="5132861"/>
            <a:ext cx="228600" cy="38298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1618529-A25E-A949-91FE-526D4622FD28}"/>
              </a:ext>
            </a:extLst>
          </p:cNvPr>
          <p:cNvSpPr txBox="1"/>
          <p:nvPr/>
        </p:nvSpPr>
        <p:spPr>
          <a:xfrm>
            <a:off x="9879319" y="4765515"/>
            <a:ext cx="569388" cy="369332"/>
          </a:xfrm>
          <a:prstGeom prst="rect">
            <a:avLst/>
          </a:prstGeom>
          <a:noFill/>
        </p:spPr>
        <p:txBody>
          <a:bodyPr wrap="none" rtlCol="0">
            <a:spAutoFit/>
          </a:bodyPr>
          <a:lstStyle/>
          <a:p>
            <a:pPr algn="ctr"/>
            <a:r>
              <a:rPr lang="en-US" dirty="0"/>
              <a:t>end</a:t>
            </a:r>
          </a:p>
        </p:txBody>
      </p:sp>
      <p:sp>
        <p:nvSpPr>
          <p:cNvPr id="18" name="TextBox 17">
            <a:extLst>
              <a:ext uri="{FF2B5EF4-FFF2-40B4-BE49-F238E27FC236}">
                <a16:creationId xmlns:a16="http://schemas.microsoft.com/office/drawing/2014/main" id="{28BEFFC3-944F-4A4F-8DA3-39A4F3513D53}"/>
              </a:ext>
            </a:extLst>
          </p:cNvPr>
          <p:cNvSpPr txBox="1"/>
          <p:nvPr/>
        </p:nvSpPr>
        <p:spPr>
          <a:xfrm>
            <a:off x="181811" y="2217003"/>
            <a:ext cx="1560447" cy="830997"/>
          </a:xfrm>
          <a:prstGeom prst="rect">
            <a:avLst/>
          </a:prstGeom>
          <a:noFill/>
        </p:spPr>
        <p:txBody>
          <a:bodyPr wrap="square" rtlCol="0">
            <a:spAutoFit/>
          </a:bodyPr>
          <a:lstStyle/>
          <a:p>
            <a:pPr algn="l"/>
            <a:r>
              <a:rPr lang="en-US" sz="2400" dirty="0">
                <a:latin typeface="+mn-lt"/>
              </a:rPr>
              <a:t>Before rotate:</a:t>
            </a:r>
          </a:p>
        </p:txBody>
      </p:sp>
      <p:sp>
        <p:nvSpPr>
          <p:cNvPr id="19" name="TextBox 18">
            <a:extLst>
              <a:ext uri="{FF2B5EF4-FFF2-40B4-BE49-F238E27FC236}">
                <a16:creationId xmlns:a16="http://schemas.microsoft.com/office/drawing/2014/main" id="{7B43A8BF-08ED-3249-A57C-BE3B8C347CBA}"/>
              </a:ext>
            </a:extLst>
          </p:cNvPr>
          <p:cNvSpPr txBox="1"/>
          <p:nvPr/>
        </p:nvSpPr>
        <p:spPr>
          <a:xfrm>
            <a:off x="145408" y="5324354"/>
            <a:ext cx="1395074" cy="830997"/>
          </a:xfrm>
          <a:prstGeom prst="rect">
            <a:avLst/>
          </a:prstGeom>
          <a:noFill/>
        </p:spPr>
        <p:txBody>
          <a:bodyPr wrap="square" rtlCol="0">
            <a:spAutoFit/>
          </a:bodyPr>
          <a:lstStyle/>
          <a:p>
            <a:pPr algn="l"/>
            <a:r>
              <a:rPr lang="en-US" sz="2400" dirty="0">
                <a:latin typeface="+mn-lt"/>
              </a:rPr>
              <a:t>Before last step:</a:t>
            </a:r>
          </a:p>
        </p:txBody>
      </p:sp>
      <p:graphicFrame>
        <p:nvGraphicFramePr>
          <p:cNvPr id="20" name="Table 19">
            <a:extLst>
              <a:ext uri="{FF2B5EF4-FFF2-40B4-BE49-F238E27FC236}">
                <a16:creationId xmlns:a16="http://schemas.microsoft.com/office/drawing/2014/main" id="{456F57A7-3F54-8148-9B6C-00874EB30A24}"/>
              </a:ext>
            </a:extLst>
          </p:cNvPr>
          <p:cNvGraphicFramePr>
            <a:graphicFrameLocks noGrp="1"/>
          </p:cNvGraphicFramePr>
          <p:nvPr>
            <p:extLst>
              <p:ext uri="{D42A27DB-BD31-4B8C-83A1-F6EECF244321}">
                <p14:modId xmlns:p14="http://schemas.microsoft.com/office/powerpoint/2010/main" val="2884223478"/>
              </p:ext>
            </p:extLst>
          </p:nvPr>
        </p:nvGraphicFramePr>
        <p:xfrm>
          <a:off x="6705600" y="4114800"/>
          <a:ext cx="2438400" cy="579120"/>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3063895991"/>
                    </a:ext>
                  </a:extLst>
                </a:gridCol>
                <a:gridCol w="812800">
                  <a:extLst>
                    <a:ext uri="{9D8B030D-6E8A-4147-A177-3AD203B41FA5}">
                      <a16:colId xmlns:a16="http://schemas.microsoft.com/office/drawing/2014/main" val="3490834022"/>
                    </a:ext>
                  </a:extLst>
                </a:gridCol>
                <a:gridCol w="812800">
                  <a:extLst>
                    <a:ext uri="{9D8B030D-6E8A-4147-A177-3AD203B41FA5}">
                      <a16:colId xmlns:a16="http://schemas.microsoft.com/office/drawing/2014/main" val="1125988412"/>
                    </a:ext>
                  </a:extLst>
                </a:gridCol>
              </a:tblGrid>
              <a:tr h="370840">
                <a:tc>
                  <a:txBody>
                    <a:bodyPr/>
                    <a:lstStyle/>
                    <a:p>
                      <a:pPr algn="ctr"/>
                      <a:r>
                        <a:rPr lang="en-US" sz="3200" dirty="0">
                          <a:latin typeface="Consolas" panose="020B0609020204030204" pitchFamily="49" charset="0"/>
                          <a:cs typeface="Consolas" panose="020B0609020204030204" pitchFamily="49" charset="0"/>
                        </a:rPr>
                        <a:t>1</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2</a:t>
                      </a:r>
                    </a:p>
                  </a:txBody>
                  <a:tcPr>
                    <a:solidFill>
                      <a:schemeClr val="accent6">
                        <a:lumMod val="40000"/>
                        <a:lumOff val="60000"/>
                      </a:schemeClr>
                    </a:solidFill>
                  </a:tcPr>
                </a:tc>
                <a:tc>
                  <a:txBody>
                    <a:bodyPr/>
                    <a:lstStyle/>
                    <a:p>
                      <a:pPr algn="ctr"/>
                      <a:r>
                        <a:rPr lang="en-US" sz="3200" dirty="0">
                          <a:latin typeface="Consolas" panose="020B0609020204030204" pitchFamily="49" charset="0"/>
                          <a:cs typeface="Consolas" panose="020B0609020204030204" pitchFamily="49" charset="0"/>
                        </a:rPr>
                        <a:t>3</a:t>
                      </a:r>
                    </a:p>
                  </a:txBody>
                  <a:tcPr>
                    <a:solidFill>
                      <a:schemeClr val="accent6">
                        <a:lumMod val="40000"/>
                        <a:lumOff val="60000"/>
                      </a:schemeClr>
                    </a:solidFill>
                  </a:tcPr>
                </a:tc>
                <a:extLst>
                  <a:ext uri="{0D108BD9-81ED-4DB2-BD59-A6C34878D82A}">
                    <a16:rowId xmlns:a16="http://schemas.microsoft.com/office/drawing/2014/main" val="3506753572"/>
                  </a:ext>
                </a:extLst>
              </a:tr>
            </a:tbl>
          </a:graphicData>
        </a:graphic>
      </p:graphicFrame>
      <p:sp>
        <p:nvSpPr>
          <p:cNvPr id="21" name="TextBox 20">
            <a:extLst>
              <a:ext uri="{FF2B5EF4-FFF2-40B4-BE49-F238E27FC236}">
                <a16:creationId xmlns:a16="http://schemas.microsoft.com/office/drawing/2014/main" id="{070E8A2A-F72F-3946-9BB2-97DA56A3A4C2}"/>
              </a:ext>
            </a:extLst>
          </p:cNvPr>
          <p:cNvSpPr txBox="1"/>
          <p:nvPr/>
        </p:nvSpPr>
        <p:spPr>
          <a:xfrm>
            <a:off x="5858711" y="4202757"/>
            <a:ext cx="844975" cy="461665"/>
          </a:xfrm>
          <a:prstGeom prst="rect">
            <a:avLst/>
          </a:prstGeom>
          <a:noFill/>
        </p:spPr>
        <p:txBody>
          <a:bodyPr wrap="none" rtlCol="0">
            <a:spAutoFit/>
          </a:bodyPr>
          <a:lstStyle/>
          <a:p>
            <a:pPr algn="l"/>
            <a:r>
              <a:rPr lang="en-US" sz="2400" dirty="0">
                <a:latin typeface="+mn-lt"/>
              </a:rPr>
              <a:t>temp</a:t>
            </a:r>
          </a:p>
        </p:txBody>
      </p:sp>
      <p:cxnSp>
        <p:nvCxnSpPr>
          <p:cNvPr id="23" name="Straight Connector 22">
            <a:extLst>
              <a:ext uri="{FF2B5EF4-FFF2-40B4-BE49-F238E27FC236}">
                <a16:creationId xmlns:a16="http://schemas.microsoft.com/office/drawing/2014/main" id="{77696A21-E584-3040-9835-B2EBC76A2472}"/>
              </a:ext>
            </a:extLst>
          </p:cNvPr>
          <p:cNvCxnSpPr/>
          <p:nvPr/>
        </p:nvCxnSpPr>
        <p:spPr>
          <a:xfrm>
            <a:off x="181811" y="3817987"/>
            <a:ext cx="113538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itle 24">
            <a:extLst>
              <a:ext uri="{FF2B5EF4-FFF2-40B4-BE49-F238E27FC236}">
                <a16:creationId xmlns:a16="http://schemas.microsoft.com/office/drawing/2014/main" id="{F4B78DE3-546B-C44E-BA88-23676AE9B74E}"/>
              </a:ext>
            </a:extLst>
          </p:cNvPr>
          <p:cNvSpPr>
            <a:spLocks noGrp="1"/>
          </p:cNvSpPr>
          <p:nvPr>
            <p:ph type="title"/>
          </p:nvPr>
        </p:nvSpPr>
        <p:spPr/>
        <p:txBody>
          <a:bodyPr/>
          <a:lstStyle/>
          <a:p>
            <a:r>
              <a:rPr lang="en-US" dirty="0"/>
              <a:t>The inner workings of rotate</a:t>
            </a:r>
          </a:p>
        </p:txBody>
      </p:sp>
    </p:spTree>
    <p:extLst>
      <p:ext uri="{BB962C8B-B14F-4D97-AF65-F5344CB8AC3E}">
        <p14:creationId xmlns:p14="http://schemas.microsoft.com/office/powerpoint/2010/main" val="228834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9" grpId="0"/>
      <p:bldP spid="21"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Exercise: Array Rotation</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5410200"/>
          </a:xfrm>
        </p:spPr>
        <p:txBody>
          <a:bodyPr/>
          <a:lstStyle/>
          <a:p>
            <a:pPr marL="0" indent="0">
              <a:buNone/>
            </a:pPr>
            <a:r>
              <a:rPr lang="en-US" b="1" dirty="0">
                <a:solidFill>
                  <a:srgbClr val="C00000"/>
                </a:solidFill>
              </a:rPr>
              <a:t>Exercise</a:t>
            </a:r>
            <a:r>
              <a:rPr lang="en-US" dirty="0"/>
              <a:t>: A properly implemented </a:t>
            </a:r>
            <a:r>
              <a:rPr lang="en-US" b="1" dirty="0"/>
              <a:t>rotate</a:t>
            </a:r>
            <a:r>
              <a:rPr lang="en-US" dirty="0"/>
              <a:t> will prompt the following program to generate the provided output.  </a:t>
            </a:r>
          </a:p>
          <a:p>
            <a:pPr marL="0" indent="0">
              <a:buNone/>
            </a:pPr>
            <a:r>
              <a:rPr lang="en-US" dirty="0"/>
              <a:t>And here’s that properly implemented function!</a:t>
            </a:r>
            <a:br>
              <a:rPr lang="en-US" dirty="0"/>
            </a:br>
            <a:endParaRPr lang="en-US" dirty="0"/>
          </a:p>
          <a:p>
            <a:pPr marL="0" indent="0">
              <a:buNone/>
            </a:pPr>
            <a:r>
              <a:rPr lang="en-US" sz="1800" dirty="0">
                <a:latin typeface="Consolas" panose="020B0609020204030204" pitchFamily="49" charset="0"/>
                <a:cs typeface="Consolas" panose="020B0609020204030204" pitchFamily="49" charset="0"/>
              </a:rPr>
              <a:t>    void rotate(void *front, void *separator, void *end) {</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width = (char *)end - (char *)front;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 = (char *)separator - (char *)front;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int </a:t>
            </a:r>
            <a:r>
              <a:rPr lang="en-US" sz="1800" dirty="0" err="1">
                <a:latin typeface="Consolas" panose="020B0609020204030204" pitchFamily="49" charset="0"/>
                <a:cs typeface="Consolas" panose="020B0609020204030204" pitchFamily="49" charset="0"/>
              </a:rPr>
              <a:t>suffix_width</a:t>
            </a:r>
            <a:r>
              <a:rPr lang="en-US" sz="1800" dirty="0">
                <a:latin typeface="Consolas" panose="020B0609020204030204" pitchFamily="49" charset="0"/>
                <a:cs typeface="Consolas" panose="020B0609020204030204" pitchFamily="49" charset="0"/>
              </a:rPr>
              <a:t> = width -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char temp[</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memcpy</a:t>
            </a:r>
            <a:r>
              <a:rPr lang="en-US" sz="1800" dirty="0">
                <a:latin typeface="Consolas" panose="020B0609020204030204" pitchFamily="49" charset="0"/>
                <a:cs typeface="Consolas" panose="020B0609020204030204" pitchFamily="49" charset="0"/>
              </a:rPr>
              <a:t>(temp, front,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memmove</a:t>
            </a:r>
            <a:r>
              <a:rPr lang="en-US" sz="1800" dirty="0">
                <a:latin typeface="Consolas" panose="020B0609020204030204" pitchFamily="49" charset="0"/>
                <a:cs typeface="Consolas" panose="020B0609020204030204" pitchFamily="49" charset="0"/>
              </a:rPr>
              <a:t>(front, separator, </a:t>
            </a:r>
            <a:r>
              <a:rPr lang="en-US" sz="1800" dirty="0" err="1">
                <a:latin typeface="Consolas" panose="020B0609020204030204" pitchFamily="49" charset="0"/>
                <a:cs typeface="Consolas" panose="020B0609020204030204" pitchFamily="49" charset="0"/>
              </a:rPr>
              <a:t>suffix_width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memcpy</a:t>
            </a:r>
            <a:r>
              <a:rPr lang="en-US" sz="1800" dirty="0">
                <a:latin typeface="Consolas" panose="020B0609020204030204" pitchFamily="49" charset="0"/>
                <a:cs typeface="Consolas" panose="020B0609020204030204" pitchFamily="49" charset="0"/>
              </a:rPr>
              <a:t>((char *)end -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 temp, </a:t>
            </a:r>
            <a:r>
              <a:rPr lang="en-US" sz="1800" dirty="0" err="1">
                <a:latin typeface="Consolas" panose="020B0609020204030204" pitchFamily="49" charset="0"/>
                <a:cs typeface="Consolas" panose="020B0609020204030204" pitchFamily="49" charset="0"/>
              </a:rPr>
              <a:t>prefix_width</a:t>
            </a:r>
            <a:r>
              <a:rPr lang="en-US" sz="1800" dirty="0">
                <a:latin typeface="Consolas" panose="020B0609020204030204" pitchFamily="49" charset="0"/>
                <a:cs typeface="Consolas" panose="020B0609020204030204" pitchFamily="49" charset="0"/>
              </a:rPr>
              <a:t>);</a:t>
            </a:r>
            <a:br>
              <a:rPr lang="en-US" sz="1800" dirty="0">
                <a:latin typeface="Consolas" panose="020B0609020204030204" pitchFamily="49" charset="0"/>
                <a:cs typeface="Consolas" panose="020B0609020204030204" pitchFamily="49" charset="0"/>
              </a:rPr>
            </a:br>
            <a:r>
              <a:rPr lang="en-US" sz="1800" dirty="0">
                <a:latin typeface="Consolas" panose="020B0609020204030204" pitchFamily="49" charset="0"/>
                <a:cs typeface="Consolas" panose="020B0609020204030204" pitchFamily="49" charset="0"/>
              </a:rPr>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5285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24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14490</TotalTime>
  <Words>14951</Words>
  <Application>Microsoft Macintosh PowerPoint</Application>
  <PresentationFormat>Widescreen</PresentationFormat>
  <Paragraphs>2072</Paragraphs>
  <Slides>169</Slides>
  <Notes>43</Notes>
  <HiddenSlides>3</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169</vt:i4>
      </vt:variant>
    </vt:vector>
  </HeadingPairs>
  <TitlesOfParts>
    <vt:vector size="180" baseType="lpstr">
      <vt:lpstr>.Apple Color Emoji UI</vt:lpstr>
      <vt:lpstr>Andale Mono</vt:lpstr>
      <vt:lpstr>Arial</vt:lpstr>
      <vt:lpstr>Calibri</vt:lpstr>
      <vt:lpstr>Calibri Light</vt:lpstr>
      <vt:lpstr>Consolas</vt:lpstr>
      <vt:lpstr>Courier</vt:lpstr>
      <vt:lpstr>Courier New</vt:lpstr>
      <vt:lpstr>Tahoma</vt:lpstr>
      <vt:lpstr>Verdana</vt:lpstr>
      <vt:lpstr>Default Design</vt:lpstr>
      <vt:lpstr>CS107, Lecture 8 C Generics – Void *</vt:lpstr>
      <vt:lpstr>CS107 Topic 4: How can we use our knowledge of memory and data representation to write code that works with any data type? </vt:lpstr>
      <vt:lpstr>CS107 Topic 4</vt:lpstr>
      <vt:lpstr>Learning Goals</vt:lpstr>
      <vt:lpstr>Lecture Plan</vt:lpstr>
      <vt:lpstr>Lecture Plan</vt:lpstr>
      <vt:lpstr>Heap allocation interface: A summary</vt:lpstr>
      <vt:lpstr>Engineering principles: stack vs heap</vt:lpstr>
      <vt:lpstr>Engineering principles: stack vs heap</vt:lpstr>
      <vt:lpstr>Use-After-Free</vt:lpstr>
      <vt:lpstr>Use-After-Free</vt:lpstr>
      <vt:lpstr>Use-After-Free Examples</vt:lpstr>
      <vt:lpstr>What should someone do if they find a vulnerability?  How can we incentivize responsible disclosure?</vt:lpstr>
      <vt:lpstr>Disclosure</vt:lpstr>
      <vt:lpstr>Full Disclosure</vt:lpstr>
      <vt:lpstr>Responsible Disclosure</vt:lpstr>
      <vt:lpstr>Responsible Disclosure</vt:lpstr>
      <vt:lpstr>Vulnerability Commercialization</vt:lpstr>
      <vt:lpstr>Bug Bounty Programs</vt:lpstr>
      <vt:lpstr>Who do you think is one of the largest discoverers and purchasers of 0-day vulnerabilities?</vt:lpstr>
      <vt:lpstr>Vulnerabilities Equities Process</vt:lpstr>
      <vt:lpstr>Concerns with VEP</vt:lpstr>
      <vt:lpstr>How do we weigh competing stakeholder interests here, such as country vs. individual?</vt:lpstr>
      <vt:lpstr>Partiality </vt:lpstr>
      <vt:lpstr>Partiality</vt:lpstr>
      <vt:lpstr>Degrees of Partiality</vt:lpstr>
      <vt:lpstr>Case Study: EternalBlue</vt:lpstr>
      <vt:lpstr>Microsoft’s Argument</vt:lpstr>
      <vt:lpstr>Critical Questions</vt:lpstr>
      <vt:lpstr>Kwame Appiah’s  Partial Cosmopolitanism</vt:lpstr>
      <vt:lpstr>Mozi’s  Inclusive Care (jian ai)</vt:lpstr>
      <vt:lpstr>Śāntideva’s Argument for  Impartial Benevolence</vt:lpstr>
      <vt:lpstr>Revisiting EternalBlue</vt:lpstr>
      <vt:lpstr>Partiality Takeaways</vt:lpstr>
      <vt:lpstr>Lecture Plan</vt:lpstr>
      <vt:lpstr>Generics</vt:lpstr>
      <vt:lpstr>Lecture Plan</vt:lpstr>
      <vt:lpstr>Swap</vt:lpstr>
      <vt:lpstr>Swap</vt:lpstr>
      <vt:lpstr>Swap</vt:lpstr>
      <vt:lpstr>Swap</vt:lpstr>
      <vt:lpstr>Swap</vt:lpstr>
      <vt:lpstr>Swap</vt:lpstr>
      <vt:lpstr>Swap</vt:lpstr>
      <vt:lpstr>Swap</vt:lpstr>
      <vt:lpstr>Swap</vt:lpstr>
      <vt:lpstr>“Oh, when I said ’numbers’ I meant shorts, not ints.”  😑</vt:lpstr>
      <vt:lpstr>Swap</vt:lpstr>
      <vt:lpstr>Swap</vt:lpstr>
      <vt:lpstr>“You know what, I goofed.  We’re going to use strings.  Could you write something to swap those?”  😤</vt:lpstr>
      <vt:lpstr>Swap</vt:lpstr>
      <vt:lpstr>Swap</vt:lpstr>
      <vt:lpstr>Swap</vt:lpstr>
      <vt:lpstr>Swap</vt:lpstr>
      <vt:lpstr>Swap</vt:lpstr>
      <vt:lpstr>Swap</vt:lpstr>
      <vt:lpstr>Swap</vt:lpstr>
      <vt:lpstr>Swap</vt:lpstr>
      <vt:lpstr>Swap</vt:lpstr>
      <vt:lpstr>  “Awesome!  Thanks.”  We also have 20 custom struct types.  Could you write swap for those too?”  </vt:lpstr>
      <vt:lpstr>“Awesome!  Thanks.  We also have 20 custom struct types.  Could you write swap for those too?”  🤬</vt:lpstr>
      <vt:lpstr>Generic Swap</vt:lpstr>
      <vt:lpstr>Generic Swap</vt:lpstr>
      <vt:lpstr>Generic Swap</vt:lpstr>
      <vt:lpstr>Generic Swap</vt:lpstr>
      <vt:lpstr>Generic Swap</vt:lpstr>
      <vt:lpstr>Generic Swap</vt:lpstr>
      <vt:lpstr>Generic Swap</vt:lpstr>
      <vt:lpstr>C knows the size of temp, and knows how many bytes to copy, because of the variable types.</vt:lpstr>
      <vt:lpstr>Is there a way to make a version that doesn’t care about the variable types?</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memcpy</vt:lpstr>
      <vt:lpstr>memmove</vt:lpstr>
      <vt:lpstr>memmove</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Generic Swap</vt:lpstr>
      <vt:lpstr>C Generics</vt:lpstr>
      <vt:lpstr>void *, memcpy, memmove</vt:lpstr>
      <vt:lpstr>Lecture Plan</vt:lpstr>
      <vt:lpstr>Void * Pitfalls</vt:lpstr>
      <vt:lpstr>Demo: Void *s Gone Wrong</vt:lpstr>
      <vt:lpstr>Void *Pitfalls</vt:lpstr>
      <vt:lpstr>Lecture Plan</vt:lpstr>
      <vt:lpstr>Swap Ends</vt:lpstr>
      <vt:lpstr>Swap Ends</vt:lpstr>
      <vt:lpstr>Swap Ends</vt:lpstr>
      <vt:lpstr>Swap Ends</vt:lpstr>
      <vt:lpstr>Swap Ends</vt:lpstr>
      <vt:lpstr>Swap Ends</vt:lpstr>
      <vt:lpstr>Swap Ends</vt:lpstr>
      <vt:lpstr>Pointer Arithmetic</vt:lpstr>
      <vt:lpstr>Pointer Arithmetic</vt:lpstr>
      <vt:lpstr>Pointer Arithmetic</vt:lpstr>
      <vt:lpstr>Pointer Arithmetic</vt:lpstr>
      <vt:lpstr>Pointer Arithmetic</vt:lpstr>
      <vt:lpstr>Swap Ends</vt:lpstr>
      <vt:lpstr>Swap Ends</vt:lpstr>
      <vt:lpstr>Swap Ends</vt:lpstr>
      <vt:lpstr>Swap Ends</vt:lpstr>
      <vt:lpstr>Swap Ends</vt:lpstr>
      <vt:lpstr>Swap Ends</vt:lpstr>
      <vt:lpstr>Swap Ends</vt:lpstr>
      <vt:lpstr>Swap Ends</vt:lpstr>
      <vt:lpstr>Swap Ends</vt:lpstr>
      <vt:lpstr>Demo: Void *s Gone Wrong</vt:lpstr>
      <vt:lpstr>Recap</vt:lpstr>
      <vt:lpstr>Recap</vt:lpstr>
      <vt:lpstr>Overflow Slides</vt:lpstr>
      <vt:lpstr>Lecture Plan</vt:lpstr>
      <vt:lpstr>Stacks</vt:lpstr>
      <vt:lpstr>Refresher: Stacks</vt:lpstr>
      <vt:lpstr>Refresher: Stacks</vt:lpstr>
      <vt:lpstr>Demo: Int Stack</vt:lpstr>
      <vt:lpstr>What modifications are necessary to make a generic stack?</vt:lpstr>
      <vt:lpstr>Stack Structs</vt:lpstr>
      <vt:lpstr>Stack Structs</vt:lpstr>
      <vt:lpstr>Generic Stack Structs</vt:lpstr>
      <vt:lpstr>Stack Functions</vt:lpstr>
      <vt:lpstr>int_stack_create</vt:lpstr>
      <vt:lpstr>Generic stack_create</vt:lpstr>
      <vt:lpstr>int_stack_push</vt:lpstr>
      <vt:lpstr>Generic stack_push</vt:lpstr>
      <vt:lpstr>Generic stack_push</vt:lpstr>
      <vt:lpstr>Generic stack_push</vt:lpstr>
      <vt:lpstr>Generic stack_push</vt:lpstr>
      <vt:lpstr>Generic stack_push</vt:lpstr>
      <vt:lpstr>int_stack_pop</vt:lpstr>
      <vt:lpstr>Generic stack_pop</vt:lpstr>
      <vt:lpstr>Generic stack_pop</vt:lpstr>
      <vt:lpstr>Generic stack_pop</vt:lpstr>
      <vt:lpstr>Using Generic Stack</vt:lpstr>
      <vt:lpstr>Using Generic Stack</vt:lpstr>
      <vt:lpstr>Using Generic Stack</vt:lpstr>
      <vt:lpstr>Using Generic Stack</vt:lpstr>
      <vt:lpstr>Using Generic Stack</vt:lpstr>
      <vt:lpstr>Using Generic Stack</vt:lpstr>
      <vt:lpstr>Demo: Generic Stack</vt:lpstr>
      <vt:lpstr>Extra Practice</vt:lpstr>
      <vt:lpstr>Generic stack_create</vt:lpstr>
      <vt:lpstr>Generic stack_push</vt:lpstr>
      <vt:lpstr>Generic stack_pop</vt:lpstr>
      <vt:lpstr>Tips: C to English</vt:lpstr>
      <vt:lpstr>Exercise: Array Rotation</vt:lpstr>
      <vt:lpstr>Exercise: Array Rotation</vt:lpstr>
      <vt:lpstr>Exercise: Array Rotation</vt:lpstr>
      <vt:lpstr>The inner workings of rotate</vt:lpstr>
      <vt:lpstr>Exercise: Array Rotation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1593</cp:revision>
  <cp:lastPrinted>2019-02-01T22:11:00Z</cp:lastPrinted>
  <dcterms:created xsi:type="dcterms:W3CDTF">2008-06-28T20:57:21Z</dcterms:created>
  <dcterms:modified xsi:type="dcterms:W3CDTF">2022-04-22T20:20:51Z</dcterms:modified>
</cp:coreProperties>
</file>