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7"/>
  </p:notesMasterIdLst>
  <p:handoutMasterIdLst>
    <p:handoutMasterId r:id="rId88"/>
  </p:handoutMasterIdLst>
  <p:sldIdLst>
    <p:sldId id="256" r:id="rId2"/>
    <p:sldId id="433" r:id="rId3"/>
    <p:sldId id="451" r:id="rId4"/>
    <p:sldId id="636" r:id="rId5"/>
    <p:sldId id="752" r:id="rId6"/>
    <p:sldId id="763" r:id="rId7"/>
    <p:sldId id="681" r:id="rId8"/>
    <p:sldId id="602" r:id="rId9"/>
    <p:sldId id="622" r:id="rId10"/>
    <p:sldId id="607" r:id="rId11"/>
    <p:sldId id="592" r:id="rId12"/>
    <p:sldId id="764" r:id="rId13"/>
    <p:sldId id="659" r:id="rId14"/>
    <p:sldId id="660" r:id="rId15"/>
    <p:sldId id="661" r:id="rId16"/>
    <p:sldId id="662" r:id="rId17"/>
    <p:sldId id="663" r:id="rId18"/>
    <p:sldId id="664" r:id="rId19"/>
    <p:sldId id="665" r:id="rId20"/>
    <p:sldId id="666" r:id="rId21"/>
    <p:sldId id="667" r:id="rId22"/>
    <p:sldId id="668" r:id="rId23"/>
    <p:sldId id="669" r:id="rId24"/>
    <p:sldId id="670" r:id="rId25"/>
    <p:sldId id="671" r:id="rId26"/>
    <p:sldId id="672" r:id="rId27"/>
    <p:sldId id="673" r:id="rId28"/>
    <p:sldId id="684" r:id="rId29"/>
    <p:sldId id="685" r:id="rId30"/>
    <p:sldId id="871" r:id="rId31"/>
    <p:sldId id="880" r:id="rId32"/>
    <p:sldId id="873" r:id="rId33"/>
    <p:sldId id="874" r:id="rId34"/>
    <p:sldId id="889" r:id="rId35"/>
    <p:sldId id="881" r:id="rId36"/>
    <p:sldId id="884" r:id="rId37"/>
    <p:sldId id="885" r:id="rId38"/>
    <p:sldId id="886" r:id="rId39"/>
    <p:sldId id="879" r:id="rId40"/>
    <p:sldId id="887" r:id="rId41"/>
    <p:sldId id="888" r:id="rId42"/>
    <p:sldId id="890" r:id="rId43"/>
    <p:sldId id="891" r:id="rId44"/>
    <p:sldId id="892" r:id="rId45"/>
    <p:sldId id="897" r:id="rId46"/>
    <p:sldId id="708" r:id="rId47"/>
    <p:sldId id="899" r:id="rId48"/>
    <p:sldId id="900" r:id="rId49"/>
    <p:sldId id="916" r:id="rId50"/>
    <p:sldId id="893" r:id="rId51"/>
    <p:sldId id="894" r:id="rId52"/>
    <p:sldId id="901" r:id="rId53"/>
    <p:sldId id="902" r:id="rId54"/>
    <p:sldId id="906" r:id="rId55"/>
    <p:sldId id="904" r:id="rId56"/>
    <p:sldId id="905" r:id="rId57"/>
    <p:sldId id="907" r:id="rId58"/>
    <p:sldId id="909" r:id="rId59"/>
    <p:sldId id="908" r:id="rId60"/>
    <p:sldId id="686" r:id="rId61"/>
    <p:sldId id="910" r:id="rId62"/>
    <p:sldId id="725" r:id="rId63"/>
    <p:sldId id="691" r:id="rId64"/>
    <p:sldId id="911" r:id="rId65"/>
    <p:sldId id="758" r:id="rId66"/>
    <p:sldId id="913" r:id="rId67"/>
    <p:sldId id="705" r:id="rId68"/>
    <p:sldId id="706" r:id="rId69"/>
    <p:sldId id="707" r:id="rId70"/>
    <p:sldId id="711" r:id="rId71"/>
    <p:sldId id="712" r:id="rId72"/>
    <p:sldId id="714" r:id="rId73"/>
    <p:sldId id="914" r:id="rId74"/>
    <p:sldId id="713" r:id="rId75"/>
    <p:sldId id="760" r:id="rId76"/>
    <p:sldId id="503" r:id="rId77"/>
    <p:sldId id="762" r:id="rId78"/>
    <p:sldId id="861" r:id="rId79"/>
    <p:sldId id="750" r:id="rId80"/>
    <p:sldId id="751" r:id="rId81"/>
    <p:sldId id="734" r:id="rId82"/>
    <p:sldId id="721" r:id="rId83"/>
    <p:sldId id="915" r:id="rId84"/>
    <p:sldId id="851" r:id="rId85"/>
    <p:sldId id="857" r:id="rId86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451"/>
            <p14:sldId id="636"/>
            <p14:sldId id="752"/>
          </p14:sldIdLst>
        </p14:section>
        <p14:section name="Overview" id="{9A4FE0B1-93EE-D34F-9908-1BED54BDA81A}">
          <p14:sldIdLst>
            <p14:sldId id="763"/>
            <p14:sldId id="681"/>
            <p14:sldId id="602"/>
            <p14:sldId id="622"/>
            <p14:sldId id="607"/>
            <p14:sldId id="592"/>
          </p14:sldIdLst>
        </p14:section>
        <p14:section name="Function Pointers" id="{5DE4439A-DA3F-494D-84EE-C156151FB99D}">
          <p14:sldIdLst>
            <p14:sldId id="764"/>
            <p14:sldId id="659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671"/>
            <p14:sldId id="672"/>
            <p14:sldId id="673"/>
            <p14:sldId id="684"/>
            <p14:sldId id="685"/>
            <p14:sldId id="871"/>
            <p14:sldId id="880"/>
            <p14:sldId id="873"/>
            <p14:sldId id="874"/>
            <p14:sldId id="889"/>
            <p14:sldId id="881"/>
            <p14:sldId id="884"/>
            <p14:sldId id="885"/>
            <p14:sldId id="886"/>
            <p14:sldId id="879"/>
            <p14:sldId id="887"/>
            <p14:sldId id="888"/>
            <p14:sldId id="890"/>
            <p14:sldId id="891"/>
            <p14:sldId id="892"/>
            <p14:sldId id="897"/>
            <p14:sldId id="708"/>
            <p14:sldId id="899"/>
            <p14:sldId id="900"/>
            <p14:sldId id="916"/>
            <p14:sldId id="893"/>
            <p14:sldId id="894"/>
            <p14:sldId id="901"/>
            <p14:sldId id="902"/>
            <p14:sldId id="906"/>
            <p14:sldId id="904"/>
            <p14:sldId id="905"/>
            <p14:sldId id="907"/>
            <p14:sldId id="909"/>
            <p14:sldId id="908"/>
            <p14:sldId id="686"/>
            <p14:sldId id="910"/>
            <p14:sldId id="725"/>
            <p14:sldId id="691"/>
            <p14:sldId id="911"/>
            <p14:sldId id="758"/>
            <p14:sldId id="913"/>
            <p14:sldId id="705"/>
            <p14:sldId id="706"/>
            <p14:sldId id="707"/>
            <p14:sldId id="711"/>
            <p14:sldId id="712"/>
            <p14:sldId id="714"/>
          </p14:sldIdLst>
        </p14:section>
        <p14:section name="FreeFn" id="{D5971D2B-CAF6-0A41-A90D-7F0A383ECF5F}">
          <p14:sldIdLst>
            <p14:sldId id="914"/>
            <p14:sldId id="713"/>
            <p14:sldId id="760"/>
            <p14:sldId id="503"/>
            <p14:sldId id="762"/>
            <p14:sldId id="861"/>
            <p14:sldId id="750"/>
            <p14:sldId id="751"/>
          </p14:sldIdLst>
        </p14:section>
        <p14:section name="Recap" id="{8157F1CB-AFAE-7B49-BE45-507C1AF452FF}">
          <p14:sldIdLst>
            <p14:sldId id="734"/>
            <p14:sldId id="721"/>
            <p14:sldId id="915"/>
            <p14:sldId id="851"/>
            <p14:sldId id="8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000"/>
    <a:srgbClr val="F8F8F8"/>
    <a:srgbClr val="D27BD6"/>
    <a:srgbClr val="D62ED6"/>
    <a:srgbClr val="942092"/>
    <a:srgbClr val="FF9999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68" autoAdjust="0"/>
    <p:restoredTop sz="86846" autoAdjust="0"/>
  </p:normalViewPr>
  <p:slideViewPr>
    <p:cSldViewPr>
      <p:cViewPr varScale="1">
        <p:scale>
          <a:sx n="93" d="100"/>
          <a:sy n="93" d="100"/>
        </p:scale>
        <p:origin x="216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4902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82301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94806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00386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67082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9</a:t>
            </a:r>
            <a:br>
              <a:rPr lang="en-US" dirty="0"/>
            </a:br>
            <a:r>
              <a:rPr lang="en-US" sz="3400" dirty="0"/>
              <a:t>C Generics – Function Pointers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K&amp;R 5.11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4</a:t>
            </a:r>
            <a:r>
              <a:rPr lang="en-US" dirty="0"/>
              <a:t>: How can we use our knowledge of memory and data representation to write code that works with any data type? </a:t>
            </a:r>
          </a:p>
        </p:txBody>
      </p:sp>
    </p:spTree>
    <p:extLst>
      <p:ext uri="{BB962C8B-B14F-4D97-AF65-F5344CB8AC3E}">
        <p14:creationId xmlns:p14="http://schemas.microsoft.com/office/powerpoint/2010/main" val="3282734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can we use our knowledge of memory and data representation to write code that works with any data type?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Writing code that works with any data type lets us write more generic, reusable code while understanding potential pitfalls (last time)</a:t>
            </a:r>
          </a:p>
          <a:p>
            <a:r>
              <a:rPr lang="en-US" dirty="0"/>
              <a:t>Allows us to learn how to pass functions as parameters, a core concept in many languages (today)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assign4:</a:t>
            </a:r>
            <a:r>
              <a:rPr lang="en-US" sz="2400" dirty="0"/>
              <a:t> implement your own version of the </a:t>
            </a:r>
            <a:r>
              <a:rPr lang="en-US" sz="2400" b="1" dirty="0"/>
              <a:t>ls </a:t>
            </a:r>
            <a:r>
              <a:rPr lang="en-US" sz="2400" dirty="0"/>
              <a:t>command, a function to generically find and insert elements into a sorted array, and a program using that function to sort the lines in a file like the </a:t>
            </a:r>
            <a:r>
              <a:rPr lang="en-US" sz="2400" b="1" dirty="0"/>
              <a:t>sort</a:t>
            </a:r>
            <a:r>
              <a:rPr lang="en-US" sz="2400" dirty="0"/>
              <a:t> command.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how to write C code that works with any data type.</a:t>
            </a:r>
          </a:p>
          <a:p>
            <a:r>
              <a:rPr lang="en-US" dirty="0"/>
              <a:t>Learn how to pass functions as parameters</a:t>
            </a:r>
          </a:p>
          <a:p>
            <a:r>
              <a:rPr lang="en-US" dirty="0"/>
              <a:t>Learn how to write functions that accept functions as parameters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Example: </a:t>
            </a:r>
            <a:r>
              <a:rPr lang="en-US" dirty="0"/>
              <a:t>Count Matches</a:t>
            </a:r>
          </a:p>
          <a:p>
            <a:pPr>
              <a:tabLst>
                <a:tab pos="11525250" algn="r"/>
              </a:tabLst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/class/cs107/lecture-code/lect9 .</a:t>
            </a:r>
          </a:p>
        </p:txBody>
      </p:sp>
    </p:spTree>
    <p:extLst>
      <p:ext uri="{BB962C8B-B14F-4D97-AF65-F5344CB8AC3E}">
        <p14:creationId xmlns:p14="http://schemas.microsoft.com/office/powerpoint/2010/main" val="582334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b="1" dirty="0">
                <a:solidFill>
                  <a:srgbClr val="C00000"/>
                </a:solidFill>
              </a:rPr>
              <a:t>Generics So Far</a:t>
            </a:r>
            <a:r>
              <a:rPr lang="en-US" dirty="0"/>
              <a:t>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Example: </a:t>
            </a:r>
            <a:r>
              <a:rPr lang="en-US" dirty="0"/>
              <a:t>Count Matches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/class/cs107/lecture-code/lect9 .</a:t>
            </a:r>
          </a:p>
        </p:txBody>
      </p:sp>
    </p:spTree>
    <p:extLst>
      <p:ext uri="{BB962C8B-B14F-4D97-AF65-F5344CB8AC3E}">
        <p14:creationId xmlns:p14="http://schemas.microsoft.com/office/powerpoint/2010/main" val="1323484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D7885-5F87-9944-8AF0-F8A6A14F3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26943-0DFA-0A4E-A101-46E06B804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is a variable type that represents a generic pointer “to something”.</a:t>
            </a:r>
          </a:p>
          <a:p>
            <a:r>
              <a:rPr lang="en-US" dirty="0"/>
              <a:t>We cannot perform pointer arithmetic with or dereference (without casting first)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/>
              <a:t>.</a:t>
            </a:r>
          </a:p>
          <a:p>
            <a:r>
              <a:rPr lang="en-US" dirty="0"/>
              <a:t>We can use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memcpy</a:t>
            </a:r>
            <a:r>
              <a:rPr lang="en-US" dirty="0"/>
              <a:t> or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memmove</a:t>
            </a:r>
            <a:r>
              <a:rPr lang="en-US" dirty="0"/>
              <a:t> to copy data from one memory location to another.</a:t>
            </a:r>
          </a:p>
          <a:p>
            <a:r>
              <a:rPr lang="en-US" dirty="0"/>
              <a:t>To do pointer arithmetic with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/>
              <a:t>, we must first cast it to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 *</a:t>
            </a:r>
            <a:r>
              <a:rPr lang="en-US" dirty="0"/>
              <a:t>.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/>
              <a:t> and generics are powerful but dangerous because of the lack of type checking, so we must be extra careful when working with generic memory.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46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E252D9-1AD0-2B48-9380-503B6D6CE79E}"/>
              </a:ext>
            </a:extLst>
          </p:cNvPr>
          <p:cNvSpPr/>
          <p:nvPr/>
        </p:nvSpPr>
        <p:spPr bwMode="auto">
          <a:xfrm>
            <a:off x="2353071" y="48006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 use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to represent a pointer to any data, and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/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memmove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to copy arbitrary bytes.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43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Array Swap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*)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E5D078-0748-CC4E-A696-1F19DA627988}"/>
              </a:ext>
            </a:extLst>
          </p:cNvPr>
          <p:cNvSpPr/>
          <p:nvPr/>
        </p:nvSpPr>
        <p:spPr bwMode="auto">
          <a:xfrm>
            <a:off x="2624335" y="5029200"/>
            <a:ext cx="6943329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 cast to a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char *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in order to perform manual byte arithmetic with void * pointers.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973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0C78B-7DF3-7F4D-86A4-5EEDC3864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Void *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BC619-E668-164A-842F-65BD2424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void *</a:t>
            </a:r>
            <a:r>
              <a:rPr lang="en-US" dirty="0"/>
              <a:t>s are powerful, but dangerous - C cannot do as much checking!</a:t>
            </a:r>
          </a:p>
          <a:p>
            <a:r>
              <a:rPr lang="en-US" dirty="0"/>
              <a:t>E.g. with </a:t>
            </a:r>
            <a:r>
              <a:rPr lang="en-US" b="1" dirty="0" err="1"/>
              <a:t>int</a:t>
            </a:r>
            <a:r>
              <a:rPr lang="en-US" dirty="0"/>
              <a:t>, C would never let you swap </a:t>
            </a:r>
            <a:r>
              <a:rPr lang="en-US" i="1" dirty="0"/>
              <a:t>half</a:t>
            </a:r>
            <a:r>
              <a:rPr lang="en-US" dirty="0"/>
              <a:t> of an int.  With </a:t>
            </a:r>
            <a:r>
              <a:rPr lang="en-US" b="1" dirty="0"/>
              <a:t>void *s</a:t>
            </a:r>
            <a:r>
              <a:rPr lang="en-US" dirty="0"/>
              <a:t>, this can happen!</a:t>
            </a:r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0xffffffff;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y = 0xeeeeeeee;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swap(&amp;x, &amp;y,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now x = 0xffffeeee, y = 0xeeeeffff!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("x = 0x%x, y = 0x%x\n", x, y);</a:t>
            </a:r>
          </a:p>
        </p:txBody>
      </p:sp>
    </p:spTree>
    <p:extLst>
      <p:ext uri="{BB962C8B-B14F-4D97-AF65-F5344CB8AC3E}">
        <p14:creationId xmlns:p14="http://schemas.microsoft.com/office/powerpoint/2010/main" val="3117987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NEW: </a:t>
            </a:r>
            <a:r>
              <a:rPr lang="en-US" dirty="0" err="1"/>
              <a:t>memset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memset</a:t>
            </a:r>
            <a:r>
              <a:rPr lang="en-US" b="1" dirty="0"/>
              <a:t> </a:t>
            </a:r>
            <a:r>
              <a:rPr lang="en-US" dirty="0"/>
              <a:t>is a function that sets a specified amount of bytes at one address to a certain value.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*s,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c,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fills n bytes starting at memory location </a:t>
            </a:r>
            <a:r>
              <a:rPr lang="en-US" b="1" dirty="0"/>
              <a:t>s</a:t>
            </a:r>
            <a:r>
              <a:rPr lang="en-US" dirty="0"/>
              <a:t> with the byte </a:t>
            </a:r>
            <a:r>
              <a:rPr lang="en-US" b="1" dirty="0"/>
              <a:t>c</a:t>
            </a:r>
            <a:r>
              <a:rPr lang="en-US" dirty="0"/>
              <a:t>.  (It also returns </a:t>
            </a:r>
            <a:r>
              <a:rPr lang="en-US" b="1" dirty="0"/>
              <a:t>s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counts[5];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(counts, 0, 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zero out first 3 bytes at counts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(counts + 3, 0xff, 4)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set 3rd entry’s bytes to 1s</a:t>
            </a:r>
          </a:p>
        </p:txBody>
      </p:sp>
    </p:spTree>
    <p:extLst>
      <p:ext uri="{BB962C8B-B14F-4D97-AF65-F5344CB8AC3E}">
        <p14:creationId xmlns:p14="http://schemas.microsoft.com/office/powerpoint/2010/main" val="255849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>
                <a:solidFill>
                  <a:srgbClr val="C00000"/>
                </a:solidFill>
              </a:rPr>
              <a:t>Motivating Example: Bubble Sort</a:t>
            </a:r>
            <a:r>
              <a:rPr lang="en-US" dirty="0"/>
              <a:t>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Example: </a:t>
            </a:r>
            <a:r>
              <a:rPr lang="en-US" dirty="0"/>
              <a:t>Count Matches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/class/cs107/lecture-code/lect9 .</a:t>
            </a:r>
          </a:p>
        </p:txBody>
      </p:sp>
    </p:spTree>
    <p:extLst>
      <p:ext uri="{BB962C8B-B14F-4D97-AF65-F5344CB8AC3E}">
        <p14:creationId xmlns:p14="http://schemas.microsoft.com/office/powerpoint/2010/main" val="450285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131671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75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314476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5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92796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>
            <a:extLst>
              <a:ext uri="{FF2B5EF4-FFF2-40B4-BE49-F238E27FC236}">
                <a16:creationId xmlns:a16="http://schemas.microsoft.com/office/drawing/2014/main" id="{11E8BC0B-2765-954B-BF2D-CB720D78D57B}"/>
              </a:ext>
            </a:extLst>
          </p:cNvPr>
          <p:cNvSpPr/>
          <p:nvPr/>
        </p:nvSpPr>
        <p:spPr>
          <a:xfrm>
            <a:off x="25908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06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81845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00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53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114590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324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79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177767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324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432CB7EF-8D0C-7D41-BD2A-1BD5CD2DDE9E}"/>
              </a:ext>
            </a:extLst>
          </p:cNvPr>
          <p:cNvSpPr/>
          <p:nvPr/>
        </p:nvSpPr>
        <p:spPr>
          <a:xfrm>
            <a:off x="54102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56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923355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7620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53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163352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11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992281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7DCDC569-2A2A-4646-8470-2F918286DFEE}"/>
              </a:ext>
            </a:extLst>
          </p:cNvPr>
          <p:cNvSpPr/>
          <p:nvPr/>
        </p:nvSpPr>
        <p:spPr>
          <a:xfrm>
            <a:off x="82296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96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874186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33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37185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76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41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555057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76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FF296834-F167-5D40-88A1-8DAAB90294E9}"/>
              </a:ext>
            </a:extLst>
          </p:cNvPr>
          <p:cNvSpPr/>
          <p:nvPr/>
        </p:nvSpPr>
        <p:spPr>
          <a:xfrm>
            <a:off x="39624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04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293562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2484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92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803310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7620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02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8027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EEA00B-9181-9C43-A0FB-504016DD4D76}"/>
              </a:ext>
            </a:extLst>
          </p:cNvPr>
          <p:cNvSpPr/>
          <p:nvPr/>
        </p:nvSpPr>
        <p:spPr bwMode="auto">
          <a:xfrm>
            <a:off x="1752600" y="5633720"/>
            <a:ext cx="9982200" cy="995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In general, bubble sort requires up to n - 1 passes to sort an array of length n, though it may end sooner if a pass doesn’t swap anything.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2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498363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19B98B-451D-9848-96B9-6ED759BECF04}"/>
              </a:ext>
            </a:extLst>
          </p:cNvPr>
          <p:cNvSpPr txBox="1"/>
          <p:nvPr/>
        </p:nvSpPr>
        <p:spPr>
          <a:xfrm>
            <a:off x="10883285" y="3304034"/>
            <a:ext cx="85151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200" dirty="0"/>
              <a:t>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A07CE2-513A-2247-A832-15A5EF6706CE}"/>
              </a:ext>
            </a:extLst>
          </p:cNvPr>
          <p:cNvSpPr/>
          <p:nvPr/>
        </p:nvSpPr>
        <p:spPr bwMode="auto">
          <a:xfrm>
            <a:off x="1752600" y="5633720"/>
            <a:ext cx="9982200" cy="995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Only two more passes are needed to arrive at the above.  The first exchanges the 2 and the -5, and the second leaves everything as is.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751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&gt;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4648200" y="5181600"/>
            <a:ext cx="70866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make this function more generic?  To start, this function always sorts in ascending order.  What about other orders?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90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(ascending &amp;&amp;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- 1] &gt;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 ||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	(!ascending &amp;&amp;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&gt;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5181600" y="5105400"/>
            <a:ext cx="6553200" cy="15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 add parameters, but they only help so much.  What about other orders we can’t anticipate? (odd-before-even, etc.)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48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4648200" y="4724400"/>
            <a:ext cx="70866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What we really want is this – but we don’t know how to implement this function…the person calling this function does, though!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324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03CF44-B1BA-5367-6371-FC8D499DB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1676400"/>
            <a:ext cx="10958512" cy="4664070"/>
          </a:xfrm>
        </p:spPr>
        <p:txBody>
          <a:bodyPr/>
          <a:lstStyle/>
          <a:p>
            <a:r>
              <a:rPr lang="en-US" u="sng" dirty="0"/>
              <a:t>Key Idea:</a:t>
            </a:r>
            <a:r>
              <a:rPr lang="en-US" dirty="0"/>
              <a:t> have the caller pass a function as a parameter that takes two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err="1"/>
              <a:t>s</a:t>
            </a:r>
            <a:r>
              <a:rPr lang="en-US" dirty="0"/>
              <a:t> and tells us whether we should swap them.</a:t>
            </a:r>
          </a:p>
        </p:txBody>
      </p:sp>
    </p:spTree>
    <p:extLst>
      <p:ext uri="{BB962C8B-B14F-4D97-AF65-F5344CB8AC3E}">
        <p14:creationId xmlns:p14="http://schemas.microsoft.com/office/powerpoint/2010/main" val="3644214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type?? </a:t>
            </a:r>
            <a:r>
              <a:rPr lang="en-US" sz="2300" b="1" u="sng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19219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b="1" dirty="0">
                <a:solidFill>
                  <a:srgbClr val="C00000"/>
                </a:solidFill>
              </a:rPr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Example: </a:t>
            </a:r>
            <a:r>
              <a:rPr lang="en-US" dirty="0"/>
              <a:t>Generic Printing	</a:t>
            </a:r>
          </a:p>
          <a:p>
            <a:pPr>
              <a:tabLst>
                <a:tab pos="11525250" algn="r"/>
              </a:tabLst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/class/cs107/lecture-code/lect9 .</a:t>
            </a:r>
          </a:p>
        </p:txBody>
      </p:sp>
    </p:spTree>
    <p:extLst>
      <p:ext uri="{BB962C8B-B14F-4D97-AF65-F5344CB8AC3E}">
        <p14:creationId xmlns:p14="http://schemas.microsoft.com/office/powerpoint/2010/main" val="25876782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9650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15F5FF5-FDA4-E84E-DA40-D7A2A006D5BF}"/>
              </a:ext>
            </a:extLst>
          </p:cNvPr>
          <p:cNvSpPr/>
          <p:nvPr/>
        </p:nvSpPr>
        <p:spPr>
          <a:xfrm>
            <a:off x="1149164" y="4506724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A9943C-1102-E616-512E-5036E67DFFE3}"/>
              </a:ext>
            </a:extLst>
          </p:cNvPr>
          <p:cNvSpPr txBox="1"/>
          <p:nvPr/>
        </p:nvSpPr>
        <p:spPr>
          <a:xfrm>
            <a:off x="457200" y="5508248"/>
            <a:ext cx="191116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Return type</a:t>
            </a:r>
          </a:p>
          <a:p>
            <a:pPr algn="ctr"/>
            <a:r>
              <a:rPr lang="en-US" sz="2600" dirty="0"/>
              <a:t>(bool)</a:t>
            </a:r>
          </a:p>
        </p:txBody>
      </p:sp>
    </p:spTree>
    <p:extLst>
      <p:ext uri="{BB962C8B-B14F-4D97-AF65-F5344CB8AC3E}">
        <p14:creationId xmlns:p14="http://schemas.microsoft.com/office/powerpoint/2010/main" val="1040747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5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5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38D3E94-6ADD-6D67-B1C0-ED18B5213A09}"/>
              </a:ext>
            </a:extLst>
          </p:cNvPr>
          <p:cNvSpPr/>
          <p:nvPr/>
        </p:nvSpPr>
        <p:spPr>
          <a:xfrm>
            <a:off x="5197932" y="459384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E36CC7-DF39-DB7D-BFCC-3FC7F213DAE4}"/>
              </a:ext>
            </a:extLst>
          </p:cNvPr>
          <p:cNvSpPr txBox="1"/>
          <p:nvPr/>
        </p:nvSpPr>
        <p:spPr>
          <a:xfrm>
            <a:off x="3550008" y="5508248"/>
            <a:ext cx="360066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Function pointer name </a:t>
            </a:r>
          </a:p>
          <a:p>
            <a:pPr algn="ctr"/>
            <a:r>
              <a:rPr lang="en-US" sz="2600" dirty="0"/>
              <a:t>(</a:t>
            </a:r>
            <a:r>
              <a:rPr lang="en-US" sz="2600" dirty="0" err="1"/>
              <a:t>should_swap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817732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5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2C9A0A7E-65EC-0248-0F1D-5334CA4272DE}"/>
              </a:ext>
            </a:extLst>
          </p:cNvPr>
          <p:cNvSpPr/>
          <p:nvPr/>
        </p:nvSpPr>
        <p:spPr>
          <a:xfrm>
            <a:off x="9654386" y="459384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63EEAD-D333-0960-AC35-06D884F6D4DB}"/>
              </a:ext>
            </a:extLst>
          </p:cNvPr>
          <p:cNvSpPr txBox="1"/>
          <p:nvPr/>
        </p:nvSpPr>
        <p:spPr>
          <a:xfrm>
            <a:off x="8183598" y="5508248"/>
            <a:ext cx="324640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Function parameters</a:t>
            </a:r>
          </a:p>
          <a:p>
            <a:pPr algn="ctr"/>
            <a:r>
              <a:rPr lang="en-US" sz="2600" dirty="0"/>
              <a:t>(two </a:t>
            </a:r>
            <a:r>
              <a:rPr lang="en-US" sz="2600" dirty="0" err="1"/>
              <a:t>ints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281895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Here’s the general variable type syntax: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b="1" i="1" dirty="0">
                <a:latin typeface="Consolas" panose="020B0609020204030204" pitchFamily="49" charset="0"/>
                <a:cs typeface="Consolas" panose="020B0609020204030204" pitchFamily="49" charset="0"/>
              </a:rPr>
              <a:t>[return type] (*[name])([parameters])</a:t>
            </a:r>
          </a:p>
          <a:p>
            <a:pPr marL="0" indent="0" algn="ctr">
              <a:buNone/>
            </a:pPr>
            <a:endParaRPr lang="en-US" b="1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6040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2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2200" b="1" u="sng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368396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sort_ascending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sort_ascending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6C6BD9-2AA1-1948-9D9D-2F3E64A98999}"/>
              </a:ext>
            </a:extLst>
          </p:cNvPr>
          <p:cNvSpPr/>
          <p:nvPr/>
        </p:nvSpPr>
        <p:spPr bwMode="auto">
          <a:xfrm>
            <a:off x="4876800" y="4800600"/>
            <a:ext cx="68580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written generically.  When someone imports our function into their program, they will call it specifying the sort ordering they want that time.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5971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6C6BD9-2AA1-1948-9D9D-2F3E64A98999}"/>
              </a:ext>
            </a:extLst>
          </p:cNvPr>
          <p:cNvSpPr/>
          <p:nvPr/>
        </p:nvSpPr>
        <p:spPr bwMode="auto">
          <a:xfrm>
            <a:off x="4876800" y="4800600"/>
            <a:ext cx="68580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written generically.  When someone imports our function into their program, they will call it specifying the sort ordering they want that time.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8947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sort_odd_then_even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 2 != 0) &amp;&amp; 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 2 == 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sort_odd_then_even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6C6BD9-2AA1-1948-9D9D-2F3E64A98999}"/>
              </a:ext>
            </a:extLst>
          </p:cNvPr>
          <p:cNvSpPr/>
          <p:nvPr/>
        </p:nvSpPr>
        <p:spPr bwMode="auto">
          <a:xfrm>
            <a:off x="4876800" y="4800600"/>
            <a:ext cx="68580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written generically.  When someone imports our function into their program, they will call it specifying the sort ordering they want that time.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8531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0FD45-415E-9DDA-1237-F58502A8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A947F-867F-8F50-59A8-F2E40D1D5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Passing a non-function as a parameter allows us to </a:t>
            </a:r>
            <a:r>
              <a:rPr lang="en-US" i="1" u="sng" dirty="0"/>
              <a:t>pass data around our program</a:t>
            </a:r>
            <a:r>
              <a:rPr lang="en-US" dirty="0"/>
              <a:t>.  Passing a function as a parameter allows us to </a:t>
            </a:r>
            <a:r>
              <a:rPr lang="en-US" i="1" u="sng" dirty="0"/>
              <a:t>pass logic around our program</a:t>
            </a:r>
            <a:r>
              <a:rPr lang="en-US" dirty="0"/>
              <a:t>.</a:t>
            </a:r>
          </a:p>
          <a:p>
            <a:r>
              <a:rPr lang="en-US" dirty="0"/>
              <a:t>When writing a generic function, if we don’t know how to do something in the way the caller wants, we can ask them to pass in a function parameter that can do it for us.</a:t>
            </a:r>
          </a:p>
          <a:p>
            <a:r>
              <a:rPr lang="en-US" dirty="0"/>
              <a:t>Also called a “callback” function – function “calls back to” the caller.</a:t>
            </a:r>
          </a:p>
          <a:p>
            <a:pPr lvl="1"/>
            <a:r>
              <a:rPr lang="en-US" b="1" dirty="0"/>
              <a:t>Function writer:</a:t>
            </a:r>
            <a:r>
              <a:rPr lang="en-US" dirty="0"/>
              <a:t> writes generic algorithmic functions, relies on caller-provided data</a:t>
            </a:r>
          </a:p>
          <a:p>
            <a:pPr lvl="1"/>
            <a:r>
              <a:rPr lang="en-US" b="1" dirty="0"/>
              <a:t>Function caller</a:t>
            </a:r>
            <a:r>
              <a:rPr lang="en-US" dirty="0"/>
              <a:t>: knows the data, doesn’t know how the algorithm works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4723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A409-00B1-2A4C-B620-9E5418CF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 Standard Library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9DC44-F4A9-7143-BC66-223FD2449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scandir</a:t>
            </a:r>
            <a:r>
              <a:rPr lang="en-US" dirty="0"/>
              <a:t> – I can create a directory listing with any order and contents!  To do that, I need you to provide me a function that tells me whether you want me to include a given directory entry in the listing.  I also need you to provide me a function that tells me the correct ordering of two given directory entries.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scandir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(const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dirp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struct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dirent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***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namelist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int (*filter)(const struct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dirent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int (*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)(const struct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dirent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**, const struct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dirent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**));</a:t>
            </a:r>
            <a:endParaRPr lang="en-US" dirty="0"/>
          </a:p>
          <a:p>
            <a:r>
              <a:rPr lang="en-US" b="1" dirty="0" err="1"/>
              <a:t>qsort</a:t>
            </a:r>
            <a:r>
              <a:rPr lang="en-US" dirty="0"/>
              <a:t> – I can sort an array of any type!  To do that, I need you to provide me a function that can compare two elements of the kind you are asking me to sort.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qsort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*base,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nmemb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size,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int (*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)(const void *, const void *));</a:t>
            </a:r>
          </a:p>
        </p:txBody>
      </p:sp>
    </p:spTree>
    <p:extLst>
      <p:ext uri="{BB962C8B-B14F-4D97-AF65-F5344CB8AC3E}">
        <p14:creationId xmlns:p14="http://schemas.microsoft.com/office/powerpoint/2010/main" val="42486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88B2-D1C6-9C43-A351-0E6563EC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34D1A-5AC5-6A47-AA67-C931D9845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 pointers are used often in cases like this to compare two values of the same type.  These are called </a:t>
            </a:r>
            <a:r>
              <a:rPr lang="en-US" b="1" dirty="0"/>
              <a:t>comparison functions</a:t>
            </a:r>
            <a:r>
              <a:rPr lang="en-US" dirty="0"/>
              <a:t>.</a:t>
            </a:r>
          </a:p>
          <a:p>
            <a:r>
              <a:rPr lang="en-US" dirty="0"/>
              <a:t>The standard comparison function in many C functions provides even more information.  It should return:</a:t>
            </a:r>
          </a:p>
          <a:p>
            <a:pPr lvl="1"/>
            <a:r>
              <a:rPr lang="en-US" dirty="0"/>
              <a:t>&lt; 0 if first value should come before second value</a:t>
            </a:r>
          </a:p>
          <a:p>
            <a:pPr lvl="1"/>
            <a:r>
              <a:rPr lang="en-US" dirty="0"/>
              <a:t>&gt; 0 if first value should come after second value</a:t>
            </a:r>
          </a:p>
          <a:p>
            <a:pPr lvl="1"/>
            <a:r>
              <a:rPr lang="en-US" dirty="0"/>
              <a:t>0 if first value and second value are equivalent</a:t>
            </a:r>
          </a:p>
          <a:p>
            <a:r>
              <a:rPr lang="en-US" dirty="0"/>
              <a:t>This is the same return value format as </a:t>
            </a:r>
            <a:r>
              <a:rPr lang="en-US" b="1" dirty="0" err="1"/>
              <a:t>strcmp</a:t>
            </a:r>
            <a:r>
              <a:rPr lang="en-US" dirty="0"/>
              <a:t>!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 (*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compare_fn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8374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 &gt; 0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34490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 if equal, neg if first before second, pos if second before first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31107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04B252-6CE3-B3E4-9957-04088B96A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the difference between a function pointer and a helper function?</a:t>
            </a:r>
          </a:p>
        </p:txBody>
      </p:sp>
    </p:spTree>
    <p:extLst>
      <p:ext uri="{BB962C8B-B14F-4D97-AF65-F5344CB8AC3E}">
        <p14:creationId xmlns:p14="http://schemas.microsoft.com/office/powerpoint/2010/main" val="40863050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b="1" dirty="0">
                <a:solidFill>
                  <a:srgbClr val="C00000"/>
                </a:solidFill>
              </a:rPr>
              <a:t>Generic Function Pointers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Example: </a:t>
            </a:r>
            <a:r>
              <a:rPr lang="en-US" dirty="0"/>
              <a:t>Count Matches</a:t>
            </a:r>
          </a:p>
          <a:p>
            <a:pPr>
              <a:tabLst>
                <a:tab pos="11525250" algn="r"/>
              </a:tabLst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/class/cs107/lecture-code/lect9 .</a:t>
            </a:r>
          </a:p>
        </p:txBody>
      </p:sp>
    </p:spTree>
    <p:extLst>
      <p:ext uri="{BB962C8B-B14F-4D97-AF65-F5344CB8AC3E}">
        <p14:creationId xmlns:p14="http://schemas.microsoft.com/office/powerpoint/2010/main" val="39884761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9179B2-5969-A74E-686B-E3CC7C7B2841}"/>
              </a:ext>
            </a:extLst>
          </p:cNvPr>
          <p:cNvSpPr/>
          <p:nvPr/>
        </p:nvSpPr>
        <p:spPr bwMode="auto">
          <a:xfrm>
            <a:off x="5791200" y="4800600"/>
            <a:ext cx="59436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now supports any possible sort ordering.  But it’s not fully generic - it still only supports arrays of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ints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  What about arrays of other types?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6071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4834B-DAE5-2D47-9C3A-E896FBB0A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pic>
        <p:nvPicPr>
          <p:cNvPr id="5" name="Graphic 4" descr="Document outline">
            <a:extLst>
              <a:ext uri="{FF2B5EF4-FFF2-40B4-BE49-F238E27FC236}">
                <a16:creationId xmlns:a16="http://schemas.microsoft.com/office/drawing/2014/main" id="{42F3AD32-EBA0-B249-9E1F-74A5763F4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87000" y="3429000"/>
            <a:ext cx="1257300" cy="1257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886FBC-8056-7242-93CF-EF73F812BCEF}"/>
              </a:ext>
            </a:extLst>
          </p:cNvPr>
          <p:cNvSpPr txBox="1"/>
          <p:nvPr/>
        </p:nvSpPr>
        <p:spPr>
          <a:xfrm>
            <a:off x="9734878" y="2998113"/>
            <a:ext cx="23615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/c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145B8F-6234-D64A-B524-E564023CA85B}"/>
              </a:ext>
            </a:extLst>
          </p:cNvPr>
          <p:cNvSpPr txBox="1"/>
          <p:nvPr/>
        </p:nvSpPr>
        <p:spPr>
          <a:xfrm>
            <a:off x="304800" y="1219200"/>
            <a:ext cx="36054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file_that_sorts_ints.c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9B295E-29A9-A544-AEC5-A6CB9273F79F}"/>
              </a:ext>
            </a:extLst>
          </p:cNvPr>
          <p:cNvSpPr txBox="1"/>
          <p:nvPr/>
        </p:nvSpPr>
        <p:spPr>
          <a:xfrm>
            <a:off x="304800" y="1673900"/>
            <a:ext cx="4067186" cy="1324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E6B9D6-A5DE-9745-BDF2-A0D6F1EE70D6}"/>
              </a:ext>
            </a:extLst>
          </p:cNvPr>
          <p:cNvSpPr txBox="1"/>
          <p:nvPr/>
        </p:nvSpPr>
        <p:spPr>
          <a:xfrm>
            <a:off x="300037" y="3124200"/>
            <a:ext cx="40719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file_that_sorts_strings.c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E5D391-D0D0-0D4E-814C-857D0E87FB84}"/>
              </a:ext>
            </a:extLst>
          </p:cNvPr>
          <p:cNvSpPr txBox="1"/>
          <p:nvPr/>
        </p:nvSpPr>
        <p:spPr>
          <a:xfrm>
            <a:off x="300037" y="3555087"/>
            <a:ext cx="4067186" cy="1324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C279EC-AA1C-3545-AE31-C0737BD39DBB}"/>
              </a:ext>
            </a:extLst>
          </p:cNvPr>
          <p:cNvSpPr txBox="1"/>
          <p:nvPr/>
        </p:nvSpPr>
        <p:spPr>
          <a:xfrm>
            <a:off x="300037" y="5072300"/>
            <a:ext cx="40719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file_that_sorts_structs.c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CF3016-BA9F-FC43-81DA-63CD3E49ADC2}"/>
              </a:ext>
            </a:extLst>
          </p:cNvPr>
          <p:cNvSpPr txBox="1"/>
          <p:nvPr/>
        </p:nvSpPr>
        <p:spPr>
          <a:xfrm>
            <a:off x="300037" y="5503187"/>
            <a:ext cx="4067186" cy="1324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35E49BC-0BA5-0E40-B68D-9DFB47B034B8}"/>
              </a:ext>
            </a:extLst>
          </p:cNvPr>
          <p:cNvCxnSpPr>
            <a:stCxn id="9" idx="3"/>
          </p:cNvCxnSpPr>
          <p:nvPr/>
        </p:nvCxnSpPr>
        <p:spPr>
          <a:xfrm>
            <a:off x="4371986" y="2336007"/>
            <a:ext cx="5153014" cy="16263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93A7F76-A5F4-CC45-B6DC-A5DA5D1C5C1F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4367223" y="4114859"/>
            <a:ext cx="5157777" cy="1023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DC179E-AB7E-1442-8CFA-A5E41C78B9CA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4367223" y="4261336"/>
            <a:ext cx="5157777" cy="190395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21CDCA5-2D1B-5643-BF2B-0A3706ADA6F7}"/>
              </a:ext>
            </a:extLst>
          </p:cNvPr>
          <p:cNvSpPr/>
          <p:nvPr/>
        </p:nvSpPr>
        <p:spPr bwMode="auto">
          <a:xfrm>
            <a:off x="7095961" y="1351703"/>
            <a:ext cx="4858078" cy="14088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Goal: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write 1 implementation of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bubblesort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that any program can use to sort data of any type.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6280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70DB-3B70-5A27-514C-846FAF27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9C82-AF1F-3421-6B6A-EF884A2E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write one generic </a:t>
            </a:r>
            <a:r>
              <a:rPr lang="en-US" dirty="0" err="1"/>
              <a:t>bubblesort</a:t>
            </a:r>
            <a:r>
              <a:rPr lang="en-US" dirty="0"/>
              <a:t> function, we must create one function signature that works for any scenario.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(int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n, int (*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)(int, int));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9710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Generic Array Swap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*)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407692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70DB-3B70-5A27-514C-846FAF27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9C82-AF1F-3421-6B6A-EF884A2E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write one generic </a:t>
            </a:r>
            <a:r>
              <a:rPr lang="en-US" dirty="0" err="1"/>
              <a:t>bubblesort</a:t>
            </a:r>
            <a:r>
              <a:rPr lang="en-US" dirty="0"/>
              <a:t> function, we must create one function signature that works for any scenario.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b="1" u="sng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u="sng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)(int, int));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ED7BAC-EA06-D10B-6D20-3AD43A7FDF27}"/>
              </a:ext>
            </a:extLst>
          </p:cNvPr>
          <p:cNvSpPr/>
          <p:nvPr/>
        </p:nvSpPr>
        <p:spPr bwMode="auto">
          <a:xfrm>
            <a:off x="5029200" y="5181600"/>
            <a:ext cx="67056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u="sng" dirty="0">
                <a:latin typeface="+mn-lt"/>
                <a:cs typeface="Courier New" panose="02070309020205020404" pitchFamily="49" charset="0"/>
              </a:rPr>
              <a:t>Problem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: we need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one comparison function signature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that works with any type.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16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70DB-3B70-5A27-514C-846FAF27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9C82-AF1F-3421-6B6A-EF884A2E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write one generic </a:t>
            </a:r>
            <a:r>
              <a:rPr lang="en-US" dirty="0" err="1"/>
              <a:t>bubblesort</a:t>
            </a:r>
            <a:r>
              <a:rPr lang="en-US" dirty="0"/>
              <a:t> function, we must create one function signature that works for any scenario.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n,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)(int, int));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bubble_sort_long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n,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)(long, long));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n,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)(char *, char *));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4548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205918-15F7-E2CC-DEA1-6F5DEB36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002631"/>
            <a:ext cx="10958512" cy="2852737"/>
          </a:xfrm>
        </p:spPr>
        <p:txBody>
          <a:bodyPr/>
          <a:lstStyle/>
          <a:p>
            <a:r>
              <a:rPr lang="en-US" dirty="0"/>
              <a:t>How can we write a function that can take in parameters of </a:t>
            </a:r>
            <a:r>
              <a:rPr lang="en-US" i="1" dirty="0"/>
              <a:t>any</a:t>
            </a:r>
            <a:r>
              <a:rPr lang="en-US" dirty="0"/>
              <a:t> type?</a:t>
            </a:r>
          </a:p>
        </p:txBody>
      </p:sp>
    </p:spTree>
    <p:extLst>
      <p:ext uri="{BB962C8B-B14F-4D97-AF65-F5344CB8AC3E}">
        <p14:creationId xmlns:p14="http://schemas.microsoft.com/office/powerpoint/2010/main" val="21834254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0474CB-2BE8-6A04-473E-4DDBCEC09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Parameters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B7AB6C-B78F-2254-E079-D91C0227D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say I want to write a function </a:t>
            </a:r>
            <a:r>
              <a:rPr lang="en-US" b="1" dirty="0" err="1"/>
              <a:t>generic_func</a:t>
            </a:r>
            <a:r>
              <a:rPr lang="en-US" dirty="0"/>
              <a:t> that takes in one parameter, but it could be any type.  What should we specify as the parameter type?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generic_func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i="1" u="sng" dirty="0"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param1) { …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Problem</a:t>
            </a:r>
            <a:r>
              <a:rPr lang="en-US" dirty="0"/>
              <a:t>: C needs the parameter to be a single specified size. But in theory it could be infinitely big (e.g. large struct).</a:t>
            </a:r>
          </a:p>
          <a:p>
            <a:r>
              <a:rPr lang="en-US" b="1" dirty="0"/>
              <a:t>Key Idea:</a:t>
            </a:r>
            <a:r>
              <a:rPr lang="en-US" dirty="0"/>
              <a:t> require the caller to pass in a </a:t>
            </a:r>
            <a:r>
              <a:rPr lang="en-US" i="1" dirty="0"/>
              <a:t>pointer to the data</a:t>
            </a:r>
            <a:r>
              <a:rPr lang="en-US" dirty="0"/>
              <a:t>.  Pointers are always 8 bytes big, regardless of what they point to!</a:t>
            </a:r>
          </a:p>
          <a:p>
            <a:r>
              <a:rPr lang="en-US" b="1" dirty="0"/>
              <a:t>Problem:</a:t>
            </a:r>
            <a:r>
              <a:rPr lang="en-US" dirty="0"/>
              <a:t> which pointer type should I pick?  E.g. int *, char *?  If it doesn’t match the actual type, the caller will have to cast (yuck).</a:t>
            </a:r>
          </a:p>
          <a:p>
            <a:r>
              <a:rPr lang="en-US" b="1" dirty="0"/>
              <a:t>Key Idea #2:</a:t>
            </a:r>
            <a:r>
              <a:rPr lang="en-US" dirty="0"/>
              <a:t> make the parameter type a </a:t>
            </a:r>
            <a:r>
              <a:rPr lang="en-US" b="1" dirty="0"/>
              <a:t>void *</a:t>
            </a:r>
            <a:r>
              <a:rPr lang="en-US" dirty="0"/>
              <a:t>, which means “any pointer”.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9283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BC4726-6759-C2E8-DAF7-DEF258A2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73B36A-7B24-056A-840D-1FDE85CEC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use the same idea for bubble sort’s comparison function.  Make its parameters </a:t>
            </a:r>
            <a:r>
              <a:rPr lang="en-US" b="1" dirty="0"/>
              <a:t>void *s</a:t>
            </a:r>
            <a:r>
              <a:rPr lang="en-US" dirty="0"/>
              <a:t>.  Then we must call them by specifying </a:t>
            </a:r>
            <a:r>
              <a:rPr lang="en-US" i="1" dirty="0"/>
              <a:t>pointers to what we want to compare</a:t>
            </a:r>
            <a:r>
              <a:rPr lang="en-US" dirty="0"/>
              <a:t>, not the elements themselves.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Let’s write a generic version of </a:t>
            </a:r>
            <a:r>
              <a:rPr lang="en-US" dirty="0" err="1"/>
              <a:t>bubblesort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the parameters and swap functionality generic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the comparison function usage generic</a:t>
            </a:r>
          </a:p>
        </p:txBody>
      </p:sp>
    </p:spTree>
    <p:extLst>
      <p:ext uri="{BB962C8B-B14F-4D97-AF65-F5344CB8AC3E}">
        <p14:creationId xmlns:p14="http://schemas.microsoft.com/office/powerpoint/2010/main" val="18007640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(int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int (*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int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the parameters and swap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7169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int (*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swap(&amp;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&amp;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the parameters and swap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9726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2D705-9FA5-0743-8AA5-68779381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Idea: Locating </a:t>
            </a:r>
            <a:r>
              <a:rPr lang="en-US" dirty="0" err="1"/>
              <a:t>i-th</a:t>
            </a:r>
            <a:r>
              <a:rPr lang="en-US" dirty="0"/>
              <a:t> Elem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E81AC-EC3A-B74A-B15D-A7A932C09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common generics idiom is getting a pointer to the </a:t>
            </a:r>
            <a:r>
              <a:rPr lang="en-US" dirty="0" err="1"/>
              <a:t>i-th</a:t>
            </a:r>
            <a:r>
              <a:rPr lang="en-US" dirty="0"/>
              <a:t> element of a generic array.  From last lecture, we know how to locate the </a:t>
            </a:r>
            <a:r>
              <a:rPr lang="en-US" b="1" dirty="0"/>
              <a:t>last </a:t>
            </a:r>
            <a:r>
              <a:rPr lang="en-US" dirty="0"/>
              <a:t>element: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(char *)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can we generalize this to get the location of the </a:t>
            </a:r>
            <a:r>
              <a:rPr lang="en-US" dirty="0" err="1"/>
              <a:t>i-th</a:t>
            </a:r>
            <a:r>
              <a:rPr lang="en-US" dirty="0"/>
              <a:t> element?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ith_elem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56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- 1) *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the parameters and swap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3350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*, void *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- 1) *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Now let’s make the comparison function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417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4648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)(void *, void *))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- 1)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83C64B-9A2B-BB43-96A3-8D2418863A68}"/>
              </a:ext>
            </a:extLst>
          </p:cNvPr>
          <p:cNvSpPr/>
          <p:nvPr/>
        </p:nvSpPr>
        <p:spPr>
          <a:xfrm>
            <a:off x="5867400" y="3886200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Caller’s stack frame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40AEA92-DCE4-0441-A275-5FF4F9E9F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327532"/>
              </p:ext>
            </p:extLst>
          </p:nvPr>
        </p:nvGraphicFramePr>
        <p:xfrm>
          <a:off x="7162800" y="4076700"/>
          <a:ext cx="4800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50">
                  <a:extLst>
                    <a:ext uri="{9D8B030D-6E8A-4147-A177-3AD203B41FA5}">
                      <a16:colId xmlns:a16="http://schemas.microsoft.com/office/drawing/2014/main" val="317439336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994261057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73292167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411002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76088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5548ADCD-3095-E24F-9AD4-B76EF6D351FB}"/>
              </a:ext>
            </a:extLst>
          </p:cNvPr>
          <p:cNvSpPr/>
          <p:nvPr/>
        </p:nvSpPr>
        <p:spPr>
          <a:xfrm>
            <a:off x="5867400" y="5263243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bubble_sort</a:t>
            </a: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                      </a:t>
            </a:r>
            <a:r>
              <a:rPr lang="en-US" i="1" dirty="0" err="1">
                <a:solidFill>
                  <a:schemeClr val="tx1"/>
                </a:solidFill>
              </a:rPr>
              <a:t>arr</a:t>
            </a:r>
            <a:r>
              <a:rPr lang="en-US" i="1" dirty="0">
                <a:solidFill>
                  <a:schemeClr val="tx1"/>
                </a:solidFill>
              </a:rPr>
              <a:t>      </a:t>
            </a:r>
            <a:r>
              <a:rPr lang="en-US" i="1" dirty="0" err="1">
                <a:solidFill>
                  <a:schemeClr val="tx1"/>
                </a:solidFill>
              </a:rPr>
              <a:t>p_prev_elem</a:t>
            </a:r>
            <a:r>
              <a:rPr lang="en-US" i="1" dirty="0">
                <a:solidFill>
                  <a:schemeClr val="tx1"/>
                </a:solidFill>
              </a:rPr>
              <a:t>       </a:t>
            </a:r>
            <a:r>
              <a:rPr lang="en-US" i="1" dirty="0" err="1">
                <a:solidFill>
                  <a:schemeClr val="tx1"/>
                </a:solidFill>
              </a:rPr>
              <a:t>p_curr_elem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733734-BA1F-C04C-960D-04176147615C}"/>
              </a:ext>
            </a:extLst>
          </p:cNvPr>
          <p:cNvSpPr/>
          <p:nvPr/>
        </p:nvSpPr>
        <p:spPr>
          <a:xfrm>
            <a:off x="7181850" y="5418367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006AF6-A9BB-394B-990A-73B0260C8E32}"/>
              </a:ext>
            </a:extLst>
          </p:cNvPr>
          <p:cNvSpPr/>
          <p:nvPr/>
        </p:nvSpPr>
        <p:spPr>
          <a:xfrm>
            <a:off x="8496300" y="5415643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D389B8-463D-DE45-9716-1B34DC91DD24}"/>
              </a:ext>
            </a:extLst>
          </p:cNvPr>
          <p:cNvSpPr/>
          <p:nvPr/>
        </p:nvSpPr>
        <p:spPr>
          <a:xfrm>
            <a:off x="9810750" y="54102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EFF4DD-121C-1345-B0AE-9E506EE6979F}"/>
              </a:ext>
            </a:extLst>
          </p:cNvPr>
          <p:cNvSpPr/>
          <p:nvPr/>
        </p:nvSpPr>
        <p:spPr>
          <a:xfrm>
            <a:off x="11125200" y="54102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4871257-8FAA-0D4F-B68A-597B1EE83674}"/>
              </a:ext>
            </a:extLst>
          </p:cNvPr>
          <p:cNvCxnSpPr>
            <a:cxnSpLocks/>
          </p:cNvCxnSpPr>
          <p:nvPr/>
        </p:nvCxnSpPr>
        <p:spPr>
          <a:xfrm flipH="1" flipV="1">
            <a:off x="7177087" y="4499883"/>
            <a:ext cx="1681163" cy="125321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0C9E13-7DCB-CD43-9441-64A39B366C81}"/>
              </a:ext>
            </a:extLst>
          </p:cNvPr>
          <p:cNvCxnSpPr>
            <a:cxnSpLocks/>
          </p:cNvCxnSpPr>
          <p:nvPr/>
        </p:nvCxnSpPr>
        <p:spPr>
          <a:xfrm flipH="1" flipV="1">
            <a:off x="8343900" y="4533900"/>
            <a:ext cx="1828801" cy="12273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6587DD-6A1D-474B-B5E1-73558CB254E9}"/>
              </a:ext>
            </a:extLst>
          </p:cNvPr>
          <p:cNvCxnSpPr>
            <a:cxnSpLocks/>
            <a:endCxn id="7" idx="2"/>
          </p:cNvCxnSpPr>
          <p:nvPr/>
        </p:nvCxnSpPr>
        <p:spPr>
          <a:xfrm flipH="1" flipV="1">
            <a:off x="9563100" y="4533900"/>
            <a:ext cx="1928814" cy="12613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7468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Calling 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 if equal, neg if first before second, pos if second before first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[0]),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491334-BB14-C588-CC4F-02B67E71483E}"/>
              </a:ext>
            </a:extLst>
          </p:cNvPr>
          <p:cNvSpPr/>
          <p:nvPr/>
        </p:nvSpPr>
        <p:spPr bwMode="auto">
          <a:xfrm>
            <a:off x="4267200" y="5181600"/>
            <a:ext cx="74676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Key idea: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now the comparison function is passed pointers to the elements being compared.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79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F94B1-B35B-4A4F-AD89-CDB9EDA3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51A71-8023-3248-B02C-B40023A2D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does the caller implement a comparison function that bubble sort can use?  </a:t>
            </a:r>
            <a:r>
              <a:rPr lang="en-US" b="1" dirty="0"/>
              <a:t>The key idea is now the comparison function is passed pointers to the elements that are being compared.</a:t>
            </a:r>
            <a:endParaRPr lang="en-US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use the following pattern:</a:t>
            </a:r>
          </a:p>
          <a:p>
            <a:pPr marL="514350" indent="-514350">
              <a:buAutoNum type="arabicParenR"/>
            </a:pPr>
            <a:r>
              <a:rPr lang="en-US" dirty="0"/>
              <a:t>Cast the void *argument(s) and set typed pointers equal to them.</a:t>
            </a:r>
          </a:p>
          <a:p>
            <a:pPr marL="514350" indent="-514350">
              <a:buAutoNum type="arabicParenR"/>
            </a:pPr>
            <a:r>
              <a:rPr lang="en-US" dirty="0"/>
              <a:t>Dereference the typed pointer(s) to access the values.</a:t>
            </a:r>
          </a:p>
          <a:p>
            <a:pPr marL="514350" indent="-514350">
              <a:buAutoNum type="arabicParenR"/>
            </a:pPr>
            <a:r>
              <a:rPr lang="en-US" dirty="0"/>
              <a:t>Perform the necessary operation.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(steps 1 and 2 can often be combined into a single step)</a:t>
            </a:r>
          </a:p>
        </p:txBody>
      </p:sp>
    </p:spTree>
    <p:extLst>
      <p:ext uri="{BB962C8B-B14F-4D97-AF65-F5344CB8AC3E}">
        <p14:creationId xmlns:p14="http://schemas.microsoft.com/office/powerpoint/2010/main" val="40768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1) cast arguments to int *s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int *num1ptr = (int *)ptr1;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int *num2ptr = (int *)ptr2;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2) dereference typed points to access values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num1 = *num1ptr;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num2 = *num2ptr;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3) perform operation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return num2 – num1;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B3057A-FB52-3048-BB8A-59184E43B5EE}"/>
              </a:ext>
            </a:extLst>
          </p:cNvPr>
          <p:cNvSpPr/>
          <p:nvPr/>
        </p:nvSpPr>
        <p:spPr bwMode="auto">
          <a:xfrm>
            <a:off x="5999747" y="4191000"/>
            <a:ext cx="5963653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function is created by the caller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specifically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to compare integers, knowing their addresses are necessarily disguised as void *so that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can work for any array type.</a:t>
            </a:r>
          </a:p>
          <a:p>
            <a:pPr algn="l" eaLnBrk="1" hangingPunct="1"/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31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*(int *)ptr2 - *(int *)ptr1;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E4E10F-96E3-8C4E-A1AA-4B6FF3E4662C}"/>
              </a:ext>
            </a:extLst>
          </p:cNvPr>
          <p:cNvSpPr/>
          <p:nvPr/>
        </p:nvSpPr>
        <p:spPr>
          <a:xfrm>
            <a:off x="5693229" y="2590800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Caller’s stack frame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804B5A-A3AD-EF4C-8CEA-3FBF021A0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199473"/>
              </p:ext>
            </p:extLst>
          </p:nvPr>
        </p:nvGraphicFramePr>
        <p:xfrm>
          <a:off x="6988629" y="2781300"/>
          <a:ext cx="4800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50">
                  <a:extLst>
                    <a:ext uri="{9D8B030D-6E8A-4147-A177-3AD203B41FA5}">
                      <a16:colId xmlns:a16="http://schemas.microsoft.com/office/drawing/2014/main" val="317439336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994261057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73292167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411002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76088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E1374D8-5946-164B-AA85-D7E06B4F5C5F}"/>
              </a:ext>
            </a:extLst>
          </p:cNvPr>
          <p:cNvSpPr/>
          <p:nvPr/>
        </p:nvSpPr>
        <p:spPr>
          <a:xfrm>
            <a:off x="5693229" y="3967843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bubble_sort</a:t>
            </a: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                      </a:t>
            </a:r>
            <a:r>
              <a:rPr lang="en-US" i="1" dirty="0" err="1">
                <a:solidFill>
                  <a:schemeClr val="tx1"/>
                </a:solidFill>
              </a:rPr>
              <a:t>arr</a:t>
            </a:r>
            <a:r>
              <a:rPr lang="en-US" i="1" dirty="0">
                <a:solidFill>
                  <a:schemeClr val="tx1"/>
                </a:solidFill>
              </a:rPr>
              <a:t>      </a:t>
            </a:r>
            <a:r>
              <a:rPr lang="en-US" i="1" dirty="0" err="1">
                <a:solidFill>
                  <a:schemeClr val="tx1"/>
                </a:solidFill>
              </a:rPr>
              <a:t>p_prev_elem</a:t>
            </a:r>
            <a:r>
              <a:rPr lang="en-US" i="1" dirty="0">
                <a:solidFill>
                  <a:schemeClr val="tx1"/>
                </a:solidFill>
              </a:rPr>
              <a:t>       </a:t>
            </a:r>
            <a:r>
              <a:rPr lang="en-US" i="1" dirty="0" err="1">
                <a:solidFill>
                  <a:schemeClr val="tx1"/>
                </a:solidFill>
              </a:rPr>
              <a:t>p_curr_elem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E42665-1933-1742-B94D-82E8574E7EC6}"/>
              </a:ext>
            </a:extLst>
          </p:cNvPr>
          <p:cNvSpPr/>
          <p:nvPr/>
        </p:nvSpPr>
        <p:spPr>
          <a:xfrm>
            <a:off x="7007679" y="4122967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B285B4-68EC-A34A-B3FF-152E2A229B87}"/>
              </a:ext>
            </a:extLst>
          </p:cNvPr>
          <p:cNvSpPr/>
          <p:nvPr/>
        </p:nvSpPr>
        <p:spPr>
          <a:xfrm>
            <a:off x="8322129" y="4120243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73287D-71EE-834B-86CB-0A1B60423006}"/>
              </a:ext>
            </a:extLst>
          </p:cNvPr>
          <p:cNvSpPr/>
          <p:nvPr/>
        </p:nvSpPr>
        <p:spPr>
          <a:xfrm>
            <a:off x="9636579" y="4114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1E90F6-3114-BC40-A144-C4F3958FF58E}"/>
              </a:ext>
            </a:extLst>
          </p:cNvPr>
          <p:cNvSpPr/>
          <p:nvPr/>
        </p:nvSpPr>
        <p:spPr>
          <a:xfrm>
            <a:off x="10951029" y="4114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2F6215-7A27-B04E-A72F-43EAA7362927}"/>
              </a:ext>
            </a:extLst>
          </p:cNvPr>
          <p:cNvCxnSpPr>
            <a:cxnSpLocks/>
          </p:cNvCxnSpPr>
          <p:nvPr/>
        </p:nvCxnSpPr>
        <p:spPr>
          <a:xfrm flipH="1" flipV="1">
            <a:off x="7002916" y="3204483"/>
            <a:ext cx="1681163" cy="125321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5CC57C6-9084-F24E-95A8-E803336B2E9B}"/>
              </a:ext>
            </a:extLst>
          </p:cNvPr>
          <p:cNvCxnSpPr>
            <a:cxnSpLocks/>
          </p:cNvCxnSpPr>
          <p:nvPr/>
        </p:nvCxnSpPr>
        <p:spPr>
          <a:xfrm flipH="1" flipV="1">
            <a:off x="8169729" y="3238500"/>
            <a:ext cx="1828801" cy="12273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0DD4E58-1293-E34A-BF69-6158FABC774B}"/>
              </a:ext>
            </a:extLst>
          </p:cNvPr>
          <p:cNvCxnSpPr>
            <a:cxnSpLocks/>
            <a:endCxn id="5" idx="2"/>
          </p:cNvCxnSpPr>
          <p:nvPr/>
        </p:nvCxnSpPr>
        <p:spPr>
          <a:xfrm flipH="1" flipV="1">
            <a:off x="9388929" y="3238500"/>
            <a:ext cx="1928814" cy="12613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FF967D6-1B7B-A54D-9AF2-22483455B1DB}"/>
              </a:ext>
            </a:extLst>
          </p:cNvPr>
          <p:cNvSpPr/>
          <p:nvPr/>
        </p:nvSpPr>
        <p:spPr>
          <a:xfrm>
            <a:off x="5693229" y="5344886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Cmp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fn</a:t>
            </a:r>
            <a:r>
              <a:rPr lang="en-US" dirty="0">
                <a:solidFill>
                  <a:schemeClr val="tx1"/>
                </a:solidFill>
              </a:rPr>
              <a:t> stack frame                      </a:t>
            </a:r>
            <a:r>
              <a:rPr lang="en-US" i="1" dirty="0">
                <a:solidFill>
                  <a:schemeClr val="tx1"/>
                </a:solidFill>
              </a:rPr>
              <a:t>ptr1                 ptr2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57E6A5-781A-C344-8F81-14D117BA355E}"/>
              </a:ext>
            </a:extLst>
          </p:cNvPr>
          <p:cNvSpPr/>
          <p:nvPr/>
        </p:nvSpPr>
        <p:spPr>
          <a:xfrm>
            <a:off x="8541204" y="55626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490447-EF20-C64E-8E25-C6D07485CCFA}"/>
              </a:ext>
            </a:extLst>
          </p:cNvPr>
          <p:cNvSpPr/>
          <p:nvPr/>
        </p:nvSpPr>
        <p:spPr>
          <a:xfrm>
            <a:off x="9855654" y="55626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0500B10-9F17-124D-AF06-07159C36B576}"/>
              </a:ext>
            </a:extLst>
          </p:cNvPr>
          <p:cNvCxnSpPr>
            <a:cxnSpLocks/>
          </p:cNvCxnSpPr>
          <p:nvPr/>
        </p:nvCxnSpPr>
        <p:spPr>
          <a:xfrm flipH="1" flipV="1">
            <a:off x="8322129" y="3429000"/>
            <a:ext cx="581028" cy="259761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C0D85DD-DE20-884B-AC09-CE5B4563BA96}"/>
              </a:ext>
            </a:extLst>
          </p:cNvPr>
          <p:cNvCxnSpPr>
            <a:cxnSpLocks/>
          </p:cNvCxnSpPr>
          <p:nvPr/>
        </p:nvCxnSpPr>
        <p:spPr>
          <a:xfrm flipH="1" flipV="1">
            <a:off x="9525000" y="3429000"/>
            <a:ext cx="697369" cy="263162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48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88B2-D1C6-9C43-A351-0E6563EC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34D1A-5AC5-6A47-AA67-C931D9845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Exercise: </a:t>
            </a:r>
            <a:r>
              <a:rPr lang="en-US" dirty="0"/>
              <a:t>how can we write a comparison function for bubble sort to sort strings in alphabetical order?</a:t>
            </a:r>
            <a:endParaRPr lang="en-US" b="1" dirty="0"/>
          </a:p>
          <a:p>
            <a:r>
              <a:rPr lang="en-US" dirty="0"/>
              <a:t>It should return:</a:t>
            </a:r>
          </a:p>
          <a:p>
            <a:pPr lvl="1"/>
            <a:r>
              <a:rPr lang="en-US" dirty="0"/>
              <a:t>&lt; 0 if first value should come before second value</a:t>
            </a:r>
          </a:p>
          <a:p>
            <a:pPr lvl="1"/>
            <a:r>
              <a:rPr lang="en-US" dirty="0"/>
              <a:t>&gt; 0 if first value should come after second value</a:t>
            </a:r>
          </a:p>
          <a:p>
            <a:pPr lvl="1"/>
            <a:r>
              <a:rPr lang="en-US" dirty="0"/>
              <a:t>0 if first value and second value are equivalent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 algn="ctr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compare_fn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)(void *a, void *b)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56731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Comparison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string_compare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cast arguments and dereference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char *str1 = *(char **)ptr1;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char *str2 = *(char **)ptr2;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perform operation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return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7DAD9-E349-0C4F-A77F-49FE29186237}"/>
              </a:ext>
            </a:extLst>
          </p:cNvPr>
          <p:cNvSpPr/>
          <p:nvPr/>
        </p:nvSpPr>
        <p:spPr>
          <a:xfrm>
            <a:off x="5791200" y="2590800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Caller’s stack frame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9C73154-BA3E-0E49-8FD6-026B925C33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145243"/>
              </p:ext>
            </p:extLst>
          </p:nvPr>
        </p:nvGraphicFramePr>
        <p:xfrm>
          <a:off x="7086600" y="2781300"/>
          <a:ext cx="4800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50">
                  <a:extLst>
                    <a:ext uri="{9D8B030D-6E8A-4147-A177-3AD203B41FA5}">
                      <a16:colId xmlns:a16="http://schemas.microsoft.com/office/drawing/2014/main" val="317439336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994261057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73292167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411002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760887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3FFBC11C-FEFE-BC46-B30B-05EDF3950DF5}"/>
              </a:ext>
            </a:extLst>
          </p:cNvPr>
          <p:cNvSpPr/>
          <p:nvPr/>
        </p:nvSpPr>
        <p:spPr>
          <a:xfrm>
            <a:off x="5791200" y="3967843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bubble_sort</a:t>
            </a: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                      </a:t>
            </a:r>
            <a:r>
              <a:rPr lang="en-US" i="1" dirty="0" err="1">
                <a:solidFill>
                  <a:schemeClr val="tx1"/>
                </a:solidFill>
              </a:rPr>
              <a:t>arr</a:t>
            </a:r>
            <a:r>
              <a:rPr lang="en-US" i="1" dirty="0">
                <a:solidFill>
                  <a:schemeClr val="tx1"/>
                </a:solidFill>
              </a:rPr>
              <a:t>      </a:t>
            </a:r>
            <a:r>
              <a:rPr lang="en-US" i="1" dirty="0" err="1">
                <a:solidFill>
                  <a:schemeClr val="tx1"/>
                </a:solidFill>
              </a:rPr>
              <a:t>p_prev_elem</a:t>
            </a:r>
            <a:r>
              <a:rPr lang="en-US" i="1" dirty="0">
                <a:solidFill>
                  <a:schemeClr val="tx1"/>
                </a:solidFill>
              </a:rPr>
              <a:t>       </a:t>
            </a:r>
            <a:r>
              <a:rPr lang="en-US" i="1" dirty="0" err="1">
                <a:solidFill>
                  <a:schemeClr val="tx1"/>
                </a:solidFill>
              </a:rPr>
              <a:t>p_curr_elem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D9983B-94AE-264B-A09D-9834F78FACCF}"/>
              </a:ext>
            </a:extLst>
          </p:cNvPr>
          <p:cNvSpPr/>
          <p:nvPr/>
        </p:nvSpPr>
        <p:spPr>
          <a:xfrm>
            <a:off x="7105650" y="4122967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2EAF18-DE8F-9C42-A10C-9BB840E671A2}"/>
              </a:ext>
            </a:extLst>
          </p:cNvPr>
          <p:cNvSpPr/>
          <p:nvPr/>
        </p:nvSpPr>
        <p:spPr>
          <a:xfrm>
            <a:off x="8420100" y="4120243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29DAC1-C11F-4443-9CE3-2D94E38AF026}"/>
              </a:ext>
            </a:extLst>
          </p:cNvPr>
          <p:cNvSpPr/>
          <p:nvPr/>
        </p:nvSpPr>
        <p:spPr>
          <a:xfrm>
            <a:off x="9734550" y="4114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03DF3E0-64B8-B047-9B28-38501C8138D1}"/>
              </a:ext>
            </a:extLst>
          </p:cNvPr>
          <p:cNvSpPr/>
          <p:nvPr/>
        </p:nvSpPr>
        <p:spPr>
          <a:xfrm>
            <a:off x="11049000" y="4114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A29BCFF-0661-F847-93F6-4A6413632E41}"/>
              </a:ext>
            </a:extLst>
          </p:cNvPr>
          <p:cNvCxnSpPr>
            <a:cxnSpLocks/>
          </p:cNvCxnSpPr>
          <p:nvPr/>
        </p:nvCxnSpPr>
        <p:spPr>
          <a:xfrm flipH="1" flipV="1">
            <a:off x="7100887" y="3204483"/>
            <a:ext cx="1681163" cy="125321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D078A50-1F72-7D49-9CE4-F40D6FCA7E0C}"/>
              </a:ext>
            </a:extLst>
          </p:cNvPr>
          <p:cNvCxnSpPr>
            <a:cxnSpLocks/>
          </p:cNvCxnSpPr>
          <p:nvPr/>
        </p:nvCxnSpPr>
        <p:spPr>
          <a:xfrm flipH="1" flipV="1">
            <a:off x="8267700" y="3238500"/>
            <a:ext cx="1828801" cy="12273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F4781DD-E616-8B42-BF08-D5BBBD4DEA09}"/>
              </a:ext>
            </a:extLst>
          </p:cNvPr>
          <p:cNvCxnSpPr>
            <a:cxnSpLocks/>
            <a:endCxn id="20" idx="2"/>
          </p:cNvCxnSpPr>
          <p:nvPr/>
        </p:nvCxnSpPr>
        <p:spPr>
          <a:xfrm flipH="1" flipV="1">
            <a:off x="9486900" y="3238500"/>
            <a:ext cx="1928814" cy="12613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DE9EB21-3872-BD43-B98F-4344302E044D}"/>
              </a:ext>
            </a:extLst>
          </p:cNvPr>
          <p:cNvSpPr/>
          <p:nvPr/>
        </p:nvSpPr>
        <p:spPr>
          <a:xfrm>
            <a:off x="5791200" y="5344886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Cmp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fn</a:t>
            </a:r>
            <a:r>
              <a:rPr lang="en-US" dirty="0">
                <a:solidFill>
                  <a:schemeClr val="tx1"/>
                </a:solidFill>
              </a:rPr>
              <a:t> stack frame                     </a:t>
            </a:r>
            <a:r>
              <a:rPr lang="en-US" i="1" dirty="0">
                <a:solidFill>
                  <a:schemeClr val="tx1"/>
                </a:solidFill>
              </a:rPr>
              <a:t>ptr1                   ptr2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818C767-2DDB-0642-877B-D2286E2D85FE}"/>
              </a:ext>
            </a:extLst>
          </p:cNvPr>
          <p:cNvSpPr/>
          <p:nvPr/>
        </p:nvSpPr>
        <p:spPr>
          <a:xfrm>
            <a:off x="8639175" y="55626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270725-4614-3A4C-A683-64BDCEC2B8AA}"/>
              </a:ext>
            </a:extLst>
          </p:cNvPr>
          <p:cNvSpPr/>
          <p:nvPr/>
        </p:nvSpPr>
        <p:spPr>
          <a:xfrm>
            <a:off x="9953625" y="55626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41BBADB-9BDD-8D49-8CC7-2B801252F724}"/>
              </a:ext>
            </a:extLst>
          </p:cNvPr>
          <p:cNvCxnSpPr>
            <a:cxnSpLocks/>
          </p:cNvCxnSpPr>
          <p:nvPr/>
        </p:nvCxnSpPr>
        <p:spPr>
          <a:xfrm flipH="1" flipV="1">
            <a:off x="8420100" y="3429000"/>
            <a:ext cx="581028" cy="259761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F81F936-F3B7-9543-9740-B441BEADB2A8}"/>
              </a:ext>
            </a:extLst>
          </p:cNvPr>
          <p:cNvCxnSpPr>
            <a:cxnSpLocks/>
          </p:cNvCxnSpPr>
          <p:nvPr/>
        </p:nvCxnSpPr>
        <p:spPr>
          <a:xfrm flipH="1" flipV="1">
            <a:off x="9622971" y="3429000"/>
            <a:ext cx="697369" cy="263162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80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351C9-E8E5-1F4C-B39A-6B8F04276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1E9F8-CA95-1F42-A867-5C774D4A7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a function takes a function pointer as a parameter, it will accept it if it fits the specified signature.</a:t>
            </a:r>
          </a:p>
          <a:p>
            <a:r>
              <a:rPr lang="en-US" i="1" dirty="0"/>
              <a:t>This is dangerous</a:t>
            </a:r>
            <a:r>
              <a:rPr lang="en-US" dirty="0"/>
              <a:t>!  E.g. what happens if you pass in a string comparison function when sorting an integer array?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4152553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	</a:t>
            </a:r>
          </a:p>
          <a:p>
            <a:pPr>
              <a:tabLst>
                <a:tab pos="11525250" algn="r"/>
              </a:tabLst>
            </a:pPr>
            <a:r>
              <a:rPr lang="en-US" b="1" dirty="0">
                <a:solidFill>
                  <a:srgbClr val="C00000"/>
                </a:solidFill>
              </a:rPr>
              <a:t>Example: Count Matches	</a:t>
            </a:r>
          </a:p>
          <a:p>
            <a:pPr>
              <a:tabLst>
                <a:tab pos="11525250" algn="r"/>
              </a:tabLst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/class/cs107/lecture-code/lect9 .</a:t>
            </a:r>
          </a:p>
        </p:txBody>
      </p:sp>
    </p:spTree>
    <p:extLst>
      <p:ext uri="{BB962C8B-B14F-4D97-AF65-F5344CB8AC3E}">
        <p14:creationId xmlns:p14="http://schemas.microsoft.com/office/powerpoint/2010/main" val="31080923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EBDEC-DEAC-0E45-8E41-448760BA3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39336-844F-F441-915D-053030DA9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commonly see function pointers used for comparison functions for various library functions.  But if we implement a function, we can specify any function we want for the caller to pass in.</a:t>
            </a:r>
          </a:p>
          <a:p>
            <a:r>
              <a:rPr lang="en-US" dirty="0"/>
              <a:t>Function pointers can be used in a variety of ways.  For instance, you could have:</a:t>
            </a:r>
          </a:p>
          <a:p>
            <a:pPr lvl="1"/>
            <a:r>
              <a:rPr lang="en-US" dirty="0"/>
              <a:t>A function to compare two elements of a given type</a:t>
            </a:r>
          </a:p>
          <a:p>
            <a:pPr lvl="1"/>
            <a:r>
              <a:rPr lang="en-US" dirty="0"/>
              <a:t>A function to print out an element of a given type</a:t>
            </a:r>
          </a:p>
          <a:p>
            <a:pPr lvl="1"/>
            <a:r>
              <a:rPr lang="en-US" dirty="0"/>
              <a:t>A function to free memory associated with a given type</a:t>
            </a:r>
          </a:p>
          <a:p>
            <a:pPr lvl="1"/>
            <a:r>
              <a:rPr lang="en-US" dirty="0"/>
              <a:t>And more…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9814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1F9874-2FF5-634C-8DB3-56F433BCC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Count Matches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88D649-E77E-0344-B54B-3FB30B68B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write a generic function </a:t>
            </a:r>
            <a:r>
              <a:rPr lang="en-US" i="1" dirty="0" err="1"/>
              <a:t>count_matches</a:t>
            </a:r>
            <a:r>
              <a:rPr lang="en-US" dirty="0"/>
              <a:t> that can count the number of a certain type of element in a generic array.</a:t>
            </a:r>
          </a:p>
          <a:p>
            <a:r>
              <a:rPr lang="en-US" dirty="0"/>
              <a:t>It should take in as parameters information about the generic array, and a function parameter that can take in a pointer to a single array element and tell us if it’s a match.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count_matches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*base,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bool (*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match_fn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)(void *));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FE6A78-5526-2F40-8190-AA8964178C77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1208031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Count Matches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E7EEB2-FD2A-A743-9300-7B06901CF3DD}"/>
              </a:ext>
            </a:extLst>
          </p:cNvPr>
          <p:cNvSpPr txBox="1"/>
          <p:nvPr/>
        </p:nvSpPr>
        <p:spPr>
          <a:xfrm>
            <a:off x="5061031" y="6324600"/>
            <a:ext cx="20842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count_matches.c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8138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8C13A-4C88-0C44-9C44-93DB9C0C2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Count Matches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F2839-E0EB-8749-9FF1-AB1DDB678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count_matches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*base,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bool (*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match_fn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)(void *))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match_count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void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curr_p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(char *)base +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match_fn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curr_p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match_count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match_count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9267854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2F7F9-6CB7-924D-A4CB-F234C321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 as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AA238-1574-9943-A5AD-02A3C9CB8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623" y="1295400"/>
            <a:ext cx="10896600" cy="518160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  <a:endParaRPr lang="en-US" sz="22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)(void *, void *)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sort_ascending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if (...)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else if (...)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sort_odd_then_even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count,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[0]),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// file: strcmp_ex.c…">
            <a:extLst>
              <a:ext uri="{FF2B5EF4-FFF2-40B4-BE49-F238E27FC236}">
                <a16:creationId xmlns:a16="http://schemas.microsoft.com/office/drawing/2014/main" id="{4A0543B0-7DA2-7344-80BE-ACE1B6071EDF}"/>
              </a:ext>
            </a:extLst>
          </p:cNvPr>
          <p:cNvSpPr txBox="1"/>
          <p:nvPr/>
        </p:nvSpPr>
        <p:spPr>
          <a:xfrm flipH="1">
            <a:off x="138161" y="1295400"/>
            <a:ext cx="615462" cy="450379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9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</a:p>
          <a:p>
            <a:pPr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037689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A409-00B1-2A4C-B620-9E5418CF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 Standard Library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9DC44-F4A9-7143-BC66-223FD2449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qsort</a:t>
            </a:r>
            <a:r>
              <a:rPr lang="en-US" dirty="0"/>
              <a:t> – I can sort an array of any type!  To do that, I need you to provide me a function that can compare two elements of the kind you are asking me to sort.</a:t>
            </a:r>
          </a:p>
          <a:p>
            <a:r>
              <a:rPr lang="en-US" b="1" dirty="0" err="1"/>
              <a:t>bsearch</a:t>
            </a:r>
            <a:r>
              <a:rPr lang="en-US" b="1" dirty="0"/>
              <a:t> </a:t>
            </a:r>
            <a:r>
              <a:rPr lang="en-US" dirty="0"/>
              <a:t>– I can use binary search to search for a key in an array of any type!  To do that, I need you to provide me a function that can compare two elements of the kind you are asking me to search.</a:t>
            </a:r>
          </a:p>
          <a:p>
            <a:r>
              <a:rPr lang="en-US" b="1" dirty="0" err="1"/>
              <a:t>lfind</a:t>
            </a:r>
            <a:r>
              <a:rPr lang="en-US" b="1" dirty="0"/>
              <a:t> </a:t>
            </a:r>
            <a:r>
              <a:rPr lang="en-US" dirty="0"/>
              <a:t>– I can use linear search to search for a key in an array of any type!  To do that, I need you to provide me a function that can compare two elements of the kind you are asking me to search.</a:t>
            </a:r>
          </a:p>
          <a:p>
            <a:r>
              <a:rPr lang="en-US" b="1" dirty="0" err="1"/>
              <a:t>lsearch</a:t>
            </a:r>
            <a:r>
              <a:rPr lang="en-US" b="1" dirty="0"/>
              <a:t> </a:t>
            </a:r>
            <a:r>
              <a:rPr lang="en-US" dirty="0"/>
              <a:t>- I can use linear search to search for a key in an array of any type!  I will also add the key for you if I can’t find it.   In order to do that, I need you to provide me a function that can compare two elements of the kind you are asking me to search.</a:t>
            </a:r>
          </a:p>
        </p:txBody>
      </p:sp>
    </p:spTree>
    <p:extLst>
      <p:ext uri="{BB962C8B-B14F-4D97-AF65-F5344CB8AC3E}">
        <p14:creationId xmlns:p14="http://schemas.microsoft.com/office/powerpoint/2010/main" val="32886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A409-00B1-2A4C-B620-9E5418CF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 Standard Library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9DC44-F4A9-7143-BC66-223FD2449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scandir</a:t>
            </a:r>
            <a:r>
              <a:rPr lang="en-US" dirty="0"/>
              <a:t> – I can create a directory listing with any order and contents!  To do that, I need you to provide me a function that tells me whether you want me to include a given directory entry in the listing.  I also need you to provide me a function that tells me the correct ordering of two given directory entries.</a:t>
            </a:r>
          </a:p>
        </p:txBody>
      </p:sp>
    </p:spTree>
    <p:extLst>
      <p:ext uri="{BB962C8B-B14F-4D97-AF65-F5344CB8AC3E}">
        <p14:creationId xmlns:p14="http://schemas.microsoft.com/office/powerpoint/2010/main" val="22090081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46500-56ED-5D41-AC82-2761A015D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B1BB5-06DE-BA4F-81F3-3BE388742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pass functions as parameters to pass logic around in our programs.</a:t>
            </a:r>
          </a:p>
          <a:p>
            <a:r>
              <a:rPr lang="en-US" dirty="0"/>
              <a:t>Comparison functions are one common class of functions passed as parameters to generically compare the elements at two addresses.</a:t>
            </a:r>
          </a:p>
          <a:p>
            <a:r>
              <a:rPr lang="en-US" dirty="0"/>
              <a:t>Functions handling generic data must use </a:t>
            </a:r>
            <a:r>
              <a:rPr lang="en-US" i="1" dirty="0"/>
              <a:t>pointers to the data they care about</a:t>
            </a:r>
            <a:r>
              <a:rPr lang="en-US" dirty="0"/>
              <a:t>, since any parameters must have </a:t>
            </a:r>
            <a:r>
              <a:rPr lang="en-US" i="1" dirty="0"/>
              <a:t>one type</a:t>
            </a:r>
            <a:r>
              <a:rPr lang="en-US" dirty="0"/>
              <a:t> and </a:t>
            </a:r>
            <a:r>
              <a:rPr lang="en-US" i="1" dirty="0"/>
              <a:t>one size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07322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E274-DF99-9544-9AA3-CC97F15C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Generics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012F5-21D2-E44D-97E3-EFFCCAEF7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use </a:t>
            </a:r>
            <a:r>
              <a:rPr lang="en-US" b="1" dirty="0"/>
              <a:t>void *</a:t>
            </a:r>
            <a:r>
              <a:rPr lang="en-US" dirty="0"/>
              <a:t> pointers and memory operations like </a:t>
            </a:r>
            <a:r>
              <a:rPr lang="en-US" b="1" dirty="0" err="1"/>
              <a:t>memcpy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memmove</a:t>
            </a:r>
            <a:r>
              <a:rPr lang="en-US" dirty="0"/>
              <a:t> to make data operations generic.</a:t>
            </a:r>
          </a:p>
          <a:p>
            <a:r>
              <a:rPr lang="en-US" dirty="0"/>
              <a:t>We use </a:t>
            </a:r>
            <a:r>
              <a:rPr lang="en-US" b="1" dirty="0"/>
              <a:t>function pointers</a:t>
            </a:r>
            <a:r>
              <a:rPr lang="en-US" dirty="0"/>
              <a:t> to make logic/functionality operations generic.</a:t>
            </a:r>
          </a:p>
        </p:txBody>
      </p:sp>
    </p:spTree>
    <p:extLst>
      <p:ext uri="{BB962C8B-B14F-4D97-AF65-F5344CB8AC3E}">
        <p14:creationId xmlns:p14="http://schemas.microsoft.com/office/powerpoint/2010/main" val="14434085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Example: </a:t>
            </a:r>
            <a:r>
              <a:rPr lang="en-US" dirty="0"/>
              <a:t>Generic Printing</a:t>
            </a:r>
          </a:p>
          <a:p>
            <a:pPr>
              <a:tabLst>
                <a:tab pos="11525250" algn="r"/>
              </a:tabLst>
            </a:pPr>
            <a:endParaRPr lang="en-US" dirty="0"/>
          </a:p>
          <a:p>
            <a:pPr>
              <a:tabLst>
                <a:tab pos="11525250" algn="r"/>
              </a:tabLst>
            </a:pPr>
            <a:endParaRPr lang="en-US" dirty="0"/>
          </a:p>
          <a:p>
            <a:pPr>
              <a:tabLst>
                <a:tab pos="11525250" algn="r"/>
              </a:tabLst>
            </a:pPr>
            <a:endParaRPr lang="en-US" dirty="0"/>
          </a:p>
          <a:p>
            <a:pPr>
              <a:tabLst>
                <a:tab pos="11525250" algn="r"/>
              </a:tabLst>
            </a:pPr>
            <a:endParaRPr lang="en-US" dirty="0"/>
          </a:p>
          <a:p>
            <a:pPr marL="0" indent="0">
              <a:buNone/>
              <a:tabLst>
                <a:tab pos="11525250" algn="r"/>
              </a:tabLst>
            </a:pPr>
            <a:r>
              <a:rPr lang="en-US" b="1" dirty="0"/>
              <a:t>Next time: </a:t>
            </a:r>
            <a:r>
              <a:rPr lang="en-US" dirty="0"/>
              <a:t>assembly language	</a:t>
            </a:r>
          </a:p>
          <a:p>
            <a:pPr>
              <a:tabLst>
                <a:tab pos="11525250" algn="r"/>
              </a:tabLst>
            </a:pP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4E9BCD-4F14-ADAA-C494-E0C771DB8385}"/>
              </a:ext>
            </a:extLst>
          </p:cNvPr>
          <p:cNvSpPr txBox="1"/>
          <p:nvPr/>
        </p:nvSpPr>
        <p:spPr>
          <a:xfrm>
            <a:off x="5562600" y="1484055"/>
            <a:ext cx="6324600" cy="4535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9 takeaway:</a:t>
            </a:r>
            <a:r>
              <a:rPr lang="en-US" sz="3200" dirty="0"/>
              <a:t> A function pointer is a type of variable that stores a function.  We can store functions in variables and pass them as parameters.  A common use case is to pass comparison functions to generic functions like bubble sort that need to compare elements.</a:t>
            </a:r>
          </a:p>
        </p:txBody>
      </p:sp>
    </p:spTree>
    <p:extLst>
      <p:ext uri="{BB962C8B-B14F-4D97-AF65-F5344CB8AC3E}">
        <p14:creationId xmlns:p14="http://schemas.microsoft.com/office/powerpoint/2010/main" val="236315046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F059139-AD53-2A4C-B9D4-73C0374EE624}"/>
              </a:ext>
            </a:extLst>
          </p:cNvPr>
          <p:cNvSpPr txBox="1"/>
          <p:nvPr/>
        </p:nvSpPr>
        <p:spPr>
          <a:xfrm>
            <a:off x="228600" y="1258701"/>
            <a:ext cx="9071714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Recall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print_array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l"/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print_array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print_fn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*)) {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    for (int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       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0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elem_ptr</a:t>
            </a:r>
            <a:r>
              <a:rPr lang="en-US" sz="20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= (char *)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       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("%d: ",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+ 1); 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        </a:t>
            </a:r>
            <a:r>
              <a:rPr lang="en-US" sz="2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print_fn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       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("\n");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    }   </a:t>
            </a:r>
          </a:p>
          <a:p>
            <a:pPr algn="l"/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A1C72A-36D2-3245-9EFF-7BAA4C99F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Pre-lecture Quiz 4 Q1</a:t>
            </a:r>
          </a:p>
        </p:txBody>
      </p:sp>
      <p:sp>
        <p:nvSpPr>
          <p:cNvPr id="6" name="// file: strcmp_ex.c…">
            <a:extLst>
              <a:ext uri="{FF2B5EF4-FFF2-40B4-BE49-F238E27FC236}">
                <a16:creationId xmlns:a16="http://schemas.microsoft.com/office/drawing/2014/main" id="{AED0E9D9-D00E-DC47-833F-54FD82E5B55F}"/>
              </a:ext>
            </a:extLst>
          </p:cNvPr>
          <p:cNvSpPr txBox="1"/>
          <p:nvPr/>
        </p:nvSpPr>
        <p:spPr>
          <a:xfrm flipH="1">
            <a:off x="138161" y="5084438"/>
            <a:ext cx="615462" cy="132138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lnSpc>
                <a:spcPct val="90000"/>
              </a:lnSpc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lnSpc>
                <a:spcPct val="90000"/>
              </a:lnSpc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lnSpc>
                <a:spcPct val="90000"/>
              </a:lnSpc>
              <a:spcBef>
                <a:spcPts val="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31EB84-263E-854F-B69F-7EA28395C69E}"/>
              </a:ext>
            </a:extLst>
          </p:cNvPr>
          <p:cNvSpPr txBox="1"/>
          <p:nvPr/>
        </p:nvSpPr>
        <p:spPr>
          <a:xfrm>
            <a:off x="773610" y="5105400"/>
            <a:ext cx="4865434" cy="1311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print_string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____</a:t>
            </a:r>
            <a:r>
              <a:rPr lang="en-US" sz="2200" u="sng" dirty="0">
                <a:latin typeface="Consolas" panose="020B0609020204030204" pitchFamily="49" charset="0"/>
                <a:cs typeface="Consolas" panose="020B0609020204030204" pitchFamily="49" charset="0"/>
              </a:rPr>
              <a:t>???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____;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("%s", str);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0FDE463-0234-4642-A431-D09EAC40D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120" y="3200400"/>
            <a:ext cx="5680680" cy="2230762"/>
          </a:xfrm>
          <a:ln w="381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marL="346075" indent="-334963">
              <a:spcBef>
                <a:spcPts val="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sz="2400" dirty="0"/>
              <a:t>Fill in the blank so that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print_array</a:t>
            </a:r>
            <a:r>
              <a:rPr lang="en-US" sz="2400" dirty="0"/>
              <a:t> can print an array of strings.</a:t>
            </a:r>
          </a:p>
          <a:p>
            <a:pPr marL="346075" indent="-334963">
              <a:spcBef>
                <a:spcPts val="0"/>
              </a:spcBef>
              <a:buClr>
                <a:schemeClr val="accent2"/>
              </a:buClr>
              <a:buFont typeface="+mj-lt"/>
              <a:buAutoNum type="arabicPeriod"/>
            </a:pPr>
            <a:endParaRPr lang="en-US" sz="2400" dirty="0"/>
          </a:p>
          <a:p>
            <a:pPr marL="346075" indent="-334963">
              <a:spcBef>
                <a:spcPts val="0"/>
              </a:spcBef>
              <a:buClr>
                <a:schemeClr val="accent2"/>
              </a:buClr>
              <a:buFont typeface="+mj-lt"/>
              <a:buAutoNum type="arabicPeriod"/>
            </a:pPr>
            <a:endParaRPr lang="en-US" sz="2400" dirty="0"/>
          </a:p>
          <a:p>
            <a:pPr marL="11112" indent="0">
              <a:spcBef>
                <a:spcPts val="0"/>
              </a:spcBef>
              <a:buClr>
                <a:schemeClr val="accent2"/>
              </a:buClr>
              <a:buNone/>
            </a:pPr>
            <a:endParaRPr lang="en-US" sz="2400" dirty="0"/>
          </a:p>
          <a:p>
            <a:pPr marL="468312" indent="-457200">
              <a:spcBef>
                <a:spcPts val="0"/>
              </a:spcBef>
              <a:buClr>
                <a:schemeClr val="accent2"/>
              </a:buClr>
              <a:buFont typeface="+mj-lt"/>
              <a:buAutoNum type="arabicPeriod" startAt="2"/>
            </a:pPr>
            <a:r>
              <a:rPr lang="en-US" sz="2400" dirty="0"/>
              <a:t>Why would A or D </a:t>
            </a:r>
            <a:r>
              <a:rPr lang="en-US" sz="2400" b="1" i="1" u="sng" dirty="0"/>
              <a:t>not</a:t>
            </a:r>
            <a:r>
              <a:rPr lang="en-US" sz="2400" dirty="0"/>
              <a:t> “work”?</a:t>
            </a:r>
            <a:endParaRPr lang="en-US" sz="2400" dirty="0">
              <a:solidFill>
                <a:srgbClr val="954503"/>
              </a:solidFill>
              <a:latin typeface="Menlo" panose="020B0609030804020204" pitchFamily="49" charset="0"/>
            </a:endParaRPr>
          </a:p>
          <a:p>
            <a:pPr marL="346075" indent="-334963">
              <a:spcBef>
                <a:spcPts val="0"/>
              </a:spcBef>
              <a:buClr>
                <a:schemeClr val="accent2"/>
              </a:buClr>
              <a:buFont typeface="+mj-lt"/>
              <a:buAutoNum type="arabicPeriod" startAt="2"/>
            </a:pP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A92DEF-EC0C-0142-B12E-4451E7724468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23BEDF-8580-A149-BB32-A2E21DE162FC}"/>
              </a:ext>
            </a:extLst>
          </p:cNvPr>
          <p:cNvSpPr txBox="1"/>
          <p:nvPr/>
        </p:nvSpPr>
        <p:spPr>
          <a:xfrm>
            <a:off x="6211099" y="3934218"/>
            <a:ext cx="25186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8450" lvl="1" indent="-284163" algn="l">
              <a:spcBef>
                <a:spcPts val="0"/>
              </a:spcBef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(char *)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400" dirty="0"/>
          </a:p>
          <a:p>
            <a:pPr marL="298450" lvl="1" indent="-284163" algn="l">
              <a:spcBef>
                <a:spcPts val="0"/>
              </a:spcBef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*(char **)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D5FFFB-4953-C04C-AA1C-B35F60C12970}"/>
              </a:ext>
            </a:extLst>
          </p:cNvPr>
          <p:cNvSpPr txBox="1"/>
          <p:nvPr/>
        </p:nvSpPr>
        <p:spPr>
          <a:xfrm>
            <a:off x="8894460" y="3934218"/>
            <a:ext cx="280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71487" lvl="1" indent="-457200" algn="l">
              <a:spcBef>
                <a:spcPts val="0"/>
              </a:spcBef>
              <a:buClr>
                <a:schemeClr val="accent2"/>
              </a:buClr>
              <a:buFont typeface="+mj-lt"/>
              <a:buAutoNum type="alphaUcPeriod" startAt="3"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*(char *)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000" dirty="0"/>
          </a:p>
          <a:p>
            <a:pPr marL="298450" lvl="1" indent="-284163" algn="l">
              <a:spcBef>
                <a:spcPts val="0"/>
              </a:spcBef>
              <a:buClr>
                <a:schemeClr val="accent2"/>
              </a:buClr>
              <a:buFont typeface="+mj-lt"/>
              <a:buAutoNum type="alphaUcPeriod" startAt="3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**(char ***)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367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  <p:bldP spid="13" grpId="0"/>
      <p:bldP spid="1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A1C72A-36D2-3245-9EFF-7BAA4C99F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Caller: Pre-lecture Quiz 4 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31EB84-263E-854F-B69F-7EA28395C69E}"/>
              </a:ext>
            </a:extLst>
          </p:cNvPr>
          <p:cNvSpPr txBox="1"/>
          <p:nvPr/>
        </p:nvSpPr>
        <p:spPr>
          <a:xfrm>
            <a:off x="125525" y="1192774"/>
            <a:ext cx="11085086" cy="56877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print_array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*)) {</a:t>
            </a:r>
          </a:p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…</a:t>
            </a:r>
          </a:p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…</a:t>
            </a:r>
          </a:p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print_string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____</a:t>
            </a:r>
            <a:r>
              <a:rPr lang="en-US" sz="2200" u="sng" dirty="0">
                <a:latin typeface="Consolas" panose="020B0609020204030204" pitchFamily="49" charset="0"/>
                <a:cs typeface="Consolas" panose="020B0609020204030204" pitchFamily="49" charset="0"/>
              </a:rPr>
              <a:t>???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____;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 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("%s", str);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main(int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en-US" sz="22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"aardvark"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"beaver"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"capybara"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  <a:r>
              <a:rPr lang="en-US" sz="2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n_elems</a:t>
            </a:r>
            <a:r>
              <a:rPr lang="en-US" sz="22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str_array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str_array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print_array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str_array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n_elems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str_array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[0]),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print_string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…</a:t>
            </a:r>
          </a:p>
          <a:p>
            <a:pPr marL="15875"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0FDE463-0234-4642-A431-D09EAC40D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9175" y="2789552"/>
            <a:ext cx="3265625" cy="1142999"/>
          </a:xfrm>
          <a:ln w="381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marL="11112" indent="0">
              <a:spcBef>
                <a:spcPts val="1800"/>
              </a:spcBef>
              <a:buClr>
                <a:schemeClr val="accent2"/>
              </a:buClr>
              <a:buNone/>
            </a:pPr>
            <a:r>
              <a:rPr lang="en-US" sz="2400" dirty="0"/>
              <a:t>What is the </a:t>
            </a:r>
            <a:r>
              <a:rPr lang="en-US" sz="2400" i="1" dirty="0"/>
              <a:t>actual</a:t>
            </a:r>
            <a:r>
              <a:rPr lang="en-US" sz="2400" dirty="0"/>
              <a:t> type of the parameter passed into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print_string</a:t>
            </a:r>
            <a:r>
              <a:rPr lang="en-US" sz="2400" dirty="0"/>
              <a:t>?</a:t>
            </a:r>
            <a:endParaRPr lang="en-US" sz="2400" i="1" dirty="0">
              <a:solidFill>
                <a:srgbClr val="954503"/>
              </a:solidFill>
              <a:latin typeface="Menlo" panose="020B0609030804020204" pitchFamily="49" charset="0"/>
            </a:endParaRPr>
          </a:p>
          <a:p>
            <a:pPr marL="346075" indent="-334963">
              <a:buClr>
                <a:schemeClr val="accent2"/>
              </a:buClr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A92DEF-EC0C-0142-B12E-4451E7724468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C4E677-736E-1740-ACDC-61F0F08D887C}"/>
              </a:ext>
            </a:extLst>
          </p:cNvPr>
          <p:cNvSpPr/>
          <p:nvPr/>
        </p:nvSpPr>
        <p:spPr bwMode="auto">
          <a:xfrm>
            <a:off x="7352473" y="4011921"/>
            <a:ext cx="4417365" cy="6894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tabLst>
                <a:tab pos="730250" algn="l"/>
              </a:tabLst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As a caller: Remember what the true types of parameters are.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Draw pictures</a:t>
            </a: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C0C357-319E-114B-8E21-9D8A3B634D08}"/>
              </a:ext>
            </a:extLst>
          </p:cNvPr>
          <p:cNvCxnSpPr>
            <a:cxnSpLocks/>
          </p:cNvCxnSpPr>
          <p:nvPr/>
        </p:nvCxnSpPr>
        <p:spPr>
          <a:xfrm>
            <a:off x="125525" y="3276600"/>
            <a:ext cx="7646875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D6A95C6-B351-8949-B75F-26BEDB330D51}"/>
              </a:ext>
            </a:extLst>
          </p:cNvPr>
          <p:cNvSpPr txBox="1"/>
          <p:nvPr/>
        </p:nvSpPr>
        <p:spPr>
          <a:xfrm>
            <a:off x="7039483" y="3303473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n-lt"/>
              </a:rPr>
              <a:t>Caller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B2AC8D-FCF2-4F44-B108-4D7BF242F7B7}"/>
              </a:ext>
            </a:extLst>
          </p:cNvPr>
          <p:cNvSpPr txBox="1"/>
          <p:nvPr/>
        </p:nvSpPr>
        <p:spPr>
          <a:xfrm>
            <a:off x="6889377" y="2792034"/>
            <a:ext cx="1065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n-lt"/>
              </a:rPr>
              <a:t>Library</a:t>
            </a:r>
          </a:p>
        </p:txBody>
      </p:sp>
    </p:spTree>
    <p:extLst>
      <p:ext uri="{BB962C8B-B14F-4D97-AF65-F5344CB8AC3E}">
        <p14:creationId xmlns:p14="http://schemas.microsoft.com/office/powerpoint/2010/main" val="143829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1" grpId="0" animBg="1"/>
      <p:bldP spid="3" grpId="0"/>
      <p:bldP spid="15" grpId="0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16314</TotalTime>
  <Words>7500</Words>
  <Application>Microsoft Macintosh PowerPoint</Application>
  <PresentationFormat>Widescreen</PresentationFormat>
  <Paragraphs>980</Paragraphs>
  <Slides>85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5" baseType="lpstr">
      <vt:lpstr>Andale Mono</vt:lpstr>
      <vt:lpstr>Arial</vt:lpstr>
      <vt:lpstr>Calibri</vt:lpstr>
      <vt:lpstr>Calibri Light</vt:lpstr>
      <vt:lpstr>Consolas</vt:lpstr>
      <vt:lpstr>Courier New</vt:lpstr>
      <vt:lpstr>Menlo</vt:lpstr>
      <vt:lpstr>Tahoma</vt:lpstr>
      <vt:lpstr>Verdana</vt:lpstr>
      <vt:lpstr>Default Design</vt:lpstr>
      <vt:lpstr>CS107, Lecture 9 C Generics – Function Pointers</vt:lpstr>
      <vt:lpstr>CS107 Topic 4: How can we use our knowledge of memory and data representation to write code that works with any data type? </vt:lpstr>
      <vt:lpstr>CS107 Topic 4</vt:lpstr>
      <vt:lpstr>Learning Goals</vt:lpstr>
      <vt:lpstr>Lecture Plan</vt:lpstr>
      <vt:lpstr>Lecture Plan</vt:lpstr>
      <vt:lpstr>Generics So Far</vt:lpstr>
      <vt:lpstr>Generic Swap</vt:lpstr>
      <vt:lpstr>Generic Array Swap</vt:lpstr>
      <vt:lpstr>Void * Pitfalls</vt:lpstr>
      <vt:lpstr>NEW: memset</vt:lpstr>
      <vt:lpstr>Lecture Plan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Integer Bubble Sort</vt:lpstr>
      <vt:lpstr>Integer Bubble Sort</vt:lpstr>
      <vt:lpstr>Integer Bubble Sort</vt:lpstr>
      <vt:lpstr>Key Idea: have the caller pass a function as a parameter that takes two ints and tells us whether we should swap them.</vt:lpstr>
      <vt:lpstr>Integer Bubble Sort</vt:lpstr>
      <vt:lpstr>Lecture Plan</vt:lpstr>
      <vt:lpstr>Function Pointers</vt:lpstr>
      <vt:lpstr>Function Pointers</vt:lpstr>
      <vt:lpstr>Function Pointers</vt:lpstr>
      <vt:lpstr>Function Pointers</vt:lpstr>
      <vt:lpstr>Function Pointers</vt:lpstr>
      <vt:lpstr>Integer Bubble Sort</vt:lpstr>
      <vt:lpstr>Function Pointers</vt:lpstr>
      <vt:lpstr>Function Pointers</vt:lpstr>
      <vt:lpstr>Function Pointers</vt:lpstr>
      <vt:lpstr>Function Pointers</vt:lpstr>
      <vt:lpstr>Generic C Standard Library Functions</vt:lpstr>
      <vt:lpstr>Comparison Functions</vt:lpstr>
      <vt:lpstr>Integer Bubble Sort</vt:lpstr>
      <vt:lpstr>Function Pointers</vt:lpstr>
      <vt:lpstr>What’s the difference between a function pointer and a helper function?</vt:lpstr>
      <vt:lpstr>Lecture Plan</vt:lpstr>
      <vt:lpstr>Integer Bubble Sort</vt:lpstr>
      <vt:lpstr>Generic Bubble Sort</vt:lpstr>
      <vt:lpstr>Generic Bubble Sort</vt:lpstr>
      <vt:lpstr>Recall: Generic Array Swap</vt:lpstr>
      <vt:lpstr>Generic Bubble Sort</vt:lpstr>
      <vt:lpstr>Generic Bubble Sort</vt:lpstr>
      <vt:lpstr>How can we write a function that can take in parameters of any type?</vt:lpstr>
      <vt:lpstr>Generic Parameters</vt:lpstr>
      <vt:lpstr>Generic Bubble Sort</vt:lpstr>
      <vt:lpstr>Generic Bubble Sort</vt:lpstr>
      <vt:lpstr>Generic Bubble Sort</vt:lpstr>
      <vt:lpstr>Key Idea: Locating i-th Elem</vt:lpstr>
      <vt:lpstr>Generic Bubble Sort</vt:lpstr>
      <vt:lpstr>Generic Bubble Sort</vt:lpstr>
      <vt:lpstr>Generic Bubble Sort</vt:lpstr>
      <vt:lpstr>Calling Generic Bubble Sort</vt:lpstr>
      <vt:lpstr>Function Pointers</vt:lpstr>
      <vt:lpstr>Function Pointers</vt:lpstr>
      <vt:lpstr>Function Pointers</vt:lpstr>
      <vt:lpstr>Comparison Functions</vt:lpstr>
      <vt:lpstr>String Comparison Function</vt:lpstr>
      <vt:lpstr>Function Pointer Pitfalls</vt:lpstr>
      <vt:lpstr>Lecture Plan</vt:lpstr>
      <vt:lpstr>Function Pointers</vt:lpstr>
      <vt:lpstr>Practice: Count Matches</vt:lpstr>
      <vt:lpstr>Demo: Count Matches</vt:lpstr>
      <vt:lpstr>Practice: Count Matches</vt:lpstr>
      <vt:lpstr>Function pointers as variables</vt:lpstr>
      <vt:lpstr>Generic C Standard Library Functions</vt:lpstr>
      <vt:lpstr>Generic C Standard Library Functions</vt:lpstr>
      <vt:lpstr>Recap</vt:lpstr>
      <vt:lpstr>Generics Overview</vt:lpstr>
      <vt:lpstr>Recap</vt:lpstr>
      <vt:lpstr>Pre-lecture Quiz 4 Q1</vt:lpstr>
      <vt:lpstr>Caller: Pre-lecture Quiz 4 Q1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1793</cp:revision>
  <cp:lastPrinted>2022-04-25T19:50:22Z</cp:lastPrinted>
  <dcterms:created xsi:type="dcterms:W3CDTF">2008-06-28T20:57:21Z</dcterms:created>
  <dcterms:modified xsi:type="dcterms:W3CDTF">2022-04-25T22:26:38Z</dcterms:modified>
</cp:coreProperties>
</file>