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0"/>
  </p:notesMasterIdLst>
  <p:handoutMasterIdLst>
    <p:handoutMasterId r:id="rId51"/>
  </p:handoutMasterIdLst>
  <p:sldIdLst>
    <p:sldId id="256" r:id="rId2"/>
    <p:sldId id="257" r:id="rId3"/>
    <p:sldId id="330" r:id="rId4"/>
    <p:sldId id="452" r:id="rId5"/>
    <p:sldId id="453" r:id="rId6"/>
    <p:sldId id="306" r:id="rId7"/>
    <p:sldId id="454" r:id="rId8"/>
    <p:sldId id="262" r:id="rId9"/>
    <p:sldId id="457" r:id="rId10"/>
    <p:sldId id="458" r:id="rId11"/>
    <p:sldId id="459" r:id="rId12"/>
    <p:sldId id="318" r:id="rId13"/>
    <p:sldId id="260" r:id="rId14"/>
    <p:sldId id="259" r:id="rId15"/>
    <p:sldId id="448" r:id="rId16"/>
    <p:sldId id="307" r:id="rId17"/>
    <p:sldId id="435" r:id="rId18"/>
    <p:sldId id="490" r:id="rId19"/>
    <p:sldId id="489" r:id="rId20"/>
    <p:sldId id="414" r:id="rId21"/>
    <p:sldId id="415" r:id="rId22"/>
    <p:sldId id="416" r:id="rId23"/>
    <p:sldId id="491" r:id="rId24"/>
    <p:sldId id="269" r:id="rId25"/>
    <p:sldId id="270" r:id="rId26"/>
    <p:sldId id="272" r:id="rId27"/>
    <p:sldId id="421" r:id="rId28"/>
    <p:sldId id="492" r:id="rId29"/>
    <p:sldId id="274" r:id="rId30"/>
    <p:sldId id="493" r:id="rId31"/>
    <p:sldId id="471" r:id="rId32"/>
    <p:sldId id="472" r:id="rId33"/>
    <p:sldId id="494" r:id="rId34"/>
    <p:sldId id="441" r:id="rId35"/>
    <p:sldId id="495" r:id="rId36"/>
    <p:sldId id="271" r:id="rId37"/>
    <p:sldId id="316" r:id="rId38"/>
    <p:sldId id="474" r:id="rId39"/>
    <p:sldId id="496" r:id="rId40"/>
    <p:sldId id="278" r:id="rId41"/>
    <p:sldId id="422" r:id="rId42"/>
    <p:sldId id="497" r:id="rId43"/>
    <p:sldId id="280" r:id="rId44"/>
    <p:sldId id="281" r:id="rId45"/>
    <p:sldId id="288" r:id="rId46"/>
    <p:sldId id="282" r:id="rId47"/>
    <p:sldId id="283" r:id="rId48"/>
    <p:sldId id="304" r:id="rId49"/>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257"/>
            <p14:sldId id="330"/>
          </p14:sldIdLst>
        </p14:section>
        <p14:section name="Introduction" id="{39C5DE3E-1E39-1247-9909-C9CA8CD86DDC}">
          <p14:sldIdLst>
            <p14:sldId id="452"/>
            <p14:sldId id="453"/>
            <p14:sldId id="306"/>
            <p14:sldId id="454"/>
            <p14:sldId id="262"/>
            <p14:sldId id="457"/>
            <p14:sldId id="458"/>
            <p14:sldId id="459"/>
            <p14:sldId id="318"/>
            <p14:sldId id="260"/>
            <p14:sldId id="259"/>
            <p14:sldId id="448"/>
          </p14:sldIdLst>
        </p14:section>
        <p14:section name="Course Policies" id="{18700722-5B52-0942-88B8-24B176BEAC3F}">
          <p14:sldIdLst>
            <p14:sldId id="307"/>
            <p14:sldId id="435"/>
            <p14:sldId id="490"/>
            <p14:sldId id="489"/>
            <p14:sldId id="414"/>
            <p14:sldId id="415"/>
            <p14:sldId id="416"/>
            <p14:sldId id="491"/>
            <p14:sldId id="269"/>
            <p14:sldId id="270"/>
            <p14:sldId id="272"/>
            <p14:sldId id="421"/>
            <p14:sldId id="492"/>
            <p14:sldId id="274"/>
            <p14:sldId id="493"/>
            <p14:sldId id="471"/>
            <p14:sldId id="472"/>
            <p14:sldId id="494"/>
            <p14:sldId id="441"/>
            <p14:sldId id="495"/>
            <p14:sldId id="271"/>
            <p14:sldId id="316"/>
            <p14:sldId id="474"/>
            <p14:sldId id="496"/>
            <p14:sldId id="278"/>
            <p14:sldId id="422"/>
            <p14:sldId id="497"/>
          </p14:sldIdLst>
        </p14:section>
        <p14:section name="Unix/Command Line" id="{125659AB-9756-CD48-8640-41C9E45E1EF9}">
          <p14:sldIdLst>
            <p14:sldId id="280"/>
            <p14:sldId id="281"/>
            <p14:sldId id="288"/>
            <p14:sldId id="282"/>
            <p14:sldId id="283"/>
          </p14:sldIdLst>
        </p14:section>
        <p14:section name="C" id="{BCF74FFF-8295-9940-82CD-FFAE48C42CCA}">
          <p14:sldIdLst/>
        </p14:section>
        <p14:section name="Closing" id="{7D1D26ED-FE5A-6E48-95FA-E15597726F49}">
          <p14:sldIdLst>
            <p14:sldId id="30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DDDDDD"/>
    <a:srgbClr val="F8F8F8"/>
    <a:srgbClr val="FF9999"/>
    <a:srgbClr val="8C1515"/>
    <a:srgbClr val="FFFFC0"/>
    <a:srgbClr val="FFFF80"/>
    <a:srgbClr val="CCCC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843" autoAdjust="0"/>
    <p:restoredTop sz="95781" autoAdjust="0"/>
  </p:normalViewPr>
  <p:slideViewPr>
    <p:cSldViewPr>
      <p:cViewPr varScale="1">
        <p:scale>
          <a:sx n="72" d="100"/>
          <a:sy n="72" d="100"/>
        </p:scale>
        <p:origin x="232" y="102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186462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3327123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2443977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there for quick tour</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885245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2428659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2428659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list everything, just pick a few</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2208135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2081824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there for quick tour</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389640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there for quick tour</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1393887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mn-ea"/>
                <a:cs typeface="+mn-cs"/>
              </a:rPr>
              <a:t>t’s also good to give a reminder to the students that the PDF shouldn’t be distributed/reuploaded anywhere beyond their personal computers. </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1993742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165607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455692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1614429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AUTOMATED functionality grading</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243128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Mostly ok</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37846657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32571929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34160413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3948644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Wed trial, Fri start</a:t>
            </a:r>
          </a:p>
          <a:p>
            <a:r>
              <a:rPr lang="en-US" dirty="0"/>
              <a:t>Not just to keep up to date with course material, but allows us to tailor lectures to you and what is most helpful</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41831770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31275400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5607349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38112931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Environment for all to do best work</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34576362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4214131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39540528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Remote access is easy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2065594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questions!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2202528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s107.stanford.edu/syllabu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eb.stanford.edu/class/cs107/collaboration.html"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dstem.org/us/courses/38542/discussion/2880579" TargetMode="External"/><Relationship Id="rId2" Type="http://schemas.openxmlformats.org/officeDocument/2006/relationships/hyperlink" Target="https://edstem.org/us/courses/38542/discussion/"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oae.stanford.edu/student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troccoli@stanford.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cs107.stanford.edu/"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cs107.stanford.edu/syllabu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cs107.stanford.edu/schedule" TargetMode="External"/></Relationships>
</file>

<file path=ppt/slides/_rels/slide18.xml.rels><?xml version="1.0" encoding="UTF-8" standalone="yes"?>
<Relationships xmlns="http://schemas.openxmlformats.org/package/2006/relationships"><Relationship Id="rId2" Type="http://schemas.openxmlformats.org/officeDocument/2006/relationships/hyperlink" Target="https://cs107.stanford.edu/scpd"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cs111.stanford.edu/getting-started.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cs107.stanford.edu/getting-started.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cs107.stanford.edu/scpd.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ctl.stanford.edu/use-learning-technology/live-pollin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honorcode.stanford.edu/"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web.stanford.edu/class/cs107/collaboration"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a:t>
            </a:r>
            <a:br>
              <a:rPr lang="en-US" dirty="0"/>
            </a:br>
            <a:r>
              <a:rPr lang="en-US" sz="3400" dirty="0"/>
              <a:t>Welcome to CS107!</a:t>
            </a:r>
          </a:p>
        </p:txBody>
      </p:sp>
      <p:sp>
        <p:nvSpPr>
          <p:cNvPr id="3" name="Subtitle 2">
            <a:extLst>
              <a:ext uri="{FF2B5EF4-FFF2-40B4-BE49-F238E27FC236}">
                <a16:creationId xmlns:a16="http://schemas.microsoft.com/office/drawing/2014/main" id="{07EAA89F-6B9D-BB4F-9609-8D56C72B9E0F}"/>
              </a:ext>
            </a:extLst>
          </p:cNvPr>
          <p:cNvSpPr>
            <a:spLocks noGrp="1"/>
          </p:cNvSpPr>
          <p:nvPr>
            <p:ph type="subTitle" idx="1"/>
          </p:nvPr>
        </p:nvSpPr>
        <p:spPr/>
        <p:txBody>
          <a:bodyPr/>
          <a:lstStyle/>
          <a:p>
            <a:pPr>
              <a:spcBef>
                <a:spcPts val="360"/>
              </a:spcBef>
            </a:pPr>
            <a:r>
              <a:rPr lang="en-US" sz="2000" dirty="0"/>
              <a:t>reading:</a:t>
            </a:r>
          </a:p>
          <a:p>
            <a:pPr>
              <a:spcBef>
                <a:spcPts val="360"/>
              </a:spcBef>
            </a:pPr>
            <a:r>
              <a:rPr lang="en-US" sz="2000" i="1" dirty="0">
                <a:hlinkClick r:id="rId3"/>
              </a:rPr>
              <a:t>Course Syllabus</a:t>
            </a:r>
            <a:endParaRPr lang="en-US" sz="2000" i="1" dirty="0"/>
          </a:p>
          <a:p>
            <a:pPr>
              <a:spcBef>
                <a:spcPts val="360"/>
              </a:spcBef>
            </a:pPr>
            <a:r>
              <a:rPr lang="en-US" sz="2000" i="1" dirty="0"/>
              <a:t>Bryant &amp; </a:t>
            </a:r>
            <a:r>
              <a:rPr lang="en-US" sz="2000" i="1" dirty="0" err="1"/>
              <a:t>O’Hallaron</a:t>
            </a:r>
            <a:r>
              <a:rPr lang="en-US" sz="2000" i="1" dirty="0"/>
              <a:t>, Ch. 1 (skim)</a:t>
            </a:r>
          </a:p>
          <a:p>
            <a:pPr>
              <a:spcBef>
                <a:spcPts val="360"/>
              </a:spcBef>
            </a:pPr>
            <a:r>
              <a:rPr lang="en-US" sz="2000" i="1" dirty="0">
                <a:hlinkClick r:id="rId4"/>
              </a:rPr>
              <a:t>Honor Code and Collaboration Page</a:t>
            </a:r>
            <a:endParaRPr lang="en-US" sz="2000" i="1" dirty="0"/>
          </a:p>
          <a:p>
            <a:pPr>
              <a:spcBef>
                <a:spcPts val="360"/>
              </a:spcBef>
            </a:pPr>
            <a:endParaRPr lang="en-US" sz="2000" dirty="0"/>
          </a:p>
        </p:txBody>
      </p:sp>
      <p:sp>
        <p:nvSpPr>
          <p:cNvPr id="4" name="TextBox 3">
            <a:extLst>
              <a:ext uri="{FF2B5EF4-FFF2-40B4-BE49-F238E27FC236}">
                <a16:creationId xmlns:a16="http://schemas.microsoft.com/office/drawing/2014/main" id="{93A42CA2-79E4-16D7-F224-AD8E967B6BC9}"/>
              </a:ext>
            </a:extLst>
          </p:cNvPr>
          <p:cNvSpPr txBox="1"/>
          <p:nvPr/>
        </p:nvSpPr>
        <p:spPr>
          <a:xfrm>
            <a:off x="152400" y="6248400"/>
            <a:ext cx="3522119" cy="461665"/>
          </a:xfrm>
          <a:custGeom>
            <a:avLst/>
            <a:gdLst>
              <a:gd name="connsiteX0" fmla="*/ 0 w 3522119"/>
              <a:gd name="connsiteY0" fmla="*/ 0 h 461665"/>
              <a:gd name="connsiteX1" fmla="*/ 657462 w 3522119"/>
              <a:gd name="connsiteY1" fmla="*/ 0 h 461665"/>
              <a:gd name="connsiteX2" fmla="*/ 1279703 w 3522119"/>
              <a:gd name="connsiteY2" fmla="*/ 0 h 461665"/>
              <a:gd name="connsiteX3" fmla="*/ 1901944 w 3522119"/>
              <a:gd name="connsiteY3" fmla="*/ 0 h 461665"/>
              <a:gd name="connsiteX4" fmla="*/ 2383301 w 3522119"/>
              <a:gd name="connsiteY4" fmla="*/ 0 h 461665"/>
              <a:gd name="connsiteX5" fmla="*/ 2899878 w 3522119"/>
              <a:gd name="connsiteY5" fmla="*/ 0 h 461665"/>
              <a:gd name="connsiteX6" fmla="*/ 3522119 w 3522119"/>
              <a:gd name="connsiteY6" fmla="*/ 0 h 461665"/>
              <a:gd name="connsiteX7" fmla="*/ 3522119 w 3522119"/>
              <a:gd name="connsiteY7" fmla="*/ 461665 h 461665"/>
              <a:gd name="connsiteX8" fmla="*/ 2935099 w 3522119"/>
              <a:gd name="connsiteY8" fmla="*/ 461665 h 461665"/>
              <a:gd name="connsiteX9" fmla="*/ 2453743 w 3522119"/>
              <a:gd name="connsiteY9" fmla="*/ 461665 h 461665"/>
              <a:gd name="connsiteX10" fmla="*/ 1972387 w 3522119"/>
              <a:gd name="connsiteY10" fmla="*/ 461665 h 461665"/>
              <a:gd name="connsiteX11" fmla="*/ 1350146 w 3522119"/>
              <a:gd name="connsiteY11" fmla="*/ 461665 h 461665"/>
              <a:gd name="connsiteX12" fmla="*/ 833568 w 3522119"/>
              <a:gd name="connsiteY12" fmla="*/ 461665 h 461665"/>
              <a:gd name="connsiteX13" fmla="*/ 0 w 3522119"/>
              <a:gd name="connsiteY13" fmla="*/ 461665 h 461665"/>
              <a:gd name="connsiteX14" fmla="*/ 0 w 3522119"/>
              <a:gd name="connsiteY14"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22119" h="461665" fill="none" extrusionOk="0">
                <a:moveTo>
                  <a:pt x="0" y="0"/>
                </a:moveTo>
                <a:cubicBezTo>
                  <a:pt x="309224" y="-8598"/>
                  <a:pt x="493153" y="11209"/>
                  <a:pt x="657462" y="0"/>
                </a:cubicBezTo>
                <a:cubicBezTo>
                  <a:pt x="821771" y="-11209"/>
                  <a:pt x="1021373" y="27558"/>
                  <a:pt x="1279703" y="0"/>
                </a:cubicBezTo>
                <a:cubicBezTo>
                  <a:pt x="1538033" y="-27558"/>
                  <a:pt x="1640935" y="57307"/>
                  <a:pt x="1901944" y="0"/>
                </a:cubicBezTo>
                <a:cubicBezTo>
                  <a:pt x="2162953" y="-57307"/>
                  <a:pt x="2230675" y="49475"/>
                  <a:pt x="2383301" y="0"/>
                </a:cubicBezTo>
                <a:cubicBezTo>
                  <a:pt x="2535927" y="-49475"/>
                  <a:pt x="2655821" y="56955"/>
                  <a:pt x="2899878" y="0"/>
                </a:cubicBezTo>
                <a:cubicBezTo>
                  <a:pt x="3143935" y="-56955"/>
                  <a:pt x="3360692" y="28511"/>
                  <a:pt x="3522119" y="0"/>
                </a:cubicBezTo>
                <a:cubicBezTo>
                  <a:pt x="3563810" y="138604"/>
                  <a:pt x="3491981" y="291342"/>
                  <a:pt x="3522119" y="461665"/>
                </a:cubicBezTo>
                <a:cubicBezTo>
                  <a:pt x="3377125" y="518317"/>
                  <a:pt x="3220130" y="410081"/>
                  <a:pt x="2935099" y="461665"/>
                </a:cubicBezTo>
                <a:cubicBezTo>
                  <a:pt x="2650068" y="513249"/>
                  <a:pt x="2616820" y="458049"/>
                  <a:pt x="2453743" y="461665"/>
                </a:cubicBezTo>
                <a:cubicBezTo>
                  <a:pt x="2290666" y="465281"/>
                  <a:pt x="2204359" y="436621"/>
                  <a:pt x="1972387" y="461665"/>
                </a:cubicBezTo>
                <a:cubicBezTo>
                  <a:pt x="1740415" y="486709"/>
                  <a:pt x="1511323" y="443812"/>
                  <a:pt x="1350146" y="461665"/>
                </a:cubicBezTo>
                <a:cubicBezTo>
                  <a:pt x="1188969" y="479518"/>
                  <a:pt x="1006791" y="405667"/>
                  <a:pt x="833568" y="461665"/>
                </a:cubicBezTo>
                <a:cubicBezTo>
                  <a:pt x="660345" y="517663"/>
                  <a:pt x="330903" y="372294"/>
                  <a:pt x="0" y="461665"/>
                </a:cubicBezTo>
                <a:cubicBezTo>
                  <a:pt x="-23612" y="333439"/>
                  <a:pt x="37761" y="122091"/>
                  <a:pt x="0" y="0"/>
                </a:cubicBezTo>
                <a:close/>
              </a:path>
              <a:path w="3522119" h="461665" stroke="0" extrusionOk="0">
                <a:moveTo>
                  <a:pt x="0" y="0"/>
                </a:moveTo>
                <a:cubicBezTo>
                  <a:pt x="178749" y="-62493"/>
                  <a:pt x="296028" y="28940"/>
                  <a:pt x="551799" y="0"/>
                </a:cubicBezTo>
                <a:cubicBezTo>
                  <a:pt x="807570" y="-28940"/>
                  <a:pt x="857133" y="22606"/>
                  <a:pt x="1033155" y="0"/>
                </a:cubicBezTo>
                <a:cubicBezTo>
                  <a:pt x="1209177" y="-22606"/>
                  <a:pt x="1497990" y="10742"/>
                  <a:pt x="1690617" y="0"/>
                </a:cubicBezTo>
                <a:cubicBezTo>
                  <a:pt x="1883244" y="-10742"/>
                  <a:pt x="2080567" y="29056"/>
                  <a:pt x="2242416" y="0"/>
                </a:cubicBezTo>
                <a:cubicBezTo>
                  <a:pt x="2404265" y="-29056"/>
                  <a:pt x="2677107" y="63631"/>
                  <a:pt x="2794214" y="0"/>
                </a:cubicBezTo>
                <a:cubicBezTo>
                  <a:pt x="2911321" y="-63631"/>
                  <a:pt x="3252782" y="66862"/>
                  <a:pt x="3522119" y="0"/>
                </a:cubicBezTo>
                <a:cubicBezTo>
                  <a:pt x="3543798" y="179957"/>
                  <a:pt x="3511118" y="253348"/>
                  <a:pt x="3522119" y="461665"/>
                </a:cubicBezTo>
                <a:cubicBezTo>
                  <a:pt x="3355721" y="498382"/>
                  <a:pt x="3210621" y="451467"/>
                  <a:pt x="2935099" y="461665"/>
                </a:cubicBezTo>
                <a:cubicBezTo>
                  <a:pt x="2659577" y="471863"/>
                  <a:pt x="2630497" y="431147"/>
                  <a:pt x="2453743" y="461665"/>
                </a:cubicBezTo>
                <a:cubicBezTo>
                  <a:pt x="2276989" y="492183"/>
                  <a:pt x="2056837" y="417724"/>
                  <a:pt x="1866723" y="461665"/>
                </a:cubicBezTo>
                <a:cubicBezTo>
                  <a:pt x="1676609" y="505606"/>
                  <a:pt x="1434659" y="460420"/>
                  <a:pt x="1279703" y="461665"/>
                </a:cubicBezTo>
                <a:cubicBezTo>
                  <a:pt x="1124747" y="462910"/>
                  <a:pt x="903902" y="461154"/>
                  <a:pt x="727905" y="461665"/>
                </a:cubicBezTo>
                <a:cubicBezTo>
                  <a:pt x="551908" y="462176"/>
                  <a:pt x="310775" y="439522"/>
                  <a:pt x="0" y="461665"/>
                </a:cubicBezTo>
                <a:cubicBezTo>
                  <a:pt x="-30186" y="313245"/>
                  <a:pt x="31560" y="111239"/>
                  <a:pt x="0" y="0"/>
                </a:cubicBezTo>
                <a:close/>
              </a:path>
            </a:pathLst>
          </a:custGeom>
          <a:solidFill>
            <a:schemeClr val="accent1">
              <a:lumMod val="20000"/>
              <a:lumOff val="80000"/>
            </a:schemeClr>
          </a:solidFill>
          <a:ln>
            <a:solidFill>
              <a:srgbClr val="126694"/>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none" rtlCol="0" anchor="ctr">
            <a:spAutoFit/>
          </a:bodyPr>
          <a:lstStyle/>
          <a:p>
            <a:r>
              <a:rPr lang="en-US" sz="2400" dirty="0"/>
              <a:t>😷 masks recommended</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t>Introduction</a:t>
            </a:r>
          </a:p>
          <a:p>
            <a:r>
              <a:rPr lang="en-US" dirty="0"/>
              <a:t>CS107 Course Topics</a:t>
            </a:r>
          </a:p>
          <a:p>
            <a:r>
              <a:rPr lang="en-US" dirty="0"/>
              <a:t>CS107 Course Policies</a:t>
            </a:r>
          </a:p>
          <a:p>
            <a:r>
              <a:rPr lang="en-US" dirty="0"/>
              <a:t>Unix and the Command Line</a:t>
            </a:r>
          </a:p>
        </p:txBody>
      </p:sp>
    </p:spTree>
    <p:extLst>
      <p:ext uri="{BB962C8B-B14F-4D97-AF65-F5344CB8AC3E}">
        <p14:creationId xmlns:p14="http://schemas.microsoft.com/office/powerpoint/2010/main" val="2742974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3A91-FFB7-0044-BFC3-05BCA65DDF63}"/>
              </a:ext>
            </a:extLst>
          </p:cNvPr>
          <p:cNvSpPr>
            <a:spLocks noGrp="1"/>
          </p:cNvSpPr>
          <p:nvPr>
            <p:ph type="title"/>
          </p:nvPr>
        </p:nvSpPr>
        <p:spPr/>
        <p:txBody>
          <a:bodyPr/>
          <a:lstStyle/>
          <a:p>
            <a:r>
              <a:rPr lang="en-US" dirty="0"/>
              <a:t>Asking Questions</a:t>
            </a:r>
          </a:p>
        </p:txBody>
      </p:sp>
      <p:sp>
        <p:nvSpPr>
          <p:cNvPr id="3" name="Content Placeholder 2">
            <a:extLst>
              <a:ext uri="{FF2B5EF4-FFF2-40B4-BE49-F238E27FC236}">
                <a16:creationId xmlns:a16="http://schemas.microsoft.com/office/drawing/2014/main" id="{41ACCCE2-1A0B-C042-8797-46952064CF20}"/>
              </a:ext>
            </a:extLst>
          </p:cNvPr>
          <p:cNvSpPr>
            <a:spLocks noGrp="1"/>
          </p:cNvSpPr>
          <p:nvPr>
            <p:ph idx="1"/>
          </p:nvPr>
        </p:nvSpPr>
        <p:spPr/>
        <p:txBody>
          <a:bodyPr/>
          <a:lstStyle/>
          <a:p>
            <a:r>
              <a:rPr lang="en-US" dirty="0"/>
              <a:t>Feel free to raise your hand at any time with a question</a:t>
            </a:r>
          </a:p>
          <a:p>
            <a:r>
              <a:rPr lang="en-US" dirty="0"/>
              <a:t>If you are more comfortable, you can post a question in the Ed forum thread for each day’s lecture (optionally anonymously)</a:t>
            </a:r>
          </a:p>
          <a:p>
            <a:r>
              <a:rPr lang="en-US" dirty="0"/>
              <a:t>We will monitor the thread throughout the lecture for questions</a:t>
            </a:r>
          </a:p>
        </p:txBody>
      </p:sp>
      <p:sp>
        <p:nvSpPr>
          <p:cNvPr id="4" name="TextBox 3">
            <a:extLst>
              <a:ext uri="{FF2B5EF4-FFF2-40B4-BE49-F238E27FC236}">
                <a16:creationId xmlns:a16="http://schemas.microsoft.com/office/drawing/2014/main" id="{52913A26-B38B-E64B-9A2A-A26C0F1BEE54}"/>
              </a:ext>
            </a:extLst>
          </p:cNvPr>
          <p:cNvSpPr txBox="1"/>
          <p:nvPr/>
        </p:nvSpPr>
        <p:spPr>
          <a:xfrm>
            <a:off x="1789634" y="4419600"/>
            <a:ext cx="8536531" cy="954107"/>
          </a:xfrm>
          <a:prstGeom prst="rect">
            <a:avLst/>
          </a:prstGeom>
          <a:noFill/>
        </p:spPr>
        <p:txBody>
          <a:bodyPr wrap="square" rtlCol="0">
            <a:spAutoFit/>
          </a:bodyPr>
          <a:lstStyle/>
          <a:p>
            <a:pPr algn="ctr"/>
            <a:r>
              <a:rPr lang="en-US" sz="2800" dirty="0">
                <a:latin typeface="+mn-lt"/>
              </a:rPr>
              <a:t>Visit Ed (or access via Canvas):</a:t>
            </a:r>
          </a:p>
          <a:p>
            <a:pPr algn="ctr"/>
            <a:r>
              <a:rPr lang="en-US" sz="2800" dirty="0">
                <a:latin typeface="+mn-lt"/>
                <a:hlinkClick r:id="rId2"/>
              </a:rPr>
              <a:t>https://edstem.org/us/courses/38542/discussion/</a:t>
            </a:r>
            <a:r>
              <a:rPr lang="en-US" sz="2800" dirty="0">
                <a:latin typeface="+mn-lt"/>
              </a:rPr>
              <a:t> </a:t>
            </a:r>
          </a:p>
        </p:txBody>
      </p:sp>
      <p:sp>
        <p:nvSpPr>
          <p:cNvPr id="5" name="TextBox 4">
            <a:extLst>
              <a:ext uri="{FF2B5EF4-FFF2-40B4-BE49-F238E27FC236}">
                <a16:creationId xmlns:a16="http://schemas.microsoft.com/office/drawing/2014/main" id="{B79ABF5E-E2AC-EC42-B11B-B194BBECFA10}"/>
              </a:ext>
            </a:extLst>
          </p:cNvPr>
          <p:cNvSpPr txBox="1"/>
          <p:nvPr/>
        </p:nvSpPr>
        <p:spPr>
          <a:xfrm>
            <a:off x="1561566" y="5607614"/>
            <a:ext cx="9068866" cy="954107"/>
          </a:xfrm>
          <a:prstGeom prst="rect">
            <a:avLst/>
          </a:prstGeom>
          <a:noFill/>
        </p:spPr>
        <p:txBody>
          <a:bodyPr wrap="square" rtlCol="0">
            <a:spAutoFit/>
          </a:bodyPr>
          <a:lstStyle/>
          <a:p>
            <a:pPr algn="ctr"/>
            <a:r>
              <a:rPr lang="en-US" sz="2800" dirty="0">
                <a:latin typeface="+mn-lt"/>
              </a:rPr>
              <a:t>Today’s thread:</a:t>
            </a:r>
          </a:p>
          <a:p>
            <a:pPr algn="ctr"/>
            <a:r>
              <a:rPr lang="en-US" sz="2800" dirty="0">
                <a:latin typeface="+mn-lt"/>
                <a:hlinkClick r:id="rId3"/>
              </a:rPr>
              <a:t>https://edstem.org/us/courses/38542/discussion/2880579</a:t>
            </a:r>
            <a:r>
              <a:rPr lang="en-US" sz="2800" dirty="0">
                <a:latin typeface="+mn-lt"/>
              </a:rPr>
              <a:t> </a:t>
            </a:r>
          </a:p>
        </p:txBody>
      </p:sp>
      <p:pic>
        <p:nvPicPr>
          <p:cNvPr id="6" name="Picture 5" descr="the icon for Ed, the website hosting the CS107 discussion forum">
            <a:extLst>
              <a:ext uri="{FF2B5EF4-FFF2-40B4-BE49-F238E27FC236}">
                <a16:creationId xmlns:a16="http://schemas.microsoft.com/office/drawing/2014/main" id="{E3B01826-D1B6-CE43-8403-AD667A38F602}"/>
              </a:ext>
            </a:extLst>
          </p:cNvPr>
          <p:cNvPicPr>
            <a:picLocks noChangeAspect="1"/>
          </p:cNvPicPr>
          <p:nvPr/>
        </p:nvPicPr>
        <p:blipFill>
          <a:blip r:embed="rId4"/>
          <a:stretch>
            <a:fillRect/>
          </a:stretch>
        </p:blipFill>
        <p:spPr>
          <a:xfrm>
            <a:off x="440625" y="4515907"/>
            <a:ext cx="1098884" cy="1083186"/>
          </a:xfrm>
          <a:prstGeom prst="rect">
            <a:avLst/>
          </a:prstGeom>
        </p:spPr>
      </p:pic>
    </p:spTree>
    <p:extLst>
      <p:ext uri="{BB962C8B-B14F-4D97-AF65-F5344CB8AC3E}">
        <p14:creationId xmlns:p14="http://schemas.microsoft.com/office/powerpoint/2010/main" val="1663114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Guiding Principles For In-Person Class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t>We are likely not fully recovered or restored from the stresses of the past 36+ months and now facing new uncertainties, responsibilities, and emotions.</a:t>
            </a:r>
          </a:p>
          <a:p>
            <a:r>
              <a:rPr lang="en-US" dirty="0"/>
              <a:t>We will do everything we can to support you. We have designed the course to the best of our ability to provide flexibility.</a:t>
            </a:r>
          </a:p>
          <a:p>
            <a:r>
              <a:rPr lang="en-US" dirty="0"/>
              <a:t>We will constantly evaluate and listen to ensure the class is going as smoothly as possible for everyone.</a:t>
            </a:r>
          </a:p>
          <a:p>
            <a:r>
              <a:rPr lang="en-US" dirty="0"/>
              <a:t>Please communicate with us if any personal circumstances or issues arise!  We are here to support you.</a:t>
            </a:r>
          </a:p>
          <a:p>
            <a:endParaRPr lang="en-US" dirty="0"/>
          </a:p>
        </p:txBody>
      </p:sp>
    </p:spTree>
    <p:extLst>
      <p:ext uri="{BB962C8B-B14F-4D97-AF65-F5344CB8AC3E}">
        <p14:creationId xmlns:p14="http://schemas.microsoft.com/office/powerpoint/2010/main" val="2322421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Guiding Principles For In-Person Class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t>Stanford University is currently strongly recommending the use of masks in classrooms and instructional spaces.   We strongly encourage you to wear a mask in lecture, section and helper hours.</a:t>
            </a:r>
          </a:p>
          <a:p>
            <a:r>
              <a:rPr lang="en-US" dirty="0"/>
              <a:t>Some of us have health conditions precluding our ability to wear masks. Students in this situation should work with the </a:t>
            </a:r>
            <a:r>
              <a:rPr lang="en-US" b="1" dirty="0">
                <a:hlinkClick r:id="rId2"/>
              </a:rPr>
              <a:t>Office of Accessible Education</a:t>
            </a:r>
            <a:r>
              <a:rPr lang="en-US" dirty="0"/>
              <a:t>.</a:t>
            </a:r>
          </a:p>
          <a:p>
            <a:r>
              <a:rPr lang="en-US" dirty="0"/>
              <a:t>Some of us might feel more comfortable wearing masks/social distancing even when not required.  All of our preferences are reasonable, and it is important that we treat each others’ preferences with respect and care. </a:t>
            </a:r>
          </a:p>
        </p:txBody>
      </p:sp>
    </p:spTree>
    <p:extLst>
      <p:ext uri="{BB962C8B-B14F-4D97-AF65-F5344CB8AC3E}">
        <p14:creationId xmlns:p14="http://schemas.microsoft.com/office/powerpoint/2010/main" val="1174042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b="1" dirty="0"/>
              <a:t>Introduction</a:t>
            </a:r>
          </a:p>
          <a:p>
            <a:r>
              <a:rPr lang="en-US" dirty="0">
                <a:solidFill>
                  <a:schemeClr val="bg1">
                    <a:lumMod val="75000"/>
                  </a:schemeClr>
                </a:solidFill>
              </a:rPr>
              <a:t>CS107 Course Topics</a:t>
            </a:r>
          </a:p>
          <a:p>
            <a:r>
              <a:rPr lang="en-US" dirty="0">
                <a:solidFill>
                  <a:schemeClr val="bg1">
                    <a:lumMod val="75000"/>
                  </a:schemeClr>
                </a:solidFill>
              </a:rPr>
              <a:t>CS107 Course Policies</a:t>
            </a:r>
          </a:p>
          <a:p>
            <a:r>
              <a:rPr lang="en-US" dirty="0">
                <a:solidFill>
                  <a:schemeClr val="bg1">
                    <a:lumMod val="75000"/>
                  </a:schemeClr>
                </a:solidFill>
              </a:rPr>
              <a:t>Unix and the Command Line</a:t>
            </a:r>
          </a:p>
        </p:txBody>
      </p:sp>
    </p:spTree>
    <p:extLst>
      <p:ext uri="{BB962C8B-B14F-4D97-AF65-F5344CB8AC3E}">
        <p14:creationId xmlns:p14="http://schemas.microsoft.com/office/powerpoint/2010/main" val="2430750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B111D-3F9B-2448-B1FC-0A1A0FABD96C}"/>
              </a:ext>
            </a:extLst>
          </p:cNvPr>
          <p:cNvSpPr>
            <a:spLocks noGrp="1"/>
          </p:cNvSpPr>
          <p:nvPr>
            <p:ph type="title"/>
          </p:nvPr>
        </p:nvSpPr>
        <p:spPr/>
        <p:txBody>
          <a:bodyPr/>
          <a:lstStyle/>
          <a:p>
            <a:r>
              <a:rPr lang="en-US" dirty="0"/>
              <a:t>Teaching Team</a:t>
            </a:r>
          </a:p>
        </p:txBody>
      </p:sp>
      <p:sp>
        <p:nvSpPr>
          <p:cNvPr id="11" name="Content Placeholder 8">
            <a:extLst>
              <a:ext uri="{FF2B5EF4-FFF2-40B4-BE49-F238E27FC236}">
                <a16:creationId xmlns:a16="http://schemas.microsoft.com/office/drawing/2014/main" id="{B6BE4453-059C-DD4A-A1EC-BF15C49E3F2F}"/>
              </a:ext>
            </a:extLst>
          </p:cNvPr>
          <p:cNvSpPr>
            <a:spLocks noGrp="1"/>
          </p:cNvSpPr>
          <p:nvPr>
            <p:ph idx="1"/>
          </p:nvPr>
        </p:nvSpPr>
        <p:spPr>
          <a:xfrm>
            <a:off x="114301" y="5040140"/>
            <a:ext cx="11811000" cy="1817860"/>
          </a:xfrm>
        </p:spPr>
        <p:txBody>
          <a:bodyPr/>
          <a:lstStyle/>
          <a:p>
            <a:pPr marL="0" indent="0">
              <a:buNone/>
            </a:pPr>
            <a:r>
              <a:rPr lang="en-US" sz="2400" dirty="0"/>
              <a:t>About Nick Troccoli (</a:t>
            </a:r>
            <a:r>
              <a:rPr lang="en-US" sz="2400" dirty="0">
                <a:hlinkClick r:id="rId3"/>
              </a:rPr>
              <a:t>troccoli@stanford.edu</a:t>
            </a:r>
            <a:r>
              <a:rPr lang="en-US" sz="2400" dirty="0"/>
              <a:t>):</a:t>
            </a:r>
          </a:p>
          <a:p>
            <a:r>
              <a:rPr lang="en-US" sz="2400" dirty="0"/>
              <a:t>Lecturer in CS, taught CS106X, CS107, CS110, CS111</a:t>
            </a:r>
          </a:p>
          <a:p>
            <a:r>
              <a:rPr lang="en-US" sz="2400" dirty="0"/>
              <a:t>Stanford BS/MS (</a:t>
            </a:r>
            <a:r>
              <a:rPr lang="en-US" sz="2400" dirty="0" err="1"/>
              <a:t>coterm</a:t>
            </a:r>
            <a:r>
              <a:rPr lang="en-US" sz="2400" dirty="0"/>
              <a:t>) in CS</a:t>
            </a:r>
          </a:p>
          <a:p>
            <a:r>
              <a:rPr lang="en-US" sz="2400" dirty="0"/>
              <a:t>Systems track undergrad, AI track grad</a:t>
            </a:r>
          </a:p>
        </p:txBody>
      </p:sp>
      <p:pic>
        <p:nvPicPr>
          <p:cNvPr id="5" name="Picture 4">
            <a:extLst>
              <a:ext uri="{FF2B5EF4-FFF2-40B4-BE49-F238E27FC236}">
                <a16:creationId xmlns:a16="http://schemas.microsoft.com/office/drawing/2014/main" id="{C6F81A1F-30DF-0D49-8F4A-00932B7156CA}"/>
              </a:ext>
            </a:extLst>
          </p:cNvPr>
          <p:cNvPicPr>
            <a:picLocks noChangeAspect="1"/>
          </p:cNvPicPr>
          <p:nvPr/>
        </p:nvPicPr>
        <p:blipFill>
          <a:blip r:embed="rId4"/>
          <a:srcRect/>
          <a:stretch/>
        </p:blipFill>
        <p:spPr>
          <a:xfrm>
            <a:off x="140973" y="1293788"/>
            <a:ext cx="4944103" cy="3624590"/>
          </a:xfrm>
          <a:prstGeom prst="rect">
            <a:avLst/>
          </a:prstGeom>
        </p:spPr>
      </p:pic>
      <p:pic>
        <p:nvPicPr>
          <p:cNvPr id="8" name="Picture 7">
            <a:extLst>
              <a:ext uri="{FF2B5EF4-FFF2-40B4-BE49-F238E27FC236}">
                <a16:creationId xmlns:a16="http://schemas.microsoft.com/office/drawing/2014/main" id="{EF4AD1F8-6544-2541-A242-7C228D7192F2}"/>
              </a:ext>
            </a:extLst>
          </p:cNvPr>
          <p:cNvPicPr>
            <a:picLocks noChangeAspect="1"/>
          </p:cNvPicPr>
          <p:nvPr/>
        </p:nvPicPr>
        <p:blipFill>
          <a:blip r:embed="rId5"/>
          <a:srcRect/>
          <a:stretch/>
        </p:blipFill>
        <p:spPr>
          <a:xfrm>
            <a:off x="5203884" y="1274133"/>
            <a:ext cx="4952882" cy="3673661"/>
          </a:xfrm>
          <a:prstGeom prst="rect">
            <a:avLst/>
          </a:prstGeom>
        </p:spPr>
      </p:pic>
    </p:spTree>
    <p:extLst>
      <p:ext uri="{BB962C8B-B14F-4D97-AF65-F5344CB8AC3E}">
        <p14:creationId xmlns:p14="http://schemas.microsoft.com/office/powerpoint/2010/main" val="1748698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FAE0A-294E-D449-837B-9F94C943F617}"/>
              </a:ext>
            </a:extLst>
          </p:cNvPr>
          <p:cNvSpPr>
            <a:spLocks noGrp="1"/>
          </p:cNvSpPr>
          <p:nvPr>
            <p:ph type="title"/>
          </p:nvPr>
        </p:nvSpPr>
        <p:spPr/>
        <p:txBody>
          <a:bodyPr/>
          <a:lstStyle/>
          <a:p>
            <a:r>
              <a:rPr lang="en-US" dirty="0"/>
              <a:t>Companion Class: CS107A</a:t>
            </a:r>
          </a:p>
        </p:txBody>
      </p:sp>
      <p:sp>
        <p:nvSpPr>
          <p:cNvPr id="3" name="Content Placeholder 2">
            <a:extLst>
              <a:ext uri="{FF2B5EF4-FFF2-40B4-BE49-F238E27FC236}">
                <a16:creationId xmlns:a16="http://schemas.microsoft.com/office/drawing/2014/main" id="{30878CF3-040B-1545-A23D-C836F4BED9B7}"/>
              </a:ext>
            </a:extLst>
          </p:cNvPr>
          <p:cNvSpPr>
            <a:spLocks noGrp="1"/>
          </p:cNvSpPr>
          <p:nvPr>
            <p:ph idx="1"/>
          </p:nvPr>
        </p:nvSpPr>
        <p:spPr/>
        <p:txBody>
          <a:bodyPr/>
          <a:lstStyle/>
          <a:p>
            <a:r>
              <a:rPr lang="en-US" b="1" dirty="0"/>
              <a:t>CS107A </a:t>
            </a:r>
            <a:r>
              <a:rPr lang="en-US" dirty="0"/>
              <a:t>is an extra 1-unit “Pathfinders” or “ACE” section with additional course support, practice and instruction.</a:t>
            </a:r>
          </a:p>
          <a:p>
            <a:r>
              <a:rPr lang="en-US" dirty="0"/>
              <a:t>Meets for additional weekly sections and has additional review sessions</a:t>
            </a:r>
          </a:p>
          <a:p>
            <a:r>
              <a:rPr lang="en-US" dirty="0"/>
              <a:t>Entry by application – see the course website for details: </a:t>
            </a:r>
            <a:r>
              <a:rPr lang="en-US" b="1" dirty="0"/>
              <a:t>cs107a.stanford.edu</a:t>
            </a:r>
          </a:p>
        </p:txBody>
      </p:sp>
      <p:pic>
        <p:nvPicPr>
          <p:cNvPr id="5" name="Picture 4">
            <a:extLst>
              <a:ext uri="{FF2B5EF4-FFF2-40B4-BE49-F238E27FC236}">
                <a16:creationId xmlns:a16="http://schemas.microsoft.com/office/drawing/2014/main" id="{7550DD83-7AE7-C644-BBD8-8F38662AE4AD}"/>
              </a:ext>
            </a:extLst>
          </p:cNvPr>
          <p:cNvPicPr>
            <a:picLocks noChangeAspect="1"/>
          </p:cNvPicPr>
          <p:nvPr/>
        </p:nvPicPr>
        <p:blipFill>
          <a:blip r:embed="rId3"/>
          <a:srcRect/>
          <a:stretch/>
        </p:blipFill>
        <p:spPr>
          <a:xfrm>
            <a:off x="9603951" y="4085936"/>
            <a:ext cx="2102697" cy="2348190"/>
          </a:xfrm>
          <a:prstGeom prst="rect">
            <a:avLst/>
          </a:prstGeom>
        </p:spPr>
      </p:pic>
    </p:spTree>
    <p:extLst>
      <p:ext uri="{BB962C8B-B14F-4D97-AF65-F5344CB8AC3E}">
        <p14:creationId xmlns:p14="http://schemas.microsoft.com/office/powerpoint/2010/main" val="3701864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6A2D-62DD-4548-A8C2-1D8C102B712E}"/>
              </a:ext>
            </a:extLst>
          </p:cNvPr>
          <p:cNvSpPr>
            <a:spLocks noGrp="1"/>
          </p:cNvSpPr>
          <p:nvPr>
            <p:ph type="title"/>
          </p:nvPr>
        </p:nvSpPr>
        <p:spPr/>
        <p:txBody>
          <a:bodyPr/>
          <a:lstStyle/>
          <a:p>
            <a:r>
              <a:rPr lang="en-US" dirty="0"/>
              <a:t>Course Website</a:t>
            </a:r>
          </a:p>
        </p:txBody>
      </p:sp>
      <p:sp>
        <p:nvSpPr>
          <p:cNvPr id="3" name="Content Placeholder 2">
            <a:extLst>
              <a:ext uri="{FF2B5EF4-FFF2-40B4-BE49-F238E27FC236}">
                <a16:creationId xmlns:a16="http://schemas.microsoft.com/office/drawing/2014/main" id="{757E875C-7B52-214A-B92F-FC55AD8A03D5}"/>
              </a:ext>
            </a:extLst>
          </p:cNvPr>
          <p:cNvSpPr>
            <a:spLocks noGrp="1"/>
          </p:cNvSpPr>
          <p:nvPr>
            <p:ph idx="1"/>
          </p:nvPr>
        </p:nvSpPr>
        <p:spPr/>
        <p:txBody>
          <a:bodyPr anchor="ctr"/>
          <a:lstStyle/>
          <a:p>
            <a:pPr marL="0" indent="0" algn="ctr">
              <a:buNone/>
            </a:pPr>
            <a:r>
              <a:rPr lang="en-US" altLang="x-none" sz="8800" dirty="0">
                <a:hlinkClick r:id="rId3"/>
              </a:rPr>
              <a:t>cs107.stanford.edu</a:t>
            </a:r>
            <a:endParaRPr lang="en-US" altLang="x-none" sz="8800" dirty="0"/>
          </a:p>
        </p:txBody>
      </p:sp>
      <p:sp>
        <p:nvSpPr>
          <p:cNvPr id="4" name="TextBox 3">
            <a:extLst>
              <a:ext uri="{FF2B5EF4-FFF2-40B4-BE49-F238E27FC236}">
                <a16:creationId xmlns:a16="http://schemas.microsoft.com/office/drawing/2014/main" id="{16878CBA-3AEF-DB48-AE74-582679215E97}"/>
              </a:ext>
            </a:extLst>
          </p:cNvPr>
          <p:cNvSpPr txBox="1"/>
          <p:nvPr/>
        </p:nvSpPr>
        <p:spPr>
          <a:xfrm>
            <a:off x="3131086" y="6107668"/>
            <a:ext cx="5827236" cy="369332"/>
          </a:xfrm>
          <a:prstGeom prst="rect">
            <a:avLst/>
          </a:prstGeom>
          <a:noFill/>
        </p:spPr>
        <p:txBody>
          <a:bodyPr wrap="none" rtlCol="0">
            <a:spAutoFit/>
          </a:bodyPr>
          <a:lstStyle/>
          <a:p>
            <a:r>
              <a:rPr lang="en-US" dirty="0"/>
              <a:t>*lecture videos / lecture participation grades on Canvas</a:t>
            </a:r>
          </a:p>
        </p:txBody>
      </p:sp>
    </p:spTree>
    <p:extLst>
      <p:ext uri="{BB962C8B-B14F-4D97-AF65-F5344CB8AC3E}">
        <p14:creationId xmlns:p14="http://schemas.microsoft.com/office/powerpoint/2010/main" val="2830168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solidFill>
                  <a:schemeClr val="bg1">
                    <a:lumMod val="75000"/>
                  </a:schemeClr>
                </a:solidFill>
              </a:rPr>
              <a:t>Introduction</a:t>
            </a:r>
          </a:p>
          <a:p>
            <a:r>
              <a:rPr lang="en-US" b="1" dirty="0"/>
              <a:t>CS107 Course Topics</a:t>
            </a:r>
          </a:p>
          <a:p>
            <a:r>
              <a:rPr lang="en-US" dirty="0">
                <a:solidFill>
                  <a:schemeClr val="bg1">
                    <a:lumMod val="75000"/>
                  </a:schemeClr>
                </a:solidFill>
              </a:rPr>
              <a:t>CS107 Course Policies</a:t>
            </a:r>
          </a:p>
          <a:p>
            <a:r>
              <a:rPr lang="en-US" dirty="0">
                <a:solidFill>
                  <a:schemeClr val="bg1">
                    <a:lumMod val="75000"/>
                  </a:schemeClr>
                </a:solidFill>
              </a:rPr>
              <a:t>Unix and the Command Line</a:t>
            </a:r>
          </a:p>
        </p:txBody>
      </p:sp>
    </p:spTree>
    <p:extLst>
      <p:ext uri="{BB962C8B-B14F-4D97-AF65-F5344CB8AC3E}">
        <p14:creationId xmlns:p14="http://schemas.microsoft.com/office/powerpoint/2010/main" val="1852700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1E792-4344-7941-82DA-7459ED5BBA15}"/>
              </a:ext>
            </a:extLst>
          </p:cNvPr>
          <p:cNvSpPr>
            <a:spLocks noGrp="1"/>
          </p:cNvSpPr>
          <p:nvPr>
            <p:ph type="title"/>
          </p:nvPr>
        </p:nvSpPr>
        <p:spPr/>
        <p:txBody>
          <a:bodyPr/>
          <a:lstStyle/>
          <a:p>
            <a:r>
              <a:rPr lang="en-US" dirty="0"/>
              <a:t>What </a:t>
            </a:r>
            <a:r>
              <a:rPr lang="en-US"/>
              <a:t>is CS107?</a:t>
            </a:r>
            <a:endParaRPr lang="en-US" dirty="0"/>
          </a:p>
        </p:txBody>
      </p:sp>
      <p:sp>
        <p:nvSpPr>
          <p:cNvPr id="3" name="Content Placeholder 2">
            <a:extLst>
              <a:ext uri="{FF2B5EF4-FFF2-40B4-BE49-F238E27FC236}">
                <a16:creationId xmlns:a16="http://schemas.microsoft.com/office/drawing/2014/main" id="{933EEE88-AE2F-2A49-91E0-73C80E42FF62}"/>
              </a:ext>
            </a:extLst>
          </p:cNvPr>
          <p:cNvSpPr>
            <a:spLocks noGrp="1"/>
          </p:cNvSpPr>
          <p:nvPr>
            <p:ph idx="1"/>
          </p:nvPr>
        </p:nvSpPr>
        <p:spPr/>
        <p:txBody>
          <a:bodyPr/>
          <a:lstStyle/>
          <a:p>
            <a:pPr marL="0" indent="0">
              <a:buNone/>
            </a:pPr>
            <a:r>
              <a:rPr lang="en-US" dirty="0"/>
              <a:t>The CS106 courses (or equivalent) provided you with a solid foundation in programming methodology and abstractions (variables, functions, data structures, pointers, recursion, classes, algorithms).</a:t>
            </a:r>
          </a:p>
          <a:p>
            <a:pPr marL="0" indent="0">
              <a:buNone/>
            </a:pPr>
            <a:r>
              <a:rPr lang="en-US" dirty="0"/>
              <a:t>CS107 follows on this to build up and expand your breadth and depth of programming experience and techniques to show you how machines really work.</a:t>
            </a:r>
          </a:p>
          <a:p>
            <a:pPr marL="0" indent="0">
              <a:buNone/>
            </a:pPr>
            <a:endParaRPr lang="en-US" dirty="0"/>
          </a:p>
          <a:p>
            <a:pPr marL="0" indent="0">
              <a:buNone/>
            </a:pPr>
            <a:r>
              <a:rPr lang="en-US" b="1" dirty="0"/>
              <a:t>CS107 key question: </a:t>
            </a:r>
            <a:r>
              <a:rPr lang="en-US" b="1" i="1" u="sng" dirty="0"/>
              <a:t>how / why</a:t>
            </a:r>
            <a:r>
              <a:rPr lang="en-US" b="1" dirty="0"/>
              <a:t>?</a:t>
            </a:r>
          </a:p>
        </p:txBody>
      </p:sp>
    </p:spTree>
    <p:extLst>
      <p:ext uri="{BB962C8B-B14F-4D97-AF65-F5344CB8AC3E}">
        <p14:creationId xmlns:p14="http://schemas.microsoft.com/office/powerpoint/2010/main" val="3371159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1E792-4344-7941-82DA-7459ED5BBA15}"/>
              </a:ext>
            </a:extLst>
          </p:cNvPr>
          <p:cNvSpPr>
            <a:spLocks noGrp="1"/>
          </p:cNvSpPr>
          <p:nvPr>
            <p:ph type="title"/>
          </p:nvPr>
        </p:nvSpPr>
        <p:spPr/>
        <p:txBody>
          <a:bodyPr/>
          <a:lstStyle/>
          <a:p>
            <a:r>
              <a:rPr lang="en-US" dirty="0"/>
              <a:t>CS107: How/Why?</a:t>
            </a:r>
          </a:p>
        </p:txBody>
      </p:sp>
      <p:sp>
        <p:nvSpPr>
          <p:cNvPr id="3" name="Content Placeholder 2">
            <a:extLst>
              <a:ext uri="{FF2B5EF4-FFF2-40B4-BE49-F238E27FC236}">
                <a16:creationId xmlns:a16="http://schemas.microsoft.com/office/drawing/2014/main" id="{933EEE88-AE2F-2A49-91E0-73C80E42FF62}"/>
              </a:ext>
            </a:extLst>
          </p:cNvPr>
          <p:cNvSpPr>
            <a:spLocks noGrp="1"/>
          </p:cNvSpPr>
          <p:nvPr>
            <p:ph idx="1"/>
          </p:nvPr>
        </p:nvSpPr>
        <p:spPr/>
        <p:txBody>
          <a:bodyPr/>
          <a:lstStyle/>
          <a:p>
            <a:pPr marL="0" indent="0">
              <a:buNone/>
            </a:pPr>
            <a:r>
              <a:rPr lang="en-US" dirty="0"/>
              <a:t>The CS106 series taught you how to solve problems as a programmer.  CS107 goes a level deeper to understand the </a:t>
            </a:r>
            <a:r>
              <a:rPr lang="en-US" b="1" dirty="0"/>
              <a:t>how</a:t>
            </a:r>
            <a:r>
              <a:rPr lang="en-US" dirty="0"/>
              <a:t> and </a:t>
            </a:r>
            <a:r>
              <a:rPr lang="en-US" b="1" dirty="0"/>
              <a:t>why</a:t>
            </a:r>
            <a:r>
              <a:rPr lang="en-US" dirty="0"/>
              <a:t>:</a:t>
            </a:r>
          </a:p>
          <a:p>
            <a:r>
              <a:rPr lang="en-US" b="1" u="sng" dirty="0"/>
              <a:t>How</a:t>
            </a:r>
            <a:r>
              <a:rPr lang="en-US" dirty="0"/>
              <a:t> is data in our program really represented?</a:t>
            </a:r>
          </a:p>
          <a:p>
            <a:r>
              <a:rPr lang="en-US" b="1" u="sng" dirty="0"/>
              <a:t>How</a:t>
            </a:r>
            <a:r>
              <a:rPr lang="en-US" dirty="0"/>
              <a:t> does heap memory work?</a:t>
            </a:r>
          </a:p>
          <a:p>
            <a:r>
              <a:rPr lang="en-US" b="1" u="sng" dirty="0"/>
              <a:t>How</a:t>
            </a:r>
            <a:r>
              <a:rPr lang="en-US" dirty="0"/>
              <a:t> does a computer know how to run the code we write?</a:t>
            </a:r>
          </a:p>
          <a:p>
            <a:r>
              <a:rPr lang="en-US" b="1" u="sng" dirty="0"/>
              <a:t>How</a:t>
            </a:r>
            <a:r>
              <a:rPr lang="en-US" dirty="0"/>
              <a:t> does a program map onto the components of computer systems?</a:t>
            </a:r>
          </a:p>
          <a:p>
            <a:r>
              <a:rPr lang="en-US" b="1" u="sng" dirty="0"/>
              <a:t>Why</a:t>
            </a:r>
            <a:r>
              <a:rPr lang="en-US" dirty="0"/>
              <a:t> is my program doing X when I expected it to do Y?</a:t>
            </a:r>
          </a:p>
          <a:p>
            <a:endParaRPr lang="en-US" b="1" u="sng" dirty="0"/>
          </a:p>
          <a:p>
            <a:pPr marL="0" indent="0">
              <a:buNone/>
            </a:pPr>
            <a:r>
              <a:rPr lang="en-US" dirty="0"/>
              <a:t>Understanding computing at this level demystifies how these seemingly-complex systems work and can aid future projects you work on.</a:t>
            </a:r>
          </a:p>
        </p:txBody>
      </p:sp>
    </p:spTree>
    <p:extLst>
      <p:ext uri="{BB962C8B-B14F-4D97-AF65-F5344CB8AC3E}">
        <p14:creationId xmlns:p14="http://schemas.microsoft.com/office/powerpoint/2010/main" val="140281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703B-5F91-E244-830D-6F870236E1F5}"/>
              </a:ext>
            </a:extLst>
          </p:cNvPr>
          <p:cNvSpPr>
            <a:spLocks noGrp="1"/>
          </p:cNvSpPr>
          <p:nvPr>
            <p:ph type="title"/>
          </p:nvPr>
        </p:nvSpPr>
        <p:spPr/>
        <p:txBody>
          <a:bodyPr/>
          <a:lstStyle/>
          <a:p>
            <a:r>
              <a:rPr lang="en-US" dirty="0"/>
              <a:t>Course Overview</a:t>
            </a:r>
          </a:p>
        </p:txBody>
      </p:sp>
      <p:sp>
        <p:nvSpPr>
          <p:cNvPr id="3" name="Content Placeholder 2">
            <a:extLst>
              <a:ext uri="{FF2B5EF4-FFF2-40B4-BE49-F238E27FC236}">
                <a16:creationId xmlns:a16="http://schemas.microsoft.com/office/drawing/2014/main" id="{F179511B-6901-5647-AE2A-D9B5CCEA7864}"/>
              </a:ext>
            </a:extLst>
          </p:cNvPr>
          <p:cNvSpPr>
            <a:spLocks noGrp="1"/>
          </p:cNvSpPr>
          <p:nvPr>
            <p:ph idx="1"/>
          </p:nvPr>
        </p:nvSpPr>
        <p:spPr/>
        <p:txBody>
          <a:bodyPr/>
          <a:lstStyle/>
          <a:p>
            <a:pPr marL="514350" indent="-514350">
              <a:buFont typeface="+mj-lt"/>
              <a:buAutoNum type="arabicPeriod"/>
            </a:pPr>
            <a:r>
              <a:rPr lang="en-US" sz="2700" b="1" dirty="0"/>
              <a:t>Bits and Bytes - </a:t>
            </a:r>
            <a:r>
              <a:rPr lang="en-US" sz="2700" i="1" dirty="0"/>
              <a:t>How can a computer represent integer numbers?</a:t>
            </a:r>
          </a:p>
          <a:p>
            <a:pPr marL="514350" indent="-514350">
              <a:buFont typeface="+mj-lt"/>
              <a:buAutoNum type="arabicPeriod"/>
            </a:pPr>
            <a:r>
              <a:rPr lang="en-US" sz="2700" b="1" dirty="0"/>
              <a:t>Chars and C-Strings - </a:t>
            </a:r>
            <a:r>
              <a:rPr lang="en-US" sz="2700" i="1" dirty="0"/>
              <a:t>How can a computer represent and manipulate more complex data like text?</a:t>
            </a:r>
          </a:p>
          <a:p>
            <a:pPr marL="514350" indent="-514350">
              <a:buFont typeface="+mj-lt"/>
              <a:buAutoNum type="arabicPeriod"/>
            </a:pPr>
            <a:r>
              <a:rPr lang="en-US" sz="2700" b="1" dirty="0"/>
              <a:t>Pointers, Stack and Heap – </a:t>
            </a:r>
            <a:r>
              <a:rPr lang="en-US" sz="2700" i="1" dirty="0"/>
              <a:t>How can we effectively manage all types of memory in our programs?</a:t>
            </a:r>
          </a:p>
          <a:p>
            <a:pPr marL="514350" indent="-514350">
              <a:buFont typeface="+mj-lt"/>
              <a:buAutoNum type="arabicPeriod"/>
            </a:pPr>
            <a:r>
              <a:rPr lang="en-US" sz="2700" b="1" dirty="0"/>
              <a:t>Generics - </a:t>
            </a:r>
            <a:r>
              <a:rPr lang="en-US" sz="2700" i="1" dirty="0"/>
              <a:t>How can we use our knowledge of memory and data representation to write code that works with any data type?</a:t>
            </a:r>
            <a:r>
              <a:rPr lang="en-US" sz="2700" dirty="0"/>
              <a:t> </a:t>
            </a:r>
          </a:p>
          <a:p>
            <a:pPr marL="514350" indent="-514350">
              <a:buFont typeface="+mj-lt"/>
              <a:buAutoNum type="arabicPeriod"/>
            </a:pPr>
            <a:r>
              <a:rPr lang="en-US" sz="2700" b="1" dirty="0"/>
              <a:t>Assembly - </a:t>
            </a:r>
            <a:r>
              <a:rPr lang="en-US" sz="2700" i="1" dirty="0"/>
              <a:t>How does a computer interpret and execute C programs?</a:t>
            </a:r>
            <a:r>
              <a:rPr lang="en-US" sz="2700" dirty="0"/>
              <a:t> </a:t>
            </a:r>
          </a:p>
          <a:p>
            <a:pPr marL="514350" indent="-514350">
              <a:buFont typeface="+mj-lt"/>
              <a:buAutoNum type="arabicPeriod"/>
            </a:pPr>
            <a:r>
              <a:rPr lang="en-US" sz="2700" b="1" dirty="0"/>
              <a:t>Heap Allocators - </a:t>
            </a:r>
            <a:r>
              <a:rPr lang="en-US" sz="2700" i="1" dirty="0"/>
              <a:t>How do core memory-allocation operations like malloc and free work?</a:t>
            </a:r>
            <a:r>
              <a:rPr lang="en-US" sz="2700" dirty="0"/>
              <a:t> </a:t>
            </a:r>
          </a:p>
          <a:p>
            <a:pPr marL="514350" indent="-514350">
              <a:buFont typeface="+mj-lt"/>
              <a:buAutoNum type="arabicPeriod"/>
            </a:pPr>
            <a:r>
              <a:rPr lang="en-US" sz="2700" b="1" dirty="0"/>
              <a:t>Ethics, Privacy, Partiality and Trust - </a:t>
            </a:r>
            <a:r>
              <a:rPr lang="en-US" sz="2700" i="1" dirty="0"/>
              <a:t>How do we act responsibly in maintaining security, protecting privacy, and ensuring warranted trust in the systems we build and maintain?</a:t>
            </a:r>
          </a:p>
          <a:p>
            <a:pPr marL="514350" indent="-514350">
              <a:buFont typeface="+mj-lt"/>
              <a:buAutoNum type="arabicPeriod"/>
            </a:pPr>
            <a:endParaRPr lang="en-US" sz="2700" b="1" dirty="0"/>
          </a:p>
        </p:txBody>
      </p:sp>
    </p:spTree>
    <p:extLst>
      <p:ext uri="{BB962C8B-B14F-4D97-AF65-F5344CB8AC3E}">
        <p14:creationId xmlns:p14="http://schemas.microsoft.com/office/powerpoint/2010/main" val="1354244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2B37-F15D-7142-B7B5-EDA1C863990B}"/>
              </a:ext>
            </a:extLst>
          </p:cNvPr>
          <p:cNvSpPr>
            <a:spLocks noGrp="1"/>
          </p:cNvSpPr>
          <p:nvPr>
            <p:ph type="title"/>
          </p:nvPr>
        </p:nvSpPr>
        <p:spPr/>
        <p:txBody>
          <a:bodyPr/>
          <a:lstStyle/>
          <a:p>
            <a:r>
              <a:rPr lang="en-US" dirty="0"/>
              <a:t>CS107 Learning Goals</a:t>
            </a:r>
          </a:p>
        </p:txBody>
      </p:sp>
      <p:sp>
        <p:nvSpPr>
          <p:cNvPr id="3" name="Content Placeholder 2">
            <a:extLst>
              <a:ext uri="{FF2B5EF4-FFF2-40B4-BE49-F238E27FC236}">
                <a16:creationId xmlns:a16="http://schemas.microsoft.com/office/drawing/2014/main" id="{CADFBDA0-E97F-E141-8085-3960B98D68C1}"/>
              </a:ext>
            </a:extLst>
          </p:cNvPr>
          <p:cNvSpPr>
            <a:spLocks noGrp="1"/>
          </p:cNvSpPr>
          <p:nvPr>
            <p:ph idx="1"/>
          </p:nvPr>
        </p:nvSpPr>
        <p:spPr/>
        <p:txBody>
          <a:bodyPr/>
          <a:lstStyle/>
          <a:p>
            <a:pPr marL="0" indent="0">
              <a:spcBef>
                <a:spcPts val="500"/>
              </a:spcBef>
              <a:buNone/>
            </a:pPr>
            <a:r>
              <a:rPr lang="en-US" dirty="0"/>
              <a:t>The goals for CS107 are for students to gain </a:t>
            </a:r>
            <a:r>
              <a:rPr lang="en-US" b="1" dirty="0">
                <a:solidFill>
                  <a:schemeClr val="accent2">
                    <a:lumMod val="75000"/>
                  </a:schemeClr>
                </a:solidFill>
              </a:rPr>
              <a:t>mastery</a:t>
            </a:r>
            <a:r>
              <a:rPr lang="en-US" dirty="0"/>
              <a:t> of</a:t>
            </a:r>
          </a:p>
          <a:p>
            <a:pPr marL="0" indent="0">
              <a:spcBef>
                <a:spcPts val="500"/>
              </a:spcBef>
              <a:buNone/>
            </a:pPr>
            <a:r>
              <a:rPr lang="en-US" dirty="0"/>
              <a:t>	- writing C programs with complex use of memory and pointers</a:t>
            </a:r>
          </a:p>
          <a:p>
            <a:pPr marL="0" indent="0">
              <a:spcBef>
                <a:spcPts val="500"/>
              </a:spcBef>
              <a:buNone/>
            </a:pPr>
            <a:r>
              <a:rPr lang="en-US" dirty="0"/>
              <a:t>	- an accurate model of the address space and compile/runtime behavior 	   of C programs</a:t>
            </a:r>
          </a:p>
          <a:p>
            <a:pPr marL="0" indent="0">
              <a:spcBef>
                <a:spcPts val="500"/>
              </a:spcBef>
              <a:buNone/>
            </a:pPr>
            <a:r>
              <a:rPr lang="en-US" dirty="0"/>
              <a:t>to achieve </a:t>
            </a:r>
            <a:r>
              <a:rPr lang="en-US" b="1" dirty="0">
                <a:solidFill>
                  <a:schemeClr val="accent2">
                    <a:lumMod val="75000"/>
                  </a:schemeClr>
                </a:solidFill>
              </a:rPr>
              <a:t>competence</a:t>
            </a:r>
            <a:r>
              <a:rPr lang="en-US" dirty="0"/>
              <a:t> in</a:t>
            </a:r>
          </a:p>
          <a:p>
            <a:pPr marL="0" indent="0">
              <a:spcBef>
                <a:spcPts val="500"/>
              </a:spcBef>
              <a:buNone/>
            </a:pPr>
            <a:r>
              <a:rPr lang="en-US" dirty="0"/>
              <a:t>	- translating C to/from assembly</a:t>
            </a:r>
          </a:p>
          <a:p>
            <a:pPr marL="0" indent="0">
              <a:spcBef>
                <a:spcPts val="500"/>
              </a:spcBef>
              <a:buNone/>
            </a:pPr>
            <a:r>
              <a:rPr lang="en-US" dirty="0"/>
              <a:t>	- writing programs that respect the limitations of computer arithmetic</a:t>
            </a:r>
          </a:p>
          <a:p>
            <a:pPr marL="0" indent="0">
              <a:spcBef>
                <a:spcPts val="500"/>
              </a:spcBef>
              <a:buNone/>
            </a:pPr>
            <a:r>
              <a:rPr lang="en-US" dirty="0"/>
              <a:t>	- identifying bottlenecks and improving runtime performance</a:t>
            </a:r>
          </a:p>
          <a:p>
            <a:pPr marL="0" indent="0">
              <a:spcBef>
                <a:spcPts val="500"/>
              </a:spcBef>
              <a:buNone/>
            </a:pPr>
            <a:r>
              <a:rPr lang="en-US" dirty="0"/>
              <a:t>	- working effectively in a Unix development environment</a:t>
            </a:r>
          </a:p>
          <a:p>
            <a:pPr marL="0" indent="0">
              <a:spcBef>
                <a:spcPts val="500"/>
              </a:spcBef>
              <a:buNone/>
            </a:pPr>
            <a:r>
              <a:rPr lang="en-US" dirty="0"/>
              <a:t>	- using ethical frameworks and case studies to inform decision-making</a:t>
            </a:r>
          </a:p>
          <a:p>
            <a:pPr marL="0" indent="0">
              <a:spcBef>
                <a:spcPts val="500"/>
              </a:spcBef>
              <a:buNone/>
            </a:pPr>
            <a:r>
              <a:rPr lang="en-US" dirty="0"/>
              <a:t>and have </a:t>
            </a:r>
            <a:r>
              <a:rPr lang="en-US" b="1" dirty="0">
                <a:solidFill>
                  <a:schemeClr val="accent2">
                    <a:lumMod val="75000"/>
                  </a:schemeClr>
                </a:solidFill>
              </a:rPr>
              <a:t>exposure</a:t>
            </a:r>
            <a:r>
              <a:rPr lang="en-US" dirty="0"/>
              <a:t> to</a:t>
            </a:r>
          </a:p>
          <a:p>
            <a:pPr marL="0" indent="0">
              <a:spcBef>
                <a:spcPts val="500"/>
              </a:spcBef>
              <a:buNone/>
            </a:pPr>
            <a:r>
              <a:rPr lang="en-US" dirty="0"/>
              <a:t>	- a working understanding of the basics of computer architecture</a:t>
            </a:r>
          </a:p>
          <a:p>
            <a:pPr marL="0" indent="0">
              <a:spcBef>
                <a:spcPts val="500"/>
              </a:spcBef>
              <a:buNone/>
            </a:pPr>
            <a:endParaRPr lang="en-US" dirty="0"/>
          </a:p>
        </p:txBody>
      </p:sp>
    </p:spTree>
    <p:extLst>
      <p:ext uri="{BB962C8B-B14F-4D97-AF65-F5344CB8AC3E}">
        <p14:creationId xmlns:p14="http://schemas.microsoft.com/office/powerpoint/2010/main" val="3418716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B09A79-97F9-7041-8C7B-E9A1012AF1B3}"/>
              </a:ext>
            </a:extLst>
          </p:cNvPr>
          <p:cNvSpPr>
            <a:spLocks noGrp="1"/>
          </p:cNvSpPr>
          <p:nvPr>
            <p:ph type="title"/>
          </p:nvPr>
        </p:nvSpPr>
        <p:spPr/>
        <p:txBody>
          <a:bodyPr/>
          <a:lstStyle/>
          <a:p>
            <a:r>
              <a:rPr lang="en-US" dirty="0"/>
              <a:t>CS107 and Programming Experience</a:t>
            </a:r>
          </a:p>
        </p:txBody>
      </p:sp>
      <p:sp>
        <p:nvSpPr>
          <p:cNvPr id="6" name="Content Placeholder 5">
            <a:extLst>
              <a:ext uri="{FF2B5EF4-FFF2-40B4-BE49-F238E27FC236}">
                <a16:creationId xmlns:a16="http://schemas.microsoft.com/office/drawing/2014/main" id="{E76DF590-3910-3D4F-ADE1-716B494F8E09}"/>
              </a:ext>
            </a:extLst>
          </p:cNvPr>
          <p:cNvSpPr>
            <a:spLocks noGrp="1"/>
          </p:cNvSpPr>
          <p:nvPr>
            <p:ph idx="1"/>
          </p:nvPr>
        </p:nvSpPr>
        <p:spPr/>
        <p:txBody>
          <a:bodyPr/>
          <a:lstStyle/>
          <a:p>
            <a:r>
              <a:rPr lang="en-US" dirty="0"/>
              <a:t>We hope that CS107 can help further develop your programming experience and comfort with programming.</a:t>
            </a:r>
          </a:p>
          <a:p>
            <a:r>
              <a:rPr lang="en-US" dirty="0"/>
              <a:t>CS107 focuses heavily on </a:t>
            </a:r>
            <a:r>
              <a:rPr lang="en-US" b="1" dirty="0"/>
              <a:t>debugging</a:t>
            </a:r>
            <a:r>
              <a:rPr lang="en-US" dirty="0"/>
              <a:t> and getting to the root of why something is happening.</a:t>
            </a:r>
          </a:p>
          <a:p>
            <a:r>
              <a:rPr lang="en-US" dirty="0"/>
              <a:t>Across assignments, we will be emphasizing how to become a better debugger, how to write better code, and how to further your software development skills.</a:t>
            </a:r>
          </a:p>
        </p:txBody>
      </p:sp>
    </p:spTree>
    <p:extLst>
      <p:ext uri="{BB962C8B-B14F-4D97-AF65-F5344CB8AC3E}">
        <p14:creationId xmlns:p14="http://schemas.microsoft.com/office/powerpoint/2010/main" val="3593198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solidFill>
                  <a:schemeClr val="bg1">
                    <a:lumMod val="85000"/>
                  </a:schemeClr>
                </a:solidFill>
              </a:rPr>
              <a:t>Introduction</a:t>
            </a:r>
          </a:p>
          <a:p>
            <a:r>
              <a:rPr lang="en-US" dirty="0">
                <a:solidFill>
                  <a:schemeClr val="bg1">
                    <a:lumMod val="85000"/>
                  </a:schemeClr>
                </a:solidFill>
              </a:rPr>
              <a:t>CS107 Course Topics</a:t>
            </a:r>
          </a:p>
          <a:p>
            <a:r>
              <a:rPr lang="en-US" b="1" dirty="0"/>
              <a:t>CS107 Course Policies</a:t>
            </a:r>
          </a:p>
          <a:p>
            <a:r>
              <a:rPr lang="en-US" dirty="0">
                <a:solidFill>
                  <a:schemeClr val="bg1">
                    <a:lumMod val="85000"/>
                  </a:schemeClr>
                </a:solidFill>
              </a:rPr>
              <a:t>Unix and the Command Line</a:t>
            </a:r>
          </a:p>
        </p:txBody>
      </p:sp>
    </p:spTree>
    <p:extLst>
      <p:ext uri="{BB962C8B-B14F-4D97-AF65-F5344CB8AC3E}">
        <p14:creationId xmlns:p14="http://schemas.microsoft.com/office/powerpoint/2010/main" val="3879474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6A2D-62DD-4548-A8C2-1D8C102B712E}"/>
              </a:ext>
            </a:extLst>
          </p:cNvPr>
          <p:cNvSpPr>
            <a:spLocks noGrp="1"/>
          </p:cNvSpPr>
          <p:nvPr>
            <p:ph type="title"/>
          </p:nvPr>
        </p:nvSpPr>
        <p:spPr/>
        <p:txBody>
          <a:bodyPr/>
          <a:lstStyle/>
          <a:p>
            <a:r>
              <a:rPr lang="en-US" dirty="0"/>
              <a:t>Course Syllabus and Schedule</a:t>
            </a:r>
          </a:p>
        </p:txBody>
      </p:sp>
      <p:sp>
        <p:nvSpPr>
          <p:cNvPr id="3" name="Content Placeholder 2">
            <a:extLst>
              <a:ext uri="{FF2B5EF4-FFF2-40B4-BE49-F238E27FC236}">
                <a16:creationId xmlns:a16="http://schemas.microsoft.com/office/drawing/2014/main" id="{757E875C-7B52-214A-B92F-FC55AD8A03D5}"/>
              </a:ext>
            </a:extLst>
          </p:cNvPr>
          <p:cNvSpPr>
            <a:spLocks noGrp="1"/>
          </p:cNvSpPr>
          <p:nvPr>
            <p:ph idx="1"/>
          </p:nvPr>
        </p:nvSpPr>
        <p:spPr/>
        <p:txBody>
          <a:bodyPr anchor="ctr"/>
          <a:lstStyle/>
          <a:p>
            <a:pPr marL="0" indent="0" algn="ctr">
              <a:buNone/>
            </a:pPr>
            <a:r>
              <a:rPr lang="en-US" altLang="x-none" sz="7200" dirty="0">
                <a:hlinkClick r:id="rId3"/>
              </a:rPr>
              <a:t>cs107.stanford.edu/syllabus</a:t>
            </a:r>
            <a:endParaRPr lang="en-US" altLang="x-none" sz="7200" dirty="0"/>
          </a:p>
          <a:p>
            <a:pPr marL="0" indent="0" algn="ctr">
              <a:buNone/>
            </a:pPr>
            <a:r>
              <a:rPr lang="en-US" altLang="x-none" sz="7200" dirty="0">
                <a:hlinkClick r:id="rId4"/>
              </a:rPr>
              <a:t>cs107.stanford.edu/schedule</a:t>
            </a:r>
            <a:endParaRPr lang="en-US" altLang="x-none" sz="7200" dirty="0"/>
          </a:p>
        </p:txBody>
      </p:sp>
    </p:spTree>
    <p:extLst>
      <p:ext uri="{BB962C8B-B14F-4D97-AF65-F5344CB8AC3E}">
        <p14:creationId xmlns:p14="http://schemas.microsoft.com/office/powerpoint/2010/main" val="2696906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BA6F4-0BF0-E54D-3657-98D82F366FD0}"/>
              </a:ext>
            </a:extLst>
          </p:cNvPr>
          <p:cNvSpPr>
            <a:spLocks noGrp="1"/>
          </p:cNvSpPr>
          <p:nvPr>
            <p:ph type="title"/>
          </p:nvPr>
        </p:nvSpPr>
        <p:spPr/>
        <p:txBody>
          <a:bodyPr/>
          <a:lstStyle/>
          <a:p>
            <a:r>
              <a:rPr lang="en-US" dirty="0"/>
              <a:t>SCPD Students</a:t>
            </a:r>
          </a:p>
        </p:txBody>
      </p:sp>
      <p:sp>
        <p:nvSpPr>
          <p:cNvPr id="4" name="Content Placeholder 2">
            <a:extLst>
              <a:ext uri="{FF2B5EF4-FFF2-40B4-BE49-F238E27FC236}">
                <a16:creationId xmlns:a16="http://schemas.microsoft.com/office/drawing/2014/main" id="{54CF6133-1D8D-BD07-A5B0-FA9ED6953A40}"/>
              </a:ext>
            </a:extLst>
          </p:cNvPr>
          <p:cNvSpPr>
            <a:spLocks noGrp="1"/>
          </p:cNvSpPr>
          <p:nvPr>
            <p:ph idx="1"/>
          </p:nvPr>
        </p:nvSpPr>
        <p:spPr>
          <a:xfrm>
            <a:off x="152400" y="1295400"/>
            <a:ext cx="11811000" cy="5181600"/>
          </a:xfrm>
        </p:spPr>
        <p:txBody>
          <a:bodyPr anchor="ctr"/>
          <a:lstStyle/>
          <a:p>
            <a:pPr marL="0" indent="0" algn="ctr">
              <a:buNone/>
            </a:pPr>
            <a:r>
              <a:rPr lang="en-US" altLang="x-none" sz="7200" dirty="0">
                <a:hlinkClick r:id="rId2"/>
              </a:rPr>
              <a:t>cs107.stanford.edu/scpd</a:t>
            </a:r>
            <a:endParaRPr lang="en-US" altLang="x-none" sz="7200" dirty="0"/>
          </a:p>
        </p:txBody>
      </p:sp>
    </p:spTree>
    <p:extLst>
      <p:ext uri="{BB962C8B-B14F-4D97-AF65-F5344CB8AC3E}">
        <p14:creationId xmlns:p14="http://schemas.microsoft.com/office/powerpoint/2010/main" val="2656500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6A2D-62DD-4548-A8C2-1D8C102B712E}"/>
              </a:ext>
            </a:extLst>
          </p:cNvPr>
          <p:cNvSpPr>
            <a:spLocks noGrp="1"/>
          </p:cNvSpPr>
          <p:nvPr>
            <p:ph type="title"/>
          </p:nvPr>
        </p:nvSpPr>
        <p:spPr/>
        <p:txBody>
          <a:bodyPr/>
          <a:lstStyle/>
          <a:p>
            <a:r>
              <a:rPr lang="en-US" dirty="0"/>
              <a:t>Getting Started Guide</a:t>
            </a:r>
          </a:p>
        </p:txBody>
      </p:sp>
      <p:sp>
        <p:nvSpPr>
          <p:cNvPr id="3" name="Content Placeholder 2">
            <a:extLst>
              <a:ext uri="{FF2B5EF4-FFF2-40B4-BE49-F238E27FC236}">
                <a16:creationId xmlns:a16="http://schemas.microsoft.com/office/drawing/2014/main" id="{757E875C-7B52-214A-B92F-FC55AD8A03D5}"/>
              </a:ext>
            </a:extLst>
          </p:cNvPr>
          <p:cNvSpPr>
            <a:spLocks noGrp="1"/>
          </p:cNvSpPr>
          <p:nvPr>
            <p:ph idx="1"/>
          </p:nvPr>
        </p:nvSpPr>
        <p:spPr/>
        <p:txBody>
          <a:bodyPr anchor="ctr"/>
          <a:lstStyle/>
          <a:p>
            <a:pPr marL="0" indent="0" algn="ctr">
              <a:buNone/>
            </a:pPr>
            <a:r>
              <a:rPr lang="en-US" altLang="x-none" sz="5500" dirty="0">
                <a:hlinkClick r:id="rId3"/>
              </a:rPr>
              <a:t>cs107.</a:t>
            </a:r>
            <a:r>
              <a:rPr lang="en-US" altLang="x-none" sz="5500" dirty="0">
                <a:hlinkClick r:id="rId4"/>
              </a:rPr>
              <a:t>stanford</a:t>
            </a:r>
            <a:r>
              <a:rPr lang="en-US" altLang="x-none" sz="5500" dirty="0">
                <a:hlinkClick r:id="rId3"/>
              </a:rPr>
              <a:t>.edu/getting-started.html</a:t>
            </a:r>
            <a:endParaRPr lang="en-US" altLang="x-none" sz="5500" dirty="0"/>
          </a:p>
        </p:txBody>
      </p:sp>
      <p:sp>
        <p:nvSpPr>
          <p:cNvPr id="4" name="TextBox 3">
            <a:extLst>
              <a:ext uri="{FF2B5EF4-FFF2-40B4-BE49-F238E27FC236}">
                <a16:creationId xmlns:a16="http://schemas.microsoft.com/office/drawing/2014/main" id="{866A54FF-278E-3BB5-5D32-4DF2DCE02CD3}"/>
              </a:ext>
            </a:extLst>
          </p:cNvPr>
          <p:cNvSpPr txBox="1"/>
          <p:nvPr/>
        </p:nvSpPr>
        <p:spPr>
          <a:xfrm>
            <a:off x="3119724" y="5953780"/>
            <a:ext cx="5876352" cy="523220"/>
          </a:xfrm>
          <a:prstGeom prst="rect">
            <a:avLst/>
          </a:prstGeom>
        </p:spPr>
        <p:txBody>
          <a:bodyPr wrap="none" rtlCol="0">
            <a:spAutoFit/>
          </a:bodyPr>
          <a:lstStyle/>
          <a:p>
            <a:pPr algn="ctr" fontAlgn="auto">
              <a:spcAft>
                <a:spcPts val="0"/>
              </a:spcAft>
            </a:pPr>
            <a:r>
              <a:rPr lang="en-US" sz="2800" dirty="0">
                <a:latin typeface="+mn-lt"/>
                <a:ea typeface="Tahoma" panose="020B0604030504040204" pitchFamily="34" charset="0"/>
                <a:cs typeface="Tahoma" panose="020B0604030504040204" pitchFamily="34" charset="0"/>
              </a:rPr>
              <a:t>(on course website under ”handouts”)</a:t>
            </a:r>
          </a:p>
        </p:txBody>
      </p:sp>
    </p:spTree>
    <p:extLst>
      <p:ext uri="{BB962C8B-B14F-4D97-AF65-F5344CB8AC3E}">
        <p14:creationId xmlns:p14="http://schemas.microsoft.com/office/powerpoint/2010/main" val="3031852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AE778-B48A-F04E-AC37-88F4E99B3237}"/>
              </a:ext>
            </a:extLst>
          </p:cNvPr>
          <p:cNvSpPr>
            <a:spLocks noGrp="1"/>
          </p:cNvSpPr>
          <p:nvPr>
            <p:ph type="title"/>
          </p:nvPr>
        </p:nvSpPr>
        <p:spPr/>
        <p:txBody>
          <a:bodyPr/>
          <a:lstStyle/>
          <a:p>
            <a:r>
              <a:rPr lang="en-US" dirty="0"/>
              <a:t>Textbook(s)</a:t>
            </a:r>
          </a:p>
        </p:txBody>
      </p:sp>
      <p:sp>
        <p:nvSpPr>
          <p:cNvPr id="3" name="Content Placeholder 2">
            <a:extLst>
              <a:ext uri="{FF2B5EF4-FFF2-40B4-BE49-F238E27FC236}">
                <a16:creationId xmlns:a16="http://schemas.microsoft.com/office/drawing/2014/main" id="{2A737495-180B-014B-AC3D-2928F071759F}"/>
              </a:ext>
            </a:extLst>
          </p:cNvPr>
          <p:cNvSpPr>
            <a:spLocks noGrp="1"/>
          </p:cNvSpPr>
          <p:nvPr>
            <p:ph idx="1"/>
          </p:nvPr>
        </p:nvSpPr>
        <p:spPr>
          <a:xfrm>
            <a:off x="152399" y="1295400"/>
            <a:ext cx="7571697" cy="5181600"/>
          </a:xfrm>
        </p:spPr>
        <p:txBody>
          <a:bodyPr/>
          <a:lstStyle/>
          <a:p>
            <a:r>
              <a:rPr lang="en-US" i="1" dirty="0"/>
              <a:t>Computer Systems: A Programmer’s Perspective </a:t>
            </a:r>
            <a:r>
              <a:rPr lang="en-US" dirty="0"/>
              <a:t>by</a:t>
            </a:r>
            <a:r>
              <a:rPr lang="en-US" i="1" dirty="0"/>
              <a:t> </a:t>
            </a:r>
            <a:r>
              <a:rPr lang="en-US" dirty="0"/>
              <a:t>Bryant &amp; </a:t>
            </a:r>
            <a:r>
              <a:rPr lang="en-US" dirty="0" err="1"/>
              <a:t>O’Hallaron</a:t>
            </a:r>
            <a:r>
              <a:rPr lang="en-US" dirty="0"/>
              <a:t>, </a:t>
            </a:r>
            <a:r>
              <a:rPr lang="en-US" b="1" dirty="0"/>
              <a:t>3</a:t>
            </a:r>
            <a:r>
              <a:rPr lang="en-US" b="1" baseline="30000" dirty="0"/>
              <a:t>rd</a:t>
            </a:r>
            <a:r>
              <a:rPr lang="en-US" b="1" dirty="0"/>
              <a:t> Edition</a:t>
            </a:r>
            <a:endParaRPr lang="en-US" b="1" i="1" dirty="0"/>
          </a:p>
          <a:p>
            <a:pPr lvl="1"/>
            <a:r>
              <a:rPr lang="en-US" b="1" dirty="0"/>
              <a:t>3</a:t>
            </a:r>
            <a:r>
              <a:rPr lang="en-US" b="1" baseline="30000" dirty="0"/>
              <a:t>rd</a:t>
            </a:r>
            <a:r>
              <a:rPr lang="en-US" b="1" dirty="0"/>
              <a:t> edition matters </a:t>
            </a:r>
            <a:r>
              <a:rPr lang="en-US" dirty="0"/>
              <a:t>– important updates to content</a:t>
            </a:r>
          </a:p>
          <a:p>
            <a:pPr lvl="1"/>
            <a:r>
              <a:rPr lang="en-US" dirty="0"/>
              <a:t>Stanford Library has generously scanned </a:t>
            </a:r>
            <a:r>
              <a:rPr lang="en-US" b="1" u="sng" dirty="0"/>
              <a:t>all</a:t>
            </a:r>
            <a:r>
              <a:rPr lang="en-US" dirty="0"/>
              <a:t> readings for CS107 under “fair use” (private study, scholarship, research). [</a:t>
            </a:r>
            <a:r>
              <a:rPr lang="en-US" b="1" u="sng" dirty="0"/>
              <a:t>Canvas -&gt; Files</a:t>
            </a:r>
            <a:r>
              <a:rPr lang="en-US" dirty="0"/>
              <a:t>]. Please do not distribute.</a:t>
            </a:r>
          </a:p>
          <a:p>
            <a:pPr lvl="1"/>
            <a:r>
              <a:rPr lang="en-US" dirty="0"/>
              <a:t>If you want more context, you may want to purchase a full copy</a:t>
            </a:r>
          </a:p>
          <a:p>
            <a:r>
              <a:rPr lang="en-US" dirty="0"/>
              <a:t>A C programming reference of your choice</a:t>
            </a:r>
          </a:p>
          <a:p>
            <a:pPr lvl="1"/>
            <a:r>
              <a:rPr lang="en-US" i="1" dirty="0"/>
              <a:t>The C Programming Language </a:t>
            </a:r>
            <a:r>
              <a:rPr lang="en-US" dirty="0"/>
              <a:t>by Kernighan and Ritchie (free link on course website Resources page)</a:t>
            </a:r>
          </a:p>
          <a:p>
            <a:pPr lvl="1"/>
            <a:r>
              <a:rPr lang="en-US" dirty="0"/>
              <a:t>Other C programming books, websites, or reference sheets</a:t>
            </a:r>
          </a:p>
        </p:txBody>
      </p:sp>
      <p:pic>
        <p:nvPicPr>
          <p:cNvPr id="4" name="Image" descr="The cover of the course textbook, &quot;Computer Systems: A Programmer's Perspective&quot;, 3rd edition.">
            <a:extLst>
              <a:ext uri="{FF2B5EF4-FFF2-40B4-BE49-F238E27FC236}">
                <a16:creationId xmlns:a16="http://schemas.microsoft.com/office/drawing/2014/main" id="{D90211EC-2746-8341-8F84-A31D6F43C1E7}"/>
              </a:ext>
            </a:extLst>
          </p:cNvPr>
          <p:cNvPicPr>
            <a:picLocks noChangeAspect="1"/>
          </p:cNvPicPr>
          <p:nvPr/>
        </p:nvPicPr>
        <p:blipFill>
          <a:blip r:embed="rId3"/>
          <a:stretch>
            <a:fillRect/>
          </a:stretch>
        </p:blipFill>
        <p:spPr>
          <a:xfrm>
            <a:off x="8046476" y="1326220"/>
            <a:ext cx="1664340" cy="2134976"/>
          </a:xfrm>
          <a:prstGeom prst="rect">
            <a:avLst/>
          </a:prstGeom>
          <a:ln w="12700">
            <a:miter lim="400000"/>
          </a:ln>
        </p:spPr>
      </p:pic>
      <p:sp>
        <p:nvSpPr>
          <p:cNvPr id="5" name="TextBox 4">
            <a:extLst>
              <a:ext uri="{FF2B5EF4-FFF2-40B4-BE49-F238E27FC236}">
                <a16:creationId xmlns:a16="http://schemas.microsoft.com/office/drawing/2014/main" id="{EEBB8F4A-7C8D-9C40-B396-DFBC711C18BC}"/>
              </a:ext>
            </a:extLst>
          </p:cNvPr>
          <p:cNvSpPr txBox="1"/>
          <p:nvPr/>
        </p:nvSpPr>
        <p:spPr>
          <a:xfrm>
            <a:off x="8055223" y="3500120"/>
            <a:ext cx="1664341" cy="369332"/>
          </a:xfrm>
          <a:prstGeom prst="rect">
            <a:avLst/>
          </a:prstGeom>
          <a:noFill/>
        </p:spPr>
        <p:txBody>
          <a:bodyPr wrap="square" rtlCol="0">
            <a:spAutoFit/>
          </a:bodyPr>
          <a:lstStyle/>
          <a:p>
            <a:pPr algn="ctr"/>
            <a:r>
              <a:rPr lang="en-US" dirty="0">
                <a:latin typeface="+mn-lt"/>
              </a:rPr>
              <a:t>Full textbook</a:t>
            </a:r>
          </a:p>
        </p:txBody>
      </p:sp>
      <p:pic>
        <p:nvPicPr>
          <p:cNvPr id="1026" name="Picture 2" descr="Computer Systems A Programmer's Perspective Custom for Stanford University  CS107: Bryant, O'hallaron: 9781323311424: Amazon.com: Books">
            <a:extLst>
              <a:ext uri="{FF2B5EF4-FFF2-40B4-BE49-F238E27FC236}">
                <a16:creationId xmlns:a16="http://schemas.microsoft.com/office/drawing/2014/main" id="{5C9744C9-BD1E-F344-99DE-163C931B096E}"/>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l="2063" t="838" r="3608" b="2361"/>
          <a:stretch/>
        </p:blipFill>
        <p:spPr bwMode="auto">
          <a:xfrm>
            <a:off x="10145584" y="1326219"/>
            <a:ext cx="1691345" cy="213497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87C6D5A-692F-7646-90A3-26D1E56C9CC4}"/>
              </a:ext>
            </a:extLst>
          </p:cNvPr>
          <p:cNvSpPr txBox="1"/>
          <p:nvPr/>
        </p:nvSpPr>
        <p:spPr>
          <a:xfrm>
            <a:off x="9891797" y="3500120"/>
            <a:ext cx="2173416" cy="369332"/>
          </a:xfrm>
          <a:prstGeom prst="rect">
            <a:avLst/>
          </a:prstGeom>
          <a:noFill/>
        </p:spPr>
        <p:txBody>
          <a:bodyPr wrap="square" rtlCol="0">
            <a:spAutoFit/>
          </a:bodyPr>
          <a:lstStyle/>
          <a:p>
            <a:pPr algn="ctr"/>
            <a:r>
              <a:rPr lang="en-US" dirty="0">
                <a:latin typeface="+mn-lt"/>
              </a:rPr>
              <a:t>CS107 full chapters</a:t>
            </a:r>
          </a:p>
        </p:txBody>
      </p:sp>
      <p:pic>
        <p:nvPicPr>
          <p:cNvPr id="8" name="Picture 7" descr="The logo for the Canvas website">
            <a:extLst>
              <a:ext uri="{FF2B5EF4-FFF2-40B4-BE49-F238E27FC236}">
                <a16:creationId xmlns:a16="http://schemas.microsoft.com/office/drawing/2014/main" id="{6387B1D9-2ACB-F54C-8D99-0D49F62D9362}"/>
              </a:ext>
            </a:extLst>
          </p:cNvPr>
          <p:cNvPicPr>
            <a:picLocks noChangeAspect="1"/>
          </p:cNvPicPr>
          <p:nvPr/>
        </p:nvPicPr>
        <p:blipFill>
          <a:blip r:embed="rId5"/>
          <a:stretch>
            <a:fillRect/>
          </a:stretch>
        </p:blipFill>
        <p:spPr>
          <a:xfrm>
            <a:off x="7809137" y="4100765"/>
            <a:ext cx="1690463" cy="400110"/>
          </a:xfrm>
          <a:prstGeom prst="rect">
            <a:avLst/>
          </a:prstGeom>
        </p:spPr>
      </p:pic>
      <p:sp>
        <p:nvSpPr>
          <p:cNvPr id="6" name="TextBox 5">
            <a:extLst>
              <a:ext uri="{FF2B5EF4-FFF2-40B4-BE49-F238E27FC236}">
                <a16:creationId xmlns:a16="http://schemas.microsoft.com/office/drawing/2014/main" id="{CF628E92-BDC7-6044-8904-92C2D54E7341}"/>
              </a:ext>
            </a:extLst>
          </p:cNvPr>
          <p:cNvSpPr txBox="1"/>
          <p:nvPr/>
        </p:nvSpPr>
        <p:spPr>
          <a:xfrm>
            <a:off x="9668314" y="4116154"/>
            <a:ext cx="2383986" cy="369332"/>
          </a:xfrm>
          <a:prstGeom prst="rect">
            <a:avLst/>
          </a:prstGeom>
          <a:noFill/>
        </p:spPr>
        <p:txBody>
          <a:bodyPr wrap="none" rtlCol="0">
            <a:spAutoFit/>
          </a:bodyPr>
          <a:lstStyle/>
          <a:p>
            <a:pPr algn="l"/>
            <a:r>
              <a:rPr lang="en-US" dirty="0">
                <a:latin typeface="+mn-lt"/>
              </a:rPr>
              <a:t>CS107-specific readings</a:t>
            </a:r>
          </a:p>
        </p:txBody>
      </p:sp>
      <p:sp>
        <p:nvSpPr>
          <p:cNvPr id="11" name="TextBox 10">
            <a:extLst>
              <a:ext uri="{FF2B5EF4-FFF2-40B4-BE49-F238E27FC236}">
                <a16:creationId xmlns:a16="http://schemas.microsoft.com/office/drawing/2014/main" id="{4A647E9D-63FD-6B41-AA6E-6A295A7537AE}"/>
              </a:ext>
            </a:extLst>
          </p:cNvPr>
          <p:cNvSpPr txBox="1"/>
          <p:nvPr/>
        </p:nvSpPr>
        <p:spPr>
          <a:xfrm>
            <a:off x="7735080" y="4747577"/>
            <a:ext cx="4290105" cy="1569660"/>
          </a:xfrm>
          <a:prstGeom prst="rect">
            <a:avLst/>
          </a:prstGeom>
          <a:solidFill>
            <a:schemeClr val="accent1">
              <a:lumMod val="40000"/>
              <a:lumOff val="60000"/>
            </a:schemeClr>
          </a:solidFill>
          <a:ln>
            <a:solidFill>
              <a:schemeClr val="tx1"/>
            </a:solidFill>
          </a:ln>
        </p:spPr>
        <p:txBody>
          <a:bodyPr wrap="square" rtlCol="0">
            <a:spAutoFit/>
          </a:bodyPr>
          <a:lstStyle/>
          <a:p>
            <a:pPr algn="l"/>
            <a:r>
              <a:rPr lang="en-US" sz="2400" dirty="0">
                <a:latin typeface="+mn-lt"/>
              </a:rPr>
              <a:t>The textbook (and C programming references) are </a:t>
            </a:r>
            <a:r>
              <a:rPr lang="en-US" sz="2400" b="1" dirty="0">
                <a:latin typeface="+mn-lt"/>
              </a:rPr>
              <a:t>very</a:t>
            </a:r>
            <a:r>
              <a:rPr lang="en-US" sz="2400" dirty="0">
                <a:latin typeface="+mn-lt"/>
              </a:rPr>
              <a:t> good resources in this course, especially post-midterm!</a:t>
            </a:r>
          </a:p>
        </p:txBody>
      </p:sp>
    </p:spTree>
    <p:extLst>
      <p:ext uri="{BB962C8B-B14F-4D97-AF65-F5344CB8AC3E}">
        <p14:creationId xmlns:p14="http://schemas.microsoft.com/office/powerpoint/2010/main" val="3992967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5ECF-38C4-6E46-83B9-8BE34C67300E}"/>
              </a:ext>
            </a:extLst>
          </p:cNvPr>
          <p:cNvSpPr>
            <a:spLocks noGrp="1"/>
          </p:cNvSpPr>
          <p:nvPr>
            <p:ph type="title"/>
          </p:nvPr>
        </p:nvSpPr>
        <p:spPr/>
        <p:txBody>
          <a:bodyPr/>
          <a:lstStyle/>
          <a:p>
            <a:r>
              <a:rPr lang="en-US" dirty="0"/>
              <a:t>Course Structure</a:t>
            </a:r>
          </a:p>
        </p:txBody>
      </p:sp>
      <p:sp>
        <p:nvSpPr>
          <p:cNvPr id="3" name="Content Placeholder 2">
            <a:extLst>
              <a:ext uri="{FF2B5EF4-FFF2-40B4-BE49-F238E27FC236}">
                <a16:creationId xmlns:a16="http://schemas.microsoft.com/office/drawing/2014/main" id="{CAA2C808-E211-2547-B0C5-A2D459D944EB}"/>
              </a:ext>
            </a:extLst>
          </p:cNvPr>
          <p:cNvSpPr>
            <a:spLocks noGrp="1"/>
          </p:cNvSpPr>
          <p:nvPr>
            <p:ph idx="1"/>
          </p:nvPr>
        </p:nvSpPr>
        <p:spPr/>
        <p:txBody>
          <a:bodyPr/>
          <a:lstStyle/>
          <a:p>
            <a:r>
              <a:rPr lang="en-US" dirty="0"/>
              <a:t>Lectures: understand concepts, see demos</a:t>
            </a:r>
          </a:p>
          <a:p>
            <a:r>
              <a:rPr lang="en-US" dirty="0"/>
              <a:t>Labs: learn tools, study code, discuss with peers</a:t>
            </a:r>
          </a:p>
          <a:p>
            <a:r>
              <a:rPr lang="en-US" dirty="0"/>
              <a:t>Assignments: build programming skills, synthesize lecture/lab content</a:t>
            </a:r>
          </a:p>
          <a:p>
            <a:pPr lvl="1"/>
            <a:r>
              <a:rPr lang="en-US" b="1" dirty="0"/>
              <a:t>assign0</a:t>
            </a:r>
            <a:r>
              <a:rPr lang="en-US" dirty="0"/>
              <a:t>: due next Monday (covers today and part of Wednesday’s lecture)</a:t>
            </a:r>
          </a:p>
        </p:txBody>
      </p:sp>
      <p:sp>
        <p:nvSpPr>
          <p:cNvPr id="5" name="Left Arrow 4">
            <a:extLst>
              <a:ext uri="{FF2B5EF4-FFF2-40B4-BE49-F238E27FC236}">
                <a16:creationId xmlns:a16="http://schemas.microsoft.com/office/drawing/2014/main" id="{2E88F843-BF40-AB4D-B95B-6DF0E42F801F}"/>
              </a:ext>
            </a:extLst>
          </p:cNvPr>
          <p:cNvSpPr/>
          <p:nvPr/>
        </p:nvSpPr>
        <p:spPr>
          <a:xfrm>
            <a:off x="7569443" y="1828800"/>
            <a:ext cx="914400" cy="457200"/>
          </a:xfrm>
          <a:prstGeom prst="lef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35DEDBF-C2ED-5246-92FA-56A25F64178B}"/>
              </a:ext>
            </a:extLst>
          </p:cNvPr>
          <p:cNvSpPr txBox="1"/>
          <p:nvPr/>
        </p:nvSpPr>
        <p:spPr>
          <a:xfrm>
            <a:off x="8608891" y="1857345"/>
            <a:ext cx="3267561" cy="400110"/>
          </a:xfrm>
          <a:prstGeom prst="rect">
            <a:avLst/>
          </a:prstGeom>
          <a:noFill/>
        </p:spPr>
        <p:txBody>
          <a:bodyPr wrap="none" rtlCol="0">
            <a:spAutoFit/>
          </a:bodyPr>
          <a:lstStyle/>
          <a:p>
            <a:r>
              <a:rPr lang="en-US" sz="2000" b="1" dirty="0">
                <a:solidFill>
                  <a:schemeClr val="accent2"/>
                </a:solidFill>
                <a:latin typeface="Calibri" panose="020F0502020204030204" pitchFamily="34" charset="0"/>
                <a:cs typeface="Calibri" panose="020F0502020204030204" pitchFamily="34" charset="0"/>
              </a:rPr>
              <a:t>Great preview of homework!</a:t>
            </a:r>
          </a:p>
        </p:txBody>
      </p:sp>
    </p:spTree>
    <p:extLst>
      <p:ext uri="{BB962C8B-B14F-4D97-AF65-F5344CB8AC3E}">
        <p14:creationId xmlns:p14="http://schemas.microsoft.com/office/powerpoint/2010/main" val="25938748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rPr>
              <a:t>	******</a:t>
            </a:r>
            <a:r>
              <a:rPr lang="en-US" altLang="x-none" sz="4400" dirty="0"/>
              <a:t>		52%	Assignments</a:t>
            </a:r>
          </a:p>
          <a:p>
            <a:pPr lvl="1">
              <a:spcBef>
                <a:spcPts val="1000"/>
              </a:spcBef>
              <a:buNone/>
              <a:tabLst>
                <a:tab pos="2055813" algn="l"/>
                <a:tab pos="2684463" algn="l"/>
              </a:tabLst>
            </a:pPr>
            <a:r>
              <a:rPr lang="en-US" altLang="x-none" sz="4400" dirty="0"/>
              <a:t>	</a:t>
            </a:r>
            <a:r>
              <a:rPr lang="en-US" altLang="x-none" sz="4400" b="1" dirty="0">
                <a:solidFill>
                  <a:schemeClr val="accent2"/>
                </a:solidFill>
              </a:rPr>
              <a:t>*</a:t>
            </a:r>
            <a:r>
              <a:rPr lang="en-US" altLang="x-none" sz="4400" dirty="0"/>
              <a:t>		  8%		Lab Participation</a:t>
            </a:r>
          </a:p>
          <a:p>
            <a:pPr lvl="1">
              <a:spcBef>
                <a:spcPts val="1000"/>
              </a:spcBef>
              <a:buNone/>
              <a:tabLst>
                <a:tab pos="2055813" algn="l"/>
                <a:tab pos="2684463" algn="l"/>
              </a:tabLst>
            </a:pPr>
            <a:r>
              <a:rPr lang="en-US" altLang="x-none" sz="4400" dirty="0"/>
              <a:t>	</a:t>
            </a:r>
            <a:r>
              <a:rPr lang="en-US" altLang="x-none" sz="4400" b="1" dirty="0">
                <a:solidFill>
                  <a:schemeClr val="accent6"/>
                </a:solidFill>
              </a:rPr>
              <a:t>*</a:t>
            </a:r>
            <a:r>
              <a:rPr lang="en-US" altLang="x-none" sz="4400" dirty="0"/>
              <a:t>		  5%		Lecture Participation</a:t>
            </a:r>
            <a:endParaRPr lang="en-US" altLang="x-none" sz="4400" b="1" dirty="0">
              <a:solidFill>
                <a:schemeClr val="hlink"/>
              </a:solidFill>
            </a:endParaRPr>
          </a:p>
          <a:p>
            <a:pPr lvl="1">
              <a:spcBef>
                <a:spcPts val="1000"/>
              </a:spcBef>
              <a:buNone/>
              <a:tabLst>
                <a:tab pos="2055813" algn="l"/>
                <a:tab pos="2684463" algn="l"/>
              </a:tabLst>
            </a:pPr>
            <a:r>
              <a:rPr lang="en-US" altLang="x-none" sz="4400" b="1" dirty="0">
                <a:solidFill>
                  <a:schemeClr val="hlink"/>
                </a:solidFill>
              </a:rPr>
              <a:t>	**</a:t>
            </a:r>
            <a:r>
              <a:rPr lang="en-US" altLang="x-none" sz="4400" dirty="0"/>
              <a:t>		15%		Midterm Exam</a:t>
            </a:r>
          </a:p>
          <a:p>
            <a:pPr lvl="1">
              <a:spcBef>
                <a:spcPts val="1000"/>
              </a:spcBef>
              <a:buNone/>
              <a:tabLst>
                <a:tab pos="2055813" algn="l"/>
                <a:tab pos="2684463" algn="l"/>
              </a:tabLst>
            </a:pPr>
            <a:r>
              <a:rPr lang="en-US" altLang="x-none" sz="4400" dirty="0"/>
              <a:t>	</a:t>
            </a:r>
            <a:r>
              <a:rPr lang="en-US" altLang="x-none" sz="4400" b="1" dirty="0">
                <a:solidFill>
                  <a:srgbClr val="7030A0"/>
                </a:solidFill>
              </a:rPr>
              <a:t>**</a:t>
            </a:r>
            <a:r>
              <a:rPr lang="en-US" altLang="x-none" sz="4400" dirty="0"/>
              <a:t>		20%		Final Exam</a:t>
            </a:r>
          </a:p>
          <a:p>
            <a:pPr lvl="1">
              <a:spcBef>
                <a:spcPts val="1000"/>
              </a:spcBef>
              <a:buNone/>
              <a:tabLst>
                <a:tab pos="2055813" algn="l"/>
                <a:tab pos="2684463" algn="l"/>
              </a:tabLst>
            </a:pPr>
            <a:endParaRPr lang="en-US" altLang="x-none" sz="4400" dirty="0"/>
          </a:p>
        </p:txBody>
      </p:sp>
      <p:sp>
        <p:nvSpPr>
          <p:cNvPr id="5" name="Rectangle 4">
            <a:extLst>
              <a:ext uri="{FF2B5EF4-FFF2-40B4-BE49-F238E27FC236}">
                <a16:creationId xmlns:a16="http://schemas.microsoft.com/office/drawing/2014/main" id="{8CFDDC63-4F1E-FC40-5A6F-27F184F294E7}"/>
              </a:ext>
            </a:extLst>
          </p:cNvPr>
          <p:cNvSpPr/>
          <p:nvPr/>
        </p:nvSpPr>
        <p:spPr>
          <a:xfrm>
            <a:off x="1338900" y="3886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E515C97-B1AB-2043-5853-E9F7643BA559}"/>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78414F-CD63-EA5A-23A2-F6143B4C2C3F}"/>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D6CEA8-542C-BAD0-90F1-7A0BF6EF34AC}"/>
              </a:ext>
            </a:extLst>
          </p:cNvPr>
          <p:cNvSpPr/>
          <p:nvPr/>
        </p:nvSpPr>
        <p:spPr>
          <a:xfrm>
            <a:off x="2438400" y="15240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42EA488-1555-F5F5-CF05-AA62E2DC273A}"/>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94208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rPr>
              <a:t>	******</a:t>
            </a:r>
            <a:r>
              <a:rPr lang="en-US" altLang="x-none" sz="4400" dirty="0"/>
              <a:t>		52%	Assignments</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8%		Lab Participation</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5%		Lecture Participation</a:t>
            </a:r>
            <a:endParaRPr lang="en-US" altLang="x-none" sz="4400" b="1" dirty="0">
              <a:solidFill>
                <a:schemeClr val="bg1">
                  <a:lumMod val="75000"/>
                </a:schemeClr>
              </a:solidFill>
            </a:endParaRPr>
          </a:p>
          <a:p>
            <a:pPr lvl="1">
              <a:spcBef>
                <a:spcPts val="1000"/>
              </a:spcBef>
              <a:buNone/>
              <a:tabLst>
                <a:tab pos="2055813" algn="l"/>
                <a:tab pos="2684463" algn="l"/>
              </a:tabLst>
            </a:pPr>
            <a:r>
              <a:rPr lang="en-US" altLang="x-none" sz="4400" b="1" dirty="0">
                <a:solidFill>
                  <a:schemeClr val="bg1">
                    <a:lumMod val="75000"/>
                  </a:schemeClr>
                </a:solidFill>
              </a:rPr>
              <a:t>	**</a:t>
            </a:r>
            <a:r>
              <a:rPr lang="en-US" altLang="x-none" sz="4400" dirty="0">
                <a:solidFill>
                  <a:schemeClr val="bg1">
                    <a:lumMod val="75000"/>
                  </a:schemeClr>
                </a:solidFill>
              </a:rPr>
              <a:t>		15%		Midterm Exam</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20%		Final Exam</a:t>
            </a:r>
          </a:p>
          <a:p>
            <a:pPr lvl="1">
              <a:spcBef>
                <a:spcPts val="1000"/>
              </a:spcBef>
              <a:buNone/>
              <a:tabLst>
                <a:tab pos="2055813" algn="l"/>
                <a:tab pos="2684463" algn="l"/>
              </a:tabLst>
            </a:pPr>
            <a:endParaRPr lang="en-US" altLang="x-none" sz="4400" dirty="0"/>
          </a:p>
        </p:txBody>
      </p:sp>
      <p:sp>
        <p:nvSpPr>
          <p:cNvPr id="5" name="Rectangle 4">
            <a:extLst>
              <a:ext uri="{FF2B5EF4-FFF2-40B4-BE49-F238E27FC236}">
                <a16:creationId xmlns:a16="http://schemas.microsoft.com/office/drawing/2014/main" id="{8CFDDC63-4F1E-FC40-5A6F-27F184F294E7}"/>
              </a:ext>
            </a:extLst>
          </p:cNvPr>
          <p:cNvSpPr/>
          <p:nvPr/>
        </p:nvSpPr>
        <p:spPr>
          <a:xfrm>
            <a:off x="1338900" y="3886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E515C97-B1AB-2043-5853-E9F7643BA559}"/>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78414F-CD63-EA5A-23A2-F6143B4C2C3F}"/>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D6CEA8-542C-BAD0-90F1-7A0BF6EF34AC}"/>
              </a:ext>
            </a:extLst>
          </p:cNvPr>
          <p:cNvSpPr/>
          <p:nvPr/>
        </p:nvSpPr>
        <p:spPr>
          <a:xfrm>
            <a:off x="2438400" y="15240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8B063D1-4D09-D5B2-5AE9-DBCDB2535827}"/>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70215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A99A7-6E16-AA4B-A526-E46C9D7542ED}"/>
              </a:ext>
            </a:extLst>
          </p:cNvPr>
          <p:cNvSpPr>
            <a:spLocks noGrp="1"/>
          </p:cNvSpPr>
          <p:nvPr>
            <p:ph type="title"/>
          </p:nvPr>
        </p:nvSpPr>
        <p:spPr/>
        <p:txBody>
          <a:bodyPr/>
          <a:lstStyle/>
          <a:p>
            <a:r>
              <a:rPr lang="en-US" dirty="0"/>
              <a:t>Assignments</a:t>
            </a:r>
          </a:p>
        </p:txBody>
      </p:sp>
      <p:sp>
        <p:nvSpPr>
          <p:cNvPr id="3" name="Content Placeholder 2">
            <a:extLst>
              <a:ext uri="{FF2B5EF4-FFF2-40B4-BE49-F238E27FC236}">
                <a16:creationId xmlns:a16="http://schemas.microsoft.com/office/drawing/2014/main" id="{B6664004-DABE-7B4B-B79B-85C4C5D9AC48}"/>
              </a:ext>
            </a:extLst>
          </p:cNvPr>
          <p:cNvSpPr>
            <a:spLocks noGrp="1"/>
          </p:cNvSpPr>
          <p:nvPr>
            <p:ph idx="1"/>
          </p:nvPr>
        </p:nvSpPr>
        <p:spPr>
          <a:xfrm>
            <a:off x="152400" y="1295400"/>
            <a:ext cx="7162800" cy="5181600"/>
          </a:xfrm>
        </p:spPr>
        <p:txBody>
          <a:bodyPr/>
          <a:lstStyle/>
          <a:p>
            <a:r>
              <a:rPr lang="en-US" dirty="0"/>
              <a:t>7 programming assignments completed individually using </a:t>
            </a:r>
            <a:r>
              <a:rPr lang="en-US" b="1" dirty="0"/>
              <a:t>Unix command line tools</a:t>
            </a:r>
          </a:p>
          <a:p>
            <a:pPr lvl="1"/>
            <a:r>
              <a:rPr lang="en-US" dirty="0"/>
              <a:t>Free software, pre-installed on Myth machines / available on course website</a:t>
            </a:r>
          </a:p>
          <a:p>
            <a:pPr lvl="1"/>
            <a:r>
              <a:rPr lang="en-US" dirty="0"/>
              <a:t>We will give out starter projects for each assignment</a:t>
            </a:r>
          </a:p>
          <a:p>
            <a:r>
              <a:rPr lang="en-US" dirty="0"/>
              <a:t>Graded on </a:t>
            </a:r>
            <a:r>
              <a:rPr lang="en-US" b="1" dirty="0"/>
              <a:t>functionality</a:t>
            </a:r>
            <a:r>
              <a:rPr lang="en-US" dirty="0"/>
              <a:t> (behavior) and </a:t>
            </a:r>
            <a:r>
              <a:rPr lang="en-US" b="1" dirty="0"/>
              <a:t>style</a:t>
            </a:r>
            <a:r>
              <a:rPr lang="en-US" dirty="0"/>
              <a:t> (elegance)</a:t>
            </a:r>
          </a:p>
          <a:p>
            <a:pPr lvl="1"/>
            <a:r>
              <a:rPr lang="en-US" dirty="0"/>
              <a:t>Functionality graded using </a:t>
            </a:r>
            <a:r>
              <a:rPr lang="en-US" i="1" dirty="0"/>
              <a:t>automated tools, </a:t>
            </a:r>
            <a:r>
              <a:rPr lang="en-US" dirty="0"/>
              <a:t>given as point score – no TA review</a:t>
            </a:r>
          </a:p>
          <a:p>
            <a:pPr lvl="1"/>
            <a:r>
              <a:rPr lang="en-US" dirty="0"/>
              <a:t>Style graded via </a:t>
            </a:r>
            <a:r>
              <a:rPr lang="en-US" i="1" dirty="0"/>
              <a:t>automated tests </a:t>
            </a:r>
            <a:r>
              <a:rPr lang="en-US" dirty="0"/>
              <a:t>and TA code review, given as bucket score</a:t>
            </a:r>
          </a:p>
          <a:p>
            <a:pPr lvl="1"/>
            <a:r>
              <a:rPr lang="en-US" dirty="0"/>
              <a:t>Grades returned via course website</a:t>
            </a:r>
          </a:p>
          <a:p>
            <a:pPr lvl="1"/>
            <a:endParaRPr lang="en-US" dirty="0"/>
          </a:p>
          <a:p>
            <a:pPr lvl="1"/>
            <a:endParaRPr lang="en-US" dirty="0"/>
          </a:p>
        </p:txBody>
      </p:sp>
      <p:pic>
        <p:nvPicPr>
          <p:cNvPr id="7" name="Picture 6" descr="A screenshot of a Unix terminal, the program used to work on assignments in CS107.  The code displayed in the screenshot is not important.">
            <a:extLst>
              <a:ext uri="{FF2B5EF4-FFF2-40B4-BE49-F238E27FC236}">
                <a16:creationId xmlns:a16="http://schemas.microsoft.com/office/drawing/2014/main" id="{BD0AFB68-6967-CD42-85FD-3CD466213F3C}"/>
              </a:ext>
            </a:extLst>
          </p:cNvPr>
          <p:cNvPicPr>
            <a:picLocks noChangeAspect="1"/>
          </p:cNvPicPr>
          <p:nvPr/>
        </p:nvPicPr>
        <p:blipFill>
          <a:blip r:embed="rId3"/>
          <a:stretch>
            <a:fillRect/>
          </a:stretch>
        </p:blipFill>
        <p:spPr>
          <a:xfrm>
            <a:off x="7516634" y="2209800"/>
            <a:ext cx="4397258" cy="3352800"/>
          </a:xfrm>
          <a:prstGeom prst="rect">
            <a:avLst/>
          </a:prstGeom>
        </p:spPr>
      </p:pic>
    </p:spTree>
    <p:extLst>
      <p:ext uri="{BB962C8B-B14F-4D97-AF65-F5344CB8AC3E}">
        <p14:creationId xmlns:p14="http://schemas.microsoft.com/office/powerpoint/2010/main" val="407334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30908-CF76-CC42-BFEF-C4C5EEA27728}"/>
              </a:ext>
            </a:extLst>
          </p:cNvPr>
          <p:cNvSpPr>
            <a:spLocks noGrp="1"/>
          </p:cNvSpPr>
          <p:nvPr>
            <p:ph type="title"/>
          </p:nvPr>
        </p:nvSpPr>
        <p:spPr/>
        <p:txBody>
          <a:bodyPr/>
          <a:lstStyle/>
          <a:p>
            <a:r>
              <a:rPr lang="en-US" dirty="0"/>
              <a:t>The Style Bucket System</a:t>
            </a:r>
          </a:p>
        </p:txBody>
      </p:sp>
      <p:graphicFrame>
        <p:nvGraphicFramePr>
          <p:cNvPr id="4" name="Group 4">
            <a:extLst>
              <a:ext uri="{FF2B5EF4-FFF2-40B4-BE49-F238E27FC236}">
                <a16:creationId xmlns:a16="http://schemas.microsoft.com/office/drawing/2014/main" id="{7F2DD58F-3924-2145-99FE-E8BC95BB2BBD}"/>
              </a:ext>
            </a:extLst>
          </p:cNvPr>
          <p:cNvGraphicFramePr>
            <a:graphicFrameLocks noGrp="1"/>
          </p:cNvGraphicFramePr>
          <p:nvPr>
            <p:extLst>
              <p:ext uri="{D42A27DB-BD31-4B8C-83A1-F6EECF244321}">
                <p14:modId xmlns:p14="http://schemas.microsoft.com/office/powerpoint/2010/main" val="3157676386"/>
              </p:ext>
            </p:extLst>
          </p:nvPr>
        </p:nvGraphicFramePr>
        <p:xfrm>
          <a:off x="457200" y="1524000"/>
          <a:ext cx="11277600" cy="2994660"/>
        </p:xfrm>
        <a:graphic>
          <a:graphicData uri="http://schemas.openxmlformats.org/drawingml/2006/table">
            <a:tbl>
              <a:tblPr/>
              <a:tblGrid>
                <a:gridCol w="1972650">
                  <a:extLst>
                    <a:ext uri="{9D8B030D-6E8A-4147-A177-3AD203B41FA5}">
                      <a16:colId xmlns:a16="http://schemas.microsoft.com/office/drawing/2014/main" val="20000"/>
                    </a:ext>
                  </a:extLst>
                </a:gridCol>
                <a:gridCol w="9304950">
                  <a:extLst>
                    <a:ext uri="{9D8B030D-6E8A-4147-A177-3AD203B41FA5}">
                      <a16:colId xmlns:a16="http://schemas.microsoft.com/office/drawing/2014/main" val="20001"/>
                    </a:ext>
                  </a:extLst>
                </a:gridCol>
              </a:tblGrid>
              <a:tr h="542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mn-lt"/>
                          <a:ea typeface="+mn-ea"/>
                          <a:cs typeface="+mn-cs"/>
                        </a:rPr>
                        <a:t>An outstanding job; could be used as course example code for good style.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ok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Calibri" charset="0"/>
                          <a:ea typeface="+mn-ea"/>
                          <a:cs typeface="+mn-cs"/>
                        </a:rPr>
                        <a:t>A good job; solid effort, but also opportunities for improvement.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Calibri" charset="0"/>
                          <a:ea typeface="+mn-ea"/>
                          <a:cs typeface="+mn-cs"/>
                        </a:rPr>
                        <a:t>Shows some effort and understanding but has larger problems that should be focused 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r>
                        <a:rPr lang="en-US" sz="2400" kern="1200" dirty="0">
                          <a:solidFill>
                            <a:schemeClr val="tx1"/>
                          </a:solidFill>
                          <a:effectLst/>
                          <a:latin typeface="Calibri" charset="0"/>
                          <a:ea typeface="+mn-ea"/>
                          <a:cs typeface="+mn-cs"/>
                        </a:rPr>
                        <a:t>Shows many significant issues and does not represent passing work. </a:t>
                      </a:r>
                      <a:endParaRPr lang="en-US" sz="2400" dirty="0"/>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42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mn-lt"/>
                          <a:ea typeface="+mn-ea"/>
                          <a:cs typeface="+mn-cs"/>
                        </a:rPr>
                        <a:t>No work submitted, or barely any changes from the starter assignment.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59522044"/>
                  </a:ext>
                </a:extLst>
              </a:tr>
            </a:tbl>
          </a:graphicData>
        </a:graphic>
      </p:graphicFrame>
    </p:spTree>
    <p:extLst>
      <p:ext uri="{BB962C8B-B14F-4D97-AF65-F5344CB8AC3E}">
        <p14:creationId xmlns:p14="http://schemas.microsoft.com/office/powerpoint/2010/main" val="4100324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174B4-8614-8E4A-83C5-502E1E119367}"/>
              </a:ext>
            </a:extLst>
          </p:cNvPr>
          <p:cNvSpPr>
            <a:spLocks noGrp="1"/>
          </p:cNvSpPr>
          <p:nvPr>
            <p:ph type="title"/>
          </p:nvPr>
        </p:nvSpPr>
        <p:spPr/>
        <p:txBody>
          <a:bodyPr/>
          <a:lstStyle/>
          <a:p>
            <a:r>
              <a:rPr lang="en-US" dirty="0"/>
              <a:t>Assignment Late Policy</a:t>
            </a:r>
          </a:p>
        </p:txBody>
      </p:sp>
      <p:sp>
        <p:nvSpPr>
          <p:cNvPr id="3" name="Content Placeholder 2">
            <a:extLst>
              <a:ext uri="{FF2B5EF4-FFF2-40B4-BE49-F238E27FC236}">
                <a16:creationId xmlns:a16="http://schemas.microsoft.com/office/drawing/2014/main" id="{BE27E57E-7624-404F-84E4-31F08FDA130E}"/>
              </a:ext>
            </a:extLst>
          </p:cNvPr>
          <p:cNvSpPr>
            <a:spLocks noGrp="1"/>
          </p:cNvSpPr>
          <p:nvPr>
            <p:ph idx="1"/>
          </p:nvPr>
        </p:nvSpPr>
        <p:spPr/>
        <p:txBody>
          <a:bodyPr/>
          <a:lstStyle/>
          <a:p>
            <a:r>
              <a:rPr lang="en-US" b="1" dirty="0"/>
              <a:t>Start out with 5 “free late days”</a:t>
            </a:r>
            <a:r>
              <a:rPr lang="en-US" dirty="0"/>
              <a:t>: each late day allows you to submit an assignment up to 24 additional hours late without penalty.  (No late days permitted for the first or last assignments)</a:t>
            </a:r>
          </a:p>
          <a:p>
            <a:r>
              <a:rPr lang="en-US" b="1" dirty="0"/>
              <a:t>Hard deadline 48 hours</a:t>
            </a:r>
            <a:r>
              <a:rPr lang="en-US" dirty="0"/>
              <a:t> after original due date</a:t>
            </a:r>
          </a:p>
          <a:p>
            <a:r>
              <a:rPr lang="en-US" dirty="0"/>
              <a:t>Penalty per day after late days are exhausted (1 day: 80% cap; 2 days: 60% cap)</a:t>
            </a:r>
          </a:p>
          <a:p>
            <a:r>
              <a:rPr lang="en-US" dirty="0"/>
              <a:t>Late days are “pre-granted extensions” – additional extensions for exceptional circumstances must be approved by the </a:t>
            </a:r>
            <a:r>
              <a:rPr lang="en-US" b="1" dirty="0"/>
              <a:t>Head TA</a:t>
            </a:r>
            <a:r>
              <a:rPr lang="en-US" dirty="0"/>
              <a:t>.  Please communicate with us!  We are here to accommodate you as much as possible.</a:t>
            </a:r>
          </a:p>
        </p:txBody>
      </p:sp>
    </p:spTree>
    <p:extLst>
      <p:ext uri="{BB962C8B-B14F-4D97-AF65-F5344CB8AC3E}">
        <p14:creationId xmlns:p14="http://schemas.microsoft.com/office/powerpoint/2010/main" val="154098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F92A-94A3-9F44-A2AA-C60E2902BCE0}"/>
              </a:ext>
            </a:extLst>
          </p:cNvPr>
          <p:cNvSpPr>
            <a:spLocks noGrp="1"/>
          </p:cNvSpPr>
          <p:nvPr>
            <p:ph type="title"/>
          </p:nvPr>
        </p:nvSpPr>
        <p:spPr/>
        <p:txBody>
          <a:bodyPr/>
          <a:lstStyle/>
          <a:p>
            <a:r>
              <a:rPr lang="en-US" dirty="0"/>
              <a:t>Question Break!</a:t>
            </a:r>
          </a:p>
        </p:txBody>
      </p:sp>
      <p:sp>
        <p:nvSpPr>
          <p:cNvPr id="4" name="TextBox 3">
            <a:extLst>
              <a:ext uri="{FF2B5EF4-FFF2-40B4-BE49-F238E27FC236}">
                <a16:creationId xmlns:a16="http://schemas.microsoft.com/office/drawing/2014/main" id="{CED5AAC9-229D-B843-9559-AA2745F07AEE}"/>
              </a:ext>
            </a:extLst>
          </p:cNvPr>
          <p:cNvSpPr txBox="1"/>
          <p:nvPr/>
        </p:nvSpPr>
        <p:spPr>
          <a:xfrm>
            <a:off x="1335914" y="4267200"/>
            <a:ext cx="9534459" cy="954107"/>
          </a:xfrm>
          <a:prstGeom prst="rect">
            <a:avLst/>
          </a:prstGeom>
          <a:noFill/>
        </p:spPr>
        <p:txBody>
          <a:bodyPr wrap="square" rtlCol="0">
            <a:spAutoFit/>
          </a:bodyPr>
          <a:lstStyle/>
          <a:p>
            <a:pPr algn="ctr"/>
            <a:r>
              <a:rPr lang="en-US" sz="2800" dirty="0">
                <a:latin typeface="Calibri" panose="020F0502020204030204" pitchFamily="34" charset="0"/>
                <a:cs typeface="Calibri" panose="020F0502020204030204" pitchFamily="34" charset="0"/>
              </a:rPr>
              <a:t>What questions do you have about the overall course goals, textbook or assignments?</a:t>
            </a:r>
          </a:p>
        </p:txBody>
      </p:sp>
    </p:spTree>
    <p:extLst>
      <p:ext uri="{BB962C8B-B14F-4D97-AF65-F5344CB8AC3E}">
        <p14:creationId xmlns:p14="http://schemas.microsoft.com/office/powerpoint/2010/main" val="2630945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chemeClr val="bg1">
                    <a:lumMod val="75000"/>
                  </a:schemeClr>
                </a:solidFill>
              </a:rPr>
              <a:t>	******</a:t>
            </a:r>
            <a:r>
              <a:rPr lang="en-US" altLang="x-none" sz="4400" dirty="0">
                <a:solidFill>
                  <a:schemeClr val="bg1">
                    <a:lumMod val="75000"/>
                  </a:schemeClr>
                </a:solidFill>
              </a:rPr>
              <a:t>		52%	Assignments</a:t>
            </a:r>
          </a:p>
          <a:p>
            <a:pPr lvl="1">
              <a:spcBef>
                <a:spcPts val="1000"/>
              </a:spcBef>
              <a:buNone/>
              <a:tabLst>
                <a:tab pos="2055813" algn="l"/>
                <a:tab pos="2684463" algn="l"/>
              </a:tabLst>
            </a:pPr>
            <a:r>
              <a:rPr lang="en-US" altLang="x-none" sz="4400" dirty="0"/>
              <a:t>	</a:t>
            </a:r>
            <a:r>
              <a:rPr lang="en-US" altLang="x-none" sz="4400" b="1" dirty="0">
                <a:solidFill>
                  <a:schemeClr val="accent2"/>
                </a:solidFill>
              </a:rPr>
              <a:t>*</a:t>
            </a:r>
            <a:r>
              <a:rPr lang="en-US" altLang="x-none" sz="4400" dirty="0"/>
              <a:t>		  8%		Lab Participation</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5%		Lecture Participation</a:t>
            </a:r>
            <a:endParaRPr lang="en-US" altLang="x-none" sz="4400" b="1" dirty="0">
              <a:solidFill>
                <a:schemeClr val="bg1">
                  <a:lumMod val="75000"/>
                </a:schemeClr>
              </a:solidFill>
            </a:endParaRPr>
          </a:p>
          <a:p>
            <a:pPr lvl="1">
              <a:spcBef>
                <a:spcPts val="1000"/>
              </a:spcBef>
              <a:buNone/>
              <a:tabLst>
                <a:tab pos="2055813" algn="l"/>
                <a:tab pos="2684463" algn="l"/>
              </a:tabLst>
            </a:pPr>
            <a:r>
              <a:rPr lang="en-US" altLang="x-none" sz="4400" b="1" dirty="0">
                <a:solidFill>
                  <a:schemeClr val="bg1">
                    <a:lumMod val="75000"/>
                  </a:schemeClr>
                </a:solidFill>
              </a:rPr>
              <a:t>	**</a:t>
            </a:r>
            <a:r>
              <a:rPr lang="en-US" altLang="x-none" sz="4400" dirty="0">
                <a:solidFill>
                  <a:schemeClr val="bg1">
                    <a:lumMod val="75000"/>
                  </a:schemeClr>
                </a:solidFill>
              </a:rPr>
              <a:t>		15%		Midterm Exam</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20%		Final Exam</a:t>
            </a:r>
          </a:p>
          <a:p>
            <a:pPr lvl="1">
              <a:spcBef>
                <a:spcPts val="1000"/>
              </a:spcBef>
              <a:buNone/>
              <a:tabLst>
                <a:tab pos="2055813" algn="l"/>
                <a:tab pos="2684463" algn="l"/>
              </a:tabLst>
            </a:pPr>
            <a:endParaRPr lang="en-US" altLang="x-none" sz="4400" dirty="0"/>
          </a:p>
        </p:txBody>
      </p:sp>
      <p:sp>
        <p:nvSpPr>
          <p:cNvPr id="5" name="Rectangle 4">
            <a:extLst>
              <a:ext uri="{FF2B5EF4-FFF2-40B4-BE49-F238E27FC236}">
                <a16:creationId xmlns:a16="http://schemas.microsoft.com/office/drawing/2014/main" id="{8CFDDC63-4F1E-FC40-5A6F-27F184F294E7}"/>
              </a:ext>
            </a:extLst>
          </p:cNvPr>
          <p:cNvSpPr/>
          <p:nvPr/>
        </p:nvSpPr>
        <p:spPr>
          <a:xfrm>
            <a:off x="1338900" y="3886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E515C97-B1AB-2043-5853-E9F7643BA559}"/>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78414F-CD63-EA5A-23A2-F6143B4C2C3F}"/>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D6CEA8-542C-BAD0-90F1-7A0BF6EF34AC}"/>
              </a:ext>
            </a:extLst>
          </p:cNvPr>
          <p:cNvSpPr/>
          <p:nvPr/>
        </p:nvSpPr>
        <p:spPr>
          <a:xfrm>
            <a:off x="2438400" y="15240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B2F226C-1B2F-D831-6A8F-3D8BCB58C648}"/>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99945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5CD-0D28-0A43-9620-D0684D746672}"/>
              </a:ext>
            </a:extLst>
          </p:cNvPr>
          <p:cNvSpPr>
            <a:spLocks noGrp="1"/>
          </p:cNvSpPr>
          <p:nvPr>
            <p:ph type="title"/>
          </p:nvPr>
        </p:nvSpPr>
        <p:spPr/>
        <p:txBody>
          <a:bodyPr/>
          <a:lstStyle/>
          <a:p>
            <a:r>
              <a:rPr lang="en-US" dirty="0"/>
              <a:t>Lab Sections</a:t>
            </a:r>
          </a:p>
        </p:txBody>
      </p:sp>
      <p:sp>
        <p:nvSpPr>
          <p:cNvPr id="3" name="Content Placeholder 2">
            <a:extLst>
              <a:ext uri="{FF2B5EF4-FFF2-40B4-BE49-F238E27FC236}">
                <a16:creationId xmlns:a16="http://schemas.microsoft.com/office/drawing/2014/main" id="{668D2A55-9433-6243-9DCD-681E776E4950}"/>
              </a:ext>
            </a:extLst>
          </p:cNvPr>
          <p:cNvSpPr>
            <a:spLocks noGrp="1"/>
          </p:cNvSpPr>
          <p:nvPr>
            <p:ph idx="1"/>
          </p:nvPr>
        </p:nvSpPr>
        <p:spPr/>
        <p:txBody>
          <a:bodyPr/>
          <a:lstStyle/>
          <a:p>
            <a:r>
              <a:rPr lang="en-US" dirty="0"/>
              <a:t>Weekly 1-hour 30-minute in-person labs led by a CA, starting </a:t>
            </a:r>
            <a:r>
              <a:rPr lang="en-US" i="1" dirty="0"/>
              <a:t>next </a:t>
            </a:r>
            <a:r>
              <a:rPr lang="en-US" dirty="0"/>
              <a:t>week, offered Wednesdays through Fridays.</a:t>
            </a:r>
          </a:p>
          <a:p>
            <a:r>
              <a:rPr lang="en-US" dirty="0"/>
              <a:t>Hands-on practice in small groups with lecture material and course concepts.</a:t>
            </a:r>
          </a:p>
          <a:p>
            <a:r>
              <a:rPr lang="en-US" dirty="0"/>
              <a:t>Graded on attendance + participation</a:t>
            </a:r>
          </a:p>
          <a:p>
            <a:r>
              <a:rPr lang="en-US" dirty="0"/>
              <a:t>SCPD students have the option to attend a remote section or complete lab work remotely (more info in </a:t>
            </a:r>
            <a:r>
              <a:rPr lang="en-US" dirty="0">
                <a:hlinkClick r:id="rId2"/>
              </a:rPr>
              <a:t>SCPD Handout</a:t>
            </a:r>
            <a:r>
              <a:rPr lang="en-US" dirty="0"/>
              <a:t>)</a:t>
            </a:r>
          </a:p>
          <a:p>
            <a:r>
              <a:rPr lang="en-US" dirty="0"/>
              <a:t>Lab preference submissions open </a:t>
            </a:r>
            <a:r>
              <a:rPr lang="en-US" b="1" dirty="0"/>
              <a:t>Tuesday 4/4 at 5PM PST</a:t>
            </a:r>
            <a:r>
              <a:rPr lang="en-US" dirty="0"/>
              <a:t> and </a:t>
            </a:r>
            <a:r>
              <a:rPr lang="en-US" b="1" dirty="0"/>
              <a:t>are not first-come first-serve</a:t>
            </a:r>
            <a:r>
              <a:rPr lang="en-US" dirty="0"/>
              <a:t>.  You may submit your preferences anytime until </a:t>
            </a:r>
            <a:r>
              <a:rPr lang="en-US" b="1" dirty="0"/>
              <a:t>Saturday 4/8 at 5PM PST</a:t>
            </a:r>
            <a:r>
              <a:rPr lang="en-US" dirty="0"/>
              <a:t>.  Sign up on the course website.</a:t>
            </a:r>
          </a:p>
        </p:txBody>
      </p:sp>
    </p:spTree>
    <p:extLst>
      <p:ext uri="{BB962C8B-B14F-4D97-AF65-F5344CB8AC3E}">
        <p14:creationId xmlns:p14="http://schemas.microsoft.com/office/powerpoint/2010/main" val="119284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chemeClr val="bg1">
                    <a:lumMod val="75000"/>
                  </a:schemeClr>
                </a:solidFill>
              </a:rPr>
              <a:t>	******</a:t>
            </a:r>
            <a:r>
              <a:rPr lang="en-US" altLang="x-none" sz="4400" dirty="0">
                <a:solidFill>
                  <a:schemeClr val="bg1">
                    <a:lumMod val="75000"/>
                  </a:schemeClr>
                </a:solidFill>
              </a:rPr>
              <a:t>		52%	Assignments</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8%		Lab Participation</a:t>
            </a:r>
          </a:p>
          <a:p>
            <a:pPr lvl="1">
              <a:spcBef>
                <a:spcPts val="1000"/>
              </a:spcBef>
              <a:buNone/>
              <a:tabLst>
                <a:tab pos="2055813" algn="l"/>
                <a:tab pos="2684463" algn="l"/>
              </a:tabLst>
            </a:pPr>
            <a:r>
              <a:rPr lang="en-US" altLang="x-none" sz="4400" dirty="0"/>
              <a:t>	</a:t>
            </a:r>
            <a:r>
              <a:rPr lang="en-US" altLang="x-none" sz="4400" b="1" dirty="0">
                <a:solidFill>
                  <a:schemeClr val="accent6"/>
                </a:solidFill>
              </a:rPr>
              <a:t>*</a:t>
            </a:r>
            <a:r>
              <a:rPr lang="en-US" altLang="x-none" sz="4400" dirty="0"/>
              <a:t>		  5%		Lecture Participation</a:t>
            </a:r>
            <a:endParaRPr lang="en-US" altLang="x-none" sz="4400" b="1" dirty="0">
              <a:solidFill>
                <a:schemeClr val="hlink"/>
              </a:solidFill>
            </a:endParaRPr>
          </a:p>
          <a:p>
            <a:pPr lvl="1">
              <a:spcBef>
                <a:spcPts val="1000"/>
              </a:spcBef>
              <a:buNone/>
              <a:tabLst>
                <a:tab pos="2055813" algn="l"/>
                <a:tab pos="2684463" algn="l"/>
              </a:tabLst>
            </a:pPr>
            <a:r>
              <a:rPr lang="en-US" altLang="x-none" sz="4400" b="1" dirty="0">
                <a:solidFill>
                  <a:schemeClr val="bg1">
                    <a:lumMod val="75000"/>
                  </a:schemeClr>
                </a:solidFill>
              </a:rPr>
              <a:t>	**</a:t>
            </a:r>
            <a:r>
              <a:rPr lang="en-US" altLang="x-none" sz="4400" dirty="0">
                <a:solidFill>
                  <a:schemeClr val="bg1">
                    <a:lumMod val="75000"/>
                  </a:schemeClr>
                </a:solidFill>
              </a:rPr>
              <a:t>		15%		Midterm Exam</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20%		Final Exam</a:t>
            </a:r>
          </a:p>
          <a:p>
            <a:pPr lvl="1">
              <a:spcBef>
                <a:spcPts val="1000"/>
              </a:spcBef>
              <a:buNone/>
              <a:tabLst>
                <a:tab pos="2055813" algn="l"/>
                <a:tab pos="2684463" algn="l"/>
              </a:tabLst>
            </a:pPr>
            <a:endParaRPr lang="en-US" altLang="x-none" sz="4400" dirty="0"/>
          </a:p>
        </p:txBody>
      </p:sp>
      <p:sp>
        <p:nvSpPr>
          <p:cNvPr id="5" name="Rectangle 4">
            <a:extLst>
              <a:ext uri="{FF2B5EF4-FFF2-40B4-BE49-F238E27FC236}">
                <a16:creationId xmlns:a16="http://schemas.microsoft.com/office/drawing/2014/main" id="{8CFDDC63-4F1E-FC40-5A6F-27F184F294E7}"/>
              </a:ext>
            </a:extLst>
          </p:cNvPr>
          <p:cNvSpPr/>
          <p:nvPr/>
        </p:nvSpPr>
        <p:spPr>
          <a:xfrm>
            <a:off x="1338900" y="3886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E515C97-B1AB-2043-5853-E9F7643BA559}"/>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78414F-CD63-EA5A-23A2-F6143B4C2C3F}"/>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D6CEA8-542C-BAD0-90F1-7A0BF6EF34AC}"/>
              </a:ext>
            </a:extLst>
          </p:cNvPr>
          <p:cNvSpPr/>
          <p:nvPr/>
        </p:nvSpPr>
        <p:spPr>
          <a:xfrm>
            <a:off x="2438400" y="15240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5CDFF87-BF8C-AA69-E7A9-7773B881C1E6}"/>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554668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5CD-0D28-0A43-9620-D0684D746672}"/>
              </a:ext>
            </a:extLst>
          </p:cNvPr>
          <p:cNvSpPr>
            <a:spLocks noGrp="1"/>
          </p:cNvSpPr>
          <p:nvPr>
            <p:ph type="title"/>
          </p:nvPr>
        </p:nvSpPr>
        <p:spPr/>
        <p:txBody>
          <a:bodyPr/>
          <a:lstStyle/>
          <a:p>
            <a:r>
              <a:rPr lang="en-US" dirty="0"/>
              <a:t>Lecture Recordings</a:t>
            </a:r>
          </a:p>
        </p:txBody>
      </p:sp>
      <p:sp>
        <p:nvSpPr>
          <p:cNvPr id="3" name="Content Placeholder 2">
            <a:extLst>
              <a:ext uri="{FF2B5EF4-FFF2-40B4-BE49-F238E27FC236}">
                <a16:creationId xmlns:a16="http://schemas.microsoft.com/office/drawing/2014/main" id="{668D2A55-9433-6243-9DCD-681E776E4950}"/>
              </a:ext>
            </a:extLst>
          </p:cNvPr>
          <p:cNvSpPr>
            <a:spLocks noGrp="1"/>
          </p:cNvSpPr>
          <p:nvPr>
            <p:ph idx="1"/>
          </p:nvPr>
        </p:nvSpPr>
        <p:spPr/>
        <p:txBody>
          <a:bodyPr/>
          <a:lstStyle/>
          <a:p>
            <a:r>
              <a:rPr lang="en-US" dirty="0"/>
              <a:t>Because CS107 is on SCPD (for professional development students) this quarter, the course lectures are recorded and available for later viewing.</a:t>
            </a:r>
          </a:p>
          <a:p>
            <a:r>
              <a:rPr lang="en-US" dirty="0"/>
              <a:t>See the calendar page (or lecture dropdown) on the course website for slides and lecture code</a:t>
            </a:r>
          </a:p>
        </p:txBody>
      </p:sp>
    </p:spTree>
    <p:extLst>
      <p:ext uri="{BB962C8B-B14F-4D97-AF65-F5344CB8AC3E}">
        <p14:creationId xmlns:p14="http://schemas.microsoft.com/office/powerpoint/2010/main" val="30033265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5CD-0D28-0A43-9620-D0684D746672}"/>
              </a:ext>
            </a:extLst>
          </p:cNvPr>
          <p:cNvSpPr>
            <a:spLocks noGrp="1"/>
          </p:cNvSpPr>
          <p:nvPr>
            <p:ph type="title"/>
          </p:nvPr>
        </p:nvSpPr>
        <p:spPr/>
        <p:txBody>
          <a:bodyPr/>
          <a:lstStyle/>
          <a:p>
            <a:r>
              <a:rPr lang="en-US" dirty="0"/>
              <a:t>Lecture Participation</a:t>
            </a:r>
          </a:p>
        </p:txBody>
      </p:sp>
      <p:sp>
        <p:nvSpPr>
          <p:cNvPr id="3" name="Content Placeholder 2">
            <a:extLst>
              <a:ext uri="{FF2B5EF4-FFF2-40B4-BE49-F238E27FC236}">
                <a16:creationId xmlns:a16="http://schemas.microsoft.com/office/drawing/2014/main" id="{668D2A55-9433-6243-9DCD-681E776E4950}"/>
              </a:ext>
            </a:extLst>
          </p:cNvPr>
          <p:cNvSpPr>
            <a:spLocks noGrp="1"/>
          </p:cNvSpPr>
          <p:nvPr>
            <p:ph idx="1"/>
          </p:nvPr>
        </p:nvSpPr>
        <p:spPr/>
        <p:txBody>
          <a:bodyPr/>
          <a:lstStyle/>
          <a:p>
            <a:r>
              <a:rPr lang="en-US" dirty="0"/>
              <a:t>At the same time, lecture is an important part of the course and we’ve found it most effective when students participate in person.</a:t>
            </a:r>
          </a:p>
          <a:p>
            <a:r>
              <a:rPr lang="en-US" dirty="0"/>
              <a:t>In each lecture (starting Fri – test run on Wed), we’ll use </a:t>
            </a:r>
            <a:r>
              <a:rPr lang="en-US" dirty="0">
                <a:hlinkClick r:id="rId3"/>
              </a:rPr>
              <a:t>Poll Everywhere</a:t>
            </a:r>
            <a:r>
              <a:rPr lang="en-US" dirty="0"/>
              <a:t> to take polls and do practice questions.  If you answer all questions in a lecture (regardless of correctness), you get credit for that lecture. </a:t>
            </a:r>
          </a:p>
          <a:p>
            <a:r>
              <a:rPr lang="en-US" dirty="0"/>
              <a:t>We will provide </a:t>
            </a:r>
            <a:r>
              <a:rPr lang="en-US" b="1" dirty="0"/>
              <a:t>5 pre-excused absences</a:t>
            </a:r>
            <a:r>
              <a:rPr lang="en-US" dirty="0"/>
              <a:t> for when you are ill, in COVID-19 isolation, or have other extenuating circumstances.  They are intended only for these scenarios!</a:t>
            </a:r>
          </a:p>
          <a:p>
            <a:r>
              <a:rPr lang="en-US" dirty="0"/>
              <a:t>Further excused absences are granted by the </a:t>
            </a:r>
            <a:r>
              <a:rPr lang="en-US" b="1" dirty="0"/>
              <a:t>Head TA</a:t>
            </a:r>
            <a:r>
              <a:rPr lang="en-US" dirty="0"/>
              <a:t> only in cases where you have already used your 5 excused absences for extenuating circumstances and further extenuating circumstances necessitate additional accommodations.</a:t>
            </a:r>
          </a:p>
          <a:p>
            <a:r>
              <a:rPr lang="en-US" dirty="0"/>
              <a:t>SCPD students have substitute grade component (more details soon)</a:t>
            </a:r>
          </a:p>
          <a:p>
            <a:endParaRPr lang="en-US" dirty="0"/>
          </a:p>
        </p:txBody>
      </p:sp>
    </p:spTree>
    <p:extLst>
      <p:ext uri="{BB962C8B-B14F-4D97-AF65-F5344CB8AC3E}">
        <p14:creationId xmlns:p14="http://schemas.microsoft.com/office/powerpoint/2010/main" val="155091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chemeClr val="bg1">
                    <a:lumMod val="75000"/>
                  </a:schemeClr>
                </a:solidFill>
              </a:rPr>
              <a:t>	******</a:t>
            </a:r>
            <a:r>
              <a:rPr lang="en-US" altLang="x-none" sz="4400" dirty="0">
                <a:solidFill>
                  <a:schemeClr val="bg1">
                    <a:lumMod val="75000"/>
                  </a:schemeClr>
                </a:solidFill>
              </a:rPr>
              <a:t>		52%	Assignments</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8%		Lab Participation</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5%		Lecture Participation</a:t>
            </a:r>
            <a:endParaRPr lang="en-US" altLang="x-none" sz="4400" b="1" dirty="0">
              <a:solidFill>
                <a:schemeClr val="bg1">
                  <a:lumMod val="75000"/>
                </a:schemeClr>
              </a:solidFill>
            </a:endParaRPr>
          </a:p>
          <a:p>
            <a:pPr lvl="1">
              <a:spcBef>
                <a:spcPts val="1000"/>
              </a:spcBef>
              <a:buNone/>
              <a:tabLst>
                <a:tab pos="2055813" algn="l"/>
                <a:tab pos="2684463" algn="l"/>
              </a:tabLst>
            </a:pPr>
            <a:r>
              <a:rPr lang="en-US" altLang="x-none" sz="4400" b="1" dirty="0">
                <a:solidFill>
                  <a:schemeClr val="hlink"/>
                </a:solidFill>
              </a:rPr>
              <a:t>	**</a:t>
            </a:r>
            <a:r>
              <a:rPr lang="en-US" altLang="x-none" sz="4400" dirty="0"/>
              <a:t>		15%		Midterm Exam</a:t>
            </a:r>
          </a:p>
          <a:p>
            <a:pPr lvl="1">
              <a:spcBef>
                <a:spcPts val="1000"/>
              </a:spcBef>
              <a:buNone/>
              <a:tabLst>
                <a:tab pos="2055813" algn="l"/>
                <a:tab pos="2684463" algn="l"/>
              </a:tabLst>
            </a:pPr>
            <a:r>
              <a:rPr lang="en-US" altLang="x-none" sz="4400" dirty="0"/>
              <a:t>	</a:t>
            </a:r>
            <a:r>
              <a:rPr lang="en-US" altLang="x-none" sz="4400" b="1" dirty="0">
                <a:solidFill>
                  <a:srgbClr val="7030A0"/>
                </a:solidFill>
              </a:rPr>
              <a:t>**</a:t>
            </a:r>
            <a:r>
              <a:rPr lang="en-US" altLang="x-none" sz="4400" dirty="0"/>
              <a:t>		20%		Final Exam</a:t>
            </a:r>
          </a:p>
          <a:p>
            <a:pPr lvl="1">
              <a:spcBef>
                <a:spcPts val="1000"/>
              </a:spcBef>
              <a:buNone/>
              <a:tabLst>
                <a:tab pos="2055813" algn="l"/>
                <a:tab pos="2684463" algn="l"/>
              </a:tabLst>
            </a:pPr>
            <a:endParaRPr lang="en-US" altLang="x-none" sz="4400" dirty="0"/>
          </a:p>
        </p:txBody>
      </p:sp>
      <p:sp>
        <p:nvSpPr>
          <p:cNvPr id="5" name="Rectangle 4">
            <a:extLst>
              <a:ext uri="{FF2B5EF4-FFF2-40B4-BE49-F238E27FC236}">
                <a16:creationId xmlns:a16="http://schemas.microsoft.com/office/drawing/2014/main" id="{8CFDDC63-4F1E-FC40-5A6F-27F184F294E7}"/>
              </a:ext>
            </a:extLst>
          </p:cNvPr>
          <p:cNvSpPr/>
          <p:nvPr/>
        </p:nvSpPr>
        <p:spPr>
          <a:xfrm>
            <a:off x="1338900" y="3886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E515C97-B1AB-2043-5853-E9F7643BA559}"/>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78414F-CD63-EA5A-23A2-F6143B4C2C3F}"/>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D6CEA8-542C-BAD0-90F1-7A0BF6EF34AC}"/>
              </a:ext>
            </a:extLst>
          </p:cNvPr>
          <p:cNvSpPr/>
          <p:nvPr/>
        </p:nvSpPr>
        <p:spPr>
          <a:xfrm>
            <a:off x="2438400" y="15240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BD8FA43-2230-C5E6-C4F9-3BC1460B8B63}"/>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903119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BDBF4-2A09-0648-9D04-5060806454A7}"/>
              </a:ext>
            </a:extLst>
          </p:cNvPr>
          <p:cNvSpPr>
            <a:spLocks noGrp="1"/>
          </p:cNvSpPr>
          <p:nvPr>
            <p:ph type="title"/>
          </p:nvPr>
        </p:nvSpPr>
        <p:spPr/>
        <p:txBody>
          <a:bodyPr/>
          <a:lstStyle/>
          <a:p>
            <a:r>
              <a:rPr lang="en-US" dirty="0"/>
              <a:t>Exams</a:t>
            </a:r>
          </a:p>
        </p:txBody>
      </p:sp>
      <p:sp>
        <p:nvSpPr>
          <p:cNvPr id="3" name="Content Placeholder 2">
            <a:extLst>
              <a:ext uri="{FF2B5EF4-FFF2-40B4-BE49-F238E27FC236}">
                <a16:creationId xmlns:a16="http://schemas.microsoft.com/office/drawing/2014/main" id="{E02DCD3A-41DE-B14C-BAFE-7199A8AAF90B}"/>
              </a:ext>
            </a:extLst>
          </p:cNvPr>
          <p:cNvSpPr>
            <a:spLocks noGrp="1"/>
          </p:cNvSpPr>
          <p:nvPr>
            <p:ph idx="1"/>
          </p:nvPr>
        </p:nvSpPr>
        <p:spPr/>
        <p:txBody>
          <a:bodyPr/>
          <a:lstStyle/>
          <a:p>
            <a:r>
              <a:rPr lang="en-US" b="1" dirty="0"/>
              <a:t>Midterm exam</a:t>
            </a:r>
            <a:r>
              <a:rPr lang="en-US" dirty="0"/>
              <a:t> – Tuesday, May 9, 7-9PM outside of class</a:t>
            </a:r>
          </a:p>
          <a:p>
            <a:pPr lvl="1"/>
            <a:r>
              <a:rPr lang="en-US" dirty="0"/>
              <a:t>Contact the Head TA by 11:59PM on Friday, April 21 if you have an academic or University conflict with this time, and absolutely cannot make the regularly scheduled midterm</a:t>
            </a:r>
          </a:p>
          <a:p>
            <a:r>
              <a:rPr lang="en-US" b="1" dirty="0"/>
              <a:t>Final exam</a:t>
            </a:r>
            <a:r>
              <a:rPr lang="en-US" dirty="0"/>
              <a:t> – Monday, June 12, 3:30PM-6:30PM</a:t>
            </a:r>
          </a:p>
          <a:p>
            <a:pPr lvl="1"/>
            <a:r>
              <a:rPr lang="en-US" dirty="0"/>
              <a:t>No alternate final!  You </a:t>
            </a:r>
            <a:r>
              <a:rPr lang="en-US" b="1" u="sng" dirty="0"/>
              <a:t>MUST</a:t>
            </a:r>
            <a:r>
              <a:rPr lang="en-US" dirty="0"/>
              <a:t> be able to take the final exam at the scheduled time (except for university athletics or OAE accommodations)</a:t>
            </a:r>
          </a:p>
          <a:p>
            <a:endParaRPr lang="en-US" b="1" dirty="0"/>
          </a:p>
          <a:p>
            <a:r>
              <a:rPr lang="en-US" dirty="0"/>
              <a:t>Both exams are paper exams and are closed-book and closed-notes, but you may bring in 1 double-sided page of notes.  You will also be provided with a syntax reference sheet.</a:t>
            </a:r>
          </a:p>
          <a:p>
            <a:r>
              <a:rPr lang="en-US" dirty="0"/>
              <a:t>SCPD students have 24hr window during which to take the exams</a:t>
            </a:r>
          </a:p>
        </p:txBody>
      </p:sp>
    </p:spTree>
    <p:extLst>
      <p:ext uri="{BB962C8B-B14F-4D97-AF65-F5344CB8AC3E}">
        <p14:creationId xmlns:p14="http://schemas.microsoft.com/office/powerpoint/2010/main" val="11826589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rPr>
              <a:t>	******</a:t>
            </a:r>
            <a:r>
              <a:rPr lang="en-US" altLang="x-none" sz="4400" dirty="0"/>
              <a:t>		52%	Assignments</a:t>
            </a:r>
          </a:p>
          <a:p>
            <a:pPr lvl="1">
              <a:spcBef>
                <a:spcPts val="1000"/>
              </a:spcBef>
              <a:buNone/>
              <a:tabLst>
                <a:tab pos="2055813" algn="l"/>
                <a:tab pos="2684463" algn="l"/>
              </a:tabLst>
            </a:pPr>
            <a:r>
              <a:rPr lang="en-US" altLang="x-none" sz="4400" dirty="0"/>
              <a:t>	</a:t>
            </a:r>
            <a:r>
              <a:rPr lang="en-US" altLang="x-none" sz="4400" b="1" dirty="0">
                <a:solidFill>
                  <a:schemeClr val="accent2"/>
                </a:solidFill>
              </a:rPr>
              <a:t>*</a:t>
            </a:r>
            <a:r>
              <a:rPr lang="en-US" altLang="x-none" sz="4400" dirty="0"/>
              <a:t>		  8%		Lab Participation</a:t>
            </a:r>
          </a:p>
          <a:p>
            <a:pPr lvl="1">
              <a:spcBef>
                <a:spcPts val="1000"/>
              </a:spcBef>
              <a:buNone/>
              <a:tabLst>
                <a:tab pos="2055813" algn="l"/>
                <a:tab pos="2684463" algn="l"/>
              </a:tabLst>
            </a:pPr>
            <a:r>
              <a:rPr lang="en-US" altLang="x-none" sz="4400" dirty="0"/>
              <a:t>	</a:t>
            </a:r>
            <a:r>
              <a:rPr lang="en-US" altLang="x-none" sz="4400" b="1" dirty="0">
                <a:solidFill>
                  <a:schemeClr val="accent6"/>
                </a:solidFill>
              </a:rPr>
              <a:t>*</a:t>
            </a:r>
            <a:r>
              <a:rPr lang="en-US" altLang="x-none" sz="4400" dirty="0"/>
              <a:t>		  5%		Lecture Participation</a:t>
            </a:r>
            <a:endParaRPr lang="en-US" altLang="x-none" sz="4400" b="1" dirty="0">
              <a:solidFill>
                <a:schemeClr val="hlink"/>
              </a:solidFill>
            </a:endParaRPr>
          </a:p>
          <a:p>
            <a:pPr lvl="1">
              <a:spcBef>
                <a:spcPts val="1000"/>
              </a:spcBef>
              <a:buNone/>
              <a:tabLst>
                <a:tab pos="2055813" algn="l"/>
                <a:tab pos="2684463" algn="l"/>
              </a:tabLst>
            </a:pPr>
            <a:r>
              <a:rPr lang="en-US" altLang="x-none" sz="4400" b="1" dirty="0">
                <a:solidFill>
                  <a:schemeClr val="hlink"/>
                </a:solidFill>
              </a:rPr>
              <a:t>	**</a:t>
            </a:r>
            <a:r>
              <a:rPr lang="en-US" altLang="x-none" sz="4400" dirty="0"/>
              <a:t>		15%		Midterm Exam</a:t>
            </a:r>
          </a:p>
          <a:p>
            <a:pPr lvl="1">
              <a:spcBef>
                <a:spcPts val="1000"/>
              </a:spcBef>
              <a:buNone/>
              <a:tabLst>
                <a:tab pos="2055813" algn="l"/>
                <a:tab pos="2684463" algn="l"/>
              </a:tabLst>
            </a:pPr>
            <a:r>
              <a:rPr lang="en-US" altLang="x-none" sz="4400" dirty="0"/>
              <a:t>	</a:t>
            </a:r>
            <a:r>
              <a:rPr lang="en-US" altLang="x-none" sz="4400" b="1" dirty="0">
                <a:solidFill>
                  <a:srgbClr val="7030A0"/>
                </a:solidFill>
              </a:rPr>
              <a:t>**</a:t>
            </a:r>
            <a:r>
              <a:rPr lang="en-US" altLang="x-none" sz="4400" dirty="0"/>
              <a:t>		20%		Final Exam</a:t>
            </a:r>
          </a:p>
          <a:p>
            <a:pPr lvl="1">
              <a:spcBef>
                <a:spcPts val="1000"/>
              </a:spcBef>
              <a:buNone/>
              <a:tabLst>
                <a:tab pos="2055813" algn="l"/>
                <a:tab pos="2684463" algn="l"/>
              </a:tabLst>
            </a:pPr>
            <a:endParaRPr lang="en-US" altLang="x-none" sz="4400" dirty="0"/>
          </a:p>
        </p:txBody>
      </p:sp>
      <p:sp>
        <p:nvSpPr>
          <p:cNvPr id="5" name="Rectangle 4">
            <a:extLst>
              <a:ext uri="{FF2B5EF4-FFF2-40B4-BE49-F238E27FC236}">
                <a16:creationId xmlns:a16="http://schemas.microsoft.com/office/drawing/2014/main" id="{8CFDDC63-4F1E-FC40-5A6F-27F184F294E7}"/>
              </a:ext>
            </a:extLst>
          </p:cNvPr>
          <p:cNvSpPr/>
          <p:nvPr/>
        </p:nvSpPr>
        <p:spPr>
          <a:xfrm>
            <a:off x="1338900" y="3886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E515C97-B1AB-2043-5853-E9F7643BA559}"/>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78414F-CD63-EA5A-23A2-F6143B4C2C3F}"/>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D6CEA8-542C-BAD0-90F1-7A0BF6EF34AC}"/>
              </a:ext>
            </a:extLst>
          </p:cNvPr>
          <p:cNvSpPr/>
          <p:nvPr/>
        </p:nvSpPr>
        <p:spPr>
          <a:xfrm>
            <a:off x="2438400" y="15240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3DC1F7A-C137-86C4-764C-E97B0D1D20DA}"/>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511135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1AD7E-6893-1A4B-BF35-62AA2C4186FE}"/>
              </a:ext>
            </a:extLst>
          </p:cNvPr>
          <p:cNvSpPr>
            <a:spLocks noGrp="1"/>
          </p:cNvSpPr>
          <p:nvPr>
            <p:ph type="title"/>
          </p:nvPr>
        </p:nvSpPr>
        <p:spPr/>
        <p:txBody>
          <a:bodyPr/>
          <a:lstStyle/>
          <a:p>
            <a:r>
              <a:rPr lang="en-US" dirty="0"/>
              <a:t>Getting Help</a:t>
            </a:r>
          </a:p>
        </p:txBody>
      </p:sp>
      <p:sp>
        <p:nvSpPr>
          <p:cNvPr id="3" name="Content Placeholder 2">
            <a:extLst>
              <a:ext uri="{FF2B5EF4-FFF2-40B4-BE49-F238E27FC236}">
                <a16:creationId xmlns:a16="http://schemas.microsoft.com/office/drawing/2014/main" id="{94946847-EBAE-FC4F-9EF7-ED67E68C9630}"/>
              </a:ext>
            </a:extLst>
          </p:cNvPr>
          <p:cNvSpPr>
            <a:spLocks noGrp="1"/>
          </p:cNvSpPr>
          <p:nvPr>
            <p:ph idx="1"/>
          </p:nvPr>
        </p:nvSpPr>
        <p:spPr>
          <a:xfrm>
            <a:off x="152400" y="1295400"/>
            <a:ext cx="11811000" cy="5334000"/>
          </a:xfrm>
        </p:spPr>
        <p:txBody>
          <a:bodyPr/>
          <a:lstStyle/>
          <a:p>
            <a:r>
              <a:rPr lang="en-US" sz="2400" dirty="0"/>
              <a:t>Post on the </a:t>
            </a:r>
            <a:r>
              <a:rPr lang="en-US" sz="2400" b="1" dirty="0"/>
              <a:t>Discussion Forum</a:t>
            </a:r>
            <a:endParaRPr lang="en-US" sz="2400" dirty="0"/>
          </a:p>
          <a:p>
            <a:pPr lvl="1"/>
            <a:r>
              <a:rPr lang="en-US" sz="2000" dirty="0"/>
              <a:t>Online discussion forum for students; post questions, answer other students’ questions</a:t>
            </a:r>
          </a:p>
          <a:p>
            <a:pPr lvl="1"/>
            <a:r>
              <a:rPr lang="en-US" sz="2000" dirty="0"/>
              <a:t>Best for course material discussions, course policy questions, short debugging questions or general assignment questions (DON’T PUBLICLY POST ASSIGNMENT CODE!)</a:t>
            </a:r>
          </a:p>
          <a:p>
            <a:r>
              <a:rPr lang="en-US" sz="2400" dirty="0"/>
              <a:t>Visit </a:t>
            </a:r>
            <a:r>
              <a:rPr lang="en-US" sz="2400" b="1" dirty="0"/>
              <a:t>Helper Hours</a:t>
            </a:r>
            <a:endParaRPr lang="en-US" sz="2400" dirty="0"/>
          </a:p>
          <a:p>
            <a:pPr lvl="1"/>
            <a:r>
              <a:rPr lang="en-US" sz="2000" dirty="0"/>
              <a:t>Chat about course topics or just hang out</a:t>
            </a:r>
          </a:p>
          <a:p>
            <a:pPr lvl="1"/>
            <a:r>
              <a:rPr lang="en-US" sz="2000" dirty="0"/>
              <a:t>Sign up in a queue for 1:1 TA help; schedule will be posted on course website tomorrow.</a:t>
            </a:r>
          </a:p>
          <a:p>
            <a:pPr lvl="1"/>
            <a:r>
              <a:rPr lang="en-US" sz="2000" dirty="0"/>
              <a:t>Mix of in-person and online helper hours</a:t>
            </a:r>
          </a:p>
          <a:p>
            <a:pPr lvl="1"/>
            <a:r>
              <a:rPr lang="en-US" sz="2000" dirty="0"/>
              <a:t>Best for </a:t>
            </a:r>
            <a:r>
              <a:rPr lang="en-US" sz="2000" b="1" dirty="0"/>
              <a:t>group work</a:t>
            </a:r>
            <a:r>
              <a:rPr lang="en-US" sz="2000" dirty="0"/>
              <a:t>, </a:t>
            </a:r>
            <a:r>
              <a:rPr lang="en-US" sz="2000" b="1" dirty="0"/>
              <a:t>coding/debugging questions (with TAs only!)</a:t>
            </a:r>
            <a:r>
              <a:rPr lang="en-US" sz="2000" dirty="0"/>
              <a:t> or </a:t>
            </a:r>
            <a:r>
              <a:rPr lang="en-US" sz="2000" b="1" dirty="0"/>
              <a:t>longer course material discussions</a:t>
            </a:r>
          </a:p>
          <a:p>
            <a:r>
              <a:rPr lang="en-US" sz="2400" b="1" dirty="0"/>
              <a:t>Email </a:t>
            </a:r>
            <a:r>
              <a:rPr lang="en-US" sz="2400" dirty="0"/>
              <a:t>the Course Staff</a:t>
            </a:r>
          </a:p>
          <a:p>
            <a:pPr lvl="1"/>
            <a:r>
              <a:rPr lang="en-US" sz="2000" dirty="0"/>
              <a:t>Email instructor/Head TA for </a:t>
            </a:r>
            <a:r>
              <a:rPr lang="en-US" sz="2000" b="1" dirty="0"/>
              <a:t>private matters </a:t>
            </a:r>
            <a:r>
              <a:rPr lang="en-US" sz="2000" dirty="0"/>
              <a:t>(e.g. OAE accommodations, extension requests, other personal matters).</a:t>
            </a:r>
          </a:p>
          <a:p>
            <a:pPr lvl="1"/>
            <a:r>
              <a:rPr lang="en-US" sz="2000" dirty="0"/>
              <a:t>Email your grader for grading questions about a particular assignment</a:t>
            </a:r>
          </a:p>
        </p:txBody>
      </p:sp>
    </p:spTree>
    <p:extLst>
      <p:ext uri="{BB962C8B-B14F-4D97-AF65-F5344CB8AC3E}">
        <p14:creationId xmlns:p14="http://schemas.microsoft.com/office/powerpoint/2010/main" val="27973814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5ECF-38C4-6E46-83B9-8BE34C67300E}"/>
              </a:ext>
            </a:extLst>
          </p:cNvPr>
          <p:cNvSpPr>
            <a:spLocks noGrp="1"/>
          </p:cNvSpPr>
          <p:nvPr>
            <p:ph type="title"/>
          </p:nvPr>
        </p:nvSpPr>
        <p:spPr/>
        <p:txBody>
          <a:bodyPr/>
          <a:lstStyle/>
          <a:p>
            <a:r>
              <a:rPr lang="en-US" dirty="0"/>
              <a:t>OAE Accommodations</a:t>
            </a:r>
          </a:p>
        </p:txBody>
      </p:sp>
      <p:sp>
        <p:nvSpPr>
          <p:cNvPr id="3" name="Content Placeholder 2">
            <a:extLst>
              <a:ext uri="{FF2B5EF4-FFF2-40B4-BE49-F238E27FC236}">
                <a16:creationId xmlns:a16="http://schemas.microsoft.com/office/drawing/2014/main" id="{CAA2C808-E211-2547-B0C5-A2D459D944EB}"/>
              </a:ext>
            </a:extLst>
          </p:cNvPr>
          <p:cNvSpPr>
            <a:spLocks noGrp="1"/>
          </p:cNvSpPr>
          <p:nvPr>
            <p:ph idx="1"/>
          </p:nvPr>
        </p:nvSpPr>
        <p:spPr/>
        <p:txBody>
          <a:bodyPr/>
          <a:lstStyle/>
          <a:p>
            <a:r>
              <a:rPr lang="en-US" dirty="0"/>
              <a:t>Please email the Head TA as soon as possible with any accommodations you may need for the course.</a:t>
            </a:r>
          </a:p>
          <a:p>
            <a:r>
              <a:rPr lang="en-US" dirty="0"/>
              <a:t>We are eager to do everything we can to support you and make you successful in CS107!</a:t>
            </a:r>
          </a:p>
        </p:txBody>
      </p:sp>
    </p:spTree>
    <p:extLst>
      <p:ext uri="{BB962C8B-B14F-4D97-AF65-F5344CB8AC3E}">
        <p14:creationId xmlns:p14="http://schemas.microsoft.com/office/powerpoint/2010/main" val="26916576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14376-C605-90E2-6148-A74AF059579C}"/>
              </a:ext>
            </a:extLst>
          </p:cNvPr>
          <p:cNvSpPr>
            <a:spLocks noGrp="1"/>
          </p:cNvSpPr>
          <p:nvPr>
            <p:ph type="title"/>
          </p:nvPr>
        </p:nvSpPr>
        <p:spPr/>
        <p:txBody>
          <a:bodyPr/>
          <a:lstStyle/>
          <a:p>
            <a:r>
              <a:rPr lang="en-US" dirty="0"/>
              <a:t>Course Flexibility</a:t>
            </a:r>
          </a:p>
        </p:txBody>
      </p:sp>
      <p:sp>
        <p:nvSpPr>
          <p:cNvPr id="3" name="Content Placeholder 2">
            <a:extLst>
              <a:ext uri="{FF2B5EF4-FFF2-40B4-BE49-F238E27FC236}">
                <a16:creationId xmlns:a16="http://schemas.microsoft.com/office/drawing/2014/main" id="{D8A42A2F-22BE-EAF5-5ADE-99655A417EFC}"/>
              </a:ext>
            </a:extLst>
          </p:cNvPr>
          <p:cNvSpPr>
            <a:spLocks noGrp="1"/>
          </p:cNvSpPr>
          <p:nvPr>
            <p:ph idx="1"/>
          </p:nvPr>
        </p:nvSpPr>
        <p:spPr/>
        <p:txBody>
          <a:bodyPr/>
          <a:lstStyle/>
          <a:p>
            <a:pPr marL="0" indent="0">
              <a:buNone/>
            </a:pPr>
            <a:r>
              <a:rPr lang="en-US" b="0" i="0" u="none" strike="noStrike" dirty="0">
                <a:effectLst/>
              </a:rPr>
              <a:t>If you are ever sick or encounter an emergency or other exceptional circumstance, we have a variety of accommodation mechanisms, including:</a:t>
            </a:r>
          </a:p>
          <a:p>
            <a:pPr lvl="1"/>
            <a:r>
              <a:rPr lang="en-US" sz="2800" b="0" i="0" u="none" strike="noStrike" dirty="0">
                <a:effectLst/>
              </a:rPr>
              <a:t>Assignment late days</a:t>
            </a:r>
          </a:p>
          <a:p>
            <a:pPr lvl="1"/>
            <a:r>
              <a:rPr lang="en-US" sz="2800" dirty="0"/>
              <a:t>Makeup labs or excused absences</a:t>
            </a:r>
          </a:p>
          <a:p>
            <a:pPr lvl="1"/>
            <a:r>
              <a:rPr lang="en-US" sz="2800" b="0" i="0" u="none" strike="noStrike" dirty="0">
                <a:effectLst/>
              </a:rPr>
              <a:t>Lecture excused absences</a:t>
            </a:r>
          </a:p>
          <a:p>
            <a:pPr lvl="1"/>
            <a:r>
              <a:rPr lang="en-US" sz="2800" dirty="0"/>
              <a:t>Exam accommodations for emergencies/illness</a:t>
            </a:r>
          </a:p>
          <a:p>
            <a:pPr lvl="1"/>
            <a:r>
              <a:rPr lang="en-US" sz="2800" b="0" i="0" u="none" strike="noStrike" dirty="0">
                <a:effectLst/>
              </a:rPr>
              <a:t>Ability to attend all helper hours remotely with Head TA permission</a:t>
            </a:r>
          </a:p>
          <a:p>
            <a:pPr lvl="1"/>
            <a:endParaRPr lang="en-US" sz="2800" dirty="0"/>
          </a:p>
          <a:p>
            <a:pPr marL="0" indent="0">
              <a:buNone/>
            </a:pPr>
            <a:r>
              <a:rPr lang="en-US" dirty="0"/>
              <a:t>If you feel ill or are sick, </a:t>
            </a:r>
            <a:r>
              <a:rPr lang="en-US" b="1" dirty="0"/>
              <a:t>please stay home and take care of yourself</a:t>
            </a:r>
            <a:r>
              <a:rPr lang="en-US" dirty="0"/>
              <a:t>. We never want you to feel that you must attend class or helper hours if you are not feeling well.  And if you are ill or have another emergency or exceptional circumstance, please reach out to us so that we can help!</a:t>
            </a:r>
          </a:p>
        </p:txBody>
      </p:sp>
    </p:spTree>
    <p:extLst>
      <p:ext uri="{BB962C8B-B14F-4D97-AF65-F5344CB8AC3E}">
        <p14:creationId xmlns:p14="http://schemas.microsoft.com/office/powerpoint/2010/main" val="1916499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F92A-94A3-9F44-A2AA-C60E2902BCE0}"/>
              </a:ext>
            </a:extLst>
          </p:cNvPr>
          <p:cNvSpPr>
            <a:spLocks noGrp="1"/>
          </p:cNvSpPr>
          <p:nvPr>
            <p:ph type="title"/>
          </p:nvPr>
        </p:nvSpPr>
        <p:spPr/>
        <p:txBody>
          <a:bodyPr/>
          <a:lstStyle/>
          <a:p>
            <a:r>
              <a:rPr lang="en-US" dirty="0"/>
              <a:t>Question Break!</a:t>
            </a:r>
          </a:p>
        </p:txBody>
      </p:sp>
      <p:sp>
        <p:nvSpPr>
          <p:cNvPr id="4" name="TextBox 3">
            <a:extLst>
              <a:ext uri="{FF2B5EF4-FFF2-40B4-BE49-F238E27FC236}">
                <a16:creationId xmlns:a16="http://schemas.microsoft.com/office/drawing/2014/main" id="{CED5AAC9-229D-B843-9559-AA2745F07AEE}"/>
              </a:ext>
            </a:extLst>
          </p:cNvPr>
          <p:cNvSpPr txBox="1"/>
          <p:nvPr/>
        </p:nvSpPr>
        <p:spPr>
          <a:xfrm>
            <a:off x="1335914" y="4267200"/>
            <a:ext cx="9534459" cy="523220"/>
          </a:xfrm>
          <a:prstGeom prst="rect">
            <a:avLst/>
          </a:prstGeom>
          <a:noFill/>
        </p:spPr>
        <p:txBody>
          <a:bodyPr wrap="square" rtlCol="0">
            <a:spAutoFit/>
          </a:bodyPr>
          <a:lstStyle/>
          <a:p>
            <a:pPr algn="ctr"/>
            <a:r>
              <a:rPr lang="en-US" sz="2800" dirty="0">
                <a:latin typeface="Calibri" panose="020F0502020204030204" pitchFamily="34" charset="0"/>
                <a:cs typeface="Calibri" panose="020F0502020204030204" pitchFamily="34" charset="0"/>
              </a:rPr>
              <a:t>What questions do you have about labs, lecture or exams?</a:t>
            </a:r>
          </a:p>
        </p:txBody>
      </p:sp>
    </p:spTree>
    <p:extLst>
      <p:ext uri="{BB962C8B-B14F-4D97-AF65-F5344CB8AC3E}">
        <p14:creationId xmlns:p14="http://schemas.microsoft.com/office/powerpoint/2010/main" val="1874347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243AF-263F-B640-9827-F799AA5E9C83}"/>
              </a:ext>
            </a:extLst>
          </p:cNvPr>
          <p:cNvSpPr>
            <a:spLocks noGrp="1"/>
          </p:cNvSpPr>
          <p:nvPr>
            <p:ph type="title"/>
          </p:nvPr>
        </p:nvSpPr>
        <p:spPr/>
        <p:txBody>
          <a:bodyPr/>
          <a:lstStyle/>
          <a:p>
            <a:r>
              <a:rPr lang="en-US" dirty="0"/>
              <a:t>Stanford Honor Code</a:t>
            </a:r>
          </a:p>
        </p:txBody>
      </p:sp>
      <p:sp>
        <p:nvSpPr>
          <p:cNvPr id="3" name="Content Placeholder 2">
            <a:extLst>
              <a:ext uri="{FF2B5EF4-FFF2-40B4-BE49-F238E27FC236}">
                <a16:creationId xmlns:a16="http://schemas.microsoft.com/office/drawing/2014/main" id="{2D500C3A-FCFC-234B-9337-04898735108B}"/>
              </a:ext>
            </a:extLst>
          </p:cNvPr>
          <p:cNvSpPr>
            <a:spLocks noGrp="1"/>
          </p:cNvSpPr>
          <p:nvPr>
            <p:ph idx="1"/>
          </p:nvPr>
        </p:nvSpPr>
        <p:spPr/>
        <p:txBody>
          <a:bodyPr/>
          <a:lstStyle/>
          <a:p>
            <a:r>
              <a:rPr lang="en-US" altLang="x-none" sz="1800" dirty="0"/>
              <a:t>The </a:t>
            </a:r>
            <a:r>
              <a:rPr lang="en-US" altLang="x-none" sz="1800" b="1" dirty="0"/>
              <a:t>Honor Code</a:t>
            </a:r>
            <a:r>
              <a:rPr lang="en-US" altLang="x-none" sz="1800" dirty="0"/>
              <a:t> is an undertaking of the students, individually and collectively:</a:t>
            </a:r>
          </a:p>
          <a:p>
            <a:pPr lvl="1"/>
            <a:r>
              <a:rPr lang="en-US" altLang="x-none" sz="1800" dirty="0"/>
              <a:t>that they will not give or receive aid in examinations; that they will not give or receive unpermitted aid in class work, in the preparation of reports, or in any other work that is to be used by the instructor as the basis of grading;</a:t>
            </a:r>
          </a:p>
          <a:p>
            <a:pPr lvl="1"/>
            <a:r>
              <a:rPr lang="en-US" altLang="x-none" sz="1800" dirty="0"/>
              <a:t>that they will do their share and take an active part in seeing to it that others as well as themselves uphold the spirit and letter of the Honor Code.</a:t>
            </a:r>
          </a:p>
          <a:p>
            <a:pPr lvl="1"/>
            <a:endParaRPr lang="en-US" altLang="x-none" sz="1800" dirty="0"/>
          </a:p>
          <a:p>
            <a:r>
              <a:rPr lang="en-US" altLang="x-none" sz="1800" dirty="0"/>
              <a:t>The faculty on its part manifests its confidence in the honor of its students by refraining from proctoring examinations and from taking unusual and unreasonable precautions to prevent the forms of dishonesty mentioned above. The faculty will also avoid, as far as practicable, academic procedures that create temptations to violate the Honor Code.</a:t>
            </a:r>
          </a:p>
          <a:p>
            <a:pPr lvl="1"/>
            <a:endParaRPr lang="en-US" altLang="x-none" sz="1800" dirty="0"/>
          </a:p>
          <a:p>
            <a:r>
              <a:rPr lang="en-US" altLang="x-none" sz="1800" dirty="0"/>
              <a:t>While the faculty alone has the right and obligation to set academic requirements, the students and faculty will work together to establish optimal conditions for honorable academic work.</a:t>
            </a:r>
          </a:p>
          <a:p>
            <a:pPr marL="0" indent="0">
              <a:buNone/>
            </a:pPr>
            <a:r>
              <a:rPr lang="en-US" altLang="x-none" sz="1800" dirty="0"/>
              <a:t>				see also:  </a:t>
            </a:r>
            <a:r>
              <a:rPr lang="en-US" altLang="x-none" sz="1800" dirty="0">
                <a:hlinkClick r:id="rId3"/>
              </a:rPr>
              <a:t>http://honorcode.stanford.edu/</a:t>
            </a:r>
            <a:endParaRPr lang="en-US" altLang="x-none" sz="1800" dirty="0"/>
          </a:p>
          <a:p>
            <a:pPr>
              <a:buFontTx/>
              <a:buNone/>
            </a:pPr>
            <a:endParaRPr lang="en-US" altLang="x-none" sz="1800" dirty="0"/>
          </a:p>
          <a:p>
            <a:pPr>
              <a:buFontTx/>
              <a:buNone/>
            </a:pPr>
            <a:r>
              <a:rPr lang="en-US" altLang="x-none" sz="1800" b="1" dirty="0">
                <a:solidFill>
                  <a:srgbClr val="FF0000"/>
                </a:solidFill>
              </a:rPr>
              <a:t>It is your responsibility to ensure you have read and are familiar with the honor code guidelines posted on the main page of the CS107 course website.  Please read them and come talk to us if you have any questions or concerns.</a:t>
            </a:r>
          </a:p>
          <a:p>
            <a:endParaRPr lang="en-US" dirty="0"/>
          </a:p>
        </p:txBody>
      </p:sp>
    </p:spTree>
    <p:extLst>
      <p:ext uri="{BB962C8B-B14F-4D97-AF65-F5344CB8AC3E}">
        <p14:creationId xmlns:p14="http://schemas.microsoft.com/office/powerpoint/2010/main" val="15108686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E2D10-8C30-D242-BAEE-7859F255AE3A}"/>
              </a:ext>
            </a:extLst>
          </p:cNvPr>
          <p:cNvSpPr>
            <a:spLocks noGrp="1"/>
          </p:cNvSpPr>
          <p:nvPr>
            <p:ph type="title"/>
          </p:nvPr>
        </p:nvSpPr>
        <p:spPr/>
        <p:txBody>
          <a:bodyPr/>
          <a:lstStyle/>
          <a:p>
            <a:r>
              <a:rPr lang="en-US" dirty="0"/>
              <a:t>Honor Code and CS107</a:t>
            </a:r>
          </a:p>
        </p:txBody>
      </p:sp>
      <p:sp>
        <p:nvSpPr>
          <p:cNvPr id="3" name="Content Placeholder 2">
            <a:extLst>
              <a:ext uri="{FF2B5EF4-FFF2-40B4-BE49-F238E27FC236}">
                <a16:creationId xmlns:a16="http://schemas.microsoft.com/office/drawing/2014/main" id="{68954AFA-D21A-0D48-8DE9-F188BDCAA2C3}"/>
              </a:ext>
            </a:extLst>
          </p:cNvPr>
          <p:cNvSpPr>
            <a:spLocks noGrp="1"/>
          </p:cNvSpPr>
          <p:nvPr>
            <p:ph idx="1"/>
          </p:nvPr>
        </p:nvSpPr>
        <p:spPr/>
        <p:txBody>
          <a:bodyPr/>
          <a:lstStyle/>
          <a:p>
            <a:r>
              <a:rPr lang="en-US" altLang="x-none" dirty="0"/>
              <a:t>Please help us ensure academic integrity:</a:t>
            </a:r>
          </a:p>
          <a:p>
            <a:pPr lvl="1"/>
            <a:r>
              <a:rPr lang="en-US" altLang="x-none" dirty="0"/>
              <a:t>Indicate any assistance received on HW (books, friends, etc.).</a:t>
            </a:r>
          </a:p>
          <a:p>
            <a:pPr lvl="1"/>
            <a:r>
              <a:rPr lang="en-US" altLang="x-none" dirty="0"/>
              <a:t>Do not look at other people's solution code or answers</a:t>
            </a:r>
          </a:p>
          <a:p>
            <a:pPr lvl="1"/>
            <a:r>
              <a:rPr lang="en-US" altLang="x-none" dirty="0"/>
              <a:t>Do not give your solutions to others or post them on the web or our Ed forum.</a:t>
            </a:r>
          </a:p>
          <a:p>
            <a:pPr lvl="1"/>
            <a:r>
              <a:rPr lang="en-US" altLang="x-none" dirty="0"/>
              <a:t>Report any inappropriate activity you see performed by others.</a:t>
            </a:r>
          </a:p>
          <a:p>
            <a:r>
              <a:rPr lang="en-US" altLang="x-none" dirty="0"/>
              <a:t>Assignments are checked regularly for similarity with help of software tools.</a:t>
            </a:r>
            <a:endParaRPr lang="en-US" altLang="x-none" sz="1200" dirty="0"/>
          </a:p>
          <a:p>
            <a:r>
              <a:rPr lang="en-US" altLang="x-none" dirty="0"/>
              <a:t>If you need help, please contact us and we will help you.</a:t>
            </a:r>
          </a:p>
          <a:p>
            <a:pPr lvl="1"/>
            <a:r>
              <a:rPr lang="en-US" altLang="x-none" dirty="0"/>
              <a:t>We do not want you to feel any pressure to violate the Honor Code in order to succeed in this course.</a:t>
            </a:r>
          </a:p>
          <a:p>
            <a:pPr lvl="1"/>
            <a:r>
              <a:rPr lang="en-US" altLang="x-none" dirty="0"/>
              <a:t>If you realize that you have made a mistake, you may retract your submission to any assignment at any time, no questions asked, up to the start of the final exam.</a:t>
            </a:r>
          </a:p>
          <a:p>
            <a:endParaRPr lang="en-US" dirty="0"/>
          </a:p>
        </p:txBody>
      </p:sp>
      <p:sp>
        <p:nvSpPr>
          <p:cNvPr id="4" name="TextBox 3">
            <a:extLst>
              <a:ext uri="{FF2B5EF4-FFF2-40B4-BE49-F238E27FC236}">
                <a16:creationId xmlns:a16="http://schemas.microsoft.com/office/drawing/2014/main" id="{81DBBC69-D4F4-F840-83AA-11438562684D}"/>
              </a:ext>
            </a:extLst>
          </p:cNvPr>
          <p:cNvSpPr txBox="1"/>
          <p:nvPr/>
        </p:nvSpPr>
        <p:spPr>
          <a:xfrm>
            <a:off x="2985007" y="5953780"/>
            <a:ext cx="6145785" cy="523220"/>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hlinkClick r:id="rId2"/>
              </a:rPr>
              <a:t>https://cs107.stanford.edu/collaboration</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845067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solidFill>
                  <a:schemeClr val="bg1">
                    <a:lumMod val="75000"/>
                  </a:schemeClr>
                </a:solidFill>
              </a:rPr>
              <a:t>Introduction</a:t>
            </a:r>
          </a:p>
          <a:p>
            <a:r>
              <a:rPr lang="en-US" dirty="0">
                <a:solidFill>
                  <a:schemeClr val="bg1">
                    <a:lumMod val="75000"/>
                  </a:schemeClr>
                </a:solidFill>
              </a:rPr>
              <a:t>CS107 Course Topics</a:t>
            </a:r>
          </a:p>
          <a:p>
            <a:r>
              <a:rPr lang="en-US" dirty="0">
                <a:solidFill>
                  <a:schemeClr val="bg1">
                    <a:lumMod val="75000"/>
                  </a:schemeClr>
                </a:solidFill>
              </a:rPr>
              <a:t>CS107 Course Policies</a:t>
            </a:r>
          </a:p>
          <a:p>
            <a:r>
              <a:rPr lang="en-US" b="1" dirty="0"/>
              <a:t>Unix and the Command Line</a:t>
            </a:r>
          </a:p>
        </p:txBody>
      </p:sp>
    </p:spTree>
    <p:extLst>
      <p:ext uri="{BB962C8B-B14F-4D97-AF65-F5344CB8AC3E}">
        <p14:creationId xmlns:p14="http://schemas.microsoft.com/office/powerpoint/2010/main" val="15806763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58061-40A9-EF44-A5D6-FED093104CFF}"/>
              </a:ext>
            </a:extLst>
          </p:cNvPr>
          <p:cNvSpPr>
            <a:spLocks noGrp="1"/>
          </p:cNvSpPr>
          <p:nvPr>
            <p:ph type="title"/>
          </p:nvPr>
        </p:nvSpPr>
        <p:spPr/>
        <p:txBody>
          <a:bodyPr/>
          <a:lstStyle/>
          <a:p>
            <a:r>
              <a:rPr lang="en-US" dirty="0"/>
              <a:t>What is Unix?</a:t>
            </a:r>
          </a:p>
        </p:txBody>
      </p:sp>
      <p:sp>
        <p:nvSpPr>
          <p:cNvPr id="3" name="Content Placeholder 2">
            <a:extLst>
              <a:ext uri="{FF2B5EF4-FFF2-40B4-BE49-F238E27FC236}">
                <a16:creationId xmlns:a16="http://schemas.microsoft.com/office/drawing/2014/main" id="{0FF14759-C2C3-2E48-B300-047528E8F677}"/>
              </a:ext>
            </a:extLst>
          </p:cNvPr>
          <p:cNvSpPr>
            <a:spLocks noGrp="1"/>
          </p:cNvSpPr>
          <p:nvPr>
            <p:ph idx="1"/>
          </p:nvPr>
        </p:nvSpPr>
        <p:spPr/>
        <p:txBody>
          <a:bodyPr/>
          <a:lstStyle/>
          <a:p>
            <a:r>
              <a:rPr lang="en-US" b="1" dirty="0"/>
              <a:t>Unix: </a:t>
            </a:r>
            <a:r>
              <a:rPr lang="en-US" dirty="0"/>
              <a:t>a set of standards and tools commonly used in software development.</a:t>
            </a:r>
          </a:p>
          <a:p>
            <a:pPr lvl="1"/>
            <a:r>
              <a:rPr lang="en-US" b="1" dirty="0"/>
              <a:t>macOS</a:t>
            </a:r>
            <a:r>
              <a:rPr lang="en-US" dirty="0"/>
              <a:t> and </a:t>
            </a:r>
            <a:r>
              <a:rPr lang="en-US" b="1" dirty="0"/>
              <a:t>Linux </a:t>
            </a:r>
            <a:r>
              <a:rPr lang="en-US" dirty="0"/>
              <a:t>are operating systems built on top of Unix</a:t>
            </a:r>
          </a:p>
          <a:p>
            <a:r>
              <a:rPr lang="en-US" dirty="0"/>
              <a:t>You can navigate a Unix system using the </a:t>
            </a:r>
            <a:r>
              <a:rPr lang="en-US" b="1" dirty="0"/>
              <a:t>command line</a:t>
            </a:r>
            <a:r>
              <a:rPr lang="en-US" dirty="0"/>
              <a:t> (“terminal”)</a:t>
            </a:r>
          </a:p>
          <a:p>
            <a:r>
              <a:rPr lang="en-US" dirty="0"/>
              <a:t>Every Unix system works with the same tools and commands</a:t>
            </a:r>
          </a:p>
        </p:txBody>
      </p:sp>
      <p:pic>
        <p:nvPicPr>
          <p:cNvPr id="6" name="Picture 5" descr="A screenshot of a command line Unix interface, which is how we work on programs in CS107.  The specific contents of the screenshot are not important.">
            <a:extLst>
              <a:ext uri="{FF2B5EF4-FFF2-40B4-BE49-F238E27FC236}">
                <a16:creationId xmlns:a16="http://schemas.microsoft.com/office/drawing/2014/main" id="{F92B8986-1EE8-9343-A8A2-5F20EB30917F}"/>
              </a:ext>
            </a:extLst>
          </p:cNvPr>
          <p:cNvPicPr>
            <a:picLocks noChangeAspect="1"/>
          </p:cNvPicPr>
          <p:nvPr/>
        </p:nvPicPr>
        <p:blipFill>
          <a:blip r:embed="rId3"/>
          <a:stretch>
            <a:fillRect/>
          </a:stretch>
        </p:blipFill>
        <p:spPr>
          <a:xfrm>
            <a:off x="3657600" y="3451646"/>
            <a:ext cx="4876800" cy="3406354"/>
          </a:xfrm>
          <a:prstGeom prst="rect">
            <a:avLst/>
          </a:prstGeom>
        </p:spPr>
      </p:pic>
    </p:spTree>
    <p:extLst>
      <p:ext uri="{BB962C8B-B14F-4D97-AF65-F5344CB8AC3E}">
        <p14:creationId xmlns:p14="http://schemas.microsoft.com/office/powerpoint/2010/main" val="6117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2A83-6CEF-334D-9F1F-DB8B016B7104}"/>
              </a:ext>
            </a:extLst>
          </p:cNvPr>
          <p:cNvSpPr>
            <a:spLocks noGrp="1"/>
          </p:cNvSpPr>
          <p:nvPr>
            <p:ph type="title"/>
          </p:nvPr>
        </p:nvSpPr>
        <p:spPr/>
        <p:txBody>
          <a:bodyPr/>
          <a:lstStyle/>
          <a:p>
            <a:r>
              <a:rPr lang="en-US" dirty="0"/>
              <a:t>What is the Command Line?</a:t>
            </a:r>
          </a:p>
        </p:txBody>
      </p:sp>
      <p:sp>
        <p:nvSpPr>
          <p:cNvPr id="3" name="Content Placeholder 2">
            <a:extLst>
              <a:ext uri="{FF2B5EF4-FFF2-40B4-BE49-F238E27FC236}">
                <a16:creationId xmlns:a16="http://schemas.microsoft.com/office/drawing/2014/main" id="{EA1E2FB8-EEC4-6644-B13B-F221D4307365}"/>
              </a:ext>
            </a:extLst>
          </p:cNvPr>
          <p:cNvSpPr>
            <a:spLocks noGrp="1"/>
          </p:cNvSpPr>
          <p:nvPr>
            <p:ph idx="1"/>
          </p:nvPr>
        </p:nvSpPr>
        <p:spPr/>
        <p:txBody>
          <a:bodyPr/>
          <a:lstStyle/>
          <a:p>
            <a:r>
              <a:rPr lang="en-US" dirty="0"/>
              <a:t>The </a:t>
            </a:r>
            <a:r>
              <a:rPr lang="en-US" b="1" dirty="0"/>
              <a:t>command-line</a:t>
            </a:r>
            <a:r>
              <a:rPr lang="en-US" dirty="0"/>
              <a:t> is a text-based interface (i.e., </a:t>
            </a:r>
            <a:r>
              <a:rPr lang="en-US" b="1" dirty="0"/>
              <a:t>terminal </a:t>
            </a:r>
            <a:r>
              <a:rPr lang="en-US" dirty="0"/>
              <a:t>interface) to navigate a computer, instead of a Graphical User Interface (GUI).</a:t>
            </a:r>
          </a:p>
        </p:txBody>
      </p:sp>
      <p:pic>
        <p:nvPicPr>
          <p:cNvPr id="5" name="Picture 4" descr="A graphical user interface displaying files on a computer.  It is displaying the contents of a folder called &quot;lectures&quot; with lecture documents in it, but is displaying it using a visual icons and a graphical interface.">
            <a:extLst>
              <a:ext uri="{FF2B5EF4-FFF2-40B4-BE49-F238E27FC236}">
                <a16:creationId xmlns:a16="http://schemas.microsoft.com/office/drawing/2014/main" id="{EE15B869-958D-E94D-81AB-13BC87D420FD}"/>
              </a:ext>
            </a:extLst>
          </p:cNvPr>
          <p:cNvPicPr>
            <a:picLocks noChangeAspect="1"/>
          </p:cNvPicPr>
          <p:nvPr/>
        </p:nvPicPr>
        <p:blipFill>
          <a:blip r:embed="rId2"/>
          <a:stretch>
            <a:fillRect/>
          </a:stretch>
        </p:blipFill>
        <p:spPr>
          <a:xfrm>
            <a:off x="152400" y="2362200"/>
            <a:ext cx="6009510" cy="3733800"/>
          </a:xfrm>
          <a:prstGeom prst="rect">
            <a:avLst/>
          </a:prstGeom>
        </p:spPr>
      </p:pic>
      <p:pic>
        <p:nvPicPr>
          <p:cNvPr id="9" name="Picture 8" descr="A command line user interface displaying files on a computer.  It is displaying the contents of a folder called &quot;lectures&quot; with lecture documents in it, but is displaying it using a text based interface.">
            <a:extLst>
              <a:ext uri="{FF2B5EF4-FFF2-40B4-BE49-F238E27FC236}">
                <a16:creationId xmlns:a16="http://schemas.microsoft.com/office/drawing/2014/main" id="{3BC3D833-7511-B448-A57B-9AB29EBA03C9}"/>
              </a:ext>
            </a:extLst>
          </p:cNvPr>
          <p:cNvPicPr>
            <a:picLocks noChangeAspect="1"/>
          </p:cNvPicPr>
          <p:nvPr/>
        </p:nvPicPr>
        <p:blipFill>
          <a:blip r:embed="rId3"/>
          <a:stretch>
            <a:fillRect/>
          </a:stretch>
        </p:blipFill>
        <p:spPr>
          <a:xfrm>
            <a:off x="6172200" y="2206577"/>
            <a:ext cx="5791200" cy="4045046"/>
          </a:xfrm>
          <a:prstGeom prst="rect">
            <a:avLst/>
          </a:prstGeom>
        </p:spPr>
      </p:pic>
      <p:sp>
        <p:nvSpPr>
          <p:cNvPr id="10" name="TextBox 9">
            <a:extLst>
              <a:ext uri="{FF2B5EF4-FFF2-40B4-BE49-F238E27FC236}">
                <a16:creationId xmlns:a16="http://schemas.microsoft.com/office/drawing/2014/main" id="{8C694469-A301-3841-9D82-12A7ADE12091}"/>
              </a:ext>
            </a:extLst>
          </p:cNvPr>
          <p:cNvSpPr txBox="1"/>
          <p:nvPr/>
        </p:nvSpPr>
        <p:spPr>
          <a:xfrm>
            <a:off x="1819624" y="6088445"/>
            <a:ext cx="2685352" cy="369332"/>
          </a:xfrm>
          <a:prstGeom prst="rect">
            <a:avLst/>
          </a:prstGeom>
          <a:noFill/>
        </p:spPr>
        <p:txBody>
          <a:bodyPr wrap="none" rtlCol="0">
            <a:spAutoFit/>
          </a:bodyPr>
          <a:lstStyle/>
          <a:p>
            <a:pPr algn="ctr"/>
            <a:r>
              <a:rPr lang="en-US" dirty="0"/>
              <a:t>Graphical User Interface</a:t>
            </a:r>
          </a:p>
        </p:txBody>
      </p:sp>
      <p:sp>
        <p:nvSpPr>
          <p:cNvPr id="11" name="TextBox 10">
            <a:extLst>
              <a:ext uri="{FF2B5EF4-FFF2-40B4-BE49-F238E27FC236}">
                <a16:creationId xmlns:a16="http://schemas.microsoft.com/office/drawing/2014/main" id="{52E8C8D5-96ED-1D4E-96D2-C5DDD9AF2FA0}"/>
              </a:ext>
            </a:extLst>
          </p:cNvPr>
          <p:cNvSpPr txBox="1"/>
          <p:nvPr/>
        </p:nvSpPr>
        <p:spPr>
          <a:xfrm>
            <a:off x="7936689" y="6088445"/>
            <a:ext cx="2262222" cy="369332"/>
          </a:xfrm>
          <a:prstGeom prst="rect">
            <a:avLst/>
          </a:prstGeom>
          <a:noFill/>
        </p:spPr>
        <p:txBody>
          <a:bodyPr wrap="none" rtlCol="0">
            <a:spAutoFit/>
          </a:bodyPr>
          <a:lstStyle/>
          <a:p>
            <a:pPr algn="ctr"/>
            <a:r>
              <a:rPr lang="en-US" dirty="0"/>
              <a:t>Text-based interface</a:t>
            </a:r>
          </a:p>
        </p:txBody>
      </p:sp>
    </p:spTree>
    <p:extLst>
      <p:ext uri="{BB962C8B-B14F-4D97-AF65-F5344CB8AC3E}">
        <p14:creationId xmlns:p14="http://schemas.microsoft.com/office/powerpoint/2010/main" val="5320255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4CD9E-A7C7-904D-B03A-8E9F71A08682}"/>
              </a:ext>
            </a:extLst>
          </p:cNvPr>
          <p:cNvSpPr>
            <a:spLocks noGrp="1"/>
          </p:cNvSpPr>
          <p:nvPr>
            <p:ph type="title"/>
          </p:nvPr>
        </p:nvSpPr>
        <p:spPr/>
        <p:txBody>
          <a:bodyPr/>
          <a:lstStyle/>
          <a:p>
            <a:r>
              <a:rPr lang="en-US" dirty="0"/>
              <a:t>Command Line Vs. GUI</a:t>
            </a:r>
          </a:p>
        </p:txBody>
      </p:sp>
      <p:sp>
        <p:nvSpPr>
          <p:cNvPr id="3" name="Content Placeholder 2">
            <a:extLst>
              <a:ext uri="{FF2B5EF4-FFF2-40B4-BE49-F238E27FC236}">
                <a16:creationId xmlns:a16="http://schemas.microsoft.com/office/drawing/2014/main" id="{375A01E6-41F7-664B-9D48-57083B866318}"/>
              </a:ext>
            </a:extLst>
          </p:cNvPr>
          <p:cNvSpPr>
            <a:spLocks noGrp="1"/>
          </p:cNvSpPr>
          <p:nvPr>
            <p:ph idx="1"/>
          </p:nvPr>
        </p:nvSpPr>
        <p:spPr/>
        <p:txBody>
          <a:bodyPr/>
          <a:lstStyle/>
          <a:p>
            <a:pPr marL="0" indent="0">
              <a:buNone/>
            </a:pPr>
            <a:r>
              <a:rPr lang="en-US" dirty="0"/>
              <a:t>Just like a GUI file explorer interface, a terminal interface:</a:t>
            </a:r>
          </a:p>
          <a:p>
            <a:r>
              <a:rPr lang="en-US" dirty="0"/>
              <a:t>shows you a </a:t>
            </a:r>
            <a:r>
              <a:rPr lang="en-US" b="1" dirty="0"/>
              <a:t>specific place </a:t>
            </a:r>
            <a:r>
              <a:rPr lang="en-US" dirty="0"/>
              <a:t>on your computer at any given time.</a:t>
            </a:r>
          </a:p>
          <a:p>
            <a:r>
              <a:rPr lang="en-US" dirty="0"/>
              <a:t>lets you go </a:t>
            </a:r>
            <a:r>
              <a:rPr lang="en-US" b="1" dirty="0"/>
              <a:t>into folders </a:t>
            </a:r>
            <a:r>
              <a:rPr lang="en-US" dirty="0"/>
              <a:t>and </a:t>
            </a:r>
            <a:r>
              <a:rPr lang="en-US" b="1" dirty="0"/>
              <a:t>out of folders</a:t>
            </a:r>
            <a:r>
              <a:rPr lang="en-US" dirty="0"/>
              <a:t>.</a:t>
            </a:r>
          </a:p>
          <a:p>
            <a:r>
              <a:rPr lang="en-US" dirty="0"/>
              <a:t>lets you </a:t>
            </a:r>
            <a:r>
              <a:rPr lang="en-US" b="1" dirty="0"/>
              <a:t>create new </a:t>
            </a:r>
            <a:r>
              <a:rPr lang="en-US" dirty="0"/>
              <a:t>files and </a:t>
            </a:r>
            <a:r>
              <a:rPr lang="en-US" b="1" dirty="0"/>
              <a:t>edit</a:t>
            </a:r>
            <a:r>
              <a:rPr lang="en-US" dirty="0"/>
              <a:t> files.</a:t>
            </a:r>
          </a:p>
          <a:p>
            <a:r>
              <a:rPr lang="en-US" dirty="0"/>
              <a:t>lets you </a:t>
            </a:r>
            <a:r>
              <a:rPr lang="en-US" b="1" dirty="0"/>
              <a:t>execute programs</a:t>
            </a:r>
            <a:r>
              <a:rPr lang="en-US" dirty="0"/>
              <a:t>.</a:t>
            </a:r>
            <a:endParaRPr lang="en-US" b="1" dirty="0"/>
          </a:p>
        </p:txBody>
      </p:sp>
      <p:pic>
        <p:nvPicPr>
          <p:cNvPr id="4" name="Picture 3" descr="A graphical user interface displaying files on a computer.  It is displaying the contents of a folder called &quot;lectures&quot; with lecture documents in it, but is displaying it using a visual icons and a graphical interface.">
            <a:extLst>
              <a:ext uri="{FF2B5EF4-FFF2-40B4-BE49-F238E27FC236}">
                <a16:creationId xmlns:a16="http://schemas.microsoft.com/office/drawing/2014/main" id="{9BF9EBC4-F9CA-9044-8520-5C10706513C1}"/>
              </a:ext>
            </a:extLst>
          </p:cNvPr>
          <p:cNvPicPr>
            <a:picLocks noChangeAspect="1"/>
          </p:cNvPicPr>
          <p:nvPr/>
        </p:nvPicPr>
        <p:blipFill>
          <a:blip r:embed="rId3"/>
          <a:stretch>
            <a:fillRect/>
          </a:stretch>
        </p:blipFill>
        <p:spPr>
          <a:xfrm>
            <a:off x="2286380" y="4043182"/>
            <a:ext cx="3799710" cy="2360818"/>
          </a:xfrm>
          <a:prstGeom prst="rect">
            <a:avLst/>
          </a:prstGeom>
        </p:spPr>
      </p:pic>
      <p:pic>
        <p:nvPicPr>
          <p:cNvPr id="5" name="Picture 4" descr="A command line user interface displaying files on a computer.  It is displaying the contents of a folder called &quot;lectures&quot; with lecture documents in it, but is displaying it using a text based interface.">
            <a:extLst>
              <a:ext uri="{FF2B5EF4-FFF2-40B4-BE49-F238E27FC236}">
                <a16:creationId xmlns:a16="http://schemas.microsoft.com/office/drawing/2014/main" id="{BD612C66-C519-5041-9ED0-EDCC293E9276}"/>
              </a:ext>
            </a:extLst>
          </p:cNvPr>
          <p:cNvPicPr>
            <a:picLocks noChangeAspect="1"/>
          </p:cNvPicPr>
          <p:nvPr/>
        </p:nvPicPr>
        <p:blipFill>
          <a:blip r:embed="rId4"/>
          <a:stretch>
            <a:fillRect/>
          </a:stretch>
        </p:blipFill>
        <p:spPr>
          <a:xfrm>
            <a:off x="6086090" y="3846387"/>
            <a:ext cx="3661676" cy="2557613"/>
          </a:xfrm>
          <a:prstGeom prst="rect">
            <a:avLst/>
          </a:prstGeom>
        </p:spPr>
      </p:pic>
      <p:sp>
        <p:nvSpPr>
          <p:cNvPr id="6" name="TextBox 5">
            <a:extLst>
              <a:ext uri="{FF2B5EF4-FFF2-40B4-BE49-F238E27FC236}">
                <a16:creationId xmlns:a16="http://schemas.microsoft.com/office/drawing/2014/main" id="{5700F5CC-3EA0-9F45-BB4E-8C9D8A4C580B}"/>
              </a:ext>
            </a:extLst>
          </p:cNvPr>
          <p:cNvSpPr txBox="1"/>
          <p:nvPr/>
        </p:nvSpPr>
        <p:spPr>
          <a:xfrm>
            <a:off x="2811832" y="6402975"/>
            <a:ext cx="2748806" cy="369332"/>
          </a:xfrm>
          <a:prstGeom prst="rect">
            <a:avLst/>
          </a:prstGeom>
          <a:noFill/>
        </p:spPr>
        <p:txBody>
          <a:bodyPr wrap="square" rtlCol="0">
            <a:spAutoFit/>
          </a:bodyPr>
          <a:lstStyle/>
          <a:p>
            <a:pPr algn="ctr"/>
            <a:r>
              <a:rPr lang="en-US" dirty="0"/>
              <a:t>Graphical User Interface</a:t>
            </a:r>
          </a:p>
        </p:txBody>
      </p:sp>
      <p:sp>
        <p:nvSpPr>
          <p:cNvPr id="7" name="TextBox 6">
            <a:extLst>
              <a:ext uri="{FF2B5EF4-FFF2-40B4-BE49-F238E27FC236}">
                <a16:creationId xmlns:a16="http://schemas.microsoft.com/office/drawing/2014/main" id="{650A0E3C-495A-B745-999F-02EDA3B461C3}"/>
              </a:ext>
            </a:extLst>
          </p:cNvPr>
          <p:cNvSpPr txBox="1"/>
          <p:nvPr/>
        </p:nvSpPr>
        <p:spPr>
          <a:xfrm>
            <a:off x="6603044" y="6402975"/>
            <a:ext cx="2627767" cy="369332"/>
          </a:xfrm>
          <a:prstGeom prst="rect">
            <a:avLst/>
          </a:prstGeom>
          <a:noFill/>
        </p:spPr>
        <p:txBody>
          <a:bodyPr wrap="square" rtlCol="0">
            <a:spAutoFit/>
          </a:bodyPr>
          <a:lstStyle/>
          <a:p>
            <a:pPr algn="ctr"/>
            <a:r>
              <a:rPr lang="en-US" dirty="0"/>
              <a:t>Command-line interface</a:t>
            </a:r>
          </a:p>
        </p:txBody>
      </p:sp>
    </p:spTree>
    <p:extLst>
      <p:ext uri="{BB962C8B-B14F-4D97-AF65-F5344CB8AC3E}">
        <p14:creationId xmlns:p14="http://schemas.microsoft.com/office/powerpoint/2010/main" val="11121337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CD74B-F881-D948-B836-FD1F796D4DB6}"/>
              </a:ext>
            </a:extLst>
          </p:cNvPr>
          <p:cNvSpPr>
            <a:spLocks noGrp="1"/>
          </p:cNvSpPr>
          <p:nvPr>
            <p:ph type="title"/>
          </p:nvPr>
        </p:nvSpPr>
        <p:spPr/>
        <p:txBody>
          <a:bodyPr/>
          <a:lstStyle/>
          <a:p>
            <a:r>
              <a:rPr lang="en-US" dirty="0"/>
              <a:t>Why Use Unix / the Command Line?</a:t>
            </a:r>
          </a:p>
        </p:txBody>
      </p:sp>
      <p:sp>
        <p:nvSpPr>
          <p:cNvPr id="3" name="Content Placeholder 2">
            <a:extLst>
              <a:ext uri="{FF2B5EF4-FFF2-40B4-BE49-F238E27FC236}">
                <a16:creationId xmlns:a16="http://schemas.microsoft.com/office/drawing/2014/main" id="{7305BE42-F069-6649-9484-C3E722A5F8EE}"/>
              </a:ext>
            </a:extLst>
          </p:cNvPr>
          <p:cNvSpPr>
            <a:spLocks noGrp="1"/>
          </p:cNvSpPr>
          <p:nvPr>
            <p:ph idx="1"/>
          </p:nvPr>
        </p:nvSpPr>
        <p:spPr>
          <a:xfrm>
            <a:off x="152400" y="1295400"/>
            <a:ext cx="11811000" cy="5562600"/>
          </a:xfrm>
        </p:spPr>
        <p:txBody>
          <a:bodyPr/>
          <a:lstStyle/>
          <a:p>
            <a:r>
              <a:rPr lang="en-US" dirty="0"/>
              <a:t>You can navigate almost any device using the same tools and commands:</a:t>
            </a:r>
          </a:p>
          <a:p>
            <a:pPr lvl="1"/>
            <a:r>
              <a:rPr lang="en-US" dirty="0"/>
              <a:t>Servers</a:t>
            </a:r>
          </a:p>
          <a:p>
            <a:pPr lvl="1"/>
            <a:r>
              <a:rPr lang="en-US" dirty="0"/>
              <a:t>Laptops and desktops</a:t>
            </a:r>
          </a:p>
          <a:p>
            <a:pPr lvl="1"/>
            <a:r>
              <a:rPr lang="en-US" dirty="0"/>
              <a:t>Embedded devices (Raspberry Pi, etc.)</a:t>
            </a:r>
          </a:p>
          <a:p>
            <a:pPr lvl="1"/>
            <a:r>
              <a:rPr lang="en-US" dirty="0"/>
              <a:t>Mobile Devices (Android, etc.)</a:t>
            </a:r>
          </a:p>
          <a:p>
            <a:r>
              <a:rPr lang="en-US" dirty="0"/>
              <a:t>Used frequently by software engineers:</a:t>
            </a:r>
          </a:p>
          <a:p>
            <a:pPr lvl="1"/>
            <a:r>
              <a:rPr lang="en-US" b="1" dirty="0"/>
              <a:t>Web development</a:t>
            </a:r>
            <a:r>
              <a:rPr lang="en-US" dirty="0"/>
              <a:t>: running servers and web tools on servers</a:t>
            </a:r>
          </a:p>
          <a:p>
            <a:pPr lvl="1"/>
            <a:r>
              <a:rPr lang="en-US" b="1" dirty="0"/>
              <a:t>Machine learning</a:t>
            </a:r>
            <a:r>
              <a:rPr lang="en-US" dirty="0"/>
              <a:t>: processing data on servers, running algorithms</a:t>
            </a:r>
          </a:p>
          <a:p>
            <a:pPr lvl="1"/>
            <a:r>
              <a:rPr lang="en-US" b="1" dirty="0"/>
              <a:t>Systems</a:t>
            </a:r>
            <a:r>
              <a:rPr lang="en-US" dirty="0"/>
              <a:t>: writing operating systems, networking code and embedded software</a:t>
            </a:r>
          </a:p>
          <a:p>
            <a:pPr lvl="1"/>
            <a:r>
              <a:rPr lang="en-US" b="1" dirty="0"/>
              <a:t>Mobile Development</a:t>
            </a:r>
            <a:r>
              <a:rPr lang="en-US" dirty="0"/>
              <a:t>: running tools, managing libraries</a:t>
            </a:r>
            <a:endParaRPr lang="en-US" b="1" dirty="0"/>
          </a:p>
          <a:p>
            <a:pPr lvl="1"/>
            <a:r>
              <a:rPr lang="en-US" dirty="0"/>
              <a:t>And more…</a:t>
            </a:r>
          </a:p>
          <a:p>
            <a:r>
              <a:rPr lang="en-US" dirty="0"/>
              <a:t>We’ll use Unix and the command line to implement and execute our programs.</a:t>
            </a:r>
          </a:p>
        </p:txBody>
      </p:sp>
    </p:spTree>
    <p:extLst>
      <p:ext uri="{BB962C8B-B14F-4D97-AF65-F5344CB8AC3E}">
        <p14:creationId xmlns:p14="http://schemas.microsoft.com/office/powerpoint/2010/main" val="1841832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F9E1F-1788-3441-819D-FB1BD74B8F4F}"/>
              </a:ext>
            </a:extLst>
          </p:cNvPr>
          <p:cNvSpPr>
            <a:spLocks noGrp="1"/>
          </p:cNvSpPr>
          <p:nvPr>
            <p:ph type="title"/>
          </p:nvPr>
        </p:nvSpPr>
        <p:spPr/>
        <p:txBody>
          <a:bodyPr/>
          <a:lstStyle/>
          <a:p>
            <a:r>
              <a:rPr lang="en-US" dirty="0"/>
              <a:t>Learning Unix and the Command Line</a:t>
            </a:r>
          </a:p>
        </p:txBody>
      </p:sp>
      <p:sp>
        <p:nvSpPr>
          <p:cNvPr id="3" name="Content Placeholder 2">
            <a:extLst>
              <a:ext uri="{FF2B5EF4-FFF2-40B4-BE49-F238E27FC236}">
                <a16:creationId xmlns:a16="http://schemas.microsoft.com/office/drawing/2014/main" id="{4B63F5E3-1B48-884E-8D38-7D08CBB2CF29}"/>
              </a:ext>
            </a:extLst>
          </p:cNvPr>
          <p:cNvSpPr>
            <a:spLocks noGrp="1"/>
          </p:cNvSpPr>
          <p:nvPr>
            <p:ph idx="1"/>
          </p:nvPr>
        </p:nvSpPr>
        <p:spPr/>
        <p:txBody>
          <a:bodyPr/>
          <a:lstStyle/>
          <a:p>
            <a:r>
              <a:rPr lang="en-US" dirty="0"/>
              <a:t>Using Unix and the command line can be intimidating at first:</a:t>
            </a:r>
          </a:p>
          <a:p>
            <a:pPr lvl="1"/>
            <a:r>
              <a:rPr lang="en-US" dirty="0"/>
              <a:t>It looks retro!</a:t>
            </a:r>
          </a:p>
          <a:p>
            <a:pPr lvl="1"/>
            <a:r>
              <a:rPr lang="en-US" dirty="0"/>
              <a:t>How do I know what to type?</a:t>
            </a:r>
          </a:p>
          <a:p>
            <a:r>
              <a:rPr lang="en-US" dirty="0"/>
              <a:t>It’s like learning a new language:</a:t>
            </a:r>
          </a:p>
          <a:p>
            <a:pPr lvl="1"/>
            <a:r>
              <a:rPr lang="en-US" dirty="0"/>
              <a:t>At first, you may have to constantly look things up (</a:t>
            </a:r>
            <a:r>
              <a:rPr lang="en-US" b="1" dirty="0"/>
              <a:t>resources</a:t>
            </a:r>
            <a:r>
              <a:rPr lang="en-US" dirty="0"/>
              <a:t> on course website!)</a:t>
            </a:r>
          </a:p>
          <a:p>
            <a:pPr lvl="1"/>
            <a:r>
              <a:rPr lang="en-US" dirty="0"/>
              <a:t>It’s important to spend as much time as possible (during labs and assignments) building muscle memory with the tools</a:t>
            </a:r>
          </a:p>
        </p:txBody>
      </p:sp>
    </p:spTree>
    <p:extLst>
      <p:ext uri="{BB962C8B-B14F-4D97-AF65-F5344CB8AC3E}">
        <p14:creationId xmlns:p14="http://schemas.microsoft.com/office/powerpoint/2010/main" val="41027230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9B2C88-C776-9442-BD79-37E8C4F7863B}"/>
              </a:ext>
            </a:extLst>
          </p:cNvPr>
          <p:cNvSpPr>
            <a:spLocks noGrp="1"/>
          </p:cNvSpPr>
          <p:nvPr>
            <p:ph type="title"/>
          </p:nvPr>
        </p:nvSpPr>
        <p:spPr/>
        <p:txBody>
          <a:bodyPr/>
          <a:lstStyle/>
          <a:p>
            <a:r>
              <a:rPr lang="en-US" dirty="0"/>
              <a:t>Recap</a:t>
            </a:r>
          </a:p>
        </p:txBody>
      </p:sp>
      <p:sp>
        <p:nvSpPr>
          <p:cNvPr id="5" name="Content Placeholder 4">
            <a:extLst>
              <a:ext uri="{FF2B5EF4-FFF2-40B4-BE49-F238E27FC236}">
                <a16:creationId xmlns:a16="http://schemas.microsoft.com/office/drawing/2014/main" id="{AF839203-217E-6146-9D0E-2F420A0D3088}"/>
              </a:ext>
            </a:extLst>
          </p:cNvPr>
          <p:cNvSpPr>
            <a:spLocks noGrp="1"/>
          </p:cNvSpPr>
          <p:nvPr>
            <p:ph idx="1"/>
          </p:nvPr>
        </p:nvSpPr>
        <p:spPr/>
        <p:txBody>
          <a:bodyPr/>
          <a:lstStyle/>
          <a:p>
            <a:r>
              <a:rPr lang="en-US" dirty="0"/>
              <a:t>CS107 is a programming class in C that teaches you about what goes on under the hood of programming languages and software.</a:t>
            </a:r>
          </a:p>
          <a:p>
            <a:r>
              <a:rPr lang="en-US" dirty="0"/>
              <a:t>We’ll use Unix and command line tools to write, debug and run our programs.</a:t>
            </a:r>
          </a:p>
          <a:p>
            <a:r>
              <a:rPr lang="en-US" dirty="0"/>
              <a:t>Please visit the course website, cs107.stanford.edu, where you can read the General Information page, information about the Honor Code in CS107, and more about CS107 course policies and logistics.</a:t>
            </a:r>
          </a:p>
          <a:p>
            <a:endParaRPr lang="en-US" dirty="0"/>
          </a:p>
          <a:p>
            <a:pPr marL="0" indent="0">
              <a:buNone/>
            </a:pPr>
            <a:r>
              <a:rPr lang="en-US" b="1" dirty="0"/>
              <a:t>We’re looking forward to an awesome quarter!</a:t>
            </a:r>
            <a:endParaRPr lang="en-US" dirty="0"/>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2157148143"/>
      </p:ext>
    </p:extLst>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9196</TotalTime>
  <Words>3556</Words>
  <Application>Microsoft Macintosh PowerPoint</Application>
  <PresentationFormat>Widescreen</PresentationFormat>
  <Paragraphs>352</Paragraphs>
  <Slides>48</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Andale Mono</vt:lpstr>
      <vt:lpstr>Arial</vt:lpstr>
      <vt:lpstr>Calibri</vt:lpstr>
      <vt:lpstr>Tahoma</vt:lpstr>
      <vt:lpstr>Verdana</vt:lpstr>
      <vt:lpstr>Default Design</vt:lpstr>
      <vt:lpstr>CS107, Lecture 1 Welcome to CS107!</vt:lpstr>
      <vt:lpstr>Plan For Today</vt:lpstr>
      <vt:lpstr>Asking Questions</vt:lpstr>
      <vt:lpstr>Guiding Principles For In-Person Class</vt:lpstr>
      <vt:lpstr>Guiding Principles For In-Person Class</vt:lpstr>
      <vt:lpstr>Plan For Today</vt:lpstr>
      <vt:lpstr>Teaching Team</vt:lpstr>
      <vt:lpstr>Companion Class: CS107A</vt:lpstr>
      <vt:lpstr>Course Website</vt:lpstr>
      <vt:lpstr>Plan For Today</vt:lpstr>
      <vt:lpstr>What is CS107?</vt:lpstr>
      <vt:lpstr>CS107: How/Why?</vt:lpstr>
      <vt:lpstr>Course Overview</vt:lpstr>
      <vt:lpstr>CS107 Learning Goals</vt:lpstr>
      <vt:lpstr>CS107 and Programming Experience</vt:lpstr>
      <vt:lpstr>Plan For Today</vt:lpstr>
      <vt:lpstr>Course Syllabus and Schedule</vt:lpstr>
      <vt:lpstr>SCPD Students</vt:lpstr>
      <vt:lpstr>Getting Started Guide</vt:lpstr>
      <vt:lpstr>Textbook(s)</vt:lpstr>
      <vt:lpstr>Course Structure</vt:lpstr>
      <vt:lpstr>Grading</vt:lpstr>
      <vt:lpstr>Grading</vt:lpstr>
      <vt:lpstr>Assignments</vt:lpstr>
      <vt:lpstr>The Style Bucket System</vt:lpstr>
      <vt:lpstr>Assignment Late Policy</vt:lpstr>
      <vt:lpstr>Question Break!</vt:lpstr>
      <vt:lpstr>Grading</vt:lpstr>
      <vt:lpstr>Lab Sections</vt:lpstr>
      <vt:lpstr>Grading</vt:lpstr>
      <vt:lpstr>Lecture Recordings</vt:lpstr>
      <vt:lpstr>Lecture Participation</vt:lpstr>
      <vt:lpstr>Grading</vt:lpstr>
      <vt:lpstr>Exams</vt:lpstr>
      <vt:lpstr>Grading</vt:lpstr>
      <vt:lpstr>Getting Help</vt:lpstr>
      <vt:lpstr>OAE Accommodations</vt:lpstr>
      <vt:lpstr>Course Flexibility</vt:lpstr>
      <vt:lpstr>Question Break!</vt:lpstr>
      <vt:lpstr>Stanford Honor Code</vt:lpstr>
      <vt:lpstr>Honor Code and CS107</vt:lpstr>
      <vt:lpstr>Plan For Today</vt:lpstr>
      <vt:lpstr>What is Unix?</vt:lpstr>
      <vt:lpstr>What is the Command Line?</vt:lpstr>
      <vt:lpstr>Command Line Vs. GUI</vt:lpstr>
      <vt:lpstr>Why Use Unix / the Command Line?</vt:lpstr>
      <vt:lpstr>Learning Unix and the Command Line</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973</cp:revision>
  <cp:lastPrinted>2019-04-01T19:20:09Z</cp:lastPrinted>
  <dcterms:created xsi:type="dcterms:W3CDTF">2008-06-28T20:57:21Z</dcterms:created>
  <dcterms:modified xsi:type="dcterms:W3CDTF">2023-04-04T16:37:26Z</dcterms:modified>
</cp:coreProperties>
</file>