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7"/>
  </p:notesMasterIdLst>
  <p:handoutMasterIdLst>
    <p:handoutMasterId r:id="rId68"/>
  </p:handoutMasterIdLst>
  <p:sldIdLst>
    <p:sldId id="256" r:id="rId2"/>
    <p:sldId id="433" r:id="rId3"/>
    <p:sldId id="451" r:id="rId4"/>
    <p:sldId id="785" r:id="rId5"/>
    <p:sldId id="792" r:id="rId6"/>
    <p:sldId id="636" r:id="rId7"/>
    <p:sldId id="541" r:id="rId8"/>
    <p:sldId id="804" r:id="rId9"/>
    <p:sldId id="724" r:id="rId10"/>
    <p:sldId id="666" r:id="rId11"/>
    <p:sldId id="776" r:id="rId12"/>
    <p:sldId id="848" r:id="rId13"/>
    <p:sldId id="805" r:id="rId14"/>
    <p:sldId id="669" r:id="rId15"/>
    <p:sldId id="782" r:id="rId16"/>
    <p:sldId id="783" r:id="rId17"/>
    <p:sldId id="784" r:id="rId18"/>
    <p:sldId id="684" r:id="rId19"/>
    <p:sldId id="671" r:id="rId20"/>
    <p:sldId id="769" r:id="rId21"/>
    <p:sldId id="770" r:id="rId22"/>
    <p:sldId id="670" r:id="rId23"/>
    <p:sldId id="673" r:id="rId24"/>
    <p:sldId id="779" r:id="rId25"/>
    <p:sldId id="780" r:id="rId26"/>
    <p:sldId id="854" r:id="rId27"/>
    <p:sldId id="855" r:id="rId28"/>
    <p:sldId id="806" r:id="rId29"/>
    <p:sldId id="683" r:id="rId30"/>
    <p:sldId id="771" r:id="rId31"/>
    <p:sldId id="772" r:id="rId32"/>
    <p:sldId id="773" r:id="rId33"/>
    <p:sldId id="774" r:id="rId34"/>
    <p:sldId id="849" r:id="rId35"/>
    <p:sldId id="850" r:id="rId36"/>
    <p:sldId id="807" r:id="rId37"/>
    <p:sldId id="800" r:id="rId38"/>
    <p:sldId id="685" r:id="rId39"/>
    <p:sldId id="686" r:id="rId40"/>
    <p:sldId id="687" r:id="rId41"/>
    <p:sldId id="688" r:id="rId42"/>
    <p:sldId id="851" r:id="rId43"/>
    <p:sldId id="852" r:id="rId44"/>
    <p:sldId id="689" r:id="rId45"/>
    <p:sldId id="690" r:id="rId46"/>
    <p:sldId id="691" r:id="rId47"/>
    <p:sldId id="853" r:id="rId48"/>
    <p:sldId id="781" r:id="rId49"/>
    <p:sldId id="808" r:id="rId50"/>
    <p:sldId id="692" r:id="rId51"/>
    <p:sldId id="694" r:id="rId52"/>
    <p:sldId id="695" r:id="rId53"/>
    <p:sldId id="793" r:id="rId54"/>
    <p:sldId id="801" r:id="rId55"/>
    <p:sldId id="796" r:id="rId56"/>
    <p:sldId id="794" r:id="rId57"/>
    <p:sldId id="802" r:id="rId58"/>
    <p:sldId id="797" r:id="rId59"/>
    <p:sldId id="701" r:id="rId60"/>
    <p:sldId id="791" r:id="rId61"/>
    <p:sldId id="761" r:id="rId62"/>
    <p:sldId id="795" r:id="rId63"/>
    <p:sldId id="803" r:id="rId64"/>
    <p:sldId id="798" r:id="rId65"/>
    <p:sldId id="845" r:id="rId66"/>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451"/>
            <p14:sldId id="785"/>
            <p14:sldId id="792"/>
            <p14:sldId id="636"/>
            <p14:sldId id="541"/>
          </p14:sldIdLst>
        </p14:section>
        <p14:section name="mov" id="{3355F34F-DD95-BF47-B13C-ACD710AC1E47}">
          <p14:sldIdLst>
            <p14:sldId id="804"/>
            <p14:sldId id="724"/>
            <p14:sldId id="666"/>
            <p14:sldId id="776"/>
            <p14:sldId id="848"/>
          </p14:sldIdLst>
        </p14:section>
        <p14:section name="Data and register sizes" id="{CAE0ADBA-D71D-6F45-8037-713D8A08BEB0}">
          <p14:sldIdLst>
            <p14:sldId id="805"/>
            <p14:sldId id="669"/>
            <p14:sldId id="782"/>
            <p14:sldId id="783"/>
            <p14:sldId id="784"/>
            <p14:sldId id="684"/>
            <p14:sldId id="671"/>
            <p14:sldId id="769"/>
            <p14:sldId id="770"/>
            <p14:sldId id="670"/>
            <p14:sldId id="673"/>
            <p14:sldId id="779"/>
            <p14:sldId id="780"/>
            <p14:sldId id="854"/>
            <p14:sldId id="855"/>
          </p14:sldIdLst>
        </p14:section>
        <p14:section name="lea" id="{6985C355-2F7D-0240-9FFA-36A0EC93D874}">
          <p14:sldIdLst>
            <p14:sldId id="806"/>
            <p14:sldId id="683"/>
            <p14:sldId id="771"/>
            <p14:sldId id="772"/>
            <p14:sldId id="773"/>
            <p14:sldId id="774"/>
            <p14:sldId id="849"/>
            <p14:sldId id="850"/>
          </p14:sldIdLst>
        </p14:section>
        <p14:section name="Arith + Logic" id="{B0DAF500-79B0-4F48-AD09-5D010255323B}">
          <p14:sldIdLst>
            <p14:sldId id="807"/>
            <p14:sldId id="800"/>
            <p14:sldId id="685"/>
            <p14:sldId id="686"/>
            <p14:sldId id="687"/>
            <p14:sldId id="688"/>
            <p14:sldId id="851"/>
            <p14:sldId id="852"/>
            <p14:sldId id="689"/>
            <p14:sldId id="690"/>
            <p14:sldId id="691"/>
            <p14:sldId id="853"/>
            <p14:sldId id="781"/>
            <p14:sldId id="808"/>
          </p14:sldIdLst>
        </p14:section>
        <p14:section name="Practice" id="{1097BD26-3C58-144C-8C5B-6ECBE0A2DE4F}">
          <p14:sldIdLst>
            <p14:sldId id="692"/>
            <p14:sldId id="694"/>
            <p14:sldId id="695"/>
            <p14:sldId id="793"/>
            <p14:sldId id="801"/>
            <p14:sldId id="796"/>
            <p14:sldId id="794"/>
            <p14:sldId id="802"/>
            <p14:sldId id="797"/>
            <p14:sldId id="701"/>
            <p14:sldId id="791"/>
            <p14:sldId id="761"/>
            <p14:sldId id="795"/>
            <p14:sldId id="803"/>
            <p14:sldId id="798"/>
            <p14:sldId id="84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4472C4"/>
    <a:srgbClr val="F8F8F8"/>
    <a:srgbClr val="D27BD6"/>
    <a:srgbClr val="D62E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69" autoAdjust="0"/>
    <p:restoredTop sz="86939" autoAdjust="0"/>
  </p:normalViewPr>
  <p:slideViewPr>
    <p:cSldViewPr>
      <p:cViewPr varScale="1">
        <p:scale>
          <a:sx n="110" d="100"/>
          <a:sy n="110" d="100"/>
        </p:scale>
        <p:origin x="576"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4">
        <dgm:presLayoutVars>
          <dgm:bulletEnabled val="1"/>
        </dgm:presLayoutVars>
      </dgm:prSet>
      <dgm:spPr/>
    </dgm:pt>
    <dgm:pt modelId="{BE1CA340-502F-4349-BC93-93B786FAD329}" type="pres">
      <dgm:prSet presAssocID="{3BCC4DFE-84FC-1342-ADD3-FC6AC8ED3A2D}" presName="sibTrans" presStyleLbl="sibTrans2D1" presStyleIdx="0" presStyleCnt="3"/>
      <dgm:spPr/>
    </dgm:pt>
    <dgm:pt modelId="{A0BACF3C-A14A-384A-86AF-341AD3A5B2B0}" type="pres">
      <dgm:prSet presAssocID="{3BCC4DFE-84FC-1342-ADD3-FC6AC8ED3A2D}" presName="connectorText" presStyleLbl="sibTrans2D1" presStyleIdx="0" presStyleCnt="3"/>
      <dgm:spPr/>
    </dgm:pt>
    <dgm:pt modelId="{EAEF9EE0-EA20-234B-B788-974838974D86}" type="pres">
      <dgm:prSet presAssocID="{59E49629-E984-EF4F-A951-4782B688C06C}" presName="node" presStyleLbl="node1" presStyleIdx="1" presStyleCnt="4">
        <dgm:presLayoutVars>
          <dgm:bulletEnabled val="1"/>
        </dgm:presLayoutVars>
      </dgm:prSet>
      <dgm:spPr/>
    </dgm:pt>
    <dgm:pt modelId="{AA9232A8-52C3-574D-967D-0C7851CC679A}" type="pres">
      <dgm:prSet presAssocID="{72481F86-9CE0-C742-AC5A-23D82D6A12A2}" presName="sibTrans" presStyleLbl="sibTrans2D1" presStyleIdx="1" presStyleCnt="3"/>
      <dgm:spPr/>
    </dgm:pt>
    <dgm:pt modelId="{4782C32B-B9B9-5D42-AA08-3ECB6C385011}" type="pres">
      <dgm:prSet presAssocID="{72481F86-9CE0-C742-AC5A-23D82D6A12A2}" presName="connectorText" presStyleLbl="sibTrans2D1" presStyleIdx="1" presStyleCnt="3"/>
      <dgm:spPr/>
    </dgm:pt>
    <dgm:pt modelId="{908051A3-0428-6D4D-A39A-E225E2361255}" type="pres">
      <dgm:prSet presAssocID="{31D5531A-D5E9-B248-9E8B-66CB0ECF42EB}" presName="node" presStyleLbl="node1" presStyleIdx="2" presStyleCnt="4">
        <dgm:presLayoutVars>
          <dgm:bulletEnabled val="1"/>
        </dgm:presLayoutVars>
      </dgm:prSet>
      <dgm:spPr/>
    </dgm:pt>
    <dgm:pt modelId="{209C8477-62E8-F24C-8E81-846C165396DB}" type="pres">
      <dgm:prSet presAssocID="{713E378B-E4DF-6D45-B257-C05A1C4E06E8}" presName="sibTrans" presStyleLbl="sibTrans2D1" presStyleIdx="2" presStyleCnt="3"/>
      <dgm:spPr/>
    </dgm:pt>
    <dgm:pt modelId="{BC42FEC3-1ED6-EC40-BED5-43F259CA20ED}" type="pres">
      <dgm:prSet presAssocID="{713E378B-E4DF-6D45-B257-C05A1C4E06E8}" presName="connectorText" presStyleLbl="sibTrans2D1" presStyleIdx="2" presStyleCnt="3"/>
      <dgm:spPr/>
    </dgm:pt>
    <dgm:pt modelId="{DB3FB318-B504-944B-9A4A-8E9D236851DE}" type="pres">
      <dgm:prSet presAssocID="{F1A84A0D-D7FF-7C4F-B917-A0382560978B}" presName="node" presStyleLbl="node1" presStyleIdx="3" presStyleCnt="4">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4989" y="1860148"/>
          <a:ext cx="2181504" cy="13089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Moving data around</a:t>
          </a:r>
        </a:p>
      </dsp:txBody>
      <dsp:txXfrm>
        <a:off x="43325" y="1898484"/>
        <a:ext cx="2104832" cy="1232230"/>
      </dsp:txXfrm>
    </dsp:sp>
    <dsp:sp modelId="{BE1CA340-502F-4349-BC93-93B786FAD329}">
      <dsp:nvSpPr>
        <dsp:cNvPr id="0" name=""/>
        <dsp:cNvSpPr/>
      </dsp:nvSpPr>
      <dsp:spPr>
        <a:xfrm>
          <a:off x="2404643" y="2244093"/>
          <a:ext cx="462478" cy="54101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04643" y="2352296"/>
        <a:ext cx="323735" cy="324607"/>
      </dsp:txXfrm>
    </dsp:sp>
    <dsp:sp modelId="{EAEF9EE0-EA20-234B-B788-974838974D86}">
      <dsp:nvSpPr>
        <dsp:cNvPr id="0" name=""/>
        <dsp:cNvSpPr/>
      </dsp:nvSpPr>
      <dsp:spPr>
        <a:xfrm>
          <a:off x="3059095" y="1860148"/>
          <a:ext cx="2181504" cy="1308902"/>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Arithmetic and logical operations</a:t>
          </a:r>
        </a:p>
      </dsp:txBody>
      <dsp:txXfrm>
        <a:off x="3097431" y="1898484"/>
        <a:ext cx="2104832" cy="1232230"/>
      </dsp:txXfrm>
    </dsp:sp>
    <dsp:sp modelId="{AA9232A8-52C3-574D-967D-0C7851CC679A}">
      <dsp:nvSpPr>
        <dsp:cNvPr id="0" name=""/>
        <dsp:cNvSpPr/>
      </dsp:nvSpPr>
      <dsp:spPr>
        <a:xfrm>
          <a:off x="5458749" y="2244093"/>
          <a:ext cx="462478" cy="541013"/>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458749" y="2352296"/>
        <a:ext cx="323735" cy="324607"/>
      </dsp:txXfrm>
    </dsp:sp>
    <dsp:sp modelId="{908051A3-0428-6D4D-A39A-E225E2361255}">
      <dsp:nvSpPr>
        <dsp:cNvPr id="0" name=""/>
        <dsp:cNvSpPr/>
      </dsp:nvSpPr>
      <dsp:spPr>
        <a:xfrm>
          <a:off x="6113200" y="1860148"/>
          <a:ext cx="2181504" cy="1308902"/>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Control flow</a:t>
          </a:r>
        </a:p>
      </dsp:txBody>
      <dsp:txXfrm>
        <a:off x="6151536" y="1898484"/>
        <a:ext cx="2104832" cy="1232230"/>
      </dsp:txXfrm>
    </dsp:sp>
    <dsp:sp modelId="{209C8477-62E8-F24C-8E81-846C165396DB}">
      <dsp:nvSpPr>
        <dsp:cNvPr id="0" name=""/>
        <dsp:cNvSpPr/>
      </dsp:nvSpPr>
      <dsp:spPr>
        <a:xfrm>
          <a:off x="8512855" y="2244093"/>
          <a:ext cx="462478" cy="541013"/>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12855" y="2352296"/>
        <a:ext cx="323735" cy="324607"/>
      </dsp:txXfrm>
    </dsp:sp>
    <dsp:sp modelId="{DB3FB318-B504-944B-9A4A-8E9D236851DE}">
      <dsp:nvSpPr>
        <dsp:cNvPr id="0" name=""/>
        <dsp:cNvSpPr/>
      </dsp:nvSpPr>
      <dsp:spPr>
        <a:xfrm>
          <a:off x="9167306" y="1860148"/>
          <a:ext cx="2181504" cy="1308902"/>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Function calls</a:t>
          </a:r>
        </a:p>
      </dsp:txBody>
      <dsp:txXfrm>
        <a:off x="9205642" y="1898484"/>
        <a:ext cx="2104832" cy="12322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00607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ONLY ONE MEMORY LOCATION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844571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IN OTHER COMMANDS TO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424120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654329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
            </a:r>
          </a:p>
          <a:p>
            <a:r>
              <a:rPr lang="en-US" dirty="0"/>
              <a:t>W</a:t>
            </a:r>
          </a:p>
          <a:p>
            <a:r>
              <a:rPr lang="en-US" dirty="0"/>
              <a:t>B</a:t>
            </a:r>
          </a:p>
          <a:p>
            <a:r>
              <a:rPr lang="en-US" dirty="0"/>
              <a:t>B</a:t>
            </a:r>
          </a:p>
          <a:p>
            <a:r>
              <a:rPr lang="en-US" dirty="0"/>
              <a:t>Q</a:t>
            </a:r>
          </a:p>
          <a:p>
            <a:r>
              <a:rPr lang="en-US" dirty="0"/>
              <a:t>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3883915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
            </a:r>
          </a:p>
          <a:p>
            <a:r>
              <a:rPr lang="en-US" dirty="0"/>
              <a:t>W</a:t>
            </a:r>
          </a:p>
          <a:p>
            <a:r>
              <a:rPr lang="en-US" dirty="0"/>
              <a:t>B</a:t>
            </a:r>
          </a:p>
          <a:p>
            <a:r>
              <a:rPr lang="en-US" dirty="0"/>
              <a:t>B</a:t>
            </a:r>
          </a:p>
          <a:p>
            <a:r>
              <a:rPr lang="en-US" dirty="0"/>
              <a:t>Q</a:t>
            </a:r>
          </a:p>
          <a:p>
            <a:r>
              <a:rPr lang="en-US" dirty="0"/>
              <a:t>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249585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793229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Looks like we’re adding two uninitialized variables.  BUT, remember register special uses!</a:t>
            </a:r>
          </a:p>
          <a:p>
            <a:r>
              <a:rPr lang="en-US" dirty="0"/>
              <a:t>B</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58659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eax</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2730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254373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hyperlink" Target="http://cs107.stanford.edu/resources/x86-64-reference.pdf" TargetMode="External"/><Relationship Id="rId2" Type="http://schemas.openxmlformats.org/officeDocument/2006/relationships/hyperlink" Target="http://cs107.stanford.edu/calendar.html" TargetMode="External"/><Relationship Id="rId1" Type="http://schemas.openxmlformats.org/officeDocument/2006/relationships/slideLayout" Target="../slideLayouts/slideLayout2.xml"/><Relationship Id="rId4" Type="http://schemas.openxmlformats.org/officeDocument/2006/relationships/hyperlink" Target="http://cs107.stanford.edu/guide/x86-64.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godbolt.org/z/Ecbde99e3"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godbolt.org/z/4cT75M4nd"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godbolt.org/z/hGKPWszq4" TargetMode="Externa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11</a:t>
            </a:r>
            <a:br>
              <a:rPr lang="en-US" dirty="0"/>
            </a:br>
            <a:r>
              <a:rPr lang="en-US" sz="3400" dirty="0"/>
              <a:t>Assembly: Arithmetic and Logic</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3.5-3.6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59150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2233304" cy="584775"/>
          </a:xfrm>
          <a:prstGeom prst="rect">
            <a:avLst/>
          </a:prstGeom>
          <a:noFill/>
        </p:spPr>
        <p:txBody>
          <a:bodyPr wrap="none" rtlCol="0">
            <a:spAutoFit/>
          </a:bodyPr>
          <a:lstStyle/>
          <a:p>
            <a:r>
              <a:rPr lang="en-US" sz="3200" b="1" dirty="0"/>
              <a:t>Lecture 10</a:t>
            </a:r>
          </a:p>
        </p:txBody>
      </p:sp>
      <p:sp>
        <p:nvSpPr>
          <p:cNvPr id="7" name="TextBox 6">
            <a:extLst>
              <a:ext uri="{FF2B5EF4-FFF2-40B4-BE49-F238E27FC236}">
                <a16:creationId xmlns:a16="http://schemas.microsoft.com/office/drawing/2014/main" id="{A175CBAE-E9B4-B74C-84C5-EDE58C727048}"/>
              </a:ext>
            </a:extLst>
          </p:cNvPr>
          <p:cNvSpPr txBox="1"/>
          <p:nvPr/>
        </p:nvSpPr>
        <p:spPr>
          <a:xfrm>
            <a:off x="3200400" y="4267194"/>
            <a:ext cx="2619628" cy="584775"/>
          </a:xfrm>
          <a:prstGeom prst="rect">
            <a:avLst/>
          </a:prstGeom>
          <a:noFill/>
        </p:spPr>
        <p:txBody>
          <a:bodyPr wrap="none" rtlCol="0">
            <a:spAutoFit/>
          </a:bodyPr>
          <a:lstStyle/>
          <a:p>
            <a:r>
              <a:rPr lang="en-US" sz="3200" b="1" dirty="0"/>
              <a:t>This Lecture</a:t>
            </a:r>
          </a:p>
        </p:txBody>
      </p:sp>
      <p:sp>
        <p:nvSpPr>
          <p:cNvPr id="8" name="TextBox 7">
            <a:extLst>
              <a:ext uri="{FF2B5EF4-FFF2-40B4-BE49-F238E27FC236}">
                <a16:creationId xmlns:a16="http://schemas.microsoft.com/office/drawing/2014/main" id="{EA315F74-3037-144A-9BCC-9C73AEBF2B00}"/>
              </a:ext>
            </a:extLst>
          </p:cNvPr>
          <p:cNvSpPr txBox="1"/>
          <p:nvPr/>
        </p:nvSpPr>
        <p:spPr>
          <a:xfrm>
            <a:off x="6494035" y="4267195"/>
            <a:ext cx="2233304" cy="584775"/>
          </a:xfrm>
          <a:prstGeom prst="rect">
            <a:avLst/>
          </a:prstGeom>
          <a:noFill/>
        </p:spPr>
        <p:txBody>
          <a:bodyPr wrap="none" rtlCol="0">
            <a:spAutoFit/>
          </a:bodyPr>
          <a:lstStyle/>
          <a:p>
            <a:r>
              <a:rPr lang="en-US" sz="3200" b="1" dirty="0"/>
              <a:t>Lecture 12</a:t>
            </a:r>
          </a:p>
        </p:txBody>
      </p:sp>
      <p:sp>
        <p:nvSpPr>
          <p:cNvPr id="9" name="TextBox 8">
            <a:extLst>
              <a:ext uri="{FF2B5EF4-FFF2-40B4-BE49-F238E27FC236}">
                <a16:creationId xmlns:a16="http://schemas.microsoft.com/office/drawing/2014/main" id="{725E051C-C56F-164E-BF01-FF3C3778FBFA}"/>
              </a:ext>
            </a:extLst>
          </p:cNvPr>
          <p:cNvSpPr txBox="1"/>
          <p:nvPr/>
        </p:nvSpPr>
        <p:spPr>
          <a:xfrm>
            <a:off x="9539596" y="4268869"/>
            <a:ext cx="2233304" cy="584775"/>
          </a:xfrm>
          <a:prstGeom prst="rect">
            <a:avLst/>
          </a:prstGeom>
          <a:noFill/>
        </p:spPr>
        <p:txBody>
          <a:bodyPr wrap="none" rtlCol="0">
            <a:spAutoFit/>
          </a:bodyPr>
          <a:lstStyle/>
          <a:p>
            <a:r>
              <a:rPr lang="en-US" sz="3200" b="1" dirty="0"/>
              <a:t>Lecture 13</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1671109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Helpful Assembly Resources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Course textbook </a:t>
            </a:r>
            <a:r>
              <a:rPr lang="en-US" dirty="0"/>
              <a:t>(reminder: see relevant readings for each lecture on the Calendar page, </a:t>
            </a:r>
            <a:r>
              <a:rPr lang="en-US" dirty="0">
                <a:hlinkClick r:id="rId2"/>
              </a:rPr>
              <a:t>http://cs107.stanford.edu/calendar.html</a:t>
            </a:r>
            <a:r>
              <a:rPr lang="en-US" dirty="0"/>
              <a:t>)</a:t>
            </a:r>
          </a:p>
          <a:p>
            <a:r>
              <a:rPr lang="en-US" b="1" dirty="0"/>
              <a:t>CS107 Assembly Reference Sheet: </a:t>
            </a:r>
            <a:r>
              <a:rPr lang="en-US" dirty="0">
                <a:hlinkClick r:id="rId3"/>
              </a:rPr>
              <a:t>http://cs107.stanford.edu/resources/x86-64-reference.pdf</a:t>
            </a:r>
            <a:r>
              <a:rPr lang="en-US" dirty="0"/>
              <a:t> </a:t>
            </a:r>
          </a:p>
          <a:p>
            <a:r>
              <a:rPr lang="en-US" b="1" dirty="0"/>
              <a:t>CS107</a:t>
            </a:r>
            <a:r>
              <a:rPr lang="en-US" dirty="0"/>
              <a:t> </a:t>
            </a:r>
            <a:r>
              <a:rPr lang="en-US" b="1" dirty="0"/>
              <a:t>Guide to x86-64</a:t>
            </a:r>
            <a:r>
              <a:rPr lang="en-US" dirty="0"/>
              <a:t>: </a:t>
            </a:r>
            <a:r>
              <a:rPr lang="en-US" dirty="0">
                <a:hlinkClick r:id="rId4"/>
              </a:rPr>
              <a:t>http://cs107.stanford.edu/guide/x86-64.html</a:t>
            </a:r>
            <a:r>
              <a:rPr lang="en-US" dirty="0"/>
              <a:t> </a:t>
            </a:r>
          </a:p>
        </p:txBody>
      </p:sp>
    </p:spTree>
    <p:extLst>
      <p:ext uri="{BB962C8B-B14F-4D97-AF65-F5344CB8AC3E}">
        <p14:creationId xmlns:p14="http://schemas.microsoft.com/office/powerpoint/2010/main" val="664058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to perform arithmetic and logical operations in assembly</a:t>
            </a:r>
          </a:p>
          <a:p>
            <a:r>
              <a:rPr lang="en-US" dirty="0"/>
              <a:t>Begin to learn how to read assembly and understand the C code that generated it</a:t>
            </a:r>
          </a:p>
        </p:txBody>
      </p:sp>
    </p:spTree>
    <p:extLst>
      <p:ext uri="{BB962C8B-B14F-4D97-AF65-F5344CB8AC3E}">
        <p14:creationId xmlns:p14="http://schemas.microsoft.com/office/powerpoint/2010/main" val="459992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a:t>
            </a:r>
          </a:p>
          <a:p>
            <a:pPr>
              <a:tabLst>
                <a:tab pos="11539728" algn="r"/>
              </a:tabLst>
            </a:pPr>
            <a:r>
              <a:rPr lang="en-US" dirty="0"/>
              <a:t>Data and Register Sizes	</a:t>
            </a:r>
          </a:p>
          <a:p>
            <a:pPr>
              <a:tabLst>
                <a:tab pos="11539728" algn="r"/>
              </a:tabLst>
            </a:pPr>
            <a:r>
              <a:rPr lang="en-US" dirty="0"/>
              <a:t>The </a:t>
            </a:r>
            <a:r>
              <a:rPr lang="en-US" b="1" dirty="0"/>
              <a:t>lea</a:t>
            </a:r>
            <a:r>
              <a:rPr lang="en-US" dirty="0"/>
              <a:t> Instruction	</a:t>
            </a:r>
          </a:p>
          <a:p>
            <a:pPr>
              <a:tabLst>
                <a:tab pos="11539728" algn="r"/>
              </a:tabLst>
            </a:pPr>
            <a:r>
              <a:rPr lang="en-US" dirty="0"/>
              <a:t>Logical and Arithmetic Operations</a:t>
            </a:r>
          </a:p>
          <a:p>
            <a:pPr>
              <a:tabLst>
                <a:tab pos="11539728" algn="r"/>
              </a:tabLst>
            </a:pPr>
            <a:r>
              <a:rPr lang="en-US" dirty="0"/>
              <a:t>Practice: Reverse Engineering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179239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solidFill>
                  <a:srgbClr val="C00000"/>
                </a:solidFill>
              </a:rPr>
              <a:t>Recap: mov so far</a:t>
            </a:r>
            <a:r>
              <a:rPr lang="en-US" dirty="0"/>
              <a:t>	</a:t>
            </a:r>
          </a:p>
          <a:p>
            <a:pPr>
              <a:tabLst>
                <a:tab pos="11539728" algn="r"/>
              </a:tabLst>
            </a:pPr>
            <a:r>
              <a:rPr lang="en-US" dirty="0"/>
              <a:t>Data and Register Sizes	</a:t>
            </a:r>
          </a:p>
          <a:p>
            <a:pPr>
              <a:tabLst>
                <a:tab pos="11539728" algn="r"/>
              </a:tabLst>
            </a:pPr>
            <a:r>
              <a:rPr lang="en-US" dirty="0"/>
              <a:t>The </a:t>
            </a:r>
            <a:r>
              <a:rPr lang="en-US" b="1" dirty="0"/>
              <a:t>lea</a:t>
            </a:r>
            <a:r>
              <a:rPr lang="en-US" dirty="0"/>
              <a:t> Instruction	</a:t>
            </a:r>
          </a:p>
          <a:p>
            <a:pPr>
              <a:tabLst>
                <a:tab pos="11539728" algn="r"/>
              </a:tabLst>
            </a:pPr>
            <a:r>
              <a:rPr lang="en-US" dirty="0"/>
              <a:t>Logical and Arithmetic Operations	</a:t>
            </a:r>
          </a:p>
          <a:p>
            <a:pPr>
              <a:tabLst>
                <a:tab pos="11539728" algn="r"/>
              </a:tabLst>
            </a:pPr>
            <a:r>
              <a:rPr lang="en-US" dirty="0"/>
              <a:t>Practice: Reverse Engineering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389072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err="1"/>
              <a:t>mov</a:t>
            </a:r>
            <a:endParaRPr lang="en-US" dirty="0"/>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latin typeface="Consolas" panose="020B0609020204030204" pitchFamily="49" charset="0"/>
                <a:cs typeface="Consolas" panose="020B0609020204030204" pitchFamily="49" charset="0"/>
              </a:rPr>
              <a:t>mov</a:t>
            </a:r>
            <a:r>
              <a:rPr lang="en-US" dirty="0"/>
              <a:t> instruction </a:t>
            </a:r>
            <a:r>
              <a:rPr lang="en-US" u="sng" dirty="0"/>
              <a:t>copies</a:t>
            </a:r>
            <a:r>
              <a:rPr lang="en-US" dirty="0"/>
              <a:t> bytes from one place to another;</a:t>
            </a:r>
            <a:br>
              <a:rPr lang="en-US" dirty="0"/>
            </a:br>
            <a:r>
              <a:rPr lang="en-US" dirty="0"/>
              <a:t>it is similar to the assignment operator (</a:t>
            </a:r>
            <a:r>
              <a:rPr lang="en-US" dirty="0">
                <a:latin typeface="Consolas" panose="020B0609020204030204" pitchFamily="49" charset="0"/>
                <a:cs typeface="Consolas" panose="020B0609020204030204" pitchFamily="49" charset="0"/>
              </a:rPr>
              <a:t>=</a:t>
            </a:r>
            <a:r>
              <a:rPr lang="en-US" dirty="0"/>
              <a:t>) in C.</a:t>
            </a:r>
            <a:endParaRPr lang="en-US" u="sng" dirty="0"/>
          </a:p>
          <a:p>
            <a:pPr marL="0" indent="0" algn="ctr">
              <a:spcBef>
                <a:spcPts val="2200"/>
              </a:spcBef>
              <a:buNone/>
            </a:pPr>
            <a:r>
              <a:rPr lang="en-US" b="1" dirty="0" err="1">
                <a:latin typeface="Consolas" panose="020B0609020204030204" pitchFamily="49" charset="0"/>
                <a:cs typeface="Consolas" panose="020B0609020204030204" pitchFamily="49" charset="0"/>
              </a:rPr>
              <a:t>mov</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err="1"/>
              <a:t>src</a:t>
            </a:r>
            <a:r>
              <a:rPr lang="en-US" b="1" dirty="0"/>
              <a:t> </a:t>
            </a:r>
            <a:r>
              <a:rPr lang="en-US" dirty="0"/>
              <a:t>and </a:t>
            </a:r>
            <a:r>
              <a:rPr lang="en-US" b="1" dirty="0" err="1"/>
              <a:t>dst</a:t>
            </a:r>
            <a:r>
              <a:rPr lang="en-US" dirty="0"/>
              <a:t> can each be one of:</a:t>
            </a:r>
          </a:p>
          <a:p>
            <a:r>
              <a:rPr lang="en-US" dirty="0"/>
              <a:t>Immediate (constant value, like a number) (</a:t>
            </a:r>
            <a:r>
              <a:rPr lang="en-US" i="1" dirty="0"/>
              <a:t>only </a:t>
            </a:r>
            <a:r>
              <a:rPr lang="en-US" b="1" i="1" dirty="0" err="1"/>
              <a:t>src</a:t>
            </a:r>
            <a:r>
              <a:rPr lang="en-US" i="1" dirty="0"/>
              <a:t>)</a:t>
            </a:r>
            <a:br>
              <a:rPr lang="en-US" i="1" dirty="0"/>
            </a:br>
            <a:endParaRPr lang="en-US" dirty="0"/>
          </a:p>
          <a:p>
            <a:r>
              <a:rPr lang="en-US" dirty="0"/>
              <a:t>Register</a:t>
            </a:r>
            <a:br>
              <a:rPr lang="en-US" dirty="0"/>
            </a:br>
            <a:endParaRPr lang="en-US" dirty="0"/>
          </a:p>
          <a:p>
            <a:r>
              <a:rPr lang="en-US" dirty="0"/>
              <a:t>Memory Location</a:t>
            </a:r>
            <a:br>
              <a:rPr lang="en-US" dirty="0"/>
            </a:br>
            <a:r>
              <a:rPr lang="en-US" dirty="0"/>
              <a:t>(</a:t>
            </a:r>
            <a:r>
              <a:rPr lang="en-US" i="1" dirty="0"/>
              <a:t>at most one of </a:t>
            </a:r>
            <a:r>
              <a:rPr lang="en-US" b="1" i="1" dirty="0" err="1"/>
              <a:t>src</a:t>
            </a:r>
            <a:r>
              <a:rPr lang="en-US" b="1" i="1" dirty="0"/>
              <a:t>, </a:t>
            </a:r>
            <a:r>
              <a:rPr lang="en-US" b="1" i="1" dirty="0" err="1"/>
              <a:t>dst</a:t>
            </a:r>
            <a:r>
              <a:rPr lang="en-US" i="1" dirty="0"/>
              <a:t>)</a:t>
            </a:r>
            <a:endParaRPr lang="en-US" dirty="0"/>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68408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6455-533E-C24F-8E46-BA6B3F45493B}"/>
              </a:ext>
            </a:extLst>
          </p:cNvPr>
          <p:cNvSpPr>
            <a:spLocks noGrp="1"/>
          </p:cNvSpPr>
          <p:nvPr>
            <p:ph type="title"/>
          </p:nvPr>
        </p:nvSpPr>
        <p:spPr/>
        <p:txBody>
          <a:bodyPr/>
          <a:lstStyle/>
          <a:p>
            <a:r>
              <a:rPr lang="en-US" dirty="0"/>
              <a:t>Memory Location Syntax</a:t>
            </a:r>
          </a:p>
        </p:txBody>
      </p:sp>
      <p:graphicFrame>
        <p:nvGraphicFramePr>
          <p:cNvPr id="5" name="Table 4">
            <a:extLst>
              <a:ext uri="{FF2B5EF4-FFF2-40B4-BE49-F238E27FC236}">
                <a16:creationId xmlns:a16="http://schemas.microsoft.com/office/drawing/2014/main" id="{8306E6EC-8032-3847-8E69-5E8CDF2FCD2B}"/>
              </a:ext>
            </a:extLst>
          </p:cNvPr>
          <p:cNvGraphicFramePr>
            <a:graphicFrameLocks noGrp="1"/>
          </p:cNvGraphicFramePr>
          <p:nvPr>
            <p:extLst>
              <p:ext uri="{D42A27DB-BD31-4B8C-83A1-F6EECF244321}">
                <p14:modId xmlns:p14="http://schemas.microsoft.com/office/powerpoint/2010/main" val="3674375564"/>
              </p:ext>
            </p:extLst>
          </p:nvPr>
        </p:nvGraphicFramePr>
        <p:xfrm>
          <a:off x="228600" y="1143000"/>
          <a:ext cx="11734800" cy="5713095"/>
        </p:xfrm>
        <a:graphic>
          <a:graphicData uri="http://schemas.openxmlformats.org/drawingml/2006/table">
            <a:tbl>
              <a:tblPr firstRow="1" bandRow="1">
                <a:tableStyleId>{7E9639D4-E3E2-4D34-9284-5A2195B3D0D7}</a:tableStyleId>
              </a:tblPr>
              <a:tblGrid>
                <a:gridCol w="5867400">
                  <a:extLst>
                    <a:ext uri="{9D8B030D-6E8A-4147-A177-3AD203B41FA5}">
                      <a16:colId xmlns:a16="http://schemas.microsoft.com/office/drawing/2014/main" val="2857730792"/>
                    </a:ext>
                  </a:extLst>
                </a:gridCol>
                <a:gridCol w="5867400">
                  <a:extLst>
                    <a:ext uri="{9D8B030D-6E8A-4147-A177-3AD203B41FA5}">
                      <a16:colId xmlns:a16="http://schemas.microsoft.com/office/drawing/2014/main" val="3772143187"/>
                    </a:ext>
                  </a:extLst>
                </a:gridCol>
              </a:tblGrid>
              <a:tr h="581025">
                <a:tc>
                  <a:txBody>
                    <a:bodyPr/>
                    <a:lstStyle/>
                    <a:p>
                      <a:pPr algn="ctr"/>
                      <a:r>
                        <a:rPr lang="en-US" sz="2400" dirty="0"/>
                        <a:t>Syntax</a:t>
                      </a:r>
                    </a:p>
                  </a:txBody>
                  <a:tcPr anchor="ctr"/>
                </a:tc>
                <a:tc>
                  <a:txBody>
                    <a:bodyPr/>
                    <a:lstStyle/>
                    <a:p>
                      <a:pPr algn="ctr"/>
                      <a:r>
                        <a:rPr lang="en-US" sz="2400" dirty="0"/>
                        <a:t>Meaning</a:t>
                      </a:r>
                    </a:p>
                  </a:txBody>
                  <a:tcPr anchor="ctr"/>
                </a:tc>
                <a:extLst>
                  <a:ext uri="{0D108BD9-81ED-4DB2-BD59-A6C34878D82A}">
                    <a16:rowId xmlns:a16="http://schemas.microsoft.com/office/drawing/2014/main" val="1661645198"/>
                  </a:ext>
                </a:extLst>
              </a:tr>
              <a:tr h="581025">
                <a:tc>
                  <a:txBody>
                    <a:bodyPr/>
                    <a:lstStyle/>
                    <a:p>
                      <a:pPr algn="ctr"/>
                      <a:r>
                        <a:rPr lang="en-US" sz="2400" dirty="0"/>
                        <a:t>0x104</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Address 0x104 (no $)</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19803707"/>
                  </a:ext>
                </a:extLst>
              </a:tr>
              <a:tr h="581025">
                <a:tc>
                  <a:txBody>
                    <a:bodyPr/>
                    <a:lstStyle/>
                    <a:p>
                      <a:pPr algn="ctr"/>
                      <a:r>
                        <a:rPr lang="en-US" sz="2400" dirty="0"/>
                        <a:t>(%</a:t>
                      </a:r>
                      <a:r>
                        <a:rPr lang="en-US" sz="2400" dirty="0" err="1"/>
                        <a:t>rax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75199567"/>
                  </a:ext>
                </a:extLst>
              </a:tr>
              <a:tr h="581025">
                <a:tc>
                  <a:txBody>
                    <a:bodyPr/>
                    <a:lstStyle/>
                    <a:p>
                      <a:pPr algn="ctr"/>
                      <a:r>
                        <a:rPr lang="en-US" sz="2400" dirty="0"/>
                        <a:t>4(%</a:t>
                      </a:r>
                      <a:r>
                        <a:rPr lang="en-US" sz="2400" dirty="0" err="1"/>
                        <a:t>rax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r>
                        <a:rPr lang="en-US" sz="2400" dirty="0"/>
                        <a:t>, plus 4</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68436776"/>
                  </a:ext>
                </a:extLst>
              </a:tr>
              <a:tr h="581025">
                <a:tc>
                  <a:txBody>
                    <a:bodyPr/>
                    <a:lstStyle/>
                    <a:p>
                      <a:pPr algn="ctr"/>
                      <a:r>
                        <a:rPr lang="en-US" sz="2400" dirty="0"/>
                        <a:t>(%</a:t>
                      </a:r>
                      <a:r>
                        <a:rPr lang="en-US" sz="2400" dirty="0" err="1"/>
                        <a:t>rax</a:t>
                      </a:r>
                      <a:r>
                        <a:rPr lang="en-US" sz="2400" dirty="0"/>
                        <a:t>, %</a:t>
                      </a:r>
                      <a:r>
                        <a:rPr lang="en-US" sz="2400" dirty="0" err="1"/>
                        <a:t>rdx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Sum of what’s in %</a:t>
                      </a:r>
                      <a:r>
                        <a:rPr lang="en-US" sz="2400" dirty="0" err="1"/>
                        <a:t>rax</a:t>
                      </a:r>
                      <a:r>
                        <a:rPr lang="en-US" sz="2400" dirty="0"/>
                        <a:t> and %</a:t>
                      </a:r>
                      <a:r>
                        <a:rPr lang="en-US" sz="2400" dirty="0" err="1"/>
                        <a:t>rdx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3063597"/>
                  </a:ext>
                </a:extLst>
              </a:tr>
              <a:tr h="581025">
                <a:tc>
                  <a:txBody>
                    <a:bodyPr/>
                    <a:lstStyle/>
                    <a:p>
                      <a:pPr algn="ctr"/>
                      <a:r>
                        <a:rPr lang="en-US" sz="2400" dirty="0"/>
                        <a:t>4(%</a:t>
                      </a:r>
                      <a:r>
                        <a:rPr lang="en-US" sz="2400" dirty="0" err="1"/>
                        <a:t>rax</a:t>
                      </a:r>
                      <a:r>
                        <a:rPr lang="en-US" sz="2400" dirty="0"/>
                        <a:t>, %</a:t>
                      </a:r>
                      <a:r>
                        <a:rPr lang="en-US" sz="2400" dirty="0" err="1"/>
                        <a:t>rdx</a:t>
                      </a:r>
                      <a:r>
                        <a:rPr lang="en-US" sz="2400" dirty="0"/>
                        <a:t>)</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Sum of values in %</a:t>
                      </a:r>
                      <a:r>
                        <a:rPr lang="en-US" sz="2400" dirty="0" err="1"/>
                        <a:t>rax</a:t>
                      </a:r>
                      <a:r>
                        <a:rPr lang="en-US" sz="2400" dirty="0"/>
                        <a:t> and %</a:t>
                      </a:r>
                      <a:r>
                        <a:rPr lang="en-US" sz="2400" dirty="0" err="1"/>
                        <a:t>rdx</a:t>
                      </a:r>
                      <a:r>
                        <a:rPr lang="en-US" sz="2400" dirty="0"/>
                        <a:t>, plus 4</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81571403"/>
                  </a:ext>
                </a:extLst>
              </a:tr>
              <a:tr h="581025">
                <a:tc>
                  <a:txBody>
                    <a:bodyPr/>
                    <a:lstStyle/>
                    <a:p>
                      <a:pPr algn="ctr"/>
                      <a:r>
                        <a:rPr lang="en-US" sz="2400" dirty="0"/>
                        <a:t>(, %</a:t>
                      </a:r>
                      <a:r>
                        <a:rPr lang="en-US" sz="2400" dirty="0" err="1"/>
                        <a:t>rcx</a:t>
                      </a:r>
                      <a:r>
                        <a:rPr lang="en-US" sz="2400" dirty="0"/>
                        <a:t>, 4)</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rcx</a:t>
                      </a:r>
                      <a:r>
                        <a:rPr lang="en-US" sz="2400" dirty="0"/>
                        <a:t>, times 4 (multiplier can be 1, 2, 4, 8)</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25669967"/>
                  </a:ext>
                </a:extLst>
              </a:tr>
              <a:tr h="581025">
                <a:tc>
                  <a:txBody>
                    <a:bodyPr/>
                    <a:lstStyle/>
                    <a:p>
                      <a:pPr algn="ctr"/>
                      <a:r>
                        <a:rPr lang="en-US" sz="2400" dirty="0"/>
                        <a:t>(%</a:t>
                      </a:r>
                      <a:r>
                        <a:rPr lang="en-US" sz="2400" dirty="0" err="1"/>
                        <a:t>rax</a:t>
                      </a:r>
                      <a:r>
                        <a:rPr lang="en-US" sz="2400" dirty="0"/>
                        <a:t>, %</a:t>
                      </a:r>
                      <a:r>
                        <a:rPr lang="en-US" sz="2400" dirty="0" err="1"/>
                        <a:t>rcx</a:t>
                      </a:r>
                      <a:r>
                        <a:rPr lang="en-US" sz="2400" dirty="0"/>
                        <a:t>, 2)</a:t>
                      </a:r>
                    </a:p>
                  </a:txBody>
                  <a:tcPr anchor="ctr">
                    <a:lnR w="12700" cap="flat" cmpd="sng" algn="ctr">
                      <a:solidFill>
                        <a:schemeClr val="tx1"/>
                      </a:solidFill>
                      <a:prstDash val="solid"/>
                      <a:round/>
                      <a:headEnd type="none" w="med" len="med"/>
                      <a:tailEnd type="none" w="med" len="med"/>
                    </a:lnR>
                  </a:tcPr>
                </a:tc>
                <a:tc>
                  <a:txBody>
                    <a:bodyPr/>
                    <a:lstStyle/>
                    <a:p>
                      <a:pPr algn="ctr"/>
                      <a:r>
                        <a:rPr lang="en-US" sz="2400" dirty="0"/>
                        <a:t>What’s in %</a:t>
                      </a:r>
                      <a:r>
                        <a:rPr lang="en-US" sz="2400" dirty="0" err="1"/>
                        <a:t>rax</a:t>
                      </a:r>
                      <a:r>
                        <a:rPr lang="en-US" sz="2400" dirty="0"/>
                        <a:t>, plus 2 times what’s in %</a:t>
                      </a:r>
                      <a:r>
                        <a:rPr lang="en-US" sz="2400" dirty="0" err="1"/>
                        <a:t>rcx</a:t>
                      </a:r>
                      <a:endParaRPr lang="en-US" sz="24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5912895"/>
                  </a:ext>
                </a:extLst>
              </a:tr>
              <a:tr h="581025">
                <a:tc>
                  <a:txBody>
                    <a:bodyPr/>
                    <a:lstStyle/>
                    <a:p>
                      <a:pPr algn="ctr"/>
                      <a:r>
                        <a:rPr lang="en-US" sz="2400" dirty="0"/>
                        <a:t>8(%</a:t>
                      </a:r>
                      <a:r>
                        <a:rPr lang="en-US" sz="2400" dirty="0" err="1"/>
                        <a:t>rax</a:t>
                      </a:r>
                      <a:r>
                        <a:rPr lang="en-US" sz="2400" dirty="0"/>
                        <a:t>, %</a:t>
                      </a:r>
                      <a:r>
                        <a:rPr lang="en-US" sz="2400" dirty="0" err="1"/>
                        <a:t>rcx</a:t>
                      </a:r>
                      <a:r>
                        <a:rPr lang="en-US" sz="2400" dirty="0"/>
                        <a:t>, 2)</a:t>
                      </a:r>
                    </a:p>
                  </a:txBody>
                  <a:tcPr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What’s in %</a:t>
                      </a:r>
                      <a:r>
                        <a:rPr lang="en-US" sz="2400" dirty="0" err="1"/>
                        <a:t>rax</a:t>
                      </a:r>
                      <a:r>
                        <a:rPr lang="en-US" sz="2400" dirty="0"/>
                        <a:t>, plus 2 times what’s in %</a:t>
                      </a:r>
                      <a:r>
                        <a:rPr lang="en-US" sz="2400" dirty="0" err="1"/>
                        <a:t>rcx</a:t>
                      </a:r>
                      <a:r>
                        <a:rPr lang="en-US" sz="2400" dirty="0"/>
                        <a:t>, plus 8</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06273077"/>
                  </a:ext>
                </a:extLst>
              </a:tr>
            </a:tbl>
          </a:graphicData>
        </a:graphic>
      </p:graphicFrame>
    </p:spTree>
    <p:extLst>
      <p:ext uri="{BB962C8B-B14F-4D97-AF65-F5344CB8AC3E}">
        <p14:creationId xmlns:p14="http://schemas.microsoft.com/office/powerpoint/2010/main" val="189116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FFA4-197A-E24F-AD3F-99475642F14C}"/>
              </a:ext>
            </a:extLst>
          </p:cNvPr>
          <p:cNvSpPr>
            <a:spLocks noGrp="1"/>
          </p:cNvSpPr>
          <p:nvPr>
            <p:ph type="title"/>
          </p:nvPr>
        </p:nvSpPr>
        <p:spPr/>
        <p:txBody>
          <a:bodyPr/>
          <a:lstStyle/>
          <a:p>
            <a:r>
              <a:rPr lang="en-US" dirty="0"/>
              <a:t>Operand Forms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9372A05-8AED-A34C-9FE2-C5B28F564304}"/>
                  </a:ext>
                </a:extLst>
              </p:cNvPr>
              <p:cNvGraphicFramePr>
                <a:graphicFrameLocks noGrp="1"/>
              </p:cNvGraphicFramePr>
              <p:nvPr>
                <p:ph idx="1"/>
              </p:nvPr>
            </p:nvGraphicFramePr>
            <p:xfrm>
              <a:off x="152400" y="1295400"/>
              <a:ext cx="11811000" cy="4988560"/>
            </p:xfrm>
            <a:graphic>
              <a:graphicData uri="http://schemas.openxmlformats.org/drawingml/2006/table">
                <a:tbl>
                  <a:tblPr firstRow="1" bandRow="1">
                    <a:tableStyleId>{7E9639D4-E3E2-4D34-9284-5A2195B3D0D7}</a:tableStyleId>
                  </a:tblPr>
                  <a:tblGrid>
                    <a:gridCol w="2952750">
                      <a:extLst>
                        <a:ext uri="{9D8B030D-6E8A-4147-A177-3AD203B41FA5}">
                          <a16:colId xmlns:a16="http://schemas.microsoft.com/office/drawing/2014/main" val="2274311269"/>
                        </a:ext>
                      </a:extLst>
                    </a:gridCol>
                    <a:gridCol w="2952750">
                      <a:extLst>
                        <a:ext uri="{9D8B030D-6E8A-4147-A177-3AD203B41FA5}">
                          <a16:colId xmlns:a16="http://schemas.microsoft.com/office/drawing/2014/main" val="1999330854"/>
                        </a:ext>
                      </a:extLst>
                    </a:gridCol>
                    <a:gridCol w="2952750">
                      <a:extLst>
                        <a:ext uri="{9D8B030D-6E8A-4147-A177-3AD203B41FA5}">
                          <a16:colId xmlns:a16="http://schemas.microsoft.com/office/drawing/2014/main" val="1391640483"/>
                        </a:ext>
                      </a:extLst>
                    </a:gridCol>
                    <a:gridCol w="2952750">
                      <a:extLst>
                        <a:ext uri="{9D8B030D-6E8A-4147-A177-3AD203B41FA5}">
                          <a16:colId xmlns:a16="http://schemas.microsoft.com/office/drawing/2014/main" val="3736083793"/>
                        </a:ext>
                      </a:extLst>
                    </a:gridCol>
                  </a:tblGrid>
                  <a:tr h="370840">
                    <a:tc>
                      <a:txBody>
                        <a:bodyPr/>
                        <a:lstStyle/>
                        <a:p>
                          <a:pPr algn="l"/>
                          <a:r>
                            <a:rPr lang="en-US" dirty="0"/>
                            <a:t>Type</a:t>
                          </a:r>
                        </a:p>
                      </a:txBody>
                      <a:tcPr/>
                    </a:tc>
                    <a:tc>
                      <a:txBody>
                        <a:bodyPr/>
                        <a:lstStyle/>
                        <a:p>
                          <a:pPr algn="l"/>
                          <a:r>
                            <a:rPr lang="en-US" dirty="0"/>
                            <a:t>Form</a:t>
                          </a:r>
                        </a:p>
                      </a:txBody>
                      <a:tcPr/>
                    </a:tc>
                    <a:tc>
                      <a:txBody>
                        <a:bodyPr/>
                        <a:lstStyle/>
                        <a:p>
                          <a:pPr algn="l"/>
                          <a:r>
                            <a:rPr lang="en-US" dirty="0"/>
                            <a:t>Operand Value</a:t>
                          </a:r>
                        </a:p>
                      </a:txBody>
                      <a:tcPr/>
                    </a:tc>
                    <a:tc>
                      <a:txBody>
                        <a:bodyPr/>
                        <a:lstStyle/>
                        <a:p>
                          <a:pPr algn="l"/>
                          <a:r>
                            <a:rPr lang="en-US" dirty="0"/>
                            <a:t>Name</a:t>
                          </a:r>
                        </a:p>
                      </a:txBody>
                      <a:tcPr/>
                    </a:tc>
                    <a:extLst>
                      <a:ext uri="{0D108BD9-81ED-4DB2-BD59-A6C34878D82A}">
                        <a16:rowId xmlns:a16="http://schemas.microsoft.com/office/drawing/2014/main" val="1693204325"/>
                      </a:ext>
                    </a:extLst>
                  </a:tr>
                  <a:tr h="370840">
                    <a:tc>
                      <a:txBody>
                        <a:bodyPr/>
                        <a:lstStyle/>
                        <a:p>
                          <a:pPr algn="l"/>
                          <a:r>
                            <a:rPr lang="en-US" dirty="0"/>
                            <a:t>Immediate</a:t>
                          </a:r>
                        </a:p>
                        <a:p>
                          <a:pPr algn="l"/>
                          <a:endParaRPr lang="en-US" dirty="0"/>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𝐼𝑚𝑚</m:t>
                                </m:r>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oMath>
                            </m:oMathPara>
                          </a14:m>
                          <a:endParaRPr lang="en-US" dirty="0"/>
                        </a:p>
                      </a:txBody>
                      <a:tcPr/>
                    </a:tc>
                    <a:tc>
                      <a:txBody>
                        <a:bodyPr/>
                        <a:lstStyle/>
                        <a:p>
                          <a:pPr algn="l"/>
                          <a:r>
                            <a:rPr lang="en-US" dirty="0"/>
                            <a:t>Immediate</a:t>
                          </a:r>
                        </a:p>
                      </a:txBody>
                      <a:tcPr/>
                    </a:tc>
                    <a:extLst>
                      <a:ext uri="{0D108BD9-81ED-4DB2-BD59-A6C34878D82A}">
                        <a16:rowId xmlns:a16="http://schemas.microsoft.com/office/drawing/2014/main" val="3988597084"/>
                      </a:ext>
                    </a:extLst>
                  </a:tr>
                  <a:tr h="370840">
                    <a:tc>
                      <a:txBody>
                        <a:bodyPr/>
                        <a:lstStyle/>
                        <a:p>
                          <a:pPr algn="l"/>
                          <a:r>
                            <a:rPr lang="en-US" dirty="0"/>
                            <a:t>Register</a:t>
                          </a:r>
                        </a:p>
                        <a:p>
                          <a:pPr algn="l"/>
                          <a:endParaRPr lang="en-US" dirty="0"/>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R</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oMath>
                            </m:oMathPara>
                          </a14:m>
                          <a:endParaRPr lang="en-US" dirty="0"/>
                        </a:p>
                      </a:txBody>
                      <a:tcPr/>
                    </a:tc>
                    <a:tc>
                      <a:txBody>
                        <a:bodyPr/>
                        <a:lstStyle/>
                        <a:p>
                          <a:pPr algn="l"/>
                          <a:r>
                            <a:rPr lang="en-US" dirty="0"/>
                            <a:t>Register</a:t>
                          </a:r>
                        </a:p>
                      </a:txBody>
                      <a:tcPr/>
                    </a:tc>
                    <a:extLst>
                      <a:ext uri="{0D108BD9-81ED-4DB2-BD59-A6C34878D82A}">
                        <a16:rowId xmlns:a16="http://schemas.microsoft.com/office/drawing/2014/main" val="3005110492"/>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oMath>
                            </m:oMathPara>
                          </a14:m>
                          <a:endParaRPr lang="en-US" dirty="0"/>
                        </a:p>
                      </a:txBody>
                      <a:tcPr/>
                    </a:tc>
                    <a:tc>
                      <a:txBody>
                        <a:bodyPr/>
                        <a:lstStyle/>
                        <a:p>
                          <a:pPr algn="l"/>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oMath>
                            </m:oMathPara>
                          </a14:m>
                          <a:endParaRPr lang="en-US" dirty="0"/>
                        </a:p>
                      </a:txBody>
                      <a:tcPr/>
                    </a:tc>
                    <a:tc>
                      <a:txBody>
                        <a:bodyPr/>
                        <a:lstStyle/>
                        <a:p>
                          <a:pPr algn="l"/>
                          <a:r>
                            <a:rPr lang="en-US" dirty="0"/>
                            <a:t>Absolute</a:t>
                          </a:r>
                        </a:p>
                      </a:txBody>
                      <a:tcPr/>
                    </a:tc>
                    <a:extLst>
                      <a:ext uri="{0D108BD9-81ED-4DB2-BD59-A6C34878D82A}">
                        <a16:rowId xmlns:a16="http://schemas.microsoft.com/office/drawing/2014/main" val="34687730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Indirect</a:t>
                          </a:r>
                        </a:p>
                      </a:txBody>
                      <a:tcPr/>
                    </a:tc>
                    <a:extLst>
                      <a:ext uri="{0D108BD9-81ED-4DB2-BD59-A6C34878D82A}">
                        <a16:rowId xmlns:a16="http://schemas.microsoft.com/office/drawing/2014/main" val="3297806337"/>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 </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Base + displacement</a:t>
                          </a:r>
                        </a:p>
                      </a:txBody>
                      <a:tcPr/>
                    </a:tc>
                    <a:extLst>
                      <a:ext uri="{0D108BD9-81ED-4DB2-BD59-A6C34878D82A}">
                        <a16:rowId xmlns:a16="http://schemas.microsoft.com/office/drawing/2014/main" val="2732868801"/>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Indexed</a:t>
                          </a:r>
                        </a:p>
                      </a:txBody>
                      <a:tcPr/>
                    </a:tc>
                    <a:extLst>
                      <a:ext uri="{0D108BD9-81ED-4DB2-BD59-A6C34878D82A}">
                        <a16:rowId xmlns:a16="http://schemas.microsoft.com/office/drawing/2014/main" val="4244832536"/>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oMath>
                            </m:oMathPara>
                          </a14:m>
                          <a:endParaRPr lang="en-US" dirty="0"/>
                        </a:p>
                      </a:txBody>
                      <a:tcPr/>
                    </a:tc>
                    <a:tc>
                      <a:txBody>
                        <a:bodyPr/>
                        <a:lstStyle/>
                        <a:p>
                          <a:pPr algn="l"/>
                          <a:r>
                            <a:rPr lang="en-US" dirty="0"/>
                            <a:t>Indexed</a:t>
                          </a:r>
                        </a:p>
                      </a:txBody>
                      <a:tcPr/>
                    </a:tc>
                    <a:extLst>
                      <a:ext uri="{0D108BD9-81ED-4DB2-BD59-A6C34878D82A}">
                        <a16:rowId xmlns:a16="http://schemas.microsoft.com/office/drawing/2014/main" val="2181844000"/>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algn="l"/>
                          <a:r>
                            <a:rPr lang="en-US" dirty="0"/>
                            <a:t>Scaled indexed</a:t>
                          </a:r>
                        </a:p>
                      </a:txBody>
                      <a:tcPr/>
                    </a:tc>
                    <a:extLst>
                      <a:ext uri="{0D108BD9-81ED-4DB2-BD59-A6C34878D82A}">
                        <a16:rowId xmlns:a16="http://schemas.microsoft.com/office/drawing/2014/main" val="3762833568"/>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3461568827"/>
                      </a:ext>
                    </a:extLst>
                  </a:tr>
                  <a:tr h="370840">
                    <a:tc>
                      <a:txBody>
                        <a:bodyPr/>
                        <a:lstStyle/>
                        <a:p>
                          <a:pPr algn="l"/>
                          <a:r>
                            <a:rPr lang="en-US" dirty="0"/>
                            <a:t>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02032464"/>
                      </a:ext>
                    </a:extLst>
                  </a:tr>
                  <a:tr h="370840">
                    <a:tc>
                      <a:txBody>
                        <a:bodyPr/>
                        <a:lstStyle/>
                        <a:p>
                          <a:pPr algn="l"/>
                          <a:r>
                            <a:rPr lang="en-US" dirty="0"/>
                            <a:t>Memory</a:t>
                          </a:r>
                        </a:p>
                      </a:txBody>
                      <a:tcPr/>
                    </a:tc>
                    <a:tc>
                      <a:txBody>
                        <a:bodyPr/>
                        <a:lstStyle/>
                        <a:p>
                          <a:pPr algn="l"/>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𝐼𝑚𝑚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𝑟</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en-US" b="0" i="0"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rPr>
                                  <m:t>𝐼𝑚𝑚</m:t>
                                </m:r>
                                <m:r>
                                  <a:rPr lang="en-US" b="0" i="1" smtClean="0">
                                    <a:latin typeface="Cambria Math" panose="02040503050406030204" pitchFamily="18" charset="0"/>
                                  </a:rPr>
                                  <m:t>+</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d>
                                <m:r>
                                  <a:rPr lang="en-US" b="0" i="0" smtClean="0">
                                    <a:latin typeface="Cambria Math" panose="02040503050406030204" pitchFamily="18" charset="0"/>
                                  </a:rPr>
                                  <m:t>+ </m:t>
                                </m:r>
                                <m:r>
                                  <m:rPr>
                                    <m:sty m:val="p"/>
                                  </m:rPr>
                                  <a:rPr lang="en-US" b="0" i="0" smtClean="0">
                                    <a:latin typeface="Cambria Math" panose="02040503050406030204" pitchFamily="18" charset="0"/>
                                  </a:rPr>
                                  <m:t>R</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rPr>
                                  <m:t>]</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681760534"/>
                      </a:ext>
                    </a:extLst>
                  </a:tr>
                </a:tbl>
              </a:graphicData>
            </a:graphic>
          </p:graphicFrame>
        </mc:Choice>
        <mc:Fallback xmlns="">
          <p:graphicFrame>
            <p:nvGraphicFramePr>
              <p:cNvPr id="4" name="Content Placeholder 3">
                <a:extLst>
                  <a:ext uri="{FF2B5EF4-FFF2-40B4-BE49-F238E27FC236}">
                    <a16:creationId xmlns:a16="http://schemas.microsoft.com/office/drawing/2014/main" id="{69372A05-8AED-A34C-9FE2-C5B28F564304}"/>
                  </a:ext>
                </a:extLst>
              </p:cNvPr>
              <p:cNvGraphicFramePr>
                <a:graphicFrameLocks noGrp="1"/>
              </p:cNvGraphicFramePr>
              <p:nvPr>
                <p:ph idx="1"/>
                <p:extLst>
                  <p:ext uri="{D42A27DB-BD31-4B8C-83A1-F6EECF244321}">
                    <p14:modId xmlns:p14="http://schemas.microsoft.com/office/powerpoint/2010/main" val="1866812307"/>
                  </p:ext>
                </p:extLst>
              </p:nvPr>
            </p:nvGraphicFramePr>
            <p:xfrm>
              <a:off x="152400" y="1295400"/>
              <a:ext cx="11811000" cy="4988560"/>
            </p:xfrm>
            <a:graphic>
              <a:graphicData uri="http://schemas.openxmlformats.org/drawingml/2006/table">
                <a:tbl>
                  <a:tblPr firstRow="1" bandRow="1">
                    <a:tableStyleId>{7E9639D4-E3E2-4D34-9284-5A2195B3D0D7}</a:tableStyleId>
                  </a:tblPr>
                  <a:tblGrid>
                    <a:gridCol w="2952750">
                      <a:extLst>
                        <a:ext uri="{9D8B030D-6E8A-4147-A177-3AD203B41FA5}">
                          <a16:colId xmlns:a16="http://schemas.microsoft.com/office/drawing/2014/main" val="2274311269"/>
                        </a:ext>
                      </a:extLst>
                    </a:gridCol>
                    <a:gridCol w="2952750">
                      <a:extLst>
                        <a:ext uri="{9D8B030D-6E8A-4147-A177-3AD203B41FA5}">
                          <a16:colId xmlns:a16="http://schemas.microsoft.com/office/drawing/2014/main" val="1999330854"/>
                        </a:ext>
                      </a:extLst>
                    </a:gridCol>
                    <a:gridCol w="2952750">
                      <a:extLst>
                        <a:ext uri="{9D8B030D-6E8A-4147-A177-3AD203B41FA5}">
                          <a16:colId xmlns:a16="http://schemas.microsoft.com/office/drawing/2014/main" val="1391640483"/>
                        </a:ext>
                      </a:extLst>
                    </a:gridCol>
                    <a:gridCol w="2952750">
                      <a:extLst>
                        <a:ext uri="{9D8B030D-6E8A-4147-A177-3AD203B41FA5}">
                          <a16:colId xmlns:a16="http://schemas.microsoft.com/office/drawing/2014/main" val="3736083793"/>
                        </a:ext>
                      </a:extLst>
                    </a:gridCol>
                  </a:tblGrid>
                  <a:tr h="370840">
                    <a:tc>
                      <a:txBody>
                        <a:bodyPr/>
                        <a:lstStyle/>
                        <a:p>
                          <a:pPr algn="l"/>
                          <a:r>
                            <a:rPr lang="en-US" dirty="0"/>
                            <a:t>Type</a:t>
                          </a:r>
                        </a:p>
                      </a:txBody>
                      <a:tcPr/>
                    </a:tc>
                    <a:tc>
                      <a:txBody>
                        <a:bodyPr/>
                        <a:lstStyle/>
                        <a:p>
                          <a:pPr algn="l"/>
                          <a:r>
                            <a:rPr lang="en-US" dirty="0"/>
                            <a:t>Form</a:t>
                          </a:r>
                        </a:p>
                      </a:txBody>
                      <a:tcPr/>
                    </a:tc>
                    <a:tc>
                      <a:txBody>
                        <a:bodyPr/>
                        <a:lstStyle/>
                        <a:p>
                          <a:pPr algn="l"/>
                          <a:r>
                            <a:rPr lang="en-US" dirty="0"/>
                            <a:t>Operand Value</a:t>
                          </a:r>
                        </a:p>
                      </a:txBody>
                      <a:tcPr/>
                    </a:tc>
                    <a:tc>
                      <a:txBody>
                        <a:bodyPr/>
                        <a:lstStyle/>
                        <a:p>
                          <a:pPr algn="l"/>
                          <a:r>
                            <a:rPr lang="en-US" dirty="0"/>
                            <a:t>Name</a:t>
                          </a:r>
                        </a:p>
                      </a:txBody>
                      <a:tcPr/>
                    </a:tc>
                    <a:extLst>
                      <a:ext uri="{0D108BD9-81ED-4DB2-BD59-A6C34878D82A}">
                        <a16:rowId xmlns:a16="http://schemas.microsoft.com/office/drawing/2014/main" val="1693204325"/>
                      </a:ext>
                    </a:extLst>
                  </a:tr>
                  <a:tr h="640080">
                    <a:tc>
                      <a:txBody>
                        <a:bodyPr/>
                        <a:lstStyle/>
                        <a:p>
                          <a:pPr algn="l"/>
                          <a:r>
                            <a:rPr lang="en-US" dirty="0"/>
                            <a:t>Immediate</a:t>
                          </a:r>
                        </a:p>
                        <a:p>
                          <a:pPr algn="l"/>
                          <a:endParaRPr lang="en-US" dirty="0"/>
                        </a:p>
                      </a:txBody>
                      <a:tcPr/>
                    </a:tc>
                    <a:tc>
                      <a:txBody>
                        <a:bodyPr/>
                        <a:lstStyle/>
                        <a:p>
                          <a:endParaRPr lang="en-US"/>
                        </a:p>
                      </a:txBody>
                      <a:tcPr>
                        <a:blipFill>
                          <a:blip r:embed="rId3"/>
                          <a:stretch>
                            <a:fillRect l="-100862" t="-62745" r="-200431" b="-627451"/>
                          </a:stretch>
                        </a:blipFill>
                      </a:tcPr>
                    </a:tc>
                    <a:tc>
                      <a:txBody>
                        <a:bodyPr/>
                        <a:lstStyle/>
                        <a:p>
                          <a:endParaRPr lang="en-US"/>
                        </a:p>
                      </a:txBody>
                      <a:tcPr>
                        <a:blipFill>
                          <a:blip r:embed="rId3"/>
                          <a:stretch>
                            <a:fillRect l="-200000" t="-62745" r="-99571" b="-627451"/>
                          </a:stretch>
                        </a:blipFill>
                      </a:tcPr>
                    </a:tc>
                    <a:tc>
                      <a:txBody>
                        <a:bodyPr/>
                        <a:lstStyle/>
                        <a:p>
                          <a:pPr algn="l"/>
                          <a:r>
                            <a:rPr lang="en-US" dirty="0"/>
                            <a:t>Immediate</a:t>
                          </a:r>
                        </a:p>
                      </a:txBody>
                      <a:tcPr/>
                    </a:tc>
                    <a:extLst>
                      <a:ext uri="{0D108BD9-81ED-4DB2-BD59-A6C34878D82A}">
                        <a16:rowId xmlns:a16="http://schemas.microsoft.com/office/drawing/2014/main" val="3988597084"/>
                      </a:ext>
                    </a:extLst>
                  </a:tr>
                  <a:tr h="640080">
                    <a:tc>
                      <a:txBody>
                        <a:bodyPr/>
                        <a:lstStyle/>
                        <a:p>
                          <a:pPr algn="l"/>
                          <a:r>
                            <a:rPr lang="en-US" dirty="0"/>
                            <a:t>Register</a:t>
                          </a:r>
                        </a:p>
                        <a:p>
                          <a:pPr algn="l"/>
                          <a:endParaRPr lang="en-US" dirty="0"/>
                        </a:p>
                      </a:txBody>
                      <a:tcPr/>
                    </a:tc>
                    <a:tc>
                      <a:txBody>
                        <a:bodyPr/>
                        <a:lstStyle/>
                        <a:p>
                          <a:endParaRPr lang="en-US"/>
                        </a:p>
                      </a:txBody>
                      <a:tcPr>
                        <a:blipFill>
                          <a:blip r:embed="rId3"/>
                          <a:stretch>
                            <a:fillRect l="-100862" t="-166000" r="-200431" b="-540000"/>
                          </a:stretch>
                        </a:blipFill>
                      </a:tcPr>
                    </a:tc>
                    <a:tc>
                      <a:txBody>
                        <a:bodyPr/>
                        <a:lstStyle/>
                        <a:p>
                          <a:endParaRPr lang="en-US"/>
                        </a:p>
                      </a:txBody>
                      <a:tcPr>
                        <a:blipFill>
                          <a:blip r:embed="rId3"/>
                          <a:stretch>
                            <a:fillRect l="-200000" t="-166000" r="-99571" b="-540000"/>
                          </a:stretch>
                        </a:blipFill>
                      </a:tcPr>
                    </a:tc>
                    <a:tc>
                      <a:txBody>
                        <a:bodyPr/>
                        <a:lstStyle/>
                        <a:p>
                          <a:pPr algn="l"/>
                          <a:r>
                            <a:rPr lang="en-US" dirty="0"/>
                            <a:t>Register</a:t>
                          </a:r>
                        </a:p>
                      </a:txBody>
                      <a:tcPr/>
                    </a:tc>
                    <a:extLst>
                      <a:ext uri="{0D108BD9-81ED-4DB2-BD59-A6C34878D82A}">
                        <a16:rowId xmlns:a16="http://schemas.microsoft.com/office/drawing/2014/main" val="3005110492"/>
                      </a:ext>
                    </a:extLst>
                  </a:tr>
                  <a:tr h="370840">
                    <a:tc>
                      <a:txBody>
                        <a:bodyPr/>
                        <a:lstStyle/>
                        <a:p>
                          <a:pPr algn="l"/>
                          <a:r>
                            <a:rPr lang="en-US" dirty="0"/>
                            <a:t>Memory</a:t>
                          </a:r>
                        </a:p>
                      </a:txBody>
                      <a:tcPr/>
                    </a:tc>
                    <a:tc>
                      <a:txBody>
                        <a:bodyPr/>
                        <a:lstStyle/>
                        <a:p>
                          <a:endParaRPr lang="en-US"/>
                        </a:p>
                      </a:txBody>
                      <a:tcPr>
                        <a:blipFill>
                          <a:blip r:embed="rId3"/>
                          <a:stretch>
                            <a:fillRect l="-100862" t="-458621" r="-200431" b="-831034"/>
                          </a:stretch>
                        </a:blipFill>
                      </a:tcPr>
                    </a:tc>
                    <a:tc>
                      <a:txBody>
                        <a:bodyPr/>
                        <a:lstStyle/>
                        <a:p>
                          <a:endParaRPr lang="en-US"/>
                        </a:p>
                      </a:txBody>
                      <a:tcPr>
                        <a:blipFill>
                          <a:blip r:embed="rId3"/>
                          <a:stretch>
                            <a:fillRect l="-200000" t="-458621" r="-99571" b="-831034"/>
                          </a:stretch>
                        </a:blipFill>
                      </a:tcPr>
                    </a:tc>
                    <a:tc>
                      <a:txBody>
                        <a:bodyPr/>
                        <a:lstStyle/>
                        <a:p>
                          <a:pPr algn="l"/>
                          <a:r>
                            <a:rPr lang="en-US" dirty="0"/>
                            <a:t>Absolute</a:t>
                          </a:r>
                        </a:p>
                      </a:txBody>
                      <a:tcPr/>
                    </a:tc>
                    <a:extLst>
                      <a:ext uri="{0D108BD9-81ED-4DB2-BD59-A6C34878D82A}">
                        <a16:rowId xmlns:a16="http://schemas.microsoft.com/office/drawing/2014/main" val="34687730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Memory</a:t>
                          </a:r>
                        </a:p>
                      </a:txBody>
                      <a:tcPr/>
                    </a:tc>
                    <a:tc>
                      <a:txBody>
                        <a:bodyPr/>
                        <a:lstStyle/>
                        <a:p>
                          <a:endParaRPr lang="en-US"/>
                        </a:p>
                      </a:txBody>
                      <a:tcPr>
                        <a:blipFill>
                          <a:blip r:embed="rId3"/>
                          <a:stretch>
                            <a:fillRect l="-100862" t="-558621" r="-200431" b="-731034"/>
                          </a:stretch>
                        </a:blipFill>
                      </a:tcPr>
                    </a:tc>
                    <a:tc>
                      <a:txBody>
                        <a:bodyPr/>
                        <a:lstStyle/>
                        <a:p>
                          <a:endParaRPr lang="en-US"/>
                        </a:p>
                      </a:txBody>
                      <a:tcPr>
                        <a:blipFill>
                          <a:blip r:embed="rId3"/>
                          <a:stretch>
                            <a:fillRect l="-200000" t="-558621" r="-99571" b="-731034"/>
                          </a:stretch>
                        </a:blipFill>
                      </a:tcPr>
                    </a:tc>
                    <a:tc>
                      <a:txBody>
                        <a:bodyPr/>
                        <a:lstStyle/>
                        <a:p>
                          <a:pPr algn="l"/>
                          <a:r>
                            <a:rPr lang="en-US" dirty="0"/>
                            <a:t>Indirect</a:t>
                          </a:r>
                        </a:p>
                      </a:txBody>
                      <a:tcPr/>
                    </a:tc>
                    <a:extLst>
                      <a:ext uri="{0D108BD9-81ED-4DB2-BD59-A6C34878D82A}">
                        <a16:rowId xmlns:a16="http://schemas.microsoft.com/office/drawing/2014/main" val="3297806337"/>
                      </a:ext>
                    </a:extLst>
                  </a:tr>
                  <a:tr h="370840">
                    <a:tc>
                      <a:txBody>
                        <a:bodyPr/>
                        <a:lstStyle/>
                        <a:p>
                          <a:pPr algn="l"/>
                          <a:r>
                            <a:rPr lang="en-US" dirty="0"/>
                            <a:t>Memory</a:t>
                          </a:r>
                        </a:p>
                      </a:txBody>
                      <a:tcPr/>
                    </a:tc>
                    <a:tc>
                      <a:txBody>
                        <a:bodyPr/>
                        <a:lstStyle/>
                        <a:p>
                          <a:endParaRPr lang="en-US"/>
                        </a:p>
                      </a:txBody>
                      <a:tcPr>
                        <a:blipFill>
                          <a:blip r:embed="rId3"/>
                          <a:stretch>
                            <a:fillRect l="-100862" t="-636667" r="-200431" b="-606667"/>
                          </a:stretch>
                        </a:blipFill>
                      </a:tcPr>
                    </a:tc>
                    <a:tc>
                      <a:txBody>
                        <a:bodyPr/>
                        <a:lstStyle/>
                        <a:p>
                          <a:endParaRPr lang="en-US"/>
                        </a:p>
                      </a:txBody>
                      <a:tcPr>
                        <a:blipFill>
                          <a:blip r:embed="rId3"/>
                          <a:stretch>
                            <a:fillRect l="-200000" t="-636667" r="-99571" b="-606667"/>
                          </a:stretch>
                        </a:blipFill>
                      </a:tcPr>
                    </a:tc>
                    <a:tc>
                      <a:txBody>
                        <a:bodyPr/>
                        <a:lstStyle/>
                        <a:p>
                          <a:pPr algn="l"/>
                          <a:r>
                            <a:rPr lang="en-US" dirty="0"/>
                            <a:t>Base + displacement</a:t>
                          </a:r>
                        </a:p>
                      </a:txBody>
                      <a:tcPr/>
                    </a:tc>
                    <a:extLst>
                      <a:ext uri="{0D108BD9-81ED-4DB2-BD59-A6C34878D82A}">
                        <a16:rowId xmlns:a16="http://schemas.microsoft.com/office/drawing/2014/main" val="2732868801"/>
                      </a:ext>
                    </a:extLst>
                  </a:tr>
                  <a:tr h="370840">
                    <a:tc>
                      <a:txBody>
                        <a:bodyPr/>
                        <a:lstStyle/>
                        <a:p>
                          <a:pPr algn="l"/>
                          <a:r>
                            <a:rPr lang="en-US" dirty="0"/>
                            <a:t>Memory</a:t>
                          </a:r>
                        </a:p>
                      </a:txBody>
                      <a:tcPr/>
                    </a:tc>
                    <a:tc>
                      <a:txBody>
                        <a:bodyPr/>
                        <a:lstStyle/>
                        <a:p>
                          <a:endParaRPr lang="en-US"/>
                        </a:p>
                      </a:txBody>
                      <a:tcPr>
                        <a:blipFill>
                          <a:blip r:embed="rId3"/>
                          <a:stretch>
                            <a:fillRect l="-100862" t="-762069" r="-200431" b="-527586"/>
                          </a:stretch>
                        </a:blipFill>
                      </a:tcPr>
                    </a:tc>
                    <a:tc>
                      <a:txBody>
                        <a:bodyPr/>
                        <a:lstStyle/>
                        <a:p>
                          <a:endParaRPr lang="en-US"/>
                        </a:p>
                      </a:txBody>
                      <a:tcPr>
                        <a:blipFill>
                          <a:blip r:embed="rId3"/>
                          <a:stretch>
                            <a:fillRect l="-200000" t="-762069" r="-99571" b="-527586"/>
                          </a:stretch>
                        </a:blipFill>
                      </a:tcPr>
                    </a:tc>
                    <a:tc>
                      <a:txBody>
                        <a:bodyPr/>
                        <a:lstStyle/>
                        <a:p>
                          <a:pPr algn="l"/>
                          <a:r>
                            <a:rPr lang="en-US" dirty="0"/>
                            <a:t>Indexed</a:t>
                          </a:r>
                        </a:p>
                      </a:txBody>
                      <a:tcPr/>
                    </a:tc>
                    <a:extLst>
                      <a:ext uri="{0D108BD9-81ED-4DB2-BD59-A6C34878D82A}">
                        <a16:rowId xmlns:a16="http://schemas.microsoft.com/office/drawing/2014/main" val="4244832536"/>
                      </a:ext>
                    </a:extLst>
                  </a:tr>
                  <a:tr h="370840">
                    <a:tc>
                      <a:txBody>
                        <a:bodyPr/>
                        <a:lstStyle/>
                        <a:p>
                          <a:pPr algn="l"/>
                          <a:r>
                            <a:rPr lang="en-US" dirty="0"/>
                            <a:t>Memory</a:t>
                          </a:r>
                        </a:p>
                      </a:txBody>
                      <a:tcPr/>
                    </a:tc>
                    <a:tc>
                      <a:txBody>
                        <a:bodyPr/>
                        <a:lstStyle/>
                        <a:p>
                          <a:endParaRPr lang="en-US"/>
                        </a:p>
                      </a:txBody>
                      <a:tcPr>
                        <a:blipFill>
                          <a:blip r:embed="rId3"/>
                          <a:stretch>
                            <a:fillRect l="-100862" t="-862069" r="-200431" b="-427586"/>
                          </a:stretch>
                        </a:blipFill>
                      </a:tcPr>
                    </a:tc>
                    <a:tc>
                      <a:txBody>
                        <a:bodyPr/>
                        <a:lstStyle/>
                        <a:p>
                          <a:endParaRPr lang="en-US"/>
                        </a:p>
                      </a:txBody>
                      <a:tcPr>
                        <a:blipFill>
                          <a:blip r:embed="rId3"/>
                          <a:stretch>
                            <a:fillRect l="-200000" t="-862069" r="-99571" b="-427586"/>
                          </a:stretch>
                        </a:blipFill>
                      </a:tcPr>
                    </a:tc>
                    <a:tc>
                      <a:txBody>
                        <a:bodyPr/>
                        <a:lstStyle/>
                        <a:p>
                          <a:pPr algn="l"/>
                          <a:r>
                            <a:rPr lang="en-US" dirty="0"/>
                            <a:t>Indexed</a:t>
                          </a:r>
                        </a:p>
                      </a:txBody>
                      <a:tcPr/>
                    </a:tc>
                    <a:extLst>
                      <a:ext uri="{0D108BD9-81ED-4DB2-BD59-A6C34878D82A}">
                        <a16:rowId xmlns:a16="http://schemas.microsoft.com/office/drawing/2014/main" val="2181844000"/>
                      </a:ext>
                    </a:extLst>
                  </a:tr>
                  <a:tr h="370840">
                    <a:tc>
                      <a:txBody>
                        <a:bodyPr/>
                        <a:lstStyle/>
                        <a:p>
                          <a:pPr algn="l"/>
                          <a:r>
                            <a:rPr lang="en-US" dirty="0"/>
                            <a:t>Memory</a:t>
                          </a:r>
                        </a:p>
                      </a:txBody>
                      <a:tcPr/>
                    </a:tc>
                    <a:tc>
                      <a:txBody>
                        <a:bodyPr/>
                        <a:lstStyle/>
                        <a:p>
                          <a:endParaRPr lang="en-US"/>
                        </a:p>
                      </a:txBody>
                      <a:tcPr>
                        <a:blipFill>
                          <a:blip r:embed="rId3"/>
                          <a:stretch>
                            <a:fillRect l="-100862" t="-962069" r="-200431" b="-327586"/>
                          </a:stretch>
                        </a:blipFill>
                      </a:tcPr>
                    </a:tc>
                    <a:tc>
                      <a:txBody>
                        <a:bodyPr/>
                        <a:lstStyle/>
                        <a:p>
                          <a:endParaRPr lang="en-US"/>
                        </a:p>
                      </a:txBody>
                      <a:tcPr>
                        <a:blipFill>
                          <a:blip r:embed="rId3"/>
                          <a:stretch>
                            <a:fillRect l="-200000" t="-962069" r="-99571" b="-327586"/>
                          </a:stretch>
                        </a:blipFill>
                      </a:tcPr>
                    </a:tc>
                    <a:tc>
                      <a:txBody>
                        <a:bodyPr/>
                        <a:lstStyle/>
                        <a:p>
                          <a:pPr algn="l"/>
                          <a:r>
                            <a:rPr lang="en-US" dirty="0"/>
                            <a:t>Scaled indexed</a:t>
                          </a:r>
                        </a:p>
                      </a:txBody>
                      <a:tcPr/>
                    </a:tc>
                    <a:extLst>
                      <a:ext uri="{0D108BD9-81ED-4DB2-BD59-A6C34878D82A}">
                        <a16:rowId xmlns:a16="http://schemas.microsoft.com/office/drawing/2014/main" val="3762833568"/>
                      </a:ext>
                    </a:extLst>
                  </a:tr>
                  <a:tr h="370840">
                    <a:tc>
                      <a:txBody>
                        <a:bodyPr/>
                        <a:lstStyle/>
                        <a:p>
                          <a:pPr algn="l"/>
                          <a:r>
                            <a:rPr lang="en-US" dirty="0"/>
                            <a:t>Memory</a:t>
                          </a:r>
                        </a:p>
                      </a:txBody>
                      <a:tcPr/>
                    </a:tc>
                    <a:tc>
                      <a:txBody>
                        <a:bodyPr/>
                        <a:lstStyle/>
                        <a:p>
                          <a:endParaRPr lang="en-US"/>
                        </a:p>
                      </a:txBody>
                      <a:tcPr>
                        <a:blipFill>
                          <a:blip r:embed="rId3"/>
                          <a:stretch>
                            <a:fillRect l="-100862" t="-1026667" r="-200431" b="-216667"/>
                          </a:stretch>
                        </a:blipFill>
                      </a:tcPr>
                    </a:tc>
                    <a:tc>
                      <a:txBody>
                        <a:bodyPr/>
                        <a:lstStyle/>
                        <a:p>
                          <a:endParaRPr lang="en-US"/>
                        </a:p>
                      </a:txBody>
                      <a:tcPr>
                        <a:blipFill>
                          <a:blip r:embed="rId3"/>
                          <a:stretch>
                            <a:fillRect l="-200000" t="-1026667" r="-99571" b="-216667"/>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3461568827"/>
                      </a:ext>
                    </a:extLst>
                  </a:tr>
                  <a:tr h="370840">
                    <a:tc>
                      <a:txBody>
                        <a:bodyPr/>
                        <a:lstStyle/>
                        <a:p>
                          <a:pPr algn="l"/>
                          <a:r>
                            <a:rPr lang="en-US" dirty="0"/>
                            <a:t>Memory</a:t>
                          </a:r>
                        </a:p>
                      </a:txBody>
                      <a:tcPr/>
                    </a:tc>
                    <a:tc>
                      <a:txBody>
                        <a:bodyPr/>
                        <a:lstStyle/>
                        <a:p>
                          <a:endParaRPr lang="en-US"/>
                        </a:p>
                      </a:txBody>
                      <a:tcPr>
                        <a:blipFill>
                          <a:blip r:embed="rId3"/>
                          <a:stretch>
                            <a:fillRect l="-100862" t="-1165517" r="-200431" b="-124138"/>
                          </a:stretch>
                        </a:blipFill>
                      </a:tcPr>
                    </a:tc>
                    <a:tc>
                      <a:txBody>
                        <a:bodyPr/>
                        <a:lstStyle/>
                        <a:p>
                          <a:endParaRPr lang="en-US"/>
                        </a:p>
                      </a:txBody>
                      <a:tcPr>
                        <a:blipFill>
                          <a:blip r:embed="rId3"/>
                          <a:stretch>
                            <a:fillRect l="-200000" t="-1165517" r="-99571" b="-12413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02032464"/>
                      </a:ext>
                    </a:extLst>
                  </a:tr>
                  <a:tr h="370840">
                    <a:tc>
                      <a:txBody>
                        <a:bodyPr/>
                        <a:lstStyle/>
                        <a:p>
                          <a:pPr algn="l"/>
                          <a:r>
                            <a:rPr lang="en-US" dirty="0"/>
                            <a:t>Memory</a:t>
                          </a:r>
                        </a:p>
                      </a:txBody>
                      <a:tcPr/>
                    </a:tc>
                    <a:tc>
                      <a:txBody>
                        <a:bodyPr/>
                        <a:lstStyle/>
                        <a:p>
                          <a:endParaRPr lang="en-US"/>
                        </a:p>
                      </a:txBody>
                      <a:tcPr>
                        <a:blipFill>
                          <a:blip r:embed="rId3"/>
                          <a:stretch>
                            <a:fillRect l="-100862" t="-1265517" r="-200431" b="-24138"/>
                          </a:stretch>
                        </a:blipFill>
                      </a:tcPr>
                    </a:tc>
                    <a:tc>
                      <a:txBody>
                        <a:bodyPr/>
                        <a:lstStyle/>
                        <a:p>
                          <a:endParaRPr lang="en-US"/>
                        </a:p>
                      </a:txBody>
                      <a:tcPr>
                        <a:blipFill>
                          <a:blip r:embed="rId3"/>
                          <a:stretch>
                            <a:fillRect l="-200000" t="-1265517" r="-99571" b="-2413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Scaled indexed</a:t>
                          </a:r>
                        </a:p>
                      </a:txBody>
                      <a:tcPr/>
                    </a:tc>
                    <a:extLst>
                      <a:ext uri="{0D108BD9-81ED-4DB2-BD59-A6C34878D82A}">
                        <a16:rowId xmlns:a16="http://schemas.microsoft.com/office/drawing/2014/main" val="2681760534"/>
                      </a:ext>
                    </a:extLst>
                  </a:tr>
                </a:tbl>
              </a:graphicData>
            </a:graphic>
          </p:graphicFrame>
        </mc:Fallback>
      </mc:AlternateContent>
      <p:sp>
        <p:nvSpPr>
          <p:cNvPr id="5" name="TextBox 4">
            <a:extLst>
              <a:ext uri="{FF2B5EF4-FFF2-40B4-BE49-F238E27FC236}">
                <a16:creationId xmlns:a16="http://schemas.microsoft.com/office/drawing/2014/main" id="{A0345E5E-6A96-1544-8A10-DE45182710D5}"/>
              </a:ext>
            </a:extLst>
          </p:cNvPr>
          <p:cNvSpPr txBox="1"/>
          <p:nvPr/>
        </p:nvSpPr>
        <p:spPr>
          <a:xfrm>
            <a:off x="152400" y="6283960"/>
            <a:ext cx="11811000" cy="646331"/>
          </a:xfrm>
          <a:prstGeom prst="rect">
            <a:avLst/>
          </a:prstGeom>
          <a:noFill/>
        </p:spPr>
        <p:txBody>
          <a:bodyPr wrap="square" rtlCol="0">
            <a:spAutoFit/>
          </a:bodyPr>
          <a:lstStyle/>
          <a:p>
            <a:pPr algn="l"/>
            <a:r>
              <a:rPr lang="en-US" b="1" dirty="0"/>
              <a:t>Figure 3.3 from the book: “Operand forms. </a:t>
            </a:r>
            <a:r>
              <a:rPr lang="en-US" dirty="0"/>
              <a:t>Operands can denote immediate (constant) values, register values, or values from memory.   The scaling factor </a:t>
            </a:r>
            <a:r>
              <a:rPr lang="en-US" i="1" dirty="0"/>
              <a:t>s</a:t>
            </a:r>
            <a:r>
              <a:rPr lang="en-US" dirty="0"/>
              <a:t> must be either. 1, 2, 4, or 8.”</a:t>
            </a:r>
          </a:p>
        </p:txBody>
      </p:sp>
    </p:spTree>
    <p:extLst>
      <p:ext uri="{BB962C8B-B14F-4D97-AF65-F5344CB8AC3E}">
        <p14:creationId xmlns:p14="http://schemas.microsoft.com/office/powerpoint/2010/main" val="1079838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8EE3-2E5F-6B41-AEFF-C9A166516DDC}"/>
              </a:ext>
            </a:extLst>
          </p:cNvPr>
          <p:cNvSpPr>
            <a:spLocks noGrp="1"/>
          </p:cNvSpPr>
          <p:nvPr>
            <p:ph type="title"/>
          </p:nvPr>
        </p:nvSpPr>
        <p:spPr/>
        <p:txBody>
          <a:bodyPr/>
          <a:lstStyle/>
          <a:p>
            <a:r>
              <a:rPr lang="en-US" dirty="0"/>
              <a:t>Most General Operand Form</a:t>
            </a:r>
          </a:p>
        </p:txBody>
      </p:sp>
      <p:sp>
        <p:nvSpPr>
          <p:cNvPr id="4" name="Rectangle 3">
            <a:extLst>
              <a:ext uri="{FF2B5EF4-FFF2-40B4-BE49-F238E27FC236}">
                <a16:creationId xmlns:a16="http://schemas.microsoft.com/office/drawing/2014/main" id="{DDC8CCAF-5000-C24C-84B9-25F202517FDD}"/>
              </a:ext>
            </a:extLst>
          </p:cNvPr>
          <p:cNvSpPr/>
          <p:nvPr/>
        </p:nvSpPr>
        <p:spPr bwMode="auto">
          <a:xfrm>
            <a:off x="779350" y="1540855"/>
            <a:ext cx="10633299" cy="17434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lvl="0" algn="ctr" fontAlgn="auto">
              <a:lnSpc>
                <a:spcPct val="90000"/>
              </a:lnSpc>
              <a:spcBef>
                <a:spcPts val="1000"/>
              </a:spcBef>
              <a:spcAft>
                <a:spcPts val="0"/>
              </a:spcAft>
            </a:pPr>
            <a:r>
              <a:rPr lang="en-US" sz="5400" b="1" dirty="0" err="1">
                <a:solidFill>
                  <a:prstClr val="black"/>
                </a:solidFill>
                <a:latin typeface="Consolas" panose="020B0609020204030204" pitchFamily="49" charset="0"/>
                <a:cs typeface="Consolas" panose="020B0609020204030204" pitchFamily="49" charset="0"/>
              </a:rPr>
              <a:t>Imm</a:t>
            </a:r>
            <a:r>
              <a:rPr lang="en-US" sz="5400" b="1" dirty="0">
                <a:solidFill>
                  <a:prstClr val="black"/>
                </a:solidFill>
                <a:latin typeface="Consolas" panose="020B0609020204030204" pitchFamily="49" charset="0"/>
                <a:cs typeface="Consolas" panose="020B0609020204030204" pitchFamily="49" charset="0"/>
              </a:rPr>
              <a:t>(</a:t>
            </a:r>
            <a:r>
              <a:rPr lang="en-US" sz="5400" b="1" dirty="0" err="1">
                <a:solidFill>
                  <a:prstClr val="black"/>
                </a:solidFill>
                <a:latin typeface="Consolas" panose="020B0609020204030204" pitchFamily="49" charset="0"/>
                <a:cs typeface="Consolas" panose="020B0609020204030204" pitchFamily="49" charset="0"/>
              </a:rPr>
              <a:t>r</a:t>
            </a:r>
            <a:r>
              <a:rPr lang="en-US" sz="5400" b="1" baseline="-25000" dirty="0" err="1">
                <a:solidFill>
                  <a:prstClr val="black"/>
                </a:solidFill>
                <a:latin typeface="Consolas" panose="020B0609020204030204" pitchFamily="49" charset="0"/>
                <a:cs typeface="Consolas" panose="020B0609020204030204" pitchFamily="49" charset="0"/>
              </a:rPr>
              <a:t>b</a:t>
            </a:r>
            <a:r>
              <a:rPr lang="en-US" sz="5400" b="1" dirty="0">
                <a:solidFill>
                  <a:prstClr val="black"/>
                </a:solidFill>
                <a:latin typeface="Consolas" panose="020B0609020204030204" pitchFamily="49" charset="0"/>
                <a:cs typeface="Consolas" panose="020B0609020204030204" pitchFamily="49" charset="0"/>
              </a:rPr>
              <a:t>, </a:t>
            </a:r>
            <a:r>
              <a:rPr lang="en-US" sz="5400" b="1" dirty="0" err="1">
                <a:solidFill>
                  <a:prstClr val="black"/>
                </a:solidFill>
                <a:latin typeface="Consolas" panose="020B0609020204030204" pitchFamily="49" charset="0"/>
                <a:cs typeface="Consolas" panose="020B0609020204030204" pitchFamily="49" charset="0"/>
              </a:rPr>
              <a:t>r</a:t>
            </a:r>
            <a:r>
              <a:rPr lang="en-US" sz="5400" b="1" baseline="-25000" dirty="0" err="1">
                <a:solidFill>
                  <a:prstClr val="black"/>
                </a:solidFill>
                <a:latin typeface="Consolas" panose="020B0609020204030204" pitchFamily="49" charset="0"/>
                <a:cs typeface="Consolas" panose="020B0609020204030204" pitchFamily="49" charset="0"/>
              </a:rPr>
              <a:t>i</a:t>
            </a:r>
            <a:r>
              <a:rPr lang="en-US" sz="5400" b="1" dirty="0">
                <a:solidFill>
                  <a:prstClr val="black"/>
                </a:solidFill>
                <a:latin typeface="Consolas" panose="020B0609020204030204" pitchFamily="49" charset="0"/>
                <a:cs typeface="Consolas" panose="020B0609020204030204" pitchFamily="49" charset="0"/>
              </a:rPr>
              <a:t>, s)</a:t>
            </a:r>
            <a:r>
              <a:rPr lang="en-US" sz="5400" dirty="0">
                <a:solidFill>
                  <a:prstClr val="black"/>
                </a:solidFill>
                <a:latin typeface="Calibri" panose="020F0502020204030204" pitchFamily="34" charset="0"/>
                <a:cs typeface="Calibri" panose="020F0502020204030204" pitchFamily="34" charset="0"/>
              </a:rPr>
              <a:t> is equivalent to </a:t>
            </a:r>
            <a:br>
              <a:rPr lang="en-US" sz="5400" dirty="0">
                <a:solidFill>
                  <a:prstClr val="black"/>
                </a:solidFill>
                <a:latin typeface="Calibri" panose="020F0502020204030204" pitchFamily="34" charset="0"/>
                <a:cs typeface="Calibri" panose="020F0502020204030204" pitchFamily="34" charset="0"/>
              </a:rPr>
            </a:br>
            <a:r>
              <a:rPr lang="en-US" sz="5400" dirty="0">
                <a:solidFill>
                  <a:prstClr val="black"/>
                </a:solidFill>
                <a:latin typeface="Calibri" panose="020F0502020204030204" pitchFamily="34" charset="0"/>
                <a:cs typeface="Calibri" panose="020F0502020204030204" pitchFamily="34" charset="0"/>
              </a:rPr>
              <a:t>address </a:t>
            </a:r>
            <a:r>
              <a:rPr lang="en-US" sz="5400" b="1" dirty="0" err="1">
                <a:solidFill>
                  <a:prstClr val="black"/>
                </a:solidFill>
                <a:latin typeface="Consolas" panose="020B0609020204030204" pitchFamily="49" charset="0"/>
                <a:cs typeface="Consolas" panose="020B0609020204030204" pitchFamily="49" charset="0"/>
              </a:rPr>
              <a:t>Imm</a:t>
            </a:r>
            <a:r>
              <a:rPr lang="en-US" sz="5400" b="1" dirty="0">
                <a:solidFill>
                  <a:prstClr val="black"/>
                </a:solidFill>
                <a:latin typeface="Consolas" panose="020B0609020204030204" pitchFamily="49" charset="0"/>
                <a:cs typeface="Consolas" panose="020B0609020204030204" pitchFamily="49" charset="0"/>
              </a:rPr>
              <a:t> + R[</a:t>
            </a:r>
            <a:r>
              <a:rPr lang="en-US" sz="5400" b="1" dirty="0" err="1">
                <a:solidFill>
                  <a:prstClr val="black"/>
                </a:solidFill>
                <a:latin typeface="Consolas" panose="020B0609020204030204" pitchFamily="49" charset="0"/>
                <a:cs typeface="Consolas" panose="020B0609020204030204" pitchFamily="49" charset="0"/>
              </a:rPr>
              <a:t>r</a:t>
            </a:r>
            <a:r>
              <a:rPr lang="en-US" sz="5400" b="1" baseline="-25000" dirty="0" err="1">
                <a:solidFill>
                  <a:prstClr val="black"/>
                </a:solidFill>
                <a:latin typeface="Consolas" panose="020B0609020204030204" pitchFamily="49" charset="0"/>
                <a:cs typeface="Consolas" panose="020B0609020204030204" pitchFamily="49" charset="0"/>
              </a:rPr>
              <a:t>b</a:t>
            </a:r>
            <a:r>
              <a:rPr lang="en-US" sz="5400" b="1" dirty="0">
                <a:solidFill>
                  <a:prstClr val="black"/>
                </a:solidFill>
                <a:latin typeface="Consolas" panose="020B0609020204030204" pitchFamily="49" charset="0"/>
                <a:cs typeface="Consolas" panose="020B0609020204030204" pitchFamily="49" charset="0"/>
              </a:rPr>
              <a:t>] + R[</a:t>
            </a:r>
            <a:r>
              <a:rPr lang="en-US" sz="5400" b="1" dirty="0" err="1">
                <a:solidFill>
                  <a:prstClr val="black"/>
                </a:solidFill>
                <a:latin typeface="Consolas" panose="020B0609020204030204" pitchFamily="49" charset="0"/>
                <a:cs typeface="Consolas" panose="020B0609020204030204" pitchFamily="49" charset="0"/>
              </a:rPr>
              <a:t>r</a:t>
            </a:r>
            <a:r>
              <a:rPr lang="en-US" sz="5400" b="1" baseline="-25000" dirty="0" err="1">
                <a:solidFill>
                  <a:prstClr val="black"/>
                </a:solidFill>
                <a:latin typeface="Consolas" panose="020B0609020204030204" pitchFamily="49" charset="0"/>
                <a:cs typeface="Consolas" panose="020B0609020204030204" pitchFamily="49" charset="0"/>
              </a:rPr>
              <a:t>i</a:t>
            </a:r>
            <a:r>
              <a:rPr lang="en-US" sz="5400" b="1" dirty="0">
                <a:solidFill>
                  <a:prstClr val="black"/>
                </a:solidFill>
                <a:latin typeface="Consolas" panose="020B0609020204030204" pitchFamily="49" charset="0"/>
                <a:cs typeface="Consolas" panose="020B0609020204030204" pitchFamily="49" charset="0"/>
              </a:rPr>
              <a:t>]*s</a:t>
            </a:r>
            <a:endParaRPr lang="en-US" sz="5400" dirty="0">
              <a:solidFill>
                <a:prstClr val="black"/>
              </a:solidFill>
              <a:latin typeface="Calibri" panose="020F0502020204030204"/>
            </a:endParaRPr>
          </a:p>
        </p:txBody>
      </p:sp>
      <p:sp>
        <p:nvSpPr>
          <p:cNvPr id="5" name="Rectangular Callout 4">
            <a:extLst>
              <a:ext uri="{FF2B5EF4-FFF2-40B4-BE49-F238E27FC236}">
                <a16:creationId xmlns:a16="http://schemas.microsoft.com/office/drawing/2014/main" id="{6C523F4B-2292-484F-8C5B-7162B8A2998F}"/>
              </a:ext>
            </a:extLst>
          </p:cNvPr>
          <p:cNvSpPr/>
          <p:nvPr/>
        </p:nvSpPr>
        <p:spPr>
          <a:xfrm>
            <a:off x="456194" y="3472408"/>
            <a:ext cx="3338244" cy="1527829"/>
          </a:xfrm>
          <a:prstGeom prst="wedgeRectCallout">
            <a:avLst>
              <a:gd name="adj1" fmla="val 50177"/>
              <a:gd name="adj2" fmla="val -855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en-US" sz="3200" b="1" dirty="0">
                <a:solidFill>
                  <a:prstClr val="black"/>
                </a:solidFill>
                <a:cs typeface="Courier New" panose="02070309020205020404" pitchFamily="49" charset="0"/>
              </a:rPr>
              <a:t>Displacemen</a:t>
            </a:r>
            <a:r>
              <a:rPr lang="en-US" sz="3200" dirty="0">
                <a:solidFill>
                  <a:prstClr val="black"/>
                </a:solidFill>
                <a:cs typeface="Courier New" panose="02070309020205020404" pitchFamily="49" charset="0"/>
              </a:rPr>
              <a:t>t: pos/neg constant (if missing, = 0)</a:t>
            </a:r>
            <a:endParaRPr lang="en-US" sz="3200" dirty="0"/>
          </a:p>
        </p:txBody>
      </p:sp>
      <p:sp>
        <p:nvSpPr>
          <p:cNvPr id="7" name="Rectangular Callout 6">
            <a:extLst>
              <a:ext uri="{FF2B5EF4-FFF2-40B4-BE49-F238E27FC236}">
                <a16:creationId xmlns:a16="http://schemas.microsoft.com/office/drawing/2014/main" id="{6C0361A4-1CA6-F146-945F-5C445CB3581F}"/>
              </a:ext>
            </a:extLst>
          </p:cNvPr>
          <p:cNvSpPr/>
          <p:nvPr/>
        </p:nvSpPr>
        <p:spPr>
          <a:xfrm>
            <a:off x="6934200" y="3472019"/>
            <a:ext cx="2895600" cy="999993"/>
          </a:xfrm>
          <a:prstGeom prst="wedgeRectCallout">
            <a:avLst>
              <a:gd name="adj1" fmla="val 41092"/>
              <a:gd name="adj2" fmla="val -10033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en-US" sz="3200" b="1" dirty="0">
                <a:solidFill>
                  <a:prstClr val="black"/>
                </a:solidFill>
                <a:cs typeface="Courier New" panose="02070309020205020404" pitchFamily="49" charset="0"/>
              </a:rPr>
              <a:t>Index</a:t>
            </a:r>
            <a:r>
              <a:rPr lang="en-US" sz="3200" dirty="0">
                <a:solidFill>
                  <a:prstClr val="black"/>
                </a:solidFill>
                <a:cs typeface="Courier New" panose="02070309020205020404" pitchFamily="49" charset="0"/>
              </a:rPr>
              <a:t>: register (if missing, = 0)</a:t>
            </a:r>
            <a:endParaRPr lang="en-US" sz="3200" dirty="0"/>
          </a:p>
        </p:txBody>
      </p:sp>
      <p:sp>
        <p:nvSpPr>
          <p:cNvPr id="8" name="Rectangular Callout 7">
            <a:extLst>
              <a:ext uri="{FF2B5EF4-FFF2-40B4-BE49-F238E27FC236}">
                <a16:creationId xmlns:a16="http://schemas.microsoft.com/office/drawing/2014/main" id="{72B8F2B8-4805-1044-BD07-4C709BB67286}"/>
              </a:ext>
            </a:extLst>
          </p:cNvPr>
          <p:cNvSpPr/>
          <p:nvPr/>
        </p:nvSpPr>
        <p:spPr>
          <a:xfrm>
            <a:off x="9067800" y="4637944"/>
            <a:ext cx="2971801" cy="1743481"/>
          </a:xfrm>
          <a:prstGeom prst="wedgeRectCallout">
            <a:avLst>
              <a:gd name="adj1" fmla="val 11653"/>
              <a:gd name="adj2" fmla="val -148774"/>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en-US" sz="3200" b="1" dirty="0">
                <a:solidFill>
                  <a:prstClr val="black"/>
                </a:solidFill>
                <a:cs typeface="Courier New" panose="02070309020205020404" pitchFamily="49" charset="0"/>
              </a:rPr>
              <a:t>Scale</a:t>
            </a:r>
            <a:r>
              <a:rPr lang="en-US" sz="3200" dirty="0">
                <a:solidFill>
                  <a:prstClr val="black"/>
                </a:solidFill>
                <a:cs typeface="Courier New" panose="02070309020205020404" pitchFamily="49" charset="0"/>
              </a:rPr>
              <a:t> must be 1,2,4, or 8</a:t>
            </a:r>
            <a:br>
              <a:rPr lang="en-US" sz="3200" dirty="0">
                <a:solidFill>
                  <a:prstClr val="black"/>
                </a:solidFill>
                <a:cs typeface="Courier New" panose="02070309020205020404" pitchFamily="49" charset="0"/>
              </a:rPr>
            </a:br>
            <a:r>
              <a:rPr lang="en-US" sz="3200" dirty="0">
                <a:solidFill>
                  <a:prstClr val="black"/>
                </a:solidFill>
                <a:cs typeface="Courier New" panose="02070309020205020404" pitchFamily="49" charset="0"/>
              </a:rPr>
              <a:t>(if missing, = 1)</a:t>
            </a:r>
            <a:endParaRPr lang="en-US" sz="3200" dirty="0"/>
          </a:p>
        </p:txBody>
      </p:sp>
      <p:sp>
        <p:nvSpPr>
          <p:cNvPr id="9" name="Rectangle 8">
            <a:extLst>
              <a:ext uri="{FF2B5EF4-FFF2-40B4-BE49-F238E27FC236}">
                <a16:creationId xmlns:a16="http://schemas.microsoft.com/office/drawing/2014/main" id="{1EDF8B4D-E136-7445-80B9-20CEF52F04ED}"/>
              </a:ext>
            </a:extLst>
          </p:cNvPr>
          <p:cNvSpPr/>
          <p:nvPr/>
        </p:nvSpPr>
        <p:spPr>
          <a:xfrm>
            <a:off x="4565853" y="4509691"/>
            <a:ext cx="3060291" cy="9999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en-US" sz="3200" b="1" dirty="0">
                <a:solidFill>
                  <a:prstClr val="black"/>
                </a:solidFill>
                <a:cs typeface="Courier New" panose="02070309020205020404" pitchFamily="49" charset="0"/>
              </a:rPr>
              <a:t>Base</a:t>
            </a:r>
            <a:r>
              <a:rPr lang="en-US" sz="3200" dirty="0">
                <a:solidFill>
                  <a:prstClr val="black"/>
                </a:solidFill>
                <a:cs typeface="Courier New" panose="02070309020205020404" pitchFamily="49" charset="0"/>
              </a:rPr>
              <a:t>: register (if missing, = 0)</a:t>
            </a:r>
            <a:endParaRPr lang="en-US" sz="3200" dirty="0">
              <a:solidFill>
                <a:prstClr val="white"/>
              </a:solidFill>
            </a:endParaRPr>
          </a:p>
        </p:txBody>
      </p:sp>
      <p:cxnSp>
        <p:nvCxnSpPr>
          <p:cNvPr id="10" name="Straight Connector 9">
            <a:extLst>
              <a:ext uri="{FF2B5EF4-FFF2-40B4-BE49-F238E27FC236}">
                <a16:creationId xmlns:a16="http://schemas.microsoft.com/office/drawing/2014/main" id="{DF2D678E-C646-7C41-8BA4-C62717986991}"/>
              </a:ext>
            </a:extLst>
          </p:cNvPr>
          <p:cNvCxnSpPr>
            <a:cxnSpLocks/>
          </p:cNvCxnSpPr>
          <p:nvPr/>
        </p:nvCxnSpPr>
        <p:spPr>
          <a:xfrm flipV="1">
            <a:off x="6288243" y="3042376"/>
            <a:ext cx="398307" cy="14673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68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a:t>
            </a:r>
          </a:p>
          <a:p>
            <a:pPr>
              <a:tabLst>
                <a:tab pos="11539728" algn="r"/>
              </a:tabLst>
            </a:pPr>
            <a:r>
              <a:rPr lang="en-US" b="1" dirty="0">
                <a:solidFill>
                  <a:srgbClr val="C00000"/>
                </a:solidFill>
              </a:rPr>
              <a:t>Data and Register Sizes</a:t>
            </a:r>
            <a:r>
              <a:rPr lang="en-US" dirty="0"/>
              <a:t>	</a:t>
            </a:r>
          </a:p>
          <a:p>
            <a:pPr>
              <a:tabLst>
                <a:tab pos="11539728" algn="r"/>
              </a:tabLst>
            </a:pPr>
            <a:r>
              <a:rPr lang="en-US" dirty="0"/>
              <a:t>The </a:t>
            </a:r>
            <a:r>
              <a:rPr lang="en-US" b="1" dirty="0"/>
              <a:t>lea</a:t>
            </a:r>
            <a:r>
              <a:rPr lang="en-US" dirty="0"/>
              <a:t> Instruction	</a:t>
            </a:r>
          </a:p>
          <a:p>
            <a:pPr>
              <a:tabLst>
                <a:tab pos="11539728" algn="r"/>
              </a:tabLst>
            </a:pPr>
            <a:r>
              <a:rPr lang="en-US" dirty="0"/>
              <a:t>Logical and Arithmetic Operations	</a:t>
            </a:r>
          </a:p>
          <a:p>
            <a:pPr>
              <a:tabLst>
                <a:tab pos="11539728" algn="r"/>
              </a:tabLst>
            </a:pPr>
            <a:r>
              <a:rPr lang="en-US" dirty="0"/>
              <a:t>Practice: Reverse Engineering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3208125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9DE38-3397-E34A-BA0A-5F28BB4E177D}"/>
              </a:ext>
            </a:extLst>
          </p:cNvPr>
          <p:cNvSpPr>
            <a:spLocks noGrp="1"/>
          </p:cNvSpPr>
          <p:nvPr>
            <p:ph type="title"/>
          </p:nvPr>
        </p:nvSpPr>
        <p:spPr/>
        <p:txBody>
          <a:bodyPr/>
          <a:lstStyle/>
          <a:p>
            <a:r>
              <a:rPr lang="en-US" dirty="0"/>
              <a:t>Data Sizes</a:t>
            </a:r>
          </a:p>
        </p:txBody>
      </p:sp>
      <p:sp>
        <p:nvSpPr>
          <p:cNvPr id="4" name="Content Placeholder 3">
            <a:extLst>
              <a:ext uri="{FF2B5EF4-FFF2-40B4-BE49-F238E27FC236}">
                <a16:creationId xmlns:a16="http://schemas.microsoft.com/office/drawing/2014/main" id="{74A5EC29-429E-4744-89CA-8DCFB76DBA10}"/>
              </a:ext>
            </a:extLst>
          </p:cNvPr>
          <p:cNvSpPr>
            <a:spLocks noGrp="1"/>
          </p:cNvSpPr>
          <p:nvPr>
            <p:ph idx="1"/>
          </p:nvPr>
        </p:nvSpPr>
        <p:spPr/>
        <p:txBody>
          <a:bodyPr/>
          <a:lstStyle/>
          <a:p>
            <a:pPr marL="0" indent="0">
              <a:buNone/>
            </a:pPr>
            <a:r>
              <a:rPr lang="en-US" dirty="0"/>
              <a:t>Data sizes in assembly have slightly different terminology to get used to:</a:t>
            </a:r>
          </a:p>
          <a:p>
            <a:r>
              <a:rPr lang="en-US" dirty="0"/>
              <a:t>A </a:t>
            </a:r>
            <a:r>
              <a:rPr lang="en-US" b="1" dirty="0"/>
              <a:t>byte</a:t>
            </a:r>
            <a:r>
              <a:rPr lang="en-US" dirty="0"/>
              <a:t> is 1 byte.</a:t>
            </a:r>
          </a:p>
          <a:p>
            <a:r>
              <a:rPr lang="en-US" dirty="0"/>
              <a:t>A </a:t>
            </a:r>
            <a:r>
              <a:rPr lang="en-US" b="1" dirty="0"/>
              <a:t>word</a:t>
            </a:r>
            <a:r>
              <a:rPr lang="en-US" dirty="0"/>
              <a:t> is 2 bytes.</a:t>
            </a:r>
          </a:p>
          <a:p>
            <a:r>
              <a:rPr lang="en-US" dirty="0"/>
              <a:t>A </a:t>
            </a:r>
            <a:r>
              <a:rPr lang="en-US" b="1" dirty="0"/>
              <a:t>double word</a:t>
            </a:r>
            <a:r>
              <a:rPr lang="en-US" dirty="0"/>
              <a:t> is 4 bytes.</a:t>
            </a:r>
          </a:p>
          <a:p>
            <a:r>
              <a:rPr lang="en-US" dirty="0"/>
              <a:t>A </a:t>
            </a:r>
            <a:r>
              <a:rPr lang="en-US" b="1" dirty="0"/>
              <a:t>quad word</a:t>
            </a:r>
            <a:r>
              <a:rPr lang="en-US" dirty="0"/>
              <a:t> is 8 bytes.</a:t>
            </a:r>
          </a:p>
          <a:p>
            <a:pPr marL="0" indent="0">
              <a:buNone/>
            </a:pPr>
            <a:endParaRPr lang="en-US" sz="2000" dirty="0"/>
          </a:p>
          <a:p>
            <a:pPr marL="0" indent="0">
              <a:buNone/>
            </a:pPr>
            <a:r>
              <a:rPr lang="en-US" dirty="0"/>
              <a:t>Assembly instructions can have suffixes to refer to these sizes:</a:t>
            </a:r>
          </a:p>
          <a:p>
            <a:r>
              <a:rPr lang="en-US" dirty="0">
                <a:latin typeface="Consolas" panose="020B0609020204030204" pitchFamily="49" charset="0"/>
                <a:cs typeface="Consolas" panose="020B0609020204030204" pitchFamily="49" charset="0"/>
              </a:rPr>
              <a:t>b</a:t>
            </a:r>
            <a:r>
              <a:rPr lang="en-US" dirty="0"/>
              <a:t> means </a:t>
            </a:r>
            <a:r>
              <a:rPr lang="en-US" b="1" dirty="0"/>
              <a:t>byte</a:t>
            </a:r>
            <a:endParaRPr lang="en-US" dirty="0"/>
          </a:p>
          <a:p>
            <a:r>
              <a:rPr lang="en-US" dirty="0">
                <a:latin typeface="Consolas" panose="020B0609020204030204" pitchFamily="49" charset="0"/>
                <a:cs typeface="Consolas" panose="020B0609020204030204" pitchFamily="49" charset="0"/>
              </a:rPr>
              <a:t>w</a:t>
            </a:r>
            <a:r>
              <a:rPr lang="en-US" dirty="0"/>
              <a:t> means </a:t>
            </a:r>
            <a:r>
              <a:rPr lang="en-US" b="1" dirty="0"/>
              <a:t>word</a:t>
            </a:r>
            <a:endParaRPr lang="en-US" dirty="0"/>
          </a:p>
          <a:p>
            <a:r>
              <a:rPr lang="en-US" dirty="0">
                <a:latin typeface="Consolas" panose="020B0609020204030204" pitchFamily="49" charset="0"/>
                <a:cs typeface="Consolas" panose="020B0609020204030204" pitchFamily="49" charset="0"/>
              </a:rPr>
              <a:t>l</a:t>
            </a:r>
            <a:r>
              <a:rPr lang="en-US" dirty="0"/>
              <a:t> means </a:t>
            </a:r>
            <a:r>
              <a:rPr lang="en-US" b="1" dirty="0"/>
              <a:t>double word</a:t>
            </a:r>
            <a:endParaRPr lang="en-US" dirty="0"/>
          </a:p>
          <a:p>
            <a:r>
              <a:rPr lang="en-US" dirty="0">
                <a:latin typeface="Consolas" panose="020B0609020204030204" pitchFamily="49" charset="0"/>
                <a:cs typeface="Consolas" panose="020B0609020204030204" pitchFamily="49" charset="0"/>
              </a:rPr>
              <a:t>q</a:t>
            </a:r>
            <a:r>
              <a:rPr lang="en-US" dirty="0"/>
              <a:t> means </a:t>
            </a:r>
            <a:r>
              <a:rPr lang="en-US" b="1" dirty="0"/>
              <a:t>quad word</a:t>
            </a:r>
            <a:endParaRPr lang="en-US" dirty="0"/>
          </a:p>
          <a:p>
            <a:pPr marL="0" indent="0">
              <a:buNone/>
            </a:pPr>
            <a:endParaRPr lang="en-US" dirty="0"/>
          </a:p>
        </p:txBody>
      </p:sp>
    </p:spTree>
    <p:extLst>
      <p:ext uri="{BB962C8B-B14F-4D97-AF65-F5344CB8AC3E}">
        <p14:creationId xmlns:p14="http://schemas.microsoft.com/office/powerpoint/2010/main" val="59319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11" name="Group 10" descr="%rax is a 64-bit register; its least significant 32 bits also represent the 32-bit register %eax.  Its least significant 16 bits represent the 16-bit register %ax.  And its least significant 8 bits represent the 8 bit register %al.">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rax</a:t>
              </a:r>
              <a:endParaRPr lang="en-US" sz="2000" dirty="0">
                <a:solidFill>
                  <a:schemeClr val="tx1"/>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eax</a:t>
              </a:r>
              <a:endParaRPr lang="en-US" sz="2000" dirty="0">
                <a:solidFill>
                  <a:schemeClr val="tx1"/>
                </a:solidFill>
                <a:latin typeface="Consolas" panose="020B0609020204030204" pitchFamily="49" charset="0"/>
                <a:cs typeface="Consolas" panose="020B0609020204030204" pitchFamily="49" charset="0"/>
              </a:endParaRP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%ax</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%al</a:t>
              </a:r>
            </a:p>
          </p:txBody>
        </p:sp>
      </p:grpSp>
      <p:grpSp>
        <p:nvGrpSpPr>
          <p:cNvPr id="39" name="Group 38" descr="%rbx is a 64-bit register; its least significant 32 bits also represent the 32-bit register %ebx.  Its least significant 16 bits represent the 16-bit register %bx.  And its least significant 8 bits represent the 8 bit register %bl.">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rbx</a:t>
              </a:r>
              <a:endParaRPr lang="en-US" sz="2000" dirty="0">
                <a:solidFill>
                  <a:schemeClr val="tx1"/>
                </a:solidFill>
                <a:latin typeface="Consolas" panose="020B0609020204030204" pitchFamily="49" charset="0"/>
                <a:cs typeface="Consolas" panose="020B0609020204030204" pitchFamily="49" charset="0"/>
              </a:endParaRP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ebx</a:t>
              </a:r>
              <a:endParaRPr lang="en-US" sz="2000" dirty="0">
                <a:solidFill>
                  <a:schemeClr val="tx1"/>
                </a:solidFill>
                <a:latin typeface="Consolas" panose="020B0609020204030204" pitchFamily="49" charset="0"/>
                <a:cs typeface="Consolas" panose="020B0609020204030204" pitchFamily="49" charset="0"/>
              </a:endParaRP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%bx</a:t>
              </a: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%bl</a:t>
              </a:r>
            </a:p>
          </p:txBody>
        </p:sp>
      </p:grpSp>
      <p:grpSp>
        <p:nvGrpSpPr>
          <p:cNvPr id="59" name="Group 58" descr="%rcx is a 64-bit register; its least significant 32 bits also represent the 32-bit register %ecx.  Its least significant 16 bits represent the 16-bit register %cx.  And its least significant 8 bits represent the 8 bit register %cl.">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rcx</a:t>
              </a:r>
              <a:endParaRPr lang="en-US" sz="2000" dirty="0">
                <a:solidFill>
                  <a:schemeClr val="tx1"/>
                </a:solidFill>
                <a:latin typeface="Consolas" panose="020B0609020204030204" pitchFamily="49" charset="0"/>
                <a:cs typeface="Consolas" panose="020B0609020204030204" pitchFamily="49" charset="0"/>
              </a:endParaRP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ecx</a:t>
              </a:r>
              <a:endParaRPr lang="en-US" sz="2000" dirty="0">
                <a:solidFill>
                  <a:schemeClr val="tx1"/>
                </a:solidFill>
                <a:latin typeface="Consolas" panose="020B0609020204030204" pitchFamily="49" charset="0"/>
                <a:cs typeface="Consolas" panose="020B0609020204030204" pitchFamily="49" charset="0"/>
              </a:endParaRP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%cx</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%cl</a:t>
              </a:r>
            </a:p>
          </p:txBody>
        </p:sp>
      </p:grpSp>
      <p:grpSp>
        <p:nvGrpSpPr>
          <p:cNvPr id="64" name="Group 63" descr="%rdx is a 64-bit register; its least significant 32 bits also represent the 32-bit register %edx.  Its least significant 16 bits represent the 16-bit register %dx.  And its least significant 8 bits represent the 8 bit register %dl.">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rdx</a:t>
              </a:r>
              <a:endParaRPr lang="en-US" sz="2000" dirty="0">
                <a:solidFill>
                  <a:schemeClr val="tx1"/>
                </a:solidFill>
                <a:latin typeface="Consolas" panose="020B0609020204030204" pitchFamily="49" charset="0"/>
                <a:cs typeface="Consolas" panose="020B0609020204030204" pitchFamily="49" charset="0"/>
              </a:endParaRP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edx</a:t>
              </a:r>
              <a:endParaRPr lang="en-US" sz="2000" dirty="0">
                <a:solidFill>
                  <a:schemeClr val="tx1"/>
                </a:solidFill>
                <a:latin typeface="Consolas" panose="020B0609020204030204" pitchFamily="49" charset="0"/>
                <a:cs typeface="Consolas" panose="020B0609020204030204" pitchFamily="49" charset="0"/>
              </a:endParaRP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%dx</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%dl</a:t>
              </a:r>
            </a:p>
          </p:txBody>
        </p:sp>
      </p:grpSp>
      <p:grpSp>
        <p:nvGrpSpPr>
          <p:cNvPr id="89" name="Group 88" descr="%rsi is a 64-bit register; its least significant 32 bits also represent the 32-bit register %esi.  Its least significant 16 bits represent the 16-bit register %si.  And its least significant 8 bits represent the 8 bit register %sil.">
            <a:extLst>
              <a:ext uri="{FF2B5EF4-FFF2-40B4-BE49-F238E27FC236}">
                <a16:creationId xmlns:a16="http://schemas.microsoft.com/office/drawing/2014/main" id="{D5A63D09-FF44-3940-9AD3-D5EEE4D681C3}"/>
              </a:ext>
            </a:extLst>
          </p:cNvPr>
          <p:cNvGrpSpPr/>
          <p:nvPr/>
        </p:nvGrpSpPr>
        <p:grpSpPr>
          <a:xfrm>
            <a:off x="571500" y="4736522"/>
            <a:ext cx="11049000" cy="724507"/>
            <a:chOff x="533400" y="1524000"/>
            <a:chExt cx="11049000" cy="990600"/>
          </a:xfrm>
        </p:grpSpPr>
        <p:sp>
          <p:nvSpPr>
            <p:cNvPr id="90" name="Rectangle 89">
              <a:extLst>
                <a:ext uri="{FF2B5EF4-FFF2-40B4-BE49-F238E27FC236}">
                  <a16:creationId xmlns:a16="http://schemas.microsoft.com/office/drawing/2014/main" id="{A8E22ED5-0245-D643-A8A9-E4D5DA8EEF2B}"/>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rsi</a:t>
              </a:r>
              <a:endParaRPr lang="en-US" sz="2000" dirty="0">
                <a:solidFill>
                  <a:schemeClr val="tx1"/>
                </a:solidFill>
                <a:latin typeface="Consolas" panose="020B0609020204030204" pitchFamily="49" charset="0"/>
                <a:cs typeface="Consolas" panose="020B0609020204030204" pitchFamily="49" charset="0"/>
              </a:endParaRPr>
            </a:p>
          </p:txBody>
        </p:sp>
        <p:sp>
          <p:nvSpPr>
            <p:cNvPr id="91" name="Rectangle 90">
              <a:extLst>
                <a:ext uri="{FF2B5EF4-FFF2-40B4-BE49-F238E27FC236}">
                  <a16:creationId xmlns:a16="http://schemas.microsoft.com/office/drawing/2014/main" id="{2D7B5964-C21E-1145-BD82-F7BB6531542E}"/>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esi</a:t>
              </a:r>
              <a:endParaRPr lang="en-US" sz="2000" dirty="0">
                <a:solidFill>
                  <a:schemeClr val="tx1"/>
                </a:solidFill>
                <a:latin typeface="Consolas" panose="020B0609020204030204" pitchFamily="49" charset="0"/>
                <a:cs typeface="Consolas" panose="020B0609020204030204" pitchFamily="49" charset="0"/>
              </a:endParaRPr>
            </a:p>
          </p:txBody>
        </p:sp>
        <p:sp>
          <p:nvSpPr>
            <p:cNvPr id="92" name="Rectangle 91">
              <a:extLst>
                <a:ext uri="{FF2B5EF4-FFF2-40B4-BE49-F238E27FC236}">
                  <a16:creationId xmlns:a16="http://schemas.microsoft.com/office/drawing/2014/main" id="{A44630D5-6E63-C949-9182-87664D48473E}"/>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si</a:t>
              </a:r>
              <a:endParaRPr lang="en-US" sz="2000" dirty="0">
                <a:solidFill>
                  <a:schemeClr val="tx1"/>
                </a:solidFill>
                <a:latin typeface="Consolas" panose="020B0609020204030204" pitchFamily="49" charset="0"/>
                <a:cs typeface="Consolas" panose="020B0609020204030204" pitchFamily="49" charset="0"/>
              </a:endParaRPr>
            </a:p>
          </p:txBody>
        </p:sp>
        <p:sp>
          <p:nvSpPr>
            <p:cNvPr id="93" name="Rectangle 92">
              <a:extLst>
                <a:ext uri="{FF2B5EF4-FFF2-40B4-BE49-F238E27FC236}">
                  <a16:creationId xmlns:a16="http://schemas.microsoft.com/office/drawing/2014/main" id="{96E51872-8879-8F4F-97C7-49CF36FA2324}"/>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sil</a:t>
              </a:r>
              <a:endParaRPr lang="en-US" sz="2000" dirty="0">
                <a:solidFill>
                  <a:schemeClr val="tx1"/>
                </a:solidFill>
                <a:latin typeface="Consolas" panose="020B0609020204030204" pitchFamily="49" charset="0"/>
                <a:cs typeface="Consolas" panose="020B0609020204030204" pitchFamily="49" charset="0"/>
              </a:endParaRPr>
            </a:p>
          </p:txBody>
        </p:sp>
      </p:grpSp>
      <p:grpSp>
        <p:nvGrpSpPr>
          <p:cNvPr id="94" name="Group 93" descr="%rdi is a 64-bit register; its least significant 32 bits also represent the 32-bit register %edi.  Its least significant 16 bits represent the 16-bit register %di.  And its least significant 8 bits represent the 8 bit register %dil.">
            <a:extLst>
              <a:ext uri="{FF2B5EF4-FFF2-40B4-BE49-F238E27FC236}">
                <a16:creationId xmlns:a16="http://schemas.microsoft.com/office/drawing/2014/main" id="{662AE642-E298-294E-959E-2341F2E15182}"/>
              </a:ext>
            </a:extLst>
          </p:cNvPr>
          <p:cNvGrpSpPr/>
          <p:nvPr/>
        </p:nvGrpSpPr>
        <p:grpSpPr>
          <a:xfrm>
            <a:off x="571500" y="5521676"/>
            <a:ext cx="11049000" cy="724507"/>
            <a:chOff x="533400" y="1524000"/>
            <a:chExt cx="11049000" cy="990600"/>
          </a:xfrm>
        </p:grpSpPr>
        <p:sp>
          <p:nvSpPr>
            <p:cNvPr id="95" name="Rectangle 94">
              <a:extLst>
                <a:ext uri="{FF2B5EF4-FFF2-40B4-BE49-F238E27FC236}">
                  <a16:creationId xmlns:a16="http://schemas.microsoft.com/office/drawing/2014/main" id="{F79BE315-78CA-E849-B3A9-973BA8EEAAFF}"/>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rdi</a:t>
              </a:r>
              <a:endParaRPr lang="en-US" sz="2000" dirty="0">
                <a:solidFill>
                  <a:schemeClr val="tx1"/>
                </a:solidFill>
                <a:latin typeface="Consolas" panose="020B0609020204030204" pitchFamily="49" charset="0"/>
                <a:cs typeface="Consolas" panose="020B0609020204030204" pitchFamily="49" charset="0"/>
              </a:endParaRPr>
            </a:p>
          </p:txBody>
        </p:sp>
        <p:sp>
          <p:nvSpPr>
            <p:cNvPr id="96" name="Rectangle 95">
              <a:extLst>
                <a:ext uri="{FF2B5EF4-FFF2-40B4-BE49-F238E27FC236}">
                  <a16:creationId xmlns:a16="http://schemas.microsoft.com/office/drawing/2014/main" id="{1727A524-01C2-AC40-A8E4-D17BD5AA3BF6}"/>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edi</a:t>
              </a:r>
              <a:endParaRPr lang="en-US" sz="2000" dirty="0">
                <a:solidFill>
                  <a:schemeClr val="tx1"/>
                </a:solidFill>
                <a:latin typeface="Consolas" panose="020B0609020204030204" pitchFamily="49" charset="0"/>
                <a:cs typeface="Consolas" panose="020B0609020204030204" pitchFamily="49" charset="0"/>
              </a:endParaRPr>
            </a:p>
          </p:txBody>
        </p:sp>
        <p:sp>
          <p:nvSpPr>
            <p:cNvPr id="97" name="Rectangle 96">
              <a:extLst>
                <a:ext uri="{FF2B5EF4-FFF2-40B4-BE49-F238E27FC236}">
                  <a16:creationId xmlns:a16="http://schemas.microsoft.com/office/drawing/2014/main" id="{4E23980B-6EDC-DC44-822F-719E8A40B23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%di</a:t>
              </a:r>
            </a:p>
          </p:txBody>
        </p:sp>
        <p:sp>
          <p:nvSpPr>
            <p:cNvPr id="98" name="Rectangle 97">
              <a:extLst>
                <a:ext uri="{FF2B5EF4-FFF2-40B4-BE49-F238E27FC236}">
                  <a16:creationId xmlns:a16="http://schemas.microsoft.com/office/drawing/2014/main" id="{FDDBB8FC-51ED-F049-8FAC-7B1E61B42191}"/>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dil</a:t>
              </a:r>
              <a:endParaRPr lang="en-US" sz="2000" dirty="0">
                <a:solidFill>
                  <a:schemeClr val="tx1"/>
                </a:solidFill>
                <a:latin typeface="Consolas" panose="020B0609020204030204" pitchFamily="49" charset="0"/>
                <a:cs typeface="Consolas" panose="020B0609020204030204" pitchFamily="49" charset="0"/>
              </a:endParaRPr>
            </a:p>
          </p:txBody>
        </p:sp>
      </p:grpSp>
    </p:spTree>
    <p:extLst>
      <p:ext uri="{BB962C8B-B14F-4D97-AF65-F5344CB8AC3E}">
        <p14:creationId xmlns:p14="http://schemas.microsoft.com/office/powerpoint/2010/main" val="239954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grpSp>
        <p:nvGrpSpPr>
          <p:cNvPr id="11" name="Group 10" descr="%rbp is a 64-bit register; its least significant 32 bits also represent the 32-bit register %ebp.  Its least significant 16 bits represent the 16-bit register %bp.  And its least significant 8 bits represent the 8 bit register %bpl.">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rbp</a:t>
              </a:r>
              <a:endParaRPr lang="en-US" sz="2000" dirty="0">
                <a:solidFill>
                  <a:schemeClr val="tx1"/>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ebp</a:t>
              </a:r>
              <a:endParaRPr lang="en-US" sz="2000" dirty="0">
                <a:solidFill>
                  <a:schemeClr val="tx1"/>
                </a:solidFill>
                <a:latin typeface="Consolas" panose="020B0609020204030204" pitchFamily="49" charset="0"/>
                <a:cs typeface="Consolas" panose="020B0609020204030204" pitchFamily="49" charset="0"/>
              </a:endParaRP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%bp</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bpl</a:t>
              </a:r>
              <a:endParaRPr lang="en-US" sz="2000" dirty="0">
                <a:solidFill>
                  <a:schemeClr val="tx1"/>
                </a:solidFill>
                <a:latin typeface="Consolas" panose="020B0609020204030204" pitchFamily="49" charset="0"/>
                <a:cs typeface="Consolas" panose="020B0609020204030204" pitchFamily="49" charset="0"/>
              </a:endParaRPr>
            </a:p>
          </p:txBody>
        </p:sp>
      </p:gr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39" name="Group 38" descr="%rsp is a 64-bit register; its least significant 32 bits also represent the 32-bit register %esp.  Its least significant 16 bits represent the 16-bit register %sp.  And its least significant 8 bits represent the 8 bit register %spl.">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rsp</a:t>
              </a:r>
              <a:endParaRPr lang="en-US" sz="2000" dirty="0">
                <a:solidFill>
                  <a:schemeClr val="tx1"/>
                </a:solidFill>
                <a:latin typeface="Consolas" panose="020B0609020204030204" pitchFamily="49" charset="0"/>
                <a:cs typeface="Consolas" panose="020B0609020204030204" pitchFamily="49" charset="0"/>
              </a:endParaRP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esp</a:t>
              </a:r>
              <a:endParaRPr lang="en-US" sz="2000" dirty="0">
                <a:solidFill>
                  <a:schemeClr val="tx1"/>
                </a:solidFill>
                <a:latin typeface="Consolas" panose="020B0609020204030204" pitchFamily="49" charset="0"/>
                <a:cs typeface="Consolas" panose="020B0609020204030204" pitchFamily="49" charset="0"/>
              </a:endParaRP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sp</a:t>
              </a:r>
              <a:endParaRPr lang="en-US" sz="2000" dirty="0">
                <a:solidFill>
                  <a:schemeClr val="tx1"/>
                </a:solidFill>
                <a:latin typeface="Consolas" panose="020B0609020204030204" pitchFamily="49" charset="0"/>
                <a:cs typeface="Consolas" panose="020B0609020204030204" pitchFamily="49" charset="0"/>
              </a:endParaRP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tx1"/>
                  </a:solidFill>
                  <a:latin typeface="Consolas" panose="020B0609020204030204" pitchFamily="49" charset="0"/>
                  <a:cs typeface="Consolas" panose="020B0609020204030204" pitchFamily="49" charset="0"/>
                </a:rPr>
                <a:t>spl</a:t>
              </a:r>
              <a:endParaRPr lang="en-US" sz="2000" dirty="0">
                <a:solidFill>
                  <a:schemeClr val="tx1"/>
                </a:solidFill>
                <a:latin typeface="Consolas" panose="020B0609020204030204" pitchFamily="49" charset="0"/>
                <a:cs typeface="Consolas" panose="020B0609020204030204" pitchFamily="49" charset="0"/>
              </a:endParaRPr>
            </a:p>
          </p:txBody>
        </p:sp>
      </p:grpSp>
      <p:grpSp>
        <p:nvGrpSpPr>
          <p:cNvPr id="59" name="Group 58" descr="%r8 is a 64-bit register; its least significant 32 bits also represent the 32-bit register %r8d.  Its least significant 16 bits represent the 16-bit register %r8w.  And its least significant 8 bits represent the 8 bit register %r8b.">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a:t>
              </a: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%r8d</a:t>
              </a: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%r8w</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%r8b</a:t>
              </a:r>
            </a:p>
          </p:txBody>
        </p:sp>
      </p:grpSp>
      <p:grpSp>
        <p:nvGrpSpPr>
          <p:cNvPr id="64" name="Group 63" descr="%r9 is a 64-bit register; its least significant 32 bits also represent the 32-bit register %r9d.  Its least significant 16 bits represent the 16-bit register %r9w.  And its least significant 8 bits represent the 8 bit register %r9b.">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a:t>
              </a: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%r9d</a:t>
              </a: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%r9w</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%r9b</a:t>
              </a:r>
            </a:p>
          </p:txBody>
        </p:sp>
      </p:grpSp>
      <p:grpSp>
        <p:nvGrpSpPr>
          <p:cNvPr id="89" name="Group 88" descr="%r10 is a 64-bit register; its least significant 32 bits also represent the 32-bit register %r10d.  Its least significant 16 bits represent the 16-bit register %r10w.  And its least significant 8 bits represent the 8 bit register %r10b.">
            <a:extLst>
              <a:ext uri="{FF2B5EF4-FFF2-40B4-BE49-F238E27FC236}">
                <a16:creationId xmlns:a16="http://schemas.microsoft.com/office/drawing/2014/main" id="{D5A63D09-FF44-3940-9AD3-D5EEE4D681C3}"/>
              </a:ext>
            </a:extLst>
          </p:cNvPr>
          <p:cNvGrpSpPr/>
          <p:nvPr/>
        </p:nvGrpSpPr>
        <p:grpSpPr>
          <a:xfrm>
            <a:off x="571500" y="4736522"/>
            <a:ext cx="11049000" cy="724507"/>
            <a:chOff x="533400" y="1524000"/>
            <a:chExt cx="11049000" cy="990600"/>
          </a:xfrm>
        </p:grpSpPr>
        <p:sp>
          <p:nvSpPr>
            <p:cNvPr id="90" name="Rectangle 89">
              <a:extLst>
                <a:ext uri="{FF2B5EF4-FFF2-40B4-BE49-F238E27FC236}">
                  <a16:creationId xmlns:a16="http://schemas.microsoft.com/office/drawing/2014/main" id="{A8E22ED5-0245-D643-A8A9-E4D5DA8EEF2B}"/>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a:t>
              </a:r>
            </a:p>
          </p:txBody>
        </p:sp>
        <p:sp>
          <p:nvSpPr>
            <p:cNvPr id="91" name="Rectangle 90">
              <a:extLst>
                <a:ext uri="{FF2B5EF4-FFF2-40B4-BE49-F238E27FC236}">
                  <a16:creationId xmlns:a16="http://schemas.microsoft.com/office/drawing/2014/main" id="{2D7B5964-C21E-1145-BD82-F7BB6531542E}"/>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%r10d</a:t>
              </a:r>
            </a:p>
          </p:txBody>
        </p:sp>
        <p:sp>
          <p:nvSpPr>
            <p:cNvPr id="92" name="Rectangle 91">
              <a:extLst>
                <a:ext uri="{FF2B5EF4-FFF2-40B4-BE49-F238E27FC236}">
                  <a16:creationId xmlns:a16="http://schemas.microsoft.com/office/drawing/2014/main" id="{A44630D5-6E63-C949-9182-87664D48473E}"/>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%r10w</a:t>
              </a:r>
            </a:p>
          </p:txBody>
        </p:sp>
        <p:sp>
          <p:nvSpPr>
            <p:cNvPr id="93" name="Rectangle 92">
              <a:extLst>
                <a:ext uri="{FF2B5EF4-FFF2-40B4-BE49-F238E27FC236}">
                  <a16:creationId xmlns:a16="http://schemas.microsoft.com/office/drawing/2014/main" id="{96E51872-8879-8F4F-97C7-49CF36FA2324}"/>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%r10b</a:t>
              </a:r>
            </a:p>
          </p:txBody>
        </p:sp>
      </p:grpSp>
      <p:grpSp>
        <p:nvGrpSpPr>
          <p:cNvPr id="94" name="Group 93" descr="%r11 is a 64-bit register; its least significant 32 bits also represent the 32-bit register %r11d.  Its least significant 16 bits represent the 16-bit register %r11w.  And its least significant 8 bits represent the 8 bit register %r11b.">
            <a:extLst>
              <a:ext uri="{FF2B5EF4-FFF2-40B4-BE49-F238E27FC236}">
                <a16:creationId xmlns:a16="http://schemas.microsoft.com/office/drawing/2014/main" id="{662AE642-E298-294E-959E-2341F2E15182}"/>
              </a:ext>
            </a:extLst>
          </p:cNvPr>
          <p:cNvGrpSpPr/>
          <p:nvPr/>
        </p:nvGrpSpPr>
        <p:grpSpPr>
          <a:xfrm>
            <a:off x="571500" y="5521676"/>
            <a:ext cx="11049000" cy="724507"/>
            <a:chOff x="533400" y="1524000"/>
            <a:chExt cx="11049000" cy="990600"/>
          </a:xfrm>
        </p:grpSpPr>
        <p:sp>
          <p:nvSpPr>
            <p:cNvPr id="95" name="Rectangle 94">
              <a:extLst>
                <a:ext uri="{FF2B5EF4-FFF2-40B4-BE49-F238E27FC236}">
                  <a16:creationId xmlns:a16="http://schemas.microsoft.com/office/drawing/2014/main" id="{F79BE315-78CA-E849-B3A9-973BA8EEAAFF}"/>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a:t>
              </a:r>
            </a:p>
          </p:txBody>
        </p:sp>
        <p:sp>
          <p:nvSpPr>
            <p:cNvPr id="96" name="Rectangle 95">
              <a:extLst>
                <a:ext uri="{FF2B5EF4-FFF2-40B4-BE49-F238E27FC236}">
                  <a16:creationId xmlns:a16="http://schemas.microsoft.com/office/drawing/2014/main" id="{1727A524-01C2-AC40-A8E4-D17BD5AA3BF6}"/>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%r11d</a:t>
              </a:r>
            </a:p>
          </p:txBody>
        </p:sp>
        <p:sp>
          <p:nvSpPr>
            <p:cNvPr id="97" name="Rectangle 96">
              <a:extLst>
                <a:ext uri="{FF2B5EF4-FFF2-40B4-BE49-F238E27FC236}">
                  <a16:creationId xmlns:a16="http://schemas.microsoft.com/office/drawing/2014/main" id="{4E23980B-6EDC-DC44-822F-719E8A40B23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%r11w</a:t>
              </a:r>
            </a:p>
          </p:txBody>
        </p:sp>
        <p:sp>
          <p:nvSpPr>
            <p:cNvPr id="98" name="Rectangle 97">
              <a:extLst>
                <a:ext uri="{FF2B5EF4-FFF2-40B4-BE49-F238E27FC236}">
                  <a16:creationId xmlns:a16="http://schemas.microsoft.com/office/drawing/2014/main" id="{FDDBB8FC-51ED-F049-8FAC-7B1E61B42191}"/>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%r11b</a:t>
              </a:r>
            </a:p>
          </p:txBody>
        </p:sp>
      </p:grpSp>
    </p:spTree>
    <p:extLst>
      <p:ext uri="{BB962C8B-B14F-4D97-AF65-F5344CB8AC3E}">
        <p14:creationId xmlns:p14="http://schemas.microsoft.com/office/powerpoint/2010/main" val="3550892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93D-324E-534C-A68D-0B5544DFBC4C}"/>
              </a:ext>
            </a:extLst>
          </p:cNvPr>
          <p:cNvSpPr>
            <a:spLocks noGrp="1"/>
          </p:cNvSpPr>
          <p:nvPr>
            <p:ph type="title"/>
          </p:nvPr>
        </p:nvSpPr>
        <p:spPr/>
        <p:txBody>
          <a:bodyPr/>
          <a:lstStyle/>
          <a:p>
            <a:r>
              <a:rPr lang="en-US" dirty="0"/>
              <a:t>Register Sizes</a:t>
            </a:r>
          </a:p>
        </p:txBody>
      </p:sp>
      <p:grpSp>
        <p:nvGrpSpPr>
          <p:cNvPr id="11" name="Group 10" descr="%r12 is a 64-bit register; its least significant 32 bits also represent the 32-bit register %r12d.  Its least significant 16 bits represent the 16-bit register %r12w.  And its least significant 8 bits represent the 8 bit register %r12b.">
            <a:extLst>
              <a:ext uri="{FF2B5EF4-FFF2-40B4-BE49-F238E27FC236}">
                <a16:creationId xmlns:a16="http://schemas.microsoft.com/office/drawing/2014/main" id="{36D1C561-374B-EA43-A121-1C2CECEE3DB8}"/>
              </a:ext>
            </a:extLst>
          </p:cNvPr>
          <p:cNvGrpSpPr/>
          <p:nvPr/>
        </p:nvGrpSpPr>
        <p:grpSpPr>
          <a:xfrm>
            <a:off x="571500" y="1561493"/>
            <a:ext cx="11049000" cy="724507"/>
            <a:chOff x="533400" y="1524000"/>
            <a:chExt cx="11049000" cy="990600"/>
          </a:xfrm>
        </p:grpSpPr>
        <p:sp>
          <p:nvSpPr>
            <p:cNvPr id="4" name="Rectangle 3">
              <a:extLst>
                <a:ext uri="{FF2B5EF4-FFF2-40B4-BE49-F238E27FC236}">
                  <a16:creationId xmlns:a16="http://schemas.microsoft.com/office/drawing/2014/main" id="{0EDDC0BA-CA1E-9543-BD4D-5A80AD7B96F0}"/>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a:t>
              </a:r>
            </a:p>
          </p:txBody>
        </p:sp>
        <p:sp>
          <p:nvSpPr>
            <p:cNvPr id="5" name="Rectangle 4">
              <a:extLst>
                <a:ext uri="{FF2B5EF4-FFF2-40B4-BE49-F238E27FC236}">
                  <a16:creationId xmlns:a16="http://schemas.microsoft.com/office/drawing/2014/main" id="{15875348-156B-3849-9BF0-813E324FCD3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%r12d</a:t>
              </a:r>
            </a:p>
          </p:txBody>
        </p:sp>
        <p:sp>
          <p:nvSpPr>
            <p:cNvPr id="9" name="Rectangle 8">
              <a:extLst>
                <a:ext uri="{FF2B5EF4-FFF2-40B4-BE49-F238E27FC236}">
                  <a16:creationId xmlns:a16="http://schemas.microsoft.com/office/drawing/2014/main" id="{1A5C4B18-C79D-9747-906B-FD300E3472C3}"/>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%r12w</a:t>
              </a:r>
            </a:p>
          </p:txBody>
        </p:sp>
        <p:sp>
          <p:nvSpPr>
            <p:cNvPr id="10" name="Rectangle 9">
              <a:extLst>
                <a:ext uri="{FF2B5EF4-FFF2-40B4-BE49-F238E27FC236}">
                  <a16:creationId xmlns:a16="http://schemas.microsoft.com/office/drawing/2014/main" id="{2B1BCB21-3113-C84B-8308-F3E4CB8F2E48}"/>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%r12b</a:t>
              </a:r>
            </a:p>
          </p:txBody>
        </p:sp>
      </p:grpSp>
      <p:sp>
        <p:nvSpPr>
          <p:cNvPr id="33" name="TextBox 32">
            <a:extLst>
              <a:ext uri="{FF2B5EF4-FFF2-40B4-BE49-F238E27FC236}">
                <a16:creationId xmlns:a16="http://schemas.microsoft.com/office/drawing/2014/main" id="{F4D4FA72-044B-6242-93D1-78D2549AA7F2}"/>
              </a:ext>
            </a:extLst>
          </p:cNvPr>
          <p:cNvSpPr txBox="1"/>
          <p:nvPr/>
        </p:nvSpPr>
        <p:spPr>
          <a:xfrm>
            <a:off x="457200" y="1229187"/>
            <a:ext cx="441147"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63</a:t>
            </a:r>
          </a:p>
        </p:txBody>
      </p:sp>
      <p:sp>
        <p:nvSpPr>
          <p:cNvPr id="34" name="TextBox 33">
            <a:extLst>
              <a:ext uri="{FF2B5EF4-FFF2-40B4-BE49-F238E27FC236}">
                <a16:creationId xmlns:a16="http://schemas.microsoft.com/office/drawing/2014/main" id="{FE07829D-A313-FF4D-8316-EF2322947E4E}"/>
              </a:ext>
            </a:extLst>
          </p:cNvPr>
          <p:cNvSpPr txBox="1"/>
          <p:nvPr/>
        </p:nvSpPr>
        <p:spPr>
          <a:xfrm>
            <a:off x="-60892" y="1224893"/>
            <a:ext cx="518092" cy="369332"/>
          </a:xfrm>
          <a:prstGeom prst="rect">
            <a:avLst/>
          </a:prstGeom>
          <a:noFill/>
        </p:spPr>
        <p:txBody>
          <a:bodyPr wrap="none" rtlCol="0">
            <a:spAutoFit/>
          </a:bodyPr>
          <a:lstStyle/>
          <a:p>
            <a:r>
              <a:rPr lang="en-US" dirty="0"/>
              <a:t>Bit:</a:t>
            </a:r>
          </a:p>
        </p:txBody>
      </p:sp>
      <p:sp>
        <p:nvSpPr>
          <p:cNvPr id="35" name="TextBox 34">
            <a:extLst>
              <a:ext uri="{FF2B5EF4-FFF2-40B4-BE49-F238E27FC236}">
                <a16:creationId xmlns:a16="http://schemas.microsoft.com/office/drawing/2014/main" id="{6DD7A2DD-9656-5744-A0E7-93C1A7D901A6}"/>
              </a:ext>
            </a:extLst>
          </p:cNvPr>
          <p:cNvSpPr txBox="1"/>
          <p:nvPr/>
        </p:nvSpPr>
        <p:spPr>
          <a:xfrm>
            <a:off x="11441559" y="1229187"/>
            <a:ext cx="312906"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0</a:t>
            </a:r>
          </a:p>
        </p:txBody>
      </p:sp>
      <p:sp>
        <p:nvSpPr>
          <p:cNvPr id="36" name="TextBox 35">
            <a:extLst>
              <a:ext uri="{FF2B5EF4-FFF2-40B4-BE49-F238E27FC236}">
                <a16:creationId xmlns:a16="http://schemas.microsoft.com/office/drawing/2014/main" id="{D5F8D730-2AB2-264A-A69B-B3B8586B5170}"/>
              </a:ext>
            </a:extLst>
          </p:cNvPr>
          <p:cNvSpPr txBox="1"/>
          <p:nvPr/>
        </p:nvSpPr>
        <p:spPr>
          <a:xfrm>
            <a:off x="10102306" y="1229187"/>
            <a:ext cx="31290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7</a:t>
            </a:r>
          </a:p>
        </p:txBody>
      </p:sp>
      <p:sp>
        <p:nvSpPr>
          <p:cNvPr id="37" name="TextBox 36">
            <a:extLst>
              <a:ext uri="{FF2B5EF4-FFF2-40B4-BE49-F238E27FC236}">
                <a16:creationId xmlns:a16="http://schemas.microsoft.com/office/drawing/2014/main" id="{9A692B79-45FE-094B-A763-E87375D27809}"/>
              </a:ext>
            </a:extLst>
          </p:cNvPr>
          <p:cNvSpPr txBox="1"/>
          <p:nvPr/>
        </p:nvSpPr>
        <p:spPr>
          <a:xfrm>
            <a:off x="8768779" y="1229342"/>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15</a:t>
            </a:r>
          </a:p>
        </p:txBody>
      </p:sp>
      <p:sp>
        <p:nvSpPr>
          <p:cNvPr id="38" name="TextBox 37">
            <a:extLst>
              <a:ext uri="{FF2B5EF4-FFF2-40B4-BE49-F238E27FC236}">
                <a16:creationId xmlns:a16="http://schemas.microsoft.com/office/drawing/2014/main" id="{67D90828-71B0-484D-A485-945AC9BAB1A8}"/>
              </a:ext>
            </a:extLst>
          </p:cNvPr>
          <p:cNvSpPr txBox="1"/>
          <p:nvPr/>
        </p:nvSpPr>
        <p:spPr>
          <a:xfrm>
            <a:off x="6045609" y="1219200"/>
            <a:ext cx="441146" cy="369332"/>
          </a:xfrm>
          <a:prstGeom prst="rect">
            <a:avLst/>
          </a:prstGeom>
          <a:noFill/>
        </p:spPr>
        <p:txBody>
          <a:bodyPr wrap="none" rtlCol="0">
            <a:spAutoFit/>
          </a:bodyPr>
          <a:lstStyle/>
          <a:p>
            <a:pPr algn="l"/>
            <a:r>
              <a:rPr lang="en-US" dirty="0">
                <a:latin typeface="Consolas" panose="020B0609020204030204" pitchFamily="49" charset="0"/>
                <a:cs typeface="Consolas" panose="020B0609020204030204" pitchFamily="49" charset="0"/>
              </a:rPr>
              <a:t>31</a:t>
            </a:r>
          </a:p>
        </p:txBody>
      </p:sp>
      <p:grpSp>
        <p:nvGrpSpPr>
          <p:cNvPr id="39" name="Group 38" descr="%r13 is a 64-bit register; its least significant 32 bits also represent the 32-bit register %r13d.  Its least significant 16 bits represent the 16-bit register %r13w.  And its least significant 8 bits represent the 8 bit register %r13b.">
            <a:extLst>
              <a:ext uri="{FF2B5EF4-FFF2-40B4-BE49-F238E27FC236}">
                <a16:creationId xmlns:a16="http://schemas.microsoft.com/office/drawing/2014/main" id="{53F68E53-1A5B-964E-B73F-4AB3969ADB23}"/>
              </a:ext>
            </a:extLst>
          </p:cNvPr>
          <p:cNvGrpSpPr/>
          <p:nvPr/>
        </p:nvGrpSpPr>
        <p:grpSpPr>
          <a:xfrm>
            <a:off x="571500" y="2346647"/>
            <a:ext cx="11049000" cy="724507"/>
            <a:chOff x="533400" y="1524000"/>
            <a:chExt cx="11049000" cy="990600"/>
          </a:xfrm>
        </p:grpSpPr>
        <p:sp>
          <p:nvSpPr>
            <p:cNvPr id="40" name="Rectangle 39">
              <a:extLst>
                <a:ext uri="{FF2B5EF4-FFF2-40B4-BE49-F238E27FC236}">
                  <a16:creationId xmlns:a16="http://schemas.microsoft.com/office/drawing/2014/main" id="{A04A5766-8083-B241-BA66-C16CC265E145}"/>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a:t>
              </a:r>
            </a:p>
          </p:txBody>
        </p:sp>
        <p:sp>
          <p:nvSpPr>
            <p:cNvPr id="41" name="Rectangle 40">
              <a:extLst>
                <a:ext uri="{FF2B5EF4-FFF2-40B4-BE49-F238E27FC236}">
                  <a16:creationId xmlns:a16="http://schemas.microsoft.com/office/drawing/2014/main" id="{8E6F9705-EE36-6E41-9D62-705E6B3C1C44}"/>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%r13d</a:t>
              </a:r>
            </a:p>
          </p:txBody>
        </p:sp>
        <p:sp>
          <p:nvSpPr>
            <p:cNvPr id="42" name="Rectangle 41">
              <a:extLst>
                <a:ext uri="{FF2B5EF4-FFF2-40B4-BE49-F238E27FC236}">
                  <a16:creationId xmlns:a16="http://schemas.microsoft.com/office/drawing/2014/main" id="{431A2487-7738-9B45-A9C2-A59D0E7AD43D}"/>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%r13w</a:t>
              </a:r>
            </a:p>
          </p:txBody>
        </p:sp>
        <p:sp>
          <p:nvSpPr>
            <p:cNvPr id="43" name="Rectangle 42">
              <a:extLst>
                <a:ext uri="{FF2B5EF4-FFF2-40B4-BE49-F238E27FC236}">
                  <a16:creationId xmlns:a16="http://schemas.microsoft.com/office/drawing/2014/main" id="{A92CAA51-974A-CC4B-BCEE-A8C697066A6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%r13b</a:t>
              </a:r>
            </a:p>
          </p:txBody>
        </p:sp>
      </p:grpSp>
      <p:grpSp>
        <p:nvGrpSpPr>
          <p:cNvPr id="59" name="Group 58" descr="%r14 is a 64-bit register; its least significant 32 bits also represent the 32-bit register %r14d.  Its least significant 16 bits represent the 16-bit register %r14w.  And its least significant 8 bits represent the 8 bit register %r14b.">
            <a:extLst>
              <a:ext uri="{FF2B5EF4-FFF2-40B4-BE49-F238E27FC236}">
                <a16:creationId xmlns:a16="http://schemas.microsoft.com/office/drawing/2014/main" id="{7A58D518-03F2-E84E-ABE7-2077B27F2F14}"/>
              </a:ext>
            </a:extLst>
          </p:cNvPr>
          <p:cNvGrpSpPr/>
          <p:nvPr/>
        </p:nvGrpSpPr>
        <p:grpSpPr>
          <a:xfrm>
            <a:off x="571500" y="3144091"/>
            <a:ext cx="11049000" cy="724507"/>
            <a:chOff x="533400" y="1524000"/>
            <a:chExt cx="11049000" cy="990600"/>
          </a:xfrm>
        </p:grpSpPr>
        <p:sp>
          <p:nvSpPr>
            <p:cNvPr id="60" name="Rectangle 59">
              <a:extLst>
                <a:ext uri="{FF2B5EF4-FFF2-40B4-BE49-F238E27FC236}">
                  <a16:creationId xmlns:a16="http://schemas.microsoft.com/office/drawing/2014/main" id="{2D926159-D6C4-D84E-A806-36B4CA17B9A3}"/>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a:t>
              </a:r>
            </a:p>
          </p:txBody>
        </p:sp>
        <p:sp>
          <p:nvSpPr>
            <p:cNvPr id="61" name="Rectangle 60">
              <a:extLst>
                <a:ext uri="{FF2B5EF4-FFF2-40B4-BE49-F238E27FC236}">
                  <a16:creationId xmlns:a16="http://schemas.microsoft.com/office/drawing/2014/main" id="{588DBFDA-B9ED-7E4A-AAE3-3485767F55A5}"/>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%r14d</a:t>
              </a:r>
            </a:p>
          </p:txBody>
        </p:sp>
        <p:sp>
          <p:nvSpPr>
            <p:cNvPr id="62" name="Rectangle 61">
              <a:extLst>
                <a:ext uri="{FF2B5EF4-FFF2-40B4-BE49-F238E27FC236}">
                  <a16:creationId xmlns:a16="http://schemas.microsoft.com/office/drawing/2014/main" id="{ED07C4C4-F41D-C54E-A3B3-26664219C505}"/>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%r14w</a:t>
              </a:r>
            </a:p>
          </p:txBody>
        </p:sp>
        <p:sp>
          <p:nvSpPr>
            <p:cNvPr id="63" name="Rectangle 62">
              <a:extLst>
                <a:ext uri="{FF2B5EF4-FFF2-40B4-BE49-F238E27FC236}">
                  <a16:creationId xmlns:a16="http://schemas.microsoft.com/office/drawing/2014/main" id="{11994642-8C91-8F4E-B482-DC9CCD096BE7}"/>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%r14b</a:t>
              </a:r>
            </a:p>
          </p:txBody>
        </p:sp>
      </p:grpSp>
      <p:grpSp>
        <p:nvGrpSpPr>
          <p:cNvPr id="64" name="Group 63" descr="%r15 is a 64-bit register; its least significant 32 bits also represent the 32-bit register %r15d.  Its least significant 16 bits represent the 16-bit register %r15w.  And its least significant 8 bits represent the 8 bit register %r15b.">
            <a:extLst>
              <a:ext uri="{FF2B5EF4-FFF2-40B4-BE49-F238E27FC236}">
                <a16:creationId xmlns:a16="http://schemas.microsoft.com/office/drawing/2014/main" id="{286BDC21-6FEF-AF47-B55E-72ACC733F0AF}"/>
              </a:ext>
            </a:extLst>
          </p:cNvPr>
          <p:cNvGrpSpPr/>
          <p:nvPr/>
        </p:nvGrpSpPr>
        <p:grpSpPr>
          <a:xfrm>
            <a:off x="571500" y="3929245"/>
            <a:ext cx="11049000" cy="724507"/>
            <a:chOff x="533400" y="1524000"/>
            <a:chExt cx="11049000" cy="990600"/>
          </a:xfrm>
        </p:grpSpPr>
        <p:sp>
          <p:nvSpPr>
            <p:cNvPr id="65" name="Rectangle 64">
              <a:extLst>
                <a:ext uri="{FF2B5EF4-FFF2-40B4-BE49-F238E27FC236}">
                  <a16:creationId xmlns:a16="http://schemas.microsoft.com/office/drawing/2014/main" id="{622C5FA3-4EF3-0E47-B348-EFF2960C6E32}"/>
                </a:ext>
              </a:extLst>
            </p:cNvPr>
            <p:cNvSpPr/>
            <p:nvPr/>
          </p:nvSpPr>
          <p:spPr>
            <a:xfrm>
              <a:off x="533400" y="1524000"/>
              <a:ext cx="110490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a:t>
              </a:r>
            </a:p>
          </p:txBody>
        </p:sp>
        <p:sp>
          <p:nvSpPr>
            <p:cNvPr id="66" name="Rectangle 65">
              <a:extLst>
                <a:ext uri="{FF2B5EF4-FFF2-40B4-BE49-F238E27FC236}">
                  <a16:creationId xmlns:a16="http://schemas.microsoft.com/office/drawing/2014/main" id="{1B420424-DCBE-F14E-91BB-C02A16641319}"/>
                </a:ext>
              </a:extLst>
            </p:cNvPr>
            <p:cNvSpPr/>
            <p:nvPr/>
          </p:nvSpPr>
          <p:spPr>
            <a:xfrm>
              <a:off x="6096000" y="1600200"/>
              <a:ext cx="5410200" cy="838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%r15d</a:t>
              </a:r>
            </a:p>
          </p:txBody>
        </p:sp>
        <p:sp>
          <p:nvSpPr>
            <p:cNvPr id="67" name="Rectangle 66">
              <a:extLst>
                <a:ext uri="{FF2B5EF4-FFF2-40B4-BE49-F238E27FC236}">
                  <a16:creationId xmlns:a16="http://schemas.microsoft.com/office/drawing/2014/main" id="{7BB2D05A-459D-A341-A59C-0AA93635690F}"/>
                </a:ext>
              </a:extLst>
            </p:cNvPr>
            <p:cNvSpPr/>
            <p:nvPr/>
          </p:nvSpPr>
          <p:spPr>
            <a:xfrm>
              <a:off x="8839200" y="1676400"/>
              <a:ext cx="2590800" cy="685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%r15w</a:t>
              </a:r>
            </a:p>
          </p:txBody>
        </p:sp>
        <p:sp>
          <p:nvSpPr>
            <p:cNvPr id="68" name="Rectangle 67">
              <a:extLst>
                <a:ext uri="{FF2B5EF4-FFF2-40B4-BE49-F238E27FC236}">
                  <a16:creationId xmlns:a16="http://schemas.microsoft.com/office/drawing/2014/main" id="{21B4EC5B-B77E-B041-AC36-8D6AE6157FAE}"/>
                </a:ext>
              </a:extLst>
            </p:cNvPr>
            <p:cNvSpPr/>
            <p:nvPr/>
          </p:nvSpPr>
          <p:spPr>
            <a:xfrm>
              <a:off x="10134600" y="1752600"/>
              <a:ext cx="1219200" cy="533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dirty="0">
                  <a:solidFill>
                    <a:schemeClr val="tx1"/>
                  </a:solidFill>
                  <a:latin typeface="Consolas" panose="020B0609020204030204" pitchFamily="49" charset="0"/>
                  <a:cs typeface="Consolas" panose="020B0609020204030204" pitchFamily="49" charset="0"/>
                </a:rPr>
                <a:t>%r15b</a:t>
              </a:r>
            </a:p>
          </p:txBody>
        </p:sp>
      </p:grpSp>
    </p:spTree>
    <p:extLst>
      <p:ext uri="{BB962C8B-B14F-4D97-AF65-F5344CB8AC3E}">
        <p14:creationId xmlns:p14="http://schemas.microsoft.com/office/powerpoint/2010/main" val="3915786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4725-334C-FF41-A4F1-74F1AB70F005}"/>
              </a:ext>
            </a:extLst>
          </p:cNvPr>
          <p:cNvSpPr>
            <a:spLocks noGrp="1"/>
          </p:cNvSpPr>
          <p:nvPr>
            <p:ph type="title"/>
          </p:nvPr>
        </p:nvSpPr>
        <p:spPr/>
        <p:txBody>
          <a:bodyPr/>
          <a:lstStyle/>
          <a:p>
            <a:r>
              <a:rPr lang="en-US" dirty="0"/>
              <a:t>Register Responsibilities</a:t>
            </a:r>
          </a:p>
        </p:txBody>
      </p:sp>
      <p:sp>
        <p:nvSpPr>
          <p:cNvPr id="3" name="Content Placeholder 2">
            <a:extLst>
              <a:ext uri="{FF2B5EF4-FFF2-40B4-BE49-F238E27FC236}">
                <a16:creationId xmlns:a16="http://schemas.microsoft.com/office/drawing/2014/main" id="{74B8B470-26E1-B543-96DA-220BB098672D}"/>
              </a:ext>
            </a:extLst>
          </p:cNvPr>
          <p:cNvSpPr>
            <a:spLocks noGrp="1"/>
          </p:cNvSpPr>
          <p:nvPr>
            <p:ph idx="1"/>
          </p:nvPr>
        </p:nvSpPr>
        <p:spPr/>
        <p:txBody>
          <a:bodyPr/>
          <a:lstStyle/>
          <a:p>
            <a:pPr marL="0" indent="0">
              <a:buNone/>
            </a:pPr>
            <a:r>
              <a:rPr lang="en-US" dirty="0"/>
              <a:t>Some registers take on special responsibilities during program execution.</a:t>
            </a:r>
          </a:p>
          <a:p>
            <a:r>
              <a:rPr lang="en-US" b="1" dirty="0"/>
              <a:t>%</a:t>
            </a:r>
            <a:r>
              <a:rPr lang="en-US" b="1" dirty="0" err="1"/>
              <a:t>rax</a:t>
            </a:r>
            <a:r>
              <a:rPr lang="en-US" dirty="0"/>
              <a:t> stores the return value</a:t>
            </a:r>
          </a:p>
          <a:p>
            <a:r>
              <a:rPr lang="en-US" b="1" dirty="0"/>
              <a:t>%</a:t>
            </a:r>
            <a:r>
              <a:rPr lang="en-US" b="1" dirty="0" err="1"/>
              <a:t>rdi</a:t>
            </a:r>
            <a:r>
              <a:rPr lang="en-US" b="1" dirty="0"/>
              <a:t> </a:t>
            </a:r>
            <a:r>
              <a:rPr lang="en-US" dirty="0"/>
              <a:t>stores the first parameter to a function</a:t>
            </a:r>
          </a:p>
          <a:p>
            <a:r>
              <a:rPr lang="en-US" b="1" dirty="0"/>
              <a:t>%</a:t>
            </a:r>
            <a:r>
              <a:rPr lang="en-US" b="1" dirty="0" err="1"/>
              <a:t>rsi</a:t>
            </a:r>
            <a:r>
              <a:rPr lang="en-US" dirty="0"/>
              <a:t> stores the second parameter to a function</a:t>
            </a:r>
          </a:p>
          <a:p>
            <a:r>
              <a:rPr lang="en-US" b="1" dirty="0"/>
              <a:t>%</a:t>
            </a:r>
            <a:r>
              <a:rPr lang="en-US" b="1" dirty="0" err="1"/>
              <a:t>rdx</a:t>
            </a:r>
            <a:r>
              <a:rPr lang="en-US" dirty="0"/>
              <a:t> stores the third parameter to a function</a:t>
            </a:r>
            <a:endParaRPr lang="en-US" b="1" dirty="0"/>
          </a:p>
          <a:p>
            <a:r>
              <a:rPr lang="en-US" b="1" dirty="0"/>
              <a:t>%rip </a:t>
            </a:r>
            <a:r>
              <a:rPr lang="en-US" dirty="0"/>
              <a:t>stores the address of the next instruction to execute</a:t>
            </a:r>
          </a:p>
          <a:p>
            <a:r>
              <a:rPr lang="en-US" b="1" dirty="0"/>
              <a:t>%</a:t>
            </a:r>
            <a:r>
              <a:rPr lang="en-US" b="1" dirty="0" err="1"/>
              <a:t>rsp</a:t>
            </a:r>
            <a:r>
              <a:rPr lang="en-US" dirty="0"/>
              <a:t> stores the address of the current top of the stack</a:t>
            </a:r>
          </a:p>
          <a:p>
            <a:endParaRPr lang="en-US" b="1" dirty="0"/>
          </a:p>
        </p:txBody>
      </p:sp>
      <p:sp>
        <p:nvSpPr>
          <p:cNvPr id="4" name="TextBox 3">
            <a:extLst>
              <a:ext uri="{FF2B5EF4-FFF2-40B4-BE49-F238E27FC236}">
                <a16:creationId xmlns:a16="http://schemas.microsoft.com/office/drawing/2014/main" id="{DF718968-DBC2-B24C-972C-5F06337C2B67}"/>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2595832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10F61-0A1C-EB43-A651-C20B6A11FF1C}"/>
              </a:ext>
            </a:extLst>
          </p:cNvPr>
          <p:cNvSpPr>
            <a:spLocks noGrp="1"/>
          </p:cNvSpPr>
          <p:nvPr>
            <p:ph type="title"/>
          </p:nvPr>
        </p:nvSpPr>
        <p:spPr/>
        <p:txBody>
          <a:bodyPr/>
          <a:lstStyle/>
          <a:p>
            <a:r>
              <a:rPr lang="en-US" dirty="0" err="1"/>
              <a:t>mov</a:t>
            </a:r>
            <a:r>
              <a:rPr lang="en-US" dirty="0"/>
              <a:t> Variants</a:t>
            </a:r>
          </a:p>
        </p:txBody>
      </p:sp>
      <p:sp>
        <p:nvSpPr>
          <p:cNvPr id="3" name="Content Placeholder 2">
            <a:extLst>
              <a:ext uri="{FF2B5EF4-FFF2-40B4-BE49-F238E27FC236}">
                <a16:creationId xmlns:a16="http://schemas.microsoft.com/office/drawing/2014/main" id="{5D40F44A-7591-8D4F-AEDD-C8BC4008FCD5}"/>
              </a:ext>
            </a:extLst>
          </p:cNvPr>
          <p:cNvSpPr>
            <a:spLocks noGrp="1"/>
          </p:cNvSpPr>
          <p:nvPr>
            <p:ph idx="1"/>
          </p:nvPr>
        </p:nvSpPr>
        <p:spPr/>
        <p:txBody>
          <a:bodyPr/>
          <a:lstStyle/>
          <a:p>
            <a:r>
              <a:rPr lang="en-US" b="1" dirty="0" err="1"/>
              <a:t>mov</a:t>
            </a:r>
            <a:r>
              <a:rPr lang="en-US" dirty="0"/>
              <a:t> can take an optional suffix (</a:t>
            </a:r>
            <a:r>
              <a:rPr lang="en-US" dirty="0" err="1"/>
              <a:t>b,w,l,q</a:t>
            </a:r>
            <a:r>
              <a:rPr lang="en-US" dirty="0"/>
              <a:t>) that specifies the size of data to move: </a:t>
            </a: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movq</a:t>
            </a:r>
            <a:endParaRPr lang="en-US" dirty="0">
              <a:latin typeface="Consolas" panose="020B0609020204030204" pitchFamily="49" charset="0"/>
              <a:cs typeface="Consolas" panose="020B0609020204030204" pitchFamily="49" charset="0"/>
            </a:endParaRPr>
          </a:p>
          <a:p>
            <a:r>
              <a:rPr lang="en-US" b="1" dirty="0" err="1"/>
              <a:t>mov</a:t>
            </a:r>
            <a:r>
              <a:rPr lang="en-US" dirty="0"/>
              <a:t> only updates the specific register bytes or memory locations indicated.</a:t>
            </a:r>
          </a:p>
          <a:p>
            <a:pPr lvl="1"/>
            <a:r>
              <a:rPr lang="en-US" b="1" dirty="0">
                <a:latin typeface="Calibri" panose="020F0502020204030204" pitchFamily="34" charset="0"/>
                <a:cs typeface="Calibri" panose="020F0502020204030204" pitchFamily="34" charset="0"/>
              </a:rPr>
              <a:t>Exception:</a:t>
            </a:r>
            <a:r>
              <a:rPr lang="en-US"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movl</a:t>
            </a:r>
            <a:r>
              <a:rPr lang="en-US" dirty="0">
                <a:latin typeface="Calibri" panose="020F0502020204030204" pitchFamily="34" charset="0"/>
                <a:cs typeface="Calibri" panose="020F0502020204030204" pitchFamily="34" charset="0"/>
              </a:rPr>
              <a:t> writing to a register will also set high order 4 bytes to 0.</a:t>
            </a:r>
            <a:endParaRPr lang="en-US" dirty="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2718600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6B3C0-D356-E84D-9CFF-18469685D680}"/>
              </a:ext>
            </a:extLst>
          </p:cNvPr>
          <p:cNvSpPr>
            <a:spLocks noGrp="1"/>
          </p:cNvSpPr>
          <p:nvPr>
            <p:ph type="title"/>
          </p:nvPr>
        </p:nvSpPr>
        <p:spPr/>
        <p:txBody>
          <a:bodyPr/>
          <a:lstStyle/>
          <a:p>
            <a:r>
              <a:rPr lang="en-US" dirty="0"/>
              <a:t>Practice: </a:t>
            </a:r>
            <a:r>
              <a:rPr lang="en-US" dirty="0" err="1"/>
              <a:t>mov</a:t>
            </a:r>
            <a:r>
              <a:rPr lang="en-US" dirty="0"/>
              <a:t> And Data Sizes</a:t>
            </a:r>
          </a:p>
        </p:txBody>
      </p:sp>
      <p:sp>
        <p:nvSpPr>
          <p:cNvPr id="3" name="Content Placeholder 2">
            <a:extLst>
              <a:ext uri="{FF2B5EF4-FFF2-40B4-BE49-F238E27FC236}">
                <a16:creationId xmlns:a16="http://schemas.microsoft.com/office/drawing/2014/main" id="{54DAF827-C2B1-764A-9175-6AE9B41D2044}"/>
              </a:ext>
            </a:extLst>
          </p:cNvPr>
          <p:cNvSpPr>
            <a:spLocks noGrp="1"/>
          </p:cNvSpPr>
          <p:nvPr>
            <p:ph idx="1"/>
          </p:nvPr>
        </p:nvSpPr>
        <p:spPr/>
        <p:txBody>
          <a:bodyPr/>
          <a:lstStyle/>
          <a:p>
            <a:pPr marL="0" indent="0">
              <a:buNone/>
            </a:pPr>
            <a:r>
              <a:rPr lang="en-US" dirty="0"/>
              <a:t>For each of the following </a:t>
            </a:r>
            <a:r>
              <a:rPr lang="en-US" dirty="0" err="1"/>
              <a:t>mov</a:t>
            </a:r>
            <a:r>
              <a:rPr lang="en-US" dirty="0"/>
              <a:t> instructions, determine the appropriate suffix based on the operands (e.g. </a:t>
            </a:r>
            <a:r>
              <a:rPr lang="en-US" b="1" dirty="0" err="1"/>
              <a:t>movb</a:t>
            </a:r>
            <a:r>
              <a:rPr lang="en-US" dirty="0"/>
              <a:t>, </a:t>
            </a:r>
            <a:r>
              <a:rPr lang="en-US" b="1" dirty="0" err="1"/>
              <a:t>movw</a:t>
            </a:r>
            <a:r>
              <a:rPr lang="en-US" dirty="0"/>
              <a:t>, </a:t>
            </a:r>
            <a:r>
              <a:rPr lang="en-US" b="1" dirty="0" err="1"/>
              <a:t>movl</a:t>
            </a:r>
            <a:r>
              <a:rPr lang="en-US" dirty="0"/>
              <a:t> or </a:t>
            </a:r>
            <a:r>
              <a:rPr lang="en-US" b="1" dirty="0" err="1"/>
              <a:t>movq</a:t>
            </a:r>
            <a:r>
              <a:rPr lang="en-US" dirty="0"/>
              <a:t>).</a:t>
            </a:r>
          </a:p>
          <a:p>
            <a:pPr marL="0" indent="0">
              <a:buNone/>
            </a:pPr>
            <a:endParaRPr lang="en-US" dirty="0"/>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%dx</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$0xff, %</a:t>
            </a:r>
            <a:r>
              <a:rPr lang="en-US" dirty="0" err="1">
                <a:latin typeface="Consolas" panose="020B0609020204030204" pitchFamily="49" charset="0"/>
                <a:cs typeface="Consolas" panose="020B0609020204030204" pitchFamily="49" charset="0"/>
              </a:rPr>
              <a:t>bl</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(%rsp,%rdx,4),%dl</a:t>
            </a: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a:t>
            </a:r>
            <a:r>
              <a:rPr lang="en-US" dirty="0">
                <a:latin typeface="Consolas" panose="020B0609020204030204" pitchFamily="49" charset="0"/>
                <a:cs typeface="Consolas" panose="020B0609020204030204" pitchFamily="49" charset="0"/>
              </a:rPr>
              <a:t>__ %dx,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514350" indent="-514350">
              <a:buFont typeface="+mj-lt"/>
              <a:buAutoNum type="arabicPeriod"/>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337727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6B3C0-D356-E84D-9CFF-18469685D680}"/>
              </a:ext>
            </a:extLst>
          </p:cNvPr>
          <p:cNvSpPr>
            <a:spLocks noGrp="1"/>
          </p:cNvSpPr>
          <p:nvPr>
            <p:ph type="title"/>
          </p:nvPr>
        </p:nvSpPr>
        <p:spPr/>
        <p:txBody>
          <a:bodyPr/>
          <a:lstStyle/>
          <a:p>
            <a:r>
              <a:rPr lang="en-US" dirty="0"/>
              <a:t>Practice: </a:t>
            </a:r>
            <a:r>
              <a:rPr lang="en-US" dirty="0" err="1"/>
              <a:t>mov</a:t>
            </a:r>
            <a:r>
              <a:rPr lang="en-US" dirty="0"/>
              <a:t> And Data Sizes</a:t>
            </a:r>
          </a:p>
        </p:txBody>
      </p:sp>
      <p:sp>
        <p:nvSpPr>
          <p:cNvPr id="3" name="Content Placeholder 2">
            <a:extLst>
              <a:ext uri="{FF2B5EF4-FFF2-40B4-BE49-F238E27FC236}">
                <a16:creationId xmlns:a16="http://schemas.microsoft.com/office/drawing/2014/main" id="{54DAF827-C2B1-764A-9175-6AE9B41D2044}"/>
              </a:ext>
            </a:extLst>
          </p:cNvPr>
          <p:cNvSpPr>
            <a:spLocks noGrp="1"/>
          </p:cNvSpPr>
          <p:nvPr>
            <p:ph idx="1"/>
          </p:nvPr>
        </p:nvSpPr>
        <p:spPr/>
        <p:txBody>
          <a:bodyPr/>
          <a:lstStyle/>
          <a:p>
            <a:pPr marL="0" indent="0">
              <a:buNone/>
            </a:pPr>
            <a:r>
              <a:rPr lang="en-US" dirty="0"/>
              <a:t>For each of the following </a:t>
            </a:r>
            <a:r>
              <a:rPr lang="en-US" dirty="0" err="1"/>
              <a:t>mov</a:t>
            </a:r>
            <a:r>
              <a:rPr lang="en-US" dirty="0"/>
              <a:t> instructions, determine the appropriate suffix based on the operands (e.g. </a:t>
            </a:r>
            <a:r>
              <a:rPr lang="en-US" b="1" dirty="0" err="1"/>
              <a:t>movb</a:t>
            </a:r>
            <a:r>
              <a:rPr lang="en-US" dirty="0"/>
              <a:t>, </a:t>
            </a:r>
            <a:r>
              <a:rPr lang="en-US" b="1" dirty="0" err="1"/>
              <a:t>movw</a:t>
            </a:r>
            <a:r>
              <a:rPr lang="en-US" dirty="0"/>
              <a:t>, </a:t>
            </a:r>
            <a:r>
              <a:rPr lang="en-US" b="1" dirty="0" err="1"/>
              <a:t>movl</a:t>
            </a:r>
            <a:r>
              <a:rPr lang="en-US" dirty="0"/>
              <a:t> or </a:t>
            </a:r>
            <a:r>
              <a:rPr lang="en-US" b="1" dirty="0" err="1"/>
              <a:t>movq</a:t>
            </a:r>
            <a:r>
              <a:rPr lang="en-US" dirty="0"/>
              <a:t>).</a:t>
            </a:r>
          </a:p>
          <a:p>
            <a:pPr marL="0" indent="0">
              <a:buNone/>
            </a:pPr>
            <a:endParaRPr lang="en-US" dirty="0"/>
          </a:p>
          <a:p>
            <a:pPr marL="514350" indent="-514350">
              <a:buFont typeface="+mj-lt"/>
              <a:buAutoNum type="arabicPeriod"/>
            </a:pPr>
            <a:r>
              <a:rPr lang="en-US" dirty="0" err="1">
                <a:latin typeface="Consolas" panose="020B0609020204030204" pitchFamily="49" charset="0"/>
                <a:cs typeface="Consolas" panose="020B0609020204030204" pitchFamily="49" charset="0"/>
              </a:rPr>
              <a:t>movl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a:t>
            </a:r>
          </a:p>
          <a:p>
            <a:pPr marL="514350" indent="-514350">
              <a:buFont typeface="+mj-lt"/>
              <a:buAutoNum type="arabicPeriod"/>
            </a:pP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%dx</a:t>
            </a:r>
          </a:p>
          <a:p>
            <a:pPr marL="514350" indent="-514350">
              <a:buFont typeface="+mj-lt"/>
              <a:buAutoNum type="arabicPeriod"/>
            </a:pP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$0xff, %</a:t>
            </a:r>
            <a:r>
              <a:rPr lang="en-US" dirty="0" err="1">
                <a:latin typeface="Consolas" panose="020B0609020204030204" pitchFamily="49" charset="0"/>
                <a:cs typeface="Consolas" panose="020B0609020204030204" pitchFamily="49" charset="0"/>
              </a:rPr>
              <a:t>bl</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movb</a:t>
            </a:r>
            <a:r>
              <a:rPr lang="en-US" dirty="0">
                <a:latin typeface="Consolas" panose="020B0609020204030204" pitchFamily="49" charset="0"/>
                <a:cs typeface="Consolas" panose="020B0609020204030204" pitchFamily="49" charset="0"/>
              </a:rPr>
              <a:t> (%rsp,%rdx,4),%dl</a:t>
            </a:r>
          </a:p>
          <a:p>
            <a:pPr marL="514350" indent="-514350">
              <a:buFont typeface="+mj-lt"/>
              <a:buAutoNum type="arabicPeriod"/>
            </a:pPr>
            <a:r>
              <a:rPr lang="en-US" dirty="0" err="1">
                <a:latin typeface="Consolas" panose="020B0609020204030204" pitchFamily="49" charset="0"/>
                <a:cs typeface="Consolas" panose="020B0609020204030204" pitchFamily="49" charset="0"/>
              </a:rPr>
              <a:t>movq</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p>
            <a:pPr marL="514350" indent="-514350">
              <a:buFont typeface="+mj-lt"/>
              <a:buAutoNum type="arabicPeriod"/>
            </a:pPr>
            <a:r>
              <a:rPr lang="en-US" dirty="0" err="1">
                <a:latin typeface="Consolas" panose="020B0609020204030204" pitchFamily="49" charset="0"/>
                <a:cs typeface="Consolas" panose="020B0609020204030204" pitchFamily="49" charset="0"/>
              </a:rPr>
              <a:t>movw</a:t>
            </a:r>
            <a:r>
              <a:rPr lang="en-US" dirty="0">
                <a:latin typeface="Consolas" panose="020B0609020204030204" pitchFamily="49" charset="0"/>
                <a:cs typeface="Consolas" panose="020B0609020204030204" pitchFamily="49" charset="0"/>
              </a:rPr>
              <a:t> %dx, (%</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514350" indent="-514350">
              <a:buFont typeface="+mj-lt"/>
              <a:buAutoNum type="arabicPeriod"/>
            </a:pPr>
            <a:endParaRPr lang="en-US"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185611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3B76-4804-C94C-8EA1-6047BE6D6E67}"/>
              </a:ext>
            </a:extLst>
          </p:cNvPr>
          <p:cNvSpPr>
            <a:spLocks noGrp="1"/>
          </p:cNvSpPr>
          <p:nvPr>
            <p:ph type="title"/>
          </p:nvPr>
        </p:nvSpPr>
        <p:spPr/>
        <p:txBody>
          <a:bodyPr/>
          <a:lstStyle/>
          <a:p>
            <a:r>
              <a:rPr lang="en-US" dirty="0" err="1"/>
              <a:t>mov</a:t>
            </a:r>
            <a:endParaRPr lang="en-US" dirty="0"/>
          </a:p>
        </p:txBody>
      </p:sp>
      <p:sp>
        <p:nvSpPr>
          <p:cNvPr id="3" name="Content Placeholder 2">
            <a:extLst>
              <a:ext uri="{FF2B5EF4-FFF2-40B4-BE49-F238E27FC236}">
                <a16:creationId xmlns:a16="http://schemas.microsoft.com/office/drawing/2014/main" id="{C0C10D14-C327-0D4D-A75C-0F8CF8EAC9E7}"/>
              </a:ext>
            </a:extLst>
          </p:cNvPr>
          <p:cNvSpPr>
            <a:spLocks noGrp="1"/>
          </p:cNvSpPr>
          <p:nvPr>
            <p:ph idx="1"/>
          </p:nvPr>
        </p:nvSpPr>
        <p:spPr/>
        <p:txBody>
          <a:bodyPr/>
          <a:lstStyle/>
          <a:p>
            <a:r>
              <a:rPr lang="en-US" dirty="0"/>
              <a:t>The </a:t>
            </a:r>
            <a:r>
              <a:rPr lang="en-US" b="1" dirty="0" err="1"/>
              <a:t>movabsq</a:t>
            </a:r>
            <a:r>
              <a:rPr lang="en-US" dirty="0"/>
              <a:t> instruction is used to write a 64-bit Immediate (constant) value.</a:t>
            </a:r>
          </a:p>
          <a:p>
            <a:r>
              <a:rPr lang="en-US" dirty="0"/>
              <a:t>The regular </a:t>
            </a:r>
            <a:r>
              <a:rPr lang="en-US" b="1" dirty="0" err="1"/>
              <a:t>movq</a:t>
            </a:r>
            <a:r>
              <a:rPr lang="en-US" dirty="0"/>
              <a:t> instruction can only take 32-bit </a:t>
            </a:r>
            <a:r>
              <a:rPr lang="en-US" dirty="0" err="1"/>
              <a:t>immediates</a:t>
            </a:r>
            <a:r>
              <a:rPr lang="en-US" dirty="0"/>
              <a:t>.</a:t>
            </a:r>
          </a:p>
          <a:p>
            <a:r>
              <a:rPr lang="en-US" dirty="0"/>
              <a:t>64-bit immediate as source, only register as destination.</a:t>
            </a:r>
          </a:p>
          <a:p>
            <a:endParaRPr lang="en-US" dirty="0"/>
          </a:p>
          <a:p>
            <a:pPr marL="0" indent="0" algn="ctr">
              <a:buNone/>
            </a:pPr>
            <a:r>
              <a:rPr lang="en-US" b="1" dirty="0" err="1"/>
              <a:t>movabsq</a:t>
            </a:r>
            <a:r>
              <a:rPr lang="en-US" b="1" dirty="0"/>
              <a:t> $0x0011223344556677, %</a:t>
            </a:r>
            <a:r>
              <a:rPr lang="en-US" b="1" dirty="0" err="1"/>
              <a:t>rax</a:t>
            </a:r>
            <a:endParaRPr lang="en-US" dirty="0"/>
          </a:p>
          <a:p>
            <a:endParaRPr lang="en-US" dirty="0"/>
          </a:p>
          <a:p>
            <a:endParaRPr lang="en-US" dirty="0"/>
          </a:p>
        </p:txBody>
      </p:sp>
    </p:spTree>
    <p:extLst>
      <p:ext uri="{BB962C8B-B14F-4D97-AF65-F5344CB8AC3E}">
        <p14:creationId xmlns:p14="http://schemas.microsoft.com/office/powerpoint/2010/main" val="343042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A344-EFB2-E741-A570-036E91F126B7}"/>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sp>
        <p:nvSpPr>
          <p:cNvPr id="3" name="Content Placeholder 2">
            <a:extLst>
              <a:ext uri="{FF2B5EF4-FFF2-40B4-BE49-F238E27FC236}">
                <a16:creationId xmlns:a16="http://schemas.microsoft.com/office/drawing/2014/main" id="{B020A98A-CA8F-0442-931C-4298FF03ACD5}"/>
              </a:ext>
            </a:extLst>
          </p:cNvPr>
          <p:cNvSpPr>
            <a:spLocks noGrp="1"/>
          </p:cNvSpPr>
          <p:nvPr>
            <p:ph idx="1"/>
          </p:nvPr>
        </p:nvSpPr>
        <p:spPr/>
        <p:txBody>
          <a:bodyPr/>
          <a:lstStyle/>
          <a:p>
            <a:r>
              <a:rPr lang="en-US" dirty="0"/>
              <a:t>There are two </a:t>
            </a:r>
            <a:r>
              <a:rPr lang="en-US" dirty="0" err="1"/>
              <a:t>mov</a:t>
            </a:r>
            <a:r>
              <a:rPr lang="en-US" dirty="0"/>
              <a:t> instructions that can be used to copy a smaller source to a larger destination:  </a:t>
            </a:r>
            <a:r>
              <a:rPr lang="en-US" b="1" dirty="0" err="1"/>
              <a:t>movz</a:t>
            </a:r>
            <a:r>
              <a:rPr lang="en-US" dirty="0"/>
              <a:t> and </a:t>
            </a:r>
            <a:r>
              <a:rPr lang="en-US" b="1" dirty="0" err="1"/>
              <a:t>movs</a:t>
            </a:r>
            <a:r>
              <a:rPr lang="en-US" dirty="0"/>
              <a:t>.</a:t>
            </a:r>
          </a:p>
          <a:p>
            <a:r>
              <a:rPr lang="en-US" b="1" dirty="0" err="1"/>
              <a:t>movz</a:t>
            </a:r>
            <a:r>
              <a:rPr lang="en-US" dirty="0"/>
              <a:t> fills the remaining bytes with zeros</a:t>
            </a:r>
          </a:p>
          <a:p>
            <a:r>
              <a:rPr lang="en-US" b="1" dirty="0" err="1"/>
              <a:t>movs</a:t>
            </a:r>
            <a:r>
              <a:rPr lang="en-US" dirty="0"/>
              <a:t> fills the remaining bytes by sign-extending the most significant bit in the source.</a:t>
            </a:r>
          </a:p>
          <a:p>
            <a:r>
              <a:rPr lang="en-US" dirty="0"/>
              <a:t>The source must be from memory or a register, and the destination is a register.</a:t>
            </a:r>
          </a:p>
        </p:txBody>
      </p:sp>
    </p:spTree>
    <p:extLst>
      <p:ext uri="{BB962C8B-B14F-4D97-AF65-F5344CB8AC3E}">
        <p14:creationId xmlns:p14="http://schemas.microsoft.com/office/powerpoint/2010/main" val="424042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7C4-FEC3-8B40-9EE4-5F65742E0C8B}"/>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graphicFrame>
        <p:nvGraphicFramePr>
          <p:cNvPr id="4" name="Content Placeholder 3">
            <a:extLst>
              <a:ext uri="{FF2B5EF4-FFF2-40B4-BE49-F238E27FC236}">
                <a16:creationId xmlns:a16="http://schemas.microsoft.com/office/drawing/2014/main" id="{5F7FBA30-4955-BE45-A4D8-5ED6A853ECAB}"/>
              </a:ext>
            </a:extLst>
          </p:cNvPr>
          <p:cNvGraphicFramePr>
            <a:graphicFrameLocks noGrp="1"/>
          </p:cNvGraphicFramePr>
          <p:nvPr>
            <p:ph idx="1"/>
            <p:extLst>
              <p:ext uri="{D42A27DB-BD31-4B8C-83A1-F6EECF244321}">
                <p14:modId xmlns:p14="http://schemas.microsoft.com/office/powerpoint/2010/main" val="315419906"/>
              </p:ext>
            </p:extLst>
          </p:nvPr>
        </p:nvGraphicFramePr>
        <p:xfrm>
          <a:off x="190500" y="2819400"/>
          <a:ext cx="11811000" cy="2225040"/>
        </p:xfrm>
        <a:graphic>
          <a:graphicData uri="http://schemas.openxmlformats.org/drawingml/2006/table">
            <a:tbl>
              <a:tblPr firstRow="1" bandRow="1">
                <a:tableStyleId>{7E9639D4-E3E2-4D34-9284-5A2195B3D0D7}</a:tableStyleId>
              </a:tblPr>
              <a:tblGrid>
                <a:gridCol w="5905500">
                  <a:extLst>
                    <a:ext uri="{9D8B030D-6E8A-4147-A177-3AD203B41FA5}">
                      <a16:colId xmlns:a16="http://schemas.microsoft.com/office/drawing/2014/main" val="3231654358"/>
                    </a:ext>
                  </a:extLst>
                </a:gridCol>
                <a:gridCol w="5905500">
                  <a:extLst>
                    <a:ext uri="{9D8B030D-6E8A-4147-A177-3AD203B41FA5}">
                      <a16:colId xmlns:a16="http://schemas.microsoft.com/office/drawing/2014/main" val="4198587295"/>
                    </a:ext>
                  </a:extLst>
                </a:gridCol>
              </a:tblGrid>
              <a:tr h="37084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70840">
                <a:tc>
                  <a:txBody>
                    <a:bodyPr/>
                    <a:lstStyle/>
                    <a:p>
                      <a:r>
                        <a:rPr lang="en-US" dirty="0" err="1">
                          <a:latin typeface="Consolas" panose="020B0609020204030204" pitchFamily="49" charset="0"/>
                          <a:cs typeface="Consolas" panose="020B0609020204030204" pitchFamily="49" charset="0"/>
                        </a:rPr>
                        <a:t>movzbw</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word</a:t>
                      </a:r>
                    </a:p>
                  </a:txBody>
                  <a:tcPr/>
                </a:tc>
                <a:extLst>
                  <a:ext uri="{0D108BD9-81ED-4DB2-BD59-A6C34878D82A}">
                    <a16:rowId xmlns:a16="http://schemas.microsoft.com/office/drawing/2014/main" val="1578506649"/>
                  </a:ext>
                </a:extLst>
              </a:tr>
              <a:tr h="370840">
                <a:tc>
                  <a:txBody>
                    <a:bodyPr/>
                    <a:lstStyle/>
                    <a:p>
                      <a:r>
                        <a:rPr lang="en-US" dirty="0" err="1">
                          <a:latin typeface="Consolas" panose="020B0609020204030204" pitchFamily="49" charset="0"/>
                          <a:cs typeface="Consolas" panose="020B0609020204030204" pitchFamily="49" charset="0"/>
                        </a:rPr>
                        <a:t>movzbl</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double word</a:t>
                      </a:r>
                    </a:p>
                  </a:txBody>
                  <a:tcPr/>
                </a:tc>
                <a:extLst>
                  <a:ext uri="{0D108BD9-81ED-4DB2-BD59-A6C34878D82A}">
                    <a16:rowId xmlns:a16="http://schemas.microsoft.com/office/drawing/2014/main" val="850718582"/>
                  </a:ext>
                </a:extLst>
              </a:tr>
              <a:tr h="370840">
                <a:tc>
                  <a:txBody>
                    <a:bodyPr/>
                    <a:lstStyle/>
                    <a:p>
                      <a:r>
                        <a:rPr lang="en-US" dirty="0" err="1">
                          <a:latin typeface="Consolas" panose="020B0609020204030204" pitchFamily="49" charset="0"/>
                          <a:cs typeface="Consolas" panose="020B0609020204030204" pitchFamily="49" charset="0"/>
                        </a:rPr>
                        <a:t>movzwl</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word to double word</a:t>
                      </a:r>
                    </a:p>
                  </a:txBody>
                  <a:tcPr/>
                </a:tc>
                <a:extLst>
                  <a:ext uri="{0D108BD9-81ED-4DB2-BD59-A6C34878D82A}">
                    <a16:rowId xmlns:a16="http://schemas.microsoft.com/office/drawing/2014/main" val="893394719"/>
                  </a:ext>
                </a:extLst>
              </a:tr>
              <a:tr h="370840">
                <a:tc>
                  <a:txBody>
                    <a:bodyPr/>
                    <a:lstStyle/>
                    <a:p>
                      <a:r>
                        <a:rPr lang="en-US" dirty="0" err="1">
                          <a:latin typeface="Consolas" panose="020B0609020204030204" pitchFamily="49" charset="0"/>
                          <a:cs typeface="Consolas" panose="020B0609020204030204" pitchFamily="49" charset="0"/>
                        </a:rPr>
                        <a:t>movzbq</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byte to quad word</a:t>
                      </a:r>
                    </a:p>
                  </a:txBody>
                  <a:tcPr/>
                </a:tc>
                <a:extLst>
                  <a:ext uri="{0D108BD9-81ED-4DB2-BD59-A6C34878D82A}">
                    <a16:rowId xmlns:a16="http://schemas.microsoft.com/office/drawing/2014/main" val="1833998801"/>
                  </a:ext>
                </a:extLst>
              </a:tr>
              <a:tr h="370840">
                <a:tc>
                  <a:txBody>
                    <a:bodyPr/>
                    <a:lstStyle/>
                    <a:p>
                      <a:r>
                        <a:rPr lang="en-US" dirty="0" err="1">
                          <a:latin typeface="Consolas" panose="020B0609020204030204" pitchFamily="49" charset="0"/>
                          <a:cs typeface="Consolas" panose="020B0609020204030204" pitchFamily="49" charset="0"/>
                        </a:rPr>
                        <a:t>movzwq</a:t>
                      </a:r>
                      <a:endParaRPr lang="en-US" dirty="0">
                        <a:latin typeface="Consolas" panose="020B0609020204030204" pitchFamily="49" charset="0"/>
                        <a:cs typeface="Consolas" panose="020B0609020204030204" pitchFamily="49" charset="0"/>
                      </a:endParaRPr>
                    </a:p>
                  </a:txBody>
                  <a:tcPr/>
                </a:tc>
                <a:tc>
                  <a:txBody>
                    <a:bodyPr/>
                    <a:lstStyle/>
                    <a:p>
                      <a:r>
                        <a:rPr lang="en-US" dirty="0"/>
                        <a:t>Move zero-extended word to quad word</a:t>
                      </a:r>
                    </a:p>
                  </a:txBody>
                  <a:tcPr/>
                </a:tc>
                <a:extLst>
                  <a:ext uri="{0D108BD9-81ED-4DB2-BD59-A6C34878D82A}">
                    <a16:rowId xmlns:a16="http://schemas.microsoft.com/office/drawing/2014/main" val="147436780"/>
                  </a:ext>
                </a:extLst>
              </a:tr>
            </a:tbl>
          </a:graphicData>
        </a:graphic>
      </p:graphicFrame>
      <p:sp>
        <p:nvSpPr>
          <p:cNvPr id="5" name="TextBox 4">
            <a:extLst>
              <a:ext uri="{FF2B5EF4-FFF2-40B4-BE49-F238E27FC236}">
                <a16:creationId xmlns:a16="http://schemas.microsoft.com/office/drawing/2014/main" id="{0DED1590-6F8F-834D-B1AB-70331C2A7F5F}"/>
              </a:ext>
            </a:extLst>
          </p:cNvPr>
          <p:cNvSpPr txBox="1"/>
          <p:nvPr/>
        </p:nvSpPr>
        <p:spPr>
          <a:xfrm>
            <a:off x="2274280" y="1828800"/>
            <a:ext cx="7643439"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MOVZ S,R        R ← </a:t>
            </a:r>
            <a:r>
              <a:rPr lang="en-US" sz="3200" dirty="0" err="1">
                <a:latin typeface="Consolas" panose="020B0609020204030204" pitchFamily="49" charset="0"/>
                <a:cs typeface="Consolas" panose="020B0609020204030204" pitchFamily="49" charset="0"/>
              </a:rPr>
              <a:t>ZeroExtend</a:t>
            </a:r>
            <a:r>
              <a:rPr lang="en-US" sz="3200" dirty="0">
                <a:latin typeface="Consolas" panose="020B0609020204030204" pitchFamily="49" charset="0"/>
                <a:cs typeface="Consolas" panose="020B0609020204030204" pitchFamily="49" charset="0"/>
              </a:rPr>
              <a:t>(S)</a:t>
            </a:r>
          </a:p>
        </p:txBody>
      </p:sp>
    </p:spTree>
    <p:extLst>
      <p:ext uri="{BB962C8B-B14F-4D97-AF65-F5344CB8AC3E}">
        <p14:creationId xmlns:p14="http://schemas.microsoft.com/office/powerpoint/2010/main" val="1754171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7C4-FEC3-8B40-9EE4-5F65742E0C8B}"/>
              </a:ext>
            </a:extLst>
          </p:cNvPr>
          <p:cNvSpPr>
            <a:spLocks noGrp="1"/>
          </p:cNvSpPr>
          <p:nvPr>
            <p:ph type="title"/>
          </p:nvPr>
        </p:nvSpPr>
        <p:spPr/>
        <p:txBody>
          <a:bodyPr/>
          <a:lstStyle/>
          <a:p>
            <a:r>
              <a:rPr lang="en-US" dirty="0" err="1"/>
              <a:t>movz</a:t>
            </a:r>
            <a:r>
              <a:rPr lang="en-US" dirty="0"/>
              <a:t> and </a:t>
            </a:r>
            <a:r>
              <a:rPr lang="en-US" dirty="0" err="1"/>
              <a:t>movs</a:t>
            </a:r>
            <a:endParaRPr lang="en-US" dirty="0"/>
          </a:p>
        </p:txBody>
      </p:sp>
      <p:graphicFrame>
        <p:nvGraphicFramePr>
          <p:cNvPr id="4" name="Content Placeholder 3">
            <a:extLst>
              <a:ext uri="{FF2B5EF4-FFF2-40B4-BE49-F238E27FC236}">
                <a16:creationId xmlns:a16="http://schemas.microsoft.com/office/drawing/2014/main" id="{5F7FBA30-4955-BE45-A4D8-5ED6A853ECAB}"/>
              </a:ext>
            </a:extLst>
          </p:cNvPr>
          <p:cNvGraphicFramePr>
            <a:graphicFrameLocks noGrp="1"/>
          </p:cNvGraphicFramePr>
          <p:nvPr>
            <p:ph idx="1"/>
            <p:extLst>
              <p:ext uri="{D42A27DB-BD31-4B8C-83A1-F6EECF244321}">
                <p14:modId xmlns:p14="http://schemas.microsoft.com/office/powerpoint/2010/main" val="3445412634"/>
              </p:ext>
            </p:extLst>
          </p:nvPr>
        </p:nvGraphicFramePr>
        <p:xfrm>
          <a:off x="190500" y="2819400"/>
          <a:ext cx="11811000" cy="3235960"/>
        </p:xfrm>
        <a:graphic>
          <a:graphicData uri="http://schemas.openxmlformats.org/drawingml/2006/table">
            <a:tbl>
              <a:tblPr firstRow="1" bandRow="1">
                <a:tableStyleId>{7E9639D4-E3E2-4D34-9284-5A2195B3D0D7}</a:tableStyleId>
              </a:tblPr>
              <a:tblGrid>
                <a:gridCol w="5905500">
                  <a:extLst>
                    <a:ext uri="{9D8B030D-6E8A-4147-A177-3AD203B41FA5}">
                      <a16:colId xmlns:a16="http://schemas.microsoft.com/office/drawing/2014/main" val="3231654358"/>
                    </a:ext>
                  </a:extLst>
                </a:gridCol>
                <a:gridCol w="5905500">
                  <a:extLst>
                    <a:ext uri="{9D8B030D-6E8A-4147-A177-3AD203B41FA5}">
                      <a16:colId xmlns:a16="http://schemas.microsoft.com/office/drawing/2014/main" val="4198587295"/>
                    </a:ext>
                  </a:extLst>
                </a:gridCol>
              </a:tblGrid>
              <a:tr h="370840">
                <a:tc>
                  <a:txBody>
                    <a:bodyPr/>
                    <a:lstStyle/>
                    <a:p>
                      <a:r>
                        <a:rPr lang="en-US" dirty="0"/>
                        <a:t>Instruction</a:t>
                      </a:r>
                    </a:p>
                  </a:txBody>
                  <a:tcPr/>
                </a:tc>
                <a:tc>
                  <a:txBody>
                    <a:bodyPr/>
                    <a:lstStyle/>
                    <a:p>
                      <a:r>
                        <a:rPr lang="en-US" dirty="0"/>
                        <a:t>Description</a:t>
                      </a:r>
                    </a:p>
                  </a:txBody>
                  <a:tcPr/>
                </a:tc>
                <a:extLst>
                  <a:ext uri="{0D108BD9-81ED-4DB2-BD59-A6C34878D82A}">
                    <a16:rowId xmlns:a16="http://schemas.microsoft.com/office/drawing/2014/main" val="309108804"/>
                  </a:ext>
                </a:extLst>
              </a:tr>
              <a:tr h="370840">
                <a:tc>
                  <a:txBody>
                    <a:bodyPr/>
                    <a:lstStyle/>
                    <a:p>
                      <a:r>
                        <a:rPr lang="en-US" dirty="0" err="1">
                          <a:latin typeface="Consolas" panose="020B0609020204030204" pitchFamily="49" charset="0"/>
                          <a:cs typeface="Consolas" panose="020B0609020204030204" pitchFamily="49" charset="0"/>
                        </a:rPr>
                        <a:t>movsbw</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word</a:t>
                      </a:r>
                    </a:p>
                  </a:txBody>
                  <a:tcPr/>
                </a:tc>
                <a:extLst>
                  <a:ext uri="{0D108BD9-81ED-4DB2-BD59-A6C34878D82A}">
                    <a16:rowId xmlns:a16="http://schemas.microsoft.com/office/drawing/2014/main" val="1578506649"/>
                  </a:ext>
                </a:extLst>
              </a:tr>
              <a:tr h="370840">
                <a:tc>
                  <a:txBody>
                    <a:bodyPr/>
                    <a:lstStyle/>
                    <a:p>
                      <a:r>
                        <a:rPr lang="en-US" dirty="0" err="1">
                          <a:latin typeface="Consolas" panose="020B0609020204030204" pitchFamily="49" charset="0"/>
                          <a:cs typeface="Consolas" panose="020B0609020204030204" pitchFamily="49" charset="0"/>
                        </a:rPr>
                        <a:t>movsbl</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double word</a:t>
                      </a:r>
                    </a:p>
                  </a:txBody>
                  <a:tcPr/>
                </a:tc>
                <a:extLst>
                  <a:ext uri="{0D108BD9-81ED-4DB2-BD59-A6C34878D82A}">
                    <a16:rowId xmlns:a16="http://schemas.microsoft.com/office/drawing/2014/main" val="850718582"/>
                  </a:ext>
                </a:extLst>
              </a:tr>
              <a:tr h="370840">
                <a:tc>
                  <a:txBody>
                    <a:bodyPr/>
                    <a:lstStyle/>
                    <a:p>
                      <a:r>
                        <a:rPr lang="en-US" dirty="0" err="1">
                          <a:latin typeface="Consolas" panose="020B0609020204030204" pitchFamily="49" charset="0"/>
                          <a:cs typeface="Consolas" panose="020B0609020204030204" pitchFamily="49" charset="0"/>
                        </a:rPr>
                        <a:t>movswl</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word to double word</a:t>
                      </a:r>
                    </a:p>
                  </a:txBody>
                  <a:tcPr/>
                </a:tc>
                <a:extLst>
                  <a:ext uri="{0D108BD9-81ED-4DB2-BD59-A6C34878D82A}">
                    <a16:rowId xmlns:a16="http://schemas.microsoft.com/office/drawing/2014/main" val="893394719"/>
                  </a:ext>
                </a:extLst>
              </a:tr>
              <a:tr h="370840">
                <a:tc>
                  <a:txBody>
                    <a:bodyPr/>
                    <a:lstStyle/>
                    <a:p>
                      <a:r>
                        <a:rPr lang="en-US" dirty="0" err="1">
                          <a:latin typeface="Consolas" panose="020B0609020204030204" pitchFamily="49" charset="0"/>
                          <a:cs typeface="Consolas" panose="020B0609020204030204" pitchFamily="49" charset="0"/>
                        </a:rPr>
                        <a:t>movsbq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byte to quad word</a:t>
                      </a:r>
                    </a:p>
                  </a:txBody>
                  <a:tcPr/>
                </a:tc>
                <a:extLst>
                  <a:ext uri="{0D108BD9-81ED-4DB2-BD59-A6C34878D82A}">
                    <a16:rowId xmlns:a16="http://schemas.microsoft.com/office/drawing/2014/main" val="1833998801"/>
                  </a:ext>
                </a:extLst>
              </a:tr>
              <a:tr h="370840">
                <a:tc>
                  <a:txBody>
                    <a:bodyPr/>
                    <a:lstStyle/>
                    <a:p>
                      <a:r>
                        <a:rPr lang="en-US" dirty="0" err="1">
                          <a:latin typeface="Consolas" panose="020B0609020204030204" pitchFamily="49" charset="0"/>
                          <a:cs typeface="Consolas" panose="020B0609020204030204" pitchFamily="49" charset="0"/>
                        </a:rPr>
                        <a:t>movswq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word to quad word</a:t>
                      </a:r>
                    </a:p>
                  </a:txBody>
                  <a:tcPr/>
                </a:tc>
                <a:extLst>
                  <a:ext uri="{0D108BD9-81ED-4DB2-BD59-A6C34878D82A}">
                    <a16:rowId xmlns:a16="http://schemas.microsoft.com/office/drawing/2014/main" val="147436780"/>
                  </a:ext>
                </a:extLst>
              </a:tr>
              <a:tr h="370840">
                <a:tc>
                  <a:txBody>
                    <a:bodyPr/>
                    <a:lstStyle/>
                    <a:p>
                      <a:r>
                        <a:rPr lang="en-US" dirty="0" err="1">
                          <a:latin typeface="Consolas" panose="020B0609020204030204" pitchFamily="49" charset="0"/>
                          <a:cs typeface="Consolas" panose="020B0609020204030204" pitchFamily="49" charset="0"/>
                        </a:rPr>
                        <a:t>movslq</a:t>
                      </a:r>
                      <a:endParaRPr lang="en-US" dirty="0">
                        <a:latin typeface="Consolas" panose="020B0609020204030204" pitchFamily="49" charset="0"/>
                        <a:cs typeface="Consolas" panose="020B0609020204030204" pitchFamily="49" charset="0"/>
                      </a:endParaRPr>
                    </a:p>
                  </a:txBody>
                  <a:tcPr/>
                </a:tc>
                <a:tc>
                  <a:txBody>
                    <a:bodyPr/>
                    <a:lstStyle/>
                    <a:p>
                      <a:r>
                        <a:rPr lang="en-US" dirty="0"/>
                        <a:t>Move sign-extended double word to quad word</a:t>
                      </a:r>
                    </a:p>
                  </a:txBody>
                  <a:tcPr/>
                </a:tc>
                <a:extLst>
                  <a:ext uri="{0D108BD9-81ED-4DB2-BD59-A6C34878D82A}">
                    <a16:rowId xmlns:a16="http://schemas.microsoft.com/office/drawing/2014/main" val="3115872784"/>
                  </a:ext>
                </a:extLst>
              </a:tr>
              <a:tr h="370840">
                <a:tc>
                  <a:txBody>
                    <a:bodyPr/>
                    <a:lstStyle/>
                    <a:p>
                      <a:r>
                        <a:rPr lang="en-US" dirty="0" err="1">
                          <a:latin typeface="Consolas" panose="020B0609020204030204" pitchFamily="49" charset="0"/>
                          <a:cs typeface="Consolas" panose="020B0609020204030204" pitchFamily="49" charset="0"/>
                        </a:rPr>
                        <a:t>cltq</a:t>
                      </a:r>
                      <a:endParaRPr lang="en-US" dirty="0">
                        <a:latin typeface="Consolas" panose="020B0609020204030204" pitchFamily="49" charset="0"/>
                        <a:cs typeface="Consolas" panose="020B0609020204030204" pitchFamily="49" charset="0"/>
                      </a:endParaRPr>
                    </a:p>
                  </a:txBody>
                  <a:tcPr>
                    <a:solidFill>
                      <a:schemeClr val="bg1">
                        <a:lumMod val="85000"/>
                      </a:schemeClr>
                    </a:solidFill>
                  </a:tcPr>
                </a:tc>
                <a:tc>
                  <a:txBody>
                    <a:bodyPr/>
                    <a:lstStyle/>
                    <a:p>
                      <a:r>
                        <a:rPr lang="en-US" dirty="0"/>
                        <a:t>Sign-extend %</a:t>
                      </a:r>
                      <a:r>
                        <a:rPr lang="en-US" dirty="0" err="1"/>
                        <a:t>eax</a:t>
                      </a:r>
                      <a:r>
                        <a:rPr lang="en-US" dirty="0"/>
                        <a:t> to %</a:t>
                      </a:r>
                      <a:r>
                        <a:rPr lang="en-US" dirty="0" err="1"/>
                        <a:t>rax</a:t>
                      </a:r>
                      <a:endParaRPr lang="en-US" dirty="0"/>
                    </a:p>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&lt;- </a:t>
                      </a:r>
                      <a:r>
                        <a:rPr lang="en-US" dirty="0" err="1">
                          <a:latin typeface="Consolas" panose="020B0609020204030204" pitchFamily="49" charset="0"/>
                          <a:cs typeface="Consolas" panose="020B0609020204030204" pitchFamily="49" charset="0"/>
                        </a:rPr>
                        <a:t>SignExtend</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p>
                  </a:txBody>
                  <a:tcPr>
                    <a:solidFill>
                      <a:schemeClr val="bg1">
                        <a:lumMod val="85000"/>
                      </a:schemeClr>
                    </a:solidFill>
                  </a:tcPr>
                </a:tc>
                <a:extLst>
                  <a:ext uri="{0D108BD9-81ED-4DB2-BD59-A6C34878D82A}">
                    <a16:rowId xmlns:a16="http://schemas.microsoft.com/office/drawing/2014/main" val="1146069199"/>
                  </a:ext>
                </a:extLst>
              </a:tr>
            </a:tbl>
          </a:graphicData>
        </a:graphic>
      </p:graphicFrame>
      <p:sp>
        <p:nvSpPr>
          <p:cNvPr id="5" name="TextBox 4">
            <a:extLst>
              <a:ext uri="{FF2B5EF4-FFF2-40B4-BE49-F238E27FC236}">
                <a16:creationId xmlns:a16="http://schemas.microsoft.com/office/drawing/2014/main" id="{0DED1590-6F8F-834D-B1AB-70331C2A7F5F}"/>
              </a:ext>
            </a:extLst>
          </p:cNvPr>
          <p:cNvSpPr txBox="1"/>
          <p:nvPr/>
        </p:nvSpPr>
        <p:spPr>
          <a:xfrm>
            <a:off x="2274280" y="1828800"/>
            <a:ext cx="7643439"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MOVS S,R        R ← </a:t>
            </a:r>
            <a:r>
              <a:rPr lang="en-US" sz="3200" dirty="0" err="1">
                <a:latin typeface="Consolas" panose="020B0609020204030204" pitchFamily="49" charset="0"/>
                <a:cs typeface="Consolas" panose="020B0609020204030204" pitchFamily="49" charset="0"/>
              </a:rPr>
              <a:t>SignExtend</a:t>
            </a:r>
            <a:r>
              <a:rPr lang="en-US" sz="3200" dirty="0">
                <a:latin typeface="Consolas" panose="020B0609020204030204" pitchFamily="49" charset="0"/>
                <a:cs typeface="Consolas" panose="020B0609020204030204" pitchFamily="49" charset="0"/>
              </a:rPr>
              <a:t>(S)</a:t>
            </a:r>
          </a:p>
        </p:txBody>
      </p:sp>
    </p:spTree>
    <p:extLst>
      <p:ext uri="{BB962C8B-B14F-4D97-AF65-F5344CB8AC3E}">
        <p14:creationId xmlns:p14="http://schemas.microsoft.com/office/powerpoint/2010/main" val="2285148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EEA34-7863-02A9-D940-55177AAADF03}"/>
              </a:ext>
            </a:extLst>
          </p:cNvPr>
          <p:cNvSpPr>
            <a:spLocks noGrp="1"/>
          </p:cNvSpPr>
          <p:nvPr>
            <p:ph type="title"/>
          </p:nvPr>
        </p:nvSpPr>
        <p:spPr/>
        <p:txBody>
          <a:bodyPr/>
          <a:lstStyle/>
          <a:p>
            <a:r>
              <a:rPr lang="en-US" dirty="0"/>
              <a:t>Register Sizes</a:t>
            </a:r>
          </a:p>
        </p:txBody>
      </p:sp>
      <p:sp>
        <p:nvSpPr>
          <p:cNvPr id="3" name="Content Placeholder 2">
            <a:extLst>
              <a:ext uri="{FF2B5EF4-FFF2-40B4-BE49-F238E27FC236}">
                <a16:creationId xmlns:a16="http://schemas.microsoft.com/office/drawing/2014/main" id="{FC40A988-8627-3576-CFF8-4952B54779A8}"/>
              </a:ext>
            </a:extLst>
          </p:cNvPr>
          <p:cNvSpPr>
            <a:spLocks noGrp="1"/>
          </p:cNvSpPr>
          <p:nvPr>
            <p:ph idx="1"/>
          </p:nvPr>
        </p:nvSpPr>
        <p:spPr/>
        <p:txBody>
          <a:bodyPr/>
          <a:lstStyle/>
          <a:p>
            <a:r>
              <a:rPr lang="en-US" dirty="0"/>
              <a:t>The operand forms with parentheses (e.g. </a:t>
            </a:r>
            <a:r>
              <a:rPr lang="en-US" b="1" dirty="0"/>
              <a:t>mov (%</a:t>
            </a:r>
            <a:r>
              <a:rPr lang="en-US" b="1" dirty="0" err="1"/>
              <a:t>rax</a:t>
            </a:r>
            <a:r>
              <a:rPr lang="en-US" b="1" dirty="0"/>
              <a:t>)</a:t>
            </a:r>
            <a:r>
              <a:rPr lang="en-US" dirty="0"/>
              <a:t>) require that registers in parentheses be the 64-bit registers.</a:t>
            </a:r>
          </a:p>
          <a:p>
            <a:r>
              <a:rPr lang="en-US" dirty="0"/>
              <a:t>For that reason, you may see smaller registers extended with e.g. </a:t>
            </a:r>
            <a:r>
              <a:rPr lang="en-US" b="1" dirty="0" err="1"/>
              <a:t>movs</a:t>
            </a:r>
            <a:r>
              <a:rPr lang="en-US" dirty="0"/>
              <a:t> into the larger registers before these kinds of instructions.</a:t>
            </a:r>
          </a:p>
        </p:txBody>
      </p:sp>
    </p:spTree>
    <p:extLst>
      <p:ext uri="{BB962C8B-B14F-4D97-AF65-F5344CB8AC3E}">
        <p14:creationId xmlns:p14="http://schemas.microsoft.com/office/powerpoint/2010/main" val="1687597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000" dirty="0">
                <a:latin typeface="Consolas" panose="020B0609020204030204" pitchFamily="49" charset="0"/>
                <a:cs typeface="Consolas" panose="020B0609020204030204" pitchFamily="49" charset="0"/>
              </a:rPr>
              <a:t>  401136:	b8 00 00 00 00       	mov    $0x0,%eax</a:t>
            </a:r>
          </a:p>
          <a:p>
            <a:pPr marL="0" indent="0">
              <a:spcBef>
                <a:spcPts val="0"/>
              </a:spcBef>
              <a:buNone/>
            </a:pPr>
            <a:r>
              <a:rPr lang="en-US" sz="2000" dirty="0">
                <a:latin typeface="Consolas" panose="020B0609020204030204" pitchFamily="49" charset="0"/>
                <a:cs typeface="Consolas" panose="020B0609020204030204" pitchFamily="49" charset="0"/>
              </a:rPr>
              <a:t>  40113b:	</a:t>
            </a:r>
            <a:r>
              <a:rPr lang="en-US" sz="2000" dirty="0" err="1">
                <a:latin typeface="Consolas" panose="020B0609020204030204" pitchFamily="49" charset="0"/>
                <a:cs typeface="Consolas" panose="020B0609020204030204" pitchFamily="49" charset="0"/>
              </a:rPr>
              <a:t>ba</a:t>
            </a:r>
            <a:r>
              <a:rPr lang="en-US" sz="2000" dirty="0">
                <a:latin typeface="Consolas" panose="020B0609020204030204" pitchFamily="49" charset="0"/>
                <a:cs typeface="Consolas" panose="020B0609020204030204" pitchFamily="49" charset="0"/>
              </a:rPr>
              <a:t> 00 00 00 00       	mov    $0x0,%edx</a:t>
            </a:r>
          </a:p>
          <a:p>
            <a:pPr marL="0" indent="0">
              <a:spcBef>
                <a:spcPts val="0"/>
              </a:spcBef>
              <a:buNone/>
            </a:pPr>
            <a:r>
              <a:rPr lang="en-US" sz="2000" dirty="0">
                <a:latin typeface="Consolas" panose="020B0609020204030204" pitchFamily="49" charset="0"/>
                <a:cs typeface="Consolas" panose="020B0609020204030204" pitchFamily="49" charset="0"/>
              </a:rPr>
              <a:t>  401140:	39 f0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7d 0b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40114f &lt;sum_array+0x19&gt;</a:t>
            </a:r>
          </a:p>
          <a:p>
            <a:pPr marL="0" indent="0">
              <a:spcBef>
                <a:spcPts val="0"/>
              </a:spcBef>
              <a:buNone/>
            </a:pPr>
            <a:r>
              <a:rPr lang="en-US" sz="2000" b="1" dirty="0">
                <a:solidFill>
                  <a:srgbClr val="FF0000"/>
                </a:solidFill>
                <a:latin typeface="Consolas" panose="020B0609020204030204" pitchFamily="49" charset="0"/>
                <a:cs typeface="Consolas" panose="020B0609020204030204" pitchFamily="49" charset="0"/>
              </a:rPr>
              <a:t>  401144:	48 63 c8             	</a:t>
            </a:r>
            <a:r>
              <a:rPr lang="en-US" sz="2000" b="1" dirty="0" err="1">
                <a:solidFill>
                  <a:srgbClr val="FF0000"/>
                </a:solidFill>
                <a:latin typeface="Consolas" panose="020B0609020204030204" pitchFamily="49" charset="0"/>
                <a:cs typeface="Consolas" panose="020B0609020204030204" pitchFamily="49" charset="0"/>
              </a:rPr>
              <a:t>movslq</a:t>
            </a:r>
            <a:r>
              <a:rPr lang="en-US" sz="2000" b="1" dirty="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eax</a:t>
            </a:r>
            <a:r>
              <a:rPr lang="en-US" sz="2000" b="1" dirty="0">
                <a:solidFill>
                  <a:srgbClr val="FF0000"/>
                </a:solidFill>
                <a:latin typeface="Consolas" panose="020B0609020204030204" pitchFamily="49" charset="0"/>
                <a:cs typeface="Consolas" panose="020B0609020204030204" pitchFamily="49" charset="0"/>
              </a:rPr>
              <a:t>,%</a:t>
            </a:r>
            <a:r>
              <a:rPr lang="en-US" sz="2000" b="1" dirty="0" err="1">
                <a:solidFill>
                  <a:srgbClr val="FF0000"/>
                </a:solidFill>
                <a:latin typeface="Consolas" panose="020B0609020204030204" pitchFamily="49" charset="0"/>
                <a:cs typeface="Consolas" panose="020B0609020204030204" pitchFamily="49" charset="0"/>
              </a:rPr>
              <a:t>rcx</a:t>
            </a:r>
            <a:endParaRPr lang="en-US" sz="2000" b="1"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FF0000"/>
                </a:solidFill>
                <a:latin typeface="Consolas" panose="020B0609020204030204" pitchFamily="49" charset="0"/>
                <a:cs typeface="Consolas" panose="020B0609020204030204" pitchFamily="49" charset="0"/>
              </a:rPr>
              <a:t>  401147:	03 14 8f             	add    (%rdi,%rcx,4),%</a:t>
            </a:r>
            <a:r>
              <a:rPr lang="en-US" sz="2000" b="1" dirty="0" err="1">
                <a:solidFill>
                  <a:srgbClr val="FF0000"/>
                </a:solidFill>
                <a:latin typeface="Consolas" panose="020B0609020204030204" pitchFamily="49" charset="0"/>
                <a:cs typeface="Consolas" panose="020B0609020204030204" pitchFamily="49" charset="0"/>
              </a:rPr>
              <a:t>edx</a:t>
            </a:r>
            <a:endParaRPr lang="en-US" sz="2000" b="1"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83 c0 01             	add    $0x1,%eax</a:t>
            </a:r>
          </a:p>
          <a:p>
            <a:pPr marL="0" indent="0">
              <a:spcBef>
                <a:spcPts val="0"/>
              </a:spcBef>
              <a:buNone/>
            </a:pPr>
            <a:r>
              <a:rPr lang="en-US" sz="2000" dirty="0">
                <a:latin typeface="Consolas" panose="020B0609020204030204" pitchFamily="49" charset="0"/>
                <a:cs typeface="Consolas" panose="020B0609020204030204" pitchFamily="49" charset="0"/>
              </a:rPr>
              <a:t>  40114d:	eb f1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401140 &lt;sum_array+0xa&gt;</a:t>
            </a:r>
          </a:p>
          <a:p>
            <a:pPr marL="0" indent="0">
              <a:spcBef>
                <a:spcPts val="0"/>
              </a:spcBef>
              <a:buNone/>
            </a:pPr>
            <a:r>
              <a:rPr lang="en-US" sz="2000" dirty="0">
                <a:latin typeface="Consolas" panose="020B0609020204030204" pitchFamily="49" charset="0"/>
                <a:cs typeface="Consolas" panose="020B0609020204030204" pitchFamily="49" charset="0"/>
              </a:rPr>
              <a:t>  40114f:	89 d0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c3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471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a:t>
            </a:r>
          </a:p>
          <a:p>
            <a:pPr>
              <a:tabLst>
                <a:tab pos="11539728" algn="r"/>
              </a:tabLst>
            </a:pPr>
            <a:r>
              <a:rPr lang="en-US" dirty="0"/>
              <a:t>Data and Register Sizes	</a:t>
            </a:r>
          </a:p>
          <a:p>
            <a:pPr>
              <a:tabLst>
                <a:tab pos="11539728" algn="r"/>
              </a:tabLst>
            </a:pPr>
            <a:r>
              <a:rPr lang="en-US" b="1" dirty="0">
                <a:solidFill>
                  <a:srgbClr val="C00000"/>
                </a:solidFill>
              </a:rPr>
              <a:t>The lea Instruction</a:t>
            </a:r>
            <a:r>
              <a:rPr lang="en-US" dirty="0"/>
              <a:t>	</a:t>
            </a:r>
          </a:p>
          <a:p>
            <a:pPr>
              <a:tabLst>
                <a:tab pos="11539728" algn="r"/>
              </a:tabLst>
            </a:pPr>
            <a:r>
              <a:rPr lang="en-US" dirty="0"/>
              <a:t>Logical and Arithmetic Operations	</a:t>
            </a:r>
          </a:p>
          <a:p>
            <a:pPr>
              <a:tabLst>
                <a:tab pos="11539728" algn="r"/>
              </a:tabLst>
            </a:pPr>
            <a:r>
              <a:rPr lang="en-US" dirty="0"/>
              <a:t>Practice: Reverse Engineering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42787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lea</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lea</a:t>
            </a:r>
            <a:r>
              <a:rPr lang="en-US" dirty="0"/>
              <a:t> instruction </a:t>
            </a:r>
            <a:r>
              <a:rPr lang="en-US" u="sng" dirty="0"/>
              <a:t>copies</a:t>
            </a:r>
            <a:r>
              <a:rPr lang="en-US" dirty="0"/>
              <a:t> an “effective address” from one place to another.</a:t>
            </a:r>
            <a:endParaRPr lang="en-US" u="sng" dirty="0"/>
          </a:p>
          <a:p>
            <a:pPr marL="0" indent="0" algn="ctr">
              <a:buNone/>
            </a:pPr>
            <a:r>
              <a:rPr lang="en-US" b="1" dirty="0">
                <a:latin typeface="Consolas" panose="020B0609020204030204" pitchFamily="49" charset="0"/>
                <a:cs typeface="Consolas" panose="020B0609020204030204" pitchFamily="49" charset="0"/>
              </a:rPr>
              <a:t>lea		</a:t>
            </a:r>
            <a:r>
              <a:rPr lang="en-US" b="1" dirty="0" err="1">
                <a:latin typeface="Consolas" panose="020B0609020204030204" pitchFamily="49" charset="0"/>
                <a:cs typeface="Consolas" panose="020B0609020204030204" pitchFamily="49" charset="0"/>
              </a:rPr>
              <a:t>src,dst</a:t>
            </a:r>
            <a:endParaRPr lang="en-US" b="1" dirty="0">
              <a:latin typeface="Consolas" panose="020B0609020204030204" pitchFamily="49" charset="0"/>
              <a:cs typeface="Consolas" panose="020B0609020204030204" pitchFamily="49" charset="0"/>
            </a:endParaRP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Unlike </a:t>
            </a:r>
            <a:r>
              <a:rPr lang="en-US" b="1" dirty="0" err="1"/>
              <a:t>mov</a:t>
            </a:r>
            <a:r>
              <a:rPr lang="en-US" dirty="0"/>
              <a:t>, which copies data </a:t>
            </a:r>
            <a:r>
              <a:rPr lang="en-US" u="sng" dirty="0"/>
              <a:t>at</a:t>
            </a:r>
            <a:r>
              <a:rPr lang="en-US" dirty="0"/>
              <a:t> the address </a:t>
            </a:r>
            <a:r>
              <a:rPr lang="en-US" dirty="0" err="1"/>
              <a:t>src</a:t>
            </a:r>
            <a:r>
              <a:rPr lang="en-US" dirty="0"/>
              <a:t> to the destination, </a:t>
            </a:r>
            <a:r>
              <a:rPr lang="en-US" b="1" dirty="0"/>
              <a:t>lea</a:t>
            </a:r>
            <a:r>
              <a:rPr lang="en-US" dirty="0"/>
              <a:t> copies the value of </a:t>
            </a:r>
            <a:r>
              <a:rPr lang="en-US" dirty="0" err="1"/>
              <a:t>src</a:t>
            </a:r>
            <a:r>
              <a:rPr lang="en-US" dirty="0"/>
              <a:t> </a:t>
            </a:r>
            <a:r>
              <a:rPr lang="en-US" i="1" dirty="0"/>
              <a:t>itself</a:t>
            </a:r>
            <a:r>
              <a:rPr lang="en-US" dirty="0"/>
              <a:t> to the destination.</a:t>
            </a:r>
            <a:endParaRPr lang="en-US" b="1" dirty="0">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687E2BE1-FADB-7F4C-B800-F26BA3D91618}"/>
              </a:ext>
            </a:extLst>
          </p:cNvPr>
          <p:cNvSpPr/>
          <p:nvPr/>
        </p:nvSpPr>
        <p:spPr bwMode="auto">
          <a:xfrm>
            <a:off x="2286000" y="4953000"/>
            <a:ext cx="7543800"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dirty="0"/>
              <a:t>The syntax for the destinations is the same as </a:t>
            </a:r>
            <a:r>
              <a:rPr lang="en-US" sz="2800" b="1" dirty="0"/>
              <a:t>mov</a:t>
            </a:r>
            <a:r>
              <a:rPr lang="en-US" sz="2800" dirty="0"/>
              <a:t>.  The difference is how it handles the </a:t>
            </a:r>
            <a:r>
              <a:rPr lang="en-US" sz="2800" dirty="0" err="1"/>
              <a:t>src</a:t>
            </a:r>
            <a:r>
              <a:rPr lang="en-US" sz="2800" dirty="0"/>
              <a:t>.</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94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3859026073"/>
              </p:ext>
            </p:extLst>
          </p:nvPr>
        </p:nvGraphicFramePr>
        <p:xfrm>
          <a:off x="152400" y="1295400"/>
          <a:ext cx="11811000" cy="101092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bl>
          </a:graphicData>
        </a:graphic>
      </p:graphicFrame>
    </p:spTree>
    <p:extLst>
      <p:ext uri="{BB962C8B-B14F-4D97-AF65-F5344CB8AC3E}">
        <p14:creationId xmlns:p14="http://schemas.microsoft.com/office/powerpoint/2010/main" val="1116583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3065944092"/>
              </p:ext>
            </p:extLst>
          </p:nvPr>
        </p:nvGraphicFramePr>
        <p:xfrm>
          <a:off x="152400" y="1295400"/>
          <a:ext cx="11811000" cy="192532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bl>
          </a:graphicData>
        </a:graphic>
      </p:graphicFrame>
    </p:spTree>
    <p:extLst>
      <p:ext uri="{BB962C8B-B14F-4D97-AF65-F5344CB8AC3E}">
        <p14:creationId xmlns:p14="http://schemas.microsoft.com/office/powerpoint/2010/main" val="4240042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extLst>
              <p:ext uri="{D42A27DB-BD31-4B8C-83A1-F6EECF244321}">
                <p14:modId xmlns:p14="http://schemas.microsoft.com/office/powerpoint/2010/main" val="961554105"/>
              </p:ext>
            </p:extLst>
          </p:nvPr>
        </p:nvGraphicFramePr>
        <p:xfrm>
          <a:off x="152400" y="1295400"/>
          <a:ext cx="11811000" cy="256540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4),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a:t>
                      </a:r>
                      <a:r>
                        <a:rPr lang="en-US" dirty="0" err="1"/>
                        <a:t>rax</a:t>
                      </a:r>
                      <a:r>
                        <a:rPr lang="en-US" dirty="0"/>
                        <a:t> + 4 * %</a:t>
                      </a:r>
                      <a:r>
                        <a:rPr lang="en-US" dirty="0" err="1"/>
                        <a:t>rcx</a:t>
                      </a:r>
                      <a:r>
                        <a:rPr lang="en-US" dirty="0"/>
                        <a:t>) and copy data there into %</a:t>
                      </a:r>
                      <a:r>
                        <a:rPr lang="en-US" dirty="0" err="1"/>
                        <a:t>rdx</a:t>
                      </a:r>
                      <a:r>
                        <a:rPr lang="en-US" dirty="0"/>
                        <a:t>.</a:t>
                      </a:r>
                    </a:p>
                  </a:txBody>
                  <a:tcPr/>
                </a:tc>
                <a:tc>
                  <a:txBody>
                    <a:bodyPr/>
                    <a:lstStyle/>
                    <a:p>
                      <a:r>
                        <a:rPr lang="en-US" dirty="0"/>
                        <a:t>Copy (%</a:t>
                      </a:r>
                      <a:r>
                        <a:rPr lang="en-US" dirty="0" err="1"/>
                        <a:t>rax</a:t>
                      </a:r>
                      <a:r>
                        <a:rPr lang="en-US" dirty="0"/>
                        <a:t> + 4 *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3517344599"/>
                  </a:ext>
                </a:extLst>
              </a:tr>
            </a:tbl>
          </a:graphicData>
        </a:graphic>
      </p:graphicFrame>
    </p:spTree>
    <p:extLst>
      <p:ext uri="{BB962C8B-B14F-4D97-AF65-F5344CB8AC3E}">
        <p14:creationId xmlns:p14="http://schemas.microsoft.com/office/powerpoint/2010/main" val="179900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E28E-B082-ED4A-85A6-1024670E569C}"/>
              </a:ext>
            </a:extLst>
          </p:cNvPr>
          <p:cNvSpPr>
            <a:spLocks noGrp="1"/>
          </p:cNvSpPr>
          <p:nvPr>
            <p:ph type="title"/>
          </p:nvPr>
        </p:nvSpPr>
        <p:spPr/>
        <p:txBody>
          <a:bodyPr/>
          <a:lstStyle/>
          <a:p>
            <a:r>
              <a:rPr lang="en-US" dirty="0"/>
              <a:t>lea vs. </a:t>
            </a:r>
            <a:r>
              <a:rPr lang="en-US" dirty="0" err="1"/>
              <a:t>mov</a:t>
            </a:r>
            <a:endParaRPr lang="en-US" dirty="0"/>
          </a:p>
        </p:txBody>
      </p:sp>
      <p:graphicFrame>
        <p:nvGraphicFramePr>
          <p:cNvPr id="4" name="Content Placeholder 3">
            <a:extLst>
              <a:ext uri="{FF2B5EF4-FFF2-40B4-BE49-F238E27FC236}">
                <a16:creationId xmlns:a16="http://schemas.microsoft.com/office/drawing/2014/main" id="{B319AF0C-3B18-FC46-8922-791EF6F575EC}"/>
              </a:ext>
            </a:extLst>
          </p:cNvPr>
          <p:cNvGraphicFramePr>
            <a:graphicFrameLocks noGrp="1"/>
          </p:cNvGraphicFramePr>
          <p:nvPr>
            <p:ph idx="1"/>
          </p:nvPr>
        </p:nvGraphicFramePr>
        <p:xfrm>
          <a:off x="152400" y="1295400"/>
          <a:ext cx="11811000" cy="3205480"/>
        </p:xfrm>
        <a:graphic>
          <a:graphicData uri="http://schemas.openxmlformats.org/drawingml/2006/table">
            <a:tbl>
              <a:tblPr firstRow="1" bandRow="1">
                <a:tableStyleId>{21E4AEA4-8DFA-4A89-87EB-49C32662AFE0}</a:tableStyleId>
              </a:tblPr>
              <a:tblGrid>
                <a:gridCol w="3937000">
                  <a:extLst>
                    <a:ext uri="{9D8B030D-6E8A-4147-A177-3AD203B41FA5}">
                      <a16:colId xmlns:a16="http://schemas.microsoft.com/office/drawing/2014/main" val="438727323"/>
                    </a:ext>
                  </a:extLst>
                </a:gridCol>
                <a:gridCol w="3937000">
                  <a:extLst>
                    <a:ext uri="{9D8B030D-6E8A-4147-A177-3AD203B41FA5}">
                      <a16:colId xmlns:a16="http://schemas.microsoft.com/office/drawing/2014/main" val="3392164529"/>
                    </a:ext>
                  </a:extLst>
                </a:gridCol>
                <a:gridCol w="3937000">
                  <a:extLst>
                    <a:ext uri="{9D8B030D-6E8A-4147-A177-3AD203B41FA5}">
                      <a16:colId xmlns:a16="http://schemas.microsoft.com/office/drawing/2014/main" val="2501572909"/>
                    </a:ext>
                  </a:extLst>
                </a:gridCol>
              </a:tblGrid>
              <a:tr h="370840">
                <a:tc>
                  <a:txBody>
                    <a:bodyPr/>
                    <a:lstStyle/>
                    <a:p>
                      <a:r>
                        <a:rPr lang="en-US" dirty="0"/>
                        <a:t>Operands</a:t>
                      </a:r>
                    </a:p>
                  </a:txBody>
                  <a:tcPr/>
                </a:tc>
                <a:tc>
                  <a:txBody>
                    <a:bodyPr/>
                    <a:lstStyle/>
                    <a:p>
                      <a:r>
                        <a:rPr lang="en-US" dirty="0" err="1"/>
                        <a:t>mov</a:t>
                      </a:r>
                      <a:r>
                        <a:rPr lang="en-US" dirty="0"/>
                        <a:t> Interpretation</a:t>
                      </a:r>
                    </a:p>
                  </a:txBody>
                  <a:tcPr/>
                </a:tc>
                <a:tc>
                  <a:txBody>
                    <a:bodyPr/>
                    <a:lstStyle/>
                    <a:p>
                      <a:r>
                        <a:rPr lang="en-US" dirty="0"/>
                        <a:t>lea Interpretation</a:t>
                      </a:r>
                    </a:p>
                  </a:txBody>
                  <a:tcPr/>
                </a:tc>
                <a:extLst>
                  <a:ext uri="{0D108BD9-81ED-4DB2-BD59-A6C34878D82A}">
                    <a16:rowId xmlns:a16="http://schemas.microsoft.com/office/drawing/2014/main" val="1623673056"/>
                  </a:ext>
                </a:extLst>
              </a:tr>
              <a:tr h="370840">
                <a:tc>
                  <a:txBody>
                    <a:bodyPr/>
                    <a:lstStyle/>
                    <a:p>
                      <a:r>
                        <a:rPr lang="en-US" sz="2400" b="1" dirty="0">
                          <a:latin typeface="Consolas" panose="020B0609020204030204" pitchFamily="49" charset="0"/>
                          <a:cs typeface="Consolas" panose="020B0609020204030204" pitchFamily="49" charset="0"/>
                        </a:rPr>
                        <a:t>6(%</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(6 + what’s in %</a:t>
                      </a:r>
                      <a:r>
                        <a:rPr lang="en-US" dirty="0" err="1"/>
                        <a:t>rax</a:t>
                      </a:r>
                      <a:r>
                        <a:rPr lang="en-US" dirty="0"/>
                        <a:t>), and copy data there into %</a:t>
                      </a:r>
                      <a:r>
                        <a:rPr lang="en-US" dirty="0" err="1"/>
                        <a:t>rdx</a:t>
                      </a:r>
                      <a:endParaRPr lang="en-US" dirty="0"/>
                    </a:p>
                  </a:txBody>
                  <a:tcPr/>
                </a:tc>
                <a:tc>
                  <a:txBody>
                    <a:bodyPr/>
                    <a:lstStyle/>
                    <a:p>
                      <a:r>
                        <a:rPr lang="en-US" dirty="0"/>
                        <a:t>Copy 6 + what’s in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3336797615"/>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(what’s in %</a:t>
                      </a:r>
                      <a:r>
                        <a:rPr lang="en-US" dirty="0" err="1"/>
                        <a:t>rax</a:t>
                      </a:r>
                      <a:r>
                        <a:rPr lang="en-US" dirty="0"/>
                        <a:t> + what’s in %</a:t>
                      </a:r>
                      <a:r>
                        <a:rPr lang="en-US" dirty="0" err="1"/>
                        <a:t>rcx</a:t>
                      </a:r>
                      <a:r>
                        <a:rPr lang="en-US" dirty="0"/>
                        <a:t>) and copy data there into %</a:t>
                      </a:r>
                      <a:r>
                        <a:rPr lang="en-US" dirty="0" err="1"/>
                        <a:t>rdx</a:t>
                      </a:r>
                      <a:endParaRPr lang="en-US" dirty="0"/>
                    </a:p>
                  </a:txBody>
                  <a:tcPr/>
                </a:tc>
                <a:tc>
                  <a:txBody>
                    <a:bodyPr/>
                    <a:lstStyle/>
                    <a:p>
                      <a:r>
                        <a:rPr lang="en-US" dirty="0"/>
                        <a:t>Copy (what’s in %</a:t>
                      </a:r>
                      <a:r>
                        <a:rPr lang="en-US" dirty="0" err="1"/>
                        <a:t>rax</a:t>
                      </a:r>
                      <a:r>
                        <a:rPr lang="en-US" dirty="0"/>
                        <a:t> + what’s in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1997785014"/>
                  </a:ext>
                </a:extLst>
              </a:tr>
              <a:tr h="370840">
                <a:tc>
                  <a:txBody>
                    <a:bodyPr/>
                    <a:lstStyle/>
                    <a:p>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rcx</a:t>
                      </a:r>
                      <a:r>
                        <a:rPr lang="en-US" sz="2400" b="1" dirty="0">
                          <a:latin typeface="Consolas" panose="020B0609020204030204" pitchFamily="49" charset="0"/>
                          <a:cs typeface="Consolas" panose="020B0609020204030204" pitchFamily="49" charset="0"/>
                        </a:rPr>
                        <a:t>, 4),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a:t>
                      </a:r>
                      <a:r>
                        <a:rPr lang="en-US" dirty="0" err="1"/>
                        <a:t>rax</a:t>
                      </a:r>
                      <a:r>
                        <a:rPr lang="en-US" dirty="0"/>
                        <a:t> + 4 * %</a:t>
                      </a:r>
                      <a:r>
                        <a:rPr lang="en-US" dirty="0" err="1"/>
                        <a:t>rcx</a:t>
                      </a:r>
                      <a:r>
                        <a:rPr lang="en-US" dirty="0"/>
                        <a:t>) and copy data there into %</a:t>
                      </a:r>
                      <a:r>
                        <a:rPr lang="en-US" dirty="0" err="1"/>
                        <a:t>rdx</a:t>
                      </a:r>
                      <a:r>
                        <a:rPr lang="en-US" dirty="0"/>
                        <a:t>.</a:t>
                      </a:r>
                    </a:p>
                  </a:txBody>
                  <a:tcPr/>
                </a:tc>
                <a:tc>
                  <a:txBody>
                    <a:bodyPr/>
                    <a:lstStyle/>
                    <a:p>
                      <a:r>
                        <a:rPr lang="en-US" dirty="0"/>
                        <a:t>Copy (%</a:t>
                      </a:r>
                      <a:r>
                        <a:rPr lang="en-US" dirty="0" err="1"/>
                        <a:t>rax</a:t>
                      </a:r>
                      <a:r>
                        <a:rPr lang="en-US" dirty="0"/>
                        <a:t> + 4 * %</a:t>
                      </a:r>
                      <a:r>
                        <a:rPr lang="en-US" dirty="0" err="1"/>
                        <a:t>rcx</a:t>
                      </a:r>
                      <a:r>
                        <a:rPr lang="en-US" dirty="0"/>
                        <a:t>) into %</a:t>
                      </a:r>
                      <a:r>
                        <a:rPr lang="en-US" dirty="0" err="1"/>
                        <a:t>rdx</a:t>
                      </a:r>
                      <a:r>
                        <a:rPr lang="en-US" dirty="0"/>
                        <a:t>.</a:t>
                      </a:r>
                    </a:p>
                  </a:txBody>
                  <a:tcPr/>
                </a:tc>
                <a:extLst>
                  <a:ext uri="{0D108BD9-81ED-4DB2-BD59-A6C34878D82A}">
                    <a16:rowId xmlns:a16="http://schemas.microsoft.com/office/drawing/2014/main" val="3517344599"/>
                  </a:ext>
                </a:extLst>
              </a:tr>
              <a:tr h="370840">
                <a:tc>
                  <a:txBody>
                    <a:bodyPr/>
                    <a:lstStyle/>
                    <a:p>
                      <a:r>
                        <a:rPr lang="en-US" sz="2400" b="1" dirty="0">
                          <a:latin typeface="Consolas" panose="020B0609020204030204" pitchFamily="49" charset="0"/>
                          <a:cs typeface="Consolas" panose="020B0609020204030204" pitchFamily="49" charset="0"/>
                        </a:rPr>
                        <a:t>7(%</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a:t>
                      </a:r>
                      <a:r>
                        <a:rPr lang="en-US" sz="2400" b="1" dirty="0" err="1">
                          <a:latin typeface="Consolas" panose="020B0609020204030204" pitchFamily="49" charset="0"/>
                          <a:cs typeface="Consolas" panose="020B0609020204030204" pitchFamily="49" charset="0"/>
                        </a:rPr>
                        <a:t>rax</a:t>
                      </a:r>
                      <a:r>
                        <a:rPr lang="en-US" sz="2400" b="1" dirty="0">
                          <a:latin typeface="Consolas" panose="020B0609020204030204" pitchFamily="49" charset="0"/>
                          <a:cs typeface="Consolas" panose="020B0609020204030204" pitchFamily="49" charset="0"/>
                        </a:rPr>
                        <a:t>, 8), %</a:t>
                      </a:r>
                      <a:r>
                        <a:rPr lang="en-US" sz="2400" b="1" dirty="0" err="1">
                          <a:latin typeface="Consolas" panose="020B0609020204030204" pitchFamily="49" charset="0"/>
                          <a:cs typeface="Consolas" panose="020B0609020204030204" pitchFamily="49" charset="0"/>
                        </a:rPr>
                        <a:t>rdx</a:t>
                      </a:r>
                      <a:endParaRPr lang="en-US" sz="2400" b="1" dirty="0">
                        <a:latin typeface="Consolas" panose="020B0609020204030204" pitchFamily="49" charset="0"/>
                        <a:cs typeface="Consolas" panose="020B0609020204030204" pitchFamily="49" charset="0"/>
                      </a:endParaRPr>
                    </a:p>
                  </a:txBody>
                  <a:tcPr/>
                </a:tc>
                <a:tc>
                  <a:txBody>
                    <a:bodyPr/>
                    <a:lstStyle/>
                    <a:p>
                      <a:r>
                        <a:rPr lang="en-US" dirty="0"/>
                        <a:t>Go to the address (7 + %</a:t>
                      </a:r>
                      <a:r>
                        <a:rPr lang="en-US" dirty="0" err="1"/>
                        <a:t>rax</a:t>
                      </a:r>
                      <a:r>
                        <a:rPr lang="en-US" dirty="0"/>
                        <a:t> + 8 * %</a:t>
                      </a:r>
                      <a:r>
                        <a:rPr lang="en-US" dirty="0" err="1"/>
                        <a:t>rax</a:t>
                      </a:r>
                      <a:r>
                        <a:rPr lang="en-US" dirty="0"/>
                        <a:t>) and copy data there into %</a:t>
                      </a:r>
                      <a:r>
                        <a:rPr lang="en-US" dirty="0" err="1"/>
                        <a:t>rdx</a:t>
                      </a:r>
                      <a:r>
                        <a:rPr lang="en-US" dirty="0"/>
                        <a:t>.</a:t>
                      </a:r>
                    </a:p>
                  </a:txBody>
                  <a:tcPr/>
                </a:tc>
                <a:tc>
                  <a:txBody>
                    <a:bodyPr/>
                    <a:lstStyle/>
                    <a:p>
                      <a:r>
                        <a:rPr lang="en-US" dirty="0"/>
                        <a:t>Copy (7 + %</a:t>
                      </a:r>
                      <a:r>
                        <a:rPr lang="en-US" dirty="0" err="1"/>
                        <a:t>rax</a:t>
                      </a:r>
                      <a:r>
                        <a:rPr lang="en-US" dirty="0"/>
                        <a:t> + 8 * %</a:t>
                      </a:r>
                      <a:r>
                        <a:rPr lang="en-US" dirty="0" err="1"/>
                        <a:t>rax</a:t>
                      </a:r>
                      <a:r>
                        <a:rPr lang="en-US" dirty="0"/>
                        <a:t>) into %</a:t>
                      </a:r>
                      <a:r>
                        <a:rPr lang="en-US" dirty="0" err="1"/>
                        <a:t>rdx</a:t>
                      </a:r>
                      <a:r>
                        <a:rPr lang="en-US" dirty="0"/>
                        <a:t>.</a:t>
                      </a:r>
                    </a:p>
                  </a:txBody>
                  <a:tcPr/>
                </a:tc>
                <a:extLst>
                  <a:ext uri="{0D108BD9-81ED-4DB2-BD59-A6C34878D82A}">
                    <a16:rowId xmlns:a16="http://schemas.microsoft.com/office/drawing/2014/main" val="1805277830"/>
                  </a:ext>
                </a:extLst>
              </a:tr>
            </a:tbl>
          </a:graphicData>
        </a:graphic>
      </p:graphicFrame>
      <p:sp>
        <p:nvSpPr>
          <p:cNvPr id="5" name="Rectangle 4">
            <a:extLst>
              <a:ext uri="{FF2B5EF4-FFF2-40B4-BE49-F238E27FC236}">
                <a16:creationId xmlns:a16="http://schemas.microsoft.com/office/drawing/2014/main" id="{8992E9BA-CF52-634E-A1B7-26036E818837}"/>
              </a:ext>
            </a:extLst>
          </p:cNvPr>
          <p:cNvSpPr/>
          <p:nvPr/>
        </p:nvSpPr>
        <p:spPr bwMode="auto">
          <a:xfrm>
            <a:off x="2324100" y="4953000"/>
            <a:ext cx="7543800" cy="14771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dirty="0"/>
              <a:t>Unlike </a:t>
            </a:r>
            <a:r>
              <a:rPr lang="en-US" sz="2800" b="1" dirty="0" err="1"/>
              <a:t>mov</a:t>
            </a:r>
            <a:r>
              <a:rPr lang="en-US" sz="2800" dirty="0"/>
              <a:t>, which copies data </a:t>
            </a:r>
            <a:r>
              <a:rPr lang="en-US" sz="2800" u="sng" dirty="0"/>
              <a:t>at</a:t>
            </a:r>
            <a:r>
              <a:rPr lang="en-US" sz="2800" dirty="0"/>
              <a:t> the address </a:t>
            </a:r>
            <a:r>
              <a:rPr lang="en-US" sz="2800" dirty="0" err="1"/>
              <a:t>src</a:t>
            </a:r>
            <a:r>
              <a:rPr lang="en-US" sz="2800" dirty="0"/>
              <a:t> to the destination, </a:t>
            </a:r>
            <a:r>
              <a:rPr lang="en-US" sz="2800" b="1" dirty="0"/>
              <a:t>lea</a:t>
            </a:r>
            <a:r>
              <a:rPr lang="en-US" sz="2800" dirty="0"/>
              <a:t> copies the value of </a:t>
            </a:r>
            <a:r>
              <a:rPr lang="en-US" sz="2800" dirty="0" err="1"/>
              <a:t>src</a:t>
            </a:r>
            <a:r>
              <a:rPr lang="en-US" sz="2800" dirty="0"/>
              <a:t> </a:t>
            </a:r>
            <a:r>
              <a:rPr lang="en-US" sz="2800" i="1" dirty="0"/>
              <a:t>itself</a:t>
            </a:r>
            <a:r>
              <a:rPr lang="en-US" sz="2800" dirty="0"/>
              <a:t> to the destination.</a:t>
            </a:r>
            <a:endParaRPr lang="en-US"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7307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Practice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calculate(int x, int y, int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____?____;</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calculate: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leal</a:t>
            </a:r>
            <a:r>
              <a:rPr lang="en-US" sz="2400" dirty="0">
                <a:latin typeface="Consolas" panose="020B0609020204030204" pitchFamily="49" charset="0"/>
                <a:cs typeface="Consolas" panose="020B0609020204030204" pitchFamily="49" charset="0"/>
              </a:rPr>
              <a:t> (%rdi,%rsi,2),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
        <p:nvSpPr>
          <p:cNvPr id="4" name="TextBox 3">
            <a:extLst>
              <a:ext uri="{FF2B5EF4-FFF2-40B4-BE49-F238E27FC236}">
                <a16:creationId xmlns:a16="http://schemas.microsoft.com/office/drawing/2014/main" id="{69A65A19-2470-2D88-3333-E51ADA1CEF3F}"/>
              </a:ext>
            </a:extLst>
          </p:cNvPr>
          <p:cNvSpPr txBox="1"/>
          <p:nvPr/>
        </p:nvSpPr>
        <p:spPr>
          <a:xfrm>
            <a:off x="7315200" y="1981200"/>
            <a:ext cx="4419600" cy="892552"/>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600" b="1" dirty="0"/>
              <a:t>Note: </a:t>
            </a:r>
            <a:r>
              <a:rPr lang="en-US" sz="2600" dirty="0"/>
              <a:t>assume x is in %</a:t>
            </a:r>
            <a:r>
              <a:rPr lang="en-US" sz="2600" dirty="0" err="1"/>
              <a:t>rdi</a:t>
            </a:r>
            <a:r>
              <a:rPr lang="en-US" sz="2600" dirty="0"/>
              <a:t>, y is in %</a:t>
            </a:r>
            <a:r>
              <a:rPr lang="en-US" sz="2600" dirty="0" err="1"/>
              <a:t>rsi</a:t>
            </a:r>
            <a:r>
              <a:rPr lang="en-US" sz="2600" dirty="0"/>
              <a:t> and </a:t>
            </a:r>
            <a:r>
              <a:rPr lang="en-US" sz="2600" dirty="0" err="1"/>
              <a:t>ptr</a:t>
            </a:r>
            <a:r>
              <a:rPr lang="en-US" sz="2600" dirty="0"/>
              <a:t> is in %</a:t>
            </a:r>
            <a:r>
              <a:rPr lang="en-US" sz="2600" dirty="0" err="1"/>
              <a:t>rdx</a:t>
            </a:r>
            <a:r>
              <a:rPr lang="en-US" sz="2600" dirty="0"/>
              <a:t>.</a:t>
            </a:r>
          </a:p>
        </p:txBody>
      </p:sp>
    </p:spTree>
    <p:extLst>
      <p:ext uri="{BB962C8B-B14F-4D97-AF65-F5344CB8AC3E}">
        <p14:creationId xmlns:p14="http://schemas.microsoft.com/office/powerpoint/2010/main" val="393857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Practice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calculate(int x, int y, int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FF0000"/>
                </a:solidFill>
                <a:latin typeface="Consolas" panose="020B0609020204030204" pitchFamily="49" charset="0"/>
                <a:cs typeface="Consolas" panose="020B0609020204030204" pitchFamily="49" charset="0"/>
              </a:rPr>
              <a:t>*</a:t>
            </a:r>
            <a:r>
              <a:rPr lang="en-US" sz="2400" b="1" dirty="0" err="1">
                <a:solidFill>
                  <a:srgbClr val="FF0000"/>
                </a:solidFill>
                <a:latin typeface="Consolas" panose="020B0609020204030204" pitchFamily="49" charset="0"/>
                <a:cs typeface="Consolas" panose="020B0609020204030204" pitchFamily="49" charset="0"/>
              </a:rPr>
              <a:t>ptr</a:t>
            </a:r>
            <a:r>
              <a:rPr lang="en-US" sz="2400" b="1" dirty="0">
                <a:solidFill>
                  <a:srgbClr val="FF0000"/>
                </a:solidFill>
                <a:latin typeface="Consolas" panose="020B0609020204030204" pitchFamily="49" charset="0"/>
                <a:cs typeface="Consolas" panose="020B0609020204030204" pitchFamily="49" charset="0"/>
              </a:rPr>
              <a:t> = x + 2 * y;</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br>
              <a:rPr lang="en-US" sz="2400" dirty="0">
                <a:solidFill>
                  <a:srgbClr val="00B050"/>
                </a:solidFill>
                <a:latin typeface="Consolas" panose="020B0609020204030204" pitchFamily="49" charset="0"/>
                <a:cs typeface="Consolas" panose="020B0609020204030204" pitchFamily="49" charset="0"/>
              </a:rPr>
            </a:br>
            <a:r>
              <a:rPr lang="en-US" sz="2400" dirty="0">
                <a:latin typeface="Consolas" panose="020B0609020204030204" pitchFamily="49" charset="0"/>
                <a:cs typeface="Consolas" panose="020B0609020204030204" pitchFamily="49" charset="0"/>
              </a:rPr>
              <a:t>calculate:</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leal</a:t>
            </a:r>
            <a:r>
              <a:rPr lang="en-US" sz="2400" dirty="0">
                <a:latin typeface="Consolas" panose="020B0609020204030204" pitchFamily="49" charset="0"/>
                <a:cs typeface="Consolas" panose="020B0609020204030204" pitchFamily="49" charset="0"/>
              </a:rPr>
              <a:t> (%rdi,%rsi,2),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602126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a:t>
            </a:r>
          </a:p>
          <a:p>
            <a:pPr>
              <a:tabLst>
                <a:tab pos="11539728" algn="r"/>
              </a:tabLst>
            </a:pPr>
            <a:r>
              <a:rPr lang="en-US" dirty="0"/>
              <a:t>Data and Register Sizes	</a:t>
            </a:r>
          </a:p>
          <a:p>
            <a:pPr>
              <a:tabLst>
                <a:tab pos="11539728" algn="r"/>
              </a:tabLst>
            </a:pPr>
            <a:r>
              <a:rPr lang="en-US" dirty="0"/>
              <a:t>The </a:t>
            </a:r>
            <a:r>
              <a:rPr lang="en-US" b="1" dirty="0"/>
              <a:t>lea</a:t>
            </a:r>
            <a:r>
              <a:rPr lang="en-US" dirty="0"/>
              <a:t> Instruction	</a:t>
            </a:r>
          </a:p>
          <a:p>
            <a:pPr>
              <a:tabLst>
                <a:tab pos="11539728" algn="r"/>
              </a:tabLst>
            </a:pPr>
            <a:r>
              <a:rPr lang="en-US" b="1" dirty="0">
                <a:solidFill>
                  <a:srgbClr val="C00000"/>
                </a:solidFill>
              </a:rPr>
              <a:t>Logical and Arithmetic Operations</a:t>
            </a:r>
            <a:r>
              <a:rPr lang="en-US" dirty="0"/>
              <a:t>	</a:t>
            </a:r>
          </a:p>
          <a:p>
            <a:pPr>
              <a:tabLst>
                <a:tab pos="11539728" algn="r"/>
              </a:tabLst>
            </a:pPr>
            <a:r>
              <a:rPr lang="en-US" dirty="0"/>
              <a:t>Practice: Reverse Engineering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2055664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447A-BAD6-4744-922A-A145A121CB91}"/>
              </a:ext>
            </a:extLst>
          </p:cNvPr>
          <p:cNvSpPr>
            <a:spLocks noGrp="1"/>
          </p:cNvSpPr>
          <p:nvPr>
            <p:ph type="title"/>
          </p:nvPr>
        </p:nvSpPr>
        <p:spPr/>
        <p:txBody>
          <a:bodyPr/>
          <a:lstStyle/>
          <a:p>
            <a:r>
              <a:rPr lang="en-US" dirty="0"/>
              <a:t>A Note About Operand Forms</a:t>
            </a:r>
          </a:p>
        </p:txBody>
      </p:sp>
      <p:sp>
        <p:nvSpPr>
          <p:cNvPr id="3" name="Content Placeholder 2">
            <a:extLst>
              <a:ext uri="{FF2B5EF4-FFF2-40B4-BE49-F238E27FC236}">
                <a16:creationId xmlns:a16="http://schemas.microsoft.com/office/drawing/2014/main" id="{38DB8A12-D00A-6E46-AC4F-84AE58A620A1}"/>
              </a:ext>
            </a:extLst>
          </p:cNvPr>
          <p:cNvSpPr>
            <a:spLocks noGrp="1"/>
          </p:cNvSpPr>
          <p:nvPr>
            <p:ph idx="1"/>
          </p:nvPr>
        </p:nvSpPr>
        <p:spPr/>
        <p:txBody>
          <a:bodyPr/>
          <a:lstStyle/>
          <a:p>
            <a:r>
              <a:rPr lang="en-US" dirty="0"/>
              <a:t>Many instructions share the same address operand forms that </a:t>
            </a:r>
            <a:r>
              <a:rPr lang="en-US" b="1" dirty="0"/>
              <a:t>mov</a:t>
            </a:r>
            <a:r>
              <a:rPr lang="en-US" dirty="0"/>
              <a:t> uses.</a:t>
            </a:r>
          </a:p>
          <a:p>
            <a:pPr lvl="1"/>
            <a:r>
              <a:rPr lang="en-US" dirty="0" err="1"/>
              <a:t>Eg.</a:t>
            </a:r>
            <a:r>
              <a:rPr lang="en-US" dirty="0"/>
              <a:t> 7(%</a:t>
            </a:r>
            <a:r>
              <a:rPr lang="en-US" dirty="0" err="1"/>
              <a:t>rax</a:t>
            </a:r>
            <a:r>
              <a:rPr lang="en-US" dirty="0"/>
              <a:t>, %</a:t>
            </a:r>
            <a:r>
              <a:rPr lang="en-US" dirty="0" err="1"/>
              <a:t>rcx</a:t>
            </a:r>
            <a:r>
              <a:rPr lang="en-US" dirty="0"/>
              <a:t>, 2).</a:t>
            </a:r>
          </a:p>
          <a:p>
            <a:r>
              <a:rPr lang="en-US" dirty="0"/>
              <a:t>These forms work the same way for other instructions, with the exception of </a:t>
            </a:r>
            <a:r>
              <a:rPr lang="en-US" b="1" dirty="0"/>
              <a:t>lea:</a:t>
            </a:r>
            <a:endParaRPr lang="en-US" dirty="0"/>
          </a:p>
          <a:p>
            <a:pPr lvl="1"/>
            <a:r>
              <a:rPr lang="en-US" dirty="0"/>
              <a:t>It interprets this form as just the calculation, </a:t>
            </a:r>
            <a:r>
              <a:rPr lang="en-US" i="1" dirty="0"/>
              <a:t>not the dereferencing</a:t>
            </a:r>
          </a:p>
          <a:p>
            <a:pPr lvl="1"/>
            <a:r>
              <a:rPr lang="en-US" dirty="0"/>
              <a:t>lea 8(%</a:t>
            </a:r>
            <a:r>
              <a:rPr lang="en-US" dirty="0" err="1"/>
              <a:t>rax</a:t>
            </a:r>
            <a:r>
              <a:rPr lang="en-US" dirty="0"/>
              <a:t>,%</a:t>
            </a:r>
            <a:r>
              <a:rPr lang="en-US" dirty="0" err="1"/>
              <a:t>rdx</a:t>
            </a:r>
            <a:r>
              <a:rPr lang="en-US" dirty="0"/>
              <a:t>),%</a:t>
            </a:r>
            <a:r>
              <a:rPr lang="en-US" dirty="0" err="1"/>
              <a:t>rcx</a:t>
            </a:r>
            <a:r>
              <a:rPr lang="en-US" dirty="0"/>
              <a:t> -&gt; Calculate 8 + %</a:t>
            </a:r>
            <a:r>
              <a:rPr lang="en-US" dirty="0" err="1"/>
              <a:t>rax</a:t>
            </a:r>
            <a:r>
              <a:rPr lang="en-US" dirty="0"/>
              <a:t> + %</a:t>
            </a:r>
            <a:r>
              <a:rPr lang="en-US" dirty="0" err="1"/>
              <a:t>rdx</a:t>
            </a:r>
            <a:r>
              <a:rPr lang="en-US" dirty="0"/>
              <a:t>, put it in %</a:t>
            </a:r>
            <a:r>
              <a:rPr lang="en-US" dirty="0" err="1"/>
              <a:t>rcx</a:t>
            </a:r>
            <a:endParaRPr lang="en-US" dirty="0"/>
          </a:p>
        </p:txBody>
      </p:sp>
    </p:spTree>
    <p:extLst>
      <p:ext uri="{BB962C8B-B14F-4D97-AF65-F5344CB8AC3E}">
        <p14:creationId xmlns:p14="http://schemas.microsoft.com/office/powerpoint/2010/main" val="2086547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C66F-2825-A349-82FB-A2B6C0CB5AED}"/>
              </a:ext>
            </a:extLst>
          </p:cNvPr>
          <p:cNvSpPr>
            <a:spLocks noGrp="1"/>
          </p:cNvSpPr>
          <p:nvPr>
            <p:ph type="title"/>
          </p:nvPr>
        </p:nvSpPr>
        <p:spPr/>
        <p:txBody>
          <a:bodyPr/>
          <a:lstStyle/>
          <a:p>
            <a:r>
              <a:rPr lang="en-US" dirty="0"/>
              <a:t>Unary Instructions</a:t>
            </a:r>
          </a:p>
        </p:txBody>
      </p:sp>
      <p:sp>
        <p:nvSpPr>
          <p:cNvPr id="3" name="Content Placeholder 2">
            <a:extLst>
              <a:ext uri="{FF2B5EF4-FFF2-40B4-BE49-F238E27FC236}">
                <a16:creationId xmlns:a16="http://schemas.microsoft.com/office/drawing/2014/main" id="{56F3D363-8D9A-D34F-9B13-47F15D4CF77F}"/>
              </a:ext>
            </a:extLst>
          </p:cNvPr>
          <p:cNvSpPr>
            <a:spLocks noGrp="1"/>
          </p:cNvSpPr>
          <p:nvPr>
            <p:ph idx="1"/>
          </p:nvPr>
        </p:nvSpPr>
        <p:spPr/>
        <p:txBody>
          <a:bodyPr/>
          <a:lstStyle/>
          <a:p>
            <a:pPr marL="0" indent="0">
              <a:buNone/>
            </a:pPr>
            <a:r>
              <a:rPr lang="en-US" dirty="0"/>
              <a:t>The following instructions operate on a single operand (register or memory):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incq</a:t>
            </a:r>
            <a:r>
              <a:rPr lang="en-US" dirty="0">
                <a:latin typeface="Consolas" panose="020B0609020204030204" pitchFamily="49" charset="0"/>
                <a:cs typeface="Consolas" panose="020B0609020204030204" pitchFamily="49" charset="0"/>
              </a:rPr>
              <a:t> 16(%</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dec</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not %</a:t>
            </a:r>
            <a:r>
              <a:rPr lang="en-US"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a:p>
            <a:pPr marL="0" indent="0">
              <a:buNone/>
            </a:pPr>
            <a:endParaRPr lang="en-US" b="1" dirty="0"/>
          </a:p>
          <a:p>
            <a:endParaRPr lang="en-US" dirty="0"/>
          </a:p>
          <a:p>
            <a:endParaRPr lang="en-US" dirty="0"/>
          </a:p>
        </p:txBody>
      </p:sp>
      <p:graphicFrame>
        <p:nvGraphicFramePr>
          <p:cNvPr id="5" name="Table 4">
            <a:extLst>
              <a:ext uri="{FF2B5EF4-FFF2-40B4-BE49-F238E27FC236}">
                <a16:creationId xmlns:a16="http://schemas.microsoft.com/office/drawing/2014/main" id="{30E5E9F1-CEDA-914F-83FE-6DD9DCDDAC6A}"/>
              </a:ext>
            </a:extLst>
          </p:cNvPr>
          <p:cNvGraphicFramePr>
            <a:graphicFrameLocks noGrp="1"/>
          </p:cNvGraphicFramePr>
          <p:nvPr>
            <p:extLst>
              <p:ext uri="{D42A27DB-BD31-4B8C-83A1-F6EECF244321}">
                <p14:modId xmlns:p14="http://schemas.microsoft.com/office/powerpoint/2010/main" val="1790297132"/>
              </p:ext>
            </p:extLst>
          </p:nvPr>
        </p:nvGraphicFramePr>
        <p:xfrm>
          <a:off x="2032000" y="20320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inc</a:t>
                      </a:r>
                      <a:r>
                        <a:rPr lang="en-US" dirty="0">
                          <a:latin typeface="Consolas" panose="020B0609020204030204" pitchFamily="49" charset="0"/>
                          <a:cs typeface="Consolas" panose="020B0609020204030204" pitchFamily="49" charset="0"/>
                        </a:rPr>
                        <a:t> D</a:t>
                      </a:r>
                    </a:p>
                  </a:txBody>
                  <a:tcPr/>
                </a:tc>
                <a:tc>
                  <a:txBody>
                    <a:bodyPr/>
                    <a:lstStyle/>
                    <a:p>
                      <a:r>
                        <a:rPr lang="en-US" dirty="0">
                          <a:latin typeface="Consolas" panose="020B0609020204030204" pitchFamily="49" charset="0"/>
                          <a:cs typeface="Consolas" panose="020B0609020204030204" pitchFamily="49" charset="0"/>
                        </a:rPr>
                        <a:t>D ← D + 1</a:t>
                      </a:r>
                    </a:p>
                  </a:txBody>
                  <a:tcPr/>
                </a:tc>
                <a:tc>
                  <a:txBody>
                    <a:bodyPr/>
                    <a:lstStyle/>
                    <a:p>
                      <a:r>
                        <a:rPr lang="en-US" dirty="0"/>
                        <a:t>Increment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dec</a:t>
                      </a:r>
                      <a:r>
                        <a:rPr lang="en-US" dirty="0">
                          <a:latin typeface="Consolas" panose="020B0609020204030204" pitchFamily="49" charset="0"/>
                          <a:cs typeface="Consolas" panose="020B0609020204030204" pitchFamily="49" charset="0"/>
                        </a:rPr>
                        <a:t> D</a:t>
                      </a:r>
                    </a:p>
                  </a:txBody>
                  <a:tcPr/>
                </a:tc>
                <a:tc>
                  <a:txBody>
                    <a:bodyPr/>
                    <a:lstStyle/>
                    <a:p>
                      <a:r>
                        <a:rPr lang="en-US" dirty="0">
                          <a:latin typeface="Consolas" panose="020B0609020204030204" pitchFamily="49" charset="0"/>
                          <a:cs typeface="Consolas" panose="020B0609020204030204" pitchFamily="49" charset="0"/>
                        </a:rPr>
                        <a:t>D ← D - 1</a:t>
                      </a:r>
                    </a:p>
                  </a:txBody>
                  <a:tcPr/>
                </a:tc>
                <a:tc>
                  <a:txBody>
                    <a:bodyPr/>
                    <a:lstStyle/>
                    <a:p>
                      <a:r>
                        <a:rPr lang="en-US" dirty="0"/>
                        <a:t>Decrement</a:t>
                      </a:r>
                    </a:p>
                  </a:txBody>
                  <a:tcPr/>
                </a:tc>
                <a:extLst>
                  <a:ext uri="{0D108BD9-81ED-4DB2-BD59-A6C34878D82A}">
                    <a16:rowId xmlns:a16="http://schemas.microsoft.com/office/drawing/2014/main" val="395122017"/>
                  </a:ext>
                </a:extLst>
              </a:tr>
              <a:tr h="370840">
                <a:tc>
                  <a:txBody>
                    <a:bodyPr/>
                    <a:lstStyle/>
                    <a:p>
                      <a:r>
                        <a:rPr lang="en-US" dirty="0">
                          <a:latin typeface="Consolas" panose="020B0609020204030204" pitchFamily="49" charset="0"/>
                          <a:cs typeface="Consolas" panose="020B0609020204030204" pitchFamily="49" charset="0"/>
                        </a:rPr>
                        <a:t>neg D</a:t>
                      </a:r>
                    </a:p>
                  </a:txBody>
                  <a:tcPr/>
                </a:tc>
                <a:tc>
                  <a:txBody>
                    <a:bodyPr/>
                    <a:lstStyle/>
                    <a:p>
                      <a:r>
                        <a:rPr lang="en-US" dirty="0">
                          <a:latin typeface="Consolas" panose="020B0609020204030204" pitchFamily="49" charset="0"/>
                          <a:cs typeface="Consolas" panose="020B0609020204030204" pitchFamily="49" charset="0"/>
                        </a:rPr>
                        <a:t>D ← -D</a:t>
                      </a:r>
                    </a:p>
                  </a:txBody>
                  <a:tcPr/>
                </a:tc>
                <a:tc>
                  <a:txBody>
                    <a:bodyPr/>
                    <a:lstStyle/>
                    <a:p>
                      <a:r>
                        <a:rPr lang="en-US" dirty="0"/>
                        <a:t>Negate</a:t>
                      </a:r>
                    </a:p>
                  </a:txBody>
                  <a:tcPr/>
                </a:tc>
                <a:extLst>
                  <a:ext uri="{0D108BD9-81ED-4DB2-BD59-A6C34878D82A}">
                    <a16:rowId xmlns:a16="http://schemas.microsoft.com/office/drawing/2014/main" val="1966217984"/>
                  </a:ext>
                </a:extLst>
              </a:tr>
              <a:tr h="370840">
                <a:tc>
                  <a:txBody>
                    <a:bodyPr/>
                    <a:lstStyle/>
                    <a:p>
                      <a:r>
                        <a:rPr lang="en-US" dirty="0">
                          <a:latin typeface="Consolas" panose="020B0609020204030204" pitchFamily="49" charset="0"/>
                          <a:cs typeface="Consolas" panose="020B0609020204030204" pitchFamily="49" charset="0"/>
                        </a:rPr>
                        <a:t>not D</a:t>
                      </a:r>
                    </a:p>
                  </a:txBody>
                  <a:tcPr/>
                </a:tc>
                <a:tc>
                  <a:txBody>
                    <a:bodyPr/>
                    <a:lstStyle/>
                    <a:p>
                      <a:r>
                        <a:rPr lang="en-US" dirty="0">
                          <a:latin typeface="Consolas" panose="020B0609020204030204" pitchFamily="49" charset="0"/>
                          <a:cs typeface="Consolas" panose="020B0609020204030204" pitchFamily="49" charset="0"/>
                        </a:rPr>
                        <a:t>D ← ~D</a:t>
                      </a:r>
                    </a:p>
                  </a:txBody>
                  <a:tcPr/>
                </a:tc>
                <a:tc>
                  <a:txBody>
                    <a:bodyPr/>
                    <a:lstStyle/>
                    <a:p>
                      <a:r>
                        <a:rPr lang="en-US" dirty="0"/>
                        <a:t>Complement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241593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Binary Instructions</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1295400"/>
            <a:ext cx="11811000" cy="5562600"/>
          </a:xfrm>
        </p:spPr>
        <p:txBody>
          <a:bodyPr/>
          <a:lstStyle/>
          <a:p>
            <a:pPr marL="0" indent="0">
              <a:buNone/>
            </a:pPr>
            <a:r>
              <a:rPr lang="en-US" dirty="0"/>
              <a:t>The following instructions operate on two operands (both can be register or memory, source can also be immediate).  Both cannot be memory locations.  Read it as, e.g. “Subtract S from 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endParaRPr lang="en-US" dirty="0"/>
          </a:p>
          <a:p>
            <a:pPr marL="0" indent="0">
              <a:buNone/>
            </a:pPr>
            <a:r>
              <a:rPr lang="en-US" b="1"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rcx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a:t>
            </a:r>
          </a:p>
          <a:p>
            <a:pPr marL="0" indent="0">
              <a:buNone/>
            </a:pPr>
            <a:r>
              <a:rPr lang="en-US" sz="2000" b="1"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xorq</a:t>
            </a:r>
            <a:r>
              <a:rPr lang="en-US" sz="2000" dirty="0">
                <a:latin typeface="Consolas" panose="020B0609020204030204" pitchFamily="49" charset="0"/>
                <a:cs typeface="Consolas" panose="020B0609020204030204" pitchFamily="49" charset="0"/>
              </a:rPr>
              <a:t> $16,(%</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rdx</a:t>
            </a:r>
            <a:r>
              <a:rPr lang="en-US" sz="2000" dirty="0">
                <a:latin typeface="Consolas" panose="020B0609020204030204" pitchFamily="49" charset="0"/>
                <a:cs typeface="Consolas" panose="020B0609020204030204" pitchFamily="49" charset="0"/>
              </a:rPr>
              <a:t>, 8)</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subq</a:t>
            </a:r>
            <a:r>
              <a:rPr lang="en-US" sz="2000" dirty="0">
                <a:latin typeface="Consolas" panose="020B0609020204030204" pitchFamily="49" charset="0"/>
                <a:cs typeface="Consolas" panose="020B0609020204030204" pitchFamily="49" charset="0"/>
              </a:rPr>
              <a:t> %rdx,8(%</a:t>
            </a:r>
            <a:r>
              <a:rPr lang="en-US" sz="2000" dirty="0" err="1">
                <a:latin typeface="Consolas" panose="020B0609020204030204" pitchFamily="49" charset="0"/>
                <a:cs typeface="Consolas" panose="020B0609020204030204" pitchFamily="49" charset="0"/>
              </a:rPr>
              <a:t>rax</a:t>
            </a:r>
            <a:r>
              <a:rPr lang="en-US" sz="2000" dirty="0">
                <a:latin typeface="Consolas" panose="020B0609020204030204" pitchFamily="49" charset="0"/>
                <a:cs typeface="Consolas" panose="020B0609020204030204" pitchFamily="49" charset="0"/>
              </a:rPr>
              <a:t>)</a:t>
            </a:r>
          </a:p>
        </p:txBody>
      </p:sp>
      <p:graphicFrame>
        <p:nvGraphicFramePr>
          <p:cNvPr id="5" name="Table 4">
            <a:extLst>
              <a:ext uri="{FF2B5EF4-FFF2-40B4-BE49-F238E27FC236}">
                <a16:creationId xmlns:a16="http://schemas.microsoft.com/office/drawing/2014/main" id="{5CA111D9-07FD-5E49-AF0C-070B8DA71BE9}"/>
              </a:ext>
            </a:extLst>
          </p:cNvPr>
          <p:cNvGraphicFramePr>
            <a:graphicFrameLocks noGrp="1"/>
          </p:cNvGraphicFramePr>
          <p:nvPr>
            <p:extLst>
              <p:ext uri="{D42A27DB-BD31-4B8C-83A1-F6EECF244321}">
                <p14:modId xmlns:p14="http://schemas.microsoft.com/office/powerpoint/2010/main" val="817428231"/>
              </p:ext>
            </p:extLst>
          </p:nvPr>
        </p:nvGraphicFramePr>
        <p:xfrm>
          <a:off x="2032000" y="2514600"/>
          <a:ext cx="8127999" cy="256032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26571">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26571">
                <a:tc>
                  <a:txBody>
                    <a:bodyPr/>
                    <a:lstStyle/>
                    <a:p>
                      <a:r>
                        <a:rPr lang="en-US" dirty="0">
                          <a:latin typeface="Consolas" panose="020B0609020204030204" pitchFamily="49" charset="0"/>
                          <a:cs typeface="Consolas" panose="020B0609020204030204" pitchFamily="49" charset="0"/>
                        </a:rPr>
                        <a:t>add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Add</a:t>
                      </a:r>
                    </a:p>
                  </a:txBody>
                  <a:tcPr/>
                </a:tc>
                <a:extLst>
                  <a:ext uri="{0D108BD9-81ED-4DB2-BD59-A6C34878D82A}">
                    <a16:rowId xmlns:a16="http://schemas.microsoft.com/office/drawing/2014/main" val="1751539774"/>
                  </a:ext>
                </a:extLst>
              </a:tr>
              <a:tr h="326571">
                <a:tc>
                  <a:txBody>
                    <a:bodyPr/>
                    <a:lstStyle/>
                    <a:p>
                      <a:r>
                        <a:rPr lang="en-US" dirty="0">
                          <a:latin typeface="Consolas" panose="020B0609020204030204" pitchFamily="49" charset="0"/>
                          <a:cs typeface="Consolas" panose="020B0609020204030204" pitchFamily="49" charset="0"/>
                        </a:rPr>
                        <a:t>sub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Subtract</a:t>
                      </a:r>
                    </a:p>
                  </a:txBody>
                  <a:tcPr/>
                </a:tc>
                <a:extLst>
                  <a:ext uri="{0D108BD9-81ED-4DB2-BD59-A6C34878D82A}">
                    <a16:rowId xmlns:a16="http://schemas.microsoft.com/office/drawing/2014/main" val="395122017"/>
                  </a:ext>
                </a:extLst>
              </a:tr>
              <a:tr h="326571">
                <a:tc>
                  <a:txBody>
                    <a:bodyPr/>
                    <a:lstStyle/>
                    <a:p>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Multiply</a:t>
                      </a:r>
                    </a:p>
                  </a:txBody>
                  <a:tcPr/>
                </a:tc>
                <a:extLst>
                  <a:ext uri="{0D108BD9-81ED-4DB2-BD59-A6C34878D82A}">
                    <a16:rowId xmlns:a16="http://schemas.microsoft.com/office/drawing/2014/main" val="1966217984"/>
                  </a:ext>
                </a:extLst>
              </a:tr>
              <a:tr h="326571">
                <a:tc>
                  <a:txBody>
                    <a:bodyPr/>
                    <a:lstStyle/>
                    <a:p>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Exclusive-or</a:t>
                      </a:r>
                    </a:p>
                  </a:txBody>
                  <a:tcPr/>
                </a:tc>
                <a:extLst>
                  <a:ext uri="{0D108BD9-81ED-4DB2-BD59-A6C34878D82A}">
                    <a16:rowId xmlns:a16="http://schemas.microsoft.com/office/drawing/2014/main" val="3730461455"/>
                  </a:ext>
                </a:extLst>
              </a:tr>
              <a:tr h="326571">
                <a:tc>
                  <a:txBody>
                    <a:bodyPr/>
                    <a:lstStyle/>
                    <a:p>
                      <a:r>
                        <a:rPr lang="en-US" dirty="0">
                          <a:latin typeface="Consolas" panose="020B0609020204030204" pitchFamily="49" charset="0"/>
                          <a:cs typeface="Consolas" panose="020B0609020204030204" pitchFamily="49" charset="0"/>
                        </a:rPr>
                        <a:t>or S, D</a:t>
                      </a:r>
                    </a:p>
                  </a:txBody>
                  <a:tcPr/>
                </a:tc>
                <a:tc>
                  <a:txBody>
                    <a:bodyPr/>
                    <a:lstStyle/>
                    <a:p>
                      <a:r>
                        <a:rPr lang="en-US" dirty="0">
                          <a:latin typeface="Consolas" panose="020B0609020204030204" pitchFamily="49" charset="0"/>
                          <a:cs typeface="Consolas" panose="020B0609020204030204" pitchFamily="49" charset="0"/>
                        </a:rPr>
                        <a:t>D ← D | S</a:t>
                      </a:r>
                    </a:p>
                  </a:txBody>
                  <a:tcPr/>
                </a:tc>
                <a:tc>
                  <a:txBody>
                    <a:bodyPr/>
                    <a:lstStyle/>
                    <a:p>
                      <a:r>
                        <a:rPr lang="en-US" dirty="0"/>
                        <a:t>Or</a:t>
                      </a:r>
                    </a:p>
                  </a:txBody>
                  <a:tcPr/>
                </a:tc>
                <a:extLst>
                  <a:ext uri="{0D108BD9-81ED-4DB2-BD59-A6C34878D82A}">
                    <a16:rowId xmlns:a16="http://schemas.microsoft.com/office/drawing/2014/main" val="3351903966"/>
                  </a:ext>
                </a:extLst>
              </a:tr>
              <a:tr h="326571">
                <a:tc>
                  <a:txBody>
                    <a:bodyPr/>
                    <a:lstStyle/>
                    <a:p>
                      <a:r>
                        <a:rPr lang="en-US" dirty="0">
                          <a:latin typeface="Consolas" panose="020B0609020204030204" pitchFamily="49" charset="0"/>
                          <a:cs typeface="Consolas" panose="020B0609020204030204" pitchFamily="49" charset="0"/>
                        </a:rPr>
                        <a:t>and S, D</a:t>
                      </a:r>
                    </a:p>
                  </a:txBody>
                  <a:tcPr/>
                </a:tc>
                <a:tc>
                  <a:txBody>
                    <a:bodyPr/>
                    <a:lstStyle/>
                    <a:p>
                      <a:r>
                        <a:rPr lang="en-US" dirty="0">
                          <a:latin typeface="Consolas" panose="020B0609020204030204" pitchFamily="49" charset="0"/>
                          <a:cs typeface="Consolas" panose="020B0609020204030204" pitchFamily="49" charset="0"/>
                        </a:rPr>
                        <a:t>D ← D &amp; S</a:t>
                      </a:r>
                    </a:p>
                  </a:txBody>
                  <a:tcPr/>
                </a:tc>
                <a:tc>
                  <a:txBody>
                    <a:bodyPr/>
                    <a:lstStyle/>
                    <a:p>
                      <a:r>
                        <a:rPr lang="en-US" dirty="0"/>
                        <a:t>And</a:t>
                      </a:r>
                    </a:p>
                  </a:txBody>
                  <a:tcPr/>
                </a:tc>
                <a:extLst>
                  <a:ext uri="{0D108BD9-81ED-4DB2-BD59-A6C34878D82A}">
                    <a16:rowId xmlns:a16="http://schemas.microsoft.com/office/drawing/2014/main" val="2626380196"/>
                  </a:ext>
                </a:extLst>
              </a:tr>
            </a:tbl>
          </a:graphicData>
        </a:graphic>
      </p:graphicFrame>
    </p:spTree>
    <p:extLst>
      <p:ext uri="{BB962C8B-B14F-4D97-AF65-F5344CB8AC3E}">
        <p14:creationId xmlns:p14="http://schemas.microsoft.com/office/powerpoint/2010/main" val="155796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Shift Instructions</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1295400"/>
            <a:ext cx="11811000" cy="5562600"/>
          </a:xfrm>
        </p:spPr>
        <p:txBody>
          <a:bodyPr/>
          <a:lstStyle/>
          <a:p>
            <a:pPr marL="0" indent="0">
              <a:buNone/>
            </a:pPr>
            <a:r>
              <a:rPr lang="en-US" dirty="0"/>
              <a:t>The following instructions have two operands: the shift amount </a:t>
            </a:r>
            <a:r>
              <a:rPr lang="en-US" b="1" dirty="0"/>
              <a:t>k</a:t>
            </a:r>
            <a:r>
              <a:rPr lang="en-US" dirty="0"/>
              <a:t> and the destination to shift, </a:t>
            </a:r>
            <a:r>
              <a:rPr lang="en-US" b="1" dirty="0"/>
              <a:t>D</a:t>
            </a:r>
            <a:r>
              <a:rPr lang="en-US" dirty="0"/>
              <a:t>. </a:t>
            </a:r>
            <a:r>
              <a:rPr lang="en-US" b="1" dirty="0"/>
              <a:t>k</a:t>
            </a:r>
            <a:r>
              <a:rPr lang="en-US" dirty="0"/>
              <a:t> can be either an immediate value, or the byte register </a:t>
            </a:r>
            <a:r>
              <a:rPr lang="en-US" b="1" dirty="0"/>
              <a:t>%cl</a:t>
            </a:r>
            <a:r>
              <a:rPr lang="en-US" dirty="0"/>
              <a:t> (and only that register!)</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Examples:</a:t>
            </a:r>
            <a:endParaRPr lang="en-US" dirty="0"/>
          </a:p>
          <a:p>
            <a:pPr marL="0" indent="0">
              <a:buNone/>
            </a:pPr>
            <a:r>
              <a:rPr lang="en-US" b="1"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shll</a:t>
            </a:r>
            <a:r>
              <a:rPr lang="en-US" dirty="0">
                <a:latin typeface="Consolas" panose="020B0609020204030204" pitchFamily="49" charset="0"/>
                <a:cs typeface="Consolas" panose="020B0609020204030204" pitchFamily="49" charset="0"/>
              </a:rPr>
              <a:t> $3,(%</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shrl</a:t>
            </a:r>
            <a:r>
              <a:rPr lang="en-US" dirty="0">
                <a:latin typeface="Consolas" panose="020B0609020204030204" pitchFamily="49" charset="0"/>
                <a:cs typeface="Consolas" panose="020B0609020204030204" pitchFamily="49" charset="0"/>
              </a:rPr>
              <a:t> %cl,(%rax,%rdx,8)</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sarl</a:t>
            </a:r>
            <a:r>
              <a:rPr lang="en-US" dirty="0">
                <a:latin typeface="Consolas" panose="020B0609020204030204" pitchFamily="49" charset="0"/>
                <a:cs typeface="Consolas" panose="020B0609020204030204" pitchFamily="49" charset="0"/>
              </a:rPr>
              <a:t> $4,8(%</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p:txBody>
      </p:sp>
      <p:graphicFrame>
        <p:nvGraphicFramePr>
          <p:cNvPr id="6" name="Table 5">
            <a:extLst>
              <a:ext uri="{FF2B5EF4-FFF2-40B4-BE49-F238E27FC236}">
                <a16:creationId xmlns:a16="http://schemas.microsoft.com/office/drawing/2014/main" id="{98B5BECD-FF27-DB47-9557-A88A035FE935}"/>
              </a:ext>
            </a:extLst>
          </p:cNvPr>
          <p:cNvGraphicFramePr>
            <a:graphicFrameLocks noGrp="1"/>
          </p:cNvGraphicFramePr>
          <p:nvPr/>
        </p:nvGraphicFramePr>
        <p:xfrm>
          <a:off x="1993900" y="26670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sal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shl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 (same as </a:t>
                      </a:r>
                      <a:r>
                        <a:rPr lang="en-US" dirty="0" err="1">
                          <a:latin typeface="Consolas" panose="020B0609020204030204" pitchFamily="49" charset="0"/>
                          <a:cs typeface="Consolas" panose="020B0609020204030204" pitchFamily="49" charset="0"/>
                        </a:rPr>
                        <a:t>sal</a:t>
                      </a:r>
                      <a:r>
                        <a:rPr lang="en-US" dirty="0"/>
                        <a:t>)</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sar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A</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Arithmetic right shift</a:t>
                      </a:r>
                    </a:p>
                  </a:txBody>
                  <a:tcPr/>
                </a:tc>
                <a:extLst>
                  <a:ext uri="{0D108BD9-81ED-4DB2-BD59-A6C34878D82A}">
                    <a16:rowId xmlns:a16="http://schemas.microsoft.com/office/drawing/2014/main" val="1966217984"/>
                  </a:ext>
                </a:extLst>
              </a:tr>
              <a:tr h="370840">
                <a:tc>
                  <a:txBody>
                    <a:bodyPr/>
                    <a:lstStyle/>
                    <a:p>
                      <a:r>
                        <a:rPr lang="en-US" dirty="0" err="1">
                          <a:latin typeface="Consolas" panose="020B0609020204030204" pitchFamily="49" charset="0"/>
                          <a:cs typeface="Consolas" panose="020B0609020204030204" pitchFamily="49" charset="0"/>
                        </a:rPr>
                        <a:t>shr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L</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Logical right shift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261248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70EE-08EF-3840-A8BD-5D55930830DD}"/>
              </a:ext>
            </a:extLst>
          </p:cNvPr>
          <p:cNvSpPr>
            <a:spLocks noGrp="1"/>
          </p:cNvSpPr>
          <p:nvPr>
            <p:ph type="title"/>
          </p:nvPr>
        </p:nvSpPr>
        <p:spPr/>
        <p:txBody>
          <a:bodyPr/>
          <a:lstStyle/>
          <a:p>
            <a:r>
              <a:rPr lang="en-US" dirty="0"/>
              <a:t>Shift Amount</a:t>
            </a:r>
          </a:p>
        </p:txBody>
      </p:sp>
      <p:sp>
        <p:nvSpPr>
          <p:cNvPr id="3" name="Content Placeholder 2">
            <a:extLst>
              <a:ext uri="{FF2B5EF4-FFF2-40B4-BE49-F238E27FC236}">
                <a16:creationId xmlns:a16="http://schemas.microsoft.com/office/drawing/2014/main" id="{902324EC-BF66-424A-8657-50C2C8A396A3}"/>
              </a:ext>
            </a:extLst>
          </p:cNvPr>
          <p:cNvSpPr>
            <a:spLocks noGrp="1"/>
          </p:cNvSpPr>
          <p:nvPr>
            <p:ph idx="1"/>
          </p:nvPr>
        </p:nvSpPr>
        <p:spPr>
          <a:xfrm>
            <a:off x="152400" y="990600"/>
            <a:ext cx="11811000" cy="556260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When using </a:t>
            </a:r>
            <a:r>
              <a:rPr lang="en-US" b="1" dirty="0"/>
              <a:t>%cl</a:t>
            </a:r>
            <a:r>
              <a:rPr lang="en-US" dirty="0"/>
              <a:t>, the width of what you are shifting determines what portion of </a:t>
            </a:r>
            <a:r>
              <a:rPr lang="en-US" b="1" dirty="0"/>
              <a:t>%cl</a:t>
            </a:r>
            <a:r>
              <a:rPr lang="en-US" dirty="0"/>
              <a:t> is used.</a:t>
            </a:r>
          </a:p>
          <a:p>
            <a:r>
              <a:rPr lang="en-US" dirty="0"/>
              <a:t>For </a:t>
            </a:r>
            <a:r>
              <a:rPr lang="en-US" b="1" dirty="0"/>
              <a:t>w </a:t>
            </a:r>
            <a:r>
              <a:rPr lang="en-US" dirty="0"/>
              <a:t>bits of data, it looks at the low-order </a:t>
            </a:r>
            <a:r>
              <a:rPr lang="en-US" b="1" dirty="0"/>
              <a:t>log2(w) </a:t>
            </a:r>
            <a:r>
              <a:rPr lang="en-US" dirty="0"/>
              <a:t>bits of </a:t>
            </a:r>
            <a:r>
              <a:rPr lang="en-US" b="1" dirty="0"/>
              <a:t>%cl </a:t>
            </a:r>
            <a:r>
              <a:rPr lang="en-US" dirty="0"/>
              <a:t>to know how much to shift.</a:t>
            </a:r>
          </a:p>
          <a:p>
            <a:pPr lvl="1"/>
            <a:r>
              <a:rPr lang="en-US" dirty="0"/>
              <a:t>If </a:t>
            </a:r>
            <a:r>
              <a:rPr lang="en-US" b="1" dirty="0"/>
              <a:t>%cl </a:t>
            </a:r>
            <a:r>
              <a:rPr lang="en-US" dirty="0"/>
              <a:t>= 0xff, then: </a:t>
            </a:r>
            <a:r>
              <a:rPr lang="en-US" b="1" dirty="0" err="1"/>
              <a:t>shlb</a:t>
            </a:r>
            <a:r>
              <a:rPr lang="en-US" dirty="0"/>
              <a:t> shifts by 7 because it considers only the low-order log2(8) = 3 bits, which represent 7.  </a:t>
            </a:r>
            <a:r>
              <a:rPr lang="en-US" b="1" dirty="0" err="1"/>
              <a:t>shlw</a:t>
            </a:r>
            <a:r>
              <a:rPr lang="en-US" dirty="0"/>
              <a:t> shifts by 15 because it considers only the low-order log2(16) = 4 bits, which represent 15.</a:t>
            </a:r>
          </a:p>
        </p:txBody>
      </p:sp>
      <p:graphicFrame>
        <p:nvGraphicFramePr>
          <p:cNvPr id="6" name="Table 5">
            <a:extLst>
              <a:ext uri="{FF2B5EF4-FFF2-40B4-BE49-F238E27FC236}">
                <a16:creationId xmlns:a16="http://schemas.microsoft.com/office/drawing/2014/main" id="{A77E7B65-9F1C-A242-8732-FEAA77495D9A}"/>
              </a:ext>
            </a:extLst>
          </p:cNvPr>
          <p:cNvGraphicFramePr>
            <a:graphicFrameLocks noGrp="1"/>
          </p:cNvGraphicFramePr>
          <p:nvPr/>
        </p:nvGraphicFramePr>
        <p:xfrm>
          <a:off x="2032000" y="1574800"/>
          <a:ext cx="8127999" cy="1854200"/>
        </p:xfrm>
        <a:graphic>
          <a:graphicData uri="http://schemas.openxmlformats.org/drawingml/2006/table">
            <a:tbl>
              <a:tblPr firstRow="1" bandRow="1">
                <a:tableStyleId>{7E9639D4-E3E2-4D34-9284-5A2195B3D0D7}</a:tableStyleId>
              </a:tblPr>
              <a:tblGrid>
                <a:gridCol w="2709333">
                  <a:extLst>
                    <a:ext uri="{9D8B030D-6E8A-4147-A177-3AD203B41FA5}">
                      <a16:colId xmlns:a16="http://schemas.microsoft.com/office/drawing/2014/main" val="870465123"/>
                    </a:ext>
                  </a:extLst>
                </a:gridCol>
                <a:gridCol w="2709333">
                  <a:extLst>
                    <a:ext uri="{9D8B030D-6E8A-4147-A177-3AD203B41FA5}">
                      <a16:colId xmlns:a16="http://schemas.microsoft.com/office/drawing/2014/main" val="182492272"/>
                    </a:ext>
                  </a:extLst>
                </a:gridCol>
                <a:gridCol w="2709333">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sal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shl</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&lt;&lt; k</a:t>
                      </a:r>
                    </a:p>
                  </a:txBody>
                  <a:tcPr/>
                </a:tc>
                <a:tc>
                  <a:txBody>
                    <a:bodyPr/>
                    <a:lstStyle/>
                    <a:p>
                      <a:r>
                        <a:rPr lang="en-US" dirty="0"/>
                        <a:t>Left shift (same as </a:t>
                      </a:r>
                      <a:r>
                        <a:rPr lang="en-US" dirty="0" err="1">
                          <a:latin typeface="Consolas" panose="020B0609020204030204" pitchFamily="49" charset="0"/>
                          <a:cs typeface="Consolas" panose="020B0609020204030204" pitchFamily="49" charset="0"/>
                        </a:rPr>
                        <a:t>sal</a:t>
                      </a:r>
                      <a:r>
                        <a:rPr lang="en-US" dirty="0"/>
                        <a:t>)</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sar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A</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Arithmetic right shift</a:t>
                      </a:r>
                    </a:p>
                  </a:txBody>
                  <a:tcPr/>
                </a:tc>
                <a:extLst>
                  <a:ext uri="{0D108BD9-81ED-4DB2-BD59-A6C34878D82A}">
                    <a16:rowId xmlns:a16="http://schemas.microsoft.com/office/drawing/2014/main" val="1966217984"/>
                  </a:ext>
                </a:extLst>
              </a:tr>
              <a:tr h="370840">
                <a:tc>
                  <a:txBody>
                    <a:bodyPr/>
                    <a:lstStyle/>
                    <a:p>
                      <a:r>
                        <a:rPr lang="en-US" dirty="0" err="1">
                          <a:latin typeface="Consolas" panose="020B0609020204030204" pitchFamily="49" charset="0"/>
                          <a:cs typeface="Consolas" panose="020B0609020204030204" pitchFamily="49" charset="0"/>
                        </a:rPr>
                        <a:t>shr</a:t>
                      </a:r>
                      <a:r>
                        <a:rPr lang="en-US" dirty="0">
                          <a:latin typeface="Consolas" panose="020B0609020204030204" pitchFamily="49" charset="0"/>
                          <a:cs typeface="Consolas" panose="020B0609020204030204" pitchFamily="49" charset="0"/>
                        </a:rPr>
                        <a:t> k, D</a:t>
                      </a:r>
                    </a:p>
                  </a:txBody>
                  <a:tcPr/>
                </a:tc>
                <a:tc>
                  <a:txBody>
                    <a:bodyPr/>
                    <a:lstStyle/>
                    <a:p>
                      <a:r>
                        <a:rPr lang="en-US" dirty="0">
                          <a:latin typeface="Consolas" panose="020B0609020204030204" pitchFamily="49" charset="0"/>
                          <a:cs typeface="Consolas" panose="020B0609020204030204" pitchFamily="49" charset="0"/>
                        </a:rPr>
                        <a:t>D ← D &gt;&gt;</a:t>
                      </a:r>
                      <a:r>
                        <a:rPr lang="en-US" baseline="-25000" dirty="0">
                          <a:latin typeface="Consolas" panose="020B0609020204030204" pitchFamily="49" charset="0"/>
                          <a:cs typeface="Consolas" panose="020B0609020204030204" pitchFamily="49" charset="0"/>
                        </a:rPr>
                        <a:t>L</a:t>
                      </a:r>
                      <a:r>
                        <a:rPr lang="en-US" baseline="0" dirty="0">
                          <a:latin typeface="Consolas" panose="020B0609020204030204" pitchFamily="49" charset="0"/>
                          <a:cs typeface="Consolas" panose="020B0609020204030204" pitchFamily="49" charset="0"/>
                        </a:rPr>
                        <a:t> k</a:t>
                      </a:r>
                      <a:endParaRPr lang="en-US" dirty="0">
                        <a:latin typeface="Consolas" panose="020B0609020204030204" pitchFamily="49" charset="0"/>
                        <a:cs typeface="Consolas" panose="020B0609020204030204" pitchFamily="49" charset="0"/>
                      </a:endParaRPr>
                    </a:p>
                  </a:txBody>
                  <a:tcPr/>
                </a:tc>
                <a:tc>
                  <a:txBody>
                    <a:bodyPr/>
                    <a:lstStyle/>
                    <a:p>
                      <a:r>
                        <a:rPr lang="en-US" dirty="0"/>
                        <a:t>Logical right shift</a:t>
                      </a:r>
                    </a:p>
                  </a:txBody>
                  <a:tcPr/>
                </a:tc>
                <a:extLst>
                  <a:ext uri="{0D108BD9-81ED-4DB2-BD59-A6C34878D82A}">
                    <a16:rowId xmlns:a16="http://schemas.microsoft.com/office/drawing/2014/main" val="3730461455"/>
                  </a:ext>
                </a:extLst>
              </a:tr>
            </a:tbl>
          </a:graphicData>
        </a:graphic>
      </p:graphicFrame>
    </p:spTree>
    <p:extLst>
      <p:ext uri="{BB962C8B-B14F-4D97-AF65-F5344CB8AC3E}">
        <p14:creationId xmlns:p14="http://schemas.microsoft.com/office/powerpoint/2010/main" val="39957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21FC-47B8-A745-8362-1AE97F005119}"/>
              </a:ext>
            </a:extLst>
          </p:cNvPr>
          <p:cNvSpPr>
            <a:spLocks noGrp="1"/>
          </p:cNvSpPr>
          <p:nvPr>
            <p:ph type="title"/>
          </p:nvPr>
        </p:nvSpPr>
        <p:spPr/>
        <p:txBody>
          <a:bodyPr/>
          <a:lstStyle/>
          <a:p>
            <a:r>
              <a:rPr lang="en-US" dirty="0"/>
              <a:t>Assembly Exploration</a:t>
            </a:r>
          </a:p>
        </p:txBody>
      </p:sp>
      <p:sp>
        <p:nvSpPr>
          <p:cNvPr id="3" name="Content Placeholder 2">
            <a:extLst>
              <a:ext uri="{FF2B5EF4-FFF2-40B4-BE49-F238E27FC236}">
                <a16:creationId xmlns:a16="http://schemas.microsoft.com/office/drawing/2014/main" id="{4BE15BB3-048B-D84B-A571-F2A2F259D7E6}"/>
              </a:ext>
            </a:extLst>
          </p:cNvPr>
          <p:cNvSpPr>
            <a:spLocks noGrp="1"/>
          </p:cNvSpPr>
          <p:nvPr>
            <p:ph idx="1"/>
          </p:nvPr>
        </p:nvSpPr>
        <p:spPr/>
        <p:txBody>
          <a:bodyPr/>
          <a:lstStyle/>
          <a:p>
            <a:r>
              <a:rPr lang="en-US" dirty="0"/>
              <a:t>Let’s pull these commands together and see how some C code might be translated to assembly.</a:t>
            </a:r>
          </a:p>
          <a:p>
            <a:r>
              <a:rPr lang="en-US" dirty="0"/>
              <a:t>Compiler Explorer is a handy website that lets you quickly write C code and see its assembly translation.  Let’s check it out!</a:t>
            </a:r>
          </a:p>
          <a:p>
            <a:r>
              <a:rPr lang="en-US" dirty="0">
                <a:hlinkClick r:id="rId2"/>
              </a:rPr>
              <a:t>https://godbolt.org/z/Ecbde99e3</a:t>
            </a:r>
            <a:r>
              <a:rPr lang="en-US" dirty="0"/>
              <a:t> </a:t>
            </a:r>
          </a:p>
        </p:txBody>
      </p:sp>
    </p:spTree>
    <p:extLst>
      <p:ext uri="{BB962C8B-B14F-4D97-AF65-F5344CB8AC3E}">
        <p14:creationId xmlns:p14="http://schemas.microsoft.com/office/powerpoint/2010/main" val="17753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Code Reference: </a:t>
            </a:r>
            <a:r>
              <a:rPr lang="en-US" dirty="0">
                <a:latin typeface="Consolas" panose="020B0609020204030204" pitchFamily="49" charset="0"/>
                <a:cs typeface="Consolas" panose="020B0609020204030204" pitchFamily="49" charset="0"/>
              </a:rPr>
              <a:t>calculate</a:t>
            </a: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200" dirty="0">
                <a:latin typeface="Consolas" panose="020B0609020204030204" pitchFamily="49" charset="0"/>
                <a:cs typeface="Consolas" panose="020B0609020204030204" pitchFamily="49" charset="0"/>
              </a:rPr>
              <a:t>int calculate(int x, int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int sum = x;</a:t>
            </a:r>
          </a:p>
          <a:p>
            <a:pPr marL="0" indent="0">
              <a:spcBef>
                <a:spcPts val="0"/>
              </a:spcBef>
              <a:buNone/>
            </a:pPr>
            <a:r>
              <a:rPr lang="en-US" sz="2200" dirty="0">
                <a:latin typeface="Consolas" panose="020B0609020204030204" pitchFamily="49" charset="0"/>
                <a:cs typeface="Consolas" panose="020B0609020204030204" pitchFamily="49" charset="0"/>
              </a:rPr>
              <a:t>    sum += </a:t>
            </a:r>
            <a:r>
              <a:rPr lang="en-US" sz="2200" dirty="0" err="1">
                <a:latin typeface="Consolas" panose="020B0609020204030204" pitchFamily="49" charset="0"/>
                <a:cs typeface="Consolas" panose="020B0609020204030204" pitchFamily="49" charset="0"/>
              </a:rPr>
              <a:t>arr</a:t>
            </a:r>
            <a:r>
              <a:rPr lang="en-US" sz="2200" dirty="0">
                <a:latin typeface="Consolas" panose="020B0609020204030204" pitchFamily="49" charset="0"/>
                <a:cs typeface="Consolas" panose="020B0609020204030204" pitchFamily="49" charset="0"/>
              </a:rPr>
              <a:t>[0];</a:t>
            </a:r>
          </a:p>
          <a:p>
            <a:pPr marL="0" indent="0">
              <a:spcBef>
                <a:spcPts val="0"/>
              </a:spcBef>
              <a:buNone/>
            </a:pPr>
            <a:r>
              <a:rPr lang="en-US" sz="2200" dirty="0">
                <a:latin typeface="Consolas" panose="020B0609020204030204" pitchFamily="49" charset="0"/>
                <a:cs typeface="Consolas" panose="020B0609020204030204" pitchFamily="49" charset="0"/>
              </a:rPr>
              <a:t>    sum &lt;&lt;= x;</a:t>
            </a:r>
          </a:p>
          <a:p>
            <a:pPr marL="0" indent="0">
              <a:spcBef>
                <a:spcPts val="0"/>
              </a:spcBef>
              <a:buNone/>
            </a:pPr>
            <a:r>
              <a:rPr lang="en-US" sz="2200" dirty="0">
                <a:latin typeface="Consolas" panose="020B0609020204030204" pitchFamily="49" charset="0"/>
                <a:cs typeface="Consolas" panose="020B0609020204030204" pitchFamily="49" charset="0"/>
              </a:rPr>
              <a:t>    sum &amp;= 512;</a:t>
            </a:r>
          </a:p>
          <a:p>
            <a:pPr marL="0" indent="0">
              <a:spcBef>
                <a:spcPts val="0"/>
              </a:spcBef>
              <a:buNone/>
            </a:pPr>
            <a:r>
              <a:rPr lang="en-US" sz="2200" dirty="0">
                <a:latin typeface="Consolas" panose="020B0609020204030204" pitchFamily="49" charset="0"/>
                <a:cs typeface="Consolas" panose="020B0609020204030204" pitchFamily="49" charset="0"/>
              </a:rPr>
              <a:t>    return sum;</a:t>
            </a: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endParaRPr lang="en-US" sz="22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a:t>
            </a:r>
          </a:p>
          <a:p>
            <a:pPr marL="0" indent="0">
              <a:spcBef>
                <a:spcPts val="0"/>
              </a:spcBef>
              <a:buNone/>
            </a:pPr>
            <a:br>
              <a:rPr lang="en-US" sz="2200" dirty="0">
                <a:solidFill>
                  <a:srgbClr val="00B050"/>
                </a:solidFill>
                <a:latin typeface="Consolas" panose="020B0609020204030204" pitchFamily="49" charset="0"/>
                <a:cs typeface="Consolas" panose="020B0609020204030204" pitchFamily="49" charset="0"/>
              </a:rPr>
            </a:br>
            <a:r>
              <a:rPr lang="en-US" sz="2200" dirty="0">
                <a:latin typeface="Consolas" panose="020B0609020204030204" pitchFamily="49" charset="0"/>
                <a:cs typeface="Consolas" panose="020B0609020204030204" pitchFamily="49" charset="0"/>
              </a:rPr>
              <a:t>calculate:</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movl</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edi</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ecx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movl</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edi</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addl</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rsi</a:t>
            </a: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sall</a:t>
            </a:r>
            <a:r>
              <a:rPr lang="en-US" sz="2200" dirty="0">
                <a:latin typeface="Consolas" panose="020B0609020204030204" pitchFamily="49" charset="0"/>
                <a:cs typeface="Consolas" panose="020B0609020204030204" pitchFamily="49" charset="0"/>
              </a:rPr>
              <a:t> %cl, %</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andl</a:t>
            </a:r>
            <a:r>
              <a:rPr lang="en-US" sz="2200" dirty="0">
                <a:latin typeface="Consolas" panose="020B0609020204030204" pitchFamily="49" charset="0"/>
                <a:cs typeface="Consolas" panose="020B0609020204030204" pitchFamily="49" charset="0"/>
              </a:rPr>
              <a:t> $512, %</a:t>
            </a:r>
            <a:r>
              <a:rPr lang="en-US" sz="2200" dirty="0" err="1">
                <a:latin typeface="Consolas" panose="020B0609020204030204" pitchFamily="49" charset="0"/>
                <a:cs typeface="Consolas" panose="020B0609020204030204" pitchFamily="49" charset="0"/>
              </a:rPr>
              <a:t>eax</a:t>
            </a:r>
            <a:endParaRPr lang="en-US" sz="2200" dirty="0">
              <a:latin typeface="Consolas" panose="020B0609020204030204" pitchFamily="49" charset="0"/>
              <a:cs typeface="Consolas" panose="020B0609020204030204" pitchFamily="49" charset="0"/>
            </a:endParaRPr>
          </a:p>
          <a:p>
            <a:pPr marL="0" indent="0">
              <a:spcBef>
                <a:spcPts val="0"/>
              </a:spcBef>
              <a:buNone/>
            </a:pPr>
            <a:r>
              <a:rPr lang="en-US" sz="22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364498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4F0E-0E9D-1446-9EDC-7E80D879B255}"/>
              </a:ext>
            </a:extLst>
          </p:cNvPr>
          <p:cNvSpPr>
            <a:spLocks noGrp="1"/>
          </p:cNvSpPr>
          <p:nvPr>
            <p:ph type="title"/>
          </p:nvPr>
        </p:nvSpPr>
        <p:spPr/>
        <p:txBody>
          <a:bodyPr/>
          <a:lstStyle/>
          <a:p>
            <a:r>
              <a:rPr lang="en-US" dirty="0"/>
              <a:t>Large Multiplication</a:t>
            </a:r>
          </a:p>
        </p:txBody>
      </p:sp>
      <p:sp>
        <p:nvSpPr>
          <p:cNvPr id="3" name="Content Placeholder 2">
            <a:extLst>
              <a:ext uri="{FF2B5EF4-FFF2-40B4-BE49-F238E27FC236}">
                <a16:creationId xmlns:a16="http://schemas.microsoft.com/office/drawing/2014/main" id="{2578A4E6-F09A-484C-B452-1B6C63E1F0EE}"/>
              </a:ext>
            </a:extLst>
          </p:cNvPr>
          <p:cNvSpPr>
            <a:spLocks noGrp="1"/>
          </p:cNvSpPr>
          <p:nvPr>
            <p:ph idx="1"/>
          </p:nvPr>
        </p:nvSpPr>
        <p:spPr/>
        <p:txBody>
          <a:bodyPr/>
          <a:lstStyle/>
          <a:p>
            <a:r>
              <a:rPr lang="en-US" dirty="0"/>
              <a:t>Multiplying 64-bit numbers can produce a 128-bit result.  How does x86-64 support this with only 64-bit registers?</a:t>
            </a:r>
          </a:p>
          <a:p>
            <a:r>
              <a:rPr lang="en-US" dirty="0"/>
              <a:t>If you specify two operands to </a:t>
            </a:r>
            <a:r>
              <a:rPr lang="en-US" b="1" dirty="0" err="1"/>
              <a:t>imul</a:t>
            </a:r>
            <a:r>
              <a:rPr lang="en-US" dirty="0"/>
              <a:t>, it multiplies them together and truncates until it fits in a 64-bit register.</a:t>
            </a:r>
          </a:p>
          <a:p>
            <a:pPr marL="0" indent="0" algn="ctr">
              <a:buNone/>
            </a:pPr>
            <a:r>
              <a:rPr lang="en-US" dirty="0" err="1">
                <a:latin typeface="Consolas" panose="020B0609020204030204" pitchFamily="49" charset="0"/>
                <a:cs typeface="Consolas" panose="020B0609020204030204" pitchFamily="49" charset="0"/>
              </a:rPr>
              <a:t>imul</a:t>
            </a:r>
            <a:r>
              <a:rPr lang="en-US" dirty="0">
                <a:latin typeface="Consolas" panose="020B0609020204030204" pitchFamily="49" charset="0"/>
                <a:cs typeface="Consolas" panose="020B0609020204030204" pitchFamily="49" charset="0"/>
              </a:rPr>
              <a:t> S, D		D ← D * S</a:t>
            </a:r>
          </a:p>
          <a:p>
            <a:r>
              <a:rPr lang="en-US" dirty="0"/>
              <a:t>If you specify one operand, it multiplies that by </a:t>
            </a:r>
            <a:r>
              <a:rPr lang="en-US" b="1" dirty="0"/>
              <a:t>%</a:t>
            </a:r>
            <a:r>
              <a:rPr lang="en-US" b="1" dirty="0" err="1"/>
              <a:t>rax</a:t>
            </a:r>
            <a:r>
              <a:rPr lang="en-US" dirty="0"/>
              <a:t>, and splits the product across </a:t>
            </a:r>
            <a:r>
              <a:rPr lang="en-US" b="1" dirty="0"/>
              <a:t>2</a:t>
            </a:r>
            <a:r>
              <a:rPr lang="en-US" dirty="0"/>
              <a:t> registers.  It puts the high-order 64 bits in </a:t>
            </a:r>
            <a:r>
              <a:rPr lang="en-US" b="1" dirty="0"/>
              <a:t>%</a:t>
            </a:r>
            <a:r>
              <a:rPr lang="en-US" b="1" dirty="0" err="1"/>
              <a:t>rdx</a:t>
            </a:r>
            <a:r>
              <a:rPr lang="en-US" dirty="0"/>
              <a:t> and the low-order 64 bits in </a:t>
            </a:r>
            <a:r>
              <a:rPr lang="en-US" b="1" dirty="0"/>
              <a:t>%</a:t>
            </a:r>
            <a:r>
              <a:rPr lang="en-US" b="1" dirty="0" err="1"/>
              <a:t>rax</a:t>
            </a:r>
            <a:r>
              <a:rPr lang="en-US" dirty="0"/>
              <a:t>.</a:t>
            </a:r>
          </a:p>
        </p:txBody>
      </p:sp>
      <p:graphicFrame>
        <p:nvGraphicFramePr>
          <p:cNvPr id="6" name="Table 5">
            <a:extLst>
              <a:ext uri="{FF2B5EF4-FFF2-40B4-BE49-F238E27FC236}">
                <a16:creationId xmlns:a16="http://schemas.microsoft.com/office/drawing/2014/main" id="{A8A9D0DF-4EE9-EF4D-B99B-10B933117691}"/>
              </a:ext>
            </a:extLst>
          </p:cNvPr>
          <p:cNvGraphicFramePr>
            <a:graphicFrameLocks noGrp="1"/>
          </p:cNvGraphicFramePr>
          <p:nvPr>
            <p:extLst>
              <p:ext uri="{D42A27DB-BD31-4B8C-83A1-F6EECF244321}">
                <p14:modId xmlns:p14="http://schemas.microsoft.com/office/powerpoint/2010/main" val="2332153933"/>
              </p:ext>
            </p:extLst>
          </p:nvPr>
        </p:nvGraphicFramePr>
        <p:xfrm>
          <a:off x="647700" y="5105400"/>
          <a:ext cx="10896600" cy="1112520"/>
        </p:xfrm>
        <a:graphic>
          <a:graphicData uri="http://schemas.openxmlformats.org/drawingml/2006/table">
            <a:tbl>
              <a:tblPr firstRow="1" bandRow="1">
                <a:tableStyleId>{7E9639D4-E3E2-4D34-9284-5A2195B3D0D7}</a:tableStyleId>
              </a:tblPr>
              <a:tblGrid>
                <a:gridCol w="3632200">
                  <a:extLst>
                    <a:ext uri="{9D8B030D-6E8A-4147-A177-3AD203B41FA5}">
                      <a16:colId xmlns:a16="http://schemas.microsoft.com/office/drawing/2014/main" val="870465123"/>
                    </a:ext>
                  </a:extLst>
                </a:gridCol>
                <a:gridCol w="42926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Signed full multiply</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mulq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 x 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Unsigned full multiply</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5223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438400"/>
          </a:xfrm>
        </p:spPr>
        <p:txBody>
          <a:bodyPr/>
          <a:lstStyle/>
          <a:p>
            <a:r>
              <a:rPr lang="en-US" u="sng" dirty="0"/>
              <a:t>Terminology:</a:t>
            </a:r>
            <a:r>
              <a:rPr lang="en-US" dirty="0"/>
              <a:t> </a:t>
            </a:r>
            <a:r>
              <a:rPr lang="en-US" b="1" dirty="0"/>
              <a:t>dividend / divisor = quotient with remainder</a:t>
            </a:r>
          </a:p>
          <a:p>
            <a:r>
              <a:rPr lang="en-US" b="1" dirty="0"/>
              <a:t>x86-64</a:t>
            </a:r>
            <a:r>
              <a:rPr lang="en-US" dirty="0"/>
              <a:t> supports dividing up to a 128-bit value by a 64-bit value.</a:t>
            </a:r>
          </a:p>
          <a:p>
            <a:r>
              <a:rPr lang="en-US" dirty="0"/>
              <a:t>The high-order 64 bits of the dividend are in </a:t>
            </a:r>
            <a:r>
              <a:rPr lang="en-US" b="1" dirty="0"/>
              <a:t>%</a:t>
            </a:r>
            <a:r>
              <a:rPr lang="en-US" b="1" dirty="0" err="1"/>
              <a:t>rdx</a:t>
            </a:r>
            <a:r>
              <a:rPr lang="en-US" dirty="0"/>
              <a:t>, and the low-order 64 bits are in </a:t>
            </a:r>
            <a:r>
              <a:rPr lang="en-US" b="1" dirty="0"/>
              <a:t>%</a:t>
            </a:r>
            <a:r>
              <a:rPr lang="en-US" b="1" dirty="0" err="1"/>
              <a:t>rax</a:t>
            </a:r>
            <a:r>
              <a:rPr lang="en-US" dirty="0"/>
              <a:t>.  The divisor is the operand to the instruction.</a:t>
            </a:r>
          </a:p>
          <a:p>
            <a:r>
              <a:rPr lang="en-US" dirty="0"/>
              <a:t>The quotient is stored in </a:t>
            </a:r>
            <a:r>
              <a:rPr lang="en-US" b="1" dirty="0"/>
              <a:t>%</a:t>
            </a:r>
            <a:r>
              <a:rPr lang="en-US" b="1" dirty="0" err="1"/>
              <a:t>rax</a:t>
            </a:r>
            <a:r>
              <a:rPr lang="en-US" dirty="0"/>
              <a:t>, and the remainder in </a:t>
            </a:r>
            <a:r>
              <a:rPr lang="en-US" b="1" dirty="0"/>
              <a:t>%</a:t>
            </a:r>
            <a:r>
              <a:rPr lang="en-US" b="1" dirty="0" err="1"/>
              <a:t>rdx</a:t>
            </a:r>
            <a:r>
              <a:rPr lang="en-US" dirty="0"/>
              <a:t>. </a:t>
            </a:r>
          </a:p>
        </p:txBody>
      </p:sp>
      <p:sp>
        <p:nvSpPr>
          <p:cNvPr id="6" name="Rectangle 5">
            <a:extLst>
              <a:ext uri="{FF2B5EF4-FFF2-40B4-BE49-F238E27FC236}">
                <a16:creationId xmlns:a16="http://schemas.microsoft.com/office/drawing/2014/main" id="{B2E7DCD1-93FA-8744-9392-CF81774D96B5}"/>
              </a:ext>
            </a:extLst>
          </p:cNvPr>
          <p:cNvSpPr/>
          <p:nvPr/>
        </p:nvSpPr>
        <p:spPr>
          <a:xfrm>
            <a:off x="228600" y="1752600"/>
            <a:ext cx="9982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12A8B566-4B87-034C-AC44-8C0908BC5475}"/>
              </a:ext>
            </a:extLst>
          </p:cNvPr>
          <p:cNvGraphicFramePr>
            <a:graphicFrameLocks noGrp="1"/>
          </p:cNvGraphicFramePr>
          <p:nvPr>
            <p:extLst>
              <p:ext uri="{D42A27DB-BD31-4B8C-83A1-F6EECF244321}">
                <p14:modId xmlns:p14="http://schemas.microsoft.com/office/powerpoint/2010/main" val="434752029"/>
              </p:ext>
            </p:extLst>
          </p:nvPr>
        </p:nvGraphicFramePr>
        <p:xfrm>
          <a:off x="609600" y="1501140"/>
          <a:ext cx="10896600" cy="165100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73318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Remainder</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4038600"/>
            <a:ext cx="11811000" cy="2743200"/>
          </a:xfrm>
        </p:spPr>
        <p:txBody>
          <a:bodyPr/>
          <a:lstStyle/>
          <a:p>
            <a:r>
              <a:rPr lang="en-US" u="sng" dirty="0">
                <a:solidFill>
                  <a:schemeClr val="bg1">
                    <a:lumMod val="75000"/>
                  </a:schemeClr>
                </a:solidFill>
              </a:rPr>
              <a:t>Terminology:</a:t>
            </a:r>
            <a:r>
              <a:rPr lang="en-US" dirty="0">
                <a:solidFill>
                  <a:schemeClr val="bg1">
                    <a:lumMod val="75000"/>
                  </a:schemeClr>
                </a:solidFill>
              </a:rPr>
              <a:t> </a:t>
            </a:r>
            <a:r>
              <a:rPr lang="en-US" b="1" dirty="0">
                <a:solidFill>
                  <a:schemeClr val="bg1">
                    <a:lumMod val="75000"/>
                  </a:schemeClr>
                </a:solidFill>
              </a:rPr>
              <a:t>dividend / divisor = quotient with remainder</a:t>
            </a:r>
          </a:p>
          <a:p>
            <a:r>
              <a:rPr lang="en-US" dirty="0">
                <a:solidFill>
                  <a:schemeClr val="bg1">
                    <a:lumMod val="75000"/>
                  </a:schemeClr>
                </a:solidFill>
              </a:rPr>
              <a:t>The high-order 64 bits of the dividend are in </a:t>
            </a:r>
            <a:r>
              <a:rPr lang="en-US" b="1" dirty="0">
                <a:solidFill>
                  <a:schemeClr val="bg1">
                    <a:lumMod val="75000"/>
                  </a:schemeClr>
                </a:solidFill>
              </a:rPr>
              <a:t>%</a:t>
            </a:r>
            <a:r>
              <a:rPr lang="en-US" b="1" dirty="0" err="1">
                <a:solidFill>
                  <a:schemeClr val="bg1">
                    <a:lumMod val="75000"/>
                  </a:schemeClr>
                </a:solidFill>
              </a:rPr>
              <a:t>rdx</a:t>
            </a:r>
            <a:r>
              <a:rPr lang="en-US" dirty="0">
                <a:solidFill>
                  <a:schemeClr val="bg1">
                    <a:lumMod val="75000"/>
                  </a:schemeClr>
                </a:solidFill>
              </a:rPr>
              <a:t>, and the low-order 64 bits are in </a:t>
            </a:r>
            <a:r>
              <a:rPr lang="en-US" b="1" dirty="0">
                <a:solidFill>
                  <a:schemeClr val="bg1">
                    <a:lumMod val="75000"/>
                  </a:schemeClr>
                </a:solidFill>
              </a:rPr>
              <a:t>%</a:t>
            </a:r>
            <a:r>
              <a:rPr lang="en-US" b="1" dirty="0" err="1">
                <a:solidFill>
                  <a:schemeClr val="bg1">
                    <a:lumMod val="75000"/>
                  </a:schemeClr>
                </a:solidFill>
              </a:rPr>
              <a:t>rax</a:t>
            </a:r>
            <a:r>
              <a:rPr lang="en-US" dirty="0">
                <a:solidFill>
                  <a:schemeClr val="bg1">
                    <a:lumMod val="75000"/>
                  </a:schemeClr>
                </a:solidFill>
              </a:rPr>
              <a:t>.  The divisor is the operand to the instruction.</a:t>
            </a:r>
          </a:p>
          <a:p>
            <a:r>
              <a:rPr lang="en-US" dirty="0"/>
              <a:t>Most division uses only 64-bit dividends.  The </a:t>
            </a:r>
            <a:r>
              <a:rPr lang="en-US" b="1" dirty="0" err="1"/>
              <a:t>cqto</a:t>
            </a:r>
            <a:r>
              <a:rPr lang="en-US" dirty="0"/>
              <a:t> instruction sign-extends the 64-bit value in </a:t>
            </a:r>
            <a:r>
              <a:rPr lang="en-US" b="1" dirty="0"/>
              <a:t>%</a:t>
            </a:r>
            <a:r>
              <a:rPr lang="en-US" b="1" dirty="0" err="1"/>
              <a:t>rax</a:t>
            </a:r>
            <a:r>
              <a:rPr lang="en-US" dirty="0"/>
              <a:t> into </a:t>
            </a:r>
            <a:r>
              <a:rPr lang="en-US" b="1" dirty="0"/>
              <a:t>%</a:t>
            </a:r>
            <a:r>
              <a:rPr lang="en-US" b="1" dirty="0" err="1"/>
              <a:t>rdx</a:t>
            </a:r>
            <a:r>
              <a:rPr lang="en-US" dirty="0"/>
              <a:t> to fill both registers with the dividend, as the division instruction expects.</a:t>
            </a:r>
          </a:p>
        </p:txBody>
      </p:sp>
      <p:graphicFrame>
        <p:nvGraphicFramePr>
          <p:cNvPr id="6" name="Table 5">
            <a:extLst>
              <a:ext uri="{FF2B5EF4-FFF2-40B4-BE49-F238E27FC236}">
                <a16:creationId xmlns:a16="http://schemas.microsoft.com/office/drawing/2014/main" id="{66F59D8C-158A-F340-A2F3-B4C027ED1FD8}"/>
              </a:ext>
            </a:extLst>
          </p:cNvPr>
          <p:cNvGraphicFramePr>
            <a:graphicFrameLocks noGrp="1"/>
          </p:cNvGraphicFramePr>
          <p:nvPr>
            <p:extLst>
              <p:ext uri="{D42A27DB-BD31-4B8C-83A1-F6EECF244321}">
                <p14:modId xmlns:p14="http://schemas.microsoft.com/office/powerpoint/2010/main" val="1681778862"/>
              </p:ext>
            </p:extLst>
          </p:nvPr>
        </p:nvGraphicFramePr>
        <p:xfrm>
          <a:off x="609600" y="1501140"/>
          <a:ext cx="10896600" cy="202184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Consolas" panose="020B0609020204030204" pitchFamily="49" charset="0"/>
                          <a:cs typeface="Consolas" panose="020B0609020204030204" pitchFamily="49" charset="0"/>
                        </a:rPr>
                        <a:t>idivq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Consolas" panose="020B0609020204030204" pitchFamily="49" charset="0"/>
                          <a:cs typeface="Consolas" panose="020B0609020204030204" pitchFamily="49" charset="0"/>
                        </a:rPr>
                        <a:t>divq</a:t>
                      </a:r>
                      <a:r>
                        <a:rPr lang="en-US" dirty="0">
                          <a:latin typeface="Consolas" panose="020B0609020204030204" pitchFamily="49" charset="0"/>
                          <a:cs typeface="Consolas" panose="020B0609020204030204" pitchFamily="49" charset="0"/>
                        </a:rPr>
                        <a:t> S</a:t>
                      </a:r>
                    </a:p>
                  </a:txBody>
                  <a:tcPr/>
                </a:tc>
                <a:tc>
                  <a:txBody>
                    <a:bodyPr/>
                    <a:lstStyle/>
                    <a:p>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r h="370840">
                <a:tc>
                  <a:txBody>
                    <a:bodyPr/>
                    <a:lstStyle/>
                    <a:p>
                      <a:r>
                        <a:rPr lang="en-US" dirty="0" err="1">
                          <a:latin typeface="Consolas" panose="020B0609020204030204" pitchFamily="49" charset="0"/>
                          <a:cs typeface="Consolas" panose="020B0609020204030204" pitchFamily="49" charset="0"/>
                        </a:rPr>
                        <a:t>cqto</a:t>
                      </a:r>
                      <a:endParaRPr lang="en-US"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rdx</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SignExtend</a:t>
                      </a:r>
                      <a:r>
                        <a:rPr lang="en-US" dirty="0">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rax</a:t>
                      </a:r>
                      <a:r>
                        <a:rPr lang="en-US" dirty="0">
                          <a:latin typeface="Consolas" panose="020B0609020204030204" pitchFamily="49" charset="0"/>
                          <a:cs typeface="Consolas" panose="020B0609020204030204" pitchFamily="49" charset="0"/>
                        </a:rPr>
                        <a:t>])</a:t>
                      </a:r>
                    </a:p>
                  </a:txBody>
                  <a:tcPr/>
                </a:tc>
                <a:tc>
                  <a:txBody>
                    <a:bodyPr/>
                    <a:lstStyle/>
                    <a:p>
                      <a:r>
                        <a:rPr lang="en-US" dirty="0"/>
                        <a:t>Convert to oct word</a:t>
                      </a:r>
                    </a:p>
                  </a:txBody>
                  <a:tcPr/>
                </a:tc>
                <a:extLst>
                  <a:ext uri="{0D108BD9-81ED-4DB2-BD59-A6C34878D82A}">
                    <a16:rowId xmlns:a16="http://schemas.microsoft.com/office/drawing/2014/main" val="3086435389"/>
                  </a:ext>
                </a:extLst>
              </a:tr>
            </a:tbl>
          </a:graphicData>
        </a:graphic>
      </p:graphicFrame>
    </p:spTree>
    <p:extLst>
      <p:ext uri="{BB962C8B-B14F-4D97-AF65-F5344CB8AC3E}">
        <p14:creationId xmlns:p14="http://schemas.microsoft.com/office/powerpoint/2010/main" val="62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E0CC8F-703F-7A1C-04C0-F8CBC2C9A780}"/>
              </a:ext>
            </a:extLst>
          </p:cNvPr>
          <p:cNvSpPr>
            <a:spLocks noGrp="1"/>
          </p:cNvSpPr>
          <p:nvPr>
            <p:ph type="title"/>
          </p:nvPr>
        </p:nvSpPr>
        <p:spPr/>
        <p:txBody>
          <a:bodyPr/>
          <a:lstStyle/>
          <a:p>
            <a:r>
              <a:rPr lang="en-US" dirty="0"/>
              <a:t>Compiler Explorer Demo</a:t>
            </a:r>
          </a:p>
        </p:txBody>
      </p:sp>
      <p:sp>
        <p:nvSpPr>
          <p:cNvPr id="5" name="Text Placeholder 4">
            <a:extLst>
              <a:ext uri="{FF2B5EF4-FFF2-40B4-BE49-F238E27FC236}">
                <a16:creationId xmlns:a16="http://schemas.microsoft.com/office/drawing/2014/main" id="{AF0553CE-52BA-CD0B-508A-2860B2C17C03}"/>
              </a:ext>
            </a:extLst>
          </p:cNvPr>
          <p:cNvSpPr>
            <a:spLocks noGrp="1"/>
          </p:cNvSpPr>
          <p:nvPr>
            <p:ph type="body" idx="1"/>
          </p:nvPr>
        </p:nvSpPr>
        <p:spPr/>
        <p:txBody>
          <a:bodyPr/>
          <a:lstStyle/>
          <a:p>
            <a:pPr algn="ctr"/>
            <a:r>
              <a:rPr lang="en-US" dirty="0">
                <a:hlinkClick r:id="rId2"/>
              </a:rPr>
              <a:t>https://godbolt.org/z/4cT75M4nd</a:t>
            </a:r>
            <a:r>
              <a:rPr lang="en-US" dirty="0"/>
              <a:t> </a:t>
            </a:r>
          </a:p>
          <a:p>
            <a:pPr algn="ctr"/>
            <a:endParaRPr lang="en-US" dirty="0"/>
          </a:p>
        </p:txBody>
      </p:sp>
    </p:spTree>
    <p:extLst>
      <p:ext uri="{BB962C8B-B14F-4D97-AF65-F5344CB8AC3E}">
        <p14:creationId xmlns:p14="http://schemas.microsoft.com/office/powerpoint/2010/main" val="611699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Code Reference: </a:t>
            </a:r>
            <a:r>
              <a:rPr lang="en-US" dirty="0" err="1">
                <a:latin typeface="Consolas" panose="020B0609020204030204" pitchFamily="49" charset="0"/>
                <a:cs typeface="Consolas" panose="020B0609020204030204" pitchFamily="49" charset="0"/>
              </a:rPr>
              <a:t>full_divide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Returns x/y, stores remainder in location stored in </a:t>
            </a:r>
            <a:r>
              <a:rPr lang="en-US" sz="2400" dirty="0" err="1">
                <a:solidFill>
                  <a:srgbClr val="00B050"/>
                </a:solidFill>
                <a:latin typeface="Consolas" panose="020B0609020204030204" pitchFamily="49" charset="0"/>
                <a:cs typeface="Consolas" panose="020B0609020204030204" pitchFamily="49" charset="0"/>
              </a:rPr>
              <a:t>remainder_ptr</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x,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y,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quotient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long</a:t>
            </a:r>
            <a:r>
              <a:rPr lang="en-US" sz="2400" dirty="0">
                <a:latin typeface="Consolas" panose="020B0609020204030204" pitchFamily="49" charset="0"/>
                <a:cs typeface="Consolas" panose="020B0609020204030204" pitchFamily="49" charset="0"/>
              </a:rPr>
              <a:t> remainder = x % y;</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remainder_ptr</a:t>
            </a:r>
            <a:r>
              <a:rPr lang="en-US" sz="2400" dirty="0">
                <a:latin typeface="Consolas" panose="020B0609020204030204" pitchFamily="49" charset="0"/>
                <a:cs typeface="Consolas" panose="020B0609020204030204" pitchFamily="49" charset="0"/>
              </a:rPr>
              <a:t> = remainder;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latin typeface="Consolas" panose="020B0609020204030204" pitchFamily="49" charset="0"/>
                <a:cs typeface="Consolas" panose="020B0609020204030204" pitchFamily="49" charset="0"/>
              </a:rPr>
              <a:t>return</a:t>
            </a:r>
            <a:r>
              <a:rPr lang="en-US" sz="2400" dirty="0">
                <a:latin typeface="Consolas" panose="020B0609020204030204" pitchFamily="49" charset="0"/>
                <a:cs typeface="Consolas" panose="020B0609020204030204" pitchFamily="49" charset="0"/>
              </a:rPr>
              <a:t> quotient;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err="1">
                <a:latin typeface="Consolas" panose="020B0609020204030204" pitchFamily="49" charset="0"/>
                <a:cs typeface="Consolas" panose="020B0609020204030204" pitchFamily="49" charset="0"/>
              </a:rPr>
              <a:t>full_divide</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079471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9728" algn="r"/>
              </a:tabLst>
            </a:pPr>
            <a:r>
              <a:rPr lang="en-US" b="1" dirty="0"/>
              <a:t>Recap: mov</a:t>
            </a:r>
            <a:r>
              <a:rPr lang="en-US" dirty="0"/>
              <a:t> so far	</a:t>
            </a:r>
          </a:p>
          <a:p>
            <a:pPr>
              <a:tabLst>
                <a:tab pos="11539728" algn="r"/>
              </a:tabLst>
            </a:pPr>
            <a:r>
              <a:rPr lang="en-US" dirty="0"/>
              <a:t>Data and Register Sizes	</a:t>
            </a:r>
          </a:p>
          <a:p>
            <a:pPr>
              <a:tabLst>
                <a:tab pos="11539728" algn="r"/>
              </a:tabLst>
            </a:pPr>
            <a:r>
              <a:rPr lang="en-US" dirty="0"/>
              <a:t>The </a:t>
            </a:r>
            <a:r>
              <a:rPr lang="en-US" b="1" dirty="0"/>
              <a:t>lea</a:t>
            </a:r>
            <a:r>
              <a:rPr lang="en-US" dirty="0"/>
              <a:t> Instruction	</a:t>
            </a:r>
          </a:p>
          <a:p>
            <a:pPr>
              <a:tabLst>
                <a:tab pos="11539728" algn="r"/>
              </a:tabLst>
            </a:pPr>
            <a:r>
              <a:rPr lang="en-US" dirty="0"/>
              <a:t>Logical and Arithmetic Operations	</a:t>
            </a:r>
          </a:p>
          <a:p>
            <a:pPr>
              <a:tabLst>
                <a:tab pos="11539728" algn="r"/>
              </a:tabLst>
            </a:pPr>
            <a:r>
              <a:rPr lang="en-US" b="1" dirty="0">
                <a:solidFill>
                  <a:srgbClr val="C00000"/>
                </a:solidFill>
              </a:rPr>
              <a:t>Practice: Reverse Engineering</a:t>
            </a:r>
            <a:r>
              <a:rPr lang="en-US" dirty="0"/>
              <a:t>	</a:t>
            </a:r>
          </a:p>
        </p:txBody>
      </p:sp>
      <p:sp>
        <p:nvSpPr>
          <p:cNvPr id="4" name="TextBox 3">
            <a:extLst>
              <a:ext uri="{FF2B5EF4-FFF2-40B4-BE49-F238E27FC236}">
                <a16:creationId xmlns:a16="http://schemas.microsoft.com/office/drawing/2014/main" id="{6620FDCA-F923-134B-AC21-B9DC292A1C9C}"/>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Tree>
    <p:extLst>
      <p:ext uri="{BB962C8B-B14F-4D97-AF65-F5344CB8AC3E}">
        <p14:creationId xmlns:p14="http://schemas.microsoft.com/office/powerpoint/2010/main" val="1698540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1</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000000000040116e &lt;sum_example1&gt;:</a:t>
            </a:r>
          </a:p>
          <a:p>
            <a:pPr marL="0" indent="0">
              <a:spcBef>
                <a:spcPts val="0"/>
              </a:spcBef>
              <a:buNone/>
            </a:pPr>
            <a:r>
              <a:rPr lang="en-US" dirty="0">
                <a:latin typeface="Consolas" panose="020B0609020204030204" pitchFamily="49" charset="0"/>
                <a:cs typeface="Consolas" panose="020B0609020204030204" pitchFamily="49" charset="0"/>
              </a:rPr>
              <a:t>  40116e:	8d 04 37          lea  (%rdi,%rsi,1),%</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401171: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cs typeface="Consolas" panose="020B0609020204030204" pitchFamily="49" charset="0"/>
            </a:endParaRPr>
          </a:p>
          <a:p>
            <a:pPr marL="0" indent="0">
              <a:spcBef>
                <a:spcPts val="0"/>
              </a:spcBef>
              <a:buNone/>
            </a:pPr>
            <a:r>
              <a:rPr lang="en-US" dirty="0">
                <a:cs typeface="Consolas" panose="020B0609020204030204" pitchFamily="49" charset="0"/>
              </a:rPr>
              <a:t>Which of the following is most likely to have generated the above assembly?</a:t>
            </a: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230220" y="3657600"/>
          <a:ext cx="11733180" cy="320040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409700">
                <a:tc>
                  <a:txBody>
                    <a:bodyPr/>
                    <a:lstStyle/>
                    <a:p>
                      <a:r>
                        <a:rPr lang="en-US" dirty="0">
                          <a:latin typeface="Consolas" panose="020B0609020204030204" pitchFamily="49" charset="0"/>
                          <a:cs typeface="Consolas" panose="020B0609020204030204" pitchFamily="49" charset="0"/>
                        </a:rPr>
                        <a:t>// A)</a:t>
                      </a:r>
                    </a:p>
                    <a:p>
                      <a:r>
                        <a:rPr lang="en-US" dirty="0">
                          <a:latin typeface="Consolas" panose="020B0609020204030204" pitchFamily="49" charset="0"/>
                          <a:cs typeface="Consolas" panose="020B0609020204030204" pitchFamily="49" charset="0"/>
                        </a:rPr>
                        <a:t>void sum_example1()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latin typeface="Consolas" panose="020B0609020204030204" pitchFamily="49" charset="0"/>
                          <a:cs typeface="Consolas" panose="020B0609020204030204" pitchFamily="49" charset="0"/>
                        </a:rPr>
                        <a:t>// B)</a:t>
                      </a:r>
                    </a:p>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return x + y;</a:t>
                      </a:r>
                    </a:p>
                    <a:p>
                      <a:r>
                        <a:rPr lang="en-US" dirty="0">
                          <a:latin typeface="Consolas" panose="020B0609020204030204" pitchFamily="49" charset="0"/>
                          <a:cs typeface="Consolas" panose="020B0609020204030204" pitchFamily="49"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r h="1409700">
                <a:tc gridSpan="2">
                  <a:txBody>
                    <a:bodyPr/>
                    <a:lstStyle/>
                    <a:p>
                      <a:r>
                        <a:rPr lang="en-US" dirty="0">
                          <a:latin typeface="Consolas" panose="020B0609020204030204" pitchFamily="49" charset="0"/>
                          <a:cs typeface="Consolas" panose="020B0609020204030204" pitchFamily="49" charset="0"/>
                        </a:rPr>
                        <a:t>// C)</a:t>
                      </a:r>
                    </a:p>
                    <a:p>
                      <a:r>
                        <a:rPr lang="en-US" dirty="0">
                          <a:latin typeface="Consolas" panose="020B0609020204030204" pitchFamily="49" charset="0"/>
                          <a:cs typeface="Consolas" panose="020B0609020204030204" pitchFamily="49" charset="0"/>
                        </a:rPr>
                        <a:t>void sum_example1(</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x,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y) {</a:t>
                      </a:r>
                    </a:p>
                    <a:p>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x + y;</a:t>
                      </a:r>
                    </a:p>
                    <a:p>
                      <a:r>
                        <a:rPr lang="en-US" dirty="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US" dirty="0">
                        <a:latin typeface="Consolas" panose="020B0609020204030204" pitchFamily="49" charset="0"/>
                        <a:cs typeface="Consolas" panose="020B0609020204030204" pitchFamily="49"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50100374"/>
                  </a:ext>
                </a:extLst>
              </a:tr>
            </a:tbl>
          </a:graphicData>
        </a:graphic>
      </p:graphicFrame>
      <p:sp>
        <p:nvSpPr>
          <p:cNvPr id="5" name="Donut 4">
            <a:extLst>
              <a:ext uri="{FF2B5EF4-FFF2-40B4-BE49-F238E27FC236}">
                <a16:creationId xmlns:a16="http://schemas.microsoft.com/office/drawing/2014/main" id="{C8EBE0FE-507D-8D4C-A02B-5BA3BA05CA7B}"/>
              </a:ext>
            </a:extLst>
          </p:cNvPr>
          <p:cNvSpPr/>
          <p:nvPr/>
        </p:nvSpPr>
        <p:spPr>
          <a:xfrm>
            <a:off x="5562600" y="3396574"/>
            <a:ext cx="5105400" cy="1905000"/>
          </a:xfrm>
          <a:prstGeom prst="donut">
            <a:avLst>
              <a:gd name="adj" fmla="val 7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4264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2</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0000000000401172 &lt;sum_example2&gt;:</a:t>
            </a:r>
          </a:p>
          <a:p>
            <a:pPr marL="0" indent="0">
              <a:spcBef>
                <a:spcPts val="0"/>
              </a:spcBef>
              <a:buNone/>
            </a:pPr>
            <a:r>
              <a:rPr lang="en-US" dirty="0">
                <a:latin typeface="Consolas" panose="020B0609020204030204" pitchFamily="49" charset="0"/>
                <a:cs typeface="Consolas" panose="020B0609020204030204" pitchFamily="49" charset="0"/>
              </a:rPr>
              <a:t>      401172: 8b 47 0c      mov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401175: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401177: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40117a: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above represents the C code’s </a:t>
                      </a:r>
                      <a:r>
                        <a:rPr lang="en-US" b="1" dirty="0">
                          <a:cs typeface="Consolas" panose="020B0609020204030204" pitchFamily="49" charset="0"/>
                        </a:rPr>
                        <a:t>sum</a:t>
                      </a:r>
                      <a:r>
                        <a:rPr lang="en-US" b="0" dirty="0">
                          <a:cs typeface="Consolas" panose="020B0609020204030204" pitchFamily="49" charset="0"/>
                        </a:rPr>
                        <a:t> variable?</a:t>
                      </a:r>
                      <a:endParaRPr lang="en-US"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5" name="Rectangle 4">
            <a:extLst>
              <a:ext uri="{FF2B5EF4-FFF2-40B4-BE49-F238E27FC236}">
                <a16:creationId xmlns:a16="http://schemas.microsoft.com/office/drawing/2014/main" id="{7AC93A5F-AC91-0A41-9062-0CB86CC7952E}"/>
              </a:ext>
            </a:extLst>
          </p:cNvPr>
          <p:cNvSpPr/>
          <p:nvPr/>
        </p:nvSpPr>
        <p:spPr>
          <a:xfrm>
            <a:off x="6705600" y="5577191"/>
            <a:ext cx="1364477" cy="646331"/>
          </a:xfrm>
          <a:prstGeom prst="rect">
            <a:avLst/>
          </a:prstGeom>
        </p:spPr>
        <p:txBody>
          <a:bodyPr wrap="none">
            <a:spAutoFit/>
          </a:bodyPr>
          <a:lstStyle/>
          <a:p>
            <a:pPr marL="0" indent="0" algn="l">
              <a:spcBef>
                <a:spcPts val="0"/>
              </a:spcBef>
              <a:buNone/>
            </a:pPr>
            <a:r>
              <a:rPr lang="en-US" sz="3600" b="1" dirty="0">
                <a:cs typeface="Consolas" panose="020B0609020204030204" pitchFamily="49" charset="0"/>
              </a:rPr>
              <a:t>%</a:t>
            </a:r>
            <a:r>
              <a:rPr lang="en-US" sz="3600" b="1" dirty="0" err="1">
                <a:cs typeface="Consolas" panose="020B0609020204030204" pitchFamily="49" charset="0"/>
              </a:rPr>
              <a:t>eax</a:t>
            </a:r>
            <a:endParaRPr lang="en-US" sz="3600" b="1" dirty="0">
              <a:cs typeface="Consolas" panose="020B0609020204030204" pitchFamily="49" charset="0"/>
            </a:endParaRPr>
          </a:p>
        </p:txBody>
      </p:sp>
    </p:spTree>
    <p:extLst>
      <p:ext uri="{BB962C8B-B14F-4D97-AF65-F5344CB8AC3E}">
        <p14:creationId xmlns:p14="http://schemas.microsoft.com/office/powerpoint/2010/main" val="180924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74CA-3904-AD40-AEF1-D4DBB900A5BC}"/>
              </a:ext>
            </a:extLst>
          </p:cNvPr>
          <p:cNvSpPr>
            <a:spLocks noGrp="1"/>
          </p:cNvSpPr>
          <p:nvPr>
            <p:ph type="title"/>
          </p:nvPr>
        </p:nvSpPr>
        <p:spPr/>
        <p:txBody>
          <a:bodyPr/>
          <a:lstStyle/>
          <a:p>
            <a:r>
              <a:rPr lang="en-US" dirty="0"/>
              <a:t>Assembly Exercise 3</a:t>
            </a:r>
          </a:p>
        </p:txBody>
      </p:sp>
      <p:sp>
        <p:nvSpPr>
          <p:cNvPr id="3" name="Content Placeholder 2">
            <a:extLst>
              <a:ext uri="{FF2B5EF4-FFF2-40B4-BE49-F238E27FC236}">
                <a16:creationId xmlns:a16="http://schemas.microsoft.com/office/drawing/2014/main" id="{C869A32A-46C0-CF43-BFCF-7FAFD597C6E1}"/>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0000000000401172 &lt;sum_example2&gt;:</a:t>
            </a:r>
          </a:p>
          <a:p>
            <a:pPr marL="0" indent="0">
              <a:spcBef>
                <a:spcPts val="0"/>
              </a:spcBef>
              <a:buNone/>
            </a:pPr>
            <a:r>
              <a:rPr lang="en-US" dirty="0">
                <a:latin typeface="Consolas" panose="020B0609020204030204" pitchFamily="49" charset="0"/>
                <a:cs typeface="Consolas" panose="020B0609020204030204" pitchFamily="49" charset="0"/>
              </a:rPr>
              <a:t>      401172: 8b 47 0c      mov  0xc(%</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401175: 03 07         add  (%</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401177: 2b 47 18      sub  0x18(%</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      40117a: c3            </a:t>
            </a:r>
            <a:r>
              <a:rPr lang="en-US" dirty="0" err="1">
                <a:latin typeface="Consolas" panose="020B0609020204030204" pitchFamily="49" charset="0"/>
                <a:cs typeface="Consolas" panose="020B0609020204030204" pitchFamily="49" charset="0"/>
              </a:rPr>
              <a:t>retq</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DE77752E-1936-1F4C-B01D-5CC762923D4C}"/>
              </a:ext>
            </a:extLst>
          </p:cNvPr>
          <p:cNvGraphicFramePr>
            <a:graphicFrameLocks noGrp="1"/>
          </p:cNvGraphicFramePr>
          <p:nvPr/>
        </p:nvGraphicFramePr>
        <p:xfrm>
          <a:off x="191310" y="4693920"/>
          <a:ext cx="11733180" cy="2011680"/>
        </p:xfrm>
        <a:graphic>
          <a:graphicData uri="http://schemas.openxmlformats.org/drawingml/2006/table">
            <a:tbl>
              <a:tblPr firstRow="1" bandRow="1">
                <a:tableStyleId>{5940675A-B579-460E-94D1-54222C63F5DA}</a:tableStyleId>
              </a:tblPr>
              <a:tblGrid>
                <a:gridCol w="5866590">
                  <a:extLst>
                    <a:ext uri="{9D8B030D-6E8A-4147-A177-3AD203B41FA5}">
                      <a16:colId xmlns:a16="http://schemas.microsoft.com/office/drawing/2014/main" val="2550145560"/>
                    </a:ext>
                  </a:extLst>
                </a:gridCol>
                <a:gridCol w="5866590">
                  <a:extLst>
                    <a:ext uri="{9D8B030D-6E8A-4147-A177-3AD203B41FA5}">
                      <a16:colId xmlns:a16="http://schemas.microsoft.com/office/drawing/2014/main" val="183690505"/>
                    </a:ext>
                  </a:extLst>
                </a:gridCol>
              </a:tblGrid>
              <a:tr h="1158240">
                <a:tc>
                  <a:txBody>
                    <a:bodyPr/>
                    <a:lstStyle/>
                    <a:p>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sum_example2(</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 {</a:t>
                      </a:r>
                      <a:br>
                        <a:rPr lang="en-US" dirty="0">
                          <a:latin typeface="Consolas" panose="020B0609020204030204" pitchFamily="49" charset="0"/>
                          <a:cs typeface="Consolas" panose="020B0609020204030204" pitchFamily="49" charset="0"/>
                        </a:rPr>
                      </a:b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sum = 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[0];</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[3];</a:t>
                      </a:r>
                    </a:p>
                    <a:p>
                      <a:r>
                        <a:rPr lang="en-US" dirty="0">
                          <a:latin typeface="Consolas" panose="020B0609020204030204" pitchFamily="49" charset="0"/>
                          <a:cs typeface="Consolas" panose="020B0609020204030204" pitchFamily="49" charset="0"/>
                        </a:rPr>
                        <a:t>    sum -= </a:t>
                      </a:r>
                      <a:r>
                        <a:rPr lang="en-US" dirty="0" err="1">
                          <a:latin typeface="Consolas" panose="020B0609020204030204" pitchFamily="49" charset="0"/>
                          <a:cs typeface="Consolas" panose="020B0609020204030204" pitchFamily="49" charset="0"/>
                        </a:rPr>
                        <a:t>arr</a:t>
                      </a:r>
                      <a:r>
                        <a:rPr lang="en-US" dirty="0">
                          <a:latin typeface="Consolas" panose="020B0609020204030204" pitchFamily="49" charset="0"/>
                          <a:cs typeface="Consolas" panose="020B0609020204030204" pitchFamily="49" charset="0"/>
                        </a:rPr>
                        <a:t>[6];</a:t>
                      </a:r>
                    </a:p>
                    <a:p>
                      <a:r>
                        <a:rPr lang="en-US" dirty="0">
                          <a:latin typeface="Consolas" panose="020B0609020204030204" pitchFamily="49" charset="0"/>
                          <a:cs typeface="Consolas" panose="020B0609020204030204" pitchFamily="49" charset="0"/>
                        </a:rPr>
                        <a:t>    return sum;</a:t>
                      </a:r>
                    </a:p>
                    <a:p>
                      <a:r>
                        <a:rPr lang="en-US" dirty="0">
                          <a:latin typeface="Consolas" panose="020B0609020204030204" pitchFamily="49" charset="0"/>
                          <a:cs typeface="Consolas" panose="020B0609020204030204" pitchFamily="49" charset="0"/>
                        </a:rPr>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indent="0">
                        <a:spcBef>
                          <a:spcPts val="0"/>
                        </a:spcBef>
                        <a:buNone/>
                      </a:pPr>
                      <a:r>
                        <a:rPr lang="en-US" dirty="0">
                          <a:cs typeface="Consolas" panose="020B0609020204030204" pitchFamily="49" charset="0"/>
                        </a:rPr>
                        <a:t>What location or value in the assembly code above represents the C code’s </a:t>
                      </a:r>
                      <a:r>
                        <a:rPr lang="en-US" b="1" dirty="0">
                          <a:cs typeface="Consolas" panose="020B0609020204030204" pitchFamily="49" charset="0"/>
                        </a:rPr>
                        <a:t>6</a:t>
                      </a:r>
                      <a:r>
                        <a:rPr lang="en-US" b="0" dirty="0">
                          <a:cs typeface="Consolas" panose="020B0609020204030204" pitchFamily="49" charset="0"/>
                        </a:rPr>
                        <a:t> (as in </a:t>
                      </a:r>
                      <a:r>
                        <a:rPr lang="en-US" b="1" dirty="0" err="1">
                          <a:cs typeface="Consolas" panose="020B0609020204030204" pitchFamily="49" charset="0"/>
                        </a:rPr>
                        <a:t>arr</a:t>
                      </a:r>
                      <a:r>
                        <a:rPr lang="en-US" b="1" dirty="0">
                          <a:cs typeface="Consolas" panose="020B0609020204030204" pitchFamily="49" charset="0"/>
                        </a:rPr>
                        <a:t>[6]</a:t>
                      </a:r>
                      <a:r>
                        <a:rPr lang="en-US" b="0" dirty="0">
                          <a:cs typeface="Consolas" panose="020B0609020204030204" pitchFamily="49" charset="0"/>
                        </a:rPr>
                        <a:t>)?</a:t>
                      </a:r>
                    </a:p>
                    <a:p>
                      <a:pPr marL="0" indent="0">
                        <a:spcBef>
                          <a:spcPts val="0"/>
                        </a:spcBef>
                        <a:buNone/>
                      </a:pPr>
                      <a:endParaRPr lang="en-US" b="0" dirty="0">
                        <a:cs typeface="Consolas" panose="020B0609020204030204" pitchFamily="49" charset="0"/>
                      </a:endParaRPr>
                    </a:p>
                    <a:p>
                      <a:pPr marL="0" indent="0">
                        <a:spcBef>
                          <a:spcPts val="0"/>
                        </a:spcBef>
                        <a:buNone/>
                      </a:pPr>
                      <a:endParaRPr lang="en-US" b="0" dirty="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190292"/>
                  </a:ext>
                </a:extLst>
              </a:tr>
            </a:tbl>
          </a:graphicData>
        </a:graphic>
      </p:graphicFrame>
      <p:sp>
        <p:nvSpPr>
          <p:cNvPr id="6" name="Rectangle 5">
            <a:extLst>
              <a:ext uri="{FF2B5EF4-FFF2-40B4-BE49-F238E27FC236}">
                <a16:creationId xmlns:a16="http://schemas.microsoft.com/office/drawing/2014/main" id="{B14E5C2A-7629-EC4F-8D5C-571FAD660BAA}"/>
              </a:ext>
            </a:extLst>
          </p:cNvPr>
          <p:cNvSpPr/>
          <p:nvPr/>
        </p:nvSpPr>
        <p:spPr>
          <a:xfrm>
            <a:off x="6859489" y="5577191"/>
            <a:ext cx="1210588" cy="646331"/>
          </a:xfrm>
          <a:prstGeom prst="rect">
            <a:avLst/>
          </a:prstGeom>
        </p:spPr>
        <p:txBody>
          <a:bodyPr wrap="none">
            <a:spAutoFit/>
          </a:bodyPr>
          <a:lstStyle/>
          <a:p>
            <a:pPr algn="l"/>
            <a:r>
              <a:rPr lang="en-US" sz="3600" b="1" dirty="0">
                <a:cs typeface="Consolas" panose="020B0609020204030204" pitchFamily="49" charset="0"/>
              </a:rPr>
              <a:t>0x18</a:t>
            </a:r>
            <a:endParaRPr lang="en-US" sz="3600" dirty="0"/>
          </a:p>
        </p:txBody>
      </p:sp>
    </p:spTree>
    <p:extLst>
      <p:ext uri="{BB962C8B-B14F-4D97-AF65-F5344CB8AC3E}">
        <p14:creationId xmlns:p14="http://schemas.microsoft.com/office/powerpoint/2010/main" val="4376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06506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___?___;</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8172212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(int x, int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 int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int sum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sum += </a:t>
            </a:r>
            <a:r>
              <a:rPr lang="en-US" sz="2400" dirty="0" err="1">
                <a:latin typeface="Consolas" panose="020B0609020204030204" pitchFamily="49" charset="0"/>
                <a:cs typeface="Consolas" panose="020B0609020204030204" pitchFamily="49" charset="0"/>
              </a:rPr>
              <a:t>arr</a:t>
            </a:r>
            <a:r>
              <a:rPr lang="en-US" sz="2400"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sum</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edi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edx</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add_to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movslq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into full register</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x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(%rsi,%rdx,4),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add </a:t>
            </a:r>
            <a:r>
              <a:rPr lang="en-US" sz="2400" dirty="0" err="1">
                <a:solidFill>
                  <a:srgbClr val="00B050"/>
                </a:solidFill>
                <a:latin typeface="Consolas" panose="020B0609020204030204" pitchFamily="49" charset="0"/>
                <a:cs typeface="Consolas" panose="020B0609020204030204" pitchFamily="49" charset="0"/>
              </a:rPr>
              <a:t>arr</a:t>
            </a:r>
            <a:r>
              <a:rPr lang="en-US" sz="2400" dirty="0">
                <a:solidFill>
                  <a:srgbClr val="00B050"/>
                </a:solidFill>
                <a:latin typeface="Consolas" panose="020B0609020204030204" pitchFamily="49" charset="0"/>
                <a:cs typeface="Consolas" panose="020B0609020204030204" pitchFamily="49" charset="0"/>
              </a:rPr>
              <a:t>[</a:t>
            </a:r>
            <a:r>
              <a:rPr lang="en-US" sz="2400" dirty="0" err="1">
                <a:solidFill>
                  <a:srgbClr val="00B050"/>
                </a:solidFill>
                <a:latin typeface="Consolas" panose="020B0609020204030204" pitchFamily="49" charset="0"/>
                <a:cs typeface="Consolas" panose="020B0609020204030204" pitchFamily="49" charset="0"/>
              </a:rPr>
              <a:t>i</a:t>
            </a:r>
            <a:r>
              <a:rPr lang="en-US" sz="2400" dirty="0">
                <a:solidFill>
                  <a:srgbClr val="00B050"/>
                </a:solidFill>
                <a:latin typeface="Consolas" panose="020B0609020204030204" pitchFamily="49" charset="0"/>
                <a:cs typeface="Consolas" panose="020B0609020204030204" pitchFamily="49" charset="0"/>
              </a:rPr>
              <a:t>]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777476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300184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[___?___] * ___?___;</a:t>
            </a:r>
          </a:p>
          <a:p>
            <a:pPr marL="0" indent="0">
              <a:spcBef>
                <a:spcPts val="0"/>
              </a:spcBef>
              <a:buNone/>
            </a:pPr>
            <a:r>
              <a:rPr lang="en-US" sz="2400" dirty="0">
                <a:latin typeface="Consolas" panose="020B0609020204030204" pitchFamily="49" charset="0"/>
                <a:cs typeface="Consolas" panose="020B0609020204030204" pitchFamily="49" charset="0"/>
              </a:rPr>
              <a:t>    z -= ___?___;</a:t>
            </a:r>
          </a:p>
          <a:p>
            <a:pPr marL="0" indent="0">
              <a:spcBef>
                <a:spcPts val="0"/>
              </a:spcBef>
              <a:buNone/>
            </a:pPr>
            <a:r>
              <a:rPr lang="en-US" sz="2400" dirty="0">
                <a:latin typeface="Consolas" panose="020B0609020204030204" pitchFamily="49" charset="0"/>
                <a:cs typeface="Consolas" panose="020B0609020204030204" pitchFamily="49" charset="0"/>
              </a:rPr>
              <a:t>    z &gt;&gt;=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899718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2</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(int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 int y) {</a:t>
            </a:r>
          </a:p>
          <a:p>
            <a:pPr marL="0" indent="0">
              <a:spcBef>
                <a:spcPts val="0"/>
              </a:spcBef>
              <a:buNone/>
            </a:pPr>
            <a:r>
              <a:rPr lang="en-US" sz="2400" dirty="0">
                <a:latin typeface="Consolas" panose="020B0609020204030204" pitchFamily="49" charset="0"/>
                <a:cs typeface="Consolas" panose="020B0609020204030204" pitchFamily="49" charset="0"/>
              </a:rPr>
              <a:t>    int z = </a:t>
            </a:r>
            <a:r>
              <a:rPr lang="en-US" sz="2400" dirty="0" err="1">
                <a:latin typeface="Consolas" panose="020B0609020204030204" pitchFamily="49" charset="0"/>
                <a:cs typeface="Consolas" panose="020B0609020204030204" pitchFamily="49" charset="0"/>
              </a:rPr>
              <a:t>nums</a:t>
            </a:r>
            <a:r>
              <a:rPr lang="en-US" sz="2400" dirty="0">
                <a:latin typeface="Consolas" panose="020B0609020204030204" pitchFamily="49" charset="0"/>
                <a:cs typeface="Consolas" panose="020B0609020204030204" pitchFamily="49" charset="0"/>
              </a:rPr>
              <a:t>[</a:t>
            </a:r>
            <a:r>
              <a:rPr lang="en-US" sz="2400" b="1" dirty="0">
                <a:latin typeface="Consolas" panose="020B0609020204030204" pitchFamily="49" charset="0"/>
                <a:cs typeface="Consolas" panose="020B0609020204030204" pitchFamily="49" charset="0"/>
              </a:rPr>
              <a:t>0</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y</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 </a:t>
            </a:r>
            <a:r>
              <a:rPr lang="en-US" sz="2400" b="1" dirty="0" err="1">
                <a:latin typeface="Consolas" panose="020B0609020204030204" pitchFamily="49" charset="0"/>
                <a:cs typeface="Consolas" panose="020B0609020204030204" pitchFamily="49" charset="0"/>
              </a:rPr>
              <a:t>nums</a:t>
            </a:r>
            <a:r>
              <a:rPr lang="en-US" sz="2400" b="1" dirty="0">
                <a:latin typeface="Consolas" panose="020B0609020204030204" pitchFamily="49" charset="0"/>
                <a:cs typeface="Consolas" panose="020B0609020204030204" pitchFamily="49" charset="0"/>
              </a:rPr>
              <a:t>[1]</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z &gt;&gt;= </a:t>
            </a:r>
            <a:r>
              <a:rPr lang="en-US" sz="2400" b="1" dirty="0">
                <a:latin typeface="Consolas" panose="020B0609020204030204" pitchFamily="49" charset="0"/>
                <a:cs typeface="Consolas" panose="020B0609020204030204" pitchFamily="49" charset="0"/>
              </a:rPr>
              <a:t>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z + 2</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endParaRPr lang="en-US" sz="2400"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y in %</a:t>
            </a:r>
            <a:r>
              <a:rPr lang="en-US" sz="2400" dirty="0" err="1">
                <a:solidFill>
                  <a:srgbClr val="00B050"/>
                </a:solidFill>
                <a:latin typeface="Consolas" panose="020B0609020204030204" pitchFamily="49" charset="0"/>
                <a:cs typeface="Consolas" panose="020B0609020204030204" pitchFamily="49" charset="0"/>
              </a:rPr>
              <a:t>esi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elem_arithmetic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esi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y into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imull</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multiply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by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[0]</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subl</a:t>
            </a:r>
            <a:r>
              <a:rPr lang="en-US" sz="2400" dirty="0">
                <a:latin typeface="Consolas" panose="020B0609020204030204" pitchFamily="49" charset="0"/>
                <a:cs typeface="Consolas" panose="020B0609020204030204" pitchFamily="49" charset="0"/>
              </a:rPr>
              <a:t> 4(%</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subtract </a:t>
            </a:r>
            <a:r>
              <a:rPr lang="en-US" sz="2400" dirty="0" err="1">
                <a:solidFill>
                  <a:srgbClr val="00B050"/>
                </a:solidFill>
                <a:latin typeface="Consolas" panose="020B0609020204030204" pitchFamily="49" charset="0"/>
                <a:cs typeface="Consolas" panose="020B0609020204030204" pitchFamily="49" charset="0"/>
              </a:rPr>
              <a:t>nums</a:t>
            </a:r>
            <a:r>
              <a:rPr lang="en-US" sz="2400" dirty="0">
                <a:solidFill>
                  <a:srgbClr val="00B050"/>
                </a:solidFill>
                <a:latin typeface="Consolas" panose="020B0609020204030204" pitchFamily="49" charset="0"/>
                <a:cs typeface="Consolas" panose="020B0609020204030204" pitchFamily="49" charset="0"/>
              </a:rPr>
              <a:t>[1] from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sarl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shift %</a:t>
            </a:r>
            <a:r>
              <a:rPr lang="en-US" sz="2400" dirty="0" err="1">
                <a:solidFill>
                  <a:srgbClr val="00B050"/>
                </a:solidFill>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right by 2</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addl</a:t>
            </a:r>
            <a:r>
              <a:rPr lang="en-US" sz="2400" dirty="0">
                <a:latin typeface="Consolas" panose="020B0609020204030204" pitchFamily="49" charset="0"/>
                <a:cs typeface="Consolas" panose="020B0609020204030204" pitchFamily="49" charset="0"/>
              </a:rPr>
              <a:t> $2, %</a:t>
            </a:r>
            <a:r>
              <a:rPr lang="en-US" sz="2400" dirty="0" err="1">
                <a:latin typeface="Consolas" panose="020B0609020204030204" pitchFamily="49" charset="0"/>
                <a:cs typeface="Consolas" panose="020B0609020204030204" pitchFamily="49" charset="0"/>
              </a:rPr>
              <a:t>eax</a:t>
            </a:r>
            <a:r>
              <a:rPr lang="en-US" sz="2400" dirty="0">
                <a:solidFill>
                  <a:srgbClr val="00B050"/>
                </a:solidFill>
                <a:latin typeface="Consolas" panose="020B0609020204030204" pitchFamily="49" charset="0"/>
                <a:cs typeface="Consolas" panose="020B0609020204030204" pitchFamily="49" charset="0"/>
              </a:rPr>
              <a:t>           // add 2 to %</a:t>
            </a:r>
            <a:r>
              <a:rPr lang="en-US" sz="2400" dirty="0" err="1">
                <a:solidFill>
                  <a:srgbClr val="00B050"/>
                </a:solidFill>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22630408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p>
          <a:p>
            <a:pPr marL="0" indent="0">
              <a:spcBef>
                <a:spcPts val="0"/>
              </a:spcBef>
              <a:buNone/>
            </a:pPr>
            <a:r>
              <a:rPr lang="en-US" sz="2000" dirty="0">
                <a:latin typeface="Consolas" panose="020B0609020204030204" pitchFamily="49" charset="0"/>
                <a:cs typeface="Consolas" panose="020B0609020204030204" pitchFamily="49" charset="0"/>
              </a:rPr>
              <a:t>  401136:	b8 00 00 00 00       	mov    $0x0,%eax</a:t>
            </a:r>
          </a:p>
          <a:p>
            <a:pPr marL="0" indent="0">
              <a:spcBef>
                <a:spcPts val="0"/>
              </a:spcBef>
              <a:buNone/>
            </a:pPr>
            <a:r>
              <a:rPr lang="en-US" sz="2000" dirty="0">
                <a:latin typeface="Consolas" panose="020B0609020204030204" pitchFamily="49" charset="0"/>
                <a:cs typeface="Consolas" panose="020B0609020204030204" pitchFamily="49" charset="0"/>
              </a:rPr>
              <a:t>  40113b:	</a:t>
            </a:r>
            <a:r>
              <a:rPr lang="en-US" sz="2000" dirty="0" err="1">
                <a:latin typeface="Consolas" panose="020B0609020204030204" pitchFamily="49" charset="0"/>
                <a:cs typeface="Consolas" panose="020B0609020204030204" pitchFamily="49" charset="0"/>
              </a:rPr>
              <a:t>ba</a:t>
            </a:r>
            <a:r>
              <a:rPr lang="en-US" sz="2000" dirty="0">
                <a:latin typeface="Consolas" panose="020B0609020204030204" pitchFamily="49" charset="0"/>
                <a:cs typeface="Consolas" panose="020B0609020204030204" pitchFamily="49" charset="0"/>
              </a:rPr>
              <a:t> 00 00 00 00       	mov    $0x0,%edx</a:t>
            </a:r>
          </a:p>
          <a:p>
            <a:pPr marL="0" indent="0">
              <a:spcBef>
                <a:spcPts val="0"/>
              </a:spcBef>
              <a:buNone/>
            </a:pPr>
            <a:r>
              <a:rPr lang="en-US" sz="2000" dirty="0">
                <a:latin typeface="Consolas" panose="020B0609020204030204" pitchFamily="49" charset="0"/>
                <a:cs typeface="Consolas" panose="020B0609020204030204" pitchFamily="49" charset="0"/>
              </a:rPr>
              <a:t>  401140:	39 f0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7d 0b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40114f &lt;sum_array+0x19&gt;</a:t>
            </a:r>
          </a:p>
          <a:p>
            <a:pPr marL="0" indent="0">
              <a:spcBef>
                <a:spcPts val="0"/>
              </a:spcBef>
              <a:buNone/>
            </a:pPr>
            <a:r>
              <a:rPr lang="en-US" sz="2000" dirty="0">
                <a:latin typeface="Consolas" panose="020B0609020204030204" pitchFamily="49" charset="0"/>
                <a:cs typeface="Consolas" panose="020B0609020204030204" pitchFamily="49" charset="0"/>
              </a:rPr>
              <a:t>  401144:	48 63 c8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03 14 8f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83 c0 01             	add    $0x1,%eax</a:t>
            </a:r>
          </a:p>
          <a:p>
            <a:pPr marL="0" indent="0">
              <a:spcBef>
                <a:spcPts val="0"/>
              </a:spcBef>
              <a:buNone/>
            </a:pPr>
            <a:r>
              <a:rPr lang="en-US" sz="2000" dirty="0">
                <a:latin typeface="Consolas" panose="020B0609020204030204" pitchFamily="49" charset="0"/>
                <a:cs typeface="Consolas" panose="020B0609020204030204" pitchFamily="49" charset="0"/>
              </a:rPr>
              <a:t>  40114d:	eb f1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401140 &lt;sum_array+0xa&gt;</a:t>
            </a:r>
          </a:p>
          <a:p>
            <a:pPr marL="0" indent="0">
              <a:spcBef>
                <a:spcPts val="0"/>
              </a:spcBef>
              <a:buNone/>
            </a:pPr>
            <a:r>
              <a:rPr lang="en-US" sz="2000" dirty="0">
                <a:latin typeface="Consolas" panose="020B0609020204030204" pitchFamily="49" charset="0"/>
                <a:cs typeface="Consolas" panose="020B0609020204030204" pitchFamily="49" charset="0"/>
              </a:rPr>
              <a:t>  40114f:	89 d0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c3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923330"/>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000" dirty="0">
                <a:solidFill>
                  <a:schemeClr val="tx1"/>
                </a:solidFill>
              </a:rPr>
              <a:t>We’re 1/2 of the way to understanding assembly! </a:t>
            </a:r>
            <a:r>
              <a:rPr lang="en-US" sz="2000" b="1" dirty="0">
                <a:solidFill>
                  <a:schemeClr val="tx1"/>
                </a:solidFill>
              </a:rPr>
              <a:t>What looks understandable right now?</a:t>
            </a:r>
          </a:p>
        </p:txBody>
      </p:sp>
      <p:sp>
        <p:nvSpPr>
          <p:cNvPr id="9" name="TextBox 8">
            <a:extLst>
              <a:ext uri="{FF2B5EF4-FFF2-40B4-BE49-F238E27FC236}">
                <a16:creationId xmlns:a16="http://schemas.microsoft.com/office/drawing/2014/main" id="{B3FD1D8E-CCCF-B24D-A5D2-FCE156E624CB}"/>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419811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mov</a:t>
            </a:r>
            <a:r>
              <a:rPr lang="en-US" dirty="0"/>
              <a:t> so far</a:t>
            </a:r>
          </a:p>
          <a:p>
            <a:r>
              <a:rPr lang="en-US" dirty="0"/>
              <a:t>Data and Register Sizes</a:t>
            </a:r>
          </a:p>
          <a:p>
            <a:r>
              <a:rPr lang="en-US" dirty="0"/>
              <a:t>The </a:t>
            </a:r>
            <a:r>
              <a:rPr lang="en-US" b="1" dirty="0"/>
              <a:t>lea</a:t>
            </a:r>
            <a:r>
              <a:rPr lang="en-US" dirty="0"/>
              <a:t> Instruction</a:t>
            </a:r>
          </a:p>
          <a:p>
            <a:r>
              <a:rPr lang="en-US" dirty="0"/>
              <a:t>Logical and Arithmetic Operations</a:t>
            </a:r>
          </a:p>
          <a:p>
            <a:r>
              <a:rPr lang="en-US" dirty="0"/>
              <a:t>Practice: Reverse Engineering</a:t>
            </a:r>
          </a:p>
          <a:p>
            <a:endParaRPr lang="en-US" dirty="0"/>
          </a:p>
          <a:p>
            <a:endParaRPr lang="en-US"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Next Time: </a:t>
            </a:r>
            <a:r>
              <a:rPr lang="en-US" dirty="0"/>
              <a:t>control flow in assembly (while loops, if statements, and more)</a:t>
            </a:r>
            <a:endParaRPr lang="en-US" b="1" dirty="0"/>
          </a:p>
        </p:txBody>
      </p:sp>
      <p:sp>
        <p:nvSpPr>
          <p:cNvPr id="4" name="TextBox 3">
            <a:extLst>
              <a:ext uri="{FF2B5EF4-FFF2-40B4-BE49-F238E27FC236}">
                <a16:creationId xmlns:a16="http://schemas.microsoft.com/office/drawing/2014/main" id="{DA7E3F58-2687-0E06-6097-284C21B8F6C3}"/>
              </a:ext>
            </a:extLst>
          </p:cNvPr>
          <p:cNvSpPr txBox="1"/>
          <p:nvPr/>
        </p:nvSpPr>
        <p:spPr>
          <a:xfrm>
            <a:off x="5638800" y="1331089"/>
            <a:ext cx="6290840" cy="4536311"/>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11 takeaway: There are assembly instructions for arithmetic and logical operations.  They share the same operand form as mov, but lea interprets them differently.  There are also different register sizes that may be used in assembly instructions.</a:t>
            </a:r>
            <a:endParaRPr lang="en-US" sz="3200" dirty="0"/>
          </a:p>
        </p:txBody>
      </p:sp>
    </p:spTree>
    <p:extLst>
      <p:ext uri="{BB962C8B-B14F-4D97-AF65-F5344CB8AC3E}">
        <p14:creationId xmlns:p14="http://schemas.microsoft.com/office/powerpoint/2010/main" val="22239843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75DA-4819-0D41-8E83-DEE6B63918C2}"/>
              </a:ext>
            </a:extLst>
          </p:cNvPr>
          <p:cNvSpPr>
            <a:spLocks noGrp="1"/>
          </p:cNvSpPr>
          <p:nvPr>
            <p:ph type="title"/>
          </p:nvPr>
        </p:nvSpPr>
        <p:spPr/>
        <p:txBody>
          <a:bodyPr/>
          <a:lstStyle/>
          <a:p>
            <a:r>
              <a:rPr lang="en-US" dirty="0"/>
              <a:t>Extra Practice</a:t>
            </a:r>
          </a:p>
        </p:txBody>
      </p:sp>
      <p:sp>
        <p:nvSpPr>
          <p:cNvPr id="3" name="Text Placeholder 2">
            <a:extLst>
              <a:ext uri="{FF2B5EF4-FFF2-40B4-BE49-F238E27FC236}">
                <a16:creationId xmlns:a16="http://schemas.microsoft.com/office/drawing/2014/main" id="{2EAC5CDF-D548-B846-81C5-6347E6258BF8}"/>
              </a:ext>
            </a:extLst>
          </p:cNvPr>
          <p:cNvSpPr>
            <a:spLocks noGrp="1"/>
          </p:cNvSpPr>
          <p:nvPr>
            <p:ph type="body" idx="1"/>
          </p:nvPr>
        </p:nvSpPr>
        <p:spPr/>
        <p:txBody>
          <a:bodyPr/>
          <a:lstStyle/>
          <a:p>
            <a:pPr algn="ctr"/>
            <a:r>
              <a:rPr lang="en-US" dirty="0">
                <a:hlinkClick r:id="rId2"/>
              </a:rPr>
              <a:t>https://godbolt.org/z/hGKPWszq4</a:t>
            </a:r>
            <a:r>
              <a:rPr lang="en-US" dirty="0"/>
              <a:t> </a:t>
            </a:r>
          </a:p>
        </p:txBody>
      </p:sp>
    </p:spTree>
    <p:extLst>
      <p:ext uri="{BB962C8B-B14F-4D97-AF65-F5344CB8AC3E}">
        <p14:creationId xmlns:p14="http://schemas.microsoft.com/office/powerpoint/2010/main" val="1486241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___?___ + 1;</a:t>
            </a:r>
          </a:p>
          <a:p>
            <a:pPr marL="0" indent="0">
              <a:spcBef>
                <a:spcPts val="0"/>
              </a:spcBef>
              <a:buNone/>
            </a:pPr>
            <a:r>
              <a:rPr lang="en-US" sz="2400" dirty="0">
                <a:latin typeface="Consolas" panose="020B0609020204030204" pitchFamily="49" charset="0"/>
                <a:cs typeface="Consolas" panose="020B0609020204030204" pitchFamily="49" charset="0"/>
              </a:rPr>
              <a:t>    long result = x %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br>
              <a:rPr lang="en-US" sz="2400" dirty="0">
                <a:solidFill>
                  <a:srgbClr val="00B050"/>
                </a:solidFill>
                <a:latin typeface="Consolas" panose="020B0609020204030204" pitchFamily="49" charset="0"/>
                <a:cs typeface="Consolas" panose="020B0609020204030204" pitchFamily="49" charset="0"/>
              </a:rPr>
            </a:b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40923326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___?___ + 1;</a:t>
            </a:r>
          </a:p>
          <a:p>
            <a:pPr marL="0" indent="0">
              <a:spcBef>
                <a:spcPts val="0"/>
              </a:spcBef>
              <a:buNone/>
            </a:pPr>
            <a:r>
              <a:rPr lang="en-US" sz="2400" dirty="0">
                <a:latin typeface="Consolas" panose="020B0609020204030204" pitchFamily="49" charset="0"/>
                <a:cs typeface="Consolas" panose="020B0609020204030204" pitchFamily="49" charset="0"/>
              </a:rPr>
              <a:t>    long result = x % ___?___;</a:t>
            </a:r>
          </a:p>
          <a:p>
            <a:pPr marL="0" indent="0">
              <a:spcBef>
                <a:spcPts val="0"/>
              </a:spcBef>
              <a:buNone/>
            </a:pPr>
            <a:r>
              <a:rPr lang="en-US" sz="2400" dirty="0">
                <a:latin typeface="Consolas" panose="020B0609020204030204" pitchFamily="49" charset="0"/>
                <a:cs typeface="Consolas" panose="020B0609020204030204" pitchFamily="49" charset="0"/>
              </a:rPr>
              <a:t>    return ___?___;</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solidFill>
                  <a:srgbClr val="00B050"/>
                </a:solidFill>
                <a:latin typeface="Consolas" panose="020B0609020204030204" pitchFamily="49" charset="0"/>
                <a:cs typeface="Consolas" panose="020B0609020204030204" pitchFamily="49" charset="0"/>
              </a:rPr>
              <a:t>         // copy x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put x + 1 into %</a:t>
            </a:r>
            <a:r>
              <a:rPr lang="en-US" sz="2400" dirty="0" err="1">
                <a:solidFill>
                  <a:srgbClr val="00B050"/>
                </a:solidFill>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a:t>
            </a:r>
            <a:r>
              <a:rPr lang="en-US" sz="2400" dirty="0" err="1">
                <a:solidFill>
                  <a:srgbClr val="00B050"/>
                </a:solidFill>
                <a:latin typeface="Consolas" panose="020B0609020204030204" pitchFamily="49" charset="0"/>
                <a:cs typeface="Consolas" panose="020B0609020204030204" pitchFamily="49" charset="0"/>
              </a:rPr>
              <a:t>rcx</a:t>
            </a:r>
            <a:r>
              <a:rPr lang="en-US" sz="2400" dirty="0">
                <a:solidFill>
                  <a:srgbClr val="00B050"/>
                </a:solidFill>
                <a:latin typeface="Consolas" panose="020B0609020204030204" pitchFamily="49" charset="0"/>
                <a:cs typeface="Consolas" panose="020B0609020204030204" pitchFamily="49" charset="0"/>
              </a:rPr>
              <a:t> into *</a:t>
            </a:r>
            <a:r>
              <a:rPr lang="en-US" sz="2400" dirty="0" err="1">
                <a:solidFill>
                  <a:srgbClr val="00B050"/>
                </a:solidFill>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473533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3</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 + 1;</a:t>
            </a:r>
          </a:p>
          <a:p>
            <a:pPr marL="0" indent="0">
              <a:spcBef>
                <a:spcPts val="0"/>
              </a:spcBef>
              <a:buNone/>
            </a:pPr>
            <a:r>
              <a:rPr lang="en-US" sz="2400" dirty="0">
                <a:latin typeface="Consolas" panose="020B0609020204030204" pitchFamily="49" charset="0"/>
                <a:cs typeface="Consolas" panose="020B0609020204030204" pitchFamily="49" charset="0"/>
              </a:rPr>
              <a:t>    long result = x % </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or </a:t>
            </a:r>
            <a:r>
              <a:rPr lang="en-US" sz="2400" b="1" dirty="0">
                <a:latin typeface="Consolas" panose="020B0609020204030204" pitchFamily="49" charset="0"/>
                <a:cs typeface="Consolas" panose="020B0609020204030204" pitchFamily="49" charset="0"/>
              </a:rPr>
              <a:t>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result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solidFill>
                  <a:srgbClr val="00B050"/>
                </a:solidFill>
                <a:latin typeface="Consolas" panose="020B0609020204030204" pitchFamily="49" charset="0"/>
                <a:cs typeface="Consolas" panose="020B0609020204030204" pitchFamily="49" charset="0"/>
              </a:rPr>
              <a:t>         // copy x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leaq</a:t>
            </a:r>
            <a:r>
              <a:rPr lang="en-US" sz="2400" dirty="0">
                <a:latin typeface="Consolas" panose="020B0609020204030204" pitchFamily="49" charset="0"/>
                <a:cs typeface="Consolas" panose="020B0609020204030204" pitchFamily="49" charset="0"/>
              </a:rPr>
              <a:t> 1(%</a:t>
            </a:r>
            <a:r>
              <a:rPr lang="en-US" sz="2400" dirty="0" err="1">
                <a:latin typeface="Consolas" panose="020B0609020204030204" pitchFamily="49" charset="0"/>
                <a:cs typeface="Consolas" panose="020B0609020204030204" pitchFamily="49" charset="0"/>
              </a:rPr>
              <a:t>rdi</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put x + 1 into %</a:t>
            </a:r>
            <a:r>
              <a:rPr lang="en-US" sz="2400" dirty="0" err="1">
                <a:solidFill>
                  <a:srgbClr val="00B050"/>
                </a:solidFill>
                <a:latin typeface="Consolas" panose="020B0609020204030204" pitchFamily="49" charset="0"/>
                <a:cs typeface="Consolas" panose="020B0609020204030204" pitchFamily="49" charset="0"/>
              </a:rPr>
              <a:t>rcx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rsi</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a:t>
            </a:r>
            <a:r>
              <a:rPr lang="en-US" sz="2400" dirty="0" err="1">
                <a:solidFill>
                  <a:srgbClr val="00B050"/>
                </a:solidFill>
                <a:latin typeface="Consolas" panose="020B0609020204030204" pitchFamily="49" charset="0"/>
                <a:cs typeface="Consolas" panose="020B0609020204030204" pitchFamily="49" charset="0"/>
              </a:rPr>
              <a:t>rcx</a:t>
            </a:r>
            <a:r>
              <a:rPr lang="en-US" sz="2400" dirty="0">
                <a:solidFill>
                  <a:srgbClr val="00B050"/>
                </a:solidFill>
                <a:latin typeface="Consolas" panose="020B0609020204030204" pitchFamily="49" charset="0"/>
                <a:cs typeface="Consolas" panose="020B0609020204030204" pitchFamily="49" charset="0"/>
              </a:rPr>
              <a:t> into *</a:t>
            </a:r>
            <a:r>
              <a:rPr lang="en-US" sz="2400" dirty="0" err="1">
                <a:solidFill>
                  <a:srgbClr val="00B050"/>
                </a:solidFill>
                <a:latin typeface="Consolas" panose="020B0609020204030204" pitchFamily="49" charset="0"/>
                <a:cs typeface="Consolas" panose="020B0609020204030204" pitchFamily="49" charset="0"/>
              </a:rPr>
              <a:t>ptr</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3689250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Side Note: Old GCC Output</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long </a:t>
            </a: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(long x, long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a:t>
            </a:r>
            <a:r>
              <a:rPr lang="en-US" sz="2400" b="1" dirty="0">
                <a:latin typeface="Consolas" panose="020B0609020204030204" pitchFamily="49" charset="0"/>
                <a:cs typeface="Consolas" panose="020B0609020204030204" pitchFamily="49" charset="0"/>
              </a:rPr>
              <a:t>x</a:t>
            </a:r>
            <a:r>
              <a:rPr lang="en-US" sz="2400" dirty="0">
                <a:latin typeface="Consolas" panose="020B0609020204030204" pitchFamily="49" charset="0"/>
                <a:cs typeface="Consolas" panose="020B0609020204030204" pitchFamily="49" charset="0"/>
              </a:rPr>
              <a:t> + 1;</a:t>
            </a:r>
          </a:p>
          <a:p>
            <a:pPr marL="0" indent="0">
              <a:spcBef>
                <a:spcPts val="0"/>
              </a:spcBef>
              <a:buNone/>
            </a:pPr>
            <a:r>
              <a:rPr lang="en-US" sz="2400" dirty="0">
                <a:latin typeface="Consolas" panose="020B0609020204030204" pitchFamily="49" charset="0"/>
                <a:cs typeface="Consolas" panose="020B0609020204030204" pitchFamily="49" charset="0"/>
              </a:rPr>
              <a:t>    long result = x % </a:t>
            </a:r>
            <a:r>
              <a:rPr lang="en-US" sz="2400" b="1" dirty="0">
                <a:latin typeface="Consolas" panose="020B0609020204030204" pitchFamily="49" charset="0"/>
                <a:cs typeface="Consolas" panose="020B0609020204030204" pitchFamily="49" charset="0"/>
              </a:rPr>
              <a:t>*</a:t>
            </a:r>
            <a:r>
              <a:rPr lang="en-US" sz="2400" b="1" dirty="0" err="1">
                <a:latin typeface="Consolas" panose="020B0609020204030204" pitchFamily="49" charset="0"/>
                <a:cs typeface="Consolas" panose="020B0609020204030204" pitchFamily="49" charset="0"/>
              </a:rPr>
              <a:t>ptr</a:t>
            </a:r>
            <a:r>
              <a:rPr lang="en-US" sz="2400" dirty="0">
                <a:latin typeface="Consolas" panose="020B0609020204030204" pitchFamily="49" charset="0"/>
                <a:cs typeface="Consolas" panose="020B0609020204030204" pitchFamily="49" charset="0"/>
              </a:rPr>
              <a:t>; // or </a:t>
            </a:r>
            <a:r>
              <a:rPr lang="en-US" sz="2400" b="1" dirty="0">
                <a:latin typeface="Consolas" panose="020B0609020204030204" pitchFamily="49" charset="0"/>
                <a:cs typeface="Consolas" panose="020B0609020204030204" pitchFamily="49" charset="0"/>
              </a:rPr>
              <a:t>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return </a:t>
            </a:r>
            <a:r>
              <a:rPr lang="en-US" sz="2400" b="1" dirty="0">
                <a:latin typeface="Consolas" panose="020B0609020204030204" pitchFamily="49" charset="0"/>
                <a:cs typeface="Consolas" panose="020B0609020204030204" pitchFamily="49" charset="0"/>
              </a:rPr>
              <a:t>result</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 x in %</a:t>
            </a:r>
            <a:r>
              <a:rPr lang="en-US" sz="2400" dirty="0" err="1">
                <a:solidFill>
                  <a:srgbClr val="00B050"/>
                </a:solidFill>
                <a:latin typeface="Consolas" panose="020B0609020204030204" pitchFamily="49" charset="0"/>
                <a:cs typeface="Consolas" panose="020B0609020204030204" pitchFamily="49" charset="0"/>
              </a:rPr>
              <a:t>rdi</a:t>
            </a:r>
            <a:r>
              <a:rPr lang="en-US" sz="2400" dirty="0">
                <a:solidFill>
                  <a:srgbClr val="00B050"/>
                </a:solidFill>
                <a:latin typeface="Consolas" panose="020B0609020204030204" pitchFamily="49" charset="0"/>
                <a:cs typeface="Consolas" panose="020B0609020204030204" pitchFamily="49" charset="0"/>
              </a:rPr>
              <a:t>, </a:t>
            </a:r>
            <a:r>
              <a:rPr lang="en-US" sz="2400" dirty="0" err="1">
                <a:solidFill>
                  <a:srgbClr val="00B050"/>
                </a:solidFill>
                <a:latin typeface="Consolas" panose="020B0609020204030204" pitchFamily="49" charset="0"/>
                <a:cs typeface="Consolas" panose="020B0609020204030204" pitchFamily="49" charset="0"/>
              </a:rPr>
              <a:t>ptr</a:t>
            </a:r>
            <a:r>
              <a:rPr lang="en-US" sz="2400" dirty="0">
                <a:solidFill>
                  <a:srgbClr val="00B050"/>
                </a:solidFill>
                <a:latin typeface="Consolas" panose="020B0609020204030204" pitchFamily="49" charset="0"/>
                <a:cs typeface="Consolas" panose="020B0609020204030204" pitchFamily="49" charset="0"/>
              </a:rPr>
              <a:t> in %</a:t>
            </a:r>
            <a:r>
              <a:rPr lang="en-US" sz="2400" dirty="0" err="1">
                <a:solidFill>
                  <a:srgbClr val="00B050"/>
                </a:solidFill>
                <a:latin typeface="Consolas" panose="020B0609020204030204" pitchFamily="49" charset="0"/>
                <a:cs typeface="Consolas" panose="020B0609020204030204" pitchFamily="49" charset="0"/>
              </a:rPr>
              <a:t>rsi</a:t>
            </a:r>
            <a:br>
              <a:rPr lang="en-US" sz="2400" dirty="0">
                <a:solidFill>
                  <a:srgbClr val="00B050"/>
                </a:solidFill>
                <a:latin typeface="Consolas" panose="020B0609020204030204" pitchFamily="49" charset="0"/>
                <a:cs typeface="Consolas" panose="020B0609020204030204" pitchFamily="49" charset="0"/>
              </a:rPr>
            </a:br>
            <a:r>
              <a:rPr lang="en-US" sz="2400" dirty="0" err="1">
                <a:latin typeface="Consolas" panose="020B0609020204030204" pitchFamily="49" charset="0"/>
                <a:cs typeface="Consolas" panose="020B0609020204030204" pitchFamily="49" charset="0"/>
              </a:rPr>
              <a:t>func</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leaq</a:t>
            </a:r>
            <a:r>
              <a:rPr lang="en-US" sz="2400" dirty="0">
                <a:solidFill>
                  <a:srgbClr val="FF0000"/>
                </a:solidFill>
                <a:latin typeface="Consolas" panose="020B0609020204030204" pitchFamily="49" charset="0"/>
                <a:cs typeface="Consolas" panose="020B0609020204030204" pitchFamily="49" charset="0"/>
              </a:rPr>
              <a:t> 1(%</a:t>
            </a:r>
            <a:r>
              <a:rPr lang="en-US" sz="2400" dirty="0" err="1">
                <a:solidFill>
                  <a:srgbClr val="FF0000"/>
                </a:solidFill>
                <a:latin typeface="Consolas" panose="020B0609020204030204" pitchFamily="49" charset="0"/>
                <a:cs typeface="Consolas" panose="020B0609020204030204" pitchFamily="49" charset="0"/>
              </a:rPr>
              <a:t>rdi</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 put x + 1 into %</a:t>
            </a:r>
            <a:r>
              <a:rPr lang="en-US" sz="2400" dirty="0" err="1">
                <a:solidFill>
                  <a:srgbClr val="FF0000"/>
                </a:solidFill>
                <a:latin typeface="Consolas" panose="020B0609020204030204" pitchFamily="49" charset="0"/>
                <a:cs typeface="Consolas" panose="020B0609020204030204" pitchFamily="49" charset="0"/>
              </a:rPr>
              <a:t>rcx</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movq</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rsi</a:t>
            </a:r>
            <a:r>
              <a:rPr lang="en-US" sz="2400" dirty="0">
                <a:solidFill>
                  <a:srgbClr val="FF0000"/>
                </a:solidFill>
                <a:latin typeface="Consolas" panose="020B0609020204030204" pitchFamily="49" charset="0"/>
                <a:cs typeface="Consolas" panose="020B0609020204030204" pitchFamily="49" charset="0"/>
              </a:rPr>
              <a:t>)       // copy %</a:t>
            </a:r>
            <a:r>
              <a:rPr lang="en-US" sz="2400" dirty="0" err="1">
                <a:solidFill>
                  <a:srgbClr val="FF0000"/>
                </a:solidFill>
                <a:latin typeface="Consolas" panose="020B0609020204030204" pitchFamily="49" charset="0"/>
                <a:cs typeface="Consolas" panose="020B0609020204030204" pitchFamily="49" charset="0"/>
              </a:rPr>
              <a:t>rcx</a:t>
            </a:r>
            <a:r>
              <a:rPr lang="en-US" sz="2400" dirty="0">
                <a:solidFill>
                  <a:srgbClr val="FF0000"/>
                </a:solidFill>
                <a:latin typeface="Consolas" panose="020B0609020204030204" pitchFamily="49" charset="0"/>
                <a:cs typeface="Consolas" panose="020B0609020204030204" pitchFamily="49" charset="0"/>
              </a:rPr>
              <a:t> into *</a:t>
            </a:r>
            <a:r>
              <a:rPr lang="en-US" sz="2400" dirty="0" err="1">
                <a:solidFill>
                  <a:srgbClr val="FF0000"/>
                </a:solidFill>
                <a:latin typeface="Consolas" panose="020B0609020204030204" pitchFamily="49" charset="0"/>
                <a:cs typeface="Consolas" panose="020B0609020204030204" pitchFamily="49" charset="0"/>
              </a:rPr>
              <a:t>ptr</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movq</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rdi</a:t>
            </a:r>
            <a:r>
              <a:rPr lang="en-US" sz="2400" dirty="0">
                <a:solidFill>
                  <a:srgbClr val="FF0000"/>
                </a:solidFill>
                <a:latin typeface="Consolas" panose="020B0609020204030204" pitchFamily="49" charset="0"/>
                <a:cs typeface="Consolas" panose="020B0609020204030204" pitchFamily="49" charset="0"/>
              </a:rPr>
              <a:t>, %</a:t>
            </a:r>
            <a:r>
              <a:rPr lang="en-US" sz="2400" dirty="0" err="1">
                <a:solidFill>
                  <a:srgbClr val="FF0000"/>
                </a:solidFill>
                <a:latin typeface="Consolas" panose="020B0609020204030204" pitchFamily="49" charset="0"/>
                <a:cs typeface="Consolas" panose="020B0609020204030204" pitchFamily="49" charset="0"/>
              </a:rPr>
              <a:t>rax</a:t>
            </a:r>
            <a:r>
              <a:rPr lang="en-US" sz="2400" dirty="0">
                <a:solidFill>
                  <a:srgbClr val="FF0000"/>
                </a:solidFill>
                <a:latin typeface="Consolas" panose="020B0609020204030204" pitchFamily="49" charset="0"/>
                <a:cs typeface="Consolas" panose="020B0609020204030204" pitchFamily="49" charset="0"/>
              </a:rPr>
              <a:t>         // copy x into %</a:t>
            </a:r>
            <a:r>
              <a:rPr lang="en-US" sz="2400" dirty="0" err="1">
                <a:solidFill>
                  <a:srgbClr val="FF0000"/>
                </a:solidFill>
                <a:latin typeface="Consolas" panose="020B0609020204030204" pitchFamily="49" charset="0"/>
                <a:cs typeface="Consolas" panose="020B0609020204030204" pitchFamily="49" charset="0"/>
              </a:rPr>
              <a:t>rax</a:t>
            </a:r>
            <a:endParaRPr lang="en-US" sz="2400" dirty="0">
              <a:solidFill>
                <a:srgbClr val="FF0000"/>
              </a:solidFill>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cqto</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sign-extend x into %</a:t>
            </a:r>
            <a:r>
              <a:rPr lang="en-US" sz="2400" dirty="0" err="1">
                <a:solidFill>
                  <a:srgbClr val="00B050"/>
                </a:solidFill>
                <a:latin typeface="Consolas" panose="020B0609020204030204" pitchFamily="49" charset="0"/>
                <a:cs typeface="Consolas" panose="020B0609020204030204" pitchFamily="49" charset="0"/>
              </a:rPr>
              <a:t>rdx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idivq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rcx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calculate x / (x + 1)</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movq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 copy the remainder into %</a:t>
            </a:r>
            <a:r>
              <a:rPr lang="en-US" sz="2400" dirty="0" err="1">
                <a:solidFill>
                  <a:srgbClr val="00B050"/>
                </a:solidFill>
                <a:latin typeface="Consolas" panose="020B0609020204030204" pitchFamily="49" charset="0"/>
                <a:cs typeface="Consolas" panose="020B0609020204030204" pitchFamily="49" charset="0"/>
              </a:rPr>
              <a:t>rax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ret</a:t>
            </a:r>
          </a:p>
        </p:txBody>
      </p:sp>
    </p:spTree>
    <p:extLst>
      <p:ext uri="{BB962C8B-B14F-4D97-AF65-F5344CB8AC3E}">
        <p14:creationId xmlns:p14="http://schemas.microsoft.com/office/powerpoint/2010/main" val="1619954718"/>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14296</TotalTime>
  <Words>5764</Words>
  <Application>Microsoft Macintosh PowerPoint</Application>
  <PresentationFormat>Widescreen</PresentationFormat>
  <Paragraphs>888</Paragraphs>
  <Slides>65</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Andale Mono</vt:lpstr>
      <vt:lpstr>Arial</vt:lpstr>
      <vt:lpstr>Calibri</vt:lpstr>
      <vt:lpstr>Calibri Light</vt:lpstr>
      <vt:lpstr>Cambria Math</vt:lpstr>
      <vt:lpstr>Consolas</vt:lpstr>
      <vt:lpstr>Tahoma</vt:lpstr>
      <vt:lpstr>Verdana</vt:lpstr>
      <vt:lpstr>Default Design</vt:lpstr>
      <vt:lpstr>CS107, Lecture 11 Assembly: Arithmetic and Logic</vt:lpstr>
      <vt:lpstr>CS107 Topic 5: How does a computer interpret and execute C programs?   </vt:lpstr>
      <vt:lpstr>CS107 Topic 5</vt:lpstr>
      <vt:lpstr>Learning Assembly</vt:lpstr>
      <vt:lpstr>Helpful Assembly Resources</vt:lpstr>
      <vt:lpstr>Learning Goals</vt:lpstr>
      <vt:lpstr>Lecture Plan</vt:lpstr>
      <vt:lpstr>Lecture Plan</vt:lpstr>
      <vt:lpstr>mov</vt:lpstr>
      <vt:lpstr>Memory Location Syntax</vt:lpstr>
      <vt:lpstr>Operand Forms</vt:lpstr>
      <vt:lpstr>Most General Operand Form</vt:lpstr>
      <vt:lpstr>Lecture Plan</vt:lpstr>
      <vt:lpstr>Data Sizes</vt:lpstr>
      <vt:lpstr>Register Sizes</vt:lpstr>
      <vt:lpstr>Register Sizes</vt:lpstr>
      <vt:lpstr>Register Sizes</vt:lpstr>
      <vt:lpstr>Register Responsibilities</vt:lpstr>
      <vt:lpstr>mov Variants</vt:lpstr>
      <vt:lpstr>Practice: mov And Data Sizes</vt:lpstr>
      <vt:lpstr>Practice: mov And Data Sizes</vt:lpstr>
      <vt:lpstr>mov</vt:lpstr>
      <vt:lpstr>movz and movs</vt:lpstr>
      <vt:lpstr>movz and movs</vt:lpstr>
      <vt:lpstr>movz and movs</vt:lpstr>
      <vt:lpstr>Register Sizes</vt:lpstr>
      <vt:lpstr>Our First Assembly</vt:lpstr>
      <vt:lpstr>Lecture Plan</vt:lpstr>
      <vt:lpstr>lea</vt:lpstr>
      <vt:lpstr>lea vs. mov</vt:lpstr>
      <vt:lpstr>lea vs. mov</vt:lpstr>
      <vt:lpstr>lea vs. mov</vt:lpstr>
      <vt:lpstr>lea vs. mov</vt:lpstr>
      <vt:lpstr>Reverse Engineering Practice</vt:lpstr>
      <vt:lpstr>Reverse Engineering Practice</vt:lpstr>
      <vt:lpstr>Lecture Plan</vt:lpstr>
      <vt:lpstr>A Note About Operand Forms</vt:lpstr>
      <vt:lpstr>Unary Instructions</vt:lpstr>
      <vt:lpstr>Binary Instructions</vt:lpstr>
      <vt:lpstr>Shift Instructions</vt:lpstr>
      <vt:lpstr>Shift Amount</vt:lpstr>
      <vt:lpstr>Assembly Exploration</vt:lpstr>
      <vt:lpstr>Code Reference: calculate</vt:lpstr>
      <vt:lpstr>Large Multiplication</vt:lpstr>
      <vt:lpstr>Division and Remainder</vt:lpstr>
      <vt:lpstr>Division and Remainder</vt:lpstr>
      <vt:lpstr>Compiler Explorer Demo</vt:lpstr>
      <vt:lpstr>Code Reference: full_divide</vt:lpstr>
      <vt:lpstr>Lecture Plan</vt:lpstr>
      <vt:lpstr>Assembly Exercise 1</vt:lpstr>
      <vt:lpstr>Assembly Exercise 2</vt:lpstr>
      <vt:lpstr>Assembly Exercise 3</vt:lpstr>
      <vt:lpstr>Reverse Engineering 1</vt:lpstr>
      <vt:lpstr>Reverse Engineering 1</vt:lpstr>
      <vt:lpstr>Reverse Engineering 1</vt:lpstr>
      <vt:lpstr>Reverse Engineering 2</vt:lpstr>
      <vt:lpstr>Reverse Engineering 2</vt:lpstr>
      <vt:lpstr>Reverse Engineering 2</vt:lpstr>
      <vt:lpstr>Our First Assembly</vt:lpstr>
      <vt:lpstr>Recap</vt:lpstr>
      <vt:lpstr>Extra Practice</vt:lpstr>
      <vt:lpstr>Reverse Engineering 3</vt:lpstr>
      <vt:lpstr>Reverse Engineering 3</vt:lpstr>
      <vt:lpstr>Reverse Engineering 3</vt:lpstr>
      <vt:lpstr>Side Note: Old GCC Output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1696</cp:revision>
  <cp:lastPrinted>2019-05-13T19:23:52Z</cp:lastPrinted>
  <dcterms:created xsi:type="dcterms:W3CDTF">2008-06-28T20:57:21Z</dcterms:created>
  <dcterms:modified xsi:type="dcterms:W3CDTF">2022-05-02T20:22:47Z</dcterms:modified>
</cp:coreProperties>
</file>