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67" r:id="rId3"/>
  </p:sldMasterIdLst>
  <p:sldIdLst>
    <p:sldId id="389" r:id="rId4"/>
    <p:sldId id="335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45" r:id="rId15"/>
    <p:sldId id="346" r:id="rId16"/>
    <p:sldId id="347" r:id="rId17"/>
    <p:sldId id="348" r:id="rId18"/>
    <p:sldId id="349" r:id="rId19"/>
    <p:sldId id="350" r:id="rId20"/>
    <p:sldId id="351" r:id="rId21"/>
    <p:sldId id="352" r:id="rId22"/>
    <p:sldId id="353" r:id="rId23"/>
    <p:sldId id="354" r:id="rId24"/>
    <p:sldId id="355" r:id="rId25"/>
    <p:sldId id="356" r:id="rId26"/>
    <p:sldId id="357" r:id="rId27"/>
    <p:sldId id="358" r:id="rId28"/>
    <p:sldId id="359" r:id="rId29"/>
    <p:sldId id="360" r:id="rId30"/>
    <p:sldId id="361" r:id="rId31"/>
    <p:sldId id="362" r:id="rId32"/>
    <p:sldId id="363" r:id="rId33"/>
    <p:sldId id="364" r:id="rId34"/>
    <p:sldId id="365" r:id="rId35"/>
    <p:sldId id="366" r:id="rId36"/>
    <p:sldId id="367" r:id="rId37"/>
    <p:sldId id="393" r:id="rId38"/>
    <p:sldId id="394" r:id="rId39"/>
    <p:sldId id="395" r:id="rId40"/>
    <p:sldId id="396" r:id="rId41"/>
    <p:sldId id="397" r:id="rId42"/>
    <p:sldId id="398" r:id="rId43"/>
    <p:sldId id="399" r:id="rId44"/>
    <p:sldId id="400" r:id="rId45"/>
    <p:sldId id="401" r:id="rId46"/>
    <p:sldId id="402" r:id="rId47"/>
    <p:sldId id="403" r:id="rId48"/>
    <p:sldId id="404" r:id="rId49"/>
    <p:sldId id="405" r:id="rId50"/>
    <p:sldId id="406" r:id="rId51"/>
    <p:sldId id="407" r:id="rId52"/>
    <p:sldId id="408" r:id="rId53"/>
    <p:sldId id="409" r:id="rId54"/>
    <p:sldId id="410" r:id="rId55"/>
    <p:sldId id="411" r:id="rId56"/>
    <p:sldId id="412" r:id="rId57"/>
    <p:sldId id="413" r:id="rId58"/>
    <p:sldId id="414" r:id="rId59"/>
    <p:sldId id="368" r:id="rId60"/>
    <p:sldId id="369" r:id="rId61"/>
    <p:sldId id="370" r:id="rId62"/>
    <p:sldId id="371" r:id="rId63"/>
    <p:sldId id="372" r:id="rId64"/>
    <p:sldId id="373" r:id="rId65"/>
    <p:sldId id="377" r:id="rId66"/>
    <p:sldId id="378" r:id="rId67"/>
    <p:sldId id="379" r:id="rId68"/>
    <p:sldId id="381" r:id="rId69"/>
    <p:sldId id="382" r:id="rId70"/>
    <p:sldId id="383" r:id="rId71"/>
    <p:sldId id="384" r:id="rId72"/>
    <p:sldId id="385" r:id="rId73"/>
    <p:sldId id="386" r:id="rId74"/>
    <p:sldId id="387" r:id="rId75"/>
    <p:sldId id="315" r:id="rId76"/>
    <p:sldId id="316" r:id="rId77"/>
    <p:sldId id="317" r:id="rId78"/>
    <p:sldId id="388" r:id="rId7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6296"/>
  </p:normalViewPr>
  <p:slideViewPr>
    <p:cSldViewPr snapToGrid="0">
      <p:cViewPr varScale="1">
        <p:scale>
          <a:sx n="121" d="100"/>
          <a:sy n="121" d="100"/>
        </p:scale>
        <p:origin x="200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5CDE8-18B2-40AC-68F9-886E28FE45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E9872-49B0-50DB-8C23-8036DBD9C0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667FA-22CA-02ED-4B1F-8BE97E649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E10D-1F70-7A43-826B-CB14D0E0C97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2F849-3DB0-D398-0DD8-B5CD8DAD3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1C4AB-D398-2A4A-68EF-7CCD2C104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35EB-40FA-5946-9B0E-A1FB1B216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466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EB953-7771-839D-B547-14973A5F2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8D5D1-773F-B819-17D3-0FE9A1706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628ED-C7FB-A36F-E2A3-C92A710A8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E10D-1F70-7A43-826B-CB14D0E0C97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A203B-AFE7-EF98-45BC-367F90486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FC3713-43BF-DE69-0882-280F678C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35EB-40FA-5946-9B0E-A1FB1B216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4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0C73A-AB46-F200-9C86-DD4099F38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F20ADD-29F3-8207-8896-B9B9B5F60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DCFB8-5D55-7D0B-553F-05C855CB0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E10D-1F70-7A43-826B-CB14D0E0C97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588ED-3683-307F-7207-753CB5BC3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F5088-6E0B-EF43-41C2-77DEEA782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35EB-40FA-5946-9B0E-A1FB1B216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57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F4655-122B-86C1-9F4A-6C8A8916F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FE4C7-A4FB-4398-6F96-0D9B250405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8B3AAF-AE54-F4F1-B831-352F13F05B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94C612-4617-6D21-51FB-034D826B0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E10D-1F70-7A43-826B-CB14D0E0C97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2BB58-34CB-9969-1606-E190C3617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9D74EE-2BD2-3033-B11E-68410D33B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35EB-40FA-5946-9B0E-A1FB1B216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32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FAA2A-71A7-7F70-9994-033C69F59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8A42E1-8749-FA7C-BF5B-F02F04B9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6AE91D-9654-6229-3875-1F25005EF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30C68E-2876-AE75-65A5-192A3F3CF2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B26871-D18A-0530-FCCF-70F23E2CF9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D45DD3-0E50-3B71-E025-A88AB257D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E10D-1F70-7A43-826B-CB14D0E0C97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01807-D8C4-60FE-949C-3FA84D04A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684468-244A-68A6-2333-EA613085D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35EB-40FA-5946-9B0E-A1FB1B216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81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47882-D9CE-1C10-5768-345BDC4FA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3EA3BA-7E26-F54D-8492-9E6A3B451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E10D-1F70-7A43-826B-CB14D0E0C97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F2ED20-A606-2C1F-ACD6-8AC0C1371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C51919-725B-444B-14E3-D1E75BE29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35EB-40FA-5946-9B0E-A1FB1B216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188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0EA53-7436-1AA7-2413-80B43FC15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E10D-1F70-7A43-826B-CB14D0E0C97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7B10DF-BC34-EF3A-923F-289316437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57A2F-1D32-03B5-F059-CDDD3AFF9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35EB-40FA-5946-9B0E-A1FB1B216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88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F3AF2-0DD9-D42A-05EE-C2B8FD480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D892E-17FF-3B2A-FD85-DAD46DBB5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B03BD-BE01-2D43-4A5B-453FA23E42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5FD3AA-E615-1AD9-5EAA-D3B23B8B5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E10D-1F70-7A43-826B-CB14D0E0C97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BAEABA-1323-82CB-A3CC-D5878F717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7D4047-D029-1AC9-1EC0-39482A6AE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35EB-40FA-5946-9B0E-A1FB1B216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590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10082-4CAB-853D-5727-C3D7D75A5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D99ABB-7FAF-4E06-9442-E5A71F6EE9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2B663-2CAF-7280-C210-886E133C8E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3B8D37-DF49-257F-8261-B79A87C44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E10D-1F70-7A43-826B-CB14D0E0C97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2F12E-5FF3-5A61-D81D-36A30E7B7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C89BEA-9522-4E37-98F5-468C06767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35EB-40FA-5946-9B0E-A1FB1B216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33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E41F4-A8D7-3656-E84C-33B9225A0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022A28-6821-FAE0-7F3A-4A4E5903CE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CF1E5-A176-2688-D401-1FBF856DD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E10D-1F70-7A43-826B-CB14D0E0C97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7E68A-9A01-E56B-99C0-952AD903C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3C18C-3B97-4BD5-C0C8-93BFAE4FE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35EB-40FA-5946-9B0E-A1FB1B216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09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58A810-3E4D-66AC-9E42-9CA6752166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369F45-5E9D-D5A3-FE67-68891E118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6A147-A07F-4223-DEE4-0D0AC7CBE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E10D-1F70-7A43-826B-CB14D0E0C97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01BDC2-9516-1E9A-9057-7A0DAF8B4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547D5-3CCB-2641-9560-74E2C07DB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335EB-40FA-5946-9B0E-A1FB1B216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544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27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127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C15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9119" y="1617979"/>
            <a:ext cx="10955655" cy="1933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62214" y="4361179"/>
            <a:ext cx="9193530" cy="1598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13462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7757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27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127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C15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74504" y="1979676"/>
            <a:ext cx="5642990" cy="1596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13462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32874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13462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8504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13462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79786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27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127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C15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0" y="1266"/>
                </a:moveTo>
                <a:lnTo>
                  <a:pt x="0" y="567"/>
                </a:lnTo>
                <a:lnTo>
                  <a:pt x="567" y="0"/>
                </a:lnTo>
                <a:lnTo>
                  <a:pt x="1266" y="0"/>
                </a:lnTo>
                <a:lnTo>
                  <a:pt x="12190733" y="0"/>
                </a:lnTo>
                <a:lnTo>
                  <a:pt x="12191432" y="0"/>
                </a:lnTo>
                <a:lnTo>
                  <a:pt x="12192000" y="567"/>
                </a:lnTo>
                <a:lnTo>
                  <a:pt x="12192000" y="1266"/>
                </a:lnTo>
                <a:lnTo>
                  <a:pt x="12192000" y="1141733"/>
                </a:lnTo>
                <a:lnTo>
                  <a:pt x="12192000" y="1142433"/>
                </a:lnTo>
                <a:lnTo>
                  <a:pt x="12191432" y="1143000"/>
                </a:lnTo>
                <a:lnTo>
                  <a:pt x="12190733" y="1143000"/>
                </a:lnTo>
                <a:lnTo>
                  <a:pt x="1266" y="1143000"/>
                </a:lnTo>
                <a:lnTo>
                  <a:pt x="567" y="1143000"/>
                </a:lnTo>
                <a:lnTo>
                  <a:pt x="0" y="1142433"/>
                </a:lnTo>
                <a:lnTo>
                  <a:pt x="0" y="1141733"/>
                </a:lnTo>
                <a:lnTo>
                  <a:pt x="0" y="1266"/>
                </a:lnTo>
                <a:close/>
              </a:path>
            </a:pathLst>
          </a:custGeom>
          <a:ln w="93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2049" y="3265328"/>
            <a:ext cx="5435600" cy="76200"/>
          </a:xfrm>
          <a:custGeom>
            <a:avLst/>
            <a:gdLst/>
            <a:ahLst/>
            <a:cxnLst/>
            <a:rect l="l" t="t" r="r" b="b"/>
            <a:pathLst>
              <a:path w="5435600" h="76200">
                <a:moveTo>
                  <a:pt x="5435599" y="0"/>
                </a:moveTo>
                <a:lnTo>
                  <a:pt x="0" y="0"/>
                </a:lnTo>
                <a:lnTo>
                  <a:pt x="0" y="76200"/>
                </a:lnTo>
                <a:lnTo>
                  <a:pt x="5435599" y="76200"/>
                </a:lnTo>
                <a:lnTo>
                  <a:pt x="54355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13462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63148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13462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2267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897663" y="181356"/>
            <a:ext cx="6396672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39154608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34548011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31140" y="1246389"/>
            <a:ext cx="4836795" cy="43173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74740" y="2210307"/>
            <a:ext cx="3931284" cy="3594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0B050"/>
                </a:solidFill>
                <a:latin typeface="Consolas"/>
                <a:cs typeface="Consolas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1204068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28326750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3766061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4AD75D-4E4D-B43A-8F5F-7D1A365AE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1A637-CB17-BDCB-2F0F-7609F85EC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286CA-7FAE-EBAB-68A8-9C50D9B06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4E10D-1F70-7A43-826B-CB14D0E0C97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81D71-5695-BFEE-42D3-2D57EB0CF4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37F6C-D531-3F90-90A1-59E761D46C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335EB-40FA-5946-9B0E-A1FB1B216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417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27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127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C15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0" y="1266"/>
                </a:moveTo>
                <a:lnTo>
                  <a:pt x="0" y="567"/>
                </a:lnTo>
                <a:lnTo>
                  <a:pt x="567" y="0"/>
                </a:lnTo>
                <a:lnTo>
                  <a:pt x="1266" y="0"/>
                </a:lnTo>
                <a:lnTo>
                  <a:pt x="12190733" y="0"/>
                </a:lnTo>
                <a:lnTo>
                  <a:pt x="12191432" y="0"/>
                </a:lnTo>
                <a:lnTo>
                  <a:pt x="12192000" y="567"/>
                </a:lnTo>
                <a:lnTo>
                  <a:pt x="12192000" y="1266"/>
                </a:lnTo>
                <a:lnTo>
                  <a:pt x="12192000" y="1141733"/>
                </a:lnTo>
                <a:lnTo>
                  <a:pt x="12192000" y="1142433"/>
                </a:lnTo>
                <a:lnTo>
                  <a:pt x="12191432" y="1143000"/>
                </a:lnTo>
                <a:lnTo>
                  <a:pt x="12190733" y="1143000"/>
                </a:lnTo>
                <a:lnTo>
                  <a:pt x="1266" y="1143000"/>
                </a:lnTo>
                <a:lnTo>
                  <a:pt x="567" y="1143000"/>
                </a:lnTo>
                <a:lnTo>
                  <a:pt x="0" y="1142433"/>
                </a:lnTo>
                <a:lnTo>
                  <a:pt x="0" y="1141733"/>
                </a:lnTo>
                <a:lnTo>
                  <a:pt x="0" y="1266"/>
                </a:lnTo>
                <a:close/>
              </a:path>
            </a:pathLst>
          </a:custGeom>
          <a:ln w="93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47850" y="169163"/>
            <a:ext cx="8496300" cy="708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1140" y="1186180"/>
            <a:ext cx="5146675" cy="2576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57025" y="6524441"/>
            <a:ext cx="282892" cy="210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13462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411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27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127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C15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0" y="1266"/>
                </a:moveTo>
                <a:lnTo>
                  <a:pt x="0" y="567"/>
                </a:lnTo>
                <a:lnTo>
                  <a:pt x="567" y="0"/>
                </a:lnTo>
                <a:lnTo>
                  <a:pt x="1266" y="0"/>
                </a:lnTo>
                <a:lnTo>
                  <a:pt x="12190733" y="0"/>
                </a:lnTo>
                <a:lnTo>
                  <a:pt x="12191432" y="0"/>
                </a:lnTo>
                <a:lnTo>
                  <a:pt x="12192000" y="567"/>
                </a:lnTo>
                <a:lnTo>
                  <a:pt x="12192000" y="1266"/>
                </a:lnTo>
                <a:lnTo>
                  <a:pt x="12192000" y="1141733"/>
                </a:lnTo>
                <a:lnTo>
                  <a:pt x="12192000" y="1142433"/>
                </a:lnTo>
                <a:lnTo>
                  <a:pt x="12191432" y="1143000"/>
                </a:lnTo>
                <a:lnTo>
                  <a:pt x="12190733" y="1143000"/>
                </a:lnTo>
                <a:lnTo>
                  <a:pt x="1266" y="1143000"/>
                </a:lnTo>
                <a:lnTo>
                  <a:pt x="567" y="1143000"/>
                </a:lnTo>
                <a:lnTo>
                  <a:pt x="0" y="1142433"/>
                </a:lnTo>
                <a:lnTo>
                  <a:pt x="0" y="1141733"/>
                </a:lnTo>
                <a:lnTo>
                  <a:pt x="0" y="1266"/>
                </a:lnTo>
                <a:close/>
              </a:path>
            </a:pathLst>
          </a:custGeom>
          <a:ln w="93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6431" y="-32004"/>
            <a:ext cx="10879137" cy="9286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8790" y="1883424"/>
            <a:ext cx="8455660" cy="1621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57025" y="6524441"/>
            <a:ext cx="282575" cy="210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424242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1671669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1270"/>
            </a:xfrm>
            <a:custGeom>
              <a:avLst/>
              <a:gdLst/>
              <a:ahLst/>
              <a:cxnLst/>
              <a:rect l="l" t="t" r="r" b="b"/>
              <a:pathLst>
                <a:path w="12192000" h="1270">
                  <a:moveTo>
                    <a:pt x="0" y="1270"/>
                  </a:moveTo>
                  <a:lnTo>
                    <a:pt x="12192000" y="127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27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689225" y="6320027"/>
            <a:ext cx="6814184" cy="28194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document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copyright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(C)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Stanford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Computer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Science,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Lisa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Yan,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Nick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Troccoli,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licensed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under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Creative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Commons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Attribution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2.5</a:t>
            </a:r>
            <a:r>
              <a:rPr kumimoji="0" sz="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License.</a:t>
            </a:r>
            <a:r>
              <a:rPr kumimoji="0" sz="800" b="0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All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rights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reserved.</a:t>
            </a:r>
            <a:endParaRPr kumimoji="0" sz="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Based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slides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created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Marty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Stepp,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Cynthia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Lee,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Chris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Gregg,</a:t>
            </a:r>
            <a:r>
              <a:rPr kumimoji="0" sz="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others.</a:t>
            </a:r>
            <a:endParaRPr kumimoji="0" sz="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462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</a:rPr>
              <a:pPr marL="134620" marR="0" lvl="0" indent="0" defTabSz="91440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79119" y="1818659"/>
            <a:ext cx="10955655" cy="1532214"/>
          </a:xfrm>
          <a:prstGeom prst="rect">
            <a:avLst/>
          </a:prstGeom>
        </p:spPr>
        <p:txBody>
          <a:bodyPr vert="horz" wrap="square" lIns="0" tIns="374396" rIns="0" bIns="0" rtlCol="0">
            <a:spAutoFit/>
          </a:bodyPr>
          <a:lstStyle/>
          <a:p>
            <a:pPr marL="77470" algn="ctr">
              <a:lnSpc>
                <a:spcPts val="5085"/>
              </a:lnSpc>
              <a:spcBef>
                <a:spcPts val="100"/>
              </a:spcBef>
            </a:pP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CS107,</a:t>
            </a:r>
            <a:r>
              <a:rPr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Lecture</a:t>
            </a:r>
            <a:r>
              <a:rPr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pc="-25" dirty="0">
                <a:solidFill>
                  <a:srgbClr val="000000"/>
                </a:solidFill>
                <a:latin typeface="Calibri"/>
                <a:cs typeface="Calibri"/>
              </a:rPr>
              <a:t>1</a:t>
            </a:r>
            <a:r>
              <a:rPr lang="en-US" spc="-25" dirty="0">
                <a:solidFill>
                  <a:srgbClr val="000000"/>
                </a:solidFill>
                <a:latin typeface="Calibri"/>
                <a:cs typeface="Calibri"/>
              </a:rPr>
              <a:t>1</a:t>
            </a:r>
            <a:endParaRPr spc="-25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76200" algn="ctr">
              <a:lnSpc>
                <a:spcPts val="3885"/>
              </a:lnSpc>
            </a:pPr>
            <a:r>
              <a:rPr sz="3400" spc="-10" dirty="0">
                <a:solidFill>
                  <a:srgbClr val="000000"/>
                </a:solidFill>
                <a:latin typeface="Calibri"/>
                <a:cs typeface="Calibri"/>
              </a:rPr>
              <a:t>Assembly</a:t>
            </a:r>
            <a:r>
              <a:rPr lang="en-US" sz="3400" spc="-10" dirty="0">
                <a:solidFill>
                  <a:srgbClr val="000000"/>
                </a:solidFill>
                <a:latin typeface="Calibri"/>
                <a:cs typeface="Calibri"/>
              </a:rPr>
              <a:t> Continued</a:t>
            </a:r>
            <a:endParaRPr sz="3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60404" y="4096004"/>
            <a:ext cx="26720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Reading: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B&amp;O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3.1-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3.4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79262" y="6525259"/>
            <a:ext cx="1225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7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97455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41300" algn="l"/>
              </a:tabLst>
            </a:pPr>
            <a:r>
              <a:rPr dirty="0">
                <a:solidFill>
                  <a:srgbClr val="C00000"/>
                </a:solidFill>
              </a:rPr>
              <a:t>Recap:</a:t>
            </a:r>
            <a:r>
              <a:rPr spc="-30" dirty="0">
                <a:solidFill>
                  <a:srgbClr val="C00000"/>
                </a:solidFill>
              </a:rPr>
              <a:t> </a:t>
            </a:r>
            <a:r>
              <a:rPr dirty="0">
                <a:solidFill>
                  <a:srgbClr val="C00000"/>
                </a:solidFill>
              </a:rPr>
              <a:t>mov</a:t>
            </a:r>
            <a:r>
              <a:rPr spc="-30" dirty="0">
                <a:solidFill>
                  <a:srgbClr val="C00000"/>
                </a:solidFill>
              </a:rPr>
              <a:t> </a:t>
            </a:r>
            <a:r>
              <a:rPr dirty="0">
                <a:solidFill>
                  <a:srgbClr val="C00000"/>
                </a:solidFill>
              </a:rPr>
              <a:t>so</a:t>
            </a:r>
            <a:r>
              <a:rPr spc="-25" dirty="0">
                <a:solidFill>
                  <a:srgbClr val="C00000"/>
                </a:solidFill>
              </a:rPr>
              <a:t> far</a:t>
            </a: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241300" algn="l"/>
              </a:tabLst>
            </a:pPr>
            <a:r>
              <a:rPr b="0" dirty="0">
                <a:latin typeface="Calibri"/>
                <a:cs typeface="Calibri"/>
              </a:rPr>
              <a:t>Data</a:t>
            </a:r>
            <a:r>
              <a:rPr b="0" spc="-8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6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Register</a:t>
            </a:r>
            <a:r>
              <a:rPr b="0" spc="-7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Sizes</a:t>
            </a: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41300" algn="l"/>
              </a:tabLst>
            </a:pPr>
            <a:r>
              <a:rPr b="0" dirty="0">
                <a:latin typeface="Calibri"/>
                <a:cs typeface="Calibri"/>
              </a:rPr>
              <a:t>The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dirty="0"/>
              <a:t>lea </a:t>
            </a:r>
            <a:r>
              <a:rPr b="0" spc="-10" dirty="0">
                <a:latin typeface="Calibri"/>
                <a:cs typeface="Calibri"/>
              </a:rPr>
              <a:t>Instruction</a:t>
            </a:r>
          </a:p>
          <a:p>
            <a:pPr marL="241300" indent="-228600">
              <a:lnSpc>
                <a:spcPct val="100000"/>
              </a:lnSpc>
              <a:spcBef>
                <a:spcPts val="745"/>
              </a:spcBef>
              <a:buFont typeface="Arial"/>
              <a:buChar char="•"/>
              <a:tabLst>
                <a:tab pos="241300" algn="l"/>
              </a:tabLst>
            </a:pPr>
            <a:r>
              <a:rPr b="0" dirty="0">
                <a:latin typeface="Calibri"/>
                <a:cs typeface="Calibri"/>
              </a:rPr>
              <a:t>Logical</a:t>
            </a:r>
            <a:r>
              <a:rPr b="0" spc="-5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3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Arithmetic</a:t>
            </a:r>
            <a:r>
              <a:rPr b="0" spc="-3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Operations</a:t>
            </a:r>
          </a:p>
          <a:p>
            <a:pPr marL="241300" indent="-22860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241300" algn="l"/>
              </a:tabLst>
            </a:pPr>
            <a:r>
              <a:rPr b="0" dirty="0">
                <a:latin typeface="Calibri"/>
                <a:cs typeface="Calibri"/>
              </a:rPr>
              <a:t>Practice:</a:t>
            </a:r>
            <a:r>
              <a:rPr b="0" spc="-12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Reverse</a:t>
            </a:r>
            <a:r>
              <a:rPr b="0" spc="-11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Engineering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409043" y="1186180"/>
            <a:ext cx="387350" cy="257683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93675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1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11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24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30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38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32840" y="6090036"/>
            <a:ext cx="8326755" cy="64643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Reference</a:t>
            </a:r>
            <a:r>
              <a:rPr kumimoji="0" sz="1800" b="1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Sheet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  <a:r>
              <a:rPr kumimoji="0" sz="18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cs107.stanford.edu/resources/x86-64-reference.pdf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See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more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guides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Resources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page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course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website!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79262" y="6525259"/>
            <a:ext cx="1225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8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46804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mov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265428"/>
            <a:ext cx="8699500" cy="520128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r>
              <a:rPr kumimoji="0" sz="2800" b="1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copies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from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place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another;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similar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assignment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operator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)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C.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227830" marR="0" lvl="0" indent="0" algn="l" defTabSz="914400" rtl="0" eaLnBrk="1" fontAlgn="auto" latinLnBrk="0" hangingPunct="1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56630" algn="l"/>
              </a:tabLst>
              <a:defRPr/>
            </a:pP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src,dst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9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src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dst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each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one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Immediate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(constant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value,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like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number)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only</a:t>
            </a:r>
            <a:r>
              <a:rPr kumimoji="0" sz="2800" b="0" i="1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src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sz="3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sz="29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Location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</a:t>
            </a:r>
            <a:r>
              <a:rPr kumimoji="0" sz="2800" b="0" i="1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most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one</a:t>
            </a:r>
            <a:r>
              <a:rPr kumimoji="0" sz="2800" b="0" i="1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src,</a:t>
            </a:r>
            <a:r>
              <a:rPr kumimoji="0" sz="2800" b="1" i="1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dst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0">
              <a:lnSpc>
                <a:spcPct val="100000"/>
              </a:lnSpc>
              <a:spcBef>
                <a:spcPts val="100"/>
              </a:spcBef>
            </a:pPr>
            <a:r>
              <a:rPr dirty="0"/>
              <a:t>Memory</a:t>
            </a:r>
            <a:r>
              <a:rPr spc="-15" dirty="0"/>
              <a:t> </a:t>
            </a:r>
            <a:r>
              <a:rPr dirty="0"/>
              <a:t>Location</a:t>
            </a:r>
            <a:r>
              <a:rPr spc="-20" dirty="0"/>
              <a:t> </a:t>
            </a:r>
            <a:r>
              <a:rPr spc="-10" dirty="0"/>
              <a:t>Syntax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25425" y="1136650"/>
          <a:ext cx="11762740" cy="57162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6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95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73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Syntax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Meaning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0x104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00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marR="21590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Address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0x104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(no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$)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(%rax)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12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%rax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4(%rax)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25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2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2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%rax,</a:t>
                      </a:r>
                      <a:r>
                        <a:rPr sz="2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plus</a:t>
                      </a:r>
                      <a:r>
                        <a:rPr sz="2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4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25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(%rax,</a:t>
                      </a:r>
                      <a:r>
                        <a:rPr sz="24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%rdx)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Sum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%rax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%rdx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4(%rax,</a:t>
                      </a:r>
                      <a:r>
                        <a:rPr sz="24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%rdx)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Sum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values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%rax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%rdx,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plus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4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9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(,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%rcx,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4)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019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12060" marR="250190" indent="-2282190">
                        <a:lnSpc>
                          <a:spcPct val="100800"/>
                        </a:lnSpc>
                        <a:spcBef>
                          <a:spcPts val="12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%rcx,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times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(multiplier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1,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2,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4,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8)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(%rax,</a:t>
                      </a:r>
                      <a:r>
                        <a:rPr sz="24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%rcx,</a:t>
                      </a:r>
                      <a:r>
                        <a:rPr sz="24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2)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25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%rax,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plus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times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%rcx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25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9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8(%rax,</a:t>
                      </a:r>
                      <a:r>
                        <a:rPr sz="24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%rcx,</a:t>
                      </a:r>
                      <a:r>
                        <a:rPr sz="24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2)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025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6540" marR="2159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%rax,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plus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times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%rcx,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marL="2567305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5795645" algn="l"/>
                        </a:tabLst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plus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75" baseline="13888" dirty="0">
                          <a:solidFill>
                            <a:srgbClr val="424242"/>
                          </a:solidFill>
                          <a:latin typeface="Verdana"/>
                          <a:cs typeface="Verdana"/>
                        </a:rPr>
                        <a:t>9</a:t>
                      </a:r>
                      <a:endParaRPr sz="1800" baseline="13888">
                        <a:latin typeface="Verdana"/>
                        <a:cs typeface="Verdana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10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8675">
              <a:lnSpc>
                <a:spcPct val="100000"/>
              </a:lnSpc>
              <a:spcBef>
                <a:spcPts val="100"/>
              </a:spcBef>
            </a:pPr>
            <a:r>
              <a:rPr dirty="0"/>
              <a:t>Operand</a:t>
            </a:r>
            <a:r>
              <a:rPr spc="5" dirty="0"/>
              <a:t> </a:t>
            </a:r>
            <a:r>
              <a:rPr spc="-10" dirty="0"/>
              <a:t>Forms</a:t>
            </a:r>
          </a:p>
        </p:txBody>
      </p:sp>
      <p:sp>
        <p:nvSpPr>
          <p:cNvPr id="7" name="object 7"/>
          <p:cNvSpPr/>
          <p:nvPr/>
        </p:nvSpPr>
        <p:spPr>
          <a:xfrm>
            <a:off x="6828815" y="3407409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31254" y="8890"/>
                </a:lnTo>
                <a:lnTo>
                  <a:pt x="31254" y="20447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81178" y="3407409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18529" y="204470"/>
                </a:lnTo>
                <a:lnTo>
                  <a:pt x="18529" y="889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636535" y="3778250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31254" y="8890"/>
                </a:lnTo>
                <a:lnTo>
                  <a:pt x="31254" y="20447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380452" y="3778250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18529" y="204470"/>
                </a:lnTo>
                <a:lnTo>
                  <a:pt x="18529" y="889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837260" y="4149089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31254" y="8890"/>
                </a:lnTo>
                <a:lnTo>
                  <a:pt x="31254" y="20447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581178" y="4149089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18529" y="204470"/>
                </a:lnTo>
                <a:lnTo>
                  <a:pt x="18529" y="889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568336" y="4149089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31254" y="8890"/>
                </a:lnTo>
                <a:lnTo>
                  <a:pt x="31254" y="20447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352258" y="4149089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18529" y="204470"/>
                </a:lnTo>
                <a:lnTo>
                  <a:pt x="18529" y="889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585735" y="4519929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31254" y="8890"/>
                </a:lnTo>
                <a:lnTo>
                  <a:pt x="31254" y="20447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329652" y="4519929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18529" y="204470"/>
                </a:lnTo>
                <a:lnTo>
                  <a:pt x="18529" y="889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316810" y="4519929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31254" y="8890"/>
                </a:lnTo>
                <a:lnTo>
                  <a:pt x="31254" y="20447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100733" y="4519929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18529" y="204470"/>
                </a:lnTo>
                <a:lnTo>
                  <a:pt x="18529" y="889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797256" y="4890770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31254" y="8890"/>
                </a:lnTo>
                <a:lnTo>
                  <a:pt x="31254" y="20447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581178" y="4890770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18529" y="204470"/>
                </a:lnTo>
                <a:lnTo>
                  <a:pt x="18529" y="889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545730" y="5261609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31254" y="8890"/>
                </a:lnTo>
                <a:lnTo>
                  <a:pt x="31254" y="20447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329652" y="5261609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18529" y="204470"/>
                </a:lnTo>
                <a:lnTo>
                  <a:pt x="18529" y="889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837260" y="5632450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31254" y="8890"/>
                </a:lnTo>
                <a:lnTo>
                  <a:pt x="31254" y="20447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581178" y="5632450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18529" y="204470"/>
                </a:lnTo>
                <a:lnTo>
                  <a:pt x="18529" y="889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568336" y="5632450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31254" y="8890"/>
                </a:lnTo>
                <a:lnTo>
                  <a:pt x="31254" y="20447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352258" y="5632450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18529" y="204470"/>
                </a:lnTo>
                <a:lnTo>
                  <a:pt x="18529" y="889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585735" y="6003289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31254" y="8890"/>
                </a:lnTo>
                <a:lnTo>
                  <a:pt x="31254" y="20447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329652" y="6003289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18529" y="204470"/>
                </a:lnTo>
                <a:lnTo>
                  <a:pt x="18529" y="889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151533" y="6003289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18529" y="204470"/>
                </a:lnTo>
                <a:lnTo>
                  <a:pt x="18529" y="889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149225" y="1289050"/>
          <a:ext cx="11811633" cy="49917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1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4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86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870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Type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7409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Form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825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Operand</a:t>
                      </a:r>
                      <a:r>
                        <a:rPr sz="18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Value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690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Immediate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409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spc="-20" dirty="0">
                          <a:latin typeface="Cambria Math"/>
                          <a:cs typeface="Cambria Math"/>
                        </a:rPr>
                        <a:t>$𝐼𝑚𝑚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2794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spc="-25" dirty="0">
                          <a:latin typeface="Cambria Math"/>
                          <a:cs typeface="Cambria Math"/>
                        </a:rPr>
                        <a:t>𝐼𝑚𝑚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2794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Immediate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Register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409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35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spc="52" baseline="-17094" dirty="0">
                          <a:latin typeface="Cambria Math"/>
                          <a:cs typeface="Cambria Math"/>
                        </a:rPr>
                        <a:t>!</a:t>
                      </a:r>
                      <a:endParaRPr sz="1950" baseline="-17094">
                        <a:latin typeface="Cambria Math"/>
                        <a:cs typeface="Cambria Math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mbria Math"/>
                          <a:cs typeface="Cambria Math"/>
                        </a:rPr>
                        <a:t>R[𝑟</a:t>
                      </a:r>
                      <a:r>
                        <a:rPr sz="1950" spc="-15" baseline="-17094" dirty="0">
                          <a:latin typeface="Cambria Math"/>
                          <a:cs typeface="Cambria Math"/>
                        </a:rPr>
                        <a:t>!</a:t>
                      </a:r>
                      <a:r>
                        <a:rPr sz="1800" spc="-10" dirty="0">
                          <a:latin typeface="Cambria Math"/>
                          <a:cs typeface="Cambria Math"/>
                        </a:rPr>
                        <a:t>]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Register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Memory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409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Cambria Math"/>
                          <a:cs typeface="Cambria Math"/>
                        </a:rPr>
                        <a:t>𝐼𝑚𝑚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mbria Math"/>
                          <a:cs typeface="Cambria Math"/>
                        </a:rPr>
                        <a:t>M[𝐼𝑚𝑚]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Absolute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Memory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409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40" dirty="0">
                          <a:latin typeface="Cambria Math"/>
                          <a:cs typeface="Cambria Math"/>
                        </a:rPr>
                        <a:t>(𝑟</a:t>
                      </a:r>
                      <a:r>
                        <a:rPr sz="1950" spc="60" baseline="-14957" dirty="0">
                          <a:latin typeface="Cambria Math"/>
                          <a:cs typeface="Cambria Math"/>
                        </a:rPr>
                        <a:t>!</a:t>
                      </a:r>
                      <a:r>
                        <a:rPr sz="1800" spc="40" dirty="0">
                          <a:latin typeface="Cambria Math"/>
                          <a:cs typeface="Cambria Math"/>
                        </a:rPr>
                        <a:t>)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ambria Math"/>
                          <a:cs typeface="Cambria Math"/>
                        </a:rPr>
                        <a:t>M[R</a:t>
                      </a:r>
                      <a:r>
                        <a:rPr sz="1800" spc="21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60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spc="89" baseline="-14957" dirty="0">
                          <a:latin typeface="Cambria Math"/>
                          <a:cs typeface="Cambria Math"/>
                        </a:rPr>
                        <a:t>!</a:t>
                      </a:r>
                      <a:r>
                        <a:rPr sz="1950" spc="682" baseline="-14957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50" dirty="0">
                          <a:latin typeface="Cambria Math"/>
                          <a:cs typeface="Cambria Math"/>
                        </a:rPr>
                        <a:t>]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Indirect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Memory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40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mbria Math"/>
                          <a:cs typeface="Cambria Math"/>
                        </a:rPr>
                        <a:t>𝐼𝑚𝑚(𝑟</a:t>
                      </a:r>
                      <a:r>
                        <a:rPr sz="1950" spc="-15" baseline="-14957" dirty="0">
                          <a:latin typeface="Cambria Math"/>
                          <a:cs typeface="Cambria Math"/>
                        </a:rPr>
                        <a:t>"</a:t>
                      </a:r>
                      <a:r>
                        <a:rPr sz="1800" spc="-10" dirty="0">
                          <a:latin typeface="Cambria Math"/>
                          <a:cs typeface="Cambria Math"/>
                        </a:rPr>
                        <a:t>)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mbria Math"/>
                          <a:cs typeface="Cambria Math"/>
                        </a:rPr>
                        <a:t>M[𝐼𝑚𝑚</a:t>
                      </a:r>
                      <a:r>
                        <a:rPr sz="1800" spc="4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800" spc="42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R</a:t>
                      </a:r>
                      <a:r>
                        <a:rPr sz="1800" spc="23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baseline="-14957" dirty="0">
                          <a:latin typeface="Cambria Math"/>
                          <a:cs typeface="Cambria Math"/>
                        </a:rPr>
                        <a:t>"</a:t>
                      </a:r>
                      <a:r>
                        <a:rPr sz="1950" spc="705" baseline="-14957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50" dirty="0">
                          <a:latin typeface="Cambria Math"/>
                          <a:cs typeface="Cambria Math"/>
                        </a:rPr>
                        <a:t>]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Base +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displacement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Memory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409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mbria Math"/>
                          <a:cs typeface="Cambria Math"/>
                        </a:rPr>
                        <a:t>(𝑟</a:t>
                      </a:r>
                      <a:r>
                        <a:rPr sz="1950" baseline="-17094" dirty="0">
                          <a:latin typeface="Cambria Math"/>
                          <a:cs typeface="Cambria Math"/>
                        </a:rPr>
                        <a:t>"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,</a:t>
                      </a:r>
                      <a:r>
                        <a:rPr sz="1800" spc="2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280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spc="-419" baseline="-17094" dirty="0">
                          <a:latin typeface="Cambria Math"/>
                          <a:cs typeface="Cambria Math"/>
                        </a:rPr>
                        <a:t>#</a:t>
                      </a:r>
                      <a:r>
                        <a:rPr sz="1950" spc="-157" baseline="-17094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50" dirty="0">
                          <a:latin typeface="Cambria Math"/>
                          <a:cs typeface="Cambria Math"/>
                        </a:rPr>
                        <a:t>)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0">
                        <a:lnSpc>
                          <a:spcPct val="100000"/>
                        </a:lnSpc>
                        <a:spcBef>
                          <a:spcPts val="245"/>
                        </a:spcBef>
                        <a:tabLst>
                          <a:tab pos="1638935" algn="l"/>
                        </a:tabLst>
                      </a:pPr>
                      <a:r>
                        <a:rPr sz="1800" dirty="0">
                          <a:latin typeface="Cambria Math"/>
                          <a:cs typeface="Cambria Math"/>
                        </a:rPr>
                        <a:t>M[R</a:t>
                      </a:r>
                      <a:r>
                        <a:rPr sz="1800" spc="204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25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spc="-37" baseline="-17094" dirty="0">
                          <a:latin typeface="Cambria Math"/>
                          <a:cs typeface="Cambria Math"/>
                        </a:rPr>
                        <a:t>"</a:t>
                      </a:r>
                      <a:r>
                        <a:rPr sz="1950" baseline="-17094" dirty="0">
                          <a:latin typeface="Cambria Math"/>
                          <a:cs typeface="Cambria Math"/>
                        </a:rPr>
                        <a:t>	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800" spc="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R</a:t>
                      </a:r>
                      <a:r>
                        <a:rPr sz="1800" spc="22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280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spc="-419" baseline="-17094" dirty="0">
                          <a:latin typeface="Cambria Math"/>
                          <a:cs typeface="Cambria Math"/>
                        </a:rPr>
                        <a:t>#</a:t>
                      </a:r>
                      <a:r>
                        <a:rPr sz="1950" spc="697" baseline="-17094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50" dirty="0">
                          <a:latin typeface="Cambria Math"/>
                          <a:cs typeface="Cambria Math"/>
                        </a:rPr>
                        <a:t>]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Indexed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Memory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409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ambria Math"/>
                          <a:cs typeface="Cambria Math"/>
                        </a:rPr>
                        <a:t>𝐼𝑚𝑚(𝑟</a:t>
                      </a:r>
                      <a:r>
                        <a:rPr sz="1950" baseline="-14957" dirty="0">
                          <a:latin typeface="Cambria Math"/>
                          <a:cs typeface="Cambria Math"/>
                        </a:rPr>
                        <a:t>"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,</a:t>
                      </a:r>
                      <a:r>
                        <a:rPr sz="1800" spc="5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280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spc="-419" baseline="-14957" dirty="0">
                          <a:latin typeface="Cambria Math"/>
                          <a:cs typeface="Cambria Math"/>
                        </a:rPr>
                        <a:t>#</a:t>
                      </a:r>
                      <a:r>
                        <a:rPr sz="1950" spc="-142" baseline="-14957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50" dirty="0">
                          <a:latin typeface="Cambria Math"/>
                          <a:cs typeface="Cambria Math"/>
                        </a:rPr>
                        <a:t>)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0">
                        <a:lnSpc>
                          <a:spcPct val="100000"/>
                        </a:lnSpc>
                        <a:spcBef>
                          <a:spcPts val="254"/>
                        </a:spcBef>
                        <a:tabLst>
                          <a:tab pos="2387600" algn="l"/>
                        </a:tabLst>
                      </a:pPr>
                      <a:r>
                        <a:rPr sz="1800" dirty="0">
                          <a:latin typeface="Cambria Math"/>
                          <a:cs typeface="Cambria Math"/>
                        </a:rPr>
                        <a:t>M[𝐼𝑚𝑚</a:t>
                      </a:r>
                      <a:r>
                        <a:rPr sz="1800" spc="3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+ R</a:t>
                      </a:r>
                      <a:r>
                        <a:rPr sz="1800" spc="22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25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spc="-37" baseline="-14957" dirty="0">
                          <a:latin typeface="Cambria Math"/>
                          <a:cs typeface="Cambria Math"/>
                        </a:rPr>
                        <a:t>"</a:t>
                      </a:r>
                      <a:r>
                        <a:rPr sz="1950" baseline="-14957" dirty="0">
                          <a:latin typeface="Cambria Math"/>
                          <a:cs typeface="Cambria Math"/>
                        </a:rPr>
                        <a:t>	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800" spc="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R</a:t>
                      </a:r>
                      <a:r>
                        <a:rPr sz="1800" spc="22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280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spc="-419" baseline="-14957" dirty="0">
                          <a:latin typeface="Cambria Math"/>
                          <a:cs typeface="Cambria Math"/>
                        </a:rPr>
                        <a:t>#</a:t>
                      </a:r>
                      <a:r>
                        <a:rPr sz="1950" spc="697" baseline="-14957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50" dirty="0">
                          <a:latin typeface="Cambria Math"/>
                          <a:cs typeface="Cambria Math"/>
                        </a:rPr>
                        <a:t>]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Indexed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Memory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40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mbria Math"/>
                          <a:cs typeface="Cambria Math"/>
                        </a:rPr>
                        <a:t>(,</a:t>
                      </a:r>
                      <a:r>
                        <a:rPr sz="1800" spc="-9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280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spc="-419" baseline="-14957" dirty="0">
                          <a:latin typeface="Cambria Math"/>
                          <a:cs typeface="Cambria Math"/>
                        </a:rPr>
                        <a:t>#</a:t>
                      </a:r>
                      <a:r>
                        <a:rPr sz="1950" spc="-240" baseline="-14957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,</a:t>
                      </a:r>
                      <a:r>
                        <a:rPr sz="1800" spc="-9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25" dirty="0">
                          <a:latin typeface="Cambria Math"/>
                          <a:cs typeface="Cambria Math"/>
                        </a:rPr>
                        <a:t>𝑠)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0">
                        <a:lnSpc>
                          <a:spcPct val="100000"/>
                        </a:lnSpc>
                        <a:spcBef>
                          <a:spcPts val="260"/>
                        </a:spcBef>
                        <a:tabLst>
                          <a:tab pos="1649730" algn="l"/>
                        </a:tabLst>
                      </a:pPr>
                      <a:r>
                        <a:rPr sz="1800" dirty="0">
                          <a:latin typeface="Cambria Math"/>
                          <a:cs typeface="Cambria Math"/>
                        </a:rPr>
                        <a:t>M[R</a:t>
                      </a:r>
                      <a:r>
                        <a:rPr sz="1800" spc="204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305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spc="-457" baseline="-14957" dirty="0">
                          <a:latin typeface="Cambria Math"/>
                          <a:cs typeface="Cambria Math"/>
                        </a:rPr>
                        <a:t>#</a:t>
                      </a:r>
                      <a:r>
                        <a:rPr sz="1950" baseline="-14957" dirty="0">
                          <a:latin typeface="Cambria Math"/>
                          <a:cs typeface="Cambria Math"/>
                        </a:rPr>
                        <a:t>	</a:t>
                      </a:r>
                      <a:r>
                        <a:rPr sz="1800" spc="135" dirty="0">
                          <a:latin typeface="Cambria Math"/>
                          <a:cs typeface="Cambria Math"/>
                        </a:rPr>
                        <a:t>.</a:t>
                      </a:r>
                      <a:r>
                        <a:rPr sz="1800" spc="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25" dirty="0">
                          <a:latin typeface="Cambria Math"/>
                          <a:cs typeface="Cambria Math"/>
                        </a:rPr>
                        <a:t>𝑠]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Scaled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indexed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Memory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409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mbria Math"/>
                          <a:cs typeface="Cambria Math"/>
                        </a:rPr>
                        <a:t>𝐼𝑚𝑚(,</a:t>
                      </a:r>
                      <a:r>
                        <a:rPr sz="1800" spc="-8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280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spc="-419" baseline="-17094" dirty="0">
                          <a:latin typeface="Cambria Math"/>
                          <a:cs typeface="Cambria Math"/>
                        </a:rPr>
                        <a:t>#</a:t>
                      </a:r>
                      <a:r>
                        <a:rPr sz="1950" spc="-225" baseline="-17094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,</a:t>
                      </a:r>
                      <a:r>
                        <a:rPr sz="1800" spc="-8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25" dirty="0">
                          <a:latin typeface="Cambria Math"/>
                          <a:cs typeface="Cambria Math"/>
                        </a:rPr>
                        <a:t>𝑠)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0">
                        <a:lnSpc>
                          <a:spcPct val="100000"/>
                        </a:lnSpc>
                        <a:spcBef>
                          <a:spcPts val="245"/>
                        </a:spcBef>
                        <a:tabLst>
                          <a:tab pos="2398395" algn="l"/>
                        </a:tabLst>
                      </a:pPr>
                      <a:r>
                        <a:rPr sz="1800" dirty="0">
                          <a:latin typeface="Cambria Math"/>
                          <a:cs typeface="Cambria Math"/>
                        </a:rPr>
                        <a:t>M[𝐼𝑚𝑚</a:t>
                      </a:r>
                      <a:r>
                        <a:rPr sz="1800" spc="3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+ R</a:t>
                      </a:r>
                      <a:r>
                        <a:rPr sz="1800" spc="22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305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spc="-457" baseline="-17094" dirty="0">
                          <a:latin typeface="Cambria Math"/>
                          <a:cs typeface="Cambria Math"/>
                        </a:rPr>
                        <a:t>#</a:t>
                      </a:r>
                      <a:r>
                        <a:rPr sz="1950" baseline="-17094" dirty="0">
                          <a:latin typeface="Cambria Math"/>
                          <a:cs typeface="Cambria Math"/>
                        </a:rPr>
                        <a:t>	</a:t>
                      </a:r>
                      <a:r>
                        <a:rPr sz="1800" spc="135" dirty="0">
                          <a:latin typeface="Cambria Math"/>
                          <a:cs typeface="Cambria Math"/>
                        </a:rPr>
                        <a:t>.</a:t>
                      </a:r>
                      <a:r>
                        <a:rPr sz="1800" spc="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25" dirty="0">
                          <a:latin typeface="Cambria Math"/>
                          <a:cs typeface="Cambria Math"/>
                        </a:rPr>
                        <a:t>𝑠]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Scaled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indexed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Memory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409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ambria Math"/>
                          <a:cs typeface="Cambria Math"/>
                        </a:rPr>
                        <a:t>(𝑟</a:t>
                      </a:r>
                      <a:r>
                        <a:rPr sz="1950" baseline="-14957" dirty="0">
                          <a:latin typeface="Cambria Math"/>
                          <a:cs typeface="Cambria Math"/>
                        </a:rPr>
                        <a:t>"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,</a:t>
                      </a:r>
                      <a:r>
                        <a:rPr sz="1800" spc="-2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280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spc="-419" baseline="-14957" dirty="0">
                          <a:latin typeface="Cambria Math"/>
                          <a:cs typeface="Cambria Math"/>
                        </a:rPr>
                        <a:t>#</a:t>
                      </a:r>
                      <a:r>
                        <a:rPr sz="1950" spc="-195" baseline="-14957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,</a:t>
                      </a:r>
                      <a:r>
                        <a:rPr sz="1800" spc="-2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35" dirty="0">
                          <a:latin typeface="Cambria Math"/>
                          <a:cs typeface="Cambria Math"/>
                        </a:rPr>
                        <a:t>𝑠)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0">
                        <a:lnSpc>
                          <a:spcPct val="100000"/>
                        </a:lnSpc>
                        <a:spcBef>
                          <a:spcPts val="254"/>
                        </a:spcBef>
                        <a:tabLst>
                          <a:tab pos="1638935" algn="l"/>
                          <a:tab pos="2421255" algn="l"/>
                        </a:tabLst>
                      </a:pPr>
                      <a:r>
                        <a:rPr sz="1800" dirty="0">
                          <a:latin typeface="Cambria Math"/>
                          <a:cs typeface="Cambria Math"/>
                        </a:rPr>
                        <a:t>M[R</a:t>
                      </a:r>
                      <a:r>
                        <a:rPr sz="1800" spc="204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25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spc="-37" baseline="-14957" dirty="0">
                          <a:latin typeface="Cambria Math"/>
                          <a:cs typeface="Cambria Math"/>
                        </a:rPr>
                        <a:t>"</a:t>
                      </a:r>
                      <a:r>
                        <a:rPr sz="1950" baseline="-14957" dirty="0">
                          <a:latin typeface="Cambria Math"/>
                          <a:cs typeface="Cambria Math"/>
                        </a:rPr>
                        <a:t>	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800" spc="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R</a:t>
                      </a:r>
                      <a:r>
                        <a:rPr sz="1800" spc="22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305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spc="-457" baseline="-14957" dirty="0">
                          <a:latin typeface="Cambria Math"/>
                          <a:cs typeface="Cambria Math"/>
                        </a:rPr>
                        <a:t>#</a:t>
                      </a:r>
                      <a:r>
                        <a:rPr sz="1950" baseline="-14957" dirty="0">
                          <a:latin typeface="Cambria Math"/>
                          <a:cs typeface="Cambria Math"/>
                        </a:rPr>
                        <a:t>	</a:t>
                      </a:r>
                      <a:r>
                        <a:rPr sz="1800" spc="135" dirty="0">
                          <a:latin typeface="Cambria Math"/>
                          <a:cs typeface="Cambria Math"/>
                        </a:rPr>
                        <a:t>.</a:t>
                      </a:r>
                      <a:r>
                        <a:rPr sz="1800" spc="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25" dirty="0">
                          <a:latin typeface="Cambria Math"/>
                          <a:cs typeface="Cambria Math"/>
                        </a:rPr>
                        <a:t>𝑠]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Scaled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indexed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Memory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40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mbria Math"/>
                          <a:cs typeface="Cambria Math"/>
                        </a:rPr>
                        <a:t>𝐼𝑚𝑚(𝑟</a:t>
                      </a:r>
                      <a:r>
                        <a:rPr sz="1950" baseline="-14957" dirty="0">
                          <a:latin typeface="Cambria Math"/>
                          <a:cs typeface="Cambria Math"/>
                        </a:rPr>
                        <a:t>"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,</a:t>
                      </a:r>
                      <a:r>
                        <a:rPr sz="1800" spc="-1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280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spc="-419" baseline="-14957" dirty="0">
                          <a:latin typeface="Cambria Math"/>
                          <a:cs typeface="Cambria Math"/>
                        </a:rPr>
                        <a:t>#</a:t>
                      </a:r>
                      <a:r>
                        <a:rPr sz="1950" spc="-187" baseline="-14957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,</a:t>
                      </a:r>
                      <a:r>
                        <a:rPr sz="1800" spc="-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25" dirty="0">
                          <a:latin typeface="Cambria Math"/>
                          <a:cs typeface="Cambria Math"/>
                        </a:rPr>
                        <a:t>𝑠)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0">
                        <a:lnSpc>
                          <a:spcPct val="100000"/>
                        </a:lnSpc>
                        <a:spcBef>
                          <a:spcPts val="260"/>
                        </a:spcBef>
                        <a:tabLst>
                          <a:tab pos="2387600" algn="l"/>
                        </a:tabLst>
                      </a:pPr>
                      <a:r>
                        <a:rPr sz="1800" dirty="0">
                          <a:latin typeface="Cambria Math"/>
                          <a:cs typeface="Cambria Math"/>
                        </a:rPr>
                        <a:t>M[𝐼𝑚𝑚</a:t>
                      </a:r>
                      <a:r>
                        <a:rPr sz="1800" spc="3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+ R</a:t>
                      </a:r>
                      <a:r>
                        <a:rPr sz="1800" spc="22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25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spc="-37" baseline="-14957" dirty="0">
                          <a:latin typeface="Cambria Math"/>
                          <a:cs typeface="Cambria Math"/>
                        </a:rPr>
                        <a:t>"</a:t>
                      </a:r>
                      <a:r>
                        <a:rPr sz="1950" baseline="-14957" dirty="0">
                          <a:latin typeface="Cambria Math"/>
                          <a:cs typeface="Cambria Math"/>
                        </a:rPr>
                        <a:t>	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1800" spc="39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R</a:t>
                      </a:r>
                      <a:r>
                        <a:rPr sz="1800" spc="22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305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spc="-457" baseline="-14957" dirty="0">
                          <a:latin typeface="Cambria Math"/>
                          <a:cs typeface="Cambria Math"/>
                        </a:rPr>
                        <a:t>#</a:t>
                      </a:r>
                      <a:endParaRPr sz="1950" baseline="-14957">
                        <a:latin typeface="Cambria Math"/>
                        <a:cs typeface="Cambria Math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135" dirty="0">
                          <a:latin typeface="Cambria Math"/>
                          <a:cs typeface="Cambria Math"/>
                        </a:rPr>
                        <a:t>.</a:t>
                      </a:r>
                      <a:r>
                        <a:rPr sz="1800" spc="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35" dirty="0">
                          <a:latin typeface="Cambria Math"/>
                          <a:cs typeface="Cambria Math"/>
                        </a:rPr>
                        <a:t>𝑠]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Scaled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indexed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1" name="object 31"/>
          <p:cNvSpPr/>
          <p:nvPr/>
        </p:nvSpPr>
        <p:spPr>
          <a:xfrm>
            <a:off x="8367610" y="6003289"/>
            <a:ext cx="50165" cy="212090"/>
          </a:xfrm>
          <a:custGeom>
            <a:avLst/>
            <a:gdLst/>
            <a:ahLst/>
            <a:cxnLst/>
            <a:rect l="l" t="t" r="r" b="b"/>
            <a:pathLst>
              <a:path w="50165" h="212089">
                <a:moveTo>
                  <a:pt x="49784" y="0"/>
                </a:moveTo>
                <a:lnTo>
                  <a:pt x="0" y="0"/>
                </a:lnTo>
                <a:lnTo>
                  <a:pt x="0" y="8890"/>
                </a:lnTo>
                <a:lnTo>
                  <a:pt x="31254" y="8890"/>
                </a:lnTo>
                <a:lnTo>
                  <a:pt x="31254" y="204470"/>
                </a:lnTo>
                <a:lnTo>
                  <a:pt x="0" y="204470"/>
                </a:lnTo>
                <a:lnTo>
                  <a:pt x="0" y="212090"/>
                </a:lnTo>
                <a:lnTo>
                  <a:pt x="49784" y="212090"/>
                </a:lnTo>
                <a:lnTo>
                  <a:pt x="49784" y="204470"/>
                </a:lnTo>
                <a:lnTo>
                  <a:pt x="49784" y="8890"/>
                </a:lnTo>
                <a:lnTo>
                  <a:pt x="49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31140" y="6317996"/>
            <a:ext cx="1150683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209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>
                <a:tab pos="2581910" algn="l"/>
              </a:tabLst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Figure</a:t>
            </a:r>
            <a:r>
              <a:rPr kumimoji="0" sz="1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3.3</a:t>
            </a:r>
            <a:r>
              <a:rPr kumimoji="0" sz="1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from</a:t>
            </a:r>
            <a:r>
              <a:rPr kumimoji="0" sz="1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1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book:</a:t>
            </a:r>
            <a:r>
              <a:rPr kumimoji="0" sz="1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“Operand</a:t>
            </a:r>
            <a:r>
              <a:rPr kumimoji="0" sz="1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forms.</a:t>
            </a:r>
            <a:r>
              <a:rPr kumimoji="0" sz="1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Operands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can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denote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immediate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(constant)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values,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register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values,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or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values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from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memory.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The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scaling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factor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</a:t>
            </a:r>
            <a:r>
              <a:rPr kumimoji="0" sz="1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must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either.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1,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2,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4,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or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8.”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11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97455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Recap:</a:t>
            </a:r>
            <a:r>
              <a:rPr spc="-25" dirty="0"/>
              <a:t> </a:t>
            </a:r>
            <a:r>
              <a:rPr dirty="0"/>
              <a:t>mov</a:t>
            </a:r>
            <a:r>
              <a:rPr spc="-25" dirty="0"/>
              <a:t> </a:t>
            </a:r>
            <a:r>
              <a:rPr b="0" dirty="0">
                <a:latin typeface="Calibri"/>
                <a:cs typeface="Calibri"/>
              </a:rPr>
              <a:t>so</a:t>
            </a:r>
            <a:r>
              <a:rPr b="0" spc="-25" dirty="0">
                <a:latin typeface="Calibri"/>
                <a:cs typeface="Calibri"/>
              </a:rPr>
              <a:t> far</a:t>
            </a: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241300" algn="l"/>
              </a:tabLst>
            </a:pPr>
            <a:r>
              <a:rPr dirty="0">
                <a:solidFill>
                  <a:srgbClr val="C00000"/>
                </a:solidFill>
              </a:rPr>
              <a:t>Data</a:t>
            </a:r>
            <a:r>
              <a:rPr spc="-55" dirty="0">
                <a:solidFill>
                  <a:srgbClr val="C00000"/>
                </a:solidFill>
              </a:rPr>
              <a:t> </a:t>
            </a:r>
            <a:r>
              <a:rPr dirty="0">
                <a:solidFill>
                  <a:srgbClr val="C00000"/>
                </a:solidFill>
              </a:rPr>
              <a:t>and</a:t>
            </a:r>
            <a:r>
              <a:rPr spc="-55" dirty="0">
                <a:solidFill>
                  <a:srgbClr val="C00000"/>
                </a:solidFill>
              </a:rPr>
              <a:t> </a:t>
            </a:r>
            <a:r>
              <a:rPr dirty="0">
                <a:solidFill>
                  <a:srgbClr val="C00000"/>
                </a:solidFill>
              </a:rPr>
              <a:t>Register</a:t>
            </a:r>
            <a:r>
              <a:rPr spc="-50" dirty="0">
                <a:solidFill>
                  <a:srgbClr val="C00000"/>
                </a:solidFill>
              </a:rPr>
              <a:t> </a:t>
            </a:r>
            <a:r>
              <a:rPr spc="-10" dirty="0">
                <a:solidFill>
                  <a:srgbClr val="C00000"/>
                </a:solidFill>
              </a:rPr>
              <a:t>Sizes</a:t>
            </a: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41300" algn="l"/>
              </a:tabLst>
            </a:pPr>
            <a:r>
              <a:rPr b="0" dirty="0">
                <a:latin typeface="Calibri"/>
                <a:cs typeface="Calibri"/>
              </a:rPr>
              <a:t>The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dirty="0"/>
              <a:t>lea </a:t>
            </a:r>
            <a:r>
              <a:rPr b="0" spc="-10" dirty="0">
                <a:latin typeface="Calibri"/>
                <a:cs typeface="Calibri"/>
              </a:rPr>
              <a:t>Instruction</a:t>
            </a:r>
          </a:p>
          <a:p>
            <a:pPr marL="241300" indent="-228600">
              <a:lnSpc>
                <a:spcPct val="100000"/>
              </a:lnSpc>
              <a:spcBef>
                <a:spcPts val="745"/>
              </a:spcBef>
              <a:buFont typeface="Arial"/>
              <a:buChar char="•"/>
              <a:tabLst>
                <a:tab pos="241300" algn="l"/>
              </a:tabLst>
            </a:pPr>
            <a:r>
              <a:rPr b="0" dirty="0">
                <a:latin typeface="Calibri"/>
                <a:cs typeface="Calibri"/>
              </a:rPr>
              <a:t>Logical</a:t>
            </a:r>
            <a:r>
              <a:rPr b="0" spc="-5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3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Arithmetic</a:t>
            </a:r>
            <a:r>
              <a:rPr b="0" spc="-3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Operations</a:t>
            </a:r>
          </a:p>
          <a:p>
            <a:pPr marL="241300" indent="-22860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241300" algn="l"/>
              </a:tabLst>
            </a:pPr>
            <a:r>
              <a:rPr b="0" dirty="0">
                <a:latin typeface="Calibri"/>
                <a:cs typeface="Calibri"/>
              </a:rPr>
              <a:t>Practice:</a:t>
            </a:r>
            <a:r>
              <a:rPr b="0" spc="-12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Reverse</a:t>
            </a:r>
            <a:r>
              <a:rPr b="0" spc="-11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Engineering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409043" y="1186180"/>
            <a:ext cx="387350" cy="257683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93675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1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11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24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30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38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32840" y="6090036"/>
            <a:ext cx="8326755" cy="64643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Reference</a:t>
            </a:r>
            <a:r>
              <a:rPr kumimoji="0" sz="1800" b="1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Sheet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  <a:r>
              <a:rPr kumimoji="0" sz="18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cs107.stanford.edu/resources/x86-64-reference.pdf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See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more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guides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Resources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page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course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website!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12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85745">
              <a:lnSpc>
                <a:spcPct val="100000"/>
              </a:lnSpc>
              <a:spcBef>
                <a:spcPts val="100"/>
              </a:spcBef>
            </a:pPr>
            <a:r>
              <a:rPr dirty="0"/>
              <a:t>Data </a:t>
            </a:r>
            <a:r>
              <a:rPr spc="-10" dirty="0"/>
              <a:t>Sizes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186180"/>
            <a:ext cx="10408285" cy="257683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Data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sizes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have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slightly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different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terminology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get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used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word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bytes.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double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word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quad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word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8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bytes.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" y="4145787"/>
            <a:ext cx="8956040" cy="257365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have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suffixes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refer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these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sizes: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means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means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word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means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double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word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q</a:t>
            </a:r>
            <a:r>
              <a:rPr kumimoji="0" sz="2800" b="0" i="0" u="none" strike="noStrike" kern="0" cap="none" spc="-9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means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quad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word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2030">
              <a:lnSpc>
                <a:spcPct val="100000"/>
              </a:lnSpc>
              <a:spcBef>
                <a:spcPts val="100"/>
              </a:spcBef>
            </a:pPr>
            <a:r>
              <a:rPr dirty="0"/>
              <a:t>Register</a:t>
            </a:r>
            <a:r>
              <a:rPr spc="-25" dirty="0"/>
              <a:t> </a:t>
            </a:r>
            <a:r>
              <a:rPr spc="-10" dirty="0"/>
              <a:t>Sizes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2290" y="1249171"/>
            <a:ext cx="276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63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610" y="1258315"/>
            <a:ext cx="356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Bit: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523473" y="1249171"/>
            <a:ext cx="151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181045" y="1249171"/>
            <a:ext cx="151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7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47518" y="1249171"/>
            <a:ext cx="276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15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24349" y="1240028"/>
            <a:ext cx="276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31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115050" y="1598174"/>
            <a:ext cx="5448300" cy="651510"/>
            <a:chOff x="6115050" y="1598174"/>
            <a:chExt cx="5448300" cy="651510"/>
          </a:xfrm>
        </p:grpSpPr>
        <p:sp>
          <p:nvSpPr>
            <p:cNvPr id="10" name="object 10"/>
            <p:cNvSpPr/>
            <p:nvPr/>
          </p:nvSpPr>
          <p:spPr>
            <a:xfrm>
              <a:off x="6134100" y="1617224"/>
              <a:ext cx="5410200" cy="613410"/>
            </a:xfrm>
            <a:custGeom>
              <a:avLst/>
              <a:gdLst/>
              <a:ahLst/>
              <a:cxnLst/>
              <a:rect l="l" t="t" r="r" b="b"/>
              <a:pathLst>
                <a:path w="5410200" h="613410">
                  <a:moveTo>
                    <a:pt x="0" y="0"/>
                  </a:moveTo>
                  <a:lnTo>
                    <a:pt x="5410200" y="0"/>
                  </a:lnTo>
                  <a:lnTo>
                    <a:pt x="5410200" y="613044"/>
                  </a:lnTo>
                  <a:lnTo>
                    <a:pt x="0" y="61304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877300" y="1672955"/>
              <a:ext cx="2590800" cy="501650"/>
            </a:xfrm>
            <a:custGeom>
              <a:avLst/>
              <a:gdLst/>
              <a:ahLst/>
              <a:cxnLst/>
              <a:rect l="l" t="t" r="r" b="b"/>
              <a:pathLst>
                <a:path w="2590800" h="501650">
                  <a:moveTo>
                    <a:pt x="0" y="0"/>
                  </a:moveTo>
                  <a:lnTo>
                    <a:pt x="2590800" y="0"/>
                  </a:lnTo>
                  <a:lnTo>
                    <a:pt x="2590800" y="501582"/>
                  </a:lnTo>
                  <a:lnTo>
                    <a:pt x="0" y="50158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172700" y="1728687"/>
              <a:ext cx="1219200" cy="390525"/>
            </a:xfrm>
            <a:custGeom>
              <a:avLst/>
              <a:gdLst/>
              <a:ahLst/>
              <a:cxnLst/>
              <a:rect l="l" t="t" r="r" b="b"/>
              <a:pathLst>
                <a:path w="1219200" h="390525">
                  <a:moveTo>
                    <a:pt x="0" y="0"/>
                  </a:moveTo>
                  <a:lnTo>
                    <a:pt x="1219200" y="0"/>
                  </a:lnTo>
                  <a:lnTo>
                    <a:pt x="1219200" y="390119"/>
                  </a:lnTo>
                  <a:lnTo>
                    <a:pt x="0" y="39011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6115050" y="2383327"/>
            <a:ext cx="5448300" cy="651510"/>
            <a:chOff x="6115050" y="2383327"/>
            <a:chExt cx="5448300" cy="651510"/>
          </a:xfrm>
        </p:grpSpPr>
        <p:sp>
          <p:nvSpPr>
            <p:cNvPr id="14" name="object 14"/>
            <p:cNvSpPr/>
            <p:nvPr/>
          </p:nvSpPr>
          <p:spPr>
            <a:xfrm>
              <a:off x="6134100" y="2402377"/>
              <a:ext cx="5410200" cy="613410"/>
            </a:xfrm>
            <a:custGeom>
              <a:avLst/>
              <a:gdLst/>
              <a:ahLst/>
              <a:cxnLst/>
              <a:rect l="l" t="t" r="r" b="b"/>
              <a:pathLst>
                <a:path w="5410200" h="613410">
                  <a:moveTo>
                    <a:pt x="0" y="0"/>
                  </a:moveTo>
                  <a:lnTo>
                    <a:pt x="5410200" y="0"/>
                  </a:lnTo>
                  <a:lnTo>
                    <a:pt x="5410200" y="613044"/>
                  </a:lnTo>
                  <a:lnTo>
                    <a:pt x="0" y="61304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8877300" y="2458110"/>
              <a:ext cx="2590800" cy="501650"/>
            </a:xfrm>
            <a:custGeom>
              <a:avLst/>
              <a:gdLst/>
              <a:ahLst/>
              <a:cxnLst/>
              <a:rect l="l" t="t" r="r" b="b"/>
              <a:pathLst>
                <a:path w="2590800" h="501650">
                  <a:moveTo>
                    <a:pt x="0" y="0"/>
                  </a:moveTo>
                  <a:lnTo>
                    <a:pt x="2590800" y="0"/>
                  </a:lnTo>
                  <a:lnTo>
                    <a:pt x="2590800" y="501582"/>
                  </a:lnTo>
                  <a:lnTo>
                    <a:pt x="0" y="50158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0172700" y="2513840"/>
              <a:ext cx="1219200" cy="390525"/>
            </a:xfrm>
            <a:custGeom>
              <a:avLst/>
              <a:gdLst/>
              <a:ahLst/>
              <a:cxnLst/>
              <a:rect l="l" t="t" r="r" b="b"/>
              <a:pathLst>
                <a:path w="1219200" h="390525">
                  <a:moveTo>
                    <a:pt x="0" y="0"/>
                  </a:moveTo>
                  <a:lnTo>
                    <a:pt x="1219200" y="0"/>
                  </a:lnTo>
                  <a:lnTo>
                    <a:pt x="1219200" y="390119"/>
                  </a:lnTo>
                  <a:lnTo>
                    <a:pt x="0" y="39011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552450" y="1542442"/>
          <a:ext cx="11048999" cy="1508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52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9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4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43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%rax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215" marB="0">
                    <a:lnL w="38100">
                      <a:solidFill>
                        <a:srgbClr val="C00000"/>
                      </a:solidFill>
                      <a:prstDash val="solid"/>
                    </a:lnL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83945" algn="r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%eax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215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9895" algn="r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%ax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215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0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%al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215" marB="0">
                    <a:lnR w="38100">
                      <a:solidFill>
                        <a:srgbClr val="C00000"/>
                      </a:solidFill>
                      <a:prstDash val="solid"/>
                    </a:lnR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789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%rbx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7329" marB="0">
                    <a:lnL w="38100">
                      <a:solidFill>
                        <a:srgbClr val="C00000"/>
                      </a:solidFill>
                      <a:prstDash val="solid"/>
                    </a:lnL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83945" algn="r">
                        <a:lnSpc>
                          <a:spcPct val="100000"/>
                        </a:lnSpc>
                        <a:spcBef>
                          <a:spcPts val="1789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%ebx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7329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9895" algn="r">
                        <a:lnSpc>
                          <a:spcPct val="100000"/>
                        </a:lnSpc>
                        <a:spcBef>
                          <a:spcPts val="178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%bx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7329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0">
                        <a:lnSpc>
                          <a:spcPct val="100000"/>
                        </a:lnSpc>
                        <a:spcBef>
                          <a:spcPts val="178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%bl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7329" marB="0">
                    <a:lnR w="38100">
                      <a:solidFill>
                        <a:srgbClr val="C00000"/>
                      </a:solidFill>
                      <a:prstDash val="solid"/>
                    </a:lnR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8" name="object 18"/>
          <p:cNvGrpSpPr/>
          <p:nvPr/>
        </p:nvGrpSpPr>
        <p:grpSpPr>
          <a:xfrm>
            <a:off x="6115050" y="3180772"/>
            <a:ext cx="5448300" cy="651510"/>
            <a:chOff x="6115050" y="3180772"/>
            <a:chExt cx="5448300" cy="651510"/>
          </a:xfrm>
        </p:grpSpPr>
        <p:sp>
          <p:nvSpPr>
            <p:cNvPr id="19" name="object 19"/>
            <p:cNvSpPr/>
            <p:nvPr/>
          </p:nvSpPr>
          <p:spPr>
            <a:xfrm>
              <a:off x="6134100" y="3199822"/>
              <a:ext cx="5410200" cy="613410"/>
            </a:xfrm>
            <a:custGeom>
              <a:avLst/>
              <a:gdLst/>
              <a:ahLst/>
              <a:cxnLst/>
              <a:rect l="l" t="t" r="r" b="b"/>
              <a:pathLst>
                <a:path w="5410200" h="613410">
                  <a:moveTo>
                    <a:pt x="0" y="0"/>
                  </a:moveTo>
                  <a:lnTo>
                    <a:pt x="5410200" y="0"/>
                  </a:lnTo>
                  <a:lnTo>
                    <a:pt x="5410200" y="613044"/>
                  </a:lnTo>
                  <a:lnTo>
                    <a:pt x="0" y="61304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8877300" y="3255553"/>
              <a:ext cx="2590800" cy="501650"/>
            </a:xfrm>
            <a:custGeom>
              <a:avLst/>
              <a:gdLst/>
              <a:ahLst/>
              <a:cxnLst/>
              <a:rect l="l" t="t" r="r" b="b"/>
              <a:pathLst>
                <a:path w="2590800" h="501650">
                  <a:moveTo>
                    <a:pt x="0" y="0"/>
                  </a:moveTo>
                  <a:lnTo>
                    <a:pt x="2590800" y="0"/>
                  </a:lnTo>
                  <a:lnTo>
                    <a:pt x="2590800" y="501582"/>
                  </a:lnTo>
                  <a:lnTo>
                    <a:pt x="0" y="50158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0172700" y="3311284"/>
              <a:ext cx="1219200" cy="390525"/>
            </a:xfrm>
            <a:custGeom>
              <a:avLst/>
              <a:gdLst/>
              <a:ahLst/>
              <a:cxnLst/>
              <a:rect l="l" t="t" r="r" b="b"/>
              <a:pathLst>
                <a:path w="1219200" h="390525">
                  <a:moveTo>
                    <a:pt x="0" y="0"/>
                  </a:moveTo>
                  <a:lnTo>
                    <a:pt x="1219200" y="0"/>
                  </a:lnTo>
                  <a:lnTo>
                    <a:pt x="1219200" y="390119"/>
                  </a:lnTo>
                  <a:lnTo>
                    <a:pt x="0" y="39011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6115050" y="3965925"/>
            <a:ext cx="5448300" cy="651510"/>
            <a:chOff x="6115050" y="3965925"/>
            <a:chExt cx="5448300" cy="651510"/>
          </a:xfrm>
        </p:grpSpPr>
        <p:sp>
          <p:nvSpPr>
            <p:cNvPr id="23" name="object 23"/>
            <p:cNvSpPr/>
            <p:nvPr/>
          </p:nvSpPr>
          <p:spPr>
            <a:xfrm>
              <a:off x="6134100" y="3984975"/>
              <a:ext cx="5410200" cy="613410"/>
            </a:xfrm>
            <a:custGeom>
              <a:avLst/>
              <a:gdLst/>
              <a:ahLst/>
              <a:cxnLst/>
              <a:rect l="l" t="t" r="r" b="b"/>
              <a:pathLst>
                <a:path w="5410200" h="613410">
                  <a:moveTo>
                    <a:pt x="0" y="0"/>
                  </a:moveTo>
                  <a:lnTo>
                    <a:pt x="5410200" y="0"/>
                  </a:lnTo>
                  <a:lnTo>
                    <a:pt x="5410200" y="613044"/>
                  </a:lnTo>
                  <a:lnTo>
                    <a:pt x="0" y="61304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8877300" y="4040708"/>
              <a:ext cx="2590800" cy="501650"/>
            </a:xfrm>
            <a:custGeom>
              <a:avLst/>
              <a:gdLst/>
              <a:ahLst/>
              <a:cxnLst/>
              <a:rect l="l" t="t" r="r" b="b"/>
              <a:pathLst>
                <a:path w="2590800" h="501650">
                  <a:moveTo>
                    <a:pt x="0" y="0"/>
                  </a:moveTo>
                  <a:lnTo>
                    <a:pt x="2590800" y="0"/>
                  </a:lnTo>
                  <a:lnTo>
                    <a:pt x="2590800" y="501582"/>
                  </a:lnTo>
                  <a:lnTo>
                    <a:pt x="0" y="50158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10172700" y="4096439"/>
              <a:ext cx="1219200" cy="390525"/>
            </a:xfrm>
            <a:custGeom>
              <a:avLst/>
              <a:gdLst/>
              <a:ahLst/>
              <a:cxnLst/>
              <a:rect l="l" t="t" r="r" b="b"/>
              <a:pathLst>
                <a:path w="1219200" h="390525">
                  <a:moveTo>
                    <a:pt x="0" y="0"/>
                  </a:moveTo>
                  <a:lnTo>
                    <a:pt x="1219200" y="0"/>
                  </a:lnTo>
                  <a:lnTo>
                    <a:pt x="1219200" y="390119"/>
                  </a:lnTo>
                  <a:lnTo>
                    <a:pt x="0" y="39011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552450" y="3125040"/>
          <a:ext cx="11048999" cy="1508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52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9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4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43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%rcx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8120" marB="0">
                    <a:lnL w="38100">
                      <a:solidFill>
                        <a:srgbClr val="C00000"/>
                      </a:solidFill>
                      <a:prstDash val="solid"/>
                    </a:lnL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83945" algn="r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%ecx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8120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9895" algn="r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%cx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8120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0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%cl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8120" marB="0">
                    <a:lnR w="38100">
                      <a:solidFill>
                        <a:srgbClr val="C00000"/>
                      </a:solidFill>
                      <a:prstDash val="solid"/>
                    </a:lnR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%rdx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6695" marB="0">
                    <a:lnL w="38100">
                      <a:solidFill>
                        <a:srgbClr val="C00000"/>
                      </a:solidFill>
                      <a:prstDash val="solid"/>
                    </a:lnL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83945" algn="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%edx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6695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9895" algn="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%dx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6695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0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%dl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6695" marB="0">
                    <a:lnR w="38100">
                      <a:solidFill>
                        <a:srgbClr val="C00000"/>
                      </a:solidFill>
                      <a:prstDash val="solid"/>
                    </a:lnR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7" name="object 27"/>
          <p:cNvGrpSpPr/>
          <p:nvPr/>
        </p:nvGrpSpPr>
        <p:grpSpPr>
          <a:xfrm>
            <a:off x="6115050" y="4773202"/>
            <a:ext cx="5448300" cy="651510"/>
            <a:chOff x="6115050" y="4773202"/>
            <a:chExt cx="5448300" cy="651510"/>
          </a:xfrm>
        </p:grpSpPr>
        <p:sp>
          <p:nvSpPr>
            <p:cNvPr id="28" name="object 28"/>
            <p:cNvSpPr/>
            <p:nvPr/>
          </p:nvSpPr>
          <p:spPr>
            <a:xfrm>
              <a:off x="6134100" y="4792252"/>
              <a:ext cx="5410200" cy="613410"/>
            </a:xfrm>
            <a:custGeom>
              <a:avLst/>
              <a:gdLst/>
              <a:ahLst/>
              <a:cxnLst/>
              <a:rect l="l" t="t" r="r" b="b"/>
              <a:pathLst>
                <a:path w="5410200" h="613410">
                  <a:moveTo>
                    <a:pt x="0" y="0"/>
                  </a:moveTo>
                  <a:lnTo>
                    <a:pt x="5410200" y="0"/>
                  </a:lnTo>
                  <a:lnTo>
                    <a:pt x="5410200" y="613044"/>
                  </a:lnTo>
                  <a:lnTo>
                    <a:pt x="0" y="61304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8877300" y="4847985"/>
              <a:ext cx="2590800" cy="501650"/>
            </a:xfrm>
            <a:custGeom>
              <a:avLst/>
              <a:gdLst/>
              <a:ahLst/>
              <a:cxnLst/>
              <a:rect l="l" t="t" r="r" b="b"/>
              <a:pathLst>
                <a:path w="2590800" h="501650">
                  <a:moveTo>
                    <a:pt x="0" y="0"/>
                  </a:moveTo>
                  <a:lnTo>
                    <a:pt x="2590800" y="0"/>
                  </a:lnTo>
                  <a:lnTo>
                    <a:pt x="2590800" y="501582"/>
                  </a:lnTo>
                  <a:lnTo>
                    <a:pt x="0" y="50158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10172700" y="4903716"/>
              <a:ext cx="1219200" cy="390525"/>
            </a:xfrm>
            <a:custGeom>
              <a:avLst/>
              <a:gdLst/>
              <a:ahLst/>
              <a:cxnLst/>
              <a:rect l="l" t="t" r="r" b="b"/>
              <a:pathLst>
                <a:path w="1219200" h="390525">
                  <a:moveTo>
                    <a:pt x="0" y="0"/>
                  </a:moveTo>
                  <a:lnTo>
                    <a:pt x="1219200" y="0"/>
                  </a:lnTo>
                  <a:lnTo>
                    <a:pt x="1219200" y="390119"/>
                  </a:lnTo>
                  <a:lnTo>
                    <a:pt x="0" y="39011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6115050" y="5558356"/>
            <a:ext cx="5448300" cy="651510"/>
            <a:chOff x="6115050" y="5558356"/>
            <a:chExt cx="5448300" cy="651510"/>
          </a:xfrm>
        </p:grpSpPr>
        <p:sp>
          <p:nvSpPr>
            <p:cNvPr id="32" name="object 32"/>
            <p:cNvSpPr/>
            <p:nvPr/>
          </p:nvSpPr>
          <p:spPr>
            <a:xfrm>
              <a:off x="6134100" y="5577406"/>
              <a:ext cx="5410200" cy="613410"/>
            </a:xfrm>
            <a:custGeom>
              <a:avLst/>
              <a:gdLst/>
              <a:ahLst/>
              <a:cxnLst/>
              <a:rect l="l" t="t" r="r" b="b"/>
              <a:pathLst>
                <a:path w="5410200" h="613410">
                  <a:moveTo>
                    <a:pt x="0" y="0"/>
                  </a:moveTo>
                  <a:lnTo>
                    <a:pt x="5410200" y="0"/>
                  </a:lnTo>
                  <a:lnTo>
                    <a:pt x="5410200" y="613044"/>
                  </a:lnTo>
                  <a:lnTo>
                    <a:pt x="0" y="61304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8877300" y="5633138"/>
              <a:ext cx="2590800" cy="501650"/>
            </a:xfrm>
            <a:custGeom>
              <a:avLst/>
              <a:gdLst/>
              <a:ahLst/>
              <a:cxnLst/>
              <a:rect l="l" t="t" r="r" b="b"/>
              <a:pathLst>
                <a:path w="2590800" h="501650">
                  <a:moveTo>
                    <a:pt x="0" y="0"/>
                  </a:moveTo>
                  <a:lnTo>
                    <a:pt x="2590800" y="0"/>
                  </a:lnTo>
                  <a:lnTo>
                    <a:pt x="2590800" y="501582"/>
                  </a:lnTo>
                  <a:lnTo>
                    <a:pt x="0" y="50158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10172700" y="5688869"/>
              <a:ext cx="1219200" cy="390525"/>
            </a:xfrm>
            <a:custGeom>
              <a:avLst/>
              <a:gdLst/>
              <a:ahLst/>
              <a:cxnLst/>
              <a:rect l="l" t="t" r="r" b="b"/>
              <a:pathLst>
                <a:path w="1219200" h="390525">
                  <a:moveTo>
                    <a:pt x="0" y="0"/>
                  </a:moveTo>
                  <a:lnTo>
                    <a:pt x="1219200" y="0"/>
                  </a:lnTo>
                  <a:lnTo>
                    <a:pt x="1219200" y="390119"/>
                  </a:lnTo>
                  <a:lnTo>
                    <a:pt x="0" y="39011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35" name="object 35"/>
          <p:cNvGraphicFramePr>
            <a:graphicFrameLocks noGrp="1"/>
          </p:cNvGraphicFramePr>
          <p:nvPr/>
        </p:nvGraphicFramePr>
        <p:xfrm>
          <a:off x="552450" y="4717472"/>
          <a:ext cx="11048999" cy="1508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52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9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4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43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%rsi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850" marB="0">
                    <a:lnL w="38100">
                      <a:solidFill>
                        <a:srgbClr val="C00000"/>
                      </a:solidFill>
                      <a:prstDash val="solid"/>
                    </a:lnL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83945" algn="r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%esi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850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9895" algn="r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%si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850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0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%sil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850" marB="0">
                    <a:lnR w="38100">
                      <a:solidFill>
                        <a:srgbClr val="C00000"/>
                      </a:solidFill>
                      <a:prstDash val="solid"/>
                    </a:lnR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%rdi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05" marB="0">
                    <a:lnL w="38100">
                      <a:solidFill>
                        <a:srgbClr val="C00000"/>
                      </a:solidFill>
                      <a:prstDash val="solid"/>
                    </a:lnL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R="1083945" algn="r">
                        <a:lnSpc>
                          <a:spcPct val="100000"/>
                        </a:lnSpc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%edi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05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R="429895" algn="r">
                        <a:lnSpc>
                          <a:spcPct val="100000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%di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05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438150">
                        <a:lnSpc>
                          <a:spcPct val="100000"/>
                        </a:lnSpc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%dil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05" marB="0">
                    <a:lnR w="38100">
                      <a:solidFill>
                        <a:srgbClr val="C00000"/>
                      </a:solidFill>
                      <a:prstDash val="solid"/>
                    </a:lnR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2030">
              <a:lnSpc>
                <a:spcPct val="100000"/>
              </a:lnSpc>
              <a:spcBef>
                <a:spcPts val="100"/>
              </a:spcBef>
            </a:pPr>
            <a:r>
              <a:rPr dirty="0"/>
              <a:t>Register</a:t>
            </a:r>
            <a:r>
              <a:rPr spc="-25" dirty="0"/>
              <a:t> </a:t>
            </a:r>
            <a:r>
              <a:rPr spc="-10" dirty="0"/>
              <a:t>Sizes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115050" y="1598174"/>
            <a:ext cx="5448300" cy="651510"/>
            <a:chOff x="6115050" y="1598174"/>
            <a:chExt cx="5448300" cy="651510"/>
          </a:xfrm>
        </p:grpSpPr>
        <p:sp>
          <p:nvSpPr>
            <p:cNvPr id="4" name="object 4"/>
            <p:cNvSpPr/>
            <p:nvPr/>
          </p:nvSpPr>
          <p:spPr>
            <a:xfrm>
              <a:off x="6134100" y="1617224"/>
              <a:ext cx="5410200" cy="613410"/>
            </a:xfrm>
            <a:custGeom>
              <a:avLst/>
              <a:gdLst/>
              <a:ahLst/>
              <a:cxnLst/>
              <a:rect l="l" t="t" r="r" b="b"/>
              <a:pathLst>
                <a:path w="5410200" h="613410">
                  <a:moveTo>
                    <a:pt x="0" y="0"/>
                  </a:moveTo>
                  <a:lnTo>
                    <a:pt x="5410200" y="0"/>
                  </a:lnTo>
                  <a:lnTo>
                    <a:pt x="5410200" y="613044"/>
                  </a:lnTo>
                  <a:lnTo>
                    <a:pt x="0" y="61304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8877300" y="1672955"/>
              <a:ext cx="2590800" cy="501650"/>
            </a:xfrm>
            <a:custGeom>
              <a:avLst/>
              <a:gdLst/>
              <a:ahLst/>
              <a:cxnLst/>
              <a:rect l="l" t="t" r="r" b="b"/>
              <a:pathLst>
                <a:path w="2590800" h="501650">
                  <a:moveTo>
                    <a:pt x="0" y="0"/>
                  </a:moveTo>
                  <a:lnTo>
                    <a:pt x="2590800" y="0"/>
                  </a:lnTo>
                  <a:lnTo>
                    <a:pt x="2590800" y="501582"/>
                  </a:lnTo>
                  <a:lnTo>
                    <a:pt x="0" y="50158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172700" y="1728687"/>
              <a:ext cx="1219200" cy="390525"/>
            </a:xfrm>
            <a:custGeom>
              <a:avLst/>
              <a:gdLst/>
              <a:ahLst/>
              <a:cxnLst/>
              <a:rect l="l" t="t" r="r" b="b"/>
              <a:pathLst>
                <a:path w="1219200" h="390525">
                  <a:moveTo>
                    <a:pt x="0" y="0"/>
                  </a:moveTo>
                  <a:lnTo>
                    <a:pt x="1219200" y="0"/>
                  </a:lnTo>
                  <a:lnTo>
                    <a:pt x="1219200" y="390119"/>
                  </a:lnTo>
                  <a:lnTo>
                    <a:pt x="0" y="39011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42290" y="1249171"/>
            <a:ext cx="276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63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610" y="1258315"/>
            <a:ext cx="356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Bit: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523473" y="1249171"/>
            <a:ext cx="151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81045" y="1249171"/>
            <a:ext cx="151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7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47518" y="1249171"/>
            <a:ext cx="276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15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24349" y="1240028"/>
            <a:ext cx="276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31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115050" y="2383327"/>
            <a:ext cx="5448300" cy="651510"/>
            <a:chOff x="6115050" y="2383327"/>
            <a:chExt cx="5448300" cy="651510"/>
          </a:xfrm>
        </p:grpSpPr>
        <p:sp>
          <p:nvSpPr>
            <p:cNvPr id="14" name="object 14"/>
            <p:cNvSpPr/>
            <p:nvPr/>
          </p:nvSpPr>
          <p:spPr>
            <a:xfrm>
              <a:off x="6134100" y="2402377"/>
              <a:ext cx="5410200" cy="613410"/>
            </a:xfrm>
            <a:custGeom>
              <a:avLst/>
              <a:gdLst/>
              <a:ahLst/>
              <a:cxnLst/>
              <a:rect l="l" t="t" r="r" b="b"/>
              <a:pathLst>
                <a:path w="5410200" h="613410">
                  <a:moveTo>
                    <a:pt x="0" y="0"/>
                  </a:moveTo>
                  <a:lnTo>
                    <a:pt x="5410200" y="0"/>
                  </a:lnTo>
                  <a:lnTo>
                    <a:pt x="5410200" y="613044"/>
                  </a:lnTo>
                  <a:lnTo>
                    <a:pt x="0" y="61304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8877300" y="2458110"/>
              <a:ext cx="2590800" cy="501650"/>
            </a:xfrm>
            <a:custGeom>
              <a:avLst/>
              <a:gdLst/>
              <a:ahLst/>
              <a:cxnLst/>
              <a:rect l="l" t="t" r="r" b="b"/>
              <a:pathLst>
                <a:path w="2590800" h="501650">
                  <a:moveTo>
                    <a:pt x="0" y="0"/>
                  </a:moveTo>
                  <a:lnTo>
                    <a:pt x="2590800" y="0"/>
                  </a:lnTo>
                  <a:lnTo>
                    <a:pt x="2590800" y="501582"/>
                  </a:lnTo>
                  <a:lnTo>
                    <a:pt x="0" y="50158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0172700" y="2513840"/>
              <a:ext cx="1219200" cy="390525"/>
            </a:xfrm>
            <a:custGeom>
              <a:avLst/>
              <a:gdLst/>
              <a:ahLst/>
              <a:cxnLst/>
              <a:rect l="l" t="t" r="r" b="b"/>
              <a:pathLst>
                <a:path w="1219200" h="390525">
                  <a:moveTo>
                    <a:pt x="0" y="0"/>
                  </a:moveTo>
                  <a:lnTo>
                    <a:pt x="1219200" y="0"/>
                  </a:lnTo>
                  <a:lnTo>
                    <a:pt x="1219200" y="390119"/>
                  </a:lnTo>
                  <a:lnTo>
                    <a:pt x="0" y="39011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552450" y="1542442"/>
          <a:ext cx="11048999" cy="1508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52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9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4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43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%rbp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215" marB="0">
                    <a:lnL w="38100">
                      <a:solidFill>
                        <a:srgbClr val="C00000"/>
                      </a:solidFill>
                      <a:prstDash val="solid"/>
                    </a:lnL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83945" algn="r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%ebp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215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9895" algn="r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%bp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215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0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%bpl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215" marB="0">
                    <a:lnR w="38100">
                      <a:solidFill>
                        <a:srgbClr val="C00000"/>
                      </a:solidFill>
                      <a:prstDash val="solid"/>
                    </a:lnR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789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%rsp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7329" marB="0">
                    <a:lnL w="38100">
                      <a:solidFill>
                        <a:srgbClr val="C00000"/>
                      </a:solidFill>
                      <a:prstDash val="solid"/>
                    </a:lnL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83945" algn="r">
                        <a:lnSpc>
                          <a:spcPct val="100000"/>
                        </a:lnSpc>
                        <a:spcBef>
                          <a:spcPts val="1789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%esp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7329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9895" algn="r">
                        <a:lnSpc>
                          <a:spcPct val="100000"/>
                        </a:lnSpc>
                        <a:spcBef>
                          <a:spcPts val="1789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%sp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7329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0">
                        <a:lnSpc>
                          <a:spcPct val="100000"/>
                        </a:lnSpc>
                        <a:spcBef>
                          <a:spcPts val="1789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%spl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7329" marB="0">
                    <a:lnR w="38100">
                      <a:solidFill>
                        <a:srgbClr val="C00000"/>
                      </a:solidFill>
                      <a:prstDash val="solid"/>
                    </a:lnR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8" name="object 18"/>
          <p:cNvGrpSpPr/>
          <p:nvPr/>
        </p:nvGrpSpPr>
        <p:grpSpPr>
          <a:xfrm>
            <a:off x="6115050" y="3180772"/>
            <a:ext cx="5448300" cy="651510"/>
            <a:chOff x="6115050" y="3180772"/>
            <a:chExt cx="5448300" cy="651510"/>
          </a:xfrm>
        </p:grpSpPr>
        <p:sp>
          <p:nvSpPr>
            <p:cNvPr id="19" name="object 19"/>
            <p:cNvSpPr/>
            <p:nvPr/>
          </p:nvSpPr>
          <p:spPr>
            <a:xfrm>
              <a:off x="6134100" y="3199822"/>
              <a:ext cx="5410200" cy="613410"/>
            </a:xfrm>
            <a:custGeom>
              <a:avLst/>
              <a:gdLst/>
              <a:ahLst/>
              <a:cxnLst/>
              <a:rect l="l" t="t" r="r" b="b"/>
              <a:pathLst>
                <a:path w="5410200" h="613410">
                  <a:moveTo>
                    <a:pt x="0" y="0"/>
                  </a:moveTo>
                  <a:lnTo>
                    <a:pt x="5410200" y="0"/>
                  </a:lnTo>
                  <a:lnTo>
                    <a:pt x="5410200" y="613044"/>
                  </a:lnTo>
                  <a:lnTo>
                    <a:pt x="0" y="61304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8877300" y="3255553"/>
              <a:ext cx="2590800" cy="501650"/>
            </a:xfrm>
            <a:custGeom>
              <a:avLst/>
              <a:gdLst/>
              <a:ahLst/>
              <a:cxnLst/>
              <a:rect l="l" t="t" r="r" b="b"/>
              <a:pathLst>
                <a:path w="2590800" h="501650">
                  <a:moveTo>
                    <a:pt x="0" y="0"/>
                  </a:moveTo>
                  <a:lnTo>
                    <a:pt x="2590800" y="0"/>
                  </a:lnTo>
                  <a:lnTo>
                    <a:pt x="2590800" y="501582"/>
                  </a:lnTo>
                  <a:lnTo>
                    <a:pt x="0" y="50158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0172700" y="3311284"/>
              <a:ext cx="1219200" cy="390525"/>
            </a:xfrm>
            <a:custGeom>
              <a:avLst/>
              <a:gdLst/>
              <a:ahLst/>
              <a:cxnLst/>
              <a:rect l="l" t="t" r="r" b="b"/>
              <a:pathLst>
                <a:path w="1219200" h="390525">
                  <a:moveTo>
                    <a:pt x="0" y="0"/>
                  </a:moveTo>
                  <a:lnTo>
                    <a:pt x="1219200" y="0"/>
                  </a:lnTo>
                  <a:lnTo>
                    <a:pt x="1219200" y="390119"/>
                  </a:lnTo>
                  <a:lnTo>
                    <a:pt x="0" y="39011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6115050" y="3965925"/>
            <a:ext cx="5448300" cy="651510"/>
            <a:chOff x="6115050" y="3965925"/>
            <a:chExt cx="5448300" cy="651510"/>
          </a:xfrm>
        </p:grpSpPr>
        <p:sp>
          <p:nvSpPr>
            <p:cNvPr id="23" name="object 23"/>
            <p:cNvSpPr/>
            <p:nvPr/>
          </p:nvSpPr>
          <p:spPr>
            <a:xfrm>
              <a:off x="6134100" y="3984975"/>
              <a:ext cx="5410200" cy="613410"/>
            </a:xfrm>
            <a:custGeom>
              <a:avLst/>
              <a:gdLst/>
              <a:ahLst/>
              <a:cxnLst/>
              <a:rect l="l" t="t" r="r" b="b"/>
              <a:pathLst>
                <a:path w="5410200" h="613410">
                  <a:moveTo>
                    <a:pt x="0" y="0"/>
                  </a:moveTo>
                  <a:lnTo>
                    <a:pt x="5410200" y="0"/>
                  </a:lnTo>
                  <a:lnTo>
                    <a:pt x="5410200" y="613044"/>
                  </a:lnTo>
                  <a:lnTo>
                    <a:pt x="0" y="61304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8877300" y="4040708"/>
              <a:ext cx="2590800" cy="501650"/>
            </a:xfrm>
            <a:custGeom>
              <a:avLst/>
              <a:gdLst/>
              <a:ahLst/>
              <a:cxnLst/>
              <a:rect l="l" t="t" r="r" b="b"/>
              <a:pathLst>
                <a:path w="2590800" h="501650">
                  <a:moveTo>
                    <a:pt x="0" y="0"/>
                  </a:moveTo>
                  <a:lnTo>
                    <a:pt x="2590800" y="0"/>
                  </a:lnTo>
                  <a:lnTo>
                    <a:pt x="2590800" y="501582"/>
                  </a:lnTo>
                  <a:lnTo>
                    <a:pt x="0" y="50158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10172700" y="4096439"/>
              <a:ext cx="1219200" cy="390525"/>
            </a:xfrm>
            <a:custGeom>
              <a:avLst/>
              <a:gdLst/>
              <a:ahLst/>
              <a:cxnLst/>
              <a:rect l="l" t="t" r="r" b="b"/>
              <a:pathLst>
                <a:path w="1219200" h="390525">
                  <a:moveTo>
                    <a:pt x="0" y="0"/>
                  </a:moveTo>
                  <a:lnTo>
                    <a:pt x="1219200" y="0"/>
                  </a:lnTo>
                  <a:lnTo>
                    <a:pt x="1219200" y="390119"/>
                  </a:lnTo>
                  <a:lnTo>
                    <a:pt x="0" y="39011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552450" y="3125040"/>
          <a:ext cx="11048999" cy="1508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82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4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43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%r8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8120" marB="0">
                    <a:lnL w="38100">
                      <a:solidFill>
                        <a:srgbClr val="C00000"/>
                      </a:solidFill>
                      <a:prstDash val="solid"/>
                    </a:lnL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83945" algn="r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%r8d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8120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0045" algn="r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%r8w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8120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8300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%r8b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8120" marB="0">
                    <a:lnR w="38100">
                      <a:solidFill>
                        <a:srgbClr val="C00000"/>
                      </a:solidFill>
                      <a:prstDash val="solid"/>
                    </a:lnR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%r9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6695" marB="0">
                    <a:lnL w="38100">
                      <a:solidFill>
                        <a:srgbClr val="C00000"/>
                      </a:solidFill>
                      <a:prstDash val="solid"/>
                    </a:lnL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83945" algn="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%r9d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6695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60045" algn="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%r9w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6695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8300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%r9b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6695" marB="0">
                    <a:lnR w="38100">
                      <a:solidFill>
                        <a:srgbClr val="C00000"/>
                      </a:solidFill>
                      <a:prstDash val="solid"/>
                    </a:lnR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7" name="object 27"/>
          <p:cNvGrpSpPr/>
          <p:nvPr/>
        </p:nvGrpSpPr>
        <p:grpSpPr>
          <a:xfrm>
            <a:off x="6115050" y="4773202"/>
            <a:ext cx="5448300" cy="651510"/>
            <a:chOff x="6115050" y="4773202"/>
            <a:chExt cx="5448300" cy="651510"/>
          </a:xfrm>
        </p:grpSpPr>
        <p:sp>
          <p:nvSpPr>
            <p:cNvPr id="28" name="object 28"/>
            <p:cNvSpPr/>
            <p:nvPr/>
          </p:nvSpPr>
          <p:spPr>
            <a:xfrm>
              <a:off x="6134100" y="4792252"/>
              <a:ext cx="5410200" cy="613410"/>
            </a:xfrm>
            <a:custGeom>
              <a:avLst/>
              <a:gdLst/>
              <a:ahLst/>
              <a:cxnLst/>
              <a:rect l="l" t="t" r="r" b="b"/>
              <a:pathLst>
                <a:path w="5410200" h="613410">
                  <a:moveTo>
                    <a:pt x="0" y="0"/>
                  </a:moveTo>
                  <a:lnTo>
                    <a:pt x="5410200" y="0"/>
                  </a:lnTo>
                  <a:lnTo>
                    <a:pt x="5410200" y="613044"/>
                  </a:lnTo>
                  <a:lnTo>
                    <a:pt x="0" y="61304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8877300" y="4847985"/>
              <a:ext cx="2590800" cy="501650"/>
            </a:xfrm>
            <a:custGeom>
              <a:avLst/>
              <a:gdLst/>
              <a:ahLst/>
              <a:cxnLst/>
              <a:rect l="l" t="t" r="r" b="b"/>
              <a:pathLst>
                <a:path w="2590800" h="501650">
                  <a:moveTo>
                    <a:pt x="0" y="0"/>
                  </a:moveTo>
                  <a:lnTo>
                    <a:pt x="2590800" y="0"/>
                  </a:lnTo>
                  <a:lnTo>
                    <a:pt x="2590800" y="501582"/>
                  </a:lnTo>
                  <a:lnTo>
                    <a:pt x="0" y="50158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10172700" y="4903716"/>
              <a:ext cx="1219200" cy="390525"/>
            </a:xfrm>
            <a:custGeom>
              <a:avLst/>
              <a:gdLst/>
              <a:ahLst/>
              <a:cxnLst/>
              <a:rect l="l" t="t" r="r" b="b"/>
              <a:pathLst>
                <a:path w="1219200" h="390525">
                  <a:moveTo>
                    <a:pt x="0" y="0"/>
                  </a:moveTo>
                  <a:lnTo>
                    <a:pt x="1219200" y="0"/>
                  </a:lnTo>
                  <a:lnTo>
                    <a:pt x="1219200" y="390119"/>
                  </a:lnTo>
                  <a:lnTo>
                    <a:pt x="0" y="39011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6115050" y="5558356"/>
            <a:ext cx="5448300" cy="651510"/>
            <a:chOff x="6115050" y="5558356"/>
            <a:chExt cx="5448300" cy="651510"/>
          </a:xfrm>
        </p:grpSpPr>
        <p:sp>
          <p:nvSpPr>
            <p:cNvPr id="32" name="object 32"/>
            <p:cNvSpPr/>
            <p:nvPr/>
          </p:nvSpPr>
          <p:spPr>
            <a:xfrm>
              <a:off x="6134100" y="5577406"/>
              <a:ext cx="5410200" cy="613410"/>
            </a:xfrm>
            <a:custGeom>
              <a:avLst/>
              <a:gdLst/>
              <a:ahLst/>
              <a:cxnLst/>
              <a:rect l="l" t="t" r="r" b="b"/>
              <a:pathLst>
                <a:path w="5410200" h="613410">
                  <a:moveTo>
                    <a:pt x="0" y="0"/>
                  </a:moveTo>
                  <a:lnTo>
                    <a:pt x="5410200" y="0"/>
                  </a:lnTo>
                  <a:lnTo>
                    <a:pt x="5410200" y="613044"/>
                  </a:lnTo>
                  <a:lnTo>
                    <a:pt x="0" y="61304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8877300" y="5633138"/>
              <a:ext cx="2590800" cy="501650"/>
            </a:xfrm>
            <a:custGeom>
              <a:avLst/>
              <a:gdLst/>
              <a:ahLst/>
              <a:cxnLst/>
              <a:rect l="l" t="t" r="r" b="b"/>
              <a:pathLst>
                <a:path w="2590800" h="501650">
                  <a:moveTo>
                    <a:pt x="0" y="0"/>
                  </a:moveTo>
                  <a:lnTo>
                    <a:pt x="2590800" y="0"/>
                  </a:lnTo>
                  <a:lnTo>
                    <a:pt x="2590800" y="501582"/>
                  </a:lnTo>
                  <a:lnTo>
                    <a:pt x="0" y="50158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10172700" y="5688869"/>
              <a:ext cx="1219200" cy="390525"/>
            </a:xfrm>
            <a:custGeom>
              <a:avLst/>
              <a:gdLst/>
              <a:ahLst/>
              <a:cxnLst/>
              <a:rect l="l" t="t" r="r" b="b"/>
              <a:pathLst>
                <a:path w="1219200" h="390525">
                  <a:moveTo>
                    <a:pt x="0" y="0"/>
                  </a:moveTo>
                  <a:lnTo>
                    <a:pt x="1219200" y="0"/>
                  </a:lnTo>
                  <a:lnTo>
                    <a:pt x="1219200" y="390119"/>
                  </a:lnTo>
                  <a:lnTo>
                    <a:pt x="0" y="39011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35" name="object 35"/>
          <p:cNvGraphicFramePr>
            <a:graphicFrameLocks noGrp="1"/>
          </p:cNvGraphicFramePr>
          <p:nvPr/>
        </p:nvGraphicFramePr>
        <p:xfrm>
          <a:off x="552450" y="4717472"/>
          <a:ext cx="11048999" cy="1508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52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48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43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%r10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850" marB="0">
                    <a:lnL w="38100">
                      <a:solidFill>
                        <a:srgbClr val="C00000"/>
                      </a:solidFill>
                      <a:prstDash val="solid"/>
                    </a:lnL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4094" algn="r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%r10d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850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0195" algn="r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%r10w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850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%r10b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850" marB="0">
                    <a:lnR w="38100">
                      <a:solidFill>
                        <a:srgbClr val="C00000"/>
                      </a:solidFill>
                      <a:prstDash val="solid"/>
                    </a:lnR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%r11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05" marB="0">
                    <a:lnL w="38100">
                      <a:solidFill>
                        <a:srgbClr val="C00000"/>
                      </a:solidFill>
                      <a:prstDash val="solid"/>
                    </a:lnL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R="1014094" algn="r">
                        <a:lnSpc>
                          <a:spcPct val="100000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%r11d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05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R="290195" algn="r">
                        <a:lnSpc>
                          <a:spcPct val="100000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%r11w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05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298450">
                        <a:lnSpc>
                          <a:spcPct val="100000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%r11b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05" marB="0">
                    <a:lnR w="38100">
                      <a:solidFill>
                        <a:srgbClr val="C00000"/>
                      </a:solidFill>
                      <a:prstDash val="solid"/>
                    </a:lnR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2030">
              <a:lnSpc>
                <a:spcPct val="100000"/>
              </a:lnSpc>
              <a:spcBef>
                <a:spcPts val="100"/>
              </a:spcBef>
            </a:pPr>
            <a:r>
              <a:rPr dirty="0"/>
              <a:t>Register</a:t>
            </a:r>
            <a:r>
              <a:rPr spc="-25" dirty="0"/>
              <a:t> </a:t>
            </a:r>
            <a:r>
              <a:rPr spc="-10" dirty="0"/>
              <a:t>Sizes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115050" y="1598174"/>
            <a:ext cx="5448300" cy="651510"/>
            <a:chOff x="6115050" y="1598174"/>
            <a:chExt cx="5448300" cy="651510"/>
          </a:xfrm>
        </p:grpSpPr>
        <p:sp>
          <p:nvSpPr>
            <p:cNvPr id="4" name="object 4"/>
            <p:cNvSpPr/>
            <p:nvPr/>
          </p:nvSpPr>
          <p:spPr>
            <a:xfrm>
              <a:off x="6134100" y="1617224"/>
              <a:ext cx="5410200" cy="613410"/>
            </a:xfrm>
            <a:custGeom>
              <a:avLst/>
              <a:gdLst/>
              <a:ahLst/>
              <a:cxnLst/>
              <a:rect l="l" t="t" r="r" b="b"/>
              <a:pathLst>
                <a:path w="5410200" h="613410">
                  <a:moveTo>
                    <a:pt x="0" y="0"/>
                  </a:moveTo>
                  <a:lnTo>
                    <a:pt x="5410200" y="0"/>
                  </a:lnTo>
                  <a:lnTo>
                    <a:pt x="5410200" y="613044"/>
                  </a:lnTo>
                  <a:lnTo>
                    <a:pt x="0" y="61304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8877300" y="1672955"/>
              <a:ext cx="2590800" cy="501650"/>
            </a:xfrm>
            <a:custGeom>
              <a:avLst/>
              <a:gdLst/>
              <a:ahLst/>
              <a:cxnLst/>
              <a:rect l="l" t="t" r="r" b="b"/>
              <a:pathLst>
                <a:path w="2590800" h="501650">
                  <a:moveTo>
                    <a:pt x="0" y="0"/>
                  </a:moveTo>
                  <a:lnTo>
                    <a:pt x="2590800" y="0"/>
                  </a:lnTo>
                  <a:lnTo>
                    <a:pt x="2590800" y="501582"/>
                  </a:lnTo>
                  <a:lnTo>
                    <a:pt x="0" y="50158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172700" y="1728687"/>
              <a:ext cx="1219200" cy="390525"/>
            </a:xfrm>
            <a:custGeom>
              <a:avLst/>
              <a:gdLst/>
              <a:ahLst/>
              <a:cxnLst/>
              <a:rect l="l" t="t" r="r" b="b"/>
              <a:pathLst>
                <a:path w="1219200" h="390525">
                  <a:moveTo>
                    <a:pt x="0" y="0"/>
                  </a:moveTo>
                  <a:lnTo>
                    <a:pt x="1219200" y="0"/>
                  </a:lnTo>
                  <a:lnTo>
                    <a:pt x="1219200" y="390119"/>
                  </a:lnTo>
                  <a:lnTo>
                    <a:pt x="0" y="39011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42290" y="1249171"/>
            <a:ext cx="276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63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610" y="1258315"/>
            <a:ext cx="356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Bit: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523473" y="1249171"/>
            <a:ext cx="151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81045" y="1249171"/>
            <a:ext cx="151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7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47518" y="1249171"/>
            <a:ext cx="276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15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24349" y="1240028"/>
            <a:ext cx="276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31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115050" y="2383327"/>
            <a:ext cx="5448300" cy="651510"/>
            <a:chOff x="6115050" y="2383327"/>
            <a:chExt cx="5448300" cy="651510"/>
          </a:xfrm>
        </p:grpSpPr>
        <p:sp>
          <p:nvSpPr>
            <p:cNvPr id="14" name="object 14"/>
            <p:cNvSpPr/>
            <p:nvPr/>
          </p:nvSpPr>
          <p:spPr>
            <a:xfrm>
              <a:off x="6134100" y="2402377"/>
              <a:ext cx="5410200" cy="613410"/>
            </a:xfrm>
            <a:custGeom>
              <a:avLst/>
              <a:gdLst/>
              <a:ahLst/>
              <a:cxnLst/>
              <a:rect l="l" t="t" r="r" b="b"/>
              <a:pathLst>
                <a:path w="5410200" h="613410">
                  <a:moveTo>
                    <a:pt x="0" y="0"/>
                  </a:moveTo>
                  <a:lnTo>
                    <a:pt x="5410200" y="0"/>
                  </a:lnTo>
                  <a:lnTo>
                    <a:pt x="5410200" y="613044"/>
                  </a:lnTo>
                  <a:lnTo>
                    <a:pt x="0" y="61304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8877300" y="2458110"/>
              <a:ext cx="2590800" cy="501650"/>
            </a:xfrm>
            <a:custGeom>
              <a:avLst/>
              <a:gdLst/>
              <a:ahLst/>
              <a:cxnLst/>
              <a:rect l="l" t="t" r="r" b="b"/>
              <a:pathLst>
                <a:path w="2590800" h="501650">
                  <a:moveTo>
                    <a:pt x="0" y="0"/>
                  </a:moveTo>
                  <a:lnTo>
                    <a:pt x="2590800" y="0"/>
                  </a:lnTo>
                  <a:lnTo>
                    <a:pt x="2590800" y="501582"/>
                  </a:lnTo>
                  <a:lnTo>
                    <a:pt x="0" y="50158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0172700" y="2513840"/>
              <a:ext cx="1219200" cy="390525"/>
            </a:xfrm>
            <a:custGeom>
              <a:avLst/>
              <a:gdLst/>
              <a:ahLst/>
              <a:cxnLst/>
              <a:rect l="l" t="t" r="r" b="b"/>
              <a:pathLst>
                <a:path w="1219200" h="390525">
                  <a:moveTo>
                    <a:pt x="0" y="0"/>
                  </a:moveTo>
                  <a:lnTo>
                    <a:pt x="1219200" y="0"/>
                  </a:lnTo>
                  <a:lnTo>
                    <a:pt x="1219200" y="390119"/>
                  </a:lnTo>
                  <a:lnTo>
                    <a:pt x="0" y="39011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552450" y="1542442"/>
          <a:ext cx="11048999" cy="1508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52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48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43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%r12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215" marB="0">
                    <a:lnL w="38100">
                      <a:solidFill>
                        <a:srgbClr val="C00000"/>
                      </a:solidFill>
                      <a:prstDash val="solid"/>
                    </a:lnL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4094" algn="r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%r12d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215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0195" algn="r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%r12w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215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%r12b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6215" marB="0">
                    <a:lnR w="38100">
                      <a:solidFill>
                        <a:srgbClr val="C00000"/>
                      </a:solidFill>
                      <a:prstDash val="solid"/>
                    </a:lnR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789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%r13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7329" marB="0">
                    <a:lnL w="38100">
                      <a:solidFill>
                        <a:srgbClr val="C00000"/>
                      </a:solidFill>
                      <a:prstDash val="solid"/>
                    </a:lnL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4094" algn="r">
                        <a:lnSpc>
                          <a:spcPct val="100000"/>
                        </a:lnSpc>
                        <a:spcBef>
                          <a:spcPts val="1789"/>
                        </a:spcBef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%r13d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7329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0195" algn="r">
                        <a:lnSpc>
                          <a:spcPct val="100000"/>
                        </a:lnSpc>
                        <a:spcBef>
                          <a:spcPts val="1789"/>
                        </a:spcBef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%r13w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7329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1789"/>
                        </a:spcBef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%r13b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7329" marB="0">
                    <a:lnR w="38100">
                      <a:solidFill>
                        <a:srgbClr val="C00000"/>
                      </a:solidFill>
                      <a:prstDash val="solid"/>
                    </a:lnR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8" name="object 18"/>
          <p:cNvGrpSpPr/>
          <p:nvPr/>
        </p:nvGrpSpPr>
        <p:grpSpPr>
          <a:xfrm>
            <a:off x="6115050" y="3180772"/>
            <a:ext cx="5448300" cy="651510"/>
            <a:chOff x="6115050" y="3180772"/>
            <a:chExt cx="5448300" cy="651510"/>
          </a:xfrm>
        </p:grpSpPr>
        <p:sp>
          <p:nvSpPr>
            <p:cNvPr id="19" name="object 19"/>
            <p:cNvSpPr/>
            <p:nvPr/>
          </p:nvSpPr>
          <p:spPr>
            <a:xfrm>
              <a:off x="6134100" y="3199822"/>
              <a:ext cx="5410200" cy="613410"/>
            </a:xfrm>
            <a:custGeom>
              <a:avLst/>
              <a:gdLst/>
              <a:ahLst/>
              <a:cxnLst/>
              <a:rect l="l" t="t" r="r" b="b"/>
              <a:pathLst>
                <a:path w="5410200" h="613410">
                  <a:moveTo>
                    <a:pt x="0" y="0"/>
                  </a:moveTo>
                  <a:lnTo>
                    <a:pt x="5410200" y="0"/>
                  </a:lnTo>
                  <a:lnTo>
                    <a:pt x="5410200" y="613044"/>
                  </a:lnTo>
                  <a:lnTo>
                    <a:pt x="0" y="61304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8877300" y="3255553"/>
              <a:ext cx="2590800" cy="501650"/>
            </a:xfrm>
            <a:custGeom>
              <a:avLst/>
              <a:gdLst/>
              <a:ahLst/>
              <a:cxnLst/>
              <a:rect l="l" t="t" r="r" b="b"/>
              <a:pathLst>
                <a:path w="2590800" h="501650">
                  <a:moveTo>
                    <a:pt x="0" y="0"/>
                  </a:moveTo>
                  <a:lnTo>
                    <a:pt x="2590800" y="0"/>
                  </a:lnTo>
                  <a:lnTo>
                    <a:pt x="2590800" y="501582"/>
                  </a:lnTo>
                  <a:lnTo>
                    <a:pt x="0" y="50158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0172700" y="3311284"/>
              <a:ext cx="1219200" cy="390525"/>
            </a:xfrm>
            <a:custGeom>
              <a:avLst/>
              <a:gdLst/>
              <a:ahLst/>
              <a:cxnLst/>
              <a:rect l="l" t="t" r="r" b="b"/>
              <a:pathLst>
                <a:path w="1219200" h="390525">
                  <a:moveTo>
                    <a:pt x="0" y="0"/>
                  </a:moveTo>
                  <a:lnTo>
                    <a:pt x="1219200" y="0"/>
                  </a:lnTo>
                  <a:lnTo>
                    <a:pt x="1219200" y="390119"/>
                  </a:lnTo>
                  <a:lnTo>
                    <a:pt x="0" y="39011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6115050" y="3965925"/>
            <a:ext cx="5448300" cy="651510"/>
            <a:chOff x="6115050" y="3965925"/>
            <a:chExt cx="5448300" cy="651510"/>
          </a:xfrm>
        </p:grpSpPr>
        <p:sp>
          <p:nvSpPr>
            <p:cNvPr id="23" name="object 23"/>
            <p:cNvSpPr/>
            <p:nvPr/>
          </p:nvSpPr>
          <p:spPr>
            <a:xfrm>
              <a:off x="6134100" y="3984975"/>
              <a:ext cx="5410200" cy="613410"/>
            </a:xfrm>
            <a:custGeom>
              <a:avLst/>
              <a:gdLst/>
              <a:ahLst/>
              <a:cxnLst/>
              <a:rect l="l" t="t" r="r" b="b"/>
              <a:pathLst>
                <a:path w="5410200" h="613410">
                  <a:moveTo>
                    <a:pt x="0" y="0"/>
                  </a:moveTo>
                  <a:lnTo>
                    <a:pt x="5410200" y="0"/>
                  </a:lnTo>
                  <a:lnTo>
                    <a:pt x="5410200" y="613044"/>
                  </a:lnTo>
                  <a:lnTo>
                    <a:pt x="0" y="61304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8877300" y="4040708"/>
              <a:ext cx="2590800" cy="501650"/>
            </a:xfrm>
            <a:custGeom>
              <a:avLst/>
              <a:gdLst/>
              <a:ahLst/>
              <a:cxnLst/>
              <a:rect l="l" t="t" r="r" b="b"/>
              <a:pathLst>
                <a:path w="2590800" h="501650">
                  <a:moveTo>
                    <a:pt x="0" y="0"/>
                  </a:moveTo>
                  <a:lnTo>
                    <a:pt x="2590800" y="0"/>
                  </a:lnTo>
                  <a:lnTo>
                    <a:pt x="2590800" y="501582"/>
                  </a:lnTo>
                  <a:lnTo>
                    <a:pt x="0" y="50158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10172700" y="4096439"/>
              <a:ext cx="1219200" cy="390525"/>
            </a:xfrm>
            <a:custGeom>
              <a:avLst/>
              <a:gdLst/>
              <a:ahLst/>
              <a:cxnLst/>
              <a:rect l="l" t="t" r="r" b="b"/>
              <a:pathLst>
                <a:path w="1219200" h="390525">
                  <a:moveTo>
                    <a:pt x="0" y="0"/>
                  </a:moveTo>
                  <a:lnTo>
                    <a:pt x="1219200" y="0"/>
                  </a:lnTo>
                  <a:lnTo>
                    <a:pt x="1219200" y="390119"/>
                  </a:lnTo>
                  <a:lnTo>
                    <a:pt x="0" y="39011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552450" y="3125040"/>
          <a:ext cx="11048999" cy="1508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52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48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43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%r14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8120" marB="0">
                    <a:lnL w="38100">
                      <a:solidFill>
                        <a:srgbClr val="C00000"/>
                      </a:solidFill>
                      <a:prstDash val="solid"/>
                    </a:lnL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4094" algn="r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%r14d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8120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0195" algn="r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%r14w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8120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%r14b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198120" marB="0">
                    <a:lnR w="38100">
                      <a:solidFill>
                        <a:srgbClr val="C00000"/>
                      </a:solidFill>
                      <a:prstDash val="solid"/>
                    </a:lnR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%r15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6695" marB="0">
                    <a:lnL w="38100">
                      <a:solidFill>
                        <a:srgbClr val="C00000"/>
                      </a:solidFill>
                      <a:prstDash val="solid"/>
                    </a:lnL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4094" algn="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%r15d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6695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0195" algn="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%r15w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6695" marB="0"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%r15b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226695" marB="0">
                    <a:lnR w="38100">
                      <a:solidFill>
                        <a:srgbClr val="C00000"/>
                      </a:solidFill>
                      <a:prstDash val="solid"/>
                    </a:lnR>
                    <a:lnT w="38100">
                      <a:solidFill>
                        <a:srgbClr val="C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16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4225">
              <a:lnSpc>
                <a:spcPct val="100000"/>
              </a:lnSpc>
              <a:spcBef>
                <a:spcPts val="100"/>
              </a:spcBef>
            </a:pPr>
            <a:r>
              <a:rPr dirty="0"/>
              <a:t>Register</a:t>
            </a:r>
            <a:r>
              <a:rPr spc="-35" dirty="0"/>
              <a:t> </a:t>
            </a:r>
            <a:r>
              <a:rPr spc="-10" dirty="0"/>
              <a:t>Responsibilities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186180"/>
            <a:ext cx="10506075" cy="35915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Some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take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special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responsibilities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during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execution.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%rax</a:t>
            </a:r>
            <a:r>
              <a:rPr kumimoji="0" sz="2800" b="1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return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%rdi</a:t>
            </a:r>
            <a:r>
              <a:rPr kumimoji="0" sz="2800" b="1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first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parameter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function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%rsi</a:t>
            </a:r>
            <a:r>
              <a:rPr kumimoji="0" sz="2800" b="1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second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parameter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function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%rdx</a:t>
            </a:r>
            <a:r>
              <a:rPr kumimoji="0" sz="2800" b="1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third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parameter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function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%rip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next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%rsp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current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top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stack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32840" y="6090036"/>
            <a:ext cx="8326755" cy="64643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Reference</a:t>
            </a:r>
            <a:r>
              <a:rPr kumimoji="0" sz="1800" b="1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Sheet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  <a:r>
              <a:rPr kumimoji="0" sz="18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cs107.stanford.edu/resources/x86-64-reference.pdf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See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more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guides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Resources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page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course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website!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7760">
              <a:lnSpc>
                <a:spcPct val="100000"/>
              </a:lnSpc>
              <a:spcBef>
                <a:spcPts val="100"/>
              </a:spcBef>
            </a:pPr>
            <a:r>
              <a:rPr dirty="0"/>
              <a:t>mov</a:t>
            </a:r>
            <a:r>
              <a:rPr spc="-15" dirty="0"/>
              <a:t> </a:t>
            </a:r>
            <a:r>
              <a:rPr spc="-10" dirty="0"/>
              <a:t>Variants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619230" cy="1737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ts val="318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take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optional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suffix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(b,w,l,q)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specifies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size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data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move: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movb,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movw,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movl,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movq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only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specific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locations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indicated.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Exception:</a:t>
            </a:r>
            <a:r>
              <a:rPr kumimoji="0" sz="24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movl</a:t>
            </a:r>
            <a:r>
              <a:rPr kumimoji="0" sz="24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writing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will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also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high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order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bytes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0">
              <a:lnSpc>
                <a:spcPct val="100000"/>
              </a:lnSpc>
              <a:spcBef>
                <a:spcPts val="100"/>
              </a:spcBef>
            </a:pPr>
            <a:r>
              <a:rPr dirty="0"/>
              <a:t>Practice:</a:t>
            </a:r>
            <a:r>
              <a:rPr spc="-15" dirty="0"/>
              <a:t> </a:t>
            </a:r>
            <a:r>
              <a:rPr dirty="0"/>
              <a:t>mov</a:t>
            </a:r>
            <a:r>
              <a:rPr spc="-5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Data</a:t>
            </a:r>
            <a:r>
              <a:rPr spc="-5" dirty="0"/>
              <a:t> </a:t>
            </a:r>
            <a:r>
              <a:rPr spc="-10" dirty="0"/>
              <a:t>Sizes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972800" cy="44145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each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following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instructions,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determine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appropriate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suffix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based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(e.g.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movb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movw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movl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movq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).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5270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050" algn="l"/>
                <a:tab pos="1503045" algn="l"/>
                <a:tab pos="169862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(%rsp)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270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050" algn="l"/>
                <a:tab pos="1503045" algn="l"/>
                <a:tab pos="169862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(%rax),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%dx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270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050" algn="l"/>
                <a:tab pos="1503045" algn="l"/>
                <a:tab pos="169862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$0xff,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%bl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270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050" algn="l"/>
                <a:tab pos="1503045" algn="l"/>
                <a:tab pos="169862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	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(%rsp,%rdx,4),%dl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270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050" algn="l"/>
                <a:tab pos="1503045" algn="l"/>
                <a:tab pos="169862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(%rdx),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%rax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270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050" algn="l"/>
                <a:tab pos="1503045" algn="l"/>
                <a:tab pos="1698625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%dx,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(%rax)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0">
              <a:lnSpc>
                <a:spcPct val="100000"/>
              </a:lnSpc>
              <a:spcBef>
                <a:spcPts val="100"/>
              </a:spcBef>
            </a:pPr>
            <a:r>
              <a:rPr dirty="0"/>
              <a:t>Practice:</a:t>
            </a:r>
            <a:r>
              <a:rPr spc="-15" dirty="0"/>
              <a:t> </a:t>
            </a:r>
            <a:r>
              <a:rPr dirty="0"/>
              <a:t>mov</a:t>
            </a:r>
            <a:r>
              <a:rPr spc="-5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dirty="0"/>
              <a:t>Data</a:t>
            </a:r>
            <a:r>
              <a:rPr spc="-5" dirty="0"/>
              <a:t> </a:t>
            </a:r>
            <a:r>
              <a:rPr spc="-10" dirty="0"/>
              <a:t>Sizes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972800" cy="44145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each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following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instructions,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determine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appropriate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suffix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based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(e.g.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movb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movw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movl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movq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).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5270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05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movl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(%rsp)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270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05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movw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(%rax),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%dx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270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05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movb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$0xff,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%bl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270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05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movb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(%rsp,%rdx,4),%dl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270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05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movq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(%rdx),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%rax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270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05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movw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%dx,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(%rax)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46804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mov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1454130" cy="257683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movabsq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used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write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64-bit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Immediate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(constant)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regular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movq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only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take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32-bit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immediates.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64-bit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immediate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source,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only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destination.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9812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movabsq $0x0011223344556677,</a:t>
            </a:r>
            <a:r>
              <a:rPr kumimoji="0" sz="2800" b="1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%rax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0100">
              <a:lnSpc>
                <a:spcPct val="100000"/>
              </a:lnSpc>
              <a:spcBef>
                <a:spcPts val="100"/>
              </a:spcBef>
            </a:pPr>
            <a:r>
              <a:rPr dirty="0"/>
              <a:t>movz</a:t>
            </a:r>
            <a:r>
              <a:rPr spc="-10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spc="-20" dirty="0"/>
              <a:t>movs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484610" cy="31318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43815" lvl="0" indent="-22860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304038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There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two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used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copy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smaller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source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larger</a:t>
            </a:r>
            <a:r>
              <a:rPr kumimoji="0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destination: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movz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movz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fills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remaining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with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zeros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5080" lvl="0" indent="-228600" algn="l" defTabSz="914400" rtl="0" eaLnBrk="1" fontAlgn="auto" latinLnBrk="0" hangingPunct="1">
              <a:lnSpc>
                <a:spcPts val="3000"/>
              </a:lnSpc>
              <a:spcBef>
                <a:spcPts val="11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movs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fills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remaining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extending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most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significant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the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source.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1001394" lvl="0" indent="-228600" algn="l" defTabSz="914400" rtl="0" eaLnBrk="1" fontAlgn="auto" latinLnBrk="0" hangingPunct="1">
              <a:lnSpc>
                <a:spcPts val="3000"/>
              </a:lnSpc>
              <a:spcBef>
                <a:spcPts val="101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source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must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from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register,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destination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0100">
              <a:lnSpc>
                <a:spcPct val="100000"/>
              </a:lnSpc>
              <a:spcBef>
                <a:spcPts val="100"/>
              </a:spcBef>
            </a:pPr>
            <a:r>
              <a:rPr dirty="0"/>
              <a:t>movz</a:t>
            </a:r>
            <a:r>
              <a:rPr spc="-10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spc="-20" dirty="0"/>
              <a:t>movs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87325" y="2813050"/>
          <a:ext cx="11811634" cy="22282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58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53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Instruction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4384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movzbw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840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Move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zero-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extended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byte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word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movzbl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840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Move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zero-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extended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byte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double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word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movzwl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840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Move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zero-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extended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word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double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word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movzbq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840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Move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zero-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extended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byte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quad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word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movzwq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840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Move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zero-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extended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word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quad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word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389979" y="1836420"/>
            <a:ext cx="181673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MOVZ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S,R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72056" y="1836420"/>
            <a:ext cx="38303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←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ZeroExtend(S)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0100">
              <a:lnSpc>
                <a:spcPct val="100000"/>
              </a:lnSpc>
              <a:spcBef>
                <a:spcPts val="100"/>
              </a:spcBef>
            </a:pPr>
            <a:r>
              <a:rPr dirty="0"/>
              <a:t>movz</a:t>
            </a:r>
            <a:r>
              <a:rPr spc="-10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spc="-20" dirty="0"/>
              <a:t>movs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87325" y="2813050"/>
          <a:ext cx="11811634" cy="3239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58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53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Instruction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4384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movsbw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840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Move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sign-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extended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byte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word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movsbl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840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Move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sign-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extended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byte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double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word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movswl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840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Move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sign-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extended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word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double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word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movsbq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840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Move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sign-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extended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byte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quad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word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movswq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840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Move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sign-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extended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word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quad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word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movslq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840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Move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sign-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extended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double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word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quad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word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cltq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43840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Sign-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extend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%eax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%rax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43840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%rax</a:t>
                      </a:r>
                      <a:r>
                        <a:rPr sz="1800" spc="-1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&lt;-</a:t>
                      </a:r>
                      <a:r>
                        <a:rPr sz="1800" spc="-1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SignExtend(%eax)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389979" y="1836420"/>
            <a:ext cx="181673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MOVS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S,R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72056" y="1836420"/>
            <a:ext cx="38303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←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SignExtend(S)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24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97455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Recap:</a:t>
            </a:r>
            <a:r>
              <a:rPr spc="-25" dirty="0"/>
              <a:t> </a:t>
            </a:r>
            <a:r>
              <a:rPr dirty="0"/>
              <a:t>mov</a:t>
            </a:r>
            <a:r>
              <a:rPr spc="-25" dirty="0"/>
              <a:t> </a:t>
            </a:r>
            <a:r>
              <a:rPr b="0" dirty="0">
                <a:latin typeface="Calibri"/>
                <a:cs typeface="Calibri"/>
              </a:rPr>
              <a:t>so</a:t>
            </a:r>
            <a:r>
              <a:rPr b="0" spc="-25" dirty="0">
                <a:latin typeface="Calibri"/>
                <a:cs typeface="Calibri"/>
              </a:rPr>
              <a:t> far</a:t>
            </a: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241300" algn="l"/>
              </a:tabLst>
            </a:pPr>
            <a:r>
              <a:rPr b="0" dirty="0">
                <a:latin typeface="Calibri"/>
                <a:cs typeface="Calibri"/>
              </a:rPr>
              <a:t>Data</a:t>
            </a:r>
            <a:r>
              <a:rPr b="0" spc="-8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6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Register</a:t>
            </a:r>
            <a:r>
              <a:rPr b="0" spc="-7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Sizes</a:t>
            </a: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41300" algn="l"/>
              </a:tabLst>
            </a:pPr>
            <a:r>
              <a:rPr dirty="0">
                <a:solidFill>
                  <a:srgbClr val="C00000"/>
                </a:solidFill>
              </a:rPr>
              <a:t>The lea </a:t>
            </a:r>
            <a:r>
              <a:rPr spc="-10" dirty="0">
                <a:solidFill>
                  <a:srgbClr val="C00000"/>
                </a:solidFill>
              </a:rPr>
              <a:t>Instruction</a:t>
            </a:r>
          </a:p>
          <a:p>
            <a:pPr marL="241300" indent="-228600">
              <a:lnSpc>
                <a:spcPct val="100000"/>
              </a:lnSpc>
              <a:spcBef>
                <a:spcPts val="745"/>
              </a:spcBef>
              <a:buFont typeface="Arial"/>
              <a:buChar char="•"/>
              <a:tabLst>
                <a:tab pos="241300" algn="l"/>
              </a:tabLst>
            </a:pPr>
            <a:r>
              <a:rPr b="0" dirty="0">
                <a:latin typeface="Calibri"/>
                <a:cs typeface="Calibri"/>
              </a:rPr>
              <a:t>Logical</a:t>
            </a:r>
            <a:r>
              <a:rPr b="0" spc="-5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3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Arithmetic</a:t>
            </a:r>
            <a:r>
              <a:rPr b="0" spc="-3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Operations</a:t>
            </a:r>
          </a:p>
          <a:p>
            <a:pPr marL="241300" indent="-22860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241300" algn="l"/>
              </a:tabLst>
            </a:pPr>
            <a:r>
              <a:rPr b="0" dirty="0">
                <a:latin typeface="Calibri"/>
                <a:cs typeface="Calibri"/>
              </a:rPr>
              <a:t>Practice:</a:t>
            </a:r>
            <a:r>
              <a:rPr b="0" spc="-12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Reverse</a:t>
            </a:r>
            <a:r>
              <a:rPr b="0" spc="-11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Engineering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409043" y="1186180"/>
            <a:ext cx="387350" cy="257683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93675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24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38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32840" y="6090036"/>
            <a:ext cx="8326755" cy="64643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Reference</a:t>
            </a:r>
            <a:r>
              <a:rPr kumimoji="0" sz="1800" b="1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Sheet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  <a:r>
              <a:rPr kumimoji="0" sz="18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cs107.stanford.edu/resources/x86-64-reference.pdf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See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more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guides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Resources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page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course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website!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3032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lea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1297920" cy="24485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lea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copies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“effective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address”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from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place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another.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54330" marR="0" lvl="0" indent="0" algn="ctr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>
                <a:tab pos="2183130" algn="l"/>
              </a:tabLst>
              <a:defRPr/>
            </a:pP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lea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src,dst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18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Unlike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which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copies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data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at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src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destination,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lea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copies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src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itself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destination.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50847" y="4178807"/>
            <a:ext cx="9250680" cy="2639695"/>
            <a:chOff x="1450847" y="4178807"/>
            <a:chExt cx="9250680" cy="26396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9719" y="4236719"/>
              <a:ext cx="9031224" cy="24780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50847" y="4178807"/>
              <a:ext cx="9250680" cy="263956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286000" y="4953000"/>
            <a:ext cx="7543800" cy="990600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0805" marR="0" lvl="0" indent="0" algn="l" defTabSz="914400" rtl="0" eaLnBrk="1" fontAlgn="auto" latinLnBrk="0" hangingPunct="1">
              <a:lnSpc>
                <a:spcPts val="3335"/>
              </a:lnSpc>
              <a:spcBef>
                <a:spcPts val="2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syntax for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destinations is the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same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0805" marR="0" lvl="0" indent="0" algn="l" defTabSz="914400" rtl="0" eaLnBrk="1" fontAlgn="auto" latinLnBrk="0" hangingPunct="1">
              <a:lnSpc>
                <a:spcPts val="3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11885" algn="l"/>
              </a:tabLst>
              <a:defRPr/>
            </a:pP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mov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The difference is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how it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handles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src.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3350">
              <a:lnSpc>
                <a:spcPct val="100000"/>
              </a:lnSpc>
              <a:spcBef>
                <a:spcPts val="100"/>
              </a:spcBef>
            </a:pPr>
            <a:r>
              <a:rPr dirty="0"/>
              <a:t>lea</a:t>
            </a:r>
            <a:r>
              <a:rPr spc="-5" dirty="0"/>
              <a:t> </a:t>
            </a:r>
            <a:r>
              <a:rPr dirty="0"/>
              <a:t>vs.</a:t>
            </a:r>
            <a:r>
              <a:rPr spc="-10" dirty="0"/>
              <a:t> </a:t>
            </a:r>
            <a:r>
              <a:rPr spc="-25" dirty="0"/>
              <a:t>mov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6050" y="1289050"/>
          <a:ext cx="11811000" cy="101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Operands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mov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Interpretation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lea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Interpretation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b="1" dirty="0">
                          <a:latin typeface="Consolas"/>
                          <a:cs typeface="Consolas"/>
                        </a:rPr>
                        <a:t>6(%rax),</a:t>
                      </a:r>
                      <a:r>
                        <a:rPr sz="2400" b="1" spc="4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spc="-20" dirty="0">
                          <a:latin typeface="Consolas"/>
                          <a:cs typeface="Consolas"/>
                        </a:rPr>
                        <a:t>%rdx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276225">
                        <a:lnSpc>
                          <a:spcPts val="2110"/>
                        </a:lnSpc>
                        <a:spcBef>
                          <a:spcPts val="3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address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(6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%rax),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data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there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%rdx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%rax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%rdx.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3350">
              <a:lnSpc>
                <a:spcPct val="100000"/>
              </a:lnSpc>
              <a:spcBef>
                <a:spcPts val="100"/>
              </a:spcBef>
            </a:pPr>
            <a:r>
              <a:rPr dirty="0"/>
              <a:t>lea</a:t>
            </a:r>
            <a:r>
              <a:rPr spc="-5" dirty="0"/>
              <a:t> </a:t>
            </a:r>
            <a:r>
              <a:rPr dirty="0"/>
              <a:t>vs.</a:t>
            </a:r>
            <a:r>
              <a:rPr spc="-10" dirty="0"/>
              <a:t> </a:t>
            </a:r>
            <a:r>
              <a:rPr spc="-25" dirty="0"/>
              <a:t>mov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6050" y="1289050"/>
          <a:ext cx="11811000" cy="1925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Operands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mov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Interpretation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lea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Interpretation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b="1" dirty="0">
                          <a:latin typeface="Consolas"/>
                          <a:cs typeface="Consolas"/>
                        </a:rPr>
                        <a:t>6(%rax),</a:t>
                      </a:r>
                      <a:r>
                        <a:rPr sz="2400" b="1" spc="4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spc="-20" dirty="0">
                          <a:latin typeface="Consolas"/>
                          <a:cs typeface="Consolas"/>
                        </a:rPr>
                        <a:t>%rdx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276225">
                        <a:lnSpc>
                          <a:spcPts val="2110"/>
                        </a:lnSpc>
                        <a:spcBef>
                          <a:spcPts val="3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address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(6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%rax),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data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there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%rdx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%rax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%rdx.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b="1" dirty="0">
                          <a:latin typeface="Consolas"/>
                          <a:cs typeface="Consolas"/>
                        </a:rPr>
                        <a:t>(%rax,</a:t>
                      </a:r>
                      <a:r>
                        <a:rPr sz="2400" b="1" spc="3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dirty="0">
                          <a:latin typeface="Consolas"/>
                          <a:cs typeface="Consolas"/>
                        </a:rPr>
                        <a:t>%rcx),</a:t>
                      </a:r>
                      <a:r>
                        <a:rPr sz="2400" b="1" spc="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spc="-20" dirty="0">
                          <a:latin typeface="Consolas"/>
                          <a:cs typeface="Consolas"/>
                        </a:rPr>
                        <a:t>%rdx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118110">
                        <a:lnSpc>
                          <a:spcPts val="2110"/>
                        </a:lnSpc>
                        <a:spcBef>
                          <a:spcPts val="3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Go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address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(what’s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%rax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+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%rcx)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data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there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into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90805">
                        <a:lnSpc>
                          <a:spcPts val="2150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%rdx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311150">
                        <a:lnSpc>
                          <a:spcPts val="2110"/>
                        </a:lnSpc>
                        <a:spcBef>
                          <a:spcPts val="3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(what’s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%rax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%rcx)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%rdx.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3350">
              <a:lnSpc>
                <a:spcPct val="100000"/>
              </a:lnSpc>
              <a:spcBef>
                <a:spcPts val="100"/>
              </a:spcBef>
            </a:pPr>
            <a:r>
              <a:rPr dirty="0"/>
              <a:t>lea</a:t>
            </a:r>
            <a:r>
              <a:rPr spc="-5" dirty="0"/>
              <a:t> </a:t>
            </a:r>
            <a:r>
              <a:rPr dirty="0"/>
              <a:t>vs.</a:t>
            </a:r>
            <a:r>
              <a:rPr spc="-10" dirty="0"/>
              <a:t> </a:t>
            </a:r>
            <a:r>
              <a:rPr spc="-25" dirty="0"/>
              <a:t>mov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6050" y="1289050"/>
          <a:ext cx="11811000" cy="256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Operands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mov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Interpretation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lea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Interpretation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b="1" dirty="0">
                          <a:latin typeface="Consolas"/>
                          <a:cs typeface="Consolas"/>
                        </a:rPr>
                        <a:t>6(%rax),</a:t>
                      </a:r>
                      <a:r>
                        <a:rPr sz="2400" b="1" spc="4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spc="-20" dirty="0">
                          <a:latin typeface="Consolas"/>
                          <a:cs typeface="Consolas"/>
                        </a:rPr>
                        <a:t>%rdx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276225">
                        <a:lnSpc>
                          <a:spcPts val="2110"/>
                        </a:lnSpc>
                        <a:spcBef>
                          <a:spcPts val="3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address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(6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%rax),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data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there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%rdx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%rax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%rdx.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b="1" dirty="0">
                          <a:latin typeface="Consolas"/>
                          <a:cs typeface="Consolas"/>
                        </a:rPr>
                        <a:t>(%rax,</a:t>
                      </a:r>
                      <a:r>
                        <a:rPr sz="2400" b="1" spc="3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dirty="0">
                          <a:latin typeface="Consolas"/>
                          <a:cs typeface="Consolas"/>
                        </a:rPr>
                        <a:t>%rcx),</a:t>
                      </a:r>
                      <a:r>
                        <a:rPr sz="2400" b="1" spc="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spc="-20" dirty="0">
                          <a:latin typeface="Consolas"/>
                          <a:cs typeface="Consolas"/>
                        </a:rPr>
                        <a:t>%rdx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118110">
                        <a:lnSpc>
                          <a:spcPts val="2110"/>
                        </a:lnSpc>
                        <a:spcBef>
                          <a:spcPts val="3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Go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address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(what’s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%rax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+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%rcx)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data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there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into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90805">
                        <a:lnSpc>
                          <a:spcPts val="2150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%rdx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311150">
                        <a:lnSpc>
                          <a:spcPts val="2110"/>
                        </a:lnSpc>
                        <a:spcBef>
                          <a:spcPts val="3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(what’s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%rax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%rcx)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%rdx.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b="1" dirty="0">
                          <a:latin typeface="Consolas"/>
                          <a:cs typeface="Consolas"/>
                        </a:rPr>
                        <a:t>(%rax,</a:t>
                      </a:r>
                      <a:r>
                        <a:rPr sz="2400" b="1" spc="2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dirty="0">
                          <a:latin typeface="Consolas"/>
                          <a:cs typeface="Consolas"/>
                        </a:rPr>
                        <a:t>%rcx,</a:t>
                      </a:r>
                      <a:r>
                        <a:rPr sz="2400" b="1" spc="2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dirty="0">
                          <a:latin typeface="Consolas"/>
                          <a:cs typeface="Consolas"/>
                        </a:rPr>
                        <a:t>4),</a:t>
                      </a:r>
                      <a:r>
                        <a:rPr sz="2400" b="1" spc="3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spc="-20" dirty="0">
                          <a:latin typeface="Consolas"/>
                          <a:cs typeface="Consolas"/>
                        </a:rPr>
                        <a:t>%rdx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161925">
                        <a:lnSpc>
                          <a:spcPts val="2110"/>
                        </a:lnSpc>
                        <a:spcBef>
                          <a:spcPts val="3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address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(%rax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*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%rcx)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data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there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%rdx.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(%rax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*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%rcx)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%rdx.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3350">
              <a:lnSpc>
                <a:spcPct val="100000"/>
              </a:lnSpc>
              <a:spcBef>
                <a:spcPts val="100"/>
              </a:spcBef>
            </a:pPr>
            <a:r>
              <a:rPr dirty="0"/>
              <a:t>lea</a:t>
            </a:r>
            <a:r>
              <a:rPr spc="-5" dirty="0"/>
              <a:t> </a:t>
            </a:r>
            <a:r>
              <a:rPr dirty="0"/>
              <a:t>vs.</a:t>
            </a:r>
            <a:r>
              <a:rPr spc="-10" dirty="0"/>
              <a:t> </a:t>
            </a:r>
            <a:r>
              <a:rPr spc="-25" dirty="0"/>
              <a:t>mov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6050" y="1289050"/>
          <a:ext cx="11811000" cy="3205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Operands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mov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Interpretation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lea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Interpretation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b="1" dirty="0">
                          <a:latin typeface="Consolas"/>
                          <a:cs typeface="Consolas"/>
                        </a:rPr>
                        <a:t>6(%rax),</a:t>
                      </a:r>
                      <a:r>
                        <a:rPr sz="2400" b="1" spc="4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spc="-20" dirty="0">
                          <a:latin typeface="Consolas"/>
                          <a:cs typeface="Consolas"/>
                        </a:rPr>
                        <a:t>%rdx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276225">
                        <a:lnSpc>
                          <a:spcPts val="2110"/>
                        </a:lnSpc>
                        <a:spcBef>
                          <a:spcPts val="3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address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(6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%rax),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data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there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%rdx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%rax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%rdx.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b="1" dirty="0">
                          <a:latin typeface="Consolas"/>
                          <a:cs typeface="Consolas"/>
                        </a:rPr>
                        <a:t>(%rax,</a:t>
                      </a:r>
                      <a:r>
                        <a:rPr sz="2400" b="1" spc="3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dirty="0">
                          <a:latin typeface="Consolas"/>
                          <a:cs typeface="Consolas"/>
                        </a:rPr>
                        <a:t>%rcx),</a:t>
                      </a:r>
                      <a:r>
                        <a:rPr sz="2400" b="1" spc="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spc="-20" dirty="0">
                          <a:latin typeface="Consolas"/>
                          <a:cs typeface="Consolas"/>
                        </a:rPr>
                        <a:t>%rdx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118110">
                        <a:lnSpc>
                          <a:spcPts val="2110"/>
                        </a:lnSpc>
                        <a:spcBef>
                          <a:spcPts val="3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Go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address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(what’s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%rax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+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%rcx)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data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there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into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90805">
                        <a:lnSpc>
                          <a:spcPts val="2150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%rdx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311150">
                        <a:lnSpc>
                          <a:spcPts val="2110"/>
                        </a:lnSpc>
                        <a:spcBef>
                          <a:spcPts val="3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(what’s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%rax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%rcx)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%rdx.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b="1" dirty="0">
                          <a:latin typeface="Consolas"/>
                          <a:cs typeface="Consolas"/>
                        </a:rPr>
                        <a:t>(%rax,</a:t>
                      </a:r>
                      <a:r>
                        <a:rPr sz="2400" b="1" spc="2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dirty="0">
                          <a:latin typeface="Consolas"/>
                          <a:cs typeface="Consolas"/>
                        </a:rPr>
                        <a:t>%rcx,</a:t>
                      </a:r>
                      <a:r>
                        <a:rPr sz="2400" b="1" spc="2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dirty="0">
                          <a:latin typeface="Consolas"/>
                          <a:cs typeface="Consolas"/>
                        </a:rPr>
                        <a:t>4),</a:t>
                      </a:r>
                      <a:r>
                        <a:rPr sz="2400" b="1" spc="3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spc="-20" dirty="0">
                          <a:latin typeface="Consolas"/>
                          <a:cs typeface="Consolas"/>
                        </a:rPr>
                        <a:t>%rdx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161925">
                        <a:lnSpc>
                          <a:spcPts val="2110"/>
                        </a:lnSpc>
                        <a:spcBef>
                          <a:spcPts val="3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address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(%rax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*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%rcx)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data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there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%rdx.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(%rax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*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%rcx)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%rdx.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b="1" dirty="0">
                          <a:latin typeface="Consolas"/>
                          <a:cs typeface="Consolas"/>
                        </a:rPr>
                        <a:t>7(%rax,</a:t>
                      </a:r>
                      <a:r>
                        <a:rPr sz="2400" b="1" spc="2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dirty="0">
                          <a:latin typeface="Consolas"/>
                          <a:cs typeface="Consolas"/>
                        </a:rPr>
                        <a:t>%rax,</a:t>
                      </a:r>
                      <a:r>
                        <a:rPr sz="2400" b="1" spc="3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dirty="0">
                          <a:latin typeface="Consolas"/>
                          <a:cs typeface="Consolas"/>
                        </a:rPr>
                        <a:t>8),</a:t>
                      </a:r>
                      <a:r>
                        <a:rPr sz="2400" b="1" spc="3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b="1" spc="-20" dirty="0">
                          <a:latin typeface="Consolas"/>
                          <a:cs typeface="Consolas"/>
                        </a:rPr>
                        <a:t>%rdx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221615">
                        <a:lnSpc>
                          <a:spcPts val="2110"/>
                        </a:lnSpc>
                        <a:spcBef>
                          <a:spcPts val="3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Go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address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(7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%rax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*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%rax)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data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there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%rdx.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(7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%rax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*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%rax)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%rdx.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1487424" y="4178807"/>
            <a:ext cx="9214485" cy="2679700"/>
            <a:chOff x="1487424" y="4178807"/>
            <a:chExt cx="9214485" cy="26797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9344" y="4236719"/>
              <a:ext cx="9028176" cy="26212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7424" y="4178807"/>
              <a:ext cx="9214104" cy="267919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324100" y="4953000"/>
            <a:ext cx="7543800" cy="1477645"/>
          </a:xfrm>
          <a:prstGeom prst="rect">
            <a:avLst/>
          </a:prstGeom>
          <a:solidFill>
            <a:srgbClr val="B4C7E7"/>
          </a:solidFill>
          <a:ln w="9525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0805" marR="238760" lvl="0" indent="0" algn="l" defTabSz="914400" rtl="0" eaLnBrk="1" fontAlgn="auto" latinLnBrk="0" hangingPunct="1">
              <a:lnSpc>
                <a:spcPct val="100000"/>
              </a:lnSpc>
              <a:spcBef>
                <a:spcPts val="2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Unlike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mov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which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copies data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at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address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src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destination,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lea</a:t>
            </a:r>
            <a:r>
              <a:rPr kumimoji="0" sz="28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copies the</a:t>
            </a:r>
            <a:r>
              <a:rPr kumimoji="0" sz="2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value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src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itself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 the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destination.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30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97455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186180"/>
            <a:ext cx="5268595" cy="257683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Recap: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far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Data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Sizes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lea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Logical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Arithmetic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Operations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Practice:</a:t>
            </a:r>
            <a:r>
              <a:rPr kumimoji="0" sz="2800" b="0" i="0" u="none" strike="noStrike" kern="0" cap="none" spc="-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Reverse</a:t>
            </a:r>
            <a:r>
              <a:rPr kumimoji="0" sz="2800" b="0" i="0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Engineering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09043" y="1186180"/>
            <a:ext cx="387350" cy="257683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93675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24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38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32840" y="6090036"/>
            <a:ext cx="8326755" cy="64643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Reference</a:t>
            </a:r>
            <a:r>
              <a:rPr kumimoji="0" sz="1800" b="1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Sheet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  <a:r>
              <a:rPr kumimoji="0" sz="18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cs107.stanford.edu/resources/x86-64-reference.pdf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See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more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guides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Resources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page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course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website!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31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16075">
              <a:lnSpc>
                <a:spcPct val="100000"/>
              </a:lnSpc>
              <a:spcBef>
                <a:spcPts val="100"/>
              </a:spcBef>
            </a:pPr>
            <a:r>
              <a:rPr dirty="0"/>
              <a:t>Unary</a:t>
            </a:r>
            <a:r>
              <a:rPr spc="-20" dirty="0"/>
              <a:t> </a:t>
            </a:r>
            <a:r>
              <a:rPr spc="-10" dirty="0"/>
              <a:t>Instructions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265428"/>
            <a:ext cx="110413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following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operate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single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(register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memory):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" y="4231132"/>
            <a:ext cx="3478529" cy="208280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Examples: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27100" marR="5080" lvl="0" indent="0" algn="l" defTabSz="914400" rtl="0" eaLnBrk="1" fontAlgn="auto" latinLnBrk="0" hangingPunct="1">
              <a:lnSpc>
                <a:spcPct val="1186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incq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16(%rax)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dec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%rdx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927100" marR="0" lvl="0" indent="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not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%rcx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028825" y="2025650"/>
          <a:ext cx="8128633" cy="1857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0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9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9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0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080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7190">
                <a:tc gridSpan="6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  <a:tabLst>
                          <a:tab pos="2800350" algn="l"/>
                          <a:tab pos="5509895" algn="l"/>
                        </a:tabLst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Instruction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Effect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inc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r>
                        <a:rPr sz="1800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+</a:t>
                      </a:r>
                      <a:r>
                        <a:rPr sz="1800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99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Increment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dec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r>
                        <a:rPr sz="1800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-</a:t>
                      </a:r>
                      <a:r>
                        <a:rPr sz="1800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99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Decrement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neg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-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99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Negate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not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~D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99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Complement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32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6860">
              <a:lnSpc>
                <a:spcPct val="100000"/>
              </a:lnSpc>
              <a:spcBef>
                <a:spcPts val="100"/>
              </a:spcBef>
            </a:pPr>
            <a:r>
              <a:rPr dirty="0"/>
              <a:t>Binary</a:t>
            </a:r>
            <a:r>
              <a:rPr spc="-30" dirty="0"/>
              <a:t> </a:t>
            </a:r>
            <a:r>
              <a:rPr spc="-10" dirty="0"/>
              <a:t>Instructions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265428"/>
            <a:ext cx="11008995" cy="12141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following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operate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two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(both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memory,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source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also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immediate).</a:t>
            </a:r>
            <a:r>
              <a:rPr kumimoji="0" sz="2800" b="0" i="0" u="none" strike="noStrike" kern="0" cap="none" spc="5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Both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cannot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locations.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Read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e.g.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“Subtract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from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D”: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" y="5099811"/>
            <a:ext cx="4293235" cy="1767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Examples: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27100" marR="0" lvl="0" indent="0" algn="l" defTabSz="914400" rtl="0" eaLnBrk="1" fontAlgn="auto" latinLnBrk="0" hangingPunct="1">
              <a:lnSpc>
                <a:spcPct val="100000"/>
              </a:lnSpc>
              <a:spcBef>
                <a:spcPts val="14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addq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%rcx,(%rax)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927100" marR="5080" lvl="0" indent="0" algn="l" defTabSz="914400" rtl="0" eaLnBrk="1" fontAlgn="auto" latinLnBrk="0" hangingPunct="1">
              <a:lnSpc>
                <a:spcPct val="13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xorq $16,(%rax, %rdx,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8)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subq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%rdx,8(%rax)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028825" y="2508250"/>
          <a:ext cx="8124823" cy="2563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0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1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10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074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2110">
                <a:tc gridSpan="6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90"/>
                        </a:spcBef>
                        <a:tabLst>
                          <a:tab pos="2800350" algn="l"/>
                          <a:tab pos="5509895" algn="l"/>
                        </a:tabLst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Instruction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Effect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add</a:t>
                      </a:r>
                      <a:r>
                        <a:rPr sz="1800" spc="-1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S,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048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048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r>
                        <a:rPr sz="1800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+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048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048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99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Add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sub</a:t>
                      </a:r>
                      <a:r>
                        <a:rPr sz="1800" spc="-1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S,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r>
                        <a:rPr sz="1800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-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99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Subtract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imul</a:t>
                      </a:r>
                      <a:r>
                        <a:rPr sz="1800" spc="-1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S,</a:t>
                      </a:r>
                      <a:r>
                        <a:rPr sz="1800" spc="-1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r>
                        <a:rPr sz="1800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*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99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Multiply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xor</a:t>
                      </a:r>
                      <a:r>
                        <a:rPr sz="1800" spc="-1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S,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r>
                        <a:rPr sz="1800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^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99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Exclusive-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or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or</a:t>
                      </a:r>
                      <a:r>
                        <a:rPr sz="1800" spc="-2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S,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6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r>
                        <a:rPr sz="1800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|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99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Or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and</a:t>
                      </a:r>
                      <a:r>
                        <a:rPr sz="1800" spc="-1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S,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r>
                        <a:rPr sz="1800" spc="-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&amp;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99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And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52880">
              <a:lnSpc>
                <a:spcPct val="100000"/>
              </a:lnSpc>
              <a:spcBef>
                <a:spcPts val="100"/>
              </a:spcBef>
            </a:pPr>
            <a:r>
              <a:rPr dirty="0"/>
              <a:t>Large </a:t>
            </a:r>
            <a:r>
              <a:rPr spc="-10" dirty="0"/>
              <a:t>Multiplication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452225" cy="352488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374015" lvl="0" indent="-22860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856678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Multiplying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64-bit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numbers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produce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128-bit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result.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How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does x86-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support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 with only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64-bit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registers?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5080" lvl="0" indent="-228600" algn="l" defTabSz="914400" rtl="0" eaLnBrk="1" fontAlgn="auto" latinLnBrk="0" hangingPunct="1">
              <a:lnSpc>
                <a:spcPts val="3120"/>
              </a:lnSpc>
              <a:spcBef>
                <a:spcPts val="88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you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specify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two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imul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multiplies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them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together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truncates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until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fits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64-bit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00660" marR="0" lvl="0" indent="0" algn="ctr" defTabSz="91440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4386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imul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D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←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D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241300" marR="36195" lvl="0" indent="-228600" algn="l" defTabSz="914400" rtl="0" eaLnBrk="1" fontAlgn="auto" latinLnBrk="0" hangingPunct="1">
              <a:lnSpc>
                <a:spcPct val="90700"/>
              </a:lnSpc>
              <a:spcBef>
                <a:spcPts val="96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297053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you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specify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multiplies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%rax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splits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product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across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registers.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It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puts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high-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order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 bits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%rdx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low-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order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%rax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44525" y="5099050"/>
          <a:ext cx="10897869" cy="1115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21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Instruction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30175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Effect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imulq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R[%rdx]:R[%rax]</a:t>
                      </a:r>
                      <a:r>
                        <a:rPr sz="1800" spc="-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r>
                        <a:rPr sz="1800" spc="-2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S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x</a:t>
                      </a:r>
                      <a:r>
                        <a:rPr sz="1800" spc="-2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794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Signed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full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multiply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mulq</a:t>
                      </a:r>
                      <a:r>
                        <a:rPr sz="1800" spc="-2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175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R[%rdx]:R[%rax]</a:t>
                      </a:r>
                      <a:r>
                        <a:rPr sz="1800" spc="-3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r>
                        <a:rPr sz="1800" spc="-2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S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x</a:t>
                      </a:r>
                      <a:r>
                        <a:rPr sz="1800" spc="-2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Unsigned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full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multiply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1860">
              <a:lnSpc>
                <a:spcPct val="100000"/>
              </a:lnSpc>
              <a:spcBef>
                <a:spcPts val="100"/>
              </a:spcBef>
            </a:pPr>
            <a:r>
              <a:rPr dirty="0"/>
              <a:t>Division</a:t>
            </a:r>
            <a:r>
              <a:rPr spc="-20" dirty="0"/>
              <a:t> </a:t>
            </a:r>
            <a:r>
              <a:rPr dirty="0"/>
              <a:t>and</a:t>
            </a:r>
            <a:r>
              <a:rPr spc="-10" dirty="0"/>
              <a:t> Remainder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3929379"/>
            <a:ext cx="11254105" cy="24485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Terminology: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dividend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divisor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=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quotient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remainder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x86-64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supports dividing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 to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128-bit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64-bit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5080" lvl="0" indent="-228600" algn="l" defTabSz="914400" rtl="0" eaLnBrk="1" fontAlgn="auto" latinLnBrk="0" hangingPunct="1">
              <a:lnSpc>
                <a:spcPts val="3100"/>
              </a:lnSpc>
              <a:spcBef>
                <a:spcPts val="96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210312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high-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order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dividend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%rdx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low-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order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%rax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divisor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quotient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%rax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remainder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%rdx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06425" y="1494789"/>
          <a:ext cx="10897232" cy="1654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2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43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693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Instruction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5524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Effect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88836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69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idivq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2450" marR="54610">
                        <a:lnSpc>
                          <a:spcPts val="2090"/>
                        </a:lnSpc>
                        <a:spcBef>
                          <a:spcPts val="3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R[%rdx] 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125"/>
                        </a:lnSpc>
                        <a:spcBef>
                          <a:spcPts val="23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62230">
                        <a:lnSpc>
                          <a:spcPts val="2125"/>
                        </a:lnSpc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844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125"/>
                        </a:lnSpc>
                        <a:spcBef>
                          <a:spcPts val="234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R[%rdx]:R[%rax]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62230">
                        <a:lnSpc>
                          <a:spcPts val="2125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R[%rdx]:R[%rax]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844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6559" marR="881380" indent="-354330">
                        <a:lnSpc>
                          <a:spcPts val="209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mod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 S;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836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Signed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divide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divq</a:t>
                      </a:r>
                      <a:r>
                        <a:rPr sz="1800" spc="-2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1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2450" marR="54610">
                        <a:lnSpc>
                          <a:spcPts val="2090"/>
                        </a:lnSpc>
                        <a:spcBef>
                          <a:spcPts val="385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R[%rdx] 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4889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125"/>
                        </a:lnSpc>
                        <a:spcBef>
                          <a:spcPts val="2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62230">
                        <a:lnSpc>
                          <a:spcPts val="2125"/>
                        </a:lnSpc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125"/>
                        </a:lnSpc>
                        <a:spcBef>
                          <a:spcPts val="259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R[%rdx]:R[%rax]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62230">
                        <a:lnSpc>
                          <a:spcPts val="2125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R[%rdx]:R[%rax]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6559" marR="881380" indent="-354330">
                        <a:lnSpc>
                          <a:spcPts val="2090"/>
                        </a:lnSpc>
                        <a:spcBef>
                          <a:spcPts val="38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mod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 S;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4889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836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Unsigned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divide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65" y="2170176"/>
            <a:ext cx="228600" cy="2286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65" y="2810255"/>
            <a:ext cx="228600" cy="2286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1860">
              <a:lnSpc>
                <a:spcPct val="100000"/>
              </a:lnSpc>
              <a:spcBef>
                <a:spcPts val="100"/>
              </a:spcBef>
            </a:pPr>
            <a:r>
              <a:rPr dirty="0"/>
              <a:t>Division</a:t>
            </a:r>
            <a:r>
              <a:rPr spc="-20" dirty="0"/>
              <a:t> </a:t>
            </a:r>
            <a:r>
              <a:rPr dirty="0"/>
              <a:t>and</a:t>
            </a:r>
            <a:r>
              <a:rPr spc="-10" dirty="0"/>
              <a:t> Remainder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3929379"/>
            <a:ext cx="11638280" cy="270192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heavy" strike="noStrike" kern="0" cap="none" spc="-2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>
                  <a:solidFill>
                    <a:srgbClr val="BFBFBF"/>
                  </a:solidFill>
                </a:uFill>
                <a:latin typeface="Calibri"/>
                <a:ea typeface="+mn-ea"/>
                <a:cs typeface="Calibri"/>
              </a:rPr>
              <a:t>Terminology: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dividend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divisor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=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quotient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remainder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388620" lvl="0" indent="-228600" algn="l" defTabSz="914400" rtl="0" eaLnBrk="1" fontAlgn="auto" latinLnBrk="0" hangingPunct="1">
              <a:lnSpc>
                <a:spcPts val="3000"/>
              </a:lnSpc>
              <a:spcBef>
                <a:spcPts val="10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210312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high-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order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dividend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%rdx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low-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order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%rax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divisor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5080" lvl="0" indent="-228600" algn="l" defTabSz="914400" rtl="0" eaLnBrk="1" fontAlgn="auto" latinLnBrk="0" hangingPunct="1">
              <a:lnSpc>
                <a:spcPts val="3000"/>
              </a:lnSpc>
              <a:spcBef>
                <a:spcPts val="11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6255385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Most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division uses only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64-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dividends.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cqto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extends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64-bit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%rax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%rdx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fill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both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with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dividend,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division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expects.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06425" y="1494789"/>
          <a:ext cx="10897866" cy="2025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2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80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563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Instruction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5524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Effect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531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69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idivq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2450" marR="54610">
                        <a:lnSpc>
                          <a:spcPts val="2090"/>
                        </a:lnSpc>
                        <a:spcBef>
                          <a:spcPts val="3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R[%rdx] 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125"/>
                        </a:lnSpc>
                        <a:spcBef>
                          <a:spcPts val="23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62230">
                        <a:lnSpc>
                          <a:spcPts val="2125"/>
                        </a:lnSpc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844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125"/>
                        </a:lnSpc>
                        <a:spcBef>
                          <a:spcPts val="234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R[%rdx]:R[%rax]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62230">
                        <a:lnSpc>
                          <a:spcPts val="2125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R[%rdx]:R[%rax]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844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6559" marR="1194435" indent="-354330">
                        <a:lnSpc>
                          <a:spcPts val="209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mod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 S;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531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Signed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divide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divq</a:t>
                      </a:r>
                      <a:r>
                        <a:rPr sz="1800" spc="-2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1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2450" marR="54610">
                        <a:lnSpc>
                          <a:spcPts val="2090"/>
                        </a:lnSpc>
                        <a:spcBef>
                          <a:spcPts val="385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R[%rdx] 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4889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125"/>
                        </a:lnSpc>
                        <a:spcBef>
                          <a:spcPts val="2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62230">
                        <a:lnSpc>
                          <a:spcPts val="2125"/>
                        </a:lnSpc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125"/>
                        </a:lnSpc>
                        <a:spcBef>
                          <a:spcPts val="259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R[%rdx]:R[%rax]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62230">
                        <a:lnSpc>
                          <a:spcPts val="2125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R[%rdx]:R[%rax]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6559" marR="1194435" indent="-354330">
                        <a:lnSpc>
                          <a:spcPts val="2090"/>
                        </a:lnSpc>
                        <a:spcBef>
                          <a:spcPts val="38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mod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 S;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4889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531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Unsigned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divide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spc="-20" dirty="0">
                          <a:latin typeface="Consolas"/>
                          <a:cs typeface="Consolas"/>
                        </a:rPr>
                        <a:t>cqto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1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55245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R[%rdx]:R[%rax]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r>
                        <a:rPr sz="1800" spc="-4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SignExtend(R[%rax])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531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Convert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oct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word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65" y="2170176"/>
            <a:ext cx="228600" cy="2286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65" y="2810255"/>
            <a:ext cx="228600" cy="2286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88160">
              <a:lnSpc>
                <a:spcPct val="100000"/>
              </a:lnSpc>
              <a:spcBef>
                <a:spcPts val="100"/>
              </a:spcBef>
            </a:pPr>
            <a:r>
              <a:rPr dirty="0"/>
              <a:t>Shift</a:t>
            </a:r>
            <a:r>
              <a:rPr spc="-20" dirty="0"/>
              <a:t> </a:t>
            </a:r>
            <a:r>
              <a:rPr spc="-10" dirty="0"/>
              <a:t>Instructions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326495" cy="12141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following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have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two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operands: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shift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amount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destination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shift,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either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immediate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value,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ts val="29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%cl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(and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only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register!)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4508500"/>
            <a:ext cx="5235575" cy="205867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Examples: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27100" marR="0" lvl="0" indent="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shll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$3,(%rax)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927100" marR="5080" lvl="0" indent="0" algn="l" defTabSz="914400" rtl="0" eaLnBrk="1" fontAlgn="auto" latinLnBrk="0" hangingPunct="1">
              <a:lnSpc>
                <a:spcPct val="1186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shrl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%cl,(%rax,%rdx,8)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sarl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$4,8(%rax)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990725" y="2660650"/>
          <a:ext cx="8127365" cy="1857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0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0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41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032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7190">
                <a:tc gridSpan="7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90"/>
                        </a:spcBef>
                        <a:tabLst>
                          <a:tab pos="2800350" algn="l"/>
                          <a:tab pos="5509895" algn="l"/>
                        </a:tabLst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Instruction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Effect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marL="28575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sal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794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k,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794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794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794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794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&lt;&lt;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k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794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16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Left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shift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shl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k,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&lt;&lt;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k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16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Left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shift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(same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onsolas"/>
                          <a:cs typeface="Consolas"/>
                        </a:rPr>
                        <a:t>sal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sar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k,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&gt;&gt;</a:t>
                      </a:r>
                      <a:r>
                        <a:rPr sz="1800" baseline="-13888" dirty="0">
                          <a:latin typeface="Consolas"/>
                          <a:cs typeface="Consolas"/>
                        </a:rPr>
                        <a:t>A</a:t>
                      </a:r>
                      <a:r>
                        <a:rPr sz="1800" spc="472" baseline="-13888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k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1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Arithmetic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right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shift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shr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k,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&gt;&gt;</a:t>
                      </a:r>
                      <a:r>
                        <a:rPr sz="1800" baseline="-13888" dirty="0">
                          <a:latin typeface="Consolas"/>
                          <a:cs typeface="Consolas"/>
                        </a:rPr>
                        <a:t>L</a:t>
                      </a:r>
                      <a:r>
                        <a:rPr sz="1800" spc="472" baseline="-13888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k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16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Logical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right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shift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300">
              <a:lnSpc>
                <a:spcPct val="100000"/>
              </a:lnSpc>
              <a:spcBef>
                <a:spcPts val="100"/>
              </a:spcBef>
            </a:pPr>
            <a:r>
              <a:rPr dirty="0"/>
              <a:t>Shift</a:t>
            </a:r>
            <a:r>
              <a:rPr spc="-15" dirty="0"/>
              <a:t> </a:t>
            </a:r>
            <a:r>
              <a:rPr spc="-10" dirty="0"/>
              <a:t>Amount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3511803"/>
            <a:ext cx="11283315" cy="279209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lvl="0" indent="-22860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When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using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%cl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width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you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shifting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determines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portion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%cl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used.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163195" lvl="0" indent="-228600" algn="l" defTabSz="914400" rtl="0" eaLnBrk="1" fontAlgn="auto" latinLnBrk="0" hangingPunct="1">
              <a:lnSpc>
                <a:spcPts val="3000"/>
              </a:lnSpc>
              <a:spcBef>
                <a:spcPts val="11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data,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looks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low-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log2(w)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%cl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how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much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shift.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161290" lvl="1" indent="-228600" algn="l" defTabSz="914400" rtl="0" eaLnBrk="1" fontAlgn="auto" latinLnBrk="0" hangingPunct="1">
              <a:lnSpc>
                <a:spcPct val="90400"/>
              </a:lnSpc>
              <a:spcBef>
                <a:spcPts val="46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  <a:tab pos="37338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%cl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=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0xff,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then: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shlb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shifts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because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considers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only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low-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order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log2(8)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=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bits,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which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represent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7.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shlw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shifts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15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because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considers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only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low-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order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log2(16)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=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bits,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which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represent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15.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28825" y="1568450"/>
          <a:ext cx="8127365" cy="1857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0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0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41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032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7190">
                <a:tc gridSpan="7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  <a:tabLst>
                          <a:tab pos="2800350" algn="l"/>
                          <a:tab pos="5509895" algn="l"/>
                        </a:tabLst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Instruction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Effect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sal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k,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&lt;&lt;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k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16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Left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shift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shl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k,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&lt;&lt;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k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1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Left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shift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(same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onsolas"/>
                          <a:cs typeface="Consolas"/>
                        </a:rPr>
                        <a:t>sal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sar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k,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&gt;&gt;</a:t>
                      </a:r>
                      <a:r>
                        <a:rPr sz="1800" baseline="-13888" dirty="0">
                          <a:latin typeface="Consolas"/>
                          <a:cs typeface="Consolas"/>
                        </a:rPr>
                        <a:t>A</a:t>
                      </a:r>
                      <a:r>
                        <a:rPr sz="1800" spc="472" baseline="-13888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k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16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Arithmetic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right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shift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shr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k,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&gt;&gt;</a:t>
                      </a:r>
                      <a:r>
                        <a:rPr sz="1800" baseline="-13888" dirty="0">
                          <a:latin typeface="Consolas"/>
                          <a:cs typeface="Consolas"/>
                        </a:rPr>
                        <a:t>L</a:t>
                      </a:r>
                      <a:r>
                        <a:rPr sz="1800" spc="472" baseline="-13888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k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16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Logical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right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shift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38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97455">
              <a:lnSpc>
                <a:spcPct val="100000"/>
              </a:lnSpc>
              <a:spcBef>
                <a:spcPts val="100"/>
              </a:spcBef>
            </a:pPr>
            <a:r>
              <a:rPr dirty="0"/>
              <a:t>Lecture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Recap:</a:t>
            </a:r>
            <a:r>
              <a:rPr spc="-25" dirty="0"/>
              <a:t> </a:t>
            </a:r>
            <a:r>
              <a:rPr dirty="0"/>
              <a:t>mov</a:t>
            </a:r>
            <a:r>
              <a:rPr spc="-25" dirty="0"/>
              <a:t> </a:t>
            </a:r>
            <a:r>
              <a:rPr b="0" dirty="0">
                <a:latin typeface="Calibri"/>
                <a:cs typeface="Calibri"/>
              </a:rPr>
              <a:t>so</a:t>
            </a:r>
            <a:r>
              <a:rPr b="0" spc="-25" dirty="0">
                <a:latin typeface="Calibri"/>
                <a:cs typeface="Calibri"/>
              </a:rPr>
              <a:t> far</a:t>
            </a: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241300" algn="l"/>
              </a:tabLst>
            </a:pPr>
            <a:r>
              <a:rPr b="0" dirty="0">
                <a:latin typeface="Calibri"/>
                <a:cs typeface="Calibri"/>
              </a:rPr>
              <a:t>Data</a:t>
            </a:r>
            <a:r>
              <a:rPr b="0" spc="-8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6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Register</a:t>
            </a:r>
            <a:r>
              <a:rPr b="0" spc="-7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Sizes</a:t>
            </a: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41300" algn="l"/>
              </a:tabLst>
            </a:pPr>
            <a:r>
              <a:rPr b="0" dirty="0">
                <a:latin typeface="Calibri"/>
                <a:cs typeface="Calibri"/>
              </a:rPr>
              <a:t>The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dirty="0"/>
              <a:t>lea </a:t>
            </a:r>
            <a:r>
              <a:rPr b="0" spc="-10" dirty="0">
                <a:latin typeface="Calibri"/>
                <a:cs typeface="Calibri"/>
              </a:rPr>
              <a:t>Instruction</a:t>
            </a:r>
          </a:p>
          <a:p>
            <a:pPr marL="241300" indent="-228600">
              <a:lnSpc>
                <a:spcPct val="100000"/>
              </a:lnSpc>
              <a:spcBef>
                <a:spcPts val="745"/>
              </a:spcBef>
              <a:buFont typeface="Arial"/>
              <a:buChar char="•"/>
              <a:tabLst>
                <a:tab pos="241300" algn="l"/>
              </a:tabLst>
            </a:pPr>
            <a:r>
              <a:rPr b="0" dirty="0">
                <a:latin typeface="Calibri"/>
                <a:cs typeface="Calibri"/>
              </a:rPr>
              <a:t>Logical</a:t>
            </a:r>
            <a:r>
              <a:rPr b="0" spc="-5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3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Arithmetic</a:t>
            </a:r>
            <a:r>
              <a:rPr b="0" spc="-3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Operations</a:t>
            </a:r>
          </a:p>
          <a:p>
            <a:pPr marL="241300" indent="-22860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241300" algn="l"/>
              </a:tabLst>
            </a:pPr>
            <a:r>
              <a:rPr dirty="0">
                <a:solidFill>
                  <a:srgbClr val="C00000"/>
                </a:solidFill>
              </a:rPr>
              <a:t>Practice:</a:t>
            </a:r>
            <a:r>
              <a:rPr spc="-90" dirty="0">
                <a:solidFill>
                  <a:srgbClr val="C00000"/>
                </a:solidFill>
              </a:rPr>
              <a:t> </a:t>
            </a:r>
            <a:r>
              <a:rPr dirty="0">
                <a:solidFill>
                  <a:srgbClr val="C00000"/>
                </a:solidFill>
              </a:rPr>
              <a:t>Reverse</a:t>
            </a:r>
            <a:r>
              <a:rPr spc="-90" dirty="0">
                <a:solidFill>
                  <a:srgbClr val="C00000"/>
                </a:solidFill>
              </a:rPr>
              <a:t> </a:t>
            </a:r>
            <a:r>
              <a:rPr spc="-10" dirty="0">
                <a:solidFill>
                  <a:srgbClr val="C00000"/>
                </a:solidFill>
              </a:rPr>
              <a:t>Engineering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409043" y="1186180"/>
            <a:ext cx="387350" cy="257683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93675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24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38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32840" y="6090036"/>
            <a:ext cx="8326755" cy="64643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Reference</a:t>
            </a:r>
            <a:r>
              <a:rPr kumimoji="0" sz="1800" b="1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Sheet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  <a:r>
              <a:rPr kumimoji="0" sz="18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cs107.stanford.edu/resources/x86-64-reference.pdf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See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more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guides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Resources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page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course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website!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9835">
              <a:lnSpc>
                <a:spcPct val="100000"/>
              </a:lnSpc>
              <a:spcBef>
                <a:spcPts val="100"/>
              </a:spcBef>
            </a:pPr>
            <a:r>
              <a:rPr dirty="0"/>
              <a:t>Assembly</a:t>
            </a:r>
            <a:r>
              <a:rPr spc="-20" dirty="0"/>
              <a:t> </a:t>
            </a:r>
            <a:r>
              <a:rPr spc="-10" dirty="0"/>
              <a:t>Exploration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1628755" cy="224155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1038860" lvl="0" indent="-22860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Let’s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pull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these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commands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together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how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some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might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translated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5080" lvl="0" indent="-228600" algn="l" defTabSz="914400" rtl="0" eaLnBrk="1" fontAlgn="auto" latinLnBrk="0" hangingPunct="1">
              <a:lnSpc>
                <a:spcPts val="3120"/>
              </a:lnSpc>
              <a:spcBef>
                <a:spcPts val="88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388747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Compiler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Explorer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handy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website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lets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you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quickly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write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translation.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Let’s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check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out!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heavy" strike="noStrike" kern="0" cap="none" spc="-10" normalizeH="0" baseline="0" noProof="0" dirty="0">
                <a:ln>
                  <a:noFill/>
                </a:ln>
                <a:solidFill>
                  <a:srgbClr val="954F72"/>
                </a:solidFill>
                <a:effectLst/>
                <a:uLnTx/>
                <a:uFill>
                  <a:solidFill>
                    <a:srgbClr val="954F72"/>
                  </a:solidFill>
                </a:uFill>
                <a:latin typeface="Calibri"/>
                <a:ea typeface="+mn-ea"/>
                <a:cs typeface="Calibri"/>
              </a:rPr>
              <a:t>https://godbolt.org/z/WPzz6G4a9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003738" y="212887"/>
            <a:ext cx="1018452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Executing</a:t>
            </a:r>
            <a:r>
              <a:rPr spc="-30" dirty="0"/>
              <a:t> </a:t>
            </a:r>
            <a:r>
              <a:rPr spc="-10" dirty="0"/>
              <a:t>Instructions</a:t>
            </a:r>
            <a:r>
              <a:rPr lang="en-US" spc="-10" dirty="0"/>
              <a:t>: JUMP!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8336" y="3004820"/>
            <a:ext cx="9281160" cy="158623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3027045" marR="5080" lvl="0" indent="-3014980" algn="l" defTabSz="914400" rtl="0" eaLnBrk="1" fontAlgn="auto" latinLnBrk="0" hangingPunct="1">
              <a:lnSpc>
                <a:spcPts val="5810"/>
              </a:lnSpc>
              <a:spcBef>
                <a:spcPts val="8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5400" b="0" i="0" u="none" strike="noStrike" kern="0" cap="none" spc="-3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does</a:t>
            </a:r>
            <a:r>
              <a:rPr kumimoji="0" sz="5400" b="0" i="0" u="none" strike="noStrike" kern="0" cap="none" spc="-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5400" b="0" i="0" u="none" strike="noStrike" kern="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mean</a:t>
            </a:r>
            <a:r>
              <a:rPr kumimoji="0" sz="5400" b="0" i="0" u="none" strike="noStrike" kern="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5400" b="0" i="0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5400" b="0" i="0" u="none" strike="noStrike" kern="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00" b="0" i="0" u="none" strike="noStrike" kern="0" cap="none" spc="-3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 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5400" b="0" i="0" u="none" strike="noStrike" kern="0" cap="none" spc="-5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00" b="0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execute?</a:t>
            </a:r>
            <a:endParaRPr kumimoji="0" sz="5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7981" y="181356"/>
            <a:ext cx="639635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Executing</a:t>
            </a:r>
            <a:r>
              <a:rPr spc="-30" dirty="0"/>
              <a:t> </a:t>
            </a:r>
            <a:r>
              <a:rPr spc="-10" dirty="0"/>
              <a:t>Instructions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8194040" cy="24485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far: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5080" lvl="0" indent="-228600" algn="l" defTabSz="914400" rtl="0" eaLnBrk="1" fontAlgn="auto" latinLnBrk="0" hangingPunct="1">
              <a:lnSpc>
                <a:spcPts val="3100"/>
              </a:lnSpc>
              <a:spcBef>
                <a:spcPts val="96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read/write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back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forth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between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(on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CPU)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also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4103116"/>
            <a:ext cx="6376670" cy="246380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 now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: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ts val="318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Who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controls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?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0" algn="l" defTabSz="914400" rtl="0" eaLnBrk="1" fontAlgn="auto" latinLnBrk="0" hangingPunct="1">
              <a:lnSpc>
                <a:spcPts val="3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How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now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next?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Answer: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(PC),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%rip.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562249" y="376249"/>
            <a:ext cx="2011680" cy="767080"/>
          </a:xfrm>
          <a:custGeom>
            <a:avLst/>
            <a:gdLst/>
            <a:ahLst/>
            <a:cxnLst/>
            <a:rect l="l" t="t" r="r" b="b"/>
            <a:pathLst>
              <a:path w="2011679" h="767080">
                <a:moveTo>
                  <a:pt x="2011680" y="0"/>
                </a:moveTo>
                <a:lnTo>
                  <a:pt x="1005840" y="0"/>
                </a:lnTo>
                <a:lnTo>
                  <a:pt x="0" y="0"/>
                </a:lnTo>
                <a:lnTo>
                  <a:pt x="0" y="365760"/>
                </a:lnTo>
                <a:lnTo>
                  <a:pt x="0" y="766749"/>
                </a:lnTo>
                <a:lnTo>
                  <a:pt x="1005840" y="766749"/>
                </a:lnTo>
                <a:lnTo>
                  <a:pt x="1005840" y="365760"/>
                </a:lnTo>
                <a:lnTo>
                  <a:pt x="2011680" y="365760"/>
                </a:lnTo>
                <a:lnTo>
                  <a:pt x="20116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568100" y="742004"/>
            <a:ext cx="1005840" cy="401320"/>
          </a:xfrm>
          <a:custGeom>
            <a:avLst/>
            <a:gdLst/>
            <a:ahLst/>
            <a:cxnLst/>
            <a:rect l="l" t="t" r="r" b="b"/>
            <a:pathLst>
              <a:path w="1005840" h="401319">
                <a:moveTo>
                  <a:pt x="1005840" y="0"/>
                </a:moveTo>
                <a:lnTo>
                  <a:pt x="0" y="0"/>
                </a:lnTo>
                <a:lnTo>
                  <a:pt x="0" y="400995"/>
                </a:lnTo>
                <a:lnTo>
                  <a:pt x="1005840" y="400995"/>
                </a:lnTo>
                <a:lnTo>
                  <a:pt x="10058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641000" y="304292"/>
            <a:ext cx="7778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33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4004fd 4004fc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641000" y="1072388"/>
            <a:ext cx="777875" cy="551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133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4004fb 4004fa 4004f9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4004f8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4004f7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4004f6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4004f5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4004f4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4004f3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4004f2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4004f0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just" defTabSz="914400" rtl="0" eaLnBrk="1" fontAlgn="auto" latinLnBrk="0" hangingPunct="1">
              <a:lnSpc>
                <a:spcPct val="13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4004ef 4004ee 4004ed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0561750" y="369895"/>
          <a:ext cx="1005840" cy="62528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e5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9395419" y="5349240"/>
            <a:ext cx="127000" cy="1280795"/>
          </a:xfrm>
          <a:custGeom>
            <a:avLst/>
            <a:gdLst/>
            <a:ahLst/>
            <a:cxnLst/>
            <a:rect l="l" t="t" r="r" b="b"/>
            <a:pathLst>
              <a:path w="127000" h="1280795">
                <a:moveTo>
                  <a:pt x="53972" y="76117"/>
                </a:moveTo>
                <a:lnTo>
                  <a:pt x="43855" y="1280079"/>
                </a:lnTo>
                <a:lnTo>
                  <a:pt x="62905" y="1280239"/>
                </a:lnTo>
                <a:lnTo>
                  <a:pt x="73022" y="76277"/>
                </a:lnTo>
                <a:lnTo>
                  <a:pt x="53972" y="76117"/>
                </a:lnTo>
                <a:close/>
              </a:path>
              <a:path w="127000" h="1280795">
                <a:moveTo>
                  <a:pt x="116088" y="63417"/>
                </a:moveTo>
                <a:lnTo>
                  <a:pt x="54079" y="63417"/>
                </a:lnTo>
                <a:lnTo>
                  <a:pt x="73129" y="63577"/>
                </a:lnTo>
                <a:lnTo>
                  <a:pt x="73022" y="76277"/>
                </a:lnTo>
                <a:lnTo>
                  <a:pt x="126994" y="76730"/>
                </a:lnTo>
                <a:lnTo>
                  <a:pt x="116088" y="63417"/>
                </a:lnTo>
                <a:close/>
              </a:path>
              <a:path w="127000" h="1280795">
                <a:moveTo>
                  <a:pt x="54079" y="63417"/>
                </a:moveTo>
                <a:lnTo>
                  <a:pt x="53972" y="76117"/>
                </a:lnTo>
                <a:lnTo>
                  <a:pt x="73022" y="76277"/>
                </a:lnTo>
                <a:lnTo>
                  <a:pt x="73129" y="63577"/>
                </a:lnTo>
                <a:lnTo>
                  <a:pt x="54079" y="63417"/>
                </a:lnTo>
                <a:close/>
              </a:path>
              <a:path w="127000" h="1280795">
                <a:moveTo>
                  <a:pt x="64137" y="0"/>
                </a:moveTo>
                <a:lnTo>
                  <a:pt x="0" y="75664"/>
                </a:lnTo>
                <a:lnTo>
                  <a:pt x="53972" y="76117"/>
                </a:lnTo>
                <a:lnTo>
                  <a:pt x="54079" y="63417"/>
                </a:lnTo>
                <a:lnTo>
                  <a:pt x="116088" y="63417"/>
                </a:lnTo>
                <a:lnTo>
                  <a:pt x="64137" y="0"/>
                </a:lnTo>
                <a:close/>
              </a:path>
            </a:pathLst>
          </a:custGeom>
          <a:solidFill>
            <a:srgbClr val="4472C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975485">
              <a:lnSpc>
                <a:spcPct val="100000"/>
              </a:lnSpc>
              <a:spcBef>
                <a:spcPts val="100"/>
              </a:spcBef>
            </a:pPr>
            <a:r>
              <a:rPr dirty="0"/>
              <a:t>Register</a:t>
            </a:r>
            <a:r>
              <a:rPr spc="-35" dirty="0"/>
              <a:t> </a:t>
            </a:r>
            <a:r>
              <a:rPr spc="-10" dirty="0"/>
              <a:t>Responsibilities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186180"/>
            <a:ext cx="10506075" cy="35915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Some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registers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take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special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responsibilities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during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execution.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%rax</a:t>
            </a:r>
            <a:r>
              <a:rPr kumimoji="0" sz="2800" b="1" i="0" u="none" strike="noStrike" kern="0" cap="none" spc="-8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return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%rdi</a:t>
            </a:r>
            <a:r>
              <a:rPr kumimoji="0" sz="2800" b="1" i="0" u="none" strike="noStrike" kern="0" cap="none" spc="-7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first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parameter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function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%rsi</a:t>
            </a:r>
            <a:r>
              <a:rPr kumimoji="0" sz="2800" b="1" i="0" u="none" strike="noStrike" kern="0" cap="none" spc="-6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second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parameter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function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%rdx</a:t>
            </a:r>
            <a:r>
              <a:rPr kumimoji="0" sz="2800" b="1" i="0" u="none" strike="noStrike" kern="0" cap="none" spc="-65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third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parameter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function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%rip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next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%rsp</a:t>
            </a:r>
            <a:r>
              <a:rPr kumimoji="0" sz="2800" b="1" i="0" u="none" strike="noStrike" kern="0" cap="none" spc="-5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current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top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stack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5352795"/>
            <a:ext cx="115792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x86-64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Guide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Reference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Sheet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Resources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webpage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more!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548130">
              <a:lnSpc>
                <a:spcPct val="100000"/>
              </a:lnSpc>
              <a:spcBef>
                <a:spcPts val="100"/>
              </a:spcBef>
            </a:pPr>
            <a:r>
              <a:rPr dirty="0"/>
              <a:t>Instructions</a:t>
            </a:r>
            <a:r>
              <a:rPr spc="-35" dirty="0"/>
              <a:t> </a:t>
            </a:r>
            <a:r>
              <a:rPr dirty="0"/>
              <a:t>Are</a:t>
            </a:r>
            <a:r>
              <a:rPr spc="-25" dirty="0"/>
              <a:t> </a:t>
            </a:r>
            <a:r>
              <a:rPr dirty="0"/>
              <a:t>Just</a:t>
            </a:r>
            <a:r>
              <a:rPr spc="-25" dirty="0"/>
              <a:t> </a:t>
            </a:r>
            <a:r>
              <a:rPr spc="-10" dirty="0"/>
              <a:t>Bytes!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6046" y="1371600"/>
            <a:ext cx="7427173" cy="514001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4699" y="-4699"/>
            <a:ext cx="12201398" cy="68626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548130">
              <a:lnSpc>
                <a:spcPct val="100000"/>
              </a:lnSpc>
              <a:spcBef>
                <a:spcPts val="100"/>
              </a:spcBef>
            </a:pPr>
            <a:r>
              <a:rPr dirty="0"/>
              <a:t>Instructions</a:t>
            </a:r>
            <a:r>
              <a:rPr spc="-35" dirty="0"/>
              <a:t> </a:t>
            </a:r>
            <a:r>
              <a:rPr dirty="0"/>
              <a:t>Are</a:t>
            </a:r>
            <a:r>
              <a:rPr spc="-25" dirty="0"/>
              <a:t> </a:t>
            </a:r>
            <a:r>
              <a:rPr dirty="0"/>
              <a:t>Just</a:t>
            </a:r>
            <a:r>
              <a:rPr spc="-25" dirty="0"/>
              <a:t> </a:t>
            </a:r>
            <a:r>
              <a:rPr spc="-10" dirty="0"/>
              <a:t>Bytes!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548130">
              <a:lnSpc>
                <a:spcPct val="100000"/>
              </a:lnSpc>
              <a:spcBef>
                <a:spcPts val="100"/>
              </a:spcBef>
            </a:pPr>
            <a:r>
              <a:rPr dirty="0"/>
              <a:t>Instructions</a:t>
            </a:r>
            <a:r>
              <a:rPr spc="-35" dirty="0"/>
              <a:t> </a:t>
            </a:r>
            <a:r>
              <a:rPr dirty="0"/>
              <a:t>Are</a:t>
            </a:r>
            <a:r>
              <a:rPr spc="-25" dirty="0"/>
              <a:t> </a:t>
            </a:r>
            <a:r>
              <a:rPr dirty="0"/>
              <a:t>Just</a:t>
            </a:r>
            <a:r>
              <a:rPr spc="-25" dirty="0"/>
              <a:t> </a:t>
            </a:r>
            <a:r>
              <a:rPr spc="-10" dirty="0"/>
              <a:t>Bytes!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04117" y="5821171"/>
            <a:ext cx="394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0x0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876800" y="2057398"/>
            <a:ext cx="2438400" cy="2670810"/>
            <a:chOff x="4876800" y="2057398"/>
            <a:chExt cx="2438400" cy="2670810"/>
          </a:xfrm>
        </p:grpSpPr>
        <p:sp>
          <p:nvSpPr>
            <p:cNvPr id="5" name="object 5"/>
            <p:cNvSpPr/>
            <p:nvPr/>
          </p:nvSpPr>
          <p:spPr>
            <a:xfrm>
              <a:off x="4876800" y="2813426"/>
              <a:ext cx="2438400" cy="1199515"/>
            </a:xfrm>
            <a:custGeom>
              <a:avLst/>
              <a:gdLst/>
              <a:ahLst/>
              <a:cxnLst/>
              <a:rect l="l" t="t" r="r" b="b"/>
              <a:pathLst>
                <a:path w="2438400" h="1199514">
                  <a:moveTo>
                    <a:pt x="0" y="1199511"/>
                  </a:moveTo>
                  <a:lnTo>
                    <a:pt x="2438400" y="1199511"/>
                  </a:lnTo>
                  <a:lnTo>
                    <a:pt x="2438400" y="0"/>
                  </a:lnTo>
                  <a:lnTo>
                    <a:pt x="0" y="0"/>
                  </a:lnTo>
                  <a:lnTo>
                    <a:pt x="0" y="1199511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76800" y="4012937"/>
              <a:ext cx="2438400" cy="71509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010426" y="2866307"/>
              <a:ext cx="171450" cy="715645"/>
            </a:xfrm>
            <a:custGeom>
              <a:avLst/>
              <a:gdLst/>
              <a:ahLst/>
              <a:cxnLst/>
              <a:rect l="l" t="t" r="r" b="b"/>
              <a:pathLst>
                <a:path w="171450" h="715645">
                  <a:moveTo>
                    <a:pt x="16459" y="544175"/>
                  </a:moveTo>
                  <a:lnTo>
                    <a:pt x="9299" y="546618"/>
                  </a:lnTo>
                  <a:lnTo>
                    <a:pt x="3648" y="551647"/>
                  </a:lnTo>
                  <a:lnTo>
                    <a:pt x="475" y="558225"/>
                  </a:lnTo>
                  <a:lnTo>
                    <a:pt x="0" y="565512"/>
                  </a:lnTo>
                  <a:lnTo>
                    <a:pt x="2442" y="572672"/>
                  </a:lnTo>
                  <a:lnTo>
                    <a:pt x="85573" y="715181"/>
                  </a:lnTo>
                  <a:lnTo>
                    <a:pt x="107627" y="677373"/>
                  </a:lnTo>
                  <a:lnTo>
                    <a:pt x="66523" y="677373"/>
                  </a:lnTo>
                  <a:lnTo>
                    <a:pt x="66523" y="606908"/>
                  </a:lnTo>
                  <a:lnTo>
                    <a:pt x="35353" y="553474"/>
                  </a:lnTo>
                  <a:lnTo>
                    <a:pt x="30324" y="547824"/>
                  </a:lnTo>
                  <a:lnTo>
                    <a:pt x="23746" y="544650"/>
                  </a:lnTo>
                  <a:lnTo>
                    <a:pt x="16459" y="544175"/>
                  </a:lnTo>
                  <a:close/>
                </a:path>
                <a:path w="171450" h="715645">
                  <a:moveTo>
                    <a:pt x="66523" y="606908"/>
                  </a:moveTo>
                  <a:lnTo>
                    <a:pt x="66523" y="677373"/>
                  </a:lnTo>
                  <a:lnTo>
                    <a:pt x="104623" y="677373"/>
                  </a:lnTo>
                  <a:lnTo>
                    <a:pt x="104623" y="667774"/>
                  </a:lnTo>
                  <a:lnTo>
                    <a:pt x="69117" y="667774"/>
                  </a:lnTo>
                  <a:lnTo>
                    <a:pt x="85573" y="639565"/>
                  </a:lnTo>
                  <a:lnTo>
                    <a:pt x="66523" y="606908"/>
                  </a:lnTo>
                  <a:close/>
                </a:path>
                <a:path w="171450" h="715645">
                  <a:moveTo>
                    <a:pt x="154687" y="544175"/>
                  </a:moveTo>
                  <a:lnTo>
                    <a:pt x="104623" y="606908"/>
                  </a:lnTo>
                  <a:lnTo>
                    <a:pt x="104623" y="677373"/>
                  </a:lnTo>
                  <a:lnTo>
                    <a:pt x="107627" y="677373"/>
                  </a:lnTo>
                  <a:lnTo>
                    <a:pt x="168703" y="572672"/>
                  </a:lnTo>
                  <a:lnTo>
                    <a:pt x="171146" y="565512"/>
                  </a:lnTo>
                  <a:lnTo>
                    <a:pt x="170671" y="558225"/>
                  </a:lnTo>
                  <a:lnTo>
                    <a:pt x="167497" y="551647"/>
                  </a:lnTo>
                  <a:lnTo>
                    <a:pt x="161846" y="546618"/>
                  </a:lnTo>
                  <a:lnTo>
                    <a:pt x="154687" y="544175"/>
                  </a:lnTo>
                  <a:close/>
                </a:path>
                <a:path w="171450" h="715645">
                  <a:moveTo>
                    <a:pt x="85573" y="639565"/>
                  </a:moveTo>
                  <a:lnTo>
                    <a:pt x="69117" y="667774"/>
                  </a:lnTo>
                  <a:lnTo>
                    <a:pt x="102028" y="667774"/>
                  </a:lnTo>
                  <a:lnTo>
                    <a:pt x="85573" y="639565"/>
                  </a:lnTo>
                  <a:close/>
                </a:path>
                <a:path w="171450" h="715645">
                  <a:moveTo>
                    <a:pt x="104623" y="606908"/>
                  </a:moveTo>
                  <a:lnTo>
                    <a:pt x="85573" y="639565"/>
                  </a:lnTo>
                  <a:lnTo>
                    <a:pt x="102028" y="667774"/>
                  </a:lnTo>
                  <a:lnTo>
                    <a:pt x="104623" y="667774"/>
                  </a:lnTo>
                  <a:lnTo>
                    <a:pt x="104623" y="606908"/>
                  </a:lnTo>
                  <a:close/>
                </a:path>
                <a:path w="171450" h="715645">
                  <a:moveTo>
                    <a:pt x="104624" y="0"/>
                  </a:moveTo>
                  <a:lnTo>
                    <a:pt x="66524" y="0"/>
                  </a:lnTo>
                  <a:lnTo>
                    <a:pt x="66523" y="606908"/>
                  </a:lnTo>
                  <a:lnTo>
                    <a:pt x="85573" y="639565"/>
                  </a:lnTo>
                  <a:lnTo>
                    <a:pt x="104623" y="606908"/>
                  </a:lnTo>
                  <a:lnTo>
                    <a:pt x="1046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76800" y="2057398"/>
              <a:ext cx="2438400" cy="756027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74591" y="4876800"/>
            <a:ext cx="2438400" cy="59004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76800" y="5562600"/>
            <a:ext cx="2438400" cy="320543"/>
          </a:xfrm>
          <a:prstGeom prst="rect">
            <a:avLst/>
          </a:prstGeom>
        </p:spPr>
      </p:pic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4838700" y="2051048"/>
          <a:ext cx="2438400" cy="3959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556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Stack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860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lnT w="12700">
                      <a:solidFill>
                        <a:srgbClr val="2F528F"/>
                      </a:solidFill>
                      <a:prstDash val="solid"/>
                    </a:lnT>
                    <a:lnB w="12700">
                      <a:solidFill>
                        <a:srgbClr val="2F528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lnT w="12700">
                      <a:solidFill>
                        <a:srgbClr val="2F528F"/>
                      </a:solidFill>
                      <a:prstDash val="solid"/>
                    </a:lnT>
                    <a:lnB w="12700">
                      <a:solidFill>
                        <a:srgbClr val="2F528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0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39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Heap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08279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lnT w="12700">
                      <a:solidFill>
                        <a:srgbClr val="2F528F"/>
                      </a:solidFill>
                      <a:prstDash val="solid"/>
                    </a:lnT>
                    <a:lnB w="12700">
                      <a:solidFill>
                        <a:srgbClr val="2F528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5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lnT w="12700">
                      <a:solidFill>
                        <a:srgbClr val="2F528F"/>
                      </a:solidFill>
                      <a:prstDash val="solid"/>
                    </a:lnT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9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Data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4605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2F528F"/>
                      </a:solidFill>
                      <a:prstDash val="solid"/>
                    </a:lnL>
                    <a:lnR w="76200">
                      <a:solidFill>
                        <a:srgbClr val="2F528F"/>
                      </a:solidFill>
                      <a:prstDash val="solid"/>
                    </a:lnR>
                    <a:lnB w="76200">
                      <a:solidFill>
                        <a:srgbClr val="C00000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800" spc="-30" dirty="0">
                          <a:latin typeface="Calibri"/>
                          <a:cs typeface="Calibri"/>
                        </a:rPr>
                        <a:t>Text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(code)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890" marB="0">
                    <a:lnL w="76200">
                      <a:solidFill>
                        <a:srgbClr val="C00000"/>
                      </a:solidFill>
                      <a:prstDash val="solid"/>
                    </a:lnL>
                    <a:lnR w="76200">
                      <a:solidFill>
                        <a:srgbClr val="C00000"/>
                      </a:solidFill>
                      <a:prstDash val="solid"/>
                    </a:lnR>
                    <a:lnT w="76200">
                      <a:solidFill>
                        <a:srgbClr val="C00000"/>
                      </a:solidFill>
                      <a:prstDash val="solid"/>
                    </a:lnT>
                    <a:lnB w="7620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2F528F"/>
                      </a:solidFill>
                      <a:prstDash val="solid"/>
                    </a:lnL>
                    <a:lnR w="76200">
                      <a:solidFill>
                        <a:srgbClr val="2F528F"/>
                      </a:solidFill>
                      <a:prstDash val="solid"/>
                    </a:lnR>
                    <a:lnT w="76200">
                      <a:solidFill>
                        <a:srgbClr val="C00000"/>
                      </a:solidFill>
                      <a:prstDash val="solid"/>
                    </a:lnT>
                    <a:lnB w="12700">
                      <a:solidFill>
                        <a:srgbClr val="2F528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6008218" y="3581311"/>
            <a:ext cx="171450" cy="440055"/>
          </a:xfrm>
          <a:custGeom>
            <a:avLst/>
            <a:gdLst/>
            <a:ahLst/>
            <a:cxnLst/>
            <a:rect l="l" t="t" r="r" b="b"/>
            <a:pathLst>
              <a:path w="171450" h="440054">
                <a:moveTo>
                  <a:pt x="85573" y="75614"/>
                </a:moveTo>
                <a:lnTo>
                  <a:pt x="66523" y="108271"/>
                </a:lnTo>
                <a:lnTo>
                  <a:pt x="66523" y="439610"/>
                </a:lnTo>
                <a:lnTo>
                  <a:pt x="104623" y="439610"/>
                </a:lnTo>
                <a:lnTo>
                  <a:pt x="104623" y="108271"/>
                </a:lnTo>
                <a:lnTo>
                  <a:pt x="85573" y="75614"/>
                </a:lnTo>
                <a:close/>
              </a:path>
              <a:path w="171450" h="440054">
                <a:moveTo>
                  <a:pt x="107627" y="37807"/>
                </a:moveTo>
                <a:lnTo>
                  <a:pt x="104623" y="37807"/>
                </a:lnTo>
                <a:lnTo>
                  <a:pt x="104623" y="108272"/>
                </a:lnTo>
                <a:lnTo>
                  <a:pt x="135792" y="161706"/>
                </a:lnTo>
                <a:lnTo>
                  <a:pt x="140822" y="167357"/>
                </a:lnTo>
                <a:lnTo>
                  <a:pt x="147400" y="170530"/>
                </a:lnTo>
                <a:lnTo>
                  <a:pt x="154689" y="171005"/>
                </a:lnTo>
                <a:lnTo>
                  <a:pt x="161848" y="168562"/>
                </a:lnTo>
                <a:lnTo>
                  <a:pt x="167498" y="163532"/>
                </a:lnTo>
                <a:lnTo>
                  <a:pt x="170671" y="156955"/>
                </a:lnTo>
                <a:lnTo>
                  <a:pt x="171146" y="149668"/>
                </a:lnTo>
                <a:lnTo>
                  <a:pt x="168703" y="142509"/>
                </a:lnTo>
                <a:lnTo>
                  <a:pt x="107627" y="37807"/>
                </a:lnTo>
                <a:close/>
              </a:path>
              <a:path w="171450" h="440054">
                <a:moveTo>
                  <a:pt x="85573" y="0"/>
                </a:moveTo>
                <a:lnTo>
                  <a:pt x="2442" y="142509"/>
                </a:lnTo>
                <a:lnTo>
                  <a:pt x="0" y="149668"/>
                </a:lnTo>
                <a:lnTo>
                  <a:pt x="475" y="156955"/>
                </a:lnTo>
                <a:lnTo>
                  <a:pt x="3649" y="163533"/>
                </a:lnTo>
                <a:lnTo>
                  <a:pt x="9303" y="168563"/>
                </a:lnTo>
                <a:lnTo>
                  <a:pt x="16459" y="171005"/>
                </a:lnTo>
                <a:lnTo>
                  <a:pt x="23746" y="170530"/>
                </a:lnTo>
                <a:lnTo>
                  <a:pt x="30324" y="167357"/>
                </a:lnTo>
                <a:lnTo>
                  <a:pt x="35353" y="161706"/>
                </a:lnTo>
                <a:lnTo>
                  <a:pt x="66523" y="108272"/>
                </a:lnTo>
                <a:lnTo>
                  <a:pt x="66523" y="37807"/>
                </a:lnTo>
                <a:lnTo>
                  <a:pt x="107627" y="37807"/>
                </a:lnTo>
                <a:lnTo>
                  <a:pt x="85573" y="0"/>
                </a:lnTo>
                <a:close/>
              </a:path>
              <a:path w="171450" h="440054">
                <a:moveTo>
                  <a:pt x="104623" y="37807"/>
                </a:moveTo>
                <a:lnTo>
                  <a:pt x="66523" y="37807"/>
                </a:lnTo>
                <a:lnTo>
                  <a:pt x="66523" y="108272"/>
                </a:lnTo>
                <a:lnTo>
                  <a:pt x="85573" y="75614"/>
                </a:lnTo>
                <a:lnTo>
                  <a:pt x="69119" y="47406"/>
                </a:lnTo>
                <a:lnTo>
                  <a:pt x="104623" y="47406"/>
                </a:lnTo>
                <a:lnTo>
                  <a:pt x="104623" y="37807"/>
                </a:lnTo>
                <a:close/>
              </a:path>
              <a:path w="171450" h="440054">
                <a:moveTo>
                  <a:pt x="104623" y="47406"/>
                </a:moveTo>
                <a:lnTo>
                  <a:pt x="102028" y="47406"/>
                </a:lnTo>
                <a:lnTo>
                  <a:pt x="85573" y="75614"/>
                </a:lnTo>
                <a:lnTo>
                  <a:pt x="104623" y="108271"/>
                </a:lnTo>
                <a:lnTo>
                  <a:pt x="104623" y="47406"/>
                </a:lnTo>
                <a:close/>
              </a:path>
              <a:path w="171450" h="440054">
                <a:moveTo>
                  <a:pt x="102028" y="47406"/>
                </a:moveTo>
                <a:lnTo>
                  <a:pt x="69119" y="47406"/>
                </a:lnTo>
                <a:lnTo>
                  <a:pt x="85573" y="75614"/>
                </a:lnTo>
                <a:lnTo>
                  <a:pt x="102028" y="474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189847" y="5548200"/>
            <a:ext cx="1388745" cy="320675"/>
            <a:chOff x="3189847" y="5548200"/>
            <a:chExt cx="1388745" cy="320675"/>
          </a:xfrm>
        </p:grpSpPr>
        <p:sp>
          <p:nvSpPr>
            <p:cNvPr id="14" name="object 14"/>
            <p:cNvSpPr/>
            <p:nvPr/>
          </p:nvSpPr>
          <p:spPr>
            <a:xfrm>
              <a:off x="3196197" y="5554550"/>
              <a:ext cx="1376045" cy="307975"/>
            </a:xfrm>
            <a:custGeom>
              <a:avLst/>
              <a:gdLst/>
              <a:ahLst/>
              <a:cxnLst/>
              <a:rect l="l" t="t" r="r" b="b"/>
              <a:pathLst>
                <a:path w="1376045" h="307975">
                  <a:moveTo>
                    <a:pt x="1221908" y="0"/>
                  </a:moveTo>
                  <a:lnTo>
                    <a:pt x="1221908" y="76947"/>
                  </a:lnTo>
                  <a:lnTo>
                    <a:pt x="0" y="76947"/>
                  </a:lnTo>
                  <a:lnTo>
                    <a:pt x="0" y="230842"/>
                  </a:lnTo>
                  <a:lnTo>
                    <a:pt x="1221908" y="230842"/>
                  </a:lnTo>
                  <a:lnTo>
                    <a:pt x="1221908" y="307789"/>
                  </a:lnTo>
                  <a:lnTo>
                    <a:pt x="1375802" y="153895"/>
                  </a:lnTo>
                  <a:lnTo>
                    <a:pt x="12219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3196197" y="5554550"/>
              <a:ext cx="1376045" cy="307975"/>
            </a:xfrm>
            <a:custGeom>
              <a:avLst/>
              <a:gdLst/>
              <a:ahLst/>
              <a:cxnLst/>
              <a:rect l="l" t="t" r="r" b="b"/>
              <a:pathLst>
                <a:path w="1376045" h="307975">
                  <a:moveTo>
                    <a:pt x="0" y="76946"/>
                  </a:moveTo>
                  <a:lnTo>
                    <a:pt x="1221910" y="76946"/>
                  </a:lnTo>
                  <a:lnTo>
                    <a:pt x="1221910" y="0"/>
                  </a:lnTo>
                  <a:lnTo>
                    <a:pt x="1375803" y="153895"/>
                  </a:lnTo>
                  <a:lnTo>
                    <a:pt x="1221910" y="307789"/>
                  </a:lnTo>
                  <a:lnTo>
                    <a:pt x="1221910" y="230842"/>
                  </a:lnTo>
                  <a:lnTo>
                    <a:pt x="0" y="230842"/>
                  </a:lnTo>
                  <a:lnTo>
                    <a:pt x="0" y="76946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636198" y="5406644"/>
            <a:ext cx="144843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46050" marR="5080" lvl="0" indent="-133350" algn="l" defTabSz="914400" rtl="0" eaLnBrk="1" fontAlgn="auto" latinLnBrk="0" hangingPunct="1">
              <a:lnSpc>
                <a:spcPts val="209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Machine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code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instructions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95576" y="1624076"/>
            <a:ext cx="140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Main</a:t>
            </a:r>
            <a:r>
              <a:rPr kumimoji="0" sz="1800" b="0" i="0" u="sng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Memory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60430" y="193783"/>
            <a:ext cx="351790" cy="675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p</a:t>
            </a:r>
            <a:endParaRPr kumimoji="0" sz="4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1466596"/>
            <a:ext cx="26936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16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9690" y="1775424"/>
          <a:ext cx="6063614" cy="11766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5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861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19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872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21615">
                <a:tc>
                  <a:txBody>
                    <a:bodyPr/>
                    <a:lstStyle/>
                    <a:p>
                      <a:pPr marR="15875" algn="ctr">
                        <a:lnSpc>
                          <a:spcPts val="1510"/>
                        </a:lnSpc>
                      </a:pPr>
                      <a:r>
                        <a:rPr sz="16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10"/>
                        </a:lnSpc>
                      </a:pPr>
                      <a:r>
                        <a:rPr sz="16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ts val="1510"/>
                        </a:lnSpc>
                      </a:pPr>
                      <a:r>
                        <a:rPr sz="16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1510"/>
                        </a:lnSpc>
                      </a:pPr>
                      <a:r>
                        <a:rPr sz="16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379">
                <a:tc>
                  <a:txBody>
                    <a:bodyPr/>
                    <a:lstStyle/>
                    <a:p>
                      <a:pPr marR="15875" algn="ctr">
                        <a:lnSpc>
                          <a:spcPts val="1655"/>
                        </a:lnSpc>
                      </a:pPr>
                      <a:r>
                        <a:rPr sz="16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</a:pPr>
                      <a:r>
                        <a:rPr sz="16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</a:pPr>
                      <a:r>
                        <a:rPr sz="16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</a:pPr>
                      <a:r>
                        <a:rPr sz="16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ts val="1655"/>
                        </a:lnSpc>
                      </a:pPr>
                      <a:r>
                        <a:rPr sz="16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1655"/>
                        </a:lnSpc>
                      </a:pPr>
                      <a:r>
                        <a:rPr sz="16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379">
                <a:tc>
                  <a:txBody>
                    <a:bodyPr/>
                    <a:lstStyle/>
                    <a:p>
                      <a:pPr marR="15875" algn="ctr">
                        <a:lnSpc>
                          <a:spcPts val="1705"/>
                        </a:lnSpc>
                      </a:pPr>
                      <a:r>
                        <a:rPr sz="16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sz="16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sz="16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sz="16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sz="16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ts val="1705"/>
                        </a:lnSpc>
                      </a:pPr>
                      <a:r>
                        <a:rPr sz="16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ts val="1705"/>
                        </a:lnSpc>
                      </a:pPr>
                      <a:r>
                        <a:rPr sz="16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ts val="1705"/>
                        </a:lnSpc>
                      </a:pPr>
                      <a:r>
                        <a:rPr sz="16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ts val="1705"/>
                        </a:lnSpc>
                      </a:pPr>
                      <a:r>
                        <a:rPr sz="16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ts val="1705"/>
                        </a:lnSpc>
                      </a:pPr>
                      <a:r>
                        <a:rPr sz="16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$0x0,-0x4(%rbp)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280">
                <a:tc>
                  <a:txBody>
                    <a:bodyPr/>
                    <a:lstStyle/>
                    <a:p>
                      <a:pPr marL="31750">
                        <a:lnSpc>
                          <a:spcPts val="1645"/>
                        </a:lnSpc>
                      </a:pPr>
                      <a:r>
                        <a:rPr sz="16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1600">
                        <a:latin typeface="Consolas"/>
                        <a:cs typeface="Consolas"/>
                      </a:endParaRPr>
                    </a:p>
                    <a:p>
                      <a:pPr marL="31750">
                        <a:lnSpc>
                          <a:spcPts val="1900"/>
                        </a:lnSpc>
                      </a:pPr>
                      <a:r>
                        <a:rPr sz="16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ts val="1645"/>
                        </a:lnSpc>
                      </a:pPr>
                      <a:r>
                        <a:rPr sz="16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600">
                        <a:latin typeface="Consolas"/>
                        <a:cs typeface="Consolas"/>
                      </a:endParaRPr>
                    </a:p>
                    <a:p>
                      <a:pPr marL="55244">
                        <a:lnSpc>
                          <a:spcPts val="1900"/>
                        </a:lnSpc>
                      </a:pPr>
                      <a:r>
                        <a:rPr sz="16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ts val="1645"/>
                        </a:lnSpc>
                      </a:pPr>
                      <a:r>
                        <a:rPr sz="16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600">
                        <a:latin typeface="Consolas"/>
                        <a:cs typeface="Consolas"/>
                      </a:endParaRPr>
                    </a:p>
                    <a:p>
                      <a:pPr marL="55244">
                        <a:lnSpc>
                          <a:spcPts val="1900"/>
                        </a:lnSpc>
                      </a:pPr>
                      <a:r>
                        <a:rPr sz="16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</a:pPr>
                      <a:r>
                        <a:rPr sz="16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5"/>
                        </a:lnSpc>
                      </a:pPr>
                      <a:r>
                        <a:rPr sz="16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ts val="1645"/>
                        </a:lnSpc>
                      </a:pPr>
                      <a:r>
                        <a:rPr sz="16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1600">
                        <a:latin typeface="Consolas"/>
                        <a:cs typeface="Consolas"/>
                      </a:endParaRPr>
                    </a:p>
                    <a:p>
                      <a:pPr marL="110489">
                        <a:lnSpc>
                          <a:spcPts val="1900"/>
                        </a:lnSpc>
                      </a:pPr>
                      <a:r>
                        <a:rPr sz="16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ts val="1645"/>
                        </a:lnSpc>
                      </a:pPr>
                      <a:r>
                        <a:rPr sz="16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$0x1,-0x4(%rbp)</a:t>
                      </a:r>
                      <a:endParaRPr sz="1600">
                        <a:latin typeface="Consolas"/>
                        <a:cs typeface="Consolas"/>
                      </a:endParaRPr>
                    </a:p>
                    <a:p>
                      <a:pPr marL="165735">
                        <a:lnSpc>
                          <a:spcPts val="1900"/>
                        </a:lnSpc>
                      </a:pPr>
                      <a:r>
                        <a:rPr sz="16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1600" spc="-3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16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16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640080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639445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 dirty="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 dirty="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 dirty="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 dirty="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9522791" y="2144255"/>
            <a:ext cx="2440940" cy="3825875"/>
            <a:chOff x="9522791" y="2144255"/>
            <a:chExt cx="2440940" cy="382587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24999" y="4099792"/>
              <a:ext cx="2438400" cy="71509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24999" y="2144255"/>
              <a:ext cx="2438400" cy="7560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22791" y="4963656"/>
              <a:ext cx="2438400" cy="59004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24999" y="5649455"/>
              <a:ext cx="2438400" cy="320544"/>
            </a:xfrm>
            <a:prstGeom prst="rect">
              <a:avLst/>
            </a:prstGeom>
          </p:spPr>
        </p:pic>
      </p:grp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9518650" y="2137905"/>
          <a:ext cx="2438400" cy="3959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556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Stack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6695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lnT w="12700">
                      <a:solidFill>
                        <a:srgbClr val="2F528F"/>
                      </a:solidFill>
                      <a:prstDash val="solid"/>
                    </a:lnT>
                    <a:lnB w="12700">
                      <a:solidFill>
                        <a:srgbClr val="2F528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lnT w="12700">
                      <a:solidFill>
                        <a:srgbClr val="2F528F"/>
                      </a:solidFill>
                      <a:prstDash val="solid"/>
                    </a:lnT>
                    <a:lnB w="12700">
                      <a:solidFill>
                        <a:srgbClr val="2F528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0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3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Heap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0701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lnT w="12700">
                      <a:solidFill>
                        <a:srgbClr val="2F528F"/>
                      </a:solidFill>
                      <a:prstDash val="solid"/>
                    </a:lnT>
                    <a:lnB w="12700">
                      <a:solidFill>
                        <a:srgbClr val="2F528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5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lnT w="12700">
                      <a:solidFill>
                        <a:srgbClr val="2F528F"/>
                      </a:solidFill>
                      <a:prstDash val="solid"/>
                    </a:lnT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9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Data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4478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spc="-30" dirty="0">
                          <a:latin typeface="Calibri"/>
                          <a:cs typeface="Calibri"/>
                        </a:rPr>
                        <a:t>Text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(code)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F528F"/>
                      </a:solidFill>
                      <a:prstDash val="solid"/>
                    </a:lnL>
                    <a:lnR w="12700">
                      <a:solidFill>
                        <a:srgbClr val="2F528F"/>
                      </a:solidFill>
                      <a:prstDash val="solid"/>
                    </a:lnR>
                    <a:lnB w="12700">
                      <a:solidFill>
                        <a:srgbClr val="2F528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10043776" y="1761235"/>
            <a:ext cx="140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Main</a:t>
            </a:r>
            <a:r>
              <a:rPr kumimoji="0" sz="1800" b="0" i="0" u="sng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/>
                <a:ea typeface="+mn-ea"/>
                <a:cs typeface="Arial"/>
              </a:rPr>
              <a:t> Memory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839200" y="279400"/>
            <a:ext cx="609600" cy="6299200"/>
          </a:xfrm>
          <a:custGeom>
            <a:avLst/>
            <a:gdLst/>
            <a:ahLst/>
            <a:cxnLst/>
            <a:rect l="l" t="t" r="r" b="b"/>
            <a:pathLst>
              <a:path w="609600" h="6299200">
                <a:moveTo>
                  <a:pt x="0" y="0"/>
                </a:moveTo>
                <a:lnTo>
                  <a:pt x="69887" y="1341"/>
                </a:lnTo>
                <a:lnTo>
                  <a:pt x="134043" y="5163"/>
                </a:lnTo>
                <a:lnTo>
                  <a:pt x="190636" y="11159"/>
                </a:lnTo>
                <a:lnTo>
                  <a:pt x="237838" y="19026"/>
                </a:lnTo>
                <a:lnTo>
                  <a:pt x="296750" y="39151"/>
                </a:lnTo>
                <a:lnTo>
                  <a:pt x="304800" y="50798"/>
                </a:lnTo>
                <a:lnTo>
                  <a:pt x="304800" y="5470515"/>
                </a:lnTo>
                <a:lnTo>
                  <a:pt x="312849" y="5482162"/>
                </a:lnTo>
                <a:lnTo>
                  <a:pt x="371761" y="5502287"/>
                </a:lnTo>
                <a:lnTo>
                  <a:pt x="418963" y="5510153"/>
                </a:lnTo>
                <a:lnTo>
                  <a:pt x="475556" y="5516150"/>
                </a:lnTo>
                <a:lnTo>
                  <a:pt x="539712" y="5519972"/>
                </a:lnTo>
                <a:lnTo>
                  <a:pt x="609600" y="5521314"/>
                </a:lnTo>
                <a:lnTo>
                  <a:pt x="539712" y="5522655"/>
                </a:lnTo>
                <a:lnTo>
                  <a:pt x="475556" y="5526477"/>
                </a:lnTo>
                <a:lnTo>
                  <a:pt x="418963" y="5532473"/>
                </a:lnTo>
                <a:lnTo>
                  <a:pt x="371761" y="5540340"/>
                </a:lnTo>
                <a:lnTo>
                  <a:pt x="312849" y="5560464"/>
                </a:lnTo>
                <a:lnTo>
                  <a:pt x="304800" y="5572112"/>
                </a:lnTo>
                <a:lnTo>
                  <a:pt x="304800" y="6248401"/>
                </a:lnTo>
                <a:lnTo>
                  <a:pt x="296750" y="6260048"/>
                </a:lnTo>
                <a:lnTo>
                  <a:pt x="237838" y="6280173"/>
                </a:lnTo>
                <a:lnTo>
                  <a:pt x="190636" y="6288040"/>
                </a:lnTo>
                <a:lnTo>
                  <a:pt x="134043" y="6294036"/>
                </a:lnTo>
                <a:lnTo>
                  <a:pt x="69887" y="6297858"/>
                </a:lnTo>
                <a:lnTo>
                  <a:pt x="0" y="629920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73185" y="0"/>
            <a:ext cx="344563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lang="en-US" sz="6600" spc="-15" baseline="-21464" dirty="0"/>
              <a:t>%rip    </a:t>
            </a:r>
            <a:r>
              <a:rPr lang="en-US" sz="1800" spc="-10" dirty="0">
                <a:solidFill>
                  <a:srgbClr val="7030A0"/>
                </a:solidFill>
                <a:latin typeface="Consolas"/>
                <a:cs typeface="Consolas"/>
              </a:rPr>
              <a:t>4004fd</a:t>
            </a:r>
            <a:endParaRPr sz="1800" dirty="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6543" y="181356"/>
            <a:ext cx="14585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%rip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pSp>
        <p:nvGrpSpPr>
          <p:cNvPr id="7" name="object 7"/>
          <p:cNvGrpSpPr/>
          <p:nvPr/>
        </p:nvGrpSpPr>
        <p:grpSpPr>
          <a:xfrm>
            <a:off x="-6350" y="1822450"/>
            <a:ext cx="393700" cy="317500"/>
            <a:chOff x="-6350" y="1822450"/>
            <a:chExt cx="393700" cy="317500"/>
          </a:xfrm>
        </p:grpSpPr>
        <p:sp>
          <p:nvSpPr>
            <p:cNvPr id="8" name="object 8"/>
            <p:cNvSpPr/>
            <p:nvPr/>
          </p:nvSpPr>
          <p:spPr>
            <a:xfrm>
              <a:off x="0" y="18288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228600" y="0"/>
                  </a:moveTo>
                  <a:lnTo>
                    <a:pt x="2286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228600" y="228600"/>
                  </a:lnTo>
                  <a:lnTo>
                    <a:pt x="228600" y="304800"/>
                  </a:lnTo>
                  <a:lnTo>
                    <a:pt x="3810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18288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0" y="76200"/>
                  </a:moveTo>
                  <a:lnTo>
                    <a:pt x="228600" y="76200"/>
                  </a:lnTo>
                  <a:lnTo>
                    <a:pt x="228600" y="0"/>
                  </a:lnTo>
                  <a:lnTo>
                    <a:pt x="381000" y="152400"/>
                  </a:lnTo>
                  <a:lnTo>
                    <a:pt x="228600" y="304800"/>
                  </a:lnTo>
                  <a:lnTo>
                    <a:pt x="228600" y="228600"/>
                  </a:lnTo>
                  <a:lnTo>
                    <a:pt x="0" y="228600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181600" y="5638800"/>
            <a:ext cx="1828800" cy="6858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133350" marR="0" lvl="0" indent="0" algn="l" defTabSz="914400" rtl="0" eaLnBrk="1" fontAlgn="auto" latinLnBrk="0" hangingPunct="1">
              <a:lnSpc>
                <a:spcPct val="100000"/>
              </a:lnSpc>
              <a:spcBef>
                <a:spcPts val="8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0x4004ed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004452" y="5944067"/>
            <a:ext cx="2322830" cy="481330"/>
          </a:xfrm>
          <a:custGeom>
            <a:avLst/>
            <a:gdLst/>
            <a:ahLst/>
            <a:cxnLst/>
            <a:rect l="l" t="t" r="r" b="b"/>
            <a:pathLst>
              <a:path w="2322829" h="481329">
                <a:moveTo>
                  <a:pt x="2090682" y="405650"/>
                </a:moveTo>
                <a:lnTo>
                  <a:pt x="2078788" y="480916"/>
                </a:lnTo>
                <a:lnTo>
                  <a:pt x="2297508" y="411597"/>
                </a:lnTo>
                <a:lnTo>
                  <a:pt x="2128314" y="411597"/>
                </a:lnTo>
                <a:lnTo>
                  <a:pt x="2090682" y="405650"/>
                </a:lnTo>
                <a:close/>
              </a:path>
              <a:path w="2322829" h="481329">
                <a:moveTo>
                  <a:pt x="2102576" y="330384"/>
                </a:moveTo>
                <a:lnTo>
                  <a:pt x="2090682" y="405650"/>
                </a:lnTo>
                <a:lnTo>
                  <a:pt x="2128314" y="411597"/>
                </a:lnTo>
                <a:lnTo>
                  <a:pt x="2140209" y="336331"/>
                </a:lnTo>
                <a:lnTo>
                  <a:pt x="2102576" y="330384"/>
                </a:lnTo>
                <a:close/>
              </a:path>
              <a:path w="2322829" h="481329">
                <a:moveTo>
                  <a:pt x="2114469" y="255118"/>
                </a:moveTo>
                <a:lnTo>
                  <a:pt x="2102576" y="330384"/>
                </a:lnTo>
                <a:lnTo>
                  <a:pt x="2140209" y="336331"/>
                </a:lnTo>
                <a:lnTo>
                  <a:pt x="2128314" y="411597"/>
                </a:lnTo>
                <a:lnTo>
                  <a:pt x="2297508" y="411597"/>
                </a:lnTo>
                <a:lnTo>
                  <a:pt x="2322427" y="403699"/>
                </a:lnTo>
                <a:lnTo>
                  <a:pt x="2114469" y="255118"/>
                </a:lnTo>
                <a:close/>
              </a:path>
              <a:path w="2322829" h="481329">
                <a:moveTo>
                  <a:pt x="11894" y="0"/>
                </a:moveTo>
                <a:lnTo>
                  <a:pt x="0" y="75266"/>
                </a:lnTo>
                <a:lnTo>
                  <a:pt x="2090682" y="405650"/>
                </a:lnTo>
                <a:lnTo>
                  <a:pt x="2102576" y="330384"/>
                </a:lnTo>
                <a:lnTo>
                  <a:pt x="11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1140" y="4542027"/>
            <a:ext cx="4634865" cy="160782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2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1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1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(PC),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 %rip in x86-64,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next</a:t>
            </a:r>
            <a:r>
              <a:rPr kumimoji="0" sz="2800" b="1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1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executed.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6543" y="181356"/>
            <a:ext cx="14585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%rip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5181600" y="5638800"/>
            <a:ext cx="1828800" cy="6858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133350" marR="0" lvl="0" indent="0" algn="l" defTabSz="914400" rtl="0" eaLnBrk="1" fontAlgn="auto" latinLnBrk="0" hangingPunct="1">
              <a:lnSpc>
                <a:spcPct val="100000"/>
              </a:lnSpc>
              <a:spcBef>
                <a:spcPts val="8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0x4004ee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010400" y="5867400"/>
            <a:ext cx="2316480" cy="228600"/>
          </a:xfrm>
          <a:custGeom>
            <a:avLst/>
            <a:gdLst/>
            <a:ahLst/>
            <a:cxnLst/>
            <a:rect l="l" t="t" r="r" b="b"/>
            <a:pathLst>
              <a:path w="2316479" h="228600">
                <a:moveTo>
                  <a:pt x="2087879" y="152399"/>
                </a:moveTo>
                <a:lnTo>
                  <a:pt x="2087879" y="228599"/>
                </a:lnTo>
                <a:lnTo>
                  <a:pt x="2240280" y="152399"/>
                </a:lnTo>
                <a:lnTo>
                  <a:pt x="2087879" y="152399"/>
                </a:lnTo>
                <a:close/>
              </a:path>
              <a:path w="2316479" h="228600">
                <a:moveTo>
                  <a:pt x="2087879" y="76199"/>
                </a:moveTo>
                <a:lnTo>
                  <a:pt x="2087879" y="152399"/>
                </a:lnTo>
                <a:lnTo>
                  <a:pt x="2125979" y="152399"/>
                </a:lnTo>
                <a:lnTo>
                  <a:pt x="2125979" y="76199"/>
                </a:lnTo>
                <a:lnTo>
                  <a:pt x="2087879" y="76199"/>
                </a:lnTo>
                <a:close/>
              </a:path>
              <a:path w="2316479" h="228600">
                <a:moveTo>
                  <a:pt x="2087879" y="0"/>
                </a:moveTo>
                <a:lnTo>
                  <a:pt x="2087879" y="76199"/>
                </a:lnTo>
                <a:lnTo>
                  <a:pt x="2125979" y="76199"/>
                </a:lnTo>
                <a:lnTo>
                  <a:pt x="2125979" y="152399"/>
                </a:lnTo>
                <a:lnTo>
                  <a:pt x="2240281" y="152399"/>
                </a:lnTo>
                <a:lnTo>
                  <a:pt x="2316479" y="114300"/>
                </a:lnTo>
                <a:lnTo>
                  <a:pt x="2087879" y="0"/>
                </a:lnTo>
                <a:close/>
              </a:path>
              <a:path w="2316479" h="228600">
                <a:moveTo>
                  <a:pt x="0" y="76199"/>
                </a:moveTo>
                <a:lnTo>
                  <a:pt x="0" y="152399"/>
                </a:lnTo>
                <a:lnTo>
                  <a:pt x="2087879" y="152399"/>
                </a:lnTo>
                <a:lnTo>
                  <a:pt x="2087879" y="76199"/>
                </a:lnTo>
                <a:lnTo>
                  <a:pt x="0" y="761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4542027"/>
            <a:ext cx="4634865" cy="160782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2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1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1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(PC),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 %rip in x86-64,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next</a:t>
            </a:r>
            <a:r>
              <a:rPr kumimoji="0" sz="2800" b="1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1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executed.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0" name="object 10"/>
          <p:cNvGrpSpPr/>
          <p:nvPr/>
        </p:nvGrpSpPr>
        <p:grpSpPr>
          <a:xfrm>
            <a:off x="-6350" y="2127250"/>
            <a:ext cx="393700" cy="393700"/>
            <a:chOff x="-6350" y="2127250"/>
            <a:chExt cx="393700" cy="393700"/>
          </a:xfrm>
        </p:grpSpPr>
        <p:sp>
          <p:nvSpPr>
            <p:cNvPr id="11" name="object 11"/>
            <p:cNvSpPr/>
            <p:nvPr/>
          </p:nvSpPr>
          <p:spPr>
            <a:xfrm>
              <a:off x="0" y="21336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90500" y="95250"/>
                  </a:lnTo>
                  <a:lnTo>
                    <a:pt x="0" y="95250"/>
                  </a:lnTo>
                  <a:lnTo>
                    <a:pt x="0" y="285748"/>
                  </a:lnTo>
                  <a:lnTo>
                    <a:pt x="190500" y="285748"/>
                  </a:lnTo>
                  <a:lnTo>
                    <a:pt x="190500" y="380998"/>
                  </a:lnTo>
                  <a:lnTo>
                    <a:pt x="381000" y="190500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21336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95250"/>
                  </a:moveTo>
                  <a:lnTo>
                    <a:pt x="190500" y="95250"/>
                  </a:lnTo>
                  <a:lnTo>
                    <a:pt x="190500" y="0"/>
                  </a:lnTo>
                  <a:lnTo>
                    <a:pt x="381000" y="190500"/>
                  </a:lnTo>
                  <a:lnTo>
                    <a:pt x="190500" y="380999"/>
                  </a:lnTo>
                  <a:lnTo>
                    <a:pt x="190500" y="285749"/>
                  </a:lnTo>
                  <a:lnTo>
                    <a:pt x="0" y="285749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6543" y="181356"/>
            <a:ext cx="14585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%rip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-6350" y="2508250"/>
            <a:ext cx="393700" cy="317500"/>
            <a:chOff x="-6350" y="2508250"/>
            <a:chExt cx="393700" cy="317500"/>
          </a:xfrm>
        </p:grpSpPr>
        <p:sp>
          <p:nvSpPr>
            <p:cNvPr id="6" name="object 6"/>
            <p:cNvSpPr/>
            <p:nvPr/>
          </p:nvSpPr>
          <p:spPr>
            <a:xfrm>
              <a:off x="0" y="25146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228600" y="0"/>
                  </a:moveTo>
                  <a:lnTo>
                    <a:pt x="2286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228600" y="228600"/>
                  </a:lnTo>
                  <a:lnTo>
                    <a:pt x="228600" y="304800"/>
                  </a:lnTo>
                  <a:lnTo>
                    <a:pt x="3810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25146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0" y="76200"/>
                  </a:moveTo>
                  <a:lnTo>
                    <a:pt x="228600" y="76200"/>
                  </a:lnTo>
                  <a:lnTo>
                    <a:pt x="228600" y="0"/>
                  </a:lnTo>
                  <a:lnTo>
                    <a:pt x="381000" y="152400"/>
                  </a:lnTo>
                  <a:lnTo>
                    <a:pt x="228600" y="304800"/>
                  </a:lnTo>
                  <a:lnTo>
                    <a:pt x="228600" y="228600"/>
                  </a:lnTo>
                  <a:lnTo>
                    <a:pt x="0" y="228600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175250" y="4872048"/>
            <a:ext cx="4151629" cy="1459230"/>
            <a:chOff x="5175250" y="4872048"/>
            <a:chExt cx="4151629" cy="1459230"/>
          </a:xfrm>
        </p:grpSpPr>
        <p:sp>
          <p:nvSpPr>
            <p:cNvPr id="9" name="object 9"/>
            <p:cNvSpPr/>
            <p:nvPr/>
          </p:nvSpPr>
          <p:spPr>
            <a:xfrm>
              <a:off x="5181600" y="5638799"/>
              <a:ext cx="1828800" cy="685800"/>
            </a:xfrm>
            <a:custGeom>
              <a:avLst/>
              <a:gdLst/>
              <a:ahLst/>
              <a:cxnLst/>
              <a:rect l="l" t="t" r="r" b="b"/>
              <a:pathLst>
                <a:path w="1828800" h="685800">
                  <a:moveTo>
                    <a:pt x="0" y="0"/>
                  </a:moveTo>
                  <a:lnTo>
                    <a:pt x="1828800" y="0"/>
                  </a:lnTo>
                  <a:lnTo>
                    <a:pt x="1828800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993997" y="4872048"/>
              <a:ext cx="2332990" cy="1144270"/>
            </a:xfrm>
            <a:custGeom>
              <a:avLst/>
              <a:gdLst/>
              <a:ahLst/>
              <a:cxnLst/>
              <a:rect l="l" t="t" r="r" b="b"/>
              <a:pathLst>
                <a:path w="2332990" h="1144270">
                  <a:moveTo>
                    <a:pt x="2110148" y="68777"/>
                  </a:moveTo>
                  <a:lnTo>
                    <a:pt x="0" y="1075262"/>
                  </a:lnTo>
                  <a:lnTo>
                    <a:pt x="32804" y="1144039"/>
                  </a:lnTo>
                  <a:lnTo>
                    <a:pt x="2142953" y="137553"/>
                  </a:lnTo>
                  <a:lnTo>
                    <a:pt x="2110148" y="68777"/>
                  </a:lnTo>
                  <a:close/>
                </a:path>
                <a:path w="2332990" h="1144270">
                  <a:moveTo>
                    <a:pt x="2295760" y="52374"/>
                  </a:moveTo>
                  <a:lnTo>
                    <a:pt x="2144537" y="52374"/>
                  </a:lnTo>
                  <a:lnTo>
                    <a:pt x="2177341" y="121151"/>
                  </a:lnTo>
                  <a:lnTo>
                    <a:pt x="2142953" y="137553"/>
                  </a:lnTo>
                  <a:lnTo>
                    <a:pt x="2175757" y="206330"/>
                  </a:lnTo>
                  <a:lnTo>
                    <a:pt x="2295760" y="52374"/>
                  </a:lnTo>
                  <a:close/>
                </a:path>
                <a:path w="2332990" h="1144270">
                  <a:moveTo>
                    <a:pt x="2144537" y="52374"/>
                  </a:moveTo>
                  <a:lnTo>
                    <a:pt x="2110148" y="68777"/>
                  </a:lnTo>
                  <a:lnTo>
                    <a:pt x="2142953" y="137553"/>
                  </a:lnTo>
                  <a:lnTo>
                    <a:pt x="2177341" y="121151"/>
                  </a:lnTo>
                  <a:lnTo>
                    <a:pt x="2144537" y="52374"/>
                  </a:lnTo>
                  <a:close/>
                </a:path>
                <a:path w="2332990" h="1144270">
                  <a:moveTo>
                    <a:pt x="2077344" y="0"/>
                  </a:moveTo>
                  <a:lnTo>
                    <a:pt x="2110148" y="68777"/>
                  </a:lnTo>
                  <a:lnTo>
                    <a:pt x="2144537" y="52374"/>
                  </a:lnTo>
                  <a:lnTo>
                    <a:pt x="2295760" y="52374"/>
                  </a:lnTo>
                  <a:lnTo>
                    <a:pt x="2332882" y="4751"/>
                  </a:lnTo>
                  <a:lnTo>
                    <a:pt x="20773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1140" y="4559043"/>
            <a:ext cx="4634865" cy="161480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2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1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1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(PC),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 %rip in x86-64,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next</a:t>
            </a:r>
            <a:r>
              <a:rPr kumimoji="0" sz="2800" b="1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1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executed.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02250" y="5822252"/>
            <a:ext cx="15875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0x4004f1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82425" y="6524441"/>
            <a:ext cx="219075" cy="210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15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6543" y="181356"/>
            <a:ext cx="14585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%rip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-6350" y="2813050"/>
            <a:ext cx="393700" cy="393700"/>
            <a:chOff x="-6350" y="2813050"/>
            <a:chExt cx="393700" cy="393700"/>
          </a:xfrm>
        </p:grpSpPr>
        <p:sp>
          <p:nvSpPr>
            <p:cNvPr id="6" name="object 6"/>
            <p:cNvSpPr/>
            <p:nvPr/>
          </p:nvSpPr>
          <p:spPr>
            <a:xfrm>
              <a:off x="0" y="2819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90500" y="95250"/>
                  </a:lnTo>
                  <a:lnTo>
                    <a:pt x="0" y="95250"/>
                  </a:lnTo>
                  <a:lnTo>
                    <a:pt x="0" y="285748"/>
                  </a:lnTo>
                  <a:lnTo>
                    <a:pt x="190500" y="285748"/>
                  </a:lnTo>
                  <a:lnTo>
                    <a:pt x="190500" y="380998"/>
                  </a:lnTo>
                  <a:lnTo>
                    <a:pt x="381000" y="190500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2819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95250"/>
                  </a:moveTo>
                  <a:lnTo>
                    <a:pt x="190500" y="95250"/>
                  </a:lnTo>
                  <a:lnTo>
                    <a:pt x="190500" y="0"/>
                  </a:lnTo>
                  <a:lnTo>
                    <a:pt x="381000" y="190500"/>
                  </a:lnTo>
                  <a:lnTo>
                    <a:pt x="190500" y="380999"/>
                  </a:lnTo>
                  <a:lnTo>
                    <a:pt x="190500" y="285749"/>
                  </a:lnTo>
                  <a:lnTo>
                    <a:pt x="0" y="285749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175250" y="2286000"/>
            <a:ext cx="4151629" cy="4044950"/>
            <a:chOff x="5175250" y="2286000"/>
            <a:chExt cx="4151629" cy="4044950"/>
          </a:xfrm>
        </p:grpSpPr>
        <p:sp>
          <p:nvSpPr>
            <p:cNvPr id="9" name="object 9"/>
            <p:cNvSpPr/>
            <p:nvPr/>
          </p:nvSpPr>
          <p:spPr>
            <a:xfrm>
              <a:off x="5181600" y="5638800"/>
              <a:ext cx="1828800" cy="685800"/>
            </a:xfrm>
            <a:custGeom>
              <a:avLst/>
              <a:gdLst/>
              <a:ahLst/>
              <a:cxnLst/>
              <a:rect l="l" t="t" r="r" b="b"/>
              <a:pathLst>
                <a:path w="1828800" h="685800">
                  <a:moveTo>
                    <a:pt x="0" y="0"/>
                  </a:moveTo>
                  <a:lnTo>
                    <a:pt x="1828800" y="0"/>
                  </a:lnTo>
                  <a:lnTo>
                    <a:pt x="1828800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978117" y="2286000"/>
              <a:ext cx="2348865" cy="3716020"/>
            </a:xfrm>
            <a:custGeom>
              <a:avLst/>
              <a:gdLst/>
              <a:ahLst/>
              <a:cxnLst/>
              <a:rect l="l" t="t" r="r" b="b"/>
              <a:pathLst>
                <a:path w="2348865" h="3716020">
                  <a:moveTo>
                    <a:pt x="2195070" y="173460"/>
                  </a:moveTo>
                  <a:lnTo>
                    <a:pt x="0" y="3675465"/>
                  </a:lnTo>
                  <a:lnTo>
                    <a:pt x="64564" y="3715934"/>
                  </a:lnTo>
                  <a:lnTo>
                    <a:pt x="2259635" y="213930"/>
                  </a:lnTo>
                  <a:lnTo>
                    <a:pt x="2195070" y="173460"/>
                  </a:lnTo>
                  <a:close/>
                </a:path>
                <a:path w="2348865" h="3716020">
                  <a:moveTo>
                    <a:pt x="2335131" y="141179"/>
                  </a:moveTo>
                  <a:lnTo>
                    <a:pt x="2215304" y="141179"/>
                  </a:lnTo>
                  <a:lnTo>
                    <a:pt x="2279869" y="181649"/>
                  </a:lnTo>
                  <a:lnTo>
                    <a:pt x="2259635" y="213930"/>
                  </a:lnTo>
                  <a:lnTo>
                    <a:pt x="2324200" y="254400"/>
                  </a:lnTo>
                  <a:lnTo>
                    <a:pt x="2335131" y="141179"/>
                  </a:lnTo>
                  <a:close/>
                </a:path>
                <a:path w="2348865" h="3716020">
                  <a:moveTo>
                    <a:pt x="2215304" y="141179"/>
                  </a:moveTo>
                  <a:lnTo>
                    <a:pt x="2195070" y="173460"/>
                  </a:lnTo>
                  <a:lnTo>
                    <a:pt x="2259635" y="213930"/>
                  </a:lnTo>
                  <a:lnTo>
                    <a:pt x="2279869" y="181649"/>
                  </a:lnTo>
                  <a:lnTo>
                    <a:pt x="2215304" y="141179"/>
                  </a:lnTo>
                  <a:close/>
                </a:path>
                <a:path w="2348865" h="3716020">
                  <a:moveTo>
                    <a:pt x="2348762" y="0"/>
                  </a:moveTo>
                  <a:lnTo>
                    <a:pt x="2130505" y="132990"/>
                  </a:lnTo>
                  <a:lnTo>
                    <a:pt x="2195070" y="173460"/>
                  </a:lnTo>
                  <a:lnTo>
                    <a:pt x="2215304" y="141179"/>
                  </a:lnTo>
                  <a:lnTo>
                    <a:pt x="2335131" y="141179"/>
                  </a:lnTo>
                  <a:lnTo>
                    <a:pt x="23487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1140" y="4559043"/>
            <a:ext cx="4634865" cy="161480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2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1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1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(PC),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 %rip in x86-64,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next</a:t>
            </a:r>
            <a:r>
              <a:rPr kumimoji="0" sz="2800" b="1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1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executed.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02250" y="5822252"/>
            <a:ext cx="15875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0x4004f8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82425" y="6524441"/>
            <a:ext cx="219075" cy="210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16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6543" y="181356"/>
            <a:ext cx="14585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%rip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-6350" y="3194050"/>
            <a:ext cx="393700" cy="317500"/>
            <a:chOff x="-6350" y="3194050"/>
            <a:chExt cx="393700" cy="317500"/>
          </a:xfrm>
        </p:grpSpPr>
        <p:sp>
          <p:nvSpPr>
            <p:cNvPr id="6" name="object 6"/>
            <p:cNvSpPr/>
            <p:nvPr/>
          </p:nvSpPr>
          <p:spPr>
            <a:xfrm>
              <a:off x="0" y="32004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228600" y="0"/>
                  </a:moveTo>
                  <a:lnTo>
                    <a:pt x="2286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228600" y="228600"/>
                  </a:lnTo>
                  <a:lnTo>
                    <a:pt x="228600" y="304800"/>
                  </a:lnTo>
                  <a:lnTo>
                    <a:pt x="3810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2004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0" y="76200"/>
                  </a:moveTo>
                  <a:lnTo>
                    <a:pt x="228600" y="76200"/>
                  </a:lnTo>
                  <a:lnTo>
                    <a:pt x="228600" y="0"/>
                  </a:lnTo>
                  <a:lnTo>
                    <a:pt x="381000" y="152400"/>
                  </a:lnTo>
                  <a:lnTo>
                    <a:pt x="228600" y="304800"/>
                  </a:lnTo>
                  <a:lnTo>
                    <a:pt x="228600" y="228600"/>
                  </a:lnTo>
                  <a:lnTo>
                    <a:pt x="0" y="228600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175250" y="762000"/>
            <a:ext cx="4163695" cy="5568950"/>
            <a:chOff x="5175250" y="762000"/>
            <a:chExt cx="4163695" cy="5568950"/>
          </a:xfrm>
        </p:grpSpPr>
        <p:sp>
          <p:nvSpPr>
            <p:cNvPr id="9" name="object 9"/>
            <p:cNvSpPr/>
            <p:nvPr/>
          </p:nvSpPr>
          <p:spPr>
            <a:xfrm>
              <a:off x="5181600" y="5638800"/>
              <a:ext cx="1828800" cy="685800"/>
            </a:xfrm>
            <a:custGeom>
              <a:avLst/>
              <a:gdLst/>
              <a:ahLst/>
              <a:cxnLst/>
              <a:rect l="l" t="t" r="r" b="b"/>
              <a:pathLst>
                <a:path w="1828800" h="685800">
                  <a:moveTo>
                    <a:pt x="0" y="0"/>
                  </a:moveTo>
                  <a:lnTo>
                    <a:pt x="1828800" y="0"/>
                  </a:lnTo>
                  <a:lnTo>
                    <a:pt x="1828800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975575" y="762000"/>
              <a:ext cx="2363470" cy="5235575"/>
            </a:xfrm>
            <a:custGeom>
              <a:avLst/>
              <a:gdLst/>
              <a:ahLst/>
              <a:cxnLst/>
              <a:rect l="l" t="t" r="r" b="b"/>
              <a:pathLst>
                <a:path w="2363470" h="5235575">
                  <a:moveTo>
                    <a:pt x="2223750" y="193492"/>
                  </a:moveTo>
                  <a:lnTo>
                    <a:pt x="0" y="5204244"/>
                  </a:lnTo>
                  <a:lnTo>
                    <a:pt x="69649" y="5235154"/>
                  </a:lnTo>
                  <a:lnTo>
                    <a:pt x="2293398" y="224401"/>
                  </a:lnTo>
                  <a:lnTo>
                    <a:pt x="2223750" y="193492"/>
                  </a:lnTo>
                  <a:close/>
                </a:path>
                <a:path w="2363470" h="5235575">
                  <a:moveTo>
                    <a:pt x="2358603" y="158676"/>
                  </a:moveTo>
                  <a:lnTo>
                    <a:pt x="2239201" y="158676"/>
                  </a:lnTo>
                  <a:lnTo>
                    <a:pt x="2308849" y="189585"/>
                  </a:lnTo>
                  <a:lnTo>
                    <a:pt x="2293398" y="224401"/>
                  </a:lnTo>
                  <a:lnTo>
                    <a:pt x="2363048" y="255311"/>
                  </a:lnTo>
                  <a:lnTo>
                    <a:pt x="2358603" y="158676"/>
                  </a:lnTo>
                  <a:close/>
                </a:path>
                <a:path w="2363470" h="5235575">
                  <a:moveTo>
                    <a:pt x="2239201" y="158676"/>
                  </a:moveTo>
                  <a:lnTo>
                    <a:pt x="2223750" y="193492"/>
                  </a:lnTo>
                  <a:lnTo>
                    <a:pt x="2293398" y="224401"/>
                  </a:lnTo>
                  <a:lnTo>
                    <a:pt x="2308849" y="189585"/>
                  </a:lnTo>
                  <a:lnTo>
                    <a:pt x="2239201" y="158676"/>
                  </a:lnTo>
                  <a:close/>
                </a:path>
                <a:path w="2363470" h="5235575">
                  <a:moveTo>
                    <a:pt x="2351304" y="0"/>
                  </a:moveTo>
                  <a:lnTo>
                    <a:pt x="2154100" y="162582"/>
                  </a:lnTo>
                  <a:lnTo>
                    <a:pt x="2223750" y="193492"/>
                  </a:lnTo>
                  <a:lnTo>
                    <a:pt x="2239201" y="158676"/>
                  </a:lnTo>
                  <a:lnTo>
                    <a:pt x="2358603" y="158676"/>
                  </a:lnTo>
                  <a:lnTo>
                    <a:pt x="23513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1140" y="4559043"/>
            <a:ext cx="4634865" cy="161480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2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1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1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(PC),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 %rip in x86-64,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memory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next</a:t>
            </a:r>
            <a:r>
              <a:rPr kumimoji="0" sz="2800" b="1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1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executed.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02250" y="5822252"/>
            <a:ext cx="15875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0x4004fc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82425" y="6524441"/>
            <a:ext cx="219075" cy="210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17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6543" y="181356"/>
            <a:ext cx="14585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%rip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-6350" y="762000"/>
            <a:ext cx="9345295" cy="5568950"/>
            <a:chOff x="-6350" y="762000"/>
            <a:chExt cx="9345295" cy="5568950"/>
          </a:xfrm>
        </p:grpSpPr>
        <p:sp>
          <p:nvSpPr>
            <p:cNvPr id="6" name="object 6"/>
            <p:cNvSpPr/>
            <p:nvPr/>
          </p:nvSpPr>
          <p:spPr>
            <a:xfrm>
              <a:off x="5181599" y="5638800"/>
              <a:ext cx="1828800" cy="685800"/>
            </a:xfrm>
            <a:custGeom>
              <a:avLst/>
              <a:gdLst/>
              <a:ahLst/>
              <a:cxnLst/>
              <a:rect l="l" t="t" r="r" b="b"/>
              <a:pathLst>
                <a:path w="1828800" h="685800">
                  <a:moveTo>
                    <a:pt x="0" y="0"/>
                  </a:moveTo>
                  <a:lnTo>
                    <a:pt x="1828800" y="0"/>
                  </a:lnTo>
                  <a:lnTo>
                    <a:pt x="1828800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975574" y="762000"/>
              <a:ext cx="2363470" cy="5235575"/>
            </a:xfrm>
            <a:custGeom>
              <a:avLst/>
              <a:gdLst/>
              <a:ahLst/>
              <a:cxnLst/>
              <a:rect l="l" t="t" r="r" b="b"/>
              <a:pathLst>
                <a:path w="2363470" h="5235575">
                  <a:moveTo>
                    <a:pt x="2223750" y="193492"/>
                  </a:moveTo>
                  <a:lnTo>
                    <a:pt x="0" y="5204244"/>
                  </a:lnTo>
                  <a:lnTo>
                    <a:pt x="69649" y="5235154"/>
                  </a:lnTo>
                  <a:lnTo>
                    <a:pt x="2293398" y="224401"/>
                  </a:lnTo>
                  <a:lnTo>
                    <a:pt x="2223750" y="193492"/>
                  </a:lnTo>
                  <a:close/>
                </a:path>
                <a:path w="2363470" h="5235575">
                  <a:moveTo>
                    <a:pt x="2358603" y="158676"/>
                  </a:moveTo>
                  <a:lnTo>
                    <a:pt x="2239201" y="158676"/>
                  </a:lnTo>
                  <a:lnTo>
                    <a:pt x="2308849" y="189585"/>
                  </a:lnTo>
                  <a:lnTo>
                    <a:pt x="2293398" y="224401"/>
                  </a:lnTo>
                  <a:lnTo>
                    <a:pt x="2363048" y="255311"/>
                  </a:lnTo>
                  <a:lnTo>
                    <a:pt x="2358603" y="158676"/>
                  </a:lnTo>
                  <a:close/>
                </a:path>
                <a:path w="2363470" h="5235575">
                  <a:moveTo>
                    <a:pt x="2239201" y="158676"/>
                  </a:moveTo>
                  <a:lnTo>
                    <a:pt x="2223750" y="193492"/>
                  </a:lnTo>
                  <a:lnTo>
                    <a:pt x="2293398" y="224401"/>
                  </a:lnTo>
                  <a:lnTo>
                    <a:pt x="2308849" y="189585"/>
                  </a:lnTo>
                  <a:lnTo>
                    <a:pt x="2239201" y="158676"/>
                  </a:lnTo>
                  <a:close/>
                </a:path>
                <a:path w="2363470" h="5235575">
                  <a:moveTo>
                    <a:pt x="2351304" y="0"/>
                  </a:moveTo>
                  <a:lnTo>
                    <a:pt x="2154100" y="162582"/>
                  </a:lnTo>
                  <a:lnTo>
                    <a:pt x="2223750" y="193492"/>
                  </a:lnTo>
                  <a:lnTo>
                    <a:pt x="2239201" y="158676"/>
                  </a:lnTo>
                  <a:lnTo>
                    <a:pt x="2358603" y="158676"/>
                  </a:lnTo>
                  <a:lnTo>
                    <a:pt x="23513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32004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228600" y="0"/>
                  </a:moveTo>
                  <a:lnTo>
                    <a:pt x="2286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228600" y="228600"/>
                  </a:lnTo>
                  <a:lnTo>
                    <a:pt x="228600" y="304800"/>
                  </a:lnTo>
                  <a:lnTo>
                    <a:pt x="3810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32004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0" y="76200"/>
                  </a:moveTo>
                  <a:lnTo>
                    <a:pt x="228600" y="76200"/>
                  </a:lnTo>
                  <a:lnTo>
                    <a:pt x="228600" y="0"/>
                  </a:lnTo>
                  <a:lnTo>
                    <a:pt x="381000" y="152400"/>
                  </a:lnTo>
                  <a:lnTo>
                    <a:pt x="228600" y="304800"/>
                  </a:lnTo>
                  <a:lnTo>
                    <a:pt x="228600" y="228600"/>
                  </a:lnTo>
                  <a:lnTo>
                    <a:pt x="0" y="228600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54939" y="4161027"/>
            <a:ext cx="6226810" cy="133921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Special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hardware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next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%rip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+=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size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bytes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current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02250" y="5822252"/>
            <a:ext cx="15875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0x4004fc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82425" y="6524441"/>
            <a:ext cx="219075" cy="210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18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19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3209925">
              <a:lnSpc>
                <a:spcPct val="100000"/>
              </a:lnSpc>
              <a:spcBef>
                <a:spcPts val="100"/>
              </a:spcBef>
            </a:pPr>
            <a:r>
              <a:rPr dirty="0"/>
              <a:t>Going</a:t>
            </a:r>
            <a:r>
              <a:rPr spc="-1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spc="-10" dirty="0"/>
              <a:t>Circles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186180"/>
            <a:ext cx="11563350" cy="103759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How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representation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represent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e.g.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Key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Idea: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”interfere”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with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%rip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back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earlier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6050" y="181356"/>
            <a:ext cx="17399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Jump!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-6350" y="3194050"/>
            <a:ext cx="393700" cy="317500"/>
            <a:chOff x="-6350" y="3194050"/>
            <a:chExt cx="393700" cy="317500"/>
          </a:xfrm>
        </p:grpSpPr>
        <p:sp>
          <p:nvSpPr>
            <p:cNvPr id="6" name="object 6"/>
            <p:cNvSpPr/>
            <p:nvPr/>
          </p:nvSpPr>
          <p:spPr>
            <a:xfrm>
              <a:off x="0" y="32004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228600" y="0"/>
                  </a:moveTo>
                  <a:lnTo>
                    <a:pt x="2286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228600" y="228600"/>
                  </a:lnTo>
                  <a:lnTo>
                    <a:pt x="228600" y="304800"/>
                  </a:lnTo>
                  <a:lnTo>
                    <a:pt x="3810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2004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0" y="76200"/>
                  </a:moveTo>
                  <a:lnTo>
                    <a:pt x="228600" y="76200"/>
                  </a:lnTo>
                  <a:lnTo>
                    <a:pt x="228600" y="0"/>
                  </a:lnTo>
                  <a:lnTo>
                    <a:pt x="381000" y="152400"/>
                  </a:lnTo>
                  <a:lnTo>
                    <a:pt x="228600" y="304800"/>
                  </a:lnTo>
                  <a:lnTo>
                    <a:pt x="228600" y="228600"/>
                  </a:lnTo>
                  <a:lnTo>
                    <a:pt x="0" y="228600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175250" y="762000"/>
            <a:ext cx="4163695" cy="5568950"/>
            <a:chOff x="5175250" y="762000"/>
            <a:chExt cx="4163695" cy="5568950"/>
          </a:xfrm>
        </p:grpSpPr>
        <p:sp>
          <p:nvSpPr>
            <p:cNvPr id="9" name="object 9"/>
            <p:cNvSpPr/>
            <p:nvPr/>
          </p:nvSpPr>
          <p:spPr>
            <a:xfrm>
              <a:off x="5181600" y="5638800"/>
              <a:ext cx="1828800" cy="685800"/>
            </a:xfrm>
            <a:custGeom>
              <a:avLst/>
              <a:gdLst/>
              <a:ahLst/>
              <a:cxnLst/>
              <a:rect l="l" t="t" r="r" b="b"/>
              <a:pathLst>
                <a:path w="1828800" h="685800">
                  <a:moveTo>
                    <a:pt x="0" y="0"/>
                  </a:moveTo>
                  <a:lnTo>
                    <a:pt x="1828800" y="0"/>
                  </a:lnTo>
                  <a:lnTo>
                    <a:pt x="1828800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975575" y="762000"/>
              <a:ext cx="2363470" cy="5235575"/>
            </a:xfrm>
            <a:custGeom>
              <a:avLst/>
              <a:gdLst/>
              <a:ahLst/>
              <a:cxnLst/>
              <a:rect l="l" t="t" r="r" b="b"/>
              <a:pathLst>
                <a:path w="2363470" h="5235575">
                  <a:moveTo>
                    <a:pt x="2223750" y="193492"/>
                  </a:moveTo>
                  <a:lnTo>
                    <a:pt x="0" y="5204244"/>
                  </a:lnTo>
                  <a:lnTo>
                    <a:pt x="69649" y="5235154"/>
                  </a:lnTo>
                  <a:lnTo>
                    <a:pt x="2293398" y="224401"/>
                  </a:lnTo>
                  <a:lnTo>
                    <a:pt x="2223750" y="193492"/>
                  </a:lnTo>
                  <a:close/>
                </a:path>
                <a:path w="2363470" h="5235575">
                  <a:moveTo>
                    <a:pt x="2358603" y="158676"/>
                  </a:moveTo>
                  <a:lnTo>
                    <a:pt x="2239201" y="158676"/>
                  </a:lnTo>
                  <a:lnTo>
                    <a:pt x="2308849" y="189585"/>
                  </a:lnTo>
                  <a:lnTo>
                    <a:pt x="2293398" y="224401"/>
                  </a:lnTo>
                  <a:lnTo>
                    <a:pt x="2363048" y="255311"/>
                  </a:lnTo>
                  <a:lnTo>
                    <a:pt x="2358603" y="158676"/>
                  </a:lnTo>
                  <a:close/>
                </a:path>
                <a:path w="2363470" h="5235575">
                  <a:moveTo>
                    <a:pt x="2239201" y="158676"/>
                  </a:moveTo>
                  <a:lnTo>
                    <a:pt x="2223750" y="193492"/>
                  </a:lnTo>
                  <a:lnTo>
                    <a:pt x="2293398" y="224401"/>
                  </a:lnTo>
                  <a:lnTo>
                    <a:pt x="2308849" y="189585"/>
                  </a:lnTo>
                  <a:lnTo>
                    <a:pt x="2239201" y="158676"/>
                  </a:lnTo>
                  <a:close/>
                </a:path>
                <a:path w="2363470" h="5235575">
                  <a:moveTo>
                    <a:pt x="2351304" y="0"/>
                  </a:moveTo>
                  <a:lnTo>
                    <a:pt x="2154100" y="162582"/>
                  </a:lnTo>
                  <a:lnTo>
                    <a:pt x="2223750" y="193492"/>
                  </a:lnTo>
                  <a:lnTo>
                    <a:pt x="2239201" y="158676"/>
                  </a:lnTo>
                  <a:lnTo>
                    <a:pt x="2358603" y="158676"/>
                  </a:lnTo>
                  <a:lnTo>
                    <a:pt x="23513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1140" y="4559043"/>
            <a:ext cx="4236085" cy="161480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2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jmp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unconditional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target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operand).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02250" y="5822252"/>
            <a:ext cx="15875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0x4004fc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6050" y="181356"/>
            <a:ext cx="17399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Jump!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5181600" y="5638800"/>
            <a:ext cx="1828800" cy="685800"/>
          </a:xfrm>
          <a:custGeom>
            <a:avLst/>
            <a:gdLst/>
            <a:ahLst/>
            <a:cxnLst/>
            <a:rect l="l" t="t" r="r" b="b"/>
            <a:pathLst>
              <a:path w="1828800" h="685800">
                <a:moveTo>
                  <a:pt x="0" y="0"/>
                </a:moveTo>
                <a:lnTo>
                  <a:pt x="1828800" y="0"/>
                </a:lnTo>
                <a:lnTo>
                  <a:pt x="1828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-6350" y="2813050"/>
            <a:ext cx="393700" cy="393700"/>
            <a:chOff x="-6350" y="2813050"/>
            <a:chExt cx="393700" cy="393700"/>
          </a:xfrm>
        </p:grpSpPr>
        <p:sp>
          <p:nvSpPr>
            <p:cNvPr id="9" name="object 9"/>
            <p:cNvSpPr/>
            <p:nvPr/>
          </p:nvSpPr>
          <p:spPr>
            <a:xfrm>
              <a:off x="0" y="2819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90500" y="95250"/>
                  </a:lnTo>
                  <a:lnTo>
                    <a:pt x="0" y="95250"/>
                  </a:lnTo>
                  <a:lnTo>
                    <a:pt x="0" y="285748"/>
                  </a:lnTo>
                  <a:lnTo>
                    <a:pt x="190500" y="285748"/>
                  </a:lnTo>
                  <a:lnTo>
                    <a:pt x="190500" y="380998"/>
                  </a:lnTo>
                  <a:lnTo>
                    <a:pt x="381000" y="190500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2819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95250"/>
                  </a:moveTo>
                  <a:lnTo>
                    <a:pt x="190500" y="95250"/>
                  </a:lnTo>
                  <a:lnTo>
                    <a:pt x="190500" y="0"/>
                  </a:lnTo>
                  <a:lnTo>
                    <a:pt x="381000" y="190500"/>
                  </a:lnTo>
                  <a:lnTo>
                    <a:pt x="190500" y="380999"/>
                  </a:lnTo>
                  <a:lnTo>
                    <a:pt x="190500" y="285749"/>
                  </a:lnTo>
                  <a:lnTo>
                    <a:pt x="0" y="285749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object 11"/>
          <p:cNvSpPr/>
          <p:nvPr/>
        </p:nvSpPr>
        <p:spPr>
          <a:xfrm>
            <a:off x="6978118" y="2286000"/>
            <a:ext cx="2348865" cy="3716020"/>
          </a:xfrm>
          <a:custGeom>
            <a:avLst/>
            <a:gdLst/>
            <a:ahLst/>
            <a:cxnLst/>
            <a:rect l="l" t="t" r="r" b="b"/>
            <a:pathLst>
              <a:path w="2348865" h="3716020">
                <a:moveTo>
                  <a:pt x="2195070" y="173460"/>
                </a:moveTo>
                <a:lnTo>
                  <a:pt x="0" y="3675465"/>
                </a:lnTo>
                <a:lnTo>
                  <a:pt x="64564" y="3715934"/>
                </a:lnTo>
                <a:lnTo>
                  <a:pt x="2259635" y="213930"/>
                </a:lnTo>
                <a:lnTo>
                  <a:pt x="2195070" y="173460"/>
                </a:lnTo>
                <a:close/>
              </a:path>
              <a:path w="2348865" h="3716020">
                <a:moveTo>
                  <a:pt x="2335131" y="141179"/>
                </a:moveTo>
                <a:lnTo>
                  <a:pt x="2215304" y="141179"/>
                </a:lnTo>
                <a:lnTo>
                  <a:pt x="2279869" y="181649"/>
                </a:lnTo>
                <a:lnTo>
                  <a:pt x="2259635" y="213930"/>
                </a:lnTo>
                <a:lnTo>
                  <a:pt x="2324200" y="254400"/>
                </a:lnTo>
                <a:lnTo>
                  <a:pt x="2335131" y="141179"/>
                </a:lnTo>
                <a:close/>
              </a:path>
              <a:path w="2348865" h="3716020">
                <a:moveTo>
                  <a:pt x="2215304" y="141179"/>
                </a:moveTo>
                <a:lnTo>
                  <a:pt x="2195070" y="173460"/>
                </a:lnTo>
                <a:lnTo>
                  <a:pt x="2259635" y="213930"/>
                </a:lnTo>
                <a:lnTo>
                  <a:pt x="2279869" y="181649"/>
                </a:lnTo>
                <a:lnTo>
                  <a:pt x="2215304" y="141179"/>
                </a:lnTo>
                <a:close/>
              </a:path>
              <a:path w="2348865" h="3716020">
                <a:moveTo>
                  <a:pt x="2348762" y="0"/>
                </a:moveTo>
                <a:lnTo>
                  <a:pt x="2130505" y="132990"/>
                </a:lnTo>
                <a:lnTo>
                  <a:pt x="2195070" y="173460"/>
                </a:lnTo>
                <a:lnTo>
                  <a:pt x="2215304" y="141179"/>
                </a:lnTo>
                <a:lnTo>
                  <a:pt x="2335131" y="141179"/>
                </a:lnTo>
                <a:lnTo>
                  <a:pt x="23487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1140" y="4559043"/>
            <a:ext cx="4236085" cy="161480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2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jmp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unconditional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target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operand).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02250" y="5822252"/>
            <a:ext cx="15875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0x4004fc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6050" y="181356"/>
            <a:ext cx="17399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Jump!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-6350" y="3194050"/>
            <a:ext cx="393700" cy="317500"/>
            <a:chOff x="-6350" y="3194050"/>
            <a:chExt cx="393700" cy="317500"/>
          </a:xfrm>
        </p:grpSpPr>
        <p:sp>
          <p:nvSpPr>
            <p:cNvPr id="6" name="object 6"/>
            <p:cNvSpPr/>
            <p:nvPr/>
          </p:nvSpPr>
          <p:spPr>
            <a:xfrm>
              <a:off x="0" y="32004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228600" y="0"/>
                  </a:moveTo>
                  <a:lnTo>
                    <a:pt x="2286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228600" y="228600"/>
                  </a:lnTo>
                  <a:lnTo>
                    <a:pt x="228600" y="304800"/>
                  </a:lnTo>
                  <a:lnTo>
                    <a:pt x="3810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2004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0" y="76200"/>
                  </a:moveTo>
                  <a:lnTo>
                    <a:pt x="228600" y="76200"/>
                  </a:lnTo>
                  <a:lnTo>
                    <a:pt x="228600" y="0"/>
                  </a:lnTo>
                  <a:lnTo>
                    <a:pt x="381000" y="152400"/>
                  </a:lnTo>
                  <a:lnTo>
                    <a:pt x="228600" y="304800"/>
                  </a:lnTo>
                  <a:lnTo>
                    <a:pt x="228600" y="228600"/>
                  </a:lnTo>
                  <a:lnTo>
                    <a:pt x="0" y="228600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175250" y="762000"/>
            <a:ext cx="4163695" cy="5568950"/>
            <a:chOff x="5175250" y="762000"/>
            <a:chExt cx="4163695" cy="5568950"/>
          </a:xfrm>
        </p:grpSpPr>
        <p:sp>
          <p:nvSpPr>
            <p:cNvPr id="9" name="object 9"/>
            <p:cNvSpPr/>
            <p:nvPr/>
          </p:nvSpPr>
          <p:spPr>
            <a:xfrm>
              <a:off x="5181600" y="5638800"/>
              <a:ext cx="1828800" cy="685800"/>
            </a:xfrm>
            <a:custGeom>
              <a:avLst/>
              <a:gdLst/>
              <a:ahLst/>
              <a:cxnLst/>
              <a:rect l="l" t="t" r="r" b="b"/>
              <a:pathLst>
                <a:path w="1828800" h="685800">
                  <a:moveTo>
                    <a:pt x="0" y="0"/>
                  </a:moveTo>
                  <a:lnTo>
                    <a:pt x="1828800" y="0"/>
                  </a:lnTo>
                  <a:lnTo>
                    <a:pt x="1828800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975575" y="762000"/>
              <a:ext cx="2363470" cy="5235575"/>
            </a:xfrm>
            <a:custGeom>
              <a:avLst/>
              <a:gdLst/>
              <a:ahLst/>
              <a:cxnLst/>
              <a:rect l="l" t="t" r="r" b="b"/>
              <a:pathLst>
                <a:path w="2363470" h="5235575">
                  <a:moveTo>
                    <a:pt x="2223750" y="193492"/>
                  </a:moveTo>
                  <a:lnTo>
                    <a:pt x="0" y="5204244"/>
                  </a:lnTo>
                  <a:lnTo>
                    <a:pt x="69649" y="5235154"/>
                  </a:lnTo>
                  <a:lnTo>
                    <a:pt x="2293398" y="224401"/>
                  </a:lnTo>
                  <a:lnTo>
                    <a:pt x="2223750" y="193492"/>
                  </a:lnTo>
                  <a:close/>
                </a:path>
                <a:path w="2363470" h="5235575">
                  <a:moveTo>
                    <a:pt x="2358603" y="158676"/>
                  </a:moveTo>
                  <a:lnTo>
                    <a:pt x="2239201" y="158676"/>
                  </a:lnTo>
                  <a:lnTo>
                    <a:pt x="2308849" y="189585"/>
                  </a:lnTo>
                  <a:lnTo>
                    <a:pt x="2293398" y="224401"/>
                  </a:lnTo>
                  <a:lnTo>
                    <a:pt x="2363048" y="255311"/>
                  </a:lnTo>
                  <a:lnTo>
                    <a:pt x="2358603" y="158676"/>
                  </a:lnTo>
                  <a:close/>
                </a:path>
                <a:path w="2363470" h="5235575">
                  <a:moveTo>
                    <a:pt x="2239201" y="158676"/>
                  </a:moveTo>
                  <a:lnTo>
                    <a:pt x="2223750" y="193492"/>
                  </a:lnTo>
                  <a:lnTo>
                    <a:pt x="2293398" y="224401"/>
                  </a:lnTo>
                  <a:lnTo>
                    <a:pt x="2308849" y="189585"/>
                  </a:lnTo>
                  <a:lnTo>
                    <a:pt x="2239201" y="158676"/>
                  </a:lnTo>
                  <a:close/>
                </a:path>
                <a:path w="2363470" h="5235575">
                  <a:moveTo>
                    <a:pt x="2351304" y="0"/>
                  </a:moveTo>
                  <a:lnTo>
                    <a:pt x="2154100" y="162582"/>
                  </a:lnTo>
                  <a:lnTo>
                    <a:pt x="2223750" y="193492"/>
                  </a:lnTo>
                  <a:lnTo>
                    <a:pt x="2239201" y="158676"/>
                  </a:lnTo>
                  <a:lnTo>
                    <a:pt x="2358603" y="158676"/>
                  </a:lnTo>
                  <a:lnTo>
                    <a:pt x="23513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1140" y="4559043"/>
            <a:ext cx="4236085" cy="161480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2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jmp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unconditional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target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operand).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02250" y="5822252"/>
            <a:ext cx="15875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0x4004fc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6050" y="181356"/>
            <a:ext cx="17399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Jump!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5181600" y="5638800"/>
            <a:ext cx="1828800" cy="685800"/>
          </a:xfrm>
          <a:custGeom>
            <a:avLst/>
            <a:gdLst/>
            <a:ahLst/>
            <a:cxnLst/>
            <a:rect l="l" t="t" r="r" b="b"/>
            <a:pathLst>
              <a:path w="1828800" h="685800">
                <a:moveTo>
                  <a:pt x="0" y="0"/>
                </a:moveTo>
                <a:lnTo>
                  <a:pt x="1828800" y="0"/>
                </a:lnTo>
                <a:lnTo>
                  <a:pt x="1828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-6350" y="2813050"/>
            <a:ext cx="393700" cy="393700"/>
            <a:chOff x="-6350" y="2813050"/>
            <a:chExt cx="393700" cy="393700"/>
          </a:xfrm>
        </p:grpSpPr>
        <p:sp>
          <p:nvSpPr>
            <p:cNvPr id="9" name="object 9"/>
            <p:cNvSpPr/>
            <p:nvPr/>
          </p:nvSpPr>
          <p:spPr>
            <a:xfrm>
              <a:off x="0" y="2819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90500" y="95250"/>
                  </a:lnTo>
                  <a:lnTo>
                    <a:pt x="0" y="95250"/>
                  </a:lnTo>
                  <a:lnTo>
                    <a:pt x="0" y="285748"/>
                  </a:lnTo>
                  <a:lnTo>
                    <a:pt x="190500" y="285748"/>
                  </a:lnTo>
                  <a:lnTo>
                    <a:pt x="190500" y="380998"/>
                  </a:lnTo>
                  <a:lnTo>
                    <a:pt x="381000" y="190500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2819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95250"/>
                  </a:moveTo>
                  <a:lnTo>
                    <a:pt x="190500" y="95250"/>
                  </a:lnTo>
                  <a:lnTo>
                    <a:pt x="190500" y="0"/>
                  </a:lnTo>
                  <a:lnTo>
                    <a:pt x="381000" y="190500"/>
                  </a:lnTo>
                  <a:lnTo>
                    <a:pt x="190500" y="380999"/>
                  </a:lnTo>
                  <a:lnTo>
                    <a:pt x="190500" y="285749"/>
                  </a:lnTo>
                  <a:lnTo>
                    <a:pt x="0" y="285749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object 11"/>
          <p:cNvSpPr/>
          <p:nvPr/>
        </p:nvSpPr>
        <p:spPr>
          <a:xfrm>
            <a:off x="6978118" y="2286000"/>
            <a:ext cx="2348865" cy="3716020"/>
          </a:xfrm>
          <a:custGeom>
            <a:avLst/>
            <a:gdLst/>
            <a:ahLst/>
            <a:cxnLst/>
            <a:rect l="l" t="t" r="r" b="b"/>
            <a:pathLst>
              <a:path w="2348865" h="3716020">
                <a:moveTo>
                  <a:pt x="2195070" y="173460"/>
                </a:moveTo>
                <a:lnTo>
                  <a:pt x="0" y="3675465"/>
                </a:lnTo>
                <a:lnTo>
                  <a:pt x="64564" y="3715934"/>
                </a:lnTo>
                <a:lnTo>
                  <a:pt x="2259635" y="213930"/>
                </a:lnTo>
                <a:lnTo>
                  <a:pt x="2195070" y="173460"/>
                </a:lnTo>
                <a:close/>
              </a:path>
              <a:path w="2348865" h="3716020">
                <a:moveTo>
                  <a:pt x="2335131" y="141179"/>
                </a:moveTo>
                <a:lnTo>
                  <a:pt x="2215304" y="141179"/>
                </a:lnTo>
                <a:lnTo>
                  <a:pt x="2279869" y="181649"/>
                </a:lnTo>
                <a:lnTo>
                  <a:pt x="2259635" y="213930"/>
                </a:lnTo>
                <a:lnTo>
                  <a:pt x="2324200" y="254400"/>
                </a:lnTo>
                <a:lnTo>
                  <a:pt x="2335131" y="141179"/>
                </a:lnTo>
                <a:close/>
              </a:path>
              <a:path w="2348865" h="3716020">
                <a:moveTo>
                  <a:pt x="2215304" y="141179"/>
                </a:moveTo>
                <a:lnTo>
                  <a:pt x="2195070" y="173460"/>
                </a:lnTo>
                <a:lnTo>
                  <a:pt x="2259635" y="213930"/>
                </a:lnTo>
                <a:lnTo>
                  <a:pt x="2279869" y="181649"/>
                </a:lnTo>
                <a:lnTo>
                  <a:pt x="2215304" y="141179"/>
                </a:lnTo>
                <a:close/>
              </a:path>
              <a:path w="2348865" h="3716020">
                <a:moveTo>
                  <a:pt x="2348762" y="0"/>
                </a:moveTo>
                <a:lnTo>
                  <a:pt x="2130505" y="132990"/>
                </a:lnTo>
                <a:lnTo>
                  <a:pt x="2195070" y="173460"/>
                </a:lnTo>
                <a:lnTo>
                  <a:pt x="2215304" y="141179"/>
                </a:lnTo>
                <a:lnTo>
                  <a:pt x="2335131" y="141179"/>
                </a:lnTo>
                <a:lnTo>
                  <a:pt x="23487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1140" y="4559043"/>
            <a:ext cx="4236085" cy="161480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2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jmp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unconditional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sets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counter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target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operand).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02250" y="5822252"/>
            <a:ext cx="15875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0x4004fc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6050" y="181356"/>
            <a:ext cx="17399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Jump!</a:t>
            </a:r>
          </a:p>
        </p:txBody>
      </p:sp>
      <p:sp>
        <p:nvSpPr>
          <p:cNvPr id="3" name="object 3"/>
          <p:cNvSpPr/>
          <p:nvPr/>
        </p:nvSpPr>
        <p:spPr>
          <a:xfrm>
            <a:off x="9326880" y="279399"/>
            <a:ext cx="2286000" cy="1112520"/>
          </a:xfrm>
          <a:custGeom>
            <a:avLst/>
            <a:gdLst/>
            <a:ahLst/>
            <a:cxnLst/>
            <a:rect l="l" t="t" r="r" b="b"/>
            <a:pathLst>
              <a:path w="2286000" h="1112520">
                <a:moveTo>
                  <a:pt x="2286000" y="741692"/>
                </a:moveTo>
                <a:lnTo>
                  <a:pt x="1143000" y="741692"/>
                </a:lnTo>
                <a:lnTo>
                  <a:pt x="0" y="741692"/>
                </a:lnTo>
                <a:lnTo>
                  <a:pt x="0" y="1112520"/>
                </a:lnTo>
                <a:lnTo>
                  <a:pt x="1143000" y="1112520"/>
                </a:lnTo>
                <a:lnTo>
                  <a:pt x="2286000" y="1112520"/>
                </a:lnTo>
                <a:lnTo>
                  <a:pt x="2286000" y="741692"/>
                </a:lnTo>
                <a:close/>
              </a:path>
              <a:path w="2286000" h="1112520">
                <a:moveTo>
                  <a:pt x="2286000" y="0"/>
                </a:moveTo>
                <a:lnTo>
                  <a:pt x="1143000" y="0"/>
                </a:lnTo>
                <a:lnTo>
                  <a:pt x="0" y="0"/>
                </a:lnTo>
                <a:lnTo>
                  <a:pt x="0" y="370840"/>
                </a:lnTo>
                <a:lnTo>
                  <a:pt x="0" y="741680"/>
                </a:lnTo>
                <a:lnTo>
                  <a:pt x="1143000" y="741680"/>
                </a:lnTo>
                <a:lnTo>
                  <a:pt x="2286000" y="741680"/>
                </a:lnTo>
                <a:lnTo>
                  <a:pt x="2286000" y="37084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20530" y="273050"/>
          <a:ext cx="2286000" cy="629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4004fb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4004fa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4004f6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4004f4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4004f3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4004f2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4004f0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4004ef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5181600" y="5638800"/>
            <a:ext cx="1828800" cy="685800"/>
          </a:xfrm>
          <a:custGeom>
            <a:avLst/>
            <a:gdLst/>
            <a:ahLst/>
            <a:cxnLst/>
            <a:rect l="l" t="t" r="r" b="b"/>
            <a:pathLst>
              <a:path w="1828800" h="685800">
                <a:moveTo>
                  <a:pt x="0" y="0"/>
                </a:moveTo>
                <a:lnTo>
                  <a:pt x="1828800" y="0"/>
                </a:lnTo>
                <a:lnTo>
                  <a:pt x="1828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4542027"/>
            <a:ext cx="4080510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represents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infinite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C!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1466596"/>
            <a:ext cx="3721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00000000004004ed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&lt;loop&gt;: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16890" y="1883424"/>
          <a:ext cx="8376279" cy="162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0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4004ed: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075"/>
                        </a:lnSpc>
                      </a:pPr>
                      <a:r>
                        <a:rPr sz="2200" spc="-25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55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push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075"/>
                        </a:lnSpc>
                      </a:pPr>
                      <a:r>
                        <a:rPr sz="2200" spc="-20" dirty="0">
                          <a:solidFill>
                            <a:srgbClr val="FF0000"/>
                          </a:solidFill>
                          <a:latin typeface="Consolas"/>
                          <a:cs typeface="Consolas"/>
                        </a:rPr>
                        <a:t>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4004ee: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48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89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e5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mov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FFC000"/>
                          </a:solidFill>
                          <a:latin typeface="Consolas"/>
                          <a:cs typeface="Consolas"/>
                        </a:rPr>
                        <a:t>%rsp,%rbp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4004f1: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c7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80"/>
                        </a:lnSpc>
                      </a:pPr>
                      <a:r>
                        <a:rPr sz="22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80"/>
                        </a:lnSpc>
                      </a:pPr>
                      <a:r>
                        <a:rPr sz="22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movl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80"/>
                        </a:lnSpc>
                      </a:pPr>
                      <a:r>
                        <a:rPr sz="22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$0x0,-</a:t>
                      </a:r>
                      <a:r>
                        <a:rPr sz="22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ts val="2270"/>
                        </a:lnSpc>
                      </a:pP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4004f8: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83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45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fc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270"/>
                        </a:lnSpc>
                      </a:pPr>
                      <a:r>
                        <a:rPr sz="2200" spc="-25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270"/>
                        </a:lnSpc>
                      </a:pPr>
                      <a:r>
                        <a:rPr sz="2200" spc="-2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addl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270"/>
                        </a:lnSpc>
                      </a:pPr>
                      <a:r>
                        <a:rPr sz="220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$0x1,-</a:t>
                      </a:r>
                      <a:r>
                        <a:rPr sz="2200" spc="-10" dirty="0">
                          <a:solidFill>
                            <a:srgbClr val="0432FF"/>
                          </a:solidFill>
                          <a:latin typeface="Consolas"/>
                          <a:cs typeface="Consolas"/>
                        </a:rPr>
                        <a:t>0x4(%rbp)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1750">
                        <a:lnSpc>
                          <a:spcPts val="2320"/>
                        </a:lnSpc>
                      </a:pP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4004fc: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eb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fa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2320"/>
                        </a:lnSpc>
                      </a:pPr>
                      <a:r>
                        <a:rPr sz="2200" spc="-2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jmp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320"/>
                        </a:lnSpc>
                      </a:pPr>
                      <a:r>
                        <a:rPr sz="220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4004f8</a:t>
                      </a:r>
                      <a:r>
                        <a:rPr sz="2200" spc="5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200" spc="-10" dirty="0">
                          <a:solidFill>
                            <a:srgbClr val="7030A0"/>
                          </a:solidFill>
                          <a:latin typeface="Consolas"/>
                          <a:cs typeface="Consolas"/>
                        </a:rPr>
                        <a:t>&lt;loop+0xb&gt;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-6350" y="2813050"/>
            <a:ext cx="393700" cy="393700"/>
            <a:chOff x="-6350" y="2813050"/>
            <a:chExt cx="393700" cy="393700"/>
          </a:xfrm>
        </p:grpSpPr>
        <p:sp>
          <p:nvSpPr>
            <p:cNvPr id="10" name="object 10"/>
            <p:cNvSpPr/>
            <p:nvPr/>
          </p:nvSpPr>
          <p:spPr>
            <a:xfrm>
              <a:off x="0" y="2819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90500" y="95250"/>
                  </a:lnTo>
                  <a:lnTo>
                    <a:pt x="0" y="95250"/>
                  </a:lnTo>
                  <a:lnTo>
                    <a:pt x="0" y="285748"/>
                  </a:lnTo>
                  <a:lnTo>
                    <a:pt x="190500" y="285748"/>
                  </a:lnTo>
                  <a:lnTo>
                    <a:pt x="190500" y="380998"/>
                  </a:lnTo>
                  <a:lnTo>
                    <a:pt x="381000" y="190500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28194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95250"/>
                  </a:moveTo>
                  <a:lnTo>
                    <a:pt x="190500" y="95250"/>
                  </a:lnTo>
                  <a:lnTo>
                    <a:pt x="190500" y="0"/>
                  </a:lnTo>
                  <a:lnTo>
                    <a:pt x="381000" y="190500"/>
                  </a:lnTo>
                  <a:lnTo>
                    <a:pt x="190500" y="380999"/>
                  </a:lnTo>
                  <a:lnTo>
                    <a:pt x="190500" y="285749"/>
                  </a:lnTo>
                  <a:lnTo>
                    <a:pt x="0" y="285749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" name="object 12"/>
          <p:cNvSpPr/>
          <p:nvPr/>
        </p:nvSpPr>
        <p:spPr>
          <a:xfrm>
            <a:off x="6978118" y="2286000"/>
            <a:ext cx="2348865" cy="3716020"/>
          </a:xfrm>
          <a:custGeom>
            <a:avLst/>
            <a:gdLst/>
            <a:ahLst/>
            <a:cxnLst/>
            <a:rect l="l" t="t" r="r" b="b"/>
            <a:pathLst>
              <a:path w="2348865" h="3716020">
                <a:moveTo>
                  <a:pt x="2195070" y="173460"/>
                </a:moveTo>
                <a:lnTo>
                  <a:pt x="0" y="3675465"/>
                </a:lnTo>
                <a:lnTo>
                  <a:pt x="64564" y="3715934"/>
                </a:lnTo>
                <a:lnTo>
                  <a:pt x="2259635" y="213930"/>
                </a:lnTo>
                <a:lnTo>
                  <a:pt x="2195070" y="173460"/>
                </a:lnTo>
                <a:close/>
              </a:path>
              <a:path w="2348865" h="3716020">
                <a:moveTo>
                  <a:pt x="2335131" y="141179"/>
                </a:moveTo>
                <a:lnTo>
                  <a:pt x="2215304" y="141179"/>
                </a:lnTo>
                <a:lnTo>
                  <a:pt x="2279869" y="181649"/>
                </a:lnTo>
                <a:lnTo>
                  <a:pt x="2259635" y="213930"/>
                </a:lnTo>
                <a:lnTo>
                  <a:pt x="2324200" y="254400"/>
                </a:lnTo>
                <a:lnTo>
                  <a:pt x="2335131" y="141179"/>
                </a:lnTo>
                <a:close/>
              </a:path>
              <a:path w="2348865" h="3716020">
                <a:moveTo>
                  <a:pt x="2215304" y="141179"/>
                </a:moveTo>
                <a:lnTo>
                  <a:pt x="2195070" y="173460"/>
                </a:lnTo>
                <a:lnTo>
                  <a:pt x="2259635" y="213930"/>
                </a:lnTo>
                <a:lnTo>
                  <a:pt x="2279869" y="181649"/>
                </a:lnTo>
                <a:lnTo>
                  <a:pt x="2215304" y="141179"/>
                </a:lnTo>
                <a:close/>
              </a:path>
              <a:path w="2348865" h="3716020">
                <a:moveTo>
                  <a:pt x="2348762" y="0"/>
                </a:moveTo>
                <a:lnTo>
                  <a:pt x="2130505" y="132990"/>
                </a:lnTo>
                <a:lnTo>
                  <a:pt x="2195070" y="173460"/>
                </a:lnTo>
                <a:lnTo>
                  <a:pt x="2215304" y="141179"/>
                </a:lnTo>
                <a:lnTo>
                  <a:pt x="2335131" y="141179"/>
                </a:lnTo>
                <a:lnTo>
                  <a:pt x="23487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02250" y="5822252"/>
            <a:ext cx="158750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0x4004fc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1140" y="6041708"/>
            <a:ext cx="100266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while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03047" y="6041708"/>
            <a:ext cx="1197610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(true)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70284" y="6041708"/>
            <a:ext cx="61150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{…}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50507" y="6445196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%rip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489458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jmp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10185400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jmp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another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(“Unconditional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Jump”).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10864" y="2088388"/>
            <a:ext cx="2368550" cy="1037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292735" algn="l" defTabSz="914400" rtl="0" eaLnBrk="1" fontAlgn="auto" latinLnBrk="0" hangingPunct="1">
              <a:lnSpc>
                <a:spcPct val="118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Label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*Operand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49327" y="2088388"/>
            <a:ext cx="2955290" cy="1037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97155" algn="l" defTabSz="914400" rtl="0" eaLnBrk="1" fontAlgn="auto" latinLnBrk="0" hangingPunct="1">
              <a:lnSpc>
                <a:spcPct val="118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(Direct</a:t>
            </a:r>
            <a:r>
              <a:rPr kumimoji="0" sz="28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Jump)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(Indirect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3612387"/>
            <a:ext cx="11566525" cy="257365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destination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hardcoded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(direct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jump):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007744" marR="0" lvl="0" indent="0" algn="l" defTabSz="914400" rtl="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Tx/>
              <a:buNone/>
              <a:tabLst>
                <a:tab pos="530352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404f8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&lt;loop+0xb&gt;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#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instruction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0x404f8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destination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also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usual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forms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(indirect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jump):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007744" marR="0" lvl="0" indent="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>
                <a:tab pos="374142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*%rax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#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jump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to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instruction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address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%rax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2108835">
              <a:lnSpc>
                <a:spcPct val="100000"/>
              </a:lnSpc>
              <a:spcBef>
                <a:spcPts val="100"/>
              </a:spcBef>
            </a:pPr>
            <a:r>
              <a:rPr dirty="0"/>
              <a:t>“Interfering”</a:t>
            </a:r>
            <a:r>
              <a:rPr spc="-25" dirty="0"/>
              <a:t> </a:t>
            </a:r>
            <a:r>
              <a:rPr dirty="0"/>
              <a:t>with</a:t>
            </a:r>
            <a:r>
              <a:rPr spc="-30" dirty="0"/>
              <a:t> </a:t>
            </a:r>
            <a:r>
              <a:rPr spc="-20" dirty="0"/>
              <a:t>%rip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980691"/>
            <a:ext cx="11095355" cy="36214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6465" marR="0" lvl="0" indent="-913765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926465" algn="l"/>
                <a:tab pos="927100" algn="l"/>
                <a:tab pos="8665845" algn="l"/>
              </a:tabLst>
              <a:defRPr/>
            </a:pP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How</a:t>
            </a:r>
            <a:r>
              <a:rPr kumimoji="0" sz="4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</a:t>
            </a:r>
            <a:r>
              <a:rPr kumimoji="0" sz="4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4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repeat</a:t>
            </a:r>
            <a:r>
              <a:rPr kumimoji="0" sz="4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in</a:t>
            </a:r>
            <a:r>
              <a:rPr kumimoji="0" sz="4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 </a:t>
            </a:r>
            <a:r>
              <a:rPr kumimoji="0" sz="4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loop?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27100" marR="0" lvl="0" indent="0" algn="l" defTabSz="914400" rtl="0" eaLnBrk="1" fontAlgn="auto" latinLnBrk="0" hangingPunct="1">
              <a:lnSpc>
                <a:spcPts val="3815"/>
              </a:lnSpc>
              <a:spcBef>
                <a:spcPts val="33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jmp</a:t>
            </a:r>
            <a:r>
              <a:rPr kumimoji="0" sz="3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[target]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383665" marR="3188970" lvl="1" indent="-456565" algn="l" defTabSz="914400" rtl="0" eaLnBrk="1" fontAlgn="auto" latinLnBrk="0" hangingPunct="1">
              <a:lnSpc>
                <a:spcPts val="391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383665" algn="l"/>
                <a:tab pos="1384300" algn="l"/>
              </a:tabLst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3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1-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step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unconditional</a:t>
            </a:r>
            <a:r>
              <a:rPr kumimoji="0" sz="32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(always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32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when</a:t>
            </a:r>
            <a:r>
              <a:rPr kumimoji="0" sz="32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32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execute</a:t>
            </a:r>
            <a:r>
              <a:rPr kumimoji="0" sz="3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3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instruction)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0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271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32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3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</a:t>
            </a:r>
            <a:r>
              <a:rPr kumimoji="0" sz="3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want</a:t>
            </a:r>
            <a:r>
              <a:rPr kumimoji="0" sz="3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32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conditional</a:t>
            </a:r>
            <a:r>
              <a:rPr kumimoji="0" sz="32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jump</a:t>
            </a:r>
            <a:r>
              <a:rPr kumimoji="0" sz="3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?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FB7E1-198E-420A-4940-DAB4761980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68169" y="2093631"/>
            <a:ext cx="8455660" cy="2031325"/>
          </a:xfrm>
        </p:spPr>
        <p:txBody>
          <a:bodyPr/>
          <a:lstStyle/>
          <a:p>
            <a:pPr algn="ctr"/>
            <a:r>
              <a:rPr lang="en-US" sz="6600" dirty="0">
                <a:cs typeface="Consolas" panose="020B0609020204030204" pitchFamily="49" charset="0"/>
              </a:rPr>
              <a:t>We’ll leave that for next time….</a:t>
            </a:r>
          </a:p>
        </p:txBody>
      </p:sp>
    </p:spTree>
    <p:extLst>
      <p:ext uri="{BB962C8B-B14F-4D97-AF65-F5344CB8AC3E}">
        <p14:creationId xmlns:p14="http://schemas.microsoft.com/office/powerpoint/2010/main" val="3847905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Code</a:t>
            </a:r>
            <a:r>
              <a:rPr spc="-10" dirty="0"/>
              <a:t> </a:t>
            </a:r>
            <a:r>
              <a:rPr dirty="0"/>
              <a:t>Reference: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add_to_first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6603"/>
            <a:ext cx="8776335" cy="2031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the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of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and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the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first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element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400" b="0" i="0" u="none" strike="noStrike" kern="0" cap="none" spc="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1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add_to_first(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1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1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arr[])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5727065" lvl="0" indent="0" algn="l" defTabSz="914400" rtl="0" eaLnBrk="1" fontAlgn="auto" latinLnBrk="0" hangingPunct="1">
              <a:lnSpc>
                <a:spcPct val="883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2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arr[0];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2400" b="1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3840" y="4143415"/>
            <a:ext cx="1683385" cy="0"/>
          </a:xfrm>
          <a:custGeom>
            <a:avLst/>
            <a:gdLst/>
            <a:ahLst/>
            <a:cxnLst/>
            <a:rect l="l" t="t" r="r" b="b"/>
            <a:pathLst>
              <a:path w="1683385">
                <a:moveTo>
                  <a:pt x="0" y="0"/>
                </a:moveTo>
                <a:lnTo>
                  <a:pt x="1682800" y="0"/>
                </a:lnTo>
              </a:path>
            </a:pathLst>
          </a:custGeom>
          <a:ln w="24407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4565395"/>
            <a:ext cx="3223260" cy="138176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49250" marR="341630" lvl="0" indent="-336550" algn="l" defTabSz="914400" rtl="0" eaLnBrk="1" fontAlgn="auto" latinLnBrk="0" hangingPunct="1">
              <a:lnSpc>
                <a:spcPts val="262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add_to_first: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movl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34925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addl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(%rsi),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349250" marR="0" lvl="0" indent="0" algn="l" defTabSz="914400" rtl="0" eaLnBrk="1" fontAlgn="auto" latinLnBrk="0" hangingPunct="1">
              <a:lnSpc>
                <a:spcPts val="2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6370">
              <a:lnSpc>
                <a:spcPct val="100000"/>
              </a:lnSpc>
              <a:spcBef>
                <a:spcPts val="100"/>
              </a:spcBef>
            </a:pPr>
            <a:r>
              <a:rPr dirty="0"/>
              <a:t>Code</a:t>
            </a:r>
            <a:r>
              <a:rPr spc="-10" dirty="0"/>
              <a:t> </a:t>
            </a:r>
            <a:r>
              <a:rPr dirty="0"/>
              <a:t>Reference:</a:t>
            </a:r>
            <a:r>
              <a:rPr spc="-10" dirty="0"/>
              <a:t> </a:t>
            </a:r>
            <a:r>
              <a:rPr spc="-10" dirty="0">
                <a:latin typeface="Consolas"/>
                <a:cs typeface="Consolas"/>
              </a:rPr>
              <a:t>full_divide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6603"/>
            <a:ext cx="11468735" cy="2360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Returns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x/y,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stores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remainder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location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stored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remainder_ptr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1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full_divide(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1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1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y,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1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*remainder_ptr)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5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1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quotient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5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1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remainder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5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*remainder_ptr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remainder;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2400" b="1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quotient;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3840" y="4143415"/>
            <a:ext cx="1178560" cy="0"/>
          </a:xfrm>
          <a:custGeom>
            <a:avLst/>
            <a:gdLst/>
            <a:ahLst/>
            <a:cxnLst/>
            <a:rect l="l" t="t" r="r" b="b"/>
            <a:pathLst>
              <a:path w="1178560">
                <a:moveTo>
                  <a:pt x="0" y="0"/>
                </a:moveTo>
                <a:lnTo>
                  <a:pt x="1177960" y="0"/>
                </a:lnTo>
              </a:path>
            </a:pathLst>
          </a:custGeom>
          <a:ln w="24407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4565395"/>
            <a:ext cx="204406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full_divide: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82425" y="6524441"/>
            <a:ext cx="219075" cy="210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41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7690" y="6612836"/>
            <a:ext cx="53086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48640" y="4988760"/>
          <a:ext cx="2933700" cy="16230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2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5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5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6865">
                <a:tc>
                  <a:txBody>
                    <a:bodyPr/>
                    <a:lstStyle/>
                    <a:p>
                      <a:pPr marL="31750" marR="3175">
                        <a:lnSpc>
                          <a:spcPts val="226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movq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22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%rdi,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26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%rax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31750" marR="3175">
                        <a:lnSpc>
                          <a:spcPts val="236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movq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%rdx,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36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%rcx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 marR="3175">
                        <a:lnSpc>
                          <a:spcPts val="236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cqto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37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idivq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237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%rsi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pPr marL="31750" marR="3175">
                        <a:lnSpc>
                          <a:spcPts val="236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movq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%rdx,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(%rcx)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42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985">
              <a:lnSpc>
                <a:spcPct val="100000"/>
              </a:lnSpc>
              <a:spcBef>
                <a:spcPts val="100"/>
              </a:spcBef>
            </a:pPr>
            <a:r>
              <a:rPr dirty="0"/>
              <a:t>Assembly</a:t>
            </a:r>
            <a:r>
              <a:rPr spc="-10" dirty="0"/>
              <a:t> </a:t>
            </a:r>
            <a:r>
              <a:rPr dirty="0"/>
              <a:t>Exercise</a:t>
            </a:r>
            <a:r>
              <a:rPr spc="-15" dirty="0"/>
              <a:t> </a:t>
            </a:r>
            <a:r>
              <a:rPr spc="-50" dirty="0"/>
              <a:t>1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265428"/>
            <a:ext cx="62750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000000000040116e</a:t>
            </a:r>
            <a:r>
              <a:rPr kumimoji="0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&lt;sum_example1&gt;: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1665" y="1646427"/>
            <a:ext cx="3026410" cy="845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3229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40116e:</a:t>
            </a:r>
            <a:r>
              <a:rPr kumimoji="0" sz="2800" b="0" i="0" u="none" strike="noStrike" kern="0" cap="none" spc="-9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8d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04</a:t>
            </a:r>
            <a:r>
              <a:rPr kumimoji="0" sz="2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37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322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401171:</a:t>
            </a:r>
            <a:r>
              <a:rPr kumimoji="0" sz="2800" b="0" i="0" u="none" strike="noStrike" kern="0" cap="none" spc="-9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74665" y="1646427"/>
            <a:ext cx="4516755" cy="845819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10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>
                <a:tab pos="989330" algn="l"/>
              </a:tabLst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lea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	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(%rdi,%rsi,1),%eax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retq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140" y="2801619"/>
            <a:ext cx="110089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Which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following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most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likely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have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generated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above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assembly?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8960" y="3678428"/>
            <a:ext cx="4164965" cy="286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14350" marR="1508760" lvl="0" indent="-501650" algn="l" defTabSz="914400" rtl="0" eaLnBrk="1" fontAlgn="auto" latinLnBrk="0" hangingPunct="1">
              <a:lnSpc>
                <a:spcPts val="211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void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sum_example1()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14350" marR="0" lvl="0" indent="0" algn="l" defTabSz="914400" rtl="0" eaLnBrk="1" fontAlgn="auto" latinLnBrk="0" hangingPunct="1">
              <a:lnSpc>
                <a:spcPts val="21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y;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14350" marR="0" lvl="0" indent="0" algn="l" defTabSz="914400" rtl="0" eaLnBrk="1" fontAlgn="auto" latinLnBrk="0" hangingPunct="1">
              <a:lnSpc>
                <a:spcPts val="21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14350" marR="5080" lvl="0" indent="-501650" algn="l" defTabSz="914400" rtl="0" eaLnBrk="1" fontAlgn="auto" latinLnBrk="0" hangingPunct="1">
              <a:lnSpc>
                <a:spcPts val="211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void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sum_example1(int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x,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y)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75550" y="3678428"/>
            <a:ext cx="4039235" cy="1125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13715" marR="5080" lvl="0" indent="-501650" algn="l" defTabSz="914400" rtl="0" eaLnBrk="1" fontAlgn="auto" latinLnBrk="0" hangingPunct="1">
              <a:lnSpc>
                <a:spcPts val="211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sum_example1(int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x,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y)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985">
              <a:lnSpc>
                <a:spcPct val="100000"/>
              </a:lnSpc>
              <a:spcBef>
                <a:spcPts val="100"/>
              </a:spcBef>
            </a:pPr>
            <a:r>
              <a:rPr dirty="0"/>
              <a:t>Assembly</a:t>
            </a:r>
            <a:r>
              <a:rPr spc="-10" dirty="0"/>
              <a:t> </a:t>
            </a:r>
            <a:r>
              <a:rPr dirty="0"/>
              <a:t>Exercise</a:t>
            </a:r>
            <a:r>
              <a:rPr spc="-15" dirty="0"/>
              <a:t> </a:t>
            </a:r>
            <a:r>
              <a:rPr spc="-50" dirty="0"/>
              <a:t>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62750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0000000000401172</a:t>
            </a:r>
            <a:r>
              <a:rPr kumimoji="0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&lt;sum_example2&gt;: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383664" y="1750632"/>
          <a:ext cx="8264524" cy="1510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6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37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43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57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4015">
                <a:tc>
                  <a:txBody>
                    <a:bodyPr/>
                    <a:lstStyle/>
                    <a:p>
                      <a:pPr marL="31750">
                        <a:lnSpc>
                          <a:spcPts val="26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401172: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4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8b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4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47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64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0c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84480" algn="r">
                        <a:lnSpc>
                          <a:spcPts val="264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mov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ts val="26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0xc(%rdi),%eax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715">
                <a:tc>
                  <a:txBody>
                    <a:bodyPr/>
                    <a:lstStyle/>
                    <a:p>
                      <a:pPr marL="31750">
                        <a:lnSpc>
                          <a:spcPts val="278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401175: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85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03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85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07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84480" algn="r">
                        <a:lnSpc>
                          <a:spcPts val="2785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add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ts val="278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(%rdi),%eax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9300">
                <a:tc>
                  <a:txBody>
                    <a:bodyPr/>
                    <a:lstStyle/>
                    <a:p>
                      <a:pPr marL="31750">
                        <a:lnSpc>
                          <a:spcPts val="256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401177: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31750">
                        <a:lnSpc>
                          <a:spcPts val="318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40117a: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56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2b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7155">
                        <a:lnSpc>
                          <a:spcPts val="318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c3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4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47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18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6105">
                        <a:lnSpc>
                          <a:spcPts val="256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sub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584835">
                        <a:lnSpc>
                          <a:spcPts val="3180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retq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0x18(%rdi),%eax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6057900" y="4693920"/>
            <a:ext cx="0" cy="2011680"/>
          </a:xfrm>
          <a:custGeom>
            <a:avLst/>
            <a:gdLst/>
            <a:ahLst/>
            <a:cxnLst/>
            <a:rect l="l" t="t" r="r" b="b"/>
            <a:pathLst>
              <a:path h="2011679">
                <a:moveTo>
                  <a:pt x="0" y="0"/>
                </a:moveTo>
                <a:lnTo>
                  <a:pt x="0" y="201168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0050" y="4714747"/>
            <a:ext cx="3663315" cy="139128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514350" marR="5080" lvl="0" indent="-501650" algn="l" defTabSz="914400" rtl="0" eaLnBrk="1" fontAlgn="auto" latinLnBrk="0" hangingPunct="1">
              <a:lnSpc>
                <a:spcPct val="101099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1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sum_example2(int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arr[])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14350" marR="0" lvl="0" indent="0" algn="l" defTabSz="914400" rtl="0" eaLnBrk="1" fontAlgn="auto" latinLnBrk="0" hangingPunct="1">
              <a:lnSpc>
                <a:spcPts val="21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+=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arr[0];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14350" marR="1384935" lvl="0" indent="0" algn="l" defTabSz="914400" rtl="0" eaLnBrk="1" fontAlgn="auto" latinLnBrk="0" hangingPunct="1">
              <a:lnSpc>
                <a:spcPts val="2090"/>
              </a:lnSpc>
              <a:spcBef>
                <a:spcPts val="1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+=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arr[3];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-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arr[6];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1699" y="6145172"/>
            <a:ext cx="140525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0050" y="6422540"/>
            <a:ext cx="15113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36640" y="4714747"/>
            <a:ext cx="565467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209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location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above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represents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the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code’s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sum</a:t>
            </a:r>
            <a:r>
              <a:rPr kumimoji="0" sz="1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variable?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985">
              <a:lnSpc>
                <a:spcPct val="100000"/>
              </a:lnSpc>
              <a:spcBef>
                <a:spcPts val="100"/>
              </a:spcBef>
            </a:pPr>
            <a:r>
              <a:rPr dirty="0"/>
              <a:t>Assembly</a:t>
            </a:r>
            <a:r>
              <a:rPr spc="-10" dirty="0"/>
              <a:t> </a:t>
            </a:r>
            <a:r>
              <a:rPr dirty="0"/>
              <a:t>Exercise</a:t>
            </a:r>
            <a:r>
              <a:rPr spc="-15" dirty="0"/>
              <a:t> </a:t>
            </a:r>
            <a:r>
              <a:rPr spc="-50" dirty="0"/>
              <a:t>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65428"/>
            <a:ext cx="62750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0000000000401172</a:t>
            </a:r>
            <a:r>
              <a:rPr kumimoji="0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&lt;sum_example2&gt;: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383664" y="1750632"/>
          <a:ext cx="8264524" cy="1510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6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37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43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57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4015">
                <a:tc>
                  <a:txBody>
                    <a:bodyPr/>
                    <a:lstStyle/>
                    <a:p>
                      <a:pPr marL="31750">
                        <a:lnSpc>
                          <a:spcPts val="26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401172: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4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8b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4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47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64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0c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84480" algn="r">
                        <a:lnSpc>
                          <a:spcPts val="264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mov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ts val="26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0xc(%rdi),%eax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715">
                <a:tc>
                  <a:txBody>
                    <a:bodyPr/>
                    <a:lstStyle/>
                    <a:p>
                      <a:pPr marL="31750">
                        <a:lnSpc>
                          <a:spcPts val="278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401175: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85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03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85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07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84480" algn="r">
                        <a:lnSpc>
                          <a:spcPts val="2785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add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ts val="2785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(%rdi),%eax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9300">
                <a:tc>
                  <a:txBody>
                    <a:bodyPr/>
                    <a:lstStyle/>
                    <a:p>
                      <a:pPr marL="31750">
                        <a:lnSpc>
                          <a:spcPts val="256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401177: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31750">
                        <a:lnSpc>
                          <a:spcPts val="318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40117a: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56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2b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97155">
                        <a:lnSpc>
                          <a:spcPts val="318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c3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4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47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274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18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6105">
                        <a:lnSpc>
                          <a:spcPts val="2560"/>
                        </a:lnSpc>
                      </a:pPr>
                      <a:r>
                        <a:rPr sz="2800" spc="-25" dirty="0">
                          <a:latin typeface="Consolas"/>
                          <a:cs typeface="Consolas"/>
                        </a:rPr>
                        <a:t>sub</a:t>
                      </a:r>
                      <a:endParaRPr sz="2800">
                        <a:latin typeface="Consolas"/>
                        <a:cs typeface="Consolas"/>
                      </a:endParaRPr>
                    </a:p>
                    <a:p>
                      <a:pPr marL="584835">
                        <a:lnSpc>
                          <a:spcPts val="3180"/>
                        </a:lnSpc>
                      </a:pPr>
                      <a:r>
                        <a:rPr sz="2800" spc="-20" dirty="0">
                          <a:latin typeface="Consolas"/>
                          <a:cs typeface="Consolas"/>
                        </a:rPr>
                        <a:t>retq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ts val="2740"/>
                        </a:lnSpc>
                      </a:pPr>
                      <a:r>
                        <a:rPr sz="2800" spc="-10" dirty="0">
                          <a:latin typeface="Consolas"/>
                          <a:cs typeface="Consolas"/>
                        </a:rPr>
                        <a:t>0x18(%rdi),%eax</a:t>
                      </a:r>
                      <a:endParaRPr sz="28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6057900" y="4693920"/>
            <a:ext cx="0" cy="2011680"/>
          </a:xfrm>
          <a:custGeom>
            <a:avLst/>
            <a:gdLst/>
            <a:ahLst/>
            <a:cxnLst/>
            <a:rect l="l" t="t" r="r" b="b"/>
            <a:pathLst>
              <a:path h="2011679">
                <a:moveTo>
                  <a:pt x="0" y="0"/>
                </a:moveTo>
                <a:lnTo>
                  <a:pt x="0" y="201168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0050" y="4714747"/>
            <a:ext cx="3663315" cy="139128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514350" marR="5080" lvl="0" indent="-501650" algn="l" defTabSz="914400" rtl="0" eaLnBrk="1" fontAlgn="auto" latinLnBrk="0" hangingPunct="1">
              <a:lnSpc>
                <a:spcPct val="101099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1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sum_example2(int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arr[])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14350" marR="0" lvl="0" indent="0" algn="l" defTabSz="914400" rtl="0" eaLnBrk="1" fontAlgn="auto" latinLnBrk="0" hangingPunct="1">
              <a:lnSpc>
                <a:spcPts val="21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+=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arr[0];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514350" marR="1384935" lvl="0" indent="0" algn="l" defTabSz="914400" rtl="0" eaLnBrk="1" fontAlgn="auto" latinLnBrk="0" hangingPunct="1">
              <a:lnSpc>
                <a:spcPts val="2090"/>
              </a:lnSpc>
              <a:spcBef>
                <a:spcPts val="1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+=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arr[3];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-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arr[6];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1699" y="6145172"/>
            <a:ext cx="140525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sum;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0050" y="6422540"/>
            <a:ext cx="15113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7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36640" y="4714747"/>
            <a:ext cx="475297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209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location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above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represents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code’s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</a:t>
            </a:r>
            <a:r>
              <a:rPr kumimoji="0" sz="1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(as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arr[6]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)?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82425" y="6525259"/>
            <a:ext cx="219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45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699" y="-4699"/>
            <a:ext cx="12201525" cy="1152525"/>
            <a:chOff x="-4699" y="-4699"/>
            <a:chExt cx="12201525" cy="1152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12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8C151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0" y="1266"/>
                  </a:moveTo>
                  <a:lnTo>
                    <a:pt x="0" y="567"/>
                  </a:lnTo>
                  <a:lnTo>
                    <a:pt x="567" y="0"/>
                  </a:lnTo>
                  <a:lnTo>
                    <a:pt x="1266" y="0"/>
                  </a:lnTo>
                  <a:lnTo>
                    <a:pt x="12190733" y="0"/>
                  </a:lnTo>
                  <a:lnTo>
                    <a:pt x="12191432" y="0"/>
                  </a:lnTo>
                  <a:lnTo>
                    <a:pt x="12192000" y="567"/>
                  </a:lnTo>
                  <a:lnTo>
                    <a:pt x="12192000" y="1266"/>
                  </a:lnTo>
                  <a:lnTo>
                    <a:pt x="12192000" y="1141733"/>
                  </a:lnTo>
                  <a:lnTo>
                    <a:pt x="12192000" y="1142433"/>
                  </a:lnTo>
                  <a:lnTo>
                    <a:pt x="12191432" y="1143000"/>
                  </a:lnTo>
                  <a:lnTo>
                    <a:pt x="12190733" y="1143000"/>
                  </a:lnTo>
                  <a:lnTo>
                    <a:pt x="1266" y="1143000"/>
                  </a:lnTo>
                  <a:lnTo>
                    <a:pt x="567" y="1143000"/>
                  </a:lnTo>
                  <a:lnTo>
                    <a:pt x="0" y="1142433"/>
                  </a:lnTo>
                  <a:lnTo>
                    <a:pt x="0" y="1141733"/>
                  </a:lnTo>
                  <a:lnTo>
                    <a:pt x="0" y="1266"/>
                  </a:lnTo>
                  <a:close/>
                </a:path>
              </a:pathLst>
            </a:custGeom>
            <a:ln w="93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8455">
              <a:lnSpc>
                <a:spcPct val="100000"/>
              </a:lnSpc>
              <a:spcBef>
                <a:spcPts val="100"/>
              </a:spcBef>
            </a:pPr>
            <a:r>
              <a:rPr dirty="0"/>
              <a:t>Our</a:t>
            </a:r>
            <a:r>
              <a:rPr spc="-10" dirty="0"/>
              <a:t> </a:t>
            </a:r>
            <a:r>
              <a:rPr dirty="0"/>
              <a:t>First</a:t>
            </a:r>
            <a:r>
              <a:rPr spc="-10" dirty="0"/>
              <a:t> Assembly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140" y="1277620"/>
            <a:ext cx="5876925" cy="21774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474345" marR="5080" lvl="0" indent="-462280" algn="l" defTabSz="914400" rtl="0" eaLnBrk="1" fontAlgn="auto" latinLnBrk="0" hangingPunct="1">
              <a:lnSpc>
                <a:spcPts val="24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sum_array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(int arr[],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 nelems)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0;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936625" marR="158750" lvl="0" indent="-462280" algn="l" defTabSz="914400" rtl="0" eaLnBrk="1" fontAlgn="auto" latinLnBrk="0" hangingPunct="1">
              <a:lnSpc>
                <a:spcPts val="23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for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(int i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0;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nelems;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i++)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22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+=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arr[i];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474345" marR="0" lvl="0" indent="0" algn="l" defTabSz="914400" rtl="0" eaLnBrk="1" fontAlgn="auto" latinLnBrk="0" hangingPunct="1">
              <a:lnSpc>
                <a:spcPts val="22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474345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2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sum;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" y="3701796"/>
            <a:ext cx="40767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0000000000401136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&lt;sum_array&gt;: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491490" y="4048080"/>
          <a:ext cx="9462134" cy="27266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58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153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31750">
                        <a:lnSpc>
                          <a:spcPts val="1885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401136: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ts val="188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b8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8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00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8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00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ts val="188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00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88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00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265">
                        <a:lnSpc>
                          <a:spcPts val="188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mov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885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$0x0,%eax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465">
                <a:tc>
                  <a:txBody>
                    <a:bodyPr/>
                    <a:lstStyle/>
                    <a:p>
                      <a:pPr marL="31750">
                        <a:lnSpc>
                          <a:spcPts val="1835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40113b:</a:t>
                      </a:r>
                      <a:endParaRPr sz="2000">
                        <a:latin typeface="Consolas"/>
                        <a:cs typeface="Consolas"/>
                      </a:endParaRPr>
                    </a:p>
                    <a:p>
                      <a:pPr marL="31750">
                        <a:lnSpc>
                          <a:spcPts val="2245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401140: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5115">
                        <a:lnSpc>
                          <a:spcPts val="183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ba</a:t>
                      </a:r>
                      <a:endParaRPr sz="2000">
                        <a:latin typeface="Consolas"/>
                        <a:cs typeface="Consolas"/>
                      </a:endParaRPr>
                    </a:p>
                    <a:p>
                      <a:pPr marL="285115">
                        <a:lnSpc>
                          <a:spcPts val="224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39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83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00</a:t>
                      </a:r>
                      <a:endParaRPr sz="2000">
                        <a:latin typeface="Consolas"/>
                        <a:cs typeface="Consolas"/>
                      </a:endParaRPr>
                    </a:p>
                    <a:p>
                      <a:pPr marL="69850">
                        <a:lnSpc>
                          <a:spcPts val="224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f0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9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00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989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00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989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00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265">
                        <a:lnSpc>
                          <a:spcPts val="183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mov</a:t>
                      </a:r>
                      <a:endParaRPr sz="2000">
                        <a:latin typeface="Consolas"/>
                        <a:cs typeface="Consolas"/>
                      </a:endParaRPr>
                    </a:p>
                    <a:p>
                      <a:pPr marL="850265">
                        <a:lnSpc>
                          <a:spcPts val="224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cmp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835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$0x0,%edx</a:t>
                      </a:r>
                      <a:endParaRPr sz="2000">
                        <a:latin typeface="Consolas"/>
                        <a:cs typeface="Consolas"/>
                      </a:endParaRPr>
                    </a:p>
                    <a:p>
                      <a:pPr marL="69215">
                        <a:lnSpc>
                          <a:spcPts val="2245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%esi,%eax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765">
                <a:tc>
                  <a:txBody>
                    <a:bodyPr/>
                    <a:lstStyle/>
                    <a:p>
                      <a:pPr marL="31750">
                        <a:lnSpc>
                          <a:spcPts val="1989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401142: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ts val="1989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7d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9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0b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265">
                        <a:lnSpc>
                          <a:spcPts val="1989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jge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989"/>
                        </a:lnSpc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40114f </a:t>
                      </a:r>
                      <a:r>
                        <a:rPr sz="2000" spc="-10" dirty="0">
                          <a:latin typeface="Consolas"/>
                          <a:cs typeface="Consolas"/>
                        </a:rPr>
                        <a:t>&lt;sum_array+0x19&gt;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L="31750">
                        <a:lnSpc>
                          <a:spcPts val="1975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401144: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ts val="197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48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7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63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7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c8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265">
                        <a:lnSpc>
                          <a:spcPts val="1975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movslq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975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%eax,%rcx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31750">
                        <a:lnSpc>
                          <a:spcPts val="1939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401147: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ts val="1939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03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39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14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39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8f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265">
                        <a:lnSpc>
                          <a:spcPts val="1939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add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939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(%rdi,%rcx,4),%edx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5465">
                <a:tc>
                  <a:txBody>
                    <a:bodyPr/>
                    <a:lstStyle/>
                    <a:p>
                      <a:pPr marL="31750">
                        <a:lnSpc>
                          <a:spcPts val="1835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40114a:</a:t>
                      </a:r>
                      <a:endParaRPr sz="2000">
                        <a:latin typeface="Consolas"/>
                        <a:cs typeface="Consolas"/>
                      </a:endParaRPr>
                    </a:p>
                    <a:p>
                      <a:pPr marL="31750">
                        <a:lnSpc>
                          <a:spcPts val="2245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40114d: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5115">
                        <a:lnSpc>
                          <a:spcPts val="183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83</a:t>
                      </a:r>
                      <a:endParaRPr sz="2000">
                        <a:latin typeface="Consolas"/>
                        <a:cs typeface="Consolas"/>
                      </a:endParaRPr>
                    </a:p>
                    <a:p>
                      <a:pPr marL="285115">
                        <a:lnSpc>
                          <a:spcPts val="224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eb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83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c0</a:t>
                      </a:r>
                      <a:endParaRPr sz="2000">
                        <a:latin typeface="Consolas"/>
                        <a:cs typeface="Consolas"/>
                      </a:endParaRPr>
                    </a:p>
                    <a:p>
                      <a:pPr marL="69850">
                        <a:lnSpc>
                          <a:spcPts val="224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f1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9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01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265">
                        <a:lnSpc>
                          <a:spcPts val="183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add</a:t>
                      </a:r>
                      <a:endParaRPr sz="2000">
                        <a:latin typeface="Consolas"/>
                        <a:cs typeface="Consolas"/>
                      </a:endParaRPr>
                    </a:p>
                    <a:p>
                      <a:pPr marL="850265">
                        <a:lnSpc>
                          <a:spcPts val="224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jmp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835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$0x1,%eax</a:t>
                      </a:r>
                      <a:endParaRPr sz="2000">
                        <a:latin typeface="Consolas"/>
                        <a:cs typeface="Consolas"/>
                      </a:endParaRPr>
                    </a:p>
                    <a:p>
                      <a:pPr marL="69215">
                        <a:lnSpc>
                          <a:spcPts val="2245"/>
                        </a:lnSpc>
                      </a:pPr>
                      <a:r>
                        <a:rPr sz="2000" dirty="0">
                          <a:latin typeface="Consolas"/>
                          <a:cs typeface="Consolas"/>
                        </a:rPr>
                        <a:t>401140 </a:t>
                      </a:r>
                      <a:r>
                        <a:rPr sz="2000" spc="-10" dirty="0">
                          <a:latin typeface="Consolas"/>
                          <a:cs typeface="Consolas"/>
                        </a:rPr>
                        <a:t>&lt;sum_array+0xa&gt;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765">
                <a:tc>
                  <a:txBody>
                    <a:bodyPr/>
                    <a:lstStyle/>
                    <a:p>
                      <a:pPr marL="31750">
                        <a:lnSpc>
                          <a:spcPts val="1989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40114f: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ts val="1989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89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9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d0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265">
                        <a:lnSpc>
                          <a:spcPts val="1989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mov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989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%edx,%eax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430">
                <a:tc>
                  <a:txBody>
                    <a:bodyPr/>
                    <a:lstStyle/>
                    <a:p>
                      <a:pPr marL="31750">
                        <a:lnSpc>
                          <a:spcPts val="1975"/>
                        </a:lnSpc>
                      </a:pPr>
                      <a:r>
                        <a:rPr sz="2000" spc="-10" dirty="0">
                          <a:latin typeface="Consolas"/>
                          <a:cs typeface="Consolas"/>
                        </a:rPr>
                        <a:t>401151: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ts val="1975"/>
                        </a:lnSpc>
                      </a:pPr>
                      <a:r>
                        <a:rPr sz="2000" spc="-25" dirty="0">
                          <a:latin typeface="Consolas"/>
                          <a:cs typeface="Consolas"/>
                        </a:rPr>
                        <a:t>c3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265">
                        <a:lnSpc>
                          <a:spcPts val="1975"/>
                        </a:lnSpc>
                      </a:pPr>
                      <a:r>
                        <a:rPr sz="2000" spc="-20" dirty="0">
                          <a:latin typeface="Consolas"/>
                          <a:cs typeface="Consolas"/>
                        </a:rPr>
                        <a:t>retq</a:t>
                      </a:r>
                      <a:endParaRPr sz="20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152400" y="3581400"/>
            <a:ext cx="6705600" cy="0"/>
          </a:xfrm>
          <a:custGeom>
            <a:avLst/>
            <a:gdLst/>
            <a:ahLst/>
            <a:cxnLst/>
            <a:rect l="l" t="t" r="r" b="b"/>
            <a:pathLst>
              <a:path w="6705600">
                <a:moveTo>
                  <a:pt x="0" y="0"/>
                </a:moveTo>
                <a:lnTo>
                  <a:pt x="6705600" y="1"/>
                </a:lnTo>
              </a:path>
            </a:pathLst>
          </a:custGeom>
          <a:ln w="285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0800" y="1295402"/>
            <a:ext cx="5562600" cy="923925"/>
          </a:xfrm>
          <a:prstGeom prst="rect">
            <a:avLst/>
          </a:prstGeom>
          <a:ln w="12700">
            <a:solidFill>
              <a:srgbClr val="C55A11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0805" marR="0" lvl="0" indent="0" algn="l" defTabSz="914400" rtl="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We’re</a:t>
            </a:r>
            <a:r>
              <a:rPr kumimoji="0" sz="20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1/2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way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0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understanding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assembly!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080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000" b="1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looks</a:t>
            </a:r>
            <a:r>
              <a:rPr kumimoji="0" sz="20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understandable</a:t>
            </a:r>
            <a:r>
              <a:rPr kumimoji="0" sz="20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right</a:t>
            </a:r>
            <a:r>
              <a:rPr kumimoji="0" sz="20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now?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4384" y="5654039"/>
            <a:ext cx="685800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20" dirty="0"/>
              <a:t> </a:t>
            </a:r>
            <a:r>
              <a:rPr dirty="0"/>
              <a:t>Note</a:t>
            </a:r>
            <a:r>
              <a:rPr spc="-15" dirty="0"/>
              <a:t> </a:t>
            </a:r>
            <a:r>
              <a:rPr dirty="0"/>
              <a:t>About</a:t>
            </a:r>
            <a:r>
              <a:rPr spc="-15" dirty="0"/>
              <a:t> </a:t>
            </a:r>
            <a:r>
              <a:rPr dirty="0"/>
              <a:t>Operand</a:t>
            </a:r>
            <a:r>
              <a:rPr spc="-10" dirty="0"/>
              <a:t> Forms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31053"/>
            <a:ext cx="10761980" cy="307975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Many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share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address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forms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mov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uses.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Eg.</a:t>
            </a:r>
            <a:r>
              <a:rPr kumimoji="0" sz="24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7(%rax,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%rcx,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2).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These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forms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work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way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other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instructions,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e.g.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sub: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sub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8(%rax,%rdx),%rcx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-&gt;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Go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8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%rax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%rdx,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subtract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what’s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there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from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%rcx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exception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lea: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interprets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form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just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calculation,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not</a:t>
            </a:r>
            <a:r>
              <a:rPr kumimoji="0" sz="2400" b="0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4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dereferencing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lea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8(%rax,%rdx),%rcx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-&gt;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Calculate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8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%rax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%rdx,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put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%rcx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300">
              <a:lnSpc>
                <a:spcPct val="100000"/>
              </a:lnSpc>
              <a:spcBef>
                <a:spcPts val="100"/>
              </a:spcBef>
            </a:pPr>
            <a:r>
              <a:rPr dirty="0"/>
              <a:t>Shift</a:t>
            </a:r>
            <a:r>
              <a:rPr spc="-15" dirty="0"/>
              <a:t> </a:t>
            </a:r>
            <a:r>
              <a:rPr spc="-10" dirty="0"/>
              <a:t>Amount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3511803"/>
            <a:ext cx="11283315" cy="279209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lvl="0" indent="-228600" algn="l" defTabSz="914400" rtl="0" eaLnBrk="1" fontAlgn="auto" latinLnBrk="0" hangingPunct="1">
              <a:lnSpc>
                <a:spcPts val="3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When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using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%cl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width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you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shifting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determines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what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portion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%cl</a:t>
            </a:r>
            <a:r>
              <a:rPr kumimoji="0" sz="28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used.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163195" lvl="0" indent="-228600" algn="l" defTabSz="914400" rtl="0" eaLnBrk="1" fontAlgn="auto" latinLnBrk="0" hangingPunct="1">
              <a:lnSpc>
                <a:spcPts val="3000"/>
              </a:lnSpc>
              <a:spcBef>
                <a:spcPts val="11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data,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looks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low-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order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log2(w)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bits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%cl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how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much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shift.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161290" lvl="1" indent="-228600" algn="l" defTabSz="914400" rtl="0" eaLnBrk="1" fontAlgn="auto" latinLnBrk="0" hangingPunct="1">
              <a:lnSpc>
                <a:spcPct val="90400"/>
              </a:lnSpc>
              <a:spcBef>
                <a:spcPts val="46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8500" algn="l"/>
                <a:tab pos="37338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%cl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=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0xff,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then: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shlb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shifts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because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considers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only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low-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order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log2(8)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=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bits,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which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represent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7.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shlw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shifts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15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because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it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considers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only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low-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order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log2(16)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=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bits,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which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represent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15.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28825" y="1568450"/>
          <a:ext cx="8127365" cy="1857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0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0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41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032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7190">
                <a:tc gridSpan="7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  <a:tabLst>
                          <a:tab pos="2800350" algn="l"/>
                          <a:tab pos="5509895" algn="l"/>
                        </a:tabLst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Instruction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Effect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sal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k,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&lt;&lt;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k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209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16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Left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shift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shl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k,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&lt;&lt;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k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1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Left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shift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(same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onsolas"/>
                          <a:cs typeface="Consolas"/>
                        </a:rPr>
                        <a:t>sal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sar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k,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&gt;&gt;</a:t>
                      </a:r>
                      <a:r>
                        <a:rPr sz="1800" baseline="-13888" dirty="0">
                          <a:latin typeface="Consolas"/>
                          <a:cs typeface="Consolas"/>
                        </a:rPr>
                        <a:t>A</a:t>
                      </a:r>
                      <a:r>
                        <a:rPr sz="1800" spc="472" baseline="-13888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k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16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Arithmetic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right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shift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25" dirty="0">
                          <a:latin typeface="Consolas"/>
                          <a:cs typeface="Consolas"/>
                        </a:rPr>
                        <a:t>shr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k,</a:t>
                      </a:r>
                      <a:r>
                        <a:rPr sz="1800" spc="-1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&gt;&gt;</a:t>
                      </a:r>
                      <a:r>
                        <a:rPr sz="1800" baseline="-13888" dirty="0">
                          <a:latin typeface="Consolas"/>
                          <a:cs typeface="Consolas"/>
                        </a:rPr>
                        <a:t>L</a:t>
                      </a:r>
                      <a:r>
                        <a:rPr sz="1800" spc="472" baseline="-13888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k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2384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16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Logical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right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shift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1860">
              <a:lnSpc>
                <a:spcPct val="100000"/>
              </a:lnSpc>
              <a:spcBef>
                <a:spcPts val="100"/>
              </a:spcBef>
            </a:pPr>
            <a:r>
              <a:rPr dirty="0"/>
              <a:t>Division</a:t>
            </a:r>
            <a:r>
              <a:rPr spc="-20" dirty="0"/>
              <a:t> </a:t>
            </a:r>
            <a:r>
              <a:rPr dirty="0"/>
              <a:t>and</a:t>
            </a:r>
            <a:r>
              <a:rPr spc="-10" dirty="0"/>
              <a:t> Remainder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3929379"/>
            <a:ext cx="11254105" cy="244856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heavy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Terminology: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dividend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divisor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=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quotient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remainder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x86-64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supports dividing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 to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128-bit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64-bit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5080" lvl="0" indent="-228600" algn="l" defTabSz="914400" rtl="0" eaLnBrk="1" fontAlgn="auto" latinLnBrk="0" hangingPunct="1">
              <a:lnSpc>
                <a:spcPts val="3100"/>
              </a:lnSpc>
              <a:spcBef>
                <a:spcPts val="969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  <a:tab pos="210312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high-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order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bits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dividend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%rdx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low-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order</a:t>
            </a:r>
            <a:r>
              <a:rPr kumimoji="0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bits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%rax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	The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divisor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operand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quotient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stored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%rax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remainder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%rdx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06425" y="1494789"/>
          <a:ext cx="10897232" cy="1654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2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43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693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Instruction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5524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Effect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88836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69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idivq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2450" marR="54610">
                        <a:lnSpc>
                          <a:spcPts val="2090"/>
                        </a:lnSpc>
                        <a:spcBef>
                          <a:spcPts val="360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R[%rdx] 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125"/>
                        </a:lnSpc>
                        <a:spcBef>
                          <a:spcPts val="234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62230">
                        <a:lnSpc>
                          <a:spcPts val="2125"/>
                        </a:lnSpc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844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125"/>
                        </a:lnSpc>
                        <a:spcBef>
                          <a:spcPts val="234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R[%rdx]:R[%rax]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62230">
                        <a:lnSpc>
                          <a:spcPts val="2125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R[%rdx]:R[%rax]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29844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6559" marR="881380" indent="-354330">
                        <a:lnSpc>
                          <a:spcPts val="209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mod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 S;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836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Signed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divide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divq</a:t>
                      </a:r>
                      <a:r>
                        <a:rPr sz="1800" spc="-20" dirty="0">
                          <a:latin typeface="Consolas"/>
                          <a:cs typeface="Consolas"/>
                        </a:rPr>
                        <a:t>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1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2450" marR="54610">
                        <a:lnSpc>
                          <a:spcPts val="2090"/>
                        </a:lnSpc>
                        <a:spcBef>
                          <a:spcPts val="385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R[%rdx] 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4889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125"/>
                        </a:lnSpc>
                        <a:spcBef>
                          <a:spcPts val="259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62230">
                        <a:lnSpc>
                          <a:spcPts val="2125"/>
                        </a:lnSpc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←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125"/>
                        </a:lnSpc>
                        <a:spcBef>
                          <a:spcPts val="259"/>
                        </a:spcBef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R[%rdx]:R[%rax]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  <a:p>
                      <a:pPr marL="62230">
                        <a:lnSpc>
                          <a:spcPts val="2125"/>
                        </a:lnSpc>
                      </a:pPr>
                      <a:r>
                        <a:rPr sz="1800" spc="-10" dirty="0">
                          <a:latin typeface="Consolas"/>
                          <a:cs typeface="Consolas"/>
                        </a:rPr>
                        <a:t>R[%rdx]:R[%rax]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33019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6559" marR="881380" indent="-354330">
                        <a:lnSpc>
                          <a:spcPts val="2090"/>
                        </a:lnSpc>
                        <a:spcBef>
                          <a:spcPts val="385"/>
                        </a:spcBef>
                      </a:pPr>
                      <a:r>
                        <a:rPr sz="1800" dirty="0">
                          <a:latin typeface="Consolas"/>
                          <a:cs typeface="Consolas"/>
                        </a:rPr>
                        <a:t>mod</a:t>
                      </a:r>
                      <a:r>
                        <a:rPr sz="1800" spc="-25" dirty="0">
                          <a:latin typeface="Consolas"/>
                          <a:cs typeface="Consolas"/>
                        </a:rPr>
                        <a:t> S; </a:t>
                      </a:r>
                      <a:r>
                        <a:rPr sz="1800" spc="-50" dirty="0">
                          <a:latin typeface="Consolas"/>
                          <a:cs typeface="Consolas"/>
                        </a:rPr>
                        <a:t>S</a:t>
                      </a:r>
                      <a:endParaRPr sz="1800">
                        <a:latin typeface="Consolas"/>
                        <a:cs typeface="Consolas"/>
                      </a:endParaRPr>
                    </a:p>
                  </a:txBody>
                  <a:tcPr marL="0" marR="0" marT="48895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836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Unsigned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divide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65" y="2170176"/>
            <a:ext cx="228600" cy="2286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65" y="2810255"/>
            <a:ext cx="228600" cy="2286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0" y="1266"/>
                </a:moveTo>
                <a:lnTo>
                  <a:pt x="0" y="567"/>
                </a:lnTo>
                <a:lnTo>
                  <a:pt x="567" y="0"/>
                </a:lnTo>
                <a:lnTo>
                  <a:pt x="1266" y="0"/>
                </a:lnTo>
                <a:lnTo>
                  <a:pt x="12190733" y="0"/>
                </a:lnTo>
                <a:lnTo>
                  <a:pt x="12191432" y="0"/>
                </a:lnTo>
                <a:lnTo>
                  <a:pt x="12192000" y="567"/>
                </a:lnTo>
                <a:lnTo>
                  <a:pt x="12192000" y="1266"/>
                </a:lnTo>
                <a:lnTo>
                  <a:pt x="12192000" y="1141733"/>
                </a:lnTo>
                <a:lnTo>
                  <a:pt x="12192000" y="1142433"/>
                </a:lnTo>
                <a:lnTo>
                  <a:pt x="12191432" y="1143000"/>
                </a:lnTo>
                <a:lnTo>
                  <a:pt x="12190733" y="1143000"/>
                </a:lnTo>
                <a:lnTo>
                  <a:pt x="1266" y="1143000"/>
                </a:lnTo>
                <a:lnTo>
                  <a:pt x="567" y="1143000"/>
                </a:lnTo>
                <a:lnTo>
                  <a:pt x="0" y="1142433"/>
                </a:lnTo>
                <a:lnTo>
                  <a:pt x="0" y="1141733"/>
                </a:lnTo>
                <a:lnTo>
                  <a:pt x="0" y="1266"/>
                </a:lnTo>
                <a:close/>
              </a:path>
            </a:pathLst>
          </a:custGeom>
          <a:ln w="93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669035" rIns="0" bIns="0" rtlCol="0">
            <a:spAutoFit/>
          </a:bodyPr>
          <a:lstStyle/>
          <a:p>
            <a:pPr marL="15748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solidFill>
                  <a:srgbClr val="000000"/>
                </a:solidFill>
              </a:rPr>
              <a:t>Extra</a:t>
            </a:r>
            <a:r>
              <a:rPr sz="6000" spc="-35" dirty="0">
                <a:solidFill>
                  <a:srgbClr val="000000"/>
                </a:solidFill>
              </a:rPr>
              <a:t> </a:t>
            </a:r>
            <a:r>
              <a:rPr sz="6000" spc="-10" dirty="0">
                <a:solidFill>
                  <a:srgbClr val="000000"/>
                </a:solidFill>
              </a:rPr>
              <a:t>Practice</a:t>
            </a:r>
            <a:endParaRPr sz="60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80402" y="4571492"/>
            <a:ext cx="42462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heavy" strike="noStrike" kern="0" cap="none" spc="-1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ea typeface="+mn-ea"/>
                <a:cs typeface="Calibri"/>
              </a:rPr>
              <a:t>https://godbolt.org/z/hGKPWszq4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6645">
              <a:lnSpc>
                <a:spcPct val="100000"/>
              </a:lnSpc>
              <a:spcBef>
                <a:spcPts val="100"/>
              </a:spcBef>
            </a:pPr>
            <a:r>
              <a:rPr dirty="0"/>
              <a:t>Reverse</a:t>
            </a:r>
            <a:r>
              <a:rPr spc="-35" dirty="0"/>
              <a:t> </a:t>
            </a:r>
            <a:r>
              <a:rPr dirty="0"/>
              <a:t>Engineering</a:t>
            </a:r>
            <a:r>
              <a:rPr spc="-20" dirty="0"/>
              <a:t> </a:t>
            </a:r>
            <a:r>
              <a:rPr spc="-50" dirty="0"/>
              <a:t>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6603"/>
            <a:ext cx="6251575" cy="169926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685800" marR="5080" lvl="0" indent="-673100" algn="l" defTabSz="914400" rtl="0" eaLnBrk="1" fontAlgn="auto" latinLnBrk="0" hangingPunct="1">
              <a:lnSpc>
                <a:spcPts val="2620"/>
              </a:lnSpc>
              <a:spcBef>
                <a:spcPts val="405"/>
              </a:spcBef>
              <a:spcAft>
                <a:spcPts val="0"/>
              </a:spcAft>
              <a:buClrTx/>
              <a:buSzTx/>
              <a:buFontTx/>
              <a:buNone/>
              <a:tabLst>
                <a:tab pos="2873375" algn="l"/>
                <a:tab pos="354647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add_to(int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arr[],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 sum =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041015" algn="l"/>
                <a:tab pos="371411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5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68550" algn="l"/>
                <a:tab pos="304165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3840" y="3481999"/>
            <a:ext cx="1683385" cy="0"/>
          </a:xfrm>
          <a:custGeom>
            <a:avLst/>
            <a:gdLst/>
            <a:ahLst/>
            <a:cxnLst/>
            <a:rect l="l" t="t" r="r" b="b"/>
            <a:pathLst>
              <a:path w="1683385">
                <a:moveTo>
                  <a:pt x="0" y="0"/>
                </a:moveTo>
                <a:lnTo>
                  <a:pt x="1682800" y="0"/>
                </a:lnTo>
              </a:path>
            </a:pathLst>
          </a:custGeom>
          <a:ln w="24407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3907028"/>
            <a:ext cx="4401185" cy="1711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add_to: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349250" marR="1183005" lvl="0" indent="0" algn="l" defTabSz="914400" rtl="0" eaLnBrk="1" fontAlgn="auto" latinLnBrk="0" hangingPunct="1">
              <a:lnSpc>
                <a:spcPts val="259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movslq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%edx,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%rdx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movl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349250" marR="5080" lvl="0" indent="0" algn="l" defTabSz="914400" rtl="0" eaLnBrk="1" fontAlgn="auto" latinLnBrk="0" hangingPunct="1">
              <a:lnSpc>
                <a:spcPts val="259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addl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(%rsi,%rdx,4),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6645">
              <a:lnSpc>
                <a:spcPct val="100000"/>
              </a:lnSpc>
              <a:spcBef>
                <a:spcPts val="100"/>
              </a:spcBef>
            </a:pPr>
            <a:r>
              <a:rPr dirty="0"/>
              <a:t>Reverse</a:t>
            </a:r>
            <a:r>
              <a:rPr spc="-35" dirty="0"/>
              <a:t> </a:t>
            </a:r>
            <a:r>
              <a:rPr dirty="0"/>
              <a:t>Engineering</a:t>
            </a:r>
            <a:r>
              <a:rPr spc="-20" dirty="0"/>
              <a:t> </a:t>
            </a:r>
            <a:r>
              <a:rPr spc="-50" dirty="0"/>
              <a:t>1</a:t>
            </a:r>
          </a:p>
        </p:txBody>
      </p:sp>
      <p:sp>
        <p:nvSpPr>
          <p:cNvPr id="3" name="object 3"/>
          <p:cNvSpPr/>
          <p:nvPr/>
        </p:nvSpPr>
        <p:spPr>
          <a:xfrm>
            <a:off x="243840" y="3481999"/>
            <a:ext cx="1683385" cy="0"/>
          </a:xfrm>
          <a:custGeom>
            <a:avLst/>
            <a:gdLst/>
            <a:ahLst/>
            <a:cxnLst/>
            <a:rect l="l" t="t" r="r" b="b"/>
            <a:pathLst>
              <a:path w="1683385">
                <a:moveTo>
                  <a:pt x="0" y="0"/>
                </a:moveTo>
                <a:lnTo>
                  <a:pt x="1682800" y="0"/>
                </a:lnTo>
              </a:path>
            </a:pathLst>
          </a:custGeom>
          <a:ln w="24407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1276603"/>
            <a:ext cx="6251575" cy="302196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685800" marR="5080" lvl="0" indent="-673100" algn="l" defTabSz="914400" rtl="0" eaLnBrk="1" fontAlgn="auto" latinLnBrk="0" hangingPunct="1">
              <a:lnSpc>
                <a:spcPts val="2620"/>
              </a:lnSpc>
              <a:spcBef>
                <a:spcPts val="405"/>
              </a:spcBef>
              <a:spcAft>
                <a:spcPts val="0"/>
              </a:spcAft>
              <a:buClrTx/>
              <a:buSzTx/>
              <a:buFontTx/>
              <a:buNone/>
              <a:tabLst>
                <a:tab pos="2873375" algn="l"/>
                <a:tab pos="354647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add_to(int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arr[],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 sum =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041015" algn="l"/>
                <a:tab pos="371411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5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68550" algn="l"/>
                <a:tab pos="304165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173355" lvl="0" indent="0" algn="l" defTabSz="914400" rtl="0" eaLnBrk="1" fontAlgn="auto" latinLnBrk="0" hangingPunct="1">
              <a:lnSpc>
                <a:spcPts val="2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%edi,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%rsi,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%edx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add_to: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9390" y="4236211"/>
            <a:ext cx="5915660" cy="1052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sign-extend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full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register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copy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arr[i]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7690" y="4236211"/>
            <a:ext cx="4064635" cy="138176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1183005" lvl="0" indent="0" algn="l" defTabSz="914400" rtl="0" eaLnBrk="1" fontAlgn="auto" latinLnBrk="0" hangingPunct="1">
              <a:lnSpc>
                <a:spcPts val="2590"/>
              </a:lnSpc>
              <a:spcBef>
                <a:spcPts val="4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movslq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%edx,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%rdx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movl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259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addl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(%rsi,%rdx,4),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6645">
              <a:lnSpc>
                <a:spcPct val="100000"/>
              </a:lnSpc>
              <a:spcBef>
                <a:spcPts val="100"/>
              </a:spcBef>
            </a:pPr>
            <a:r>
              <a:rPr dirty="0"/>
              <a:t>Reverse</a:t>
            </a:r>
            <a:r>
              <a:rPr spc="-35" dirty="0"/>
              <a:t> </a:t>
            </a:r>
            <a:r>
              <a:rPr dirty="0"/>
              <a:t>Engineering</a:t>
            </a:r>
            <a:r>
              <a:rPr spc="-20" dirty="0"/>
              <a:t> </a:t>
            </a:r>
            <a:r>
              <a:rPr spc="-50" dirty="0"/>
              <a:t>1</a:t>
            </a:r>
          </a:p>
        </p:txBody>
      </p:sp>
      <p:sp>
        <p:nvSpPr>
          <p:cNvPr id="3" name="object 3"/>
          <p:cNvSpPr/>
          <p:nvPr/>
        </p:nvSpPr>
        <p:spPr>
          <a:xfrm>
            <a:off x="243840" y="3481999"/>
            <a:ext cx="1683385" cy="0"/>
          </a:xfrm>
          <a:custGeom>
            <a:avLst/>
            <a:gdLst/>
            <a:ahLst/>
            <a:cxnLst/>
            <a:rect l="l" t="t" r="r" b="b"/>
            <a:pathLst>
              <a:path w="1683385">
                <a:moveTo>
                  <a:pt x="0" y="0"/>
                </a:moveTo>
                <a:lnTo>
                  <a:pt x="1682800" y="0"/>
                </a:lnTo>
              </a:path>
            </a:pathLst>
          </a:custGeom>
          <a:ln w="24407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1276603"/>
            <a:ext cx="6251575" cy="302196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685800" marR="5080" lvl="0" indent="-673100" algn="l" defTabSz="914400" rtl="0" eaLnBrk="1" fontAlgn="auto" latinLnBrk="0" hangingPunct="1">
              <a:lnSpc>
                <a:spcPts val="2620"/>
              </a:lnSpc>
              <a:spcBef>
                <a:spcPts val="4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add_to(int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arr[],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];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5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sum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173355" lvl="0" indent="0" algn="l" defTabSz="914400" rtl="0" eaLnBrk="1" fontAlgn="auto" latinLnBrk="0" hangingPunct="1">
              <a:lnSpc>
                <a:spcPts val="2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%edi,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%rsi,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%edx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add_to: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9390" y="4236211"/>
            <a:ext cx="5915660" cy="1052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sign-extend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full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register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copy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arr[i]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7690" y="4236211"/>
            <a:ext cx="4064635" cy="138176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1183005" lvl="0" indent="0" algn="l" defTabSz="914400" rtl="0" eaLnBrk="1" fontAlgn="auto" latinLnBrk="0" hangingPunct="1">
              <a:lnSpc>
                <a:spcPts val="2590"/>
              </a:lnSpc>
              <a:spcBef>
                <a:spcPts val="4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movslq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%edx,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%rdx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movl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%edi,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5080" lvl="0" indent="0" algn="l" defTabSz="914400" rtl="0" eaLnBrk="1" fontAlgn="auto" latinLnBrk="0" hangingPunct="1">
              <a:lnSpc>
                <a:spcPts val="259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addl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(%rsi,%rdx,4),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6645">
              <a:lnSpc>
                <a:spcPct val="100000"/>
              </a:lnSpc>
              <a:spcBef>
                <a:spcPts val="100"/>
              </a:spcBef>
            </a:pPr>
            <a:r>
              <a:rPr dirty="0"/>
              <a:t>Reverse</a:t>
            </a:r>
            <a:r>
              <a:rPr spc="-35" dirty="0"/>
              <a:t> </a:t>
            </a:r>
            <a:r>
              <a:rPr dirty="0"/>
              <a:t>Engineering</a:t>
            </a:r>
            <a:r>
              <a:rPr spc="-20" dirty="0"/>
              <a:t> </a:t>
            </a:r>
            <a:r>
              <a:rPr spc="-50" dirty="0"/>
              <a:t>2</a:t>
            </a:r>
          </a:p>
        </p:txBody>
      </p:sp>
      <p:sp>
        <p:nvSpPr>
          <p:cNvPr id="3" name="object 3"/>
          <p:cNvSpPr/>
          <p:nvPr/>
        </p:nvSpPr>
        <p:spPr>
          <a:xfrm>
            <a:off x="243840" y="3481999"/>
            <a:ext cx="1683385" cy="0"/>
          </a:xfrm>
          <a:custGeom>
            <a:avLst/>
            <a:gdLst/>
            <a:ahLst/>
            <a:cxnLst/>
            <a:rect l="l" t="t" r="r" b="b"/>
            <a:pathLst>
              <a:path w="1683385">
                <a:moveTo>
                  <a:pt x="0" y="0"/>
                </a:moveTo>
                <a:lnTo>
                  <a:pt x="1682800" y="0"/>
                </a:lnTo>
              </a:path>
            </a:pathLst>
          </a:custGeom>
          <a:ln w="24407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1276603"/>
            <a:ext cx="6756400" cy="500316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685800" marR="5080" lvl="0" indent="-673100" algn="l" defTabSz="914400" rtl="0" eaLnBrk="1" fontAlgn="auto" latinLnBrk="0" hangingPunct="1">
              <a:lnSpc>
                <a:spcPts val="2620"/>
              </a:lnSpc>
              <a:spcBef>
                <a:spcPts val="405"/>
              </a:spcBef>
              <a:spcAft>
                <a:spcPts val="0"/>
              </a:spcAft>
              <a:buClrTx/>
              <a:buSzTx/>
              <a:buFontTx/>
              <a:buNone/>
              <a:tabLst>
                <a:tab pos="3378200" algn="l"/>
                <a:tab pos="4051300" algn="l"/>
                <a:tab pos="5229225" algn="l"/>
                <a:tab pos="590232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elem_arithmetic(int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nums[],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y)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z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nums[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] *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032000" algn="l"/>
                <a:tab pos="27051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z -=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3538220" lvl="0" indent="0" algn="l" defTabSz="914400" rtl="0" eaLnBrk="1" fontAlgn="auto" latinLnBrk="0" hangingPunct="1">
              <a:lnSpc>
                <a:spcPts val="2500"/>
              </a:lnSpc>
              <a:spcBef>
                <a:spcPts val="254"/>
              </a:spcBef>
              <a:spcAft>
                <a:spcPts val="0"/>
              </a:spcAft>
              <a:buClrTx/>
              <a:buSzTx/>
              <a:buFontTx/>
              <a:buNone/>
              <a:tabLst>
                <a:tab pos="2200275" algn="l"/>
                <a:tab pos="2368550" algn="l"/>
                <a:tab pos="2873375" algn="l"/>
                <a:tab pos="304165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z &gt;&gt;=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5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349250" marR="3369945" lvl="0" indent="-336550" algn="l" defTabSz="914400" rtl="0" eaLnBrk="1" fontAlgn="auto" latinLnBrk="0" hangingPunct="1">
              <a:lnSpc>
                <a:spcPct val="90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elem_arithmetic: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movl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%esi,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imull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(%rdi),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subl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4(%rdi),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sarl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$2,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r>
              <a:rPr kumimoji="0" sz="2400" b="0" i="0" u="none" strike="noStrike" kern="0" cap="none" spc="6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addl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$2,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349250" marR="0" lvl="0" indent="0" algn="l" defTabSz="914400" rtl="0" eaLnBrk="1" fontAlgn="auto" latinLnBrk="0" hangingPunct="1">
              <a:lnSpc>
                <a:spcPts val="26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6645">
              <a:lnSpc>
                <a:spcPct val="100000"/>
              </a:lnSpc>
              <a:spcBef>
                <a:spcPts val="100"/>
              </a:spcBef>
            </a:pPr>
            <a:r>
              <a:rPr dirty="0"/>
              <a:t>Reverse</a:t>
            </a:r>
            <a:r>
              <a:rPr spc="-35" dirty="0"/>
              <a:t> </a:t>
            </a:r>
            <a:r>
              <a:rPr dirty="0"/>
              <a:t>Engineering</a:t>
            </a:r>
            <a:r>
              <a:rPr spc="-20" dirty="0"/>
              <a:t> </a:t>
            </a:r>
            <a:r>
              <a:rPr spc="-50" dirty="0"/>
              <a:t>2</a:t>
            </a:r>
          </a:p>
        </p:txBody>
      </p:sp>
      <p:sp>
        <p:nvSpPr>
          <p:cNvPr id="3" name="object 3"/>
          <p:cNvSpPr/>
          <p:nvPr/>
        </p:nvSpPr>
        <p:spPr>
          <a:xfrm>
            <a:off x="243840" y="3481999"/>
            <a:ext cx="1683385" cy="0"/>
          </a:xfrm>
          <a:custGeom>
            <a:avLst/>
            <a:gdLst/>
            <a:ahLst/>
            <a:cxnLst/>
            <a:rect l="l" t="t" r="r" b="b"/>
            <a:pathLst>
              <a:path w="1683385">
                <a:moveTo>
                  <a:pt x="0" y="0"/>
                </a:moveTo>
                <a:lnTo>
                  <a:pt x="1682800" y="0"/>
                </a:lnTo>
              </a:path>
            </a:pathLst>
          </a:custGeom>
          <a:ln w="24407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1276603"/>
            <a:ext cx="6756400" cy="302196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685800" marR="5080" lvl="0" indent="-673100" algn="l" defTabSz="914400" rtl="0" eaLnBrk="1" fontAlgn="auto" latinLnBrk="0" hangingPunct="1">
              <a:lnSpc>
                <a:spcPts val="2620"/>
              </a:lnSpc>
              <a:spcBef>
                <a:spcPts val="405"/>
              </a:spcBef>
              <a:spcAft>
                <a:spcPts val="0"/>
              </a:spcAft>
              <a:buClrTx/>
              <a:buSzTx/>
              <a:buFontTx/>
              <a:buNone/>
              <a:tabLst>
                <a:tab pos="3378200" algn="l"/>
                <a:tab pos="4051300" algn="l"/>
                <a:tab pos="5229225" algn="l"/>
                <a:tab pos="590232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elem_arithmetic(int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nums[],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y)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z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nums[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] *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032000" algn="l"/>
                <a:tab pos="27051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z -=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3538220" lvl="0" indent="0" algn="l" defTabSz="914400" rtl="0" eaLnBrk="1" fontAlgn="auto" latinLnBrk="0" hangingPunct="1">
              <a:lnSpc>
                <a:spcPts val="2500"/>
              </a:lnSpc>
              <a:spcBef>
                <a:spcPts val="254"/>
              </a:spcBef>
              <a:spcAft>
                <a:spcPts val="0"/>
              </a:spcAft>
              <a:buClrTx/>
              <a:buSzTx/>
              <a:buFontTx/>
              <a:buNone/>
              <a:tabLst>
                <a:tab pos="2200275" algn="l"/>
                <a:tab pos="2368550" algn="l"/>
                <a:tab pos="2873375" algn="l"/>
                <a:tab pos="304165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z &gt;&gt;=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5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2360295" lvl="0" indent="0" algn="l" defTabSz="914400" rtl="0" eaLnBrk="1" fontAlgn="auto" latinLnBrk="0" hangingPunct="1">
              <a:lnSpc>
                <a:spcPts val="2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nums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%rdi,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%esi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elem_arithmetic: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7690" y="5634428"/>
            <a:ext cx="699135" cy="662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2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addl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09064" y="5634428"/>
            <a:ext cx="53086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$2,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82363" y="5634428"/>
            <a:ext cx="69850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06290" y="5634428"/>
            <a:ext cx="3625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11249" y="5634428"/>
            <a:ext cx="53086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84548" y="5634428"/>
            <a:ext cx="19304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21167" y="5634428"/>
            <a:ext cx="3625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to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26127" y="5634428"/>
            <a:ext cx="69850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7690" y="4236211"/>
            <a:ext cx="3054985" cy="138176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3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movl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%esi,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imull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(%rdi),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subl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4(%rdi),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sarl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$2,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6290" y="4236211"/>
            <a:ext cx="4906010" cy="138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copy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multiply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by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nums[0]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subtract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nums[1]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from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shift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right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by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6645">
              <a:lnSpc>
                <a:spcPct val="100000"/>
              </a:lnSpc>
              <a:spcBef>
                <a:spcPts val="100"/>
              </a:spcBef>
            </a:pPr>
            <a:r>
              <a:rPr dirty="0"/>
              <a:t>Reverse</a:t>
            </a:r>
            <a:r>
              <a:rPr spc="-35" dirty="0"/>
              <a:t> </a:t>
            </a:r>
            <a:r>
              <a:rPr dirty="0"/>
              <a:t>Engineering</a:t>
            </a:r>
            <a:r>
              <a:rPr spc="-20" dirty="0"/>
              <a:t> </a:t>
            </a:r>
            <a:r>
              <a:rPr spc="-50" dirty="0"/>
              <a:t>2</a:t>
            </a:r>
          </a:p>
        </p:txBody>
      </p:sp>
      <p:sp>
        <p:nvSpPr>
          <p:cNvPr id="3" name="object 3"/>
          <p:cNvSpPr/>
          <p:nvPr/>
        </p:nvSpPr>
        <p:spPr>
          <a:xfrm>
            <a:off x="243840" y="3481999"/>
            <a:ext cx="1683385" cy="0"/>
          </a:xfrm>
          <a:custGeom>
            <a:avLst/>
            <a:gdLst/>
            <a:ahLst/>
            <a:cxnLst/>
            <a:rect l="l" t="t" r="r" b="b"/>
            <a:pathLst>
              <a:path w="1683385">
                <a:moveTo>
                  <a:pt x="0" y="0"/>
                </a:moveTo>
                <a:lnTo>
                  <a:pt x="1682800" y="0"/>
                </a:lnTo>
              </a:path>
            </a:pathLst>
          </a:custGeom>
          <a:ln w="24407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1276603"/>
            <a:ext cx="6756400" cy="302196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685800" marR="5080" lvl="0" indent="-673100" algn="l" defTabSz="914400" rtl="0" eaLnBrk="1" fontAlgn="auto" latinLnBrk="0" hangingPunct="1">
              <a:lnSpc>
                <a:spcPts val="2620"/>
              </a:lnSpc>
              <a:spcBef>
                <a:spcPts val="4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elem_arithmetic(int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nums[],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y)</a:t>
            </a:r>
            <a:r>
              <a:rPr kumimoji="0" sz="24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z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nums[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0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]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z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-=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nums[1]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5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z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&gt;&gt;=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5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z</a:t>
            </a:r>
            <a:r>
              <a:rPr kumimoji="0" sz="2400" b="1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</a:t>
            </a:r>
            <a:r>
              <a:rPr kumimoji="0" sz="2400" b="1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2360295" lvl="0" indent="0" algn="l" defTabSz="914400" rtl="0" eaLnBrk="1" fontAlgn="auto" latinLnBrk="0" hangingPunct="1">
              <a:lnSpc>
                <a:spcPts val="2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nums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%rdi,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%esi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elem_arithmetic: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7690" y="5634428"/>
            <a:ext cx="699135" cy="662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2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addl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09064" y="5634428"/>
            <a:ext cx="53086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$2,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82363" y="5634428"/>
            <a:ext cx="69850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06290" y="5634428"/>
            <a:ext cx="3625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11249" y="5634428"/>
            <a:ext cx="53086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add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84548" y="5634428"/>
            <a:ext cx="19304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21167" y="5634428"/>
            <a:ext cx="3625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to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26127" y="5634428"/>
            <a:ext cx="69850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7690" y="4236211"/>
            <a:ext cx="3054985" cy="138176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3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movl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%esi,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imull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(%rdi),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subl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4(%rdi),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sarl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$2,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6290" y="4236211"/>
            <a:ext cx="4906010" cy="138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copy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multiply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by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nums[0]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subtract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nums[1]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from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shift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%eax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right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by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2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6645">
              <a:lnSpc>
                <a:spcPct val="100000"/>
              </a:lnSpc>
              <a:spcBef>
                <a:spcPts val="100"/>
              </a:spcBef>
            </a:pPr>
            <a:r>
              <a:rPr dirty="0"/>
              <a:t>Reverse</a:t>
            </a:r>
            <a:r>
              <a:rPr spc="-35" dirty="0"/>
              <a:t> </a:t>
            </a:r>
            <a:r>
              <a:rPr dirty="0"/>
              <a:t>Engineering</a:t>
            </a:r>
            <a:r>
              <a:rPr spc="-20" dirty="0"/>
              <a:t> </a:t>
            </a:r>
            <a:r>
              <a:rPr spc="-50" dirty="0"/>
              <a:t>3</a:t>
            </a:r>
          </a:p>
        </p:txBody>
      </p:sp>
      <p:sp>
        <p:nvSpPr>
          <p:cNvPr id="3" name="object 3"/>
          <p:cNvSpPr/>
          <p:nvPr/>
        </p:nvSpPr>
        <p:spPr>
          <a:xfrm>
            <a:off x="243840" y="3152815"/>
            <a:ext cx="1683385" cy="0"/>
          </a:xfrm>
          <a:custGeom>
            <a:avLst/>
            <a:gdLst/>
            <a:ahLst/>
            <a:cxnLst/>
            <a:rect l="l" t="t" r="r" b="b"/>
            <a:pathLst>
              <a:path w="1683385">
                <a:moveTo>
                  <a:pt x="0" y="0"/>
                </a:moveTo>
                <a:lnTo>
                  <a:pt x="1682800" y="0"/>
                </a:lnTo>
              </a:path>
            </a:pathLst>
          </a:custGeom>
          <a:ln w="24407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1276603"/>
            <a:ext cx="5074920" cy="4341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func(long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*ptr)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68550" algn="l"/>
                <a:tab pos="3041650" algn="l"/>
                <a:tab pos="320992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*ptr =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5080" lvl="0" indent="0" algn="l" defTabSz="914400" rtl="0" eaLnBrk="1" fontAlgn="auto" latinLnBrk="0" hangingPunct="1">
              <a:lnSpc>
                <a:spcPts val="259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>
                <a:tab pos="2368550" algn="l"/>
                <a:tab pos="3041650" algn="l"/>
                <a:tab pos="4220210" algn="l"/>
                <a:tab pos="489331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 result = x %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2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func: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349250" marR="1688464" lvl="0" indent="0" algn="l" defTabSz="914400" rtl="0" eaLnBrk="1" fontAlgn="auto" latinLnBrk="0" hangingPunct="1">
              <a:lnSpc>
                <a:spcPct val="90300"/>
              </a:lnSpc>
              <a:spcBef>
                <a:spcPts val="1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movq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%rdi,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%rax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leaq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1(%rdi),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%rcx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movq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%rcx,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(%rsi)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cqto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349250" marR="0" lvl="0" indent="0" algn="l" defTabSz="914400" rtl="0" eaLnBrk="1" fontAlgn="auto" latinLnBrk="0" hangingPunct="1">
              <a:lnSpc>
                <a:spcPts val="25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idivq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%rcx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7690" y="5634428"/>
            <a:ext cx="699135" cy="662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2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movq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09064" y="5634428"/>
            <a:ext cx="86614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%rdx,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18784" y="5634428"/>
            <a:ext cx="69850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6645">
              <a:lnSpc>
                <a:spcPct val="100000"/>
              </a:lnSpc>
              <a:spcBef>
                <a:spcPts val="100"/>
              </a:spcBef>
            </a:pPr>
            <a:r>
              <a:rPr dirty="0"/>
              <a:t>Reverse</a:t>
            </a:r>
            <a:r>
              <a:rPr spc="-35" dirty="0"/>
              <a:t> </a:t>
            </a:r>
            <a:r>
              <a:rPr dirty="0"/>
              <a:t>Engineering</a:t>
            </a:r>
            <a:r>
              <a:rPr spc="-20" dirty="0"/>
              <a:t> </a:t>
            </a:r>
            <a:r>
              <a:rPr spc="-50" dirty="0"/>
              <a:t>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6603"/>
            <a:ext cx="5074920" cy="1699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func(long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*ptr)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68550" algn="l"/>
                <a:tab pos="3041650" algn="l"/>
                <a:tab pos="320992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*ptr =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5080" lvl="0" indent="0" algn="l" defTabSz="914400" rtl="0" eaLnBrk="1" fontAlgn="auto" latinLnBrk="0" hangingPunct="1">
              <a:lnSpc>
                <a:spcPts val="259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>
                <a:tab pos="2368550" algn="l"/>
                <a:tab pos="3041650" algn="l"/>
                <a:tab pos="4220210" algn="l"/>
                <a:tab pos="489331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 result = x %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 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?</a:t>
            </a:r>
            <a:r>
              <a:rPr kumimoji="0" sz="2400" b="0" i="0" u="heavy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ea typeface="+mn-ea"/>
                <a:cs typeface="Times New Roman"/>
              </a:rPr>
              <a:t>	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3840" y="3152815"/>
            <a:ext cx="1683385" cy="0"/>
          </a:xfrm>
          <a:custGeom>
            <a:avLst/>
            <a:gdLst/>
            <a:ahLst/>
            <a:cxnLst/>
            <a:rect l="l" t="t" r="r" b="b"/>
            <a:pathLst>
              <a:path w="1683385">
                <a:moveTo>
                  <a:pt x="0" y="0"/>
                </a:moveTo>
                <a:lnTo>
                  <a:pt x="1682800" y="0"/>
                </a:lnTo>
              </a:path>
            </a:pathLst>
          </a:custGeom>
          <a:ln w="24407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3245611"/>
            <a:ext cx="4232910" cy="17113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2590"/>
              </a:lnSpc>
              <a:spcBef>
                <a:spcPts val="4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%rdi,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ptr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%rsi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func: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349250" marR="846455" lvl="0" indent="0" algn="l" defTabSz="914400" rtl="0" eaLnBrk="1" fontAlgn="auto" latinLnBrk="0" hangingPunct="1">
              <a:lnSpc>
                <a:spcPts val="259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movq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%rdi,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%rax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leaq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1(%rdi),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%rcx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movq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%rcx,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(%rsi)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7690" y="5634428"/>
            <a:ext cx="699135" cy="662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2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movq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09064" y="5634428"/>
            <a:ext cx="86614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%rdx,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18784" y="5634428"/>
            <a:ext cx="69850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06290" y="5634428"/>
            <a:ext cx="3625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11249" y="5634428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copy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52887" y="5634428"/>
            <a:ext cx="53086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the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26187" y="5634428"/>
            <a:ext cx="154051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remainder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09523" y="5634428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into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51161" y="5634428"/>
            <a:ext cx="69723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6290" y="3907028"/>
            <a:ext cx="3728085" cy="1049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copy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5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put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into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%rcx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copy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%rcx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*ptr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48640" y="4988760"/>
          <a:ext cx="8479153" cy="633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7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5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8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9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0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86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865">
                <a:tc>
                  <a:txBody>
                    <a:bodyPr/>
                    <a:lstStyle/>
                    <a:p>
                      <a:pPr marL="31750">
                        <a:lnSpc>
                          <a:spcPts val="226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cqto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2260"/>
                        </a:lnSpc>
                      </a:pPr>
                      <a:r>
                        <a:rPr sz="24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60"/>
                        </a:lnSpc>
                      </a:pPr>
                      <a:r>
                        <a:rPr sz="24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sign-</a:t>
                      </a:r>
                      <a:r>
                        <a:rPr sz="24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extend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60"/>
                        </a:lnSpc>
                      </a:pPr>
                      <a:r>
                        <a:rPr sz="24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260"/>
                        </a:lnSpc>
                      </a:pPr>
                      <a:r>
                        <a:rPr sz="24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into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260"/>
                        </a:lnSpc>
                      </a:pPr>
                      <a:r>
                        <a:rPr sz="24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%rdx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idivq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36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%rcx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2360"/>
                        </a:lnSpc>
                      </a:pPr>
                      <a:r>
                        <a:rPr sz="24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60"/>
                        </a:lnSpc>
                      </a:pPr>
                      <a:r>
                        <a:rPr sz="24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calculate</a:t>
                      </a:r>
                      <a:r>
                        <a:rPr sz="2400" spc="5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spc="-5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60"/>
                        </a:lnSpc>
                      </a:pPr>
                      <a:r>
                        <a:rPr sz="24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360"/>
                        </a:lnSpc>
                      </a:pPr>
                      <a:r>
                        <a:rPr sz="24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(x</a:t>
                      </a:r>
                      <a:r>
                        <a:rPr sz="2400" spc="1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spc="-5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+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360"/>
                        </a:lnSpc>
                      </a:pPr>
                      <a:r>
                        <a:rPr sz="24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1)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6645">
              <a:lnSpc>
                <a:spcPct val="100000"/>
              </a:lnSpc>
              <a:spcBef>
                <a:spcPts val="100"/>
              </a:spcBef>
            </a:pPr>
            <a:r>
              <a:rPr dirty="0"/>
              <a:t>Reverse</a:t>
            </a:r>
            <a:r>
              <a:rPr spc="-35" dirty="0"/>
              <a:t> </a:t>
            </a:r>
            <a:r>
              <a:rPr dirty="0"/>
              <a:t>Engineering</a:t>
            </a:r>
            <a:r>
              <a:rPr spc="-20" dirty="0"/>
              <a:t> </a:t>
            </a:r>
            <a:r>
              <a:rPr spc="-50" dirty="0"/>
              <a:t>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6603"/>
            <a:ext cx="6588125" cy="1699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func(long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*ptr)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*ptr 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5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result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*ptr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or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</a:t>
            </a:r>
            <a:r>
              <a:rPr kumimoji="0" sz="2400" b="1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5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result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3840" y="3152815"/>
            <a:ext cx="1683385" cy="0"/>
          </a:xfrm>
          <a:custGeom>
            <a:avLst/>
            <a:gdLst/>
            <a:ahLst/>
            <a:cxnLst/>
            <a:rect l="l" t="t" r="r" b="b"/>
            <a:pathLst>
              <a:path w="1683385">
                <a:moveTo>
                  <a:pt x="0" y="0"/>
                </a:moveTo>
                <a:lnTo>
                  <a:pt x="1682800" y="0"/>
                </a:lnTo>
              </a:path>
            </a:pathLst>
          </a:custGeom>
          <a:ln w="24407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3245611"/>
            <a:ext cx="4232910" cy="17113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2590"/>
              </a:lnSpc>
              <a:spcBef>
                <a:spcPts val="4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%rdi,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ptr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%rsi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func: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349250" marR="846455" lvl="0" indent="0" algn="l" defTabSz="914400" rtl="0" eaLnBrk="1" fontAlgn="auto" latinLnBrk="0" hangingPunct="1">
              <a:lnSpc>
                <a:spcPts val="259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movq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%rdi,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%rax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leaq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1(%rdi),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%rcx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movq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%rcx,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(%rsi)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7690" y="5634428"/>
            <a:ext cx="699135" cy="662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2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movq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09064" y="5634428"/>
            <a:ext cx="86614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%rdx,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18784" y="5634428"/>
            <a:ext cx="69850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06290" y="5634428"/>
            <a:ext cx="3625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11249" y="5634428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copy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52887" y="5634428"/>
            <a:ext cx="53086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the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26187" y="5634428"/>
            <a:ext cx="154051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remainder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09523" y="5634428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into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51161" y="5634428"/>
            <a:ext cx="69723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6290" y="3907028"/>
            <a:ext cx="3728085" cy="1049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copy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5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put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into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%rcx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copy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%rcx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*ptr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48640" y="4988760"/>
          <a:ext cx="8479153" cy="633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7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5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8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9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0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86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865">
                <a:tc>
                  <a:txBody>
                    <a:bodyPr/>
                    <a:lstStyle/>
                    <a:p>
                      <a:pPr marL="31750">
                        <a:lnSpc>
                          <a:spcPts val="226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cqto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2260"/>
                        </a:lnSpc>
                      </a:pPr>
                      <a:r>
                        <a:rPr sz="24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60"/>
                        </a:lnSpc>
                      </a:pPr>
                      <a:r>
                        <a:rPr sz="24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sign-</a:t>
                      </a:r>
                      <a:r>
                        <a:rPr sz="2400" spc="-1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extend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60"/>
                        </a:lnSpc>
                      </a:pPr>
                      <a:r>
                        <a:rPr sz="24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260"/>
                        </a:lnSpc>
                      </a:pPr>
                      <a:r>
                        <a:rPr sz="24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into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260"/>
                        </a:lnSpc>
                      </a:pPr>
                      <a:r>
                        <a:rPr sz="2400" spc="-2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%rdx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pPr marL="31750">
                        <a:lnSpc>
                          <a:spcPts val="2360"/>
                        </a:lnSpc>
                      </a:pPr>
                      <a:r>
                        <a:rPr sz="2400" spc="-10" dirty="0">
                          <a:latin typeface="Consolas"/>
                          <a:cs typeface="Consolas"/>
                        </a:rPr>
                        <a:t>idivq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360"/>
                        </a:lnSpc>
                      </a:pPr>
                      <a:r>
                        <a:rPr sz="2400" spc="-20" dirty="0">
                          <a:latin typeface="Consolas"/>
                          <a:cs typeface="Consolas"/>
                        </a:rPr>
                        <a:t>%rcx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ts val="2360"/>
                        </a:lnSpc>
                      </a:pPr>
                      <a:r>
                        <a:rPr sz="24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//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60"/>
                        </a:lnSpc>
                      </a:pPr>
                      <a:r>
                        <a:rPr sz="24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calculate</a:t>
                      </a:r>
                      <a:r>
                        <a:rPr sz="2400" spc="5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spc="-5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x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60"/>
                        </a:lnSpc>
                      </a:pPr>
                      <a:r>
                        <a:rPr sz="24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/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360"/>
                        </a:lnSpc>
                      </a:pPr>
                      <a:r>
                        <a:rPr sz="240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(x</a:t>
                      </a:r>
                      <a:r>
                        <a:rPr sz="2400" spc="1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 </a:t>
                      </a:r>
                      <a:r>
                        <a:rPr sz="2400" spc="-50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+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360"/>
                        </a:lnSpc>
                      </a:pPr>
                      <a:r>
                        <a:rPr sz="2400" spc="-25" dirty="0">
                          <a:solidFill>
                            <a:srgbClr val="00B050"/>
                          </a:solidFill>
                          <a:latin typeface="Consolas"/>
                          <a:cs typeface="Consolas"/>
                        </a:rPr>
                        <a:t>1)</a:t>
                      </a:r>
                      <a:endParaRPr sz="24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9905">
              <a:lnSpc>
                <a:spcPct val="100000"/>
              </a:lnSpc>
              <a:spcBef>
                <a:spcPts val="100"/>
              </a:spcBef>
            </a:pPr>
            <a:r>
              <a:rPr dirty="0"/>
              <a:t>Side</a:t>
            </a:r>
            <a:r>
              <a:rPr spc="-25" dirty="0"/>
              <a:t> </a:t>
            </a:r>
            <a:r>
              <a:rPr dirty="0"/>
              <a:t>Note:</a:t>
            </a:r>
            <a:r>
              <a:rPr spc="-15" dirty="0"/>
              <a:t> </a:t>
            </a:r>
            <a:r>
              <a:rPr dirty="0"/>
              <a:t>Old</a:t>
            </a:r>
            <a:r>
              <a:rPr spc="-10" dirty="0"/>
              <a:t> </a:t>
            </a:r>
            <a:r>
              <a:rPr dirty="0"/>
              <a:t>GCC</a:t>
            </a:r>
            <a:r>
              <a:rPr spc="-15" dirty="0"/>
              <a:t> </a:t>
            </a:r>
            <a:r>
              <a:rPr spc="-10" dirty="0"/>
              <a:t>Output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276603"/>
            <a:ext cx="6588125" cy="1699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func(long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*ptr)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{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*ptr =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5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long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result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=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</a:t>
            </a:r>
            <a:r>
              <a:rPr kumimoji="0" sz="24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*ptr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or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</a:t>
            </a:r>
            <a:r>
              <a:rPr kumimoji="0" sz="2400" b="1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685800" marR="0" lvl="0" indent="0" algn="l" defTabSz="914400" rtl="0" eaLnBrk="1" fontAlgn="auto" latinLnBrk="0" hangingPunct="1">
              <a:lnSpc>
                <a:spcPts val="25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return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result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;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}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3840" y="3152815"/>
            <a:ext cx="1683385" cy="0"/>
          </a:xfrm>
          <a:custGeom>
            <a:avLst/>
            <a:gdLst/>
            <a:ahLst/>
            <a:cxnLst/>
            <a:rect l="l" t="t" r="r" b="b"/>
            <a:pathLst>
              <a:path w="1683385">
                <a:moveTo>
                  <a:pt x="0" y="0"/>
                </a:moveTo>
                <a:lnTo>
                  <a:pt x="1682800" y="0"/>
                </a:lnTo>
              </a:path>
            </a:pathLst>
          </a:custGeom>
          <a:ln w="24407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3245611"/>
            <a:ext cx="4232910" cy="237236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2590"/>
              </a:lnSpc>
              <a:spcBef>
                <a:spcPts val="4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%rdi,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ptr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%rsi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func: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349250" marR="846455" lvl="0" indent="0" algn="l" defTabSz="914400" rtl="0" eaLnBrk="1" fontAlgn="auto" latinLnBrk="0" hangingPunct="1">
              <a:lnSpc>
                <a:spcPts val="259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leaq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1(%rdi),</a:t>
            </a:r>
            <a:r>
              <a:rPr kumimoji="0" sz="2400" b="0" i="0" u="none" strike="noStrike" kern="0" cap="none" spc="3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%rcx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movq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%rcx,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(%rsi)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movq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%rdi,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349250" marR="2192655" lvl="0" indent="0" algn="l" defTabSz="914400" rtl="0" eaLnBrk="1" fontAlgn="auto" latinLnBrk="0" hangingPunct="1">
              <a:lnSpc>
                <a:spcPts val="259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cqto</a:t>
            </a:r>
            <a:r>
              <a:rPr kumimoji="0" sz="2400" b="0" i="0" u="none" strike="noStrike" kern="0" cap="none" spc="6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idivq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%rcx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7690" y="5634428"/>
            <a:ext cx="699135" cy="662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2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movq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09064" y="5634428"/>
            <a:ext cx="86614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%rdx,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18784" y="5634428"/>
            <a:ext cx="69850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06290" y="5634428"/>
            <a:ext cx="36258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11249" y="5634428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copy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52887" y="5634428"/>
            <a:ext cx="53086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the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26187" y="5634428"/>
            <a:ext cx="154051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remainder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09523" y="5634428"/>
            <a:ext cx="6991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into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51161" y="5634428"/>
            <a:ext cx="69723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sz="1200" b="0" i="0" u="none" strike="noStrike" kern="0" cap="none" spc="-25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6290" y="3907028"/>
            <a:ext cx="4401185" cy="1711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put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into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%rcx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5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copy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%rcx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into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*ptr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copy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into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%rax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6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sign-extend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into</a:t>
            </a:r>
            <a:r>
              <a:rPr kumimoji="0" sz="2400" b="0" i="0" u="none" strike="noStrike" kern="0" cap="none" spc="3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%rdx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  <a:p>
            <a:pPr marL="12700" marR="0" lvl="0" indent="0" algn="l" defTabSz="914400" rtl="0" eaLnBrk="1" fontAlgn="auto" latinLnBrk="0" hangingPunct="1">
              <a:lnSpc>
                <a:spcPts val="2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calculate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/</a:t>
            </a:r>
            <a:r>
              <a:rPr kumimoji="0" sz="2400" b="0" i="0" u="none" strike="noStrike" kern="0" cap="none" spc="1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(x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+</a:t>
            </a:r>
            <a:r>
              <a:rPr kumimoji="0" sz="2400" b="0" i="0" u="none" strike="noStrike" kern="0" cap="none" spc="2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olas"/>
                <a:ea typeface="+mn-ea"/>
                <a:cs typeface="Consolas"/>
              </a:rPr>
              <a:t>1)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/>
              <a:ea typeface="+mn-ea"/>
              <a:cs typeface="Consola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63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7086</Words>
  <Application>Microsoft Macintosh PowerPoint</Application>
  <PresentationFormat>Widescreen</PresentationFormat>
  <Paragraphs>2037</Paragraphs>
  <Slides>76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76</vt:i4>
      </vt:variant>
    </vt:vector>
  </HeadingPairs>
  <TitlesOfParts>
    <vt:vector size="87" baseType="lpstr">
      <vt:lpstr>Arial</vt:lpstr>
      <vt:lpstr>Calibri</vt:lpstr>
      <vt:lpstr>Calibri Light</vt:lpstr>
      <vt:lpstr>Cambria Math</vt:lpstr>
      <vt:lpstr>Consolas</vt:lpstr>
      <vt:lpstr>Tahoma</vt:lpstr>
      <vt:lpstr>Times New Roman</vt:lpstr>
      <vt:lpstr>Verdana</vt:lpstr>
      <vt:lpstr>Office Theme</vt:lpstr>
      <vt:lpstr>2_Office Theme</vt:lpstr>
      <vt:lpstr>3_Office Theme</vt:lpstr>
      <vt:lpstr>CS107, Lecture 11 Assembly Continued</vt:lpstr>
      <vt:lpstr>Lecture Plan</vt:lpstr>
      <vt:lpstr>mov</vt:lpstr>
      <vt:lpstr>Memory Location Syntax</vt:lpstr>
      <vt:lpstr>Operand Forms</vt:lpstr>
      <vt:lpstr>Lecture Plan</vt:lpstr>
      <vt:lpstr>Data Sizes</vt:lpstr>
      <vt:lpstr>Register Sizes</vt:lpstr>
      <vt:lpstr>Register Sizes</vt:lpstr>
      <vt:lpstr>Register Sizes</vt:lpstr>
      <vt:lpstr>Register Responsibilities</vt:lpstr>
      <vt:lpstr>mov Variants</vt:lpstr>
      <vt:lpstr>Practice: mov And Data Sizes</vt:lpstr>
      <vt:lpstr>Practice: mov And Data Sizes</vt:lpstr>
      <vt:lpstr>mov</vt:lpstr>
      <vt:lpstr>movz and movs</vt:lpstr>
      <vt:lpstr>movz and movs</vt:lpstr>
      <vt:lpstr>movz and movs</vt:lpstr>
      <vt:lpstr>Lecture Plan</vt:lpstr>
      <vt:lpstr>lea</vt:lpstr>
      <vt:lpstr>lea vs. mov</vt:lpstr>
      <vt:lpstr>lea vs. mov</vt:lpstr>
      <vt:lpstr>lea vs. mov</vt:lpstr>
      <vt:lpstr>lea vs. mov</vt:lpstr>
      <vt:lpstr>Lecture Plan</vt:lpstr>
      <vt:lpstr>Unary Instructions</vt:lpstr>
      <vt:lpstr>Binary Instructions</vt:lpstr>
      <vt:lpstr>Large Multiplication</vt:lpstr>
      <vt:lpstr>Division and Remainder</vt:lpstr>
      <vt:lpstr>Division and Remainder</vt:lpstr>
      <vt:lpstr>Shift Instructions</vt:lpstr>
      <vt:lpstr>Shift Amount</vt:lpstr>
      <vt:lpstr>Lecture Plan</vt:lpstr>
      <vt:lpstr>Assembly Exploration</vt:lpstr>
      <vt:lpstr>Executing Instructions: JUMP!</vt:lpstr>
      <vt:lpstr>Executing Instructions</vt:lpstr>
      <vt:lpstr>Register Responsibilities</vt:lpstr>
      <vt:lpstr>Instructions Are Just Bytes!</vt:lpstr>
      <vt:lpstr>Instructions Are Just Bytes!</vt:lpstr>
      <vt:lpstr>Instructions Are Just Bytes!</vt:lpstr>
      <vt:lpstr>%rip    4004fd</vt:lpstr>
      <vt:lpstr>%rip</vt:lpstr>
      <vt:lpstr>%rip</vt:lpstr>
      <vt:lpstr>%rip</vt:lpstr>
      <vt:lpstr>%rip</vt:lpstr>
      <vt:lpstr>%rip</vt:lpstr>
      <vt:lpstr>%rip</vt:lpstr>
      <vt:lpstr>Going In Circles</vt:lpstr>
      <vt:lpstr>Jump!</vt:lpstr>
      <vt:lpstr>Jump!</vt:lpstr>
      <vt:lpstr>Jump!</vt:lpstr>
      <vt:lpstr>Jump!</vt:lpstr>
      <vt:lpstr>Jump!</vt:lpstr>
      <vt:lpstr>jmp</vt:lpstr>
      <vt:lpstr>“Interfering” with %rip</vt:lpstr>
      <vt:lpstr>PowerPoint Presentation</vt:lpstr>
      <vt:lpstr>Code Reference: add_to_first</vt:lpstr>
      <vt:lpstr>Code Reference: full_divide</vt:lpstr>
      <vt:lpstr>Assembly Exercise 1</vt:lpstr>
      <vt:lpstr>Assembly Exercise 2</vt:lpstr>
      <vt:lpstr>Assembly Exercise 3</vt:lpstr>
      <vt:lpstr>Our First Assembly</vt:lpstr>
      <vt:lpstr>A Note About Operand Forms</vt:lpstr>
      <vt:lpstr>Shift Amount</vt:lpstr>
      <vt:lpstr>Division and Remainder</vt:lpstr>
      <vt:lpstr>Extra Practice</vt:lpstr>
      <vt:lpstr>Reverse Engineering 1</vt:lpstr>
      <vt:lpstr>Reverse Engineering 1</vt:lpstr>
      <vt:lpstr>Reverse Engineering 1</vt:lpstr>
      <vt:lpstr>Reverse Engineering 2</vt:lpstr>
      <vt:lpstr>Reverse Engineering 2</vt:lpstr>
      <vt:lpstr>Reverse Engineering 2</vt:lpstr>
      <vt:lpstr>Reverse Engineering 3</vt:lpstr>
      <vt:lpstr>Reverse Engineering 3</vt:lpstr>
      <vt:lpstr>Reverse Engineering 3</vt:lpstr>
      <vt:lpstr>Side Note: Old GCC Output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CS107, Lecture 11 Assembly Continued</dc:title>
  <dc:creator>Joel Ramirez Jr</dc:creator>
  <cp:lastModifiedBy>Joel Ramirez Jr</cp:lastModifiedBy>
  <cp:revision>1</cp:revision>
  <dcterms:created xsi:type="dcterms:W3CDTF">2023-07-19T15:55:27Z</dcterms:created>
  <dcterms:modified xsi:type="dcterms:W3CDTF">2023-07-19T20:40:19Z</dcterms:modified>
</cp:coreProperties>
</file>