
<file path=[Content_Types].xml><?xml version="1.0" encoding="utf-8"?>
<Types xmlns="http://schemas.openxmlformats.org/package/2006/content-types">
  <Default Extension="emf" ContentType="image/x-emf"/>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0"/>
  </p:notesMasterIdLst>
  <p:handoutMasterIdLst>
    <p:handoutMasterId r:id="rId101"/>
  </p:handoutMasterIdLst>
  <p:sldIdLst>
    <p:sldId id="256" r:id="rId2"/>
    <p:sldId id="433" r:id="rId3"/>
    <p:sldId id="451" r:id="rId4"/>
    <p:sldId id="785" r:id="rId5"/>
    <p:sldId id="636" r:id="rId6"/>
    <p:sldId id="541" r:id="rId7"/>
    <p:sldId id="1043" r:id="rId8"/>
    <p:sldId id="1044" r:id="rId9"/>
    <p:sldId id="683" r:id="rId10"/>
    <p:sldId id="800" r:id="rId11"/>
    <p:sldId id="1045" r:id="rId12"/>
    <p:sldId id="802" r:id="rId13"/>
    <p:sldId id="1046" r:id="rId14"/>
    <p:sldId id="1020" r:id="rId15"/>
    <p:sldId id="892" r:id="rId16"/>
    <p:sldId id="893" r:id="rId17"/>
    <p:sldId id="825" r:id="rId18"/>
    <p:sldId id="852" r:id="rId19"/>
    <p:sldId id="853" r:id="rId20"/>
    <p:sldId id="858" r:id="rId21"/>
    <p:sldId id="786" r:id="rId22"/>
    <p:sldId id="886" r:id="rId23"/>
    <p:sldId id="794" r:id="rId24"/>
    <p:sldId id="795" r:id="rId25"/>
    <p:sldId id="796" r:id="rId26"/>
    <p:sldId id="797" r:id="rId27"/>
    <p:sldId id="798" r:id="rId28"/>
    <p:sldId id="934" r:id="rId29"/>
    <p:sldId id="935" r:id="rId30"/>
    <p:sldId id="936" r:id="rId31"/>
    <p:sldId id="937" r:id="rId32"/>
    <p:sldId id="938" r:id="rId33"/>
    <p:sldId id="939" r:id="rId34"/>
    <p:sldId id="1000" r:id="rId35"/>
    <p:sldId id="999" r:id="rId36"/>
    <p:sldId id="1021" r:id="rId37"/>
    <p:sldId id="698" r:id="rId38"/>
    <p:sldId id="854" r:id="rId39"/>
    <p:sldId id="966" r:id="rId40"/>
    <p:sldId id="971" r:id="rId41"/>
    <p:sldId id="970" r:id="rId42"/>
    <p:sldId id="967" r:id="rId43"/>
    <p:sldId id="700" r:id="rId44"/>
    <p:sldId id="706" r:id="rId45"/>
    <p:sldId id="972" r:id="rId46"/>
    <p:sldId id="1047" r:id="rId47"/>
    <p:sldId id="973" r:id="rId48"/>
    <p:sldId id="707" r:id="rId49"/>
    <p:sldId id="1028" r:id="rId50"/>
    <p:sldId id="705" r:id="rId51"/>
    <p:sldId id="977" r:id="rId52"/>
    <p:sldId id="997" r:id="rId53"/>
    <p:sldId id="1022" r:id="rId54"/>
    <p:sldId id="1002" r:id="rId55"/>
    <p:sldId id="917" r:id="rId56"/>
    <p:sldId id="1015" r:id="rId57"/>
    <p:sldId id="1005" r:id="rId58"/>
    <p:sldId id="1003" r:id="rId59"/>
    <p:sldId id="1040" r:id="rId60"/>
    <p:sldId id="1041" r:id="rId61"/>
    <p:sldId id="1023" r:id="rId62"/>
    <p:sldId id="718" r:id="rId63"/>
    <p:sldId id="719" r:id="rId64"/>
    <p:sldId id="721" r:id="rId65"/>
    <p:sldId id="722" r:id="rId66"/>
    <p:sldId id="723" r:id="rId67"/>
    <p:sldId id="724" r:id="rId68"/>
    <p:sldId id="725" r:id="rId69"/>
    <p:sldId id="727" r:id="rId70"/>
    <p:sldId id="728" r:id="rId71"/>
    <p:sldId id="729" r:id="rId72"/>
    <p:sldId id="856" r:id="rId73"/>
    <p:sldId id="1042" r:id="rId74"/>
    <p:sldId id="1024" r:id="rId75"/>
    <p:sldId id="883" r:id="rId76"/>
    <p:sldId id="701" r:id="rId77"/>
    <p:sldId id="503" r:id="rId78"/>
    <p:sldId id="931" r:id="rId79"/>
    <p:sldId id="1011" r:id="rId80"/>
    <p:sldId id="1025" r:id="rId81"/>
    <p:sldId id="710" r:id="rId82"/>
    <p:sldId id="983" r:id="rId83"/>
    <p:sldId id="987" r:id="rId84"/>
    <p:sldId id="988" r:id="rId85"/>
    <p:sldId id="985" r:id="rId86"/>
    <p:sldId id="986" r:id="rId87"/>
    <p:sldId id="1048" r:id="rId88"/>
    <p:sldId id="1008" r:id="rId89"/>
    <p:sldId id="1032" r:id="rId90"/>
    <p:sldId id="1034" r:id="rId91"/>
    <p:sldId id="1035" r:id="rId92"/>
    <p:sldId id="1033" r:id="rId93"/>
    <p:sldId id="1030" r:id="rId94"/>
    <p:sldId id="1039" r:id="rId95"/>
    <p:sldId id="1037" r:id="rId96"/>
    <p:sldId id="1038" r:id="rId97"/>
    <p:sldId id="990" r:id="rId98"/>
    <p:sldId id="998" r:id="rId99"/>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451"/>
            <p14:sldId id="785"/>
            <p14:sldId id="636"/>
            <p14:sldId id="541"/>
            <p14:sldId id="1043"/>
            <p14:sldId id="1044"/>
            <p14:sldId id="683"/>
            <p14:sldId id="800"/>
            <p14:sldId id="1045"/>
            <p14:sldId id="802"/>
            <p14:sldId id="1046"/>
          </p14:sldIdLst>
        </p14:section>
        <p14:section name="rip" id="{ED5FC65E-AF5D-7D44-8907-FD6320712400}">
          <p14:sldIdLst>
            <p14:sldId id="1020"/>
            <p14:sldId id="892"/>
            <p14:sldId id="893"/>
            <p14:sldId id="825"/>
            <p14:sldId id="852"/>
            <p14:sldId id="853"/>
            <p14:sldId id="858"/>
            <p14:sldId id="786"/>
            <p14:sldId id="886"/>
            <p14:sldId id="794"/>
            <p14:sldId id="795"/>
            <p14:sldId id="796"/>
            <p14:sldId id="797"/>
            <p14:sldId id="798"/>
            <p14:sldId id="934"/>
            <p14:sldId id="935"/>
            <p14:sldId id="936"/>
            <p14:sldId id="937"/>
            <p14:sldId id="938"/>
            <p14:sldId id="939"/>
            <p14:sldId id="1000"/>
            <p14:sldId id="999"/>
          </p14:sldIdLst>
        </p14:section>
        <p14:section name="Control Flow" id="{5F7CD69C-24B5-9442-87CA-FFF6A46E0053}">
          <p14:sldIdLst>
            <p14:sldId id="1021"/>
            <p14:sldId id="698"/>
            <p14:sldId id="854"/>
            <p14:sldId id="966"/>
            <p14:sldId id="971"/>
            <p14:sldId id="970"/>
            <p14:sldId id="967"/>
            <p14:sldId id="700"/>
            <p14:sldId id="706"/>
            <p14:sldId id="972"/>
            <p14:sldId id="1047"/>
            <p14:sldId id="973"/>
            <p14:sldId id="707"/>
            <p14:sldId id="1028"/>
            <p14:sldId id="705"/>
            <p14:sldId id="977"/>
            <p14:sldId id="997"/>
          </p14:sldIdLst>
        </p14:section>
        <p14:section name="If" id="{A7F7E918-3D96-A84E-BF76-37D1111211E5}">
          <p14:sldIdLst>
            <p14:sldId id="1022"/>
            <p14:sldId id="1002"/>
            <p14:sldId id="917"/>
            <p14:sldId id="1015"/>
            <p14:sldId id="1005"/>
            <p14:sldId id="1003"/>
            <p14:sldId id="1040"/>
            <p14:sldId id="1041"/>
          </p14:sldIdLst>
        </p14:section>
        <p14:section name="While" id="{F87DEB46-EBD7-2D42-B2A6-A55B163F72CC}">
          <p14:sldIdLst>
            <p14:sldId id="1023"/>
            <p14:sldId id="718"/>
            <p14:sldId id="719"/>
            <p14:sldId id="721"/>
            <p14:sldId id="722"/>
            <p14:sldId id="723"/>
            <p14:sldId id="724"/>
            <p14:sldId id="725"/>
            <p14:sldId id="727"/>
            <p14:sldId id="728"/>
            <p14:sldId id="729"/>
            <p14:sldId id="856"/>
            <p14:sldId id="1042"/>
          </p14:sldIdLst>
        </p14:section>
        <p14:section name="For" id="{1097BD26-3C58-144C-8C5B-6ECBE0A2DE4F}">
          <p14:sldIdLst>
            <p14:sldId id="1024"/>
            <p14:sldId id="883"/>
            <p14:sldId id="701"/>
            <p14:sldId id="503"/>
            <p14:sldId id="931"/>
            <p14:sldId id="1011"/>
          </p14:sldIdLst>
        </p14:section>
        <p14:section name="Other instructions" id="{4DE40FD2-2B2C-CA46-B072-A4A6BE6FF562}">
          <p14:sldIdLst>
            <p14:sldId id="1025"/>
            <p14:sldId id="710"/>
            <p14:sldId id="983"/>
            <p14:sldId id="987"/>
            <p14:sldId id="988"/>
            <p14:sldId id="985"/>
            <p14:sldId id="986"/>
            <p14:sldId id="1048"/>
            <p14:sldId id="1008"/>
          </p14:sldIdLst>
        </p14:section>
        <p14:section name="Practice" id="{3C66FEDE-3459-9342-A853-18BCF21731AD}">
          <p14:sldIdLst>
            <p14:sldId id="1032"/>
            <p14:sldId id="1034"/>
            <p14:sldId id="1035"/>
            <p14:sldId id="1033"/>
            <p14:sldId id="1030"/>
            <p14:sldId id="1039"/>
            <p14:sldId id="1037"/>
            <p14:sldId id="1038"/>
            <p14:sldId id="990"/>
            <p14:sldId id="99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942092"/>
    <a:srgbClr val="4472C4"/>
    <a:srgbClr val="F8F8F8"/>
    <a:srgbClr val="D27BD6"/>
    <a:srgbClr val="D62ED6"/>
    <a:srgbClr val="FF9999"/>
    <a:srgbClr val="008000"/>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28" autoAdjust="0"/>
    <p:restoredTop sz="86800" autoAdjust="0"/>
  </p:normalViewPr>
  <p:slideViewPr>
    <p:cSldViewPr>
      <p:cViewPr varScale="1">
        <p:scale>
          <a:sx n="93" d="100"/>
          <a:sy n="93" d="100"/>
        </p:scale>
        <p:origin x="1136"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7" d="100"/>
          <a:sy n="77" d="100"/>
        </p:scale>
        <p:origin x="2808" y="20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7506E-EA97-0147-A705-C3A33BE847FA}" type="doc">
      <dgm:prSet loTypeId="urn:microsoft.com/office/officeart/2005/8/layout/process1" loCatId="" qsTypeId="urn:microsoft.com/office/officeart/2005/8/quickstyle/simple1" qsCatId="simple" csTypeId="urn:microsoft.com/office/officeart/2005/8/colors/colorful3" csCatId="colorful" phldr="1"/>
      <dgm:spPr/>
      <dgm:t>
        <a:bodyPr/>
        <a:lstStyle/>
        <a:p>
          <a:endParaRPr lang="en-US"/>
        </a:p>
      </dgm:t>
    </dgm:pt>
    <dgm:pt modelId="{2851B483-45EB-0D47-8BDB-EA539FE02D12}">
      <dgm:prSet phldrT="[Text]"/>
      <dgm:spPr/>
      <dgm:t>
        <a:bodyPr/>
        <a:lstStyle/>
        <a:p>
          <a:r>
            <a:rPr lang="en-US" dirty="0"/>
            <a:t>Moving data around</a:t>
          </a:r>
        </a:p>
      </dgm:t>
    </dgm:pt>
    <dgm:pt modelId="{523221ED-B293-AE45-A2DA-D1F9C003A1C3}" type="parTrans" cxnId="{DA51456A-CDF4-2145-A015-59A484F3888A}">
      <dgm:prSet/>
      <dgm:spPr/>
      <dgm:t>
        <a:bodyPr/>
        <a:lstStyle/>
        <a:p>
          <a:endParaRPr lang="en-US"/>
        </a:p>
      </dgm:t>
    </dgm:pt>
    <dgm:pt modelId="{3BCC4DFE-84FC-1342-ADD3-FC6AC8ED3A2D}" type="sibTrans" cxnId="{DA51456A-CDF4-2145-A015-59A484F3888A}">
      <dgm:prSet/>
      <dgm:spPr/>
      <dgm:t>
        <a:bodyPr/>
        <a:lstStyle/>
        <a:p>
          <a:endParaRPr lang="en-US"/>
        </a:p>
      </dgm:t>
    </dgm:pt>
    <dgm:pt modelId="{59E49629-E984-EF4F-A951-4782B688C06C}">
      <dgm:prSet phldrT="[Text]"/>
      <dgm:spPr/>
      <dgm:t>
        <a:bodyPr/>
        <a:lstStyle/>
        <a:p>
          <a:r>
            <a:rPr lang="en-US" dirty="0"/>
            <a:t>Arithmetic and logical operations</a:t>
          </a:r>
        </a:p>
      </dgm:t>
    </dgm:pt>
    <dgm:pt modelId="{70EA6C1F-1055-A64E-A3DE-164FDD6DFDFF}" type="parTrans" cxnId="{3AC052A2-0176-9349-833B-0F779F89652B}">
      <dgm:prSet/>
      <dgm:spPr/>
      <dgm:t>
        <a:bodyPr/>
        <a:lstStyle/>
        <a:p>
          <a:endParaRPr lang="en-US"/>
        </a:p>
      </dgm:t>
    </dgm:pt>
    <dgm:pt modelId="{72481F86-9CE0-C742-AC5A-23D82D6A12A2}" type="sibTrans" cxnId="{3AC052A2-0176-9349-833B-0F779F89652B}">
      <dgm:prSet/>
      <dgm:spPr/>
      <dgm:t>
        <a:bodyPr/>
        <a:lstStyle/>
        <a:p>
          <a:endParaRPr lang="en-US"/>
        </a:p>
      </dgm:t>
    </dgm:pt>
    <dgm:pt modelId="{31D5531A-D5E9-B248-9E8B-66CB0ECF42EB}">
      <dgm:prSet phldrT="[Text]"/>
      <dgm:spPr/>
      <dgm:t>
        <a:bodyPr/>
        <a:lstStyle/>
        <a:p>
          <a:r>
            <a:rPr lang="en-US" dirty="0"/>
            <a:t>Control flow</a:t>
          </a:r>
        </a:p>
      </dgm:t>
    </dgm:pt>
    <dgm:pt modelId="{026DB6D5-DD6D-8B40-A5B6-98A70DD38BA4}" type="parTrans" cxnId="{22542B49-99A2-384F-A822-5565A283AA1D}">
      <dgm:prSet/>
      <dgm:spPr/>
      <dgm:t>
        <a:bodyPr/>
        <a:lstStyle/>
        <a:p>
          <a:endParaRPr lang="en-US"/>
        </a:p>
      </dgm:t>
    </dgm:pt>
    <dgm:pt modelId="{713E378B-E4DF-6D45-B257-C05A1C4E06E8}" type="sibTrans" cxnId="{22542B49-99A2-384F-A822-5565A283AA1D}">
      <dgm:prSet/>
      <dgm:spPr/>
      <dgm:t>
        <a:bodyPr/>
        <a:lstStyle/>
        <a:p>
          <a:endParaRPr lang="en-US"/>
        </a:p>
      </dgm:t>
    </dgm:pt>
    <dgm:pt modelId="{F1A84A0D-D7FF-7C4F-B917-A0382560978B}">
      <dgm:prSet/>
      <dgm:spPr/>
      <dgm:t>
        <a:bodyPr/>
        <a:lstStyle/>
        <a:p>
          <a:r>
            <a:rPr lang="en-US" dirty="0"/>
            <a:t>Function calls</a:t>
          </a:r>
        </a:p>
      </dgm:t>
    </dgm:pt>
    <dgm:pt modelId="{23596400-7414-D349-AF10-BFC11B6F0869}" type="parTrans" cxnId="{C361A79F-C344-6340-B7BC-250C3A2FDDAD}">
      <dgm:prSet/>
      <dgm:spPr/>
      <dgm:t>
        <a:bodyPr/>
        <a:lstStyle/>
        <a:p>
          <a:endParaRPr lang="en-US"/>
        </a:p>
      </dgm:t>
    </dgm:pt>
    <dgm:pt modelId="{937BC85C-2D2A-8F4C-BC00-B92EB8193ED9}" type="sibTrans" cxnId="{C361A79F-C344-6340-B7BC-250C3A2FDDAD}">
      <dgm:prSet/>
      <dgm:spPr/>
      <dgm:t>
        <a:bodyPr/>
        <a:lstStyle/>
        <a:p>
          <a:endParaRPr lang="en-US"/>
        </a:p>
      </dgm:t>
    </dgm:pt>
    <dgm:pt modelId="{0DAC5593-A9B2-DC48-BD34-0E8C48469E3F}" type="pres">
      <dgm:prSet presAssocID="{E487506E-EA97-0147-A705-C3A33BE847FA}" presName="Name0" presStyleCnt="0">
        <dgm:presLayoutVars>
          <dgm:dir/>
          <dgm:resizeHandles val="exact"/>
        </dgm:presLayoutVars>
      </dgm:prSet>
      <dgm:spPr/>
    </dgm:pt>
    <dgm:pt modelId="{1BC7C3E0-B075-294F-9F7C-EF30EB2ED142}" type="pres">
      <dgm:prSet presAssocID="{2851B483-45EB-0D47-8BDB-EA539FE02D12}" presName="node" presStyleLbl="node1" presStyleIdx="0" presStyleCnt="4">
        <dgm:presLayoutVars>
          <dgm:bulletEnabled val="1"/>
        </dgm:presLayoutVars>
      </dgm:prSet>
      <dgm:spPr/>
    </dgm:pt>
    <dgm:pt modelId="{BE1CA340-502F-4349-BC93-93B786FAD329}" type="pres">
      <dgm:prSet presAssocID="{3BCC4DFE-84FC-1342-ADD3-FC6AC8ED3A2D}" presName="sibTrans" presStyleLbl="sibTrans2D1" presStyleIdx="0" presStyleCnt="3"/>
      <dgm:spPr/>
    </dgm:pt>
    <dgm:pt modelId="{A0BACF3C-A14A-384A-86AF-341AD3A5B2B0}" type="pres">
      <dgm:prSet presAssocID="{3BCC4DFE-84FC-1342-ADD3-FC6AC8ED3A2D}" presName="connectorText" presStyleLbl="sibTrans2D1" presStyleIdx="0" presStyleCnt="3"/>
      <dgm:spPr/>
    </dgm:pt>
    <dgm:pt modelId="{EAEF9EE0-EA20-234B-B788-974838974D86}" type="pres">
      <dgm:prSet presAssocID="{59E49629-E984-EF4F-A951-4782B688C06C}" presName="node" presStyleLbl="node1" presStyleIdx="1" presStyleCnt="4">
        <dgm:presLayoutVars>
          <dgm:bulletEnabled val="1"/>
        </dgm:presLayoutVars>
      </dgm:prSet>
      <dgm:spPr/>
    </dgm:pt>
    <dgm:pt modelId="{AA9232A8-52C3-574D-967D-0C7851CC679A}" type="pres">
      <dgm:prSet presAssocID="{72481F86-9CE0-C742-AC5A-23D82D6A12A2}" presName="sibTrans" presStyleLbl="sibTrans2D1" presStyleIdx="1" presStyleCnt="3"/>
      <dgm:spPr/>
    </dgm:pt>
    <dgm:pt modelId="{4782C32B-B9B9-5D42-AA08-3ECB6C385011}" type="pres">
      <dgm:prSet presAssocID="{72481F86-9CE0-C742-AC5A-23D82D6A12A2}" presName="connectorText" presStyleLbl="sibTrans2D1" presStyleIdx="1" presStyleCnt="3"/>
      <dgm:spPr/>
    </dgm:pt>
    <dgm:pt modelId="{908051A3-0428-6D4D-A39A-E225E2361255}" type="pres">
      <dgm:prSet presAssocID="{31D5531A-D5E9-B248-9E8B-66CB0ECF42EB}" presName="node" presStyleLbl="node1" presStyleIdx="2" presStyleCnt="4">
        <dgm:presLayoutVars>
          <dgm:bulletEnabled val="1"/>
        </dgm:presLayoutVars>
      </dgm:prSet>
      <dgm:spPr/>
    </dgm:pt>
    <dgm:pt modelId="{209C8477-62E8-F24C-8E81-846C165396DB}" type="pres">
      <dgm:prSet presAssocID="{713E378B-E4DF-6D45-B257-C05A1C4E06E8}" presName="sibTrans" presStyleLbl="sibTrans2D1" presStyleIdx="2" presStyleCnt="3"/>
      <dgm:spPr/>
    </dgm:pt>
    <dgm:pt modelId="{BC42FEC3-1ED6-EC40-BED5-43F259CA20ED}" type="pres">
      <dgm:prSet presAssocID="{713E378B-E4DF-6D45-B257-C05A1C4E06E8}" presName="connectorText" presStyleLbl="sibTrans2D1" presStyleIdx="2" presStyleCnt="3"/>
      <dgm:spPr/>
    </dgm:pt>
    <dgm:pt modelId="{DB3FB318-B504-944B-9A4A-8E9D236851DE}" type="pres">
      <dgm:prSet presAssocID="{F1A84A0D-D7FF-7C4F-B917-A0382560978B}" presName="node" presStyleLbl="node1" presStyleIdx="3" presStyleCnt="4">
        <dgm:presLayoutVars>
          <dgm:bulletEnabled val="1"/>
        </dgm:presLayoutVars>
      </dgm:prSet>
      <dgm:spPr/>
    </dgm:pt>
  </dgm:ptLst>
  <dgm:cxnLst>
    <dgm:cxn modelId="{898D7C03-26A4-8746-9EA5-ED40DCCF9280}" type="presOf" srcId="{31D5531A-D5E9-B248-9E8B-66CB0ECF42EB}" destId="{908051A3-0428-6D4D-A39A-E225E2361255}" srcOrd="0" destOrd="0" presId="urn:microsoft.com/office/officeart/2005/8/layout/process1"/>
    <dgm:cxn modelId="{22542B49-99A2-384F-A822-5565A283AA1D}" srcId="{E487506E-EA97-0147-A705-C3A33BE847FA}" destId="{31D5531A-D5E9-B248-9E8B-66CB0ECF42EB}" srcOrd="2" destOrd="0" parTransId="{026DB6D5-DD6D-8B40-A5B6-98A70DD38BA4}" sibTransId="{713E378B-E4DF-6D45-B257-C05A1C4E06E8}"/>
    <dgm:cxn modelId="{B7442663-0D8E-5B4D-9917-0FA3AC0F321C}" type="presOf" srcId="{3BCC4DFE-84FC-1342-ADD3-FC6AC8ED3A2D}" destId="{A0BACF3C-A14A-384A-86AF-341AD3A5B2B0}" srcOrd="1" destOrd="0" presId="urn:microsoft.com/office/officeart/2005/8/layout/process1"/>
    <dgm:cxn modelId="{DA51456A-CDF4-2145-A015-59A484F3888A}" srcId="{E487506E-EA97-0147-A705-C3A33BE847FA}" destId="{2851B483-45EB-0D47-8BDB-EA539FE02D12}" srcOrd="0" destOrd="0" parTransId="{523221ED-B293-AE45-A2DA-D1F9C003A1C3}" sibTransId="{3BCC4DFE-84FC-1342-ADD3-FC6AC8ED3A2D}"/>
    <dgm:cxn modelId="{1C5C5575-9B5A-F24B-B4B8-6BF157C7A4B4}" type="presOf" srcId="{59E49629-E984-EF4F-A951-4782B688C06C}" destId="{EAEF9EE0-EA20-234B-B788-974838974D86}" srcOrd="0" destOrd="0" presId="urn:microsoft.com/office/officeart/2005/8/layout/process1"/>
    <dgm:cxn modelId="{22220196-E42C-3E44-8DBA-5E58FF851E29}" type="presOf" srcId="{3BCC4DFE-84FC-1342-ADD3-FC6AC8ED3A2D}" destId="{BE1CA340-502F-4349-BC93-93B786FAD329}" srcOrd="0" destOrd="0" presId="urn:microsoft.com/office/officeart/2005/8/layout/process1"/>
    <dgm:cxn modelId="{D279FF9D-FFE7-1A48-994B-C2CA6E17932A}" type="presOf" srcId="{2851B483-45EB-0D47-8BDB-EA539FE02D12}" destId="{1BC7C3E0-B075-294F-9F7C-EF30EB2ED142}" srcOrd="0" destOrd="0" presId="urn:microsoft.com/office/officeart/2005/8/layout/process1"/>
    <dgm:cxn modelId="{C361A79F-C344-6340-B7BC-250C3A2FDDAD}" srcId="{E487506E-EA97-0147-A705-C3A33BE847FA}" destId="{F1A84A0D-D7FF-7C4F-B917-A0382560978B}" srcOrd="3" destOrd="0" parTransId="{23596400-7414-D349-AF10-BFC11B6F0869}" sibTransId="{937BC85C-2D2A-8F4C-BC00-B92EB8193ED9}"/>
    <dgm:cxn modelId="{3AC052A2-0176-9349-833B-0F779F89652B}" srcId="{E487506E-EA97-0147-A705-C3A33BE847FA}" destId="{59E49629-E984-EF4F-A951-4782B688C06C}" srcOrd="1" destOrd="0" parTransId="{70EA6C1F-1055-A64E-A3DE-164FDD6DFDFF}" sibTransId="{72481F86-9CE0-C742-AC5A-23D82D6A12A2}"/>
    <dgm:cxn modelId="{E518E2AF-B654-FD4A-B930-B2665815FFFE}" type="presOf" srcId="{E487506E-EA97-0147-A705-C3A33BE847FA}" destId="{0DAC5593-A9B2-DC48-BD34-0E8C48469E3F}" srcOrd="0" destOrd="0" presId="urn:microsoft.com/office/officeart/2005/8/layout/process1"/>
    <dgm:cxn modelId="{B2A6B8B6-C2D5-AC42-9A85-2DC53B9F1FBA}" type="presOf" srcId="{F1A84A0D-D7FF-7C4F-B917-A0382560978B}" destId="{DB3FB318-B504-944B-9A4A-8E9D236851DE}" srcOrd="0" destOrd="0" presId="urn:microsoft.com/office/officeart/2005/8/layout/process1"/>
    <dgm:cxn modelId="{254780BA-1915-0445-81BE-C0D73F405244}" type="presOf" srcId="{713E378B-E4DF-6D45-B257-C05A1C4E06E8}" destId="{209C8477-62E8-F24C-8E81-846C165396DB}" srcOrd="0" destOrd="0" presId="urn:microsoft.com/office/officeart/2005/8/layout/process1"/>
    <dgm:cxn modelId="{863275C6-650E-954E-9F38-43E0E782FF9E}" type="presOf" srcId="{713E378B-E4DF-6D45-B257-C05A1C4E06E8}" destId="{BC42FEC3-1ED6-EC40-BED5-43F259CA20ED}" srcOrd="1" destOrd="0" presId="urn:microsoft.com/office/officeart/2005/8/layout/process1"/>
    <dgm:cxn modelId="{797A65E7-6C8D-4147-8760-19484571B897}" type="presOf" srcId="{72481F86-9CE0-C742-AC5A-23D82D6A12A2}" destId="{4782C32B-B9B9-5D42-AA08-3ECB6C385011}" srcOrd="1" destOrd="0" presId="urn:microsoft.com/office/officeart/2005/8/layout/process1"/>
    <dgm:cxn modelId="{864B66F1-825C-D44D-9135-1CA8660E48F8}" type="presOf" srcId="{72481F86-9CE0-C742-AC5A-23D82D6A12A2}" destId="{AA9232A8-52C3-574D-967D-0C7851CC679A}" srcOrd="0" destOrd="0" presId="urn:microsoft.com/office/officeart/2005/8/layout/process1"/>
    <dgm:cxn modelId="{36956255-6C19-844F-93B7-7E8BC1455C61}" type="presParOf" srcId="{0DAC5593-A9B2-DC48-BD34-0E8C48469E3F}" destId="{1BC7C3E0-B075-294F-9F7C-EF30EB2ED142}" srcOrd="0" destOrd="0" presId="urn:microsoft.com/office/officeart/2005/8/layout/process1"/>
    <dgm:cxn modelId="{877038B7-21A6-C846-9663-41AF6B6A7054}" type="presParOf" srcId="{0DAC5593-A9B2-DC48-BD34-0E8C48469E3F}" destId="{BE1CA340-502F-4349-BC93-93B786FAD329}" srcOrd="1" destOrd="0" presId="urn:microsoft.com/office/officeart/2005/8/layout/process1"/>
    <dgm:cxn modelId="{A58BEC63-2BEB-FD45-B6BF-55B6828A539C}" type="presParOf" srcId="{BE1CA340-502F-4349-BC93-93B786FAD329}" destId="{A0BACF3C-A14A-384A-86AF-341AD3A5B2B0}" srcOrd="0" destOrd="0" presId="urn:microsoft.com/office/officeart/2005/8/layout/process1"/>
    <dgm:cxn modelId="{A4690E2C-236C-C048-AFF1-52BC42AC51CB}" type="presParOf" srcId="{0DAC5593-A9B2-DC48-BD34-0E8C48469E3F}" destId="{EAEF9EE0-EA20-234B-B788-974838974D86}" srcOrd="2" destOrd="0" presId="urn:microsoft.com/office/officeart/2005/8/layout/process1"/>
    <dgm:cxn modelId="{4F83C4E1-A923-9048-B8C4-FFBA7BE4FC50}" type="presParOf" srcId="{0DAC5593-A9B2-DC48-BD34-0E8C48469E3F}" destId="{AA9232A8-52C3-574D-967D-0C7851CC679A}" srcOrd="3" destOrd="0" presId="urn:microsoft.com/office/officeart/2005/8/layout/process1"/>
    <dgm:cxn modelId="{A901DD31-C249-5F4D-B804-046B7B25AE1A}" type="presParOf" srcId="{AA9232A8-52C3-574D-967D-0C7851CC679A}" destId="{4782C32B-B9B9-5D42-AA08-3ECB6C385011}" srcOrd="0" destOrd="0" presId="urn:microsoft.com/office/officeart/2005/8/layout/process1"/>
    <dgm:cxn modelId="{7D70AFE6-327F-B04E-855E-919A7EDFC5AA}" type="presParOf" srcId="{0DAC5593-A9B2-DC48-BD34-0E8C48469E3F}" destId="{908051A3-0428-6D4D-A39A-E225E2361255}" srcOrd="4" destOrd="0" presId="urn:microsoft.com/office/officeart/2005/8/layout/process1"/>
    <dgm:cxn modelId="{1DCACD33-BEB1-EF4D-9D4F-4E697EBE87E2}" type="presParOf" srcId="{0DAC5593-A9B2-DC48-BD34-0E8C48469E3F}" destId="{209C8477-62E8-F24C-8E81-846C165396DB}" srcOrd="5" destOrd="0" presId="urn:microsoft.com/office/officeart/2005/8/layout/process1"/>
    <dgm:cxn modelId="{3125C206-07C1-FF40-8E8B-4692556A0E46}" type="presParOf" srcId="{209C8477-62E8-F24C-8E81-846C165396DB}" destId="{BC42FEC3-1ED6-EC40-BED5-43F259CA20ED}" srcOrd="0" destOrd="0" presId="urn:microsoft.com/office/officeart/2005/8/layout/process1"/>
    <dgm:cxn modelId="{E4D65543-65F9-FC46-8A57-1308C2B95227}" type="presParOf" srcId="{0DAC5593-A9B2-DC48-BD34-0E8C48469E3F}" destId="{DB3FB318-B504-944B-9A4A-8E9D236851D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7C3E0-B075-294F-9F7C-EF30EB2ED142}">
      <dsp:nvSpPr>
        <dsp:cNvPr id="0" name=""/>
        <dsp:cNvSpPr/>
      </dsp:nvSpPr>
      <dsp:spPr>
        <a:xfrm>
          <a:off x="4989" y="1860148"/>
          <a:ext cx="2181504" cy="13089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Moving data around</a:t>
          </a:r>
        </a:p>
      </dsp:txBody>
      <dsp:txXfrm>
        <a:off x="43325" y="1898484"/>
        <a:ext cx="2104832" cy="1232230"/>
      </dsp:txXfrm>
    </dsp:sp>
    <dsp:sp modelId="{BE1CA340-502F-4349-BC93-93B786FAD329}">
      <dsp:nvSpPr>
        <dsp:cNvPr id="0" name=""/>
        <dsp:cNvSpPr/>
      </dsp:nvSpPr>
      <dsp:spPr>
        <a:xfrm>
          <a:off x="2404643" y="2244093"/>
          <a:ext cx="462478" cy="54101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404643" y="2352296"/>
        <a:ext cx="323735" cy="324607"/>
      </dsp:txXfrm>
    </dsp:sp>
    <dsp:sp modelId="{EAEF9EE0-EA20-234B-B788-974838974D86}">
      <dsp:nvSpPr>
        <dsp:cNvPr id="0" name=""/>
        <dsp:cNvSpPr/>
      </dsp:nvSpPr>
      <dsp:spPr>
        <a:xfrm>
          <a:off x="3059095" y="1860148"/>
          <a:ext cx="2181504" cy="1308902"/>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Arithmetic and logical operations</a:t>
          </a:r>
        </a:p>
      </dsp:txBody>
      <dsp:txXfrm>
        <a:off x="3097431" y="1898484"/>
        <a:ext cx="2104832" cy="1232230"/>
      </dsp:txXfrm>
    </dsp:sp>
    <dsp:sp modelId="{AA9232A8-52C3-574D-967D-0C7851CC679A}">
      <dsp:nvSpPr>
        <dsp:cNvPr id="0" name=""/>
        <dsp:cNvSpPr/>
      </dsp:nvSpPr>
      <dsp:spPr>
        <a:xfrm>
          <a:off x="5458749" y="2244093"/>
          <a:ext cx="462478" cy="541013"/>
        </a:xfrm>
        <a:prstGeom prst="rightArrow">
          <a:avLst>
            <a:gd name="adj1" fmla="val 60000"/>
            <a:gd name="adj2" fmla="val 50000"/>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458749" y="2352296"/>
        <a:ext cx="323735" cy="324607"/>
      </dsp:txXfrm>
    </dsp:sp>
    <dsp:sp modelId="{908051A3-0428-6D4D-A39A-E225E2361255}">
      <dsp:nvSpPr>
        <dsp:cNvPr id="0" name=""/>
        <dsp:cNvSpPr/>
      </dsp:nvSpPr>
      <dsp:spPr>
        <a:xfrm>
          <a:off x="6113200" y="1860148"/>
          <a:ext cx="2181504" cy="1308902"/>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Control flow</a:t>
          </a:r>
        </a:p>
      </dsp:txBody>
      <dsp:txXfrm>
        <a:off x="6151536" y="1898484"/>
        <a:ext cx="2104832" cy="1232230"/>
      </dsp:txXfrm>
    </dsp:sp>
    <dsp:sp modelId="{209C8477-62E8-F24C-8E81-846C165396DB}">
      <dsp:nvSpPr>
        <dsp:cNvPr id="0" name=""/>
        <dsp:cNvSpPr/>
      </dsp:nvSpPr>
      <dsp:spPr>
        <a:xfrm>
          <a:off x="8512855" y="2244093"/>
          <a:ext cx="462478" cy="541013"/>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512855" y="2352296"/>
        <a:ext cx="323735" cy="324607"/>
      </dsp:txXfrm>
    </dsp:sp>
    <dsp:sp modelId="{DB3FB318-B504-944B-9A4A-8E9D236851DE}">
      <dsp:nvSpPr>
        <dsp:cNvPr id="0" name=""/>
        <dsp:cNvSpPr/>
      </dsp:nvSpPr>
      <dsp:spPr>
        <a:xfrm>
          <a:off x="9167306" y="1860148"/>
          <a:ext cx="2181504" cy="1308902"/>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Function calls</a:t>
          </a:r>
        </a:p>
      </dsp:txBody>
      <dsp:txXfrm>
        <a:off x="9205642" y="1898484"/>
        <a:ext cx="2104832" cy="12322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006070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ONLY ONE MEMORY LOCATION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2844571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2795665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1323048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632691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for equality, we look at the ZERO flag (a = b means a – b = 0)</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2605737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2806363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611679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1754104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edi</a:t>
            </a:r>
            <a:r>
              <a:rPr lang="en-US" dirty="0"/>
              <a:t> – 0x3 &lt;= 0</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2337826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edi</a:t>
            </a:r>
            <a:r>
              <a:rPr lang="en-US" dirty="0"/>
              <a:t> – 0x3 &lt;= 0</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1124595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1818362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2073568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t>
            </a:r>
            <a:r>
              <a:rPr lang="en-US" dirty="0" err="1"/>
              <a:t>init</a:t>
            </a:r>
            <a:r>
              <a:rPr lang="en-US" dirty="0"/>
              <a:t> and update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75</a:t>
            </a:fld>
            <a:endParaRPr lang="en-US" altLang="x-none"/>
          </a:p>
        </p:txBody>
      </p:sp>
    </p:spTree>
    <p:extLst>
      <p:ext uri="{BB962C8B-B14F-4D97-AF65-F5344CB8AC3E}">
        <p14:creationId xmlns:p14="http://schemas.microsoft.com/office/powerpoint/2010/main" val="1609323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20931953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416825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ctrl-x a</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2437613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doesn’t change flag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84</a:t>
            </a:fld>
            <a:endParaRPr lang="en-US" altLang="x-none"/>
          </a:p>
        </p:txBody>
      </p:sp>
    </p:spTree>
    <p:extLst>
      <p:ext uri="{BB962C8B-B14F-4D97-AF65-F5344CB8AC3E}">
        <p14:creationId xmlns:p14="http://schemas.microsoft.com/office/powerpoint/2010/main" val="3595277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0x5 - 0x6 = -1 != 0</a:t>
            </a:r>
          </a:p>
          <a:p>
            <a:r>
              <a:rPr lang="en-US" dirty="0"/>
              <a:t>1. C: %rip: 4004de (i.e., do not add 1)</a:t>
            </a:r>
          </a:p>
          <a:p>
            <a:r>
              <a:rPr lang="en-US" dirty="0"/>
              <a:t>2. C:  5 + 1 * 5 = 10 = 0xa</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97</a:t>
            </a:fld>
            <a:endParaRPr lang="en-US" altLang="x-none"/>
          </a:p>
        </p:txBody>
      </p:sp>
    </p:spTree>
    <p:extLst>
      <p:ext uri="{BB962C8B-B14F-4D97-AF65-F5344CB8AC3E}">
        <p14:creationId xmlns:p14="http://schemas.microsoft.com/office/powerpoint/2010/main" val="741002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0x5 - 0x6 = -1 != 0</a:t>
            </a:r>
          </a:p>
          <a:p>
            <a:r>
              <a:rPr lang="en-US" dirty="0"/>
              <a:t>1. C: %rip: 4004de (i.e., do not add 1)</a:t>
            </a:r>
          </a:p>
          <a:p>
            <a:r>
              <a:rPr lang="en-US" dirty="0"/>
              <a:t>2. C:  5 + 1 * 5 = 10 = 0xa</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98</a:t>
            </a:fld>
            <a:endParaRPr lang="en-US" altLang="x-none"/>
          </a:p>
        </p:txBody>
      </p:sp>
    </p:spTree>
    <p:extLst>
      <p:ext uri="{BB962C8B-B14F-4D97-AF65-F5344CB8AC3E}">
        <p14:creationId xmlns:p14="http://schemas.microsoft.com/office/powerpoint/2010/main" val="248589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22.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5" Type="http://schemas.openxmlformats.org/officeDocument/2006/relationships/tags" Target="../tags/tag22.xml"/><Relationship Id="rId4" Type="http://schemas.openxmlformats.org/officeDocument/2006/relationships/tags" Target="../tags/tag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hyperlink" Target="https://meltdownattack.com/"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hyperlink" Target="https://godbolt.org/z/zrW6c5MGa"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12</a:t>
            </a:r>
            <a:br>
              <a:rPr lang="en-US" dirty="0"/>
            </a:br>
            <a:r>
              <a:rPr lang="en-US" sz="3400" dirty="0"/>
              <a:t>Assembly: Control Flow</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3.6</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5</a:t>
            </a:r>
            <a:r>
              <a:rPr lang="en-US" dirty="0"/>
              <a:t>: How does a computer interpret and execute C programs? </a:t>
            </a:r>
            <a:r>
              <a:rPr lang="en-US" b="0" dirty="0"/>
              <a:t> </a:t>
            </a:r>
            <a:r>
              <a:rPr lang="en-US" dirty="0"/>
              <a:t> </a:t>
            </a:r>
          </a:p>
        </p:txBody>
      </p:sp>
    </p:spTree>
    <p:extLst>
      <p:ext uri="{BB962C8B-B14F-4D97-AF65-F5344CB8AC3E}">
        <p14:creationId xmlns:p14="http://schemas.microsoft.com/office/powerpoint/2010/main" val="3591506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5</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does a computer interpret and execute C </a:t>
            </a:r>
            <a:r>
              <a:rPr lang="en-US" b="1" u="sng"/>
              <a:t>programs?</a:t>
            </a:r>
            <a:endParaRPr lang="en-US" b="1" u="sng" dirty="0"/>
          </a:p>
          <a:p>
            <a:pPr marL="0" indent="0">
              <a:buNone/>
            </a:pPr>
            <a:endParaRPr lang="en-US" dirty="0"/>
          </a:p>
          <a:p>
            <a:pPr marL="0" indent="0">
              <a:buNone/>
            </a:pPr>
            <a:r>
              <a:rPr lang="en-US" dirty="0"/>
              <a:t>Why is answering this question important?</a:t>
            </a:r>
          </a:p>
          <a:p>
            <a:r>
              <a:rPr lang="en-US" dirty="0"/>
              <a:t>Learning how our code is really translated and executed helps us write better code</a:t>
            </a:r>
          </a:p>
          <a:p>
            <a:r>
              <a:rPr lang="en-US" dirty="0"/>
              <a:t>We can learn how to reverse engineer and exploit programs at the assembly level </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757130"/>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assign5: </a:t>
            </a:r>
            <a:r>
              <a:rPr lang="en-US" sz="2400" dirty="0"/>
              <a:t>find and exploit vulnerabilities in an ATM program, reverse engineer a program without seeing its code, and de-anonymize users given a data leak.</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1EA4-262F-8C4F-A512-0078F8924C2B}"/>
              </a:ext>
            </a:extLst>
          </p:cNvPr>
          <p:cNvSpPr>
            <a:spLocks noGrp="1"/>
          </p:cNvSpPr>
          <p:nvPr>
            <p:ph type="title"/>
          </p:nvPr>
        </p:nvSpPr>
        <p:spPr/>
        <p:txBody>
          <a:bodyPr/>
          <a:lstStyle/>
          <a:p>
            <a:r>
              <a:rPr lang="en-US" dirty="0"/>
              <a:t>Learning Assembly</a:t>
            </a:r>
          </a:p>
        </p:txBody>
      </p:sp>
      <p:graphicFrame>
        <p:nvGraphicFramePr>
          <p:cNvPr id="5" name="Diagram 4">
            <a:extLst>
              <a:ext uri="{FF2B5EF4-FFF2-40B4-BE49-F238E27FC236}">
                <a16:creationId xmlns:a16="http://schemas.microsoft.com/office/drawing/2014/main" id="{A6D7657A-C225-D245-9B8A-216876411316}"/>
              </a:ext>
            </a:extLst>
          </p:cNvPr>
          <p:cNvGraphicFramePr/>
          <p:nvPr/>
        </p:nvGraphicFramePr>
        <p:xfrm>
          <a:off x="419100" y="1066800"/>
          <a:ext cx="11353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3E3C906-38C1-AF42-900E-0556BBA718F8}"/>
              </a:ext>
            </a:extLst>
          </p:cNvPr>
          <p:cNvSpPr txBox="1"/>
          <p:nvPr/>
        </p:nvSpPr>
        <p:spPr>
          <a:xfrm>
            <a:off x="419100" y="4267193"/>
            <a:ext cx="2233304" cy="584775"/>
          </a:xfrm>
          <a:prstGeom prst="rect">
            <a:avLst/>
          </a:prstGeom>
          <a:noFill/>
        </p:spPr>
        <p:txBody>
          <a:bodyPr wrap="none" rtlCol="0">
            <a:spAutoFit/>
          </a:bodyPr>
          <a:lstStyle/>
          <a:p>
            <a:r>
              <a:rPr lang="en-US" sz="3200" b="1" dirty="0"/>
              <a:t>Lecture 10</a:t>
            </a:r>
          </a:p>
        </p:txBody>
      </p:sp>
      <p:sp>
        <p:nvSpPr>
          <p:cNvPr id="7" name="TextBox 6">
            <a:extLst>
              <a:ext uri="{FF2B5EF4-FFF2-40B4-BE49-F238E27FC236}">
                <a16:creationId xmlns:a16="http://schemas.microsoft.com/office/drawing/2014/main" id="{A175CBAE-E9B4-B74C-84C5-EDE58C727048}"/>
              </a:ext>
            </a:extLst>
          </p:cNvPr>
          <p:cNvSpPr txBox="1"/>
          <p:nvPr/>
        </p:nvSpPr>
        <p:spPr>
          <a:xfrm>
            <a:off x="3490913" y="4267193"/>
            <a:ext cx="2210670" cy="584775"/>
          </a:xfrm>
          <a:prstGeom prst="rect">
            <a:avLst/>
          </a:prstGeom>
          <a:noFill/>
        </p:spPr>
        <p:txBody>
          <a:bodyPr wrap="none" rtlCol="0">
            <a:spAutoFit/>
          </a:bodyPr>
          <a:lstStyle/>
          <a:p>
            <a:r>
              <a:rPr lang="en-US" sz="3200" b="1" dirty="0"/>
              <a:t>Lecture 11</a:t>
            </a:r>
          </a:p>
        </p:txBody>
      </p:sp>
      <p:sp>
        <p:nvSpPr>
          <p:cNvPr id="8" name="TextBox 7">
            <a:extLst>
              <a:ext uri="{FF2B5EF4-FFF2-40B4-BE49-F238E27FC236}">
                <a16:creationId xmlns:a16="http://schemas.microsoft.com/office/drawing/2014/main" id="{EA315F74-3037-144A-9BCC-9C73AEBF2B00}"/>
              </a:ext>
            </a:extLst>
          </p:cNvPr>
          <p:cNvSpPr txBox="1"/>
          <p:nvPr/>
        </p:nvSpPr>
        <p:spPr>
          <a:xfrm>
            <a:off x="6310775" y="4267192"/>
            <a:ext cx="2619628" cy="584775"/>
          </a:xfrm>
          <a:prstGeom prst="rect">
            <a:avLst/>
          </a:prstGeom>
          <a:noFill/>
        </p:spPr>
        <p:txBody>
          <a:bodyPr wrap="none" rtlCol="0">
            <a:spAutoFit/>
          </a:bodyPr>
          <a:lstStyle/>
          <a:p>
            <a:r>
              <a:rPr lang="en-US" sz="3200" b="1" dirty="0"/>
              <a:t>This Lecture</a:t>
            </a:r>
          </a:p>
        </p:txBody>
      </p:sp>
      <p:sp>
        <p:nvSpPr>
          <p:cNvPr id="9" name="TextBox 8">
            <a:extLst>
              <a:ext uri="{FF2B5EF4-FFF2-40B4-BE49-F238E27FC236}">
                <a16:creationId xmlns:a16="http://schemas.microsoft.com/office/drawing/2014/main" id="{725E051C-C56F-164E-BF01-FF3C3778FBFA}"/>
              </a:ext>
            </a:extLst>
          </p:cNvPr>
          <p:cNvSpPr txBox="1"/>
          <p:nvPr/>
        </p:nvSpPr>
        <p:spPr>
          <a:xfrm>
            <a:off x="9539596" y="4268869"/>
            <a:ext cx="2233304" cy="584775"/>
          </a:xfrm>
          <a:prstGeom prst="rect">
            <a:avLst/>
          </a:prstGeom>
          <a:noFill/>
        </p:spPr>
        <p:txBody>
          <a:bodyPr wrap="none" rtlCol="0">
            <a:spAutoFit/>
          </a:bodyPr>
          <a:lstStyle/>
          <a:p>
            <a:r>
              <a:rPr lang="en-US" sz="3200" b="1" dirty="0"/>
              <a:t>Lecture 13</a:t>
            </a:r>
          </a:p>
        </p:txBody>
      </p:sp>
      <p:sp>
        <p:nvSpPr>
          <p:cNvPr id="10" name="TextBox 9">
            <a:extLst>
              <a:ext uri="{FF2B5EF4-FFF2-40B4-BE49-F238E27FC236}">
                <a16:creationId xmlns:a16="http://schemas.microsoft.com/office/drawing/2014/main" id="{A3877214-1191-E845-BD11-B03F13C5796A}"/>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603188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Understand how assembly implements loops and control flow</a:t>
            </a:r>
          </a:p>
          <a:p>
            <a:r>
              <a:rPr lang="en-US" dirty="0"/>
              <a:t>Learn about how assembly stores comparison and operation results in condition codes</a:t>
            </a:r>
          </a:p>
        </p:txBody>
      </p:sp>
    </p:spTree>
    <p:extLst>
      <p:ext uri="{BB962C8B-B14F-4D97-AF65-F5344CB8AC3E}">
        <p14:creationId xmlns:p14="http://schemas.microsoft.com/office/powerpoint/2010/main" val="459992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Recap: Assembly So Far</a:t>
            </a:r>
          </a:p>
          <a:p>
            <a:pPr>
              <a:tabLst>
                <a:tab pos="11530013" algn="r"/>
              </a:tabLst>
            </a:pPr>
            <a:r>
              <a:rPr lang="en-US" dirty="0"/>
              <a:t>Assembly Execution and %rip	</a:t>
            </a:r>
          </a:p>
          <a:p>
            <a:pPr>
              <a:tabLst>
                <a:tab pos="11530013" algn="r"/>
              </a:tabLst>
            </a:pPr>
            <a:r>
              <a:rPr lang="en-US" dirty="0"/>
              <a:t>Control Flow Mechanics	</a:t>
            </a:r>
          </a:p>
          <a:p>
            <a:pPr lvl="1"/>
            <a:r>
              <a:rPr lang="en-US" dirty="0"/>
              <a:t>Condition Codes</a:t>
            </a:r>
          </a:p>
          <a:p>
            <a:pPr lvl="1"/>
            <a:r>
              <a:rPr lang="en-US" dirty="0"/>
              <a:t>Assembly Instructions</a:t>
            </a:r>
          </a:p>
          <a:p>
            <a:pPr>
              <a:tabLst>
                <a:tab pos="11530013" algn="r"/>
              </a:tabLst>
            </a:pPr>
            <a:r>
              <a:rPr lang="en-US" dirty="0"/>
              <a:t>If statements	</a:t>
            </a:r>
          </a:p>
          <a:p>
            <a:pPr>
              <a:tabLst>
                <a:tab pos="11530013" algn="r"/>
              </a:tabLst>
            </a:pPr>
            <a:r>
              <a:rPr lang="en-US" dirty="0"/>
              <a:t>Loops	</a:t>
            </a:r>
          </a:p>
          <a:p>
            <a:pPr lvl="1">
              <a:tabLst>
                <a:tab pos="11530584" algn="r"/>
              </a:tabLst>
            </a:pPr>
            <a:r>
              <a:rPr lang="en-US" dirty="0"/>
              <a:t>While loops	</a:t>
            </a:r>
          </a:p>
          <a:p>
            <a:pPr lvl="1">
              <a:tabLst>
                <a:tab pos="11530584" algn="r"/>
              </a:tabLst>
            </a:pPr>
            <a:r>
              <a:rPr lang="en-US" dirty="0"/>
              <a:t>For loops	</a:t>
            </a:r>
          </a:p>
          <a:p>
            <a:pPr>
              <a:tabLst>
                <a:tab pos="11530013" algn="r"/>
              </a:tabLst>
            </a:pPr>
            <a:r>
              <a:rPr lang="en-US" dirty="0"/>
              <a:t>Other Instructions That Depend On Condition Codes	</a:t>
            </a:r>
          </a:p>
        </p:txBody>
      </p:sp>
    </p:spTree>
    <p:extLst>
      <p:ext uri="{BB962C8B-B14F-4D97-AF65-F5344CB8AC3E}">
        <p14:creationId xmlns:p14="http://schemas.microsoft.com/office/powerpoint/2010/main" val="3179239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b="1" dirty="0">
                <a:solidFill>
                  <a:srgbClr val="C00000"/>
                </a:solidFill>
              </a:rPr>
              <a:t>Recap: Assembly So Far</a:t>
            </a:r>
          </a:p>
          <a:p>
            <a:pPr>
              <a:tabLst>
                <a:tab pos="11530013" algn="r"/>
              </a:tabLst>
            </a:pPr>
            <a:r>
              <a:rPr lang="en-US" dirty="0"/>
              <a:t>Assembly Execution and %rip	</a:t>
            </a:r>
          </a:p>
          <a:p>
            <a:pPr>
              <a:tabLst>
                <a:tab pos="11530013" algn="r"/>
              </a:tabLst>
            </a:pPr>
            <a:r>
              <a:rPr lang="en-US" dirty="0"/>
              <a:t>Control Flow Mechanics	</a:t>
            </a:r>
          </a:p>
          <a:p>
            <a:pPr lvl="1"/>
            <a:r>
              <a:rPr lang="en-US" dirty="0"/>
              <a:t>Condition Codes</a:t>
            </a:r>
          </a:p>
          <a:p>
            <a:pPr lvl="1"/>
            <a:r>
              <a:rPr lang="en-US" dirty="0"/>
              <a:t>Assembly Instructions</a:t>
            </a:r>
          </a:p>
          <a:p>
            <a:pPr>
              <a:tabLst>
                <a:tab pos="11530013" algn="r"/>
              </a:tabLst>
            </a:pPr>
            <a:r>
              <a:rPr lang="en-US" dirty="0"/>
              <a:t>If statements	</a:t>
            </a:r>
          </a:p>
          <a:p>
            <a:pPr>
              <a:tabLst>
                <a:tab pos="11530013" algn="r"/>
              </a:tabLst>
            </a:pPr>
            <a:r>
              <a:rPr lang="en-US" dirty="0"/>
              <a:t>Loops	</a:t>
            </a:r>
          </a:p>
          <a:p>
            <a:pPr lvl="1">
              <a:tabLst>
                <a:tab pos="11530584" algn="r"/>
              </a:tabLst>
            </a:pPr>
            <a:r>
              <a:rPr lang="en-US" dirty="0"/>
              <a:t>While loops	</a:t>
            </a:r>
          </a:p>
          <a:p>
            <a:pPr lvl="1">
              <a:tabLst>
                <a:tab pos="11530584" algn="r"/>
              </a:tabLst>
            </a:pPr>
            <a:r>
              <a:rPr lang="en-US" dirty="0"/>
              <a:t>For loops	</a:t>
            </a:r>
          </a:p>
          <a:p>
            <a:pPr>
              <a:tabLst>
                <a:tab pos="11530013" algn="r"/>
              </a:tabLst>
            </a:pPr>
            <a:r>
              <a:rPr lang="en-US" dirty="0"/>
              <a:t>Other Instructions That Depend On Condition Codes	</a:t>
            </a:r>
          </a:p>
        </p:txBody>
      </p:sp>
    </p:spTree>
    <p:extLst>
      <p:ext uri="{BB962C8B-B14F-4D97-AF65-F5344CB8AC3E}">
        <p14:creationId xmlns:p14="http://schemas.microsoft.com/office/powerpoint/2010/main" val="4152004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err="1"/>
              <a:t>mov</a:t>
            </a:r>
            <a:endParaRPr lang="en-US" dirty="0"/>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a:latin typeface="Consolas" panose="020B0609020204030204" pitchFamily="49" charset="0"/>
                <a:cs typeface="Consolas" panose="020B0609020204030204" pitchFamily="49" charset="0"/>
              </a:rPr>
              <a:t>mov</a:t>
            </a:r>
            <a:r>
              <a:rPr lang="en-US" dirty="0"/>
              <a:t> instruction </a:t>
            </a:r>
            <a:r>
              <a:rPr lang="en-US" u="sng" dirty="0"/>
              <a:t>copies</a:t>
            </a:r>
            <a:r>
              <a:rPr lang="en-US" dirty="0"/>
              <a:t> bytes from one place to another;</a:t>
            </a:r>
            <a:br>
              <a:rPr lang="en-US" dirty="0"/>
            </a:br>
            <a:r>
              <a:rPr lang="en-US" dirty="0"/>
              <a:t>it is similar to the assignment operator (</a:t>
            </a:r>
            <a:r>
              <a:rPr lang="en-US" dirty="0">
                <a:latin typeface="Consolas" panose="020B0609020204030204" pitchFamily="49" charset="0"/>
                <a:cs typeface="Consolas" panose="020B0609020204030204" pitchFamily="49" charset="0"/>
              </a:rPr>
              <a:t>=</a:t>
            </a:r>
            <a:r>
              <a:rPr lang="en-US" dirty="0"/>
              <a:t>) in C.</a:t>
            </a:r>
            <a:endParaRPr lang="en-US" u="sng" dirty="0"/>
          </a:p>
          <a:p>
            <a:pPr marL="0" indent="0" algn="ctr">
              <a:spcBef>
                <a:spcPts val="2200"/>
              </a:spcBef>
              <a:buNone/>
            </a:pPr>
            <a:r>
              <a:rPr lang="en-US" b="1" dirty="0" err="1">
                <a:latin typeface="Consolas" panose="020B0609020204030204" pitchFamily="49" charset="0"/>
                <a:cs typeface="Consolas" panose="020B0609020204030204" pitchFamily="49" charset="0"/>
              </a:rPr>
              <a:t>mov</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src,dst</a:t>
            </a:r>
            <a:endParaRPr lang="en-US" b="1" dirty="0">
              <a:latin typeface="Consolas" panose="020B0609020204030204" pitchFamily="49" charset="0"/>
              <a:cs typeface="Consolas" panose="020B0609020204030204" pitchFamily="49" charset="0"/>
            </a:endParaRP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a:t>
            </a:r>
            <a:r>
              <a:rPr lang="en-US" b="1" dirty="0" err="1"/>
              <a:t>src</a:t>
            </a:r>
            <a:r>
              <a:rPr lang="en-US" b="1" dirty="0"/>
              <a:t> </a:t>
            </a:r>
            <a:r>
              <a:rPr lang="en-US" dirty="0"/>
              <a:t>and </a:t>
            </a:r>
            <a:r>
              <a:rPr lang="en-US" b="1" dirty="0" err="1"/>
              <a:t>dst</a:t>
            </a:r>
            <a:r>
              <a:rPr lang="en-US" dirty="0"/>
              <a:t> can each be one of:</a:t>
            </a:r>
          </a:p>
          <a:p>
            <a:r>
              <a:rPr lang="en-US" dirty="0"/>
              <a:t>Immediate (constant value, like a number) (</a:t>
            </a:r>
            <a:r>
              <a:rPr lang="en-US" i="1" dirty="0"/>
              <a:t>only </a:t>
            </a:r>
            <a:r>
              <a:rPr lang="en-US" b="1" i="1" dirty="0" err="1"/>
              <a:t>src</a:t>
            </a:r>
            <a:r>
              <a:rPr lang="en-US" i="1" dirty="0"/>
              <a:t>)</a:t>
            </a:r>
            <a:br>
              <a:rPr lang="en-US" i="1" dirty="0"/>
            </a:br>
            <a:endParaRPr lang="en-US" dirty="0"/>
          </a:p>
          <a:p>
            <a:r>
              <a:rPr lang="en-US" dirty="0"/>
              <a:t>Register</a:t>
            </a:r>
            <a:br>
              <a:rPr lang="en-US" dirty="0"/>
            </a:br>
            <a:endParaRPr lang="en-US" dirty="0"/>
          </a:p>
          <a:p>
            <a:r>
              <a:rPr lang="en-US" dirty="0"/>
              <a:t>Memory Location</a:t>
            </a:r>
            <a:br>
              <a:rPr lang="en-US" dirty="0"/>
            </a:br>
            <a:r>
              <a:rPr lang="en-US" dirty="0"/>
              <a:t>(</a:t>
            </a:r>
            <a:r>
              <a:rPr lang="en-US" i="1" dirty="0"/>
              <a:t>at most one of </a:t>
            </a:r>
            <a:r>
              <a:rPr lang="en-US" b="1" i="1" dirty="0" err="1"/>
              <a:t>src</a:t>
            </a:r>
            <a:r>
              <a:rPr lang="en-US" b="1" i="1" dirty="0"/>
              <a:t>, </a:t>
            </a:r>
            <a:r>
              <a:rPr lang="en-US" b="1" i="1" dirty="0" err="1"/>
              <a:t>dst</a:t>
            </a:r>
            <a:r>
              <a:rPr lang="en-US" i="1" dirty="0"/>
              <a:t>)</a:t>
            </a:r>
            <a:endParaRPr lang="en-US" dirty="0"/>
          </a:p>
          <a:p>
            <a:pPr marL="0" indent="0">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8408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t>lea</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a:t>lea</a:t>
            </a:r>
            <a:r>
              <a:rPr lang="en-US" dirty="0"/>
              <a:t> instruction </a:t>
            </a:r>
            <a:r>
              <a:rPr lang="en-US" u="sng" dirty="0"/>
              <a:t>copies</a:t>
            </a:r>
            <a:r>
              <a:rPr lang="en-US" dirty="0"/>
              <a:t> an “effective address” from one place to another.</a:t>
            </a:r>
            <a:endParaRPr lang="en-US" u="sng" dirty="0"/>
          </a:p>
          <a:p>
            <a:pPr marL="0" indent="0" algn="ctr">
              <a:buNone/>
            </a:pPr>
            <a:r>
              <a:rPr lang="en-US" b="1" dirty="0">
                <a:latin typeface="Consolas" panose="020B0609020204030204" pitchFamily="49" charset="0"/>
                <a:cs typeface="Consolas" panose="020B0609020204030204" pitchFamily="49" charset="0"/>
              </a:rPr>
              <a:t>lea		</a:t>
            </a:r>
            <a:r>
              <a:rPr lang="en-US" b="1" dirty="0" err="1">
                <a:latin typeface="Consolas" panose="020B0609020204030204" pitchFamily="49" charset="0"/>
                <a:cs typeface="Consolas" panose="020B0609020204030204" pitchFamily="49" charset="0"/>
              </a:rPr>
              <a:t>src,dst</a:t>
            </a:r>
            <a:endParaRPr lang="en-US" b="1" dirty="0">
              <a:latin typeface="Consolas" panose="020B0609020204030204" pitchFamily="49" charset="0"/>
              <a:cs typeface="Consolas" panose="020B0609020204030204" pitchFamily="49" charset="0"/>
            </a:endParaRP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Unlike </a:t>
            </a:r>
            <a:r>
              <a:rPr lang="en-US" b="1" dirty="0" err="1"/>
              <a:t>mov</a:t>
            </a:r>
            <a:r>
              <a:rPr lang="en-US" dirty="0"/>
              <a:t>, which copies data </a:t>
            </a:r>
            <a:r>
              <a:rPr lang="en-US" u="sng" dirty="0"/>
              <a:t>at</a:t>
            </a:r>
            <a:r>
              <a:rPr lang="en-US" dirty="0"/>
              <a:t> the address </a:t>
            </a:r>
            <a:r>
              <a:rPr lang="en-US" dirty="0" err="1"/>
              <a:t>src</a:t>
            </a:r>
            <a:r>
              <a:rPr lang="en-US" dirty="0"/>
              <a:t> to the destination, </a:t>
            </a:r>
            <a:r>
              <a:rPr lang="en-US" b="1" dirty="0"/>
              <a:t>lea</a:t>
            </a:r>
            <a:r>
              <a:rPr lang="en-US" dirty="0"/>
              <a:t> copies the value of </a:t>
            </a:r>
            <a:r>
              <a:rPr lang="en-US" dirty="0" err="1"/>
              <a:t>src</a:t>
            </a:r>
            <a:r>
              <a:rPr lang="en-US" dirty="0"/>
              <a:t> </a:t>
            </a:r>
            <a:r>
              <a:rPr lang="en-US" i="1" dirty="0"/>
              <a:t>itself</a:t>
            </a:r>
            <a:r>
              <a:rPr lang="en-US" dirty="0"/>
              <a:t> to the destination.</a:t>
            </a:r>
            <a:endParaRPr lang="en-US" b="1"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687E2BE1-FADB-7F4C-B800-F26BA3D91618}"/>
              </a:ext>
            </a:extLst>
          </p:cNvPr>
          <p:cNvSpPr/>
          <p:nvPr/>
        </p:nvSpPr>
        <p:spPr bwMode="auto">
          <a:xfrm>
            <a:off x="2286000" y="4953000"/>
            <a:ext cx="754380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dirty="0"/>
              <a:t>The syntax for the destinations is the same as </a:t>
            </a:r>
            <a:r>
              <a:rPr lang="en-US" sz="2800" b="1" dirty="0"/>
              <a:t>mov</a:t>
            </a:r>
            <a:r>
              <a:rPr lang="en-US" sz="2800" dirty="0"/>
              <a:t>.  The difference is how it handles the </a:t>
            </a:r>
            <a:r>
              <a:rPr lang="en-US" sz="2800" dirty="0" err="1"/>
              <a:t>src</a:t>
            </a:r>
            <a:r>
              <a:rPr lang="en-US" sz="2800" dirty="0"/>
              <a:t>.</a:t>
            </a:r>
            <a:endParaRPr lang="en-US"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7694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B447A-BAD6-4744-922A-A145A121CB91}"/>
              </a:ext>
            </a:extLst>
          </p:cNvPr>
          <p:cNvSpPr>
            <a:spLocks noGrp="1"/>
          </p:cNvSpPr>
          <p:nvPr>
            <p:ph type="title"/>
          </p:nvPr>
        </p:nvSpPr>
        <p:spPr/>
        <p:txBody>
          <a:bodyPr/>
          <a:lstStyle/>
          <a:p>
            <a:r>
              <a:rPr lang="en-US" dirty="0"/>
              <a:t>Arithmetic and Logical Operators</a:t>
            </a:r>
          </a:p>
        </p:txBody>
      </p:sp>
      <p:sp>
        <p:nvSpPr>
          <p:cNvPr id="3" name="Content Placeholder 2">
            <a:extLst>
              <a:ext uri="{FF2B5EF4-FFF2-40B4-BE49-F238E27FC236}">
                <a16:creationId xmlns:a16="http://schemas.microsoft.com/office/drawing/2014/main" id="{38DB8A12-D00A-6E46-AC4F-84AE58A620A1}"/>
              </a:ext>
            </a:extLst>
          </p:cNvPr>
          <p:cNvSpPr>
            <a:spLocks noGrp="1"/>
          </p:cNvSpPr>
          <p:nvPr>
            <p:ph idx="1"/>
          </p:nvPr>
        </p:nvSpPr>
        <p:spPr/>
        <p:txBody>
          <a:bodyPr/>
          <a:lstStyle/>
          <a:p>
            <a:r>
              <a:rPr lang="en-US" dirty="0"/>
              <a:t>Many instructions share the same address operand forms that </a:t>
            </a:r>
            <a:r>
              <a:rPr lang="en-US" b="1" dirty="0"/>
              <a:t>mov</a:t>
            </a:r>
            <a:r>
              <a:rPr lang="en-US" dirty="0"/>
              <a:t> uses.</a:t>
            </a:r>
          </a:p>
          <a:p>
            <a:pPr lvl="1"/>
            <a:r>
              <a:rPr lang="en-US" dirty="0" err="1"/>
              <a:t>Eg.</a:t>
            </a:r>
            <a:r>
              <a:rPr lang="en-US" dirty="0"/>
              <a:t> 7(%</a:t>
            </a:r>
            <a:r>
              <a:rPr lang="en-US" dirty="0" err="1"/>
              <a:t>rax</a:t>
            </a:r>
            <a:r>
              <a:rPr lang="en-US" dirty="0"/>
              <a:t>, %</a:t>
            </a:r>
            <a:r>
              <a:rPr lang="en-US" dirty="0" err="1"/>
              <a:t>rcx</a:t>
            </a:r>
            <a:r>
              <a:rPr lang="en-US" dirty="0"/>
              <a:t>, 2).</a:t>
            </a:r>
          </a:p>
          <a:p>
            <a:r>
              <a:rPr lang="en-US" dirty="0"/>
              <a:t>E.g. </a:t>
            </a:r>
            <a:r>
              <a:rPr lang="en-US" b="1" dirty="0"/>
              <a:t>add</a:t>
            </a:r>
            <a:r>
              <a:rPr lang="en-US" dirty="0"/>
              <a:t>,</a:t>
            </a:r>
            <a:r>
              <a:rPr lang="en-US" b="1" dirty="0"/>
              <a:t> sub</a:t>
            </a:r>
            <a:r>
              <a:rPr lang="en-US" dirty="0"/>
              <a:t>, </a:t>
            </a:r>
            <a:r>
              <a:rPr lang="en-US" b="1" dirty="0" err="1"/>
              <a:t>imul</a:t>
            </a:r>
            <a:r>
              <a:rPr lang="en-US" dirty="0"/>
              <a:t>, etc.</a:t>
            </a:r>
          </a:p>
        </p:txBody>
      </p:sp>
    </p:spTree>
    <p:extLst>
      <p:ext uri="{BB962C8B-B14F-4D97-AF65-F5344CB8AC3E}">
        <p14:creationId xmlns:p14="http://schemas.microsoft.com/office/powerpoint/2010/main" val="208654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[___?___] * ___?___;</a:t>
            </a:r>
          </a:p>
          <a:p>
            <a:pPr marL="0" indent="0">
              <a:spcBef>
                <a:spcPts val="0"/>
              </a:spcBef>
              <a:buNone/>
            </a:pPr>
            <a:r>
              <a:rPr lang="en-US" sz="2400" dirty="0">
                <a:latin typeface="Consolas" panose="020B0609020204030204" pitchFamily="49" charset="0"/>
                <a:cs typeface="Consolas" panose="020B0609020204030204" pitchFamily="49" charset="0"/>
              </a:rPr>
              <a:t>    z -= ___?___;</a:t>
            </a:r>
          </a:p>
          <a:p>
            <a:pPr marL="0" indent="0">
              <a:spcBef>
                <a:spcPts val="0"/>
              </a:spcBef>
              <a:buNone/>
            </a:pPr>
            <a:r>
              <a:rPr lang="en-US" sz="2400" dirty="0">
                <a:latin typeface="Consolas" panose="020B0609020204030204" pitchFamily="49" charset="0"/>
                <a:cs typeface="Consolas" panose="020B0609020204030204" pitchFamily="49" charset="0"/>
              </a:rPr>
              <a:t>    z &gt;&gt;=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300184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[___?___] * ___?___;</a:t>
            </a:r>
          </a:p>
          <a:p>
            <a:pPr marL="0" indent="0">
              <a:spcBef>
                <a:spcPts val="0"/>
              </a:spcBef>
              <a:buNone/>
            </a:pPr>
            <a:r>
              <a:rPr lang="en-US" sz="2400" dirty="0">
                <a:latin typeface="Consolas" panose="020B0609020204030204" pitchFamily="49" charset="0"/>
                <a:cs typeface="Consolas" panose="020B0609020204030204" pitchFamily="49" charset="0"/>
              </a:rPr>
              <a:t>    z -= ___?___;</a:t>
            </a:r>
          </a:p>
          <a:p>
            <a:pPr marL="0" indent="0">
              <a:spcBef>
                <a:spcPts val="0"/>
              </a:spcBef>
              <a:buNone/>
            </a:pPr>
            <a:r>
              <a:rPr lang="en-US" sz="2400" dirty="0">
                <a:latin typeface="Consolas" panose="020B0609020204030204" pitchFamily="49" charset="0"/>
                <a:cs typeface="Consolas" panose="020B0609020204030204" pitchFamily="49" charset="0"/>
              </a:rPr>
              <a:t>    z &gt;&gt;=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y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multiply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by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[0]</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subtract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[1] from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shift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right by 2</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 add 2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899718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a:t>
            </a:r>
            <a:r>
              <a:rPr lang="en-US" sz="2400" b="1" dirty="0">
                <a:latin typeface="Consolas" panose="020B0609020204030204" pitchFamily="49" charset="0"/>
                <a:cs typeface="Consolas" panose="020B0609020204030204" pitchFamily="49" charset="0"/>
              </a:rPr>
              <a:t>0</a:t>
            </a:r>
            <a:r>
              <a:rPr lang="en-US" sz="2400" dirty="0">
                <a:latin typeface="Consolas" panose="020B0609020204030204" pitchFamily="49" charset="0"/>
                <a:cs typeface="Consolas" panose="020B0609020204030204" pitchFamily="49" charset="0"/>
              </a:rPr>
              <a:t>] * </a:t>
            </a:r>
            <a:r>
              <a:rPr lang="en-US" sz="2400" b="1" dirty="0">
                <a:latin typeface="Consolas" panose="020B0609020204030204" pitchFamily="49" charset="0"/>
                <a:cs typeface="Consolas" panose="020B0609020204030204" pitchFamily="49" charset="0"/>
              </a:rPr>
              <a:t>y</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z -= </a:t>
            </a:r>
            <a:r>
              <a:rPr lang="en-US" sz="2400" b="1" dirty="0" err="1">
                <a:latin typeface="Consolas" panose="020B0609020204030204" pitchFamily="49" charset="0"/>
                <a:cs typeface="Consolas" panose="020B0609020204030204" pitchFamily="49" charset="0"/>
              </a:rPr>
              <a:t>nums</a:t>
            </a:r>
            <a:r>
              <a:rPr lang="en-US" sz="2400" b="1" dirty="0">
                <a:latin typeface="Consolas" panose="020B0609020204030204" pitchFamily="49" charset="0"/>
                <a:cs typeface="Consolas" panose="020B0609020204030204" pitchFamily="49" charset="0"/>
              </a:rPr>
              <a:t>[1]</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z &gt;&gt;= </a:t>
            </a:r>
            <a:r>
              <a:rPr lang="en-US" sz="2400" b="1" dirty="0">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z + 2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y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multiply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by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[0]</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subtract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[1] from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shift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right by 2</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 add 2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2263040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Recap: Assembly So Far</a:t>
            </a:r>
          </a:p>
          <a:p>
            <a:pPr>
              <a:tabLst>
                <a:tab pos="11530013" algn="r"/>
              </a:tabLst>
            </a:pPr>
            <a:r>
              <a:rPr lang="en-US" b="1" dirty="0">
                <a:solidFill>
                  <a:srgbClr val="C00000"/>
                </a:solidFill>
              </a:rPr>
              <a:t>Assembly Execution and %rip</a:t>
            </a:r>
            <a:r>
              <a:rPr lang="en-US" dirty="0"/>
              <a:t>	</a:t>
            </a:r>
          </a:p>
          <a:p>
            <a:pPr>
              <a:tabLst>
                <a:tab pos="11530013" algn="r"/>
              </a:tabLst>
            </a:pPr>
            <a:r>
              <a:rPr lang="en-US" dirty="0"/>
              <a:t>Control Flow Mechanics	</a:t>
            </a:r>
          </a:p>
          <a:p>
            <a:pPr lvl="1"/>
            <a:r>
              <a:rPr lang="en-US" dirty="0"/>
              <a:t>Condition Codes</a:t>
            </a:r>
          </a:p>
          <a:p>
            <a:pPr lvl="1"/>
            <a:r>
              <a:rPr lang="en-US" dirty="0"/>
              <a:t>Assembly Instructions</a:t>
            </a:r>
          </a:p>
          <a:p>
            <a:pPr>
              <a:tabLst>
                <a:tab pos="11530013" algn="r"/>
              </a:tabLst>
            </a:pPr>
            <a:r>
              <a:rPr lang="en-US" dirty="0"/>
              <a:t>If statements	</a:t>
            </a:r>
          </a:p>
          <a:p>
            <a:pPr>
              <a:tabLst>
                <a:tab pos="11530013" algn="r"/>
              </a:tabLst>
            </a:pPr>
            <a:r>
              <a:rPr lang="en-US" dirty="0"/>
              <a:t>Loops	</a:t>
            </a:r>
          </a:p>
          <a:p>
            <a:pPr lvl="1">
              <a:tabLst>
                <a:tab pos="11530584" algn="r"/>
              </a:tabLst>
            </a:pPr>
            <a:r>
              <a:rPr lang="en-US" dirty="0"/>
              <a:t>While loops	</a:t>
            </a:r>
          </a:p>
          <a:p>
            <a:pPr lvl="1">
              <a:tabLst>
                <a:tab pos="11530584" algn="r"/>
              </a:tabLst>
            </a:pPr>
            <a:r>
              <a:rPr lang="en-US" dirty="0"/>
              <a:t>For loops	</a:t>
            </a:r>
          </a:p>
          <a:p>
            <a:pPr>
              <a:tabLst>
                <a:tab pos="11530013" algn="r"/>
              </a:tabLst>
            </a:pPr>
            <a:r>
              <a:rPr lang="en-US" dirty="0"/>
              <a:t>Other Instructions That Depend On Condition Codes	</a:t>
            </a:r>
          </a:p>
        </p:txBody>
      </p:sp>
    </p:spTree>
    <p:extLst>
      <p:ext uri="{BB962C8B-B14F-4D97-AF65-F5344CB8AC3E}">
        <p14:creationId xmlns:p14="http://schemas.microsoft.com/office/powerpoint/2010/main" val="4080590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1FEE-C866-384D-BE75-74839B113FF4}"/>
              </a:ext>
            </a:extLst>
          </p:cNvPr>
          <p:cNvSpPr>
            <a:spLocks noGrp="1"/>
          </p:cNvSpPr>
          <p:nvPr>
            <p:ph type="title"/>
          </p:nvPr>
        </p:nvSpPr>
        <p:spPr/>
        <p:txBody>
          <a:bodyPr/>
          <a:lstStyle/>
          <a:p>
            <a:r>
              <a:rPr lang="en-US" dirty="0"/>
              <a:t>Executing Instructions</a:t>
            </a:r>
          </a:p>
        </p:txBody>
      </p:sp>
      <p:sp>
        <p:nvSpPr>
          <p:cNvPr id="3" name="Content Placeholder 2">
            <a:extLst>
              <a:ext uri="{FF2B5EF4-FFF2-40B4-BE49-F238E27FC236}">
                <a16:creationId xmlns:a16="http://schemas.microsoft.com/office/drawing/2014/main" id="{7C044C2A-2DA8-3348-8CB4-238138111AA8}"/>
              </a:ext>
            </a:extLst>
          </p:cNvPr>
          <p:cNvSpPr>
            <a:spLocks noGrp="1"/>
          </p:cNvSpPr>
          <p:nvPr>
            <p:ph idx="1"/>
          </p:nvPr>
        </p:nvSpPr>
        <p:spPr/>
        <p:txBody>
          <a:bodyPr anchor="ctr"/>
          <a:lstStyle/>
          <a:p>
            <a:pPr marL="0" lvl="0" indent="0" algn="ctr">
              <a:buNone/>
            </a:pPr>
            <a:r>
              <a:rPr lang="en-US" sz="5400" dirty="0">
                <a:solidFill>
                  <a:srgbClr val="C00000"/>
                </a:solidFill>
              </a:rPr>
              <a:t>What does it mean for a program</a:t>
            </a:r>
            <a:br>
              <a:rPr lang="en-US" sz="5400" dirty="0">
                <a:solidFill>
                  <a:srgbClr val="C00000"/>
                </a:solidFill>
              </a:rPr>
            </a:br>
            <a:r>
              <a:rPr lang="en-US" sz="5400" dirty="0">
                <a:solidFill>
                  <a:srgbClr val="C00000"/>
                </a:solidFill>
              </a:rPr>
              <a:t>to execute?</a:t>
            </a:r>
          </a:p>
        </p:txBody>
      </p:sp>
    </p:spTree>
    <p:extLst>
      <p:ext uri="{BB962C8B-B14F-4D97-AF65-F5344CB8AC3E}">
        <p14:creationId xmlns:p14="http://schemas.microsoft.com/office/powerpoint/2010/main" val="40907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E894E-A47F-C947-AB42-536C50655589}"/>
              </a:ext>
            </a:extLst>
          </p:cNvPr>
          <p:cNvSpPr>
            <a:spLocks noGrp="1"/>
          </p:cNvSpPr>
          <p:nvPr>
            <p:ph type="title"/>
          </p:nvPr>
        </p:nvSpPr>
        <p:spPr/>
        <p:txBody>
          <a:bodyPr/>
          <a:lstStyle/>
          <a:p>
            <a:r>
              <a:rPr lang="en-US" dirty="0"/>
              <a:t>Executing Instructions</a:t>
            </a:r>
          </a:p>
        </p:txBody>
      </p:sp>
      <p:sp>
        <p:nvSpPr>
          <p:cNvPr id="3" name="Content Placeholder 2">
            <a:extLst>
              <a:ext uri="{FF2B5EF4-FFF2-40B4-BE49-F238E27FC236}">
                <a16:creationId xmlns:a16="http://schemas.microsoft.com/office/drawing/2014/main" id="{551FBFD7-ABC7-2F48-BD7E-60E04648ADCC}"/>
              </a:ext>
            </a:extLst>
          </p:cNvPr>
          <p:cNvSpPr>
            <a:spLocks noGrp="1"/>
          </p:cNvSpPr>
          <p:nvPr>
            <p:ph idx="1"/>
          </p:nvPr>
        </p:nvSpPr>
        <p:spPr/>
        <p:txBody>
          <a:bodyPr/>
          <a:lstStyle/>
          <a:p>
            <a:pPr marL="0" indent="0">
              <a:buNone/>
            </a:pPr>
            <a:r>
              <a:rPr lang="en-US" dirty="0"/>
              <a:t>So far:</a:t>
            </a:r>
          </a:p>
          <a:p>
            <a:r>
              <a:rPr lang="en-US" dirty="0"/>
              <a:t>Program values can be stored in memory or registers.</a:t>
            </a:r>
          </a:p>
          <a:p>
            <a:r>
              <a:rPr lang="en-US" dirty="0"/>
              <a:t>Assembly instructions read/write values back and forth</a:t>
            </a:r>
            <a:br>
              <a:rPr lang="en-US" dirty="0"/>
            </a:br>
            <a:r>
              <a:rPr lang="en-US" dirty="0"/>
              <a:t>between registers (on the CPU) and memory.</a:t>
            </a:r>
          </a:p>
          <a:p>
            <a:r>
              <a:rPr lang="en-US" dirty="0"/>
              <a:t>Assembly instructions are also stored in memory.</a:t>
            </a:r>
          </a:p>
          <a:p>
            <a:endParaRPr lang="en-US" dirty="0"/>
          </a:p>
          <a:p>
            <a:pPr marL="0" indent="0">
              <a:buNone/>
            </a:pPr>
            <a:r>
              <a:rPr lang="en-US" dirty="0"/>
              <a:t>Today:</a:t>
            </a:r>
          </a:p>
          <a:p>
            <a:r>
              <a:rPr lang="en-US" b="1" dirty="0"/>
              <a:t>Who controls the instructions</a:t>
            </a:r>
            <a:r>
              <a:rPr lang="en-US" dirty="0"/>
              <a:t>?</a:t>
            </a:r>
            <a:br>
              <a:rPr lang="en-US" dirty="0"/>
            </a:br>
            <a:r>
              <a:rPr lang="en-US" dirty="0"/>
              <a:t>How do we know what to do now or next?</a:t>
            </a:r>
          </a:p>
          <a:p>
            <a:pPr marL="0" indent="0">
              <a:buNone/>
            </a:pPr>
            <a:r>
              <a:rPr lang="en-US" dirty="0"/>
              <a:t>Answer:</a:t>
            </a:r>
          </a:p>
          <a:p>
            <a:r>
              <a:rPr lang="en-US" dirty="0"/>
              <a:t>The </a:t>
            </a:r>
            <a:r>
              <a:rPr lang="en-US" b="1" dirty="0"/>
              <a:t>program counter</a:t>
            </a:r>
            <a:r>
              <a:rPr lang="en-US" dirty="0"/>
              <a:t> (PC), %rip.    </a:t>
            </a:r>
          </a:p>
        </p:txBody>
      </p:sp>
      <p:graphicFrame>
        <p:nvGraphicFramePr>
          <p:cNvPr id="4" name="Table 3">
            <a:extLst>
              <a:ext uri="{FF2B5EF4-FFF2-40B4-BE49-F238E27FC236}">
                <a16:creationId xmlns:a16="http://schemas.microsoft.com/office/drawing/2014/main" id="{50B92AFC-E617-CA4F-90C1-7A780A0C2558}"/>
              </a:ext>
            </a:extLst>
          </p:cNvPr>
          <p:cNvGraphicFramePr>
            <a:graphicFrameLocks noGrp="1"/>
          </p:cNvGraphicFramePr>
          <p:nvPr>
            <p:custDataLst>
              <p:tags r:id="rId1"/>
            </p:custDataLst>
          </p:nvPr>
        </p:nvGraphicFramePr>
        <p:xfrm>
          <a:off x="9562261" y="376245"/>
          <a:ext cx="2011680" cy="6253155"/>
        </p:xfrm>
        <a:graphic>
          <a:graphicData uri="http://schemas.openxmlformats.org/drawingml/2006/table">
            <a:tbl>
              <a:tblPr firstRow="1" bandRow="1">
                <a:tableStyleId>{5940675A-B579-460E-94D1-54222C63F5DA}</a:tableStyleId>
              </a:tblPr>
              <a:tblGrid>
                <a:gridCol w="10058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tblGrid>
              <a:tr h="351582">
                <a:tc>
                  <a:txBody>
                    <a:bodyPr/>
                    <a:lstStyle/>
                    <a:p>
                      <a:r>
                        <a:rPr lang="en-US" cap="none" dirty="0">
                          <a:solidFill>
                            <a:schemeClr val="tx1"/>
                          </a:solidFill>
                          <a:latin typeface="Consolas" panose="020B0609020204030204" pitchFamily="49" charset="0"/>
                          <a:cs typeface="Consolas" panose="020B0609020204030204" pitchFamily="49" charset="0"/>
                        </a:rPr>
                        <a:t>4004fd</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fa </a:t>
                      </a:r>
                      <a:endParaRPr lang="en-US" dirty="0">
                        <a:solidFill>
                          <a:schemeClr val="tx1"/>
                        </a:solidFill>
                      </a:endParaRPr>
                    </a:p>
                  </a:txBody>
                  <a:tcPr>
                    <a:solidFill>
                      <a:schemeClr val="bg1"/>
                    </a:solidFill>
                  </a:tcPr>
                </a:tc>
                <a:extLst>
                  <a:ext uri="{0D108BD9-81ED-4DB2-BD59-A6C34878D82A}">
                    <a16:rowId xmlns:a16="http://schemas.microsoft.com/office/drawing/2014/main" val="10000"/>
                  </a:ext>
                </a:extLst>
              </a:tr>
              <a:tr h="400995">
                <a:tc>
                  <a:txBody>
                    <a:bodyPr/>
                    <a:lstStyle/>
                    <a:p>
                      <a:r>
                        <a:rPr lang="en-US" cap="none" dirty="0">
                          <a:solidFill>
                            <a:schemeClr val="tx1"/>
                          </a:solidFill>
                          <a:latin typeface="Consolas" panose="020B0609020204030204" pitchFamily="49" charset="0"/>
                          <a:cs typeface="Consolas" panose="020B0609020204030204" pitchFamily="49" charset="0"/>
                        </a:rPr>
                        <a:t>4004fc</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err="1">
                          <a:solidFill>
                            <a:schemeClr val="tx1"/>
                          </a:solidFill>
                          <a:latin typeface="Consolas" panose="020B0609020204030204" pitchFamily="49" charset="0"/>
                          <a:cs typeface="Consolas" panose="020B0609020204030204" pitchFamily="49" charset="0"/>
                        </a:rPr>
                        <a:t>eb</a:t>
                      </a:r>
                      <a:r>
                        <a:rPr lang="en-US" cap="none" dirty="0">
                          <a:solidFill>
                            <a:schemeClr val="tx1"/>
                          </a:solidFill>
                          <a:latin typeface="Consolas" panose="020B0609020204030204" pitchFamily="49" charset="0"/>
                          <a:cs typeface="Consolas" panose="020B0609020204030204" pitchFamily="49" charset="0"/>
                        </a:rPr>
                        <a:t> </a:t>
                      </a:r>
                      <a:endParaRPr lang="en-US" dirty="0">
                        <a:solidFill>
                          <a:schemeClr val="tx1"/>
                        </a:solidFill>
                      </a:endParaRPr>
                    </a:p>
                  </a:txBody>
                  <a:tcPr>
                    <a:solidFill>
                      <a:schemeClr val="bg1"/>
                    </a:solidFill>
                  </a:tcPr>
                </a:tc>
                <a:extLst>
                  <a:ext uri="{0D108BD9-81ED-4DB2-BD59-A6C34878D82A}">
                    <a16:rowId xmlns:a16="http://schemas.microsoft.com/office/drawing/2014/main" val="10001"/>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4004fb</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01</a:t>
                      </a:r>
                      <a:endParaRPr lang="en-US" dirty="0">
                        <a:solidFill>
                          <a:schemeClr val="tx1"/>
                        </a:solidFill>
                      </a:endParaRPr>
                    </a:p>
                  </a:txBody>
                  <a:tcPr>
                    <a:solidFill>
                      <a:schemeClr val="bg1"/>
                    </a:solidFill>
                  </a:tcPr>
                </a:tc>
                <a:extLst>
                  <a:ext uri="{0D108BD9-81ED-4DB2-BD59-A6C34878D82A}">
                    <a16:rowId xmlns:a16="http://schemas.microsoft.com/office/drawing/2014/main" val="10002"/>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4004fa</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fc </a:t>
                      </a:r>
                      <a:endParaRPr lang="en-US" dirty="0">
                        <a:solidFill>
                          <a:schemeClr val="tx1"/>
                        </a:solidFill>
                      </a:endParaRPr>
                    </a:p>
                  </a:txBody>
                  <a:tcPr>
                    <a:solidFill>
                      <a:schemeClr val="bg1"/>
                    </a:solidFill>
                  </a:tcPr>
                </a:tc>
                <a:extLst>
                  <a:ext uri="{0D108BD9-81ED-4DB2-BD59-A6C34878D82A}">
                    <a16:rowId xmlns:a16="http://schemas.microsoft.com/office/drawing/2014/main" val="10003"/>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4004f9</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45 </a:t>
                      </a:r>
                      <a:endParaRPr lang="en-US" dirty="0">
                        <a:solidFill>
                          <a:schemeClr val="tx1"/>
                        </a:solidFill>
                      </a:endParaRPr>
                    </a:p>
                  </a:txBody>
                  <a:tcPr>
                    <a:solidFill>
                      <a:schemeClr val="bg1"/>
                    </a:solidFill>
                  </a:tcPr>
                </a:tc>
                <a:extLst>
                  <a:ext uri="{0D108BD9-81ED-4DB2-BD59-A6C34878D82A}">
                    <a16:rowId xmlns:a16="http://schemas.microsoft.com/office/drawing/2014/main" val="10004"/>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4004f8</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83 </a:t>
                      </a:r>
                      <a:endParaRPr lang="en-US" dirty="0">
                        <a:solidFill>
                          <a:schemeClr val="tx1"/>
                        </a:solidFill>
                      </a:endParaRPr>
                    </a:p>
                  </a:txBody>
                  <a:tcPr>
                    <a:solidFill>
                      <a:schemeClr val="bg1"/>
                    </a:solidFill>
                  </a:tcPr>
                </a:tc>
                <a:extLst>
                  <a:ext uri="{0D108BD9-81ED-4DB2-BD59-A6C34878D82A}">
                    <a16:rowId xmlns:a16="http://schemas.microsoft.com/office/drawing/2014/main" val="10005"/>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4004f7</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6"/>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4004f6</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7"/>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4004f5</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8"/>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4004f4</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9"/>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4004f3</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fc</a:t>
                      </a:r>
                      <a:endParaRPr lang="en-US" dirty="0">
                        <a:solidFill>
                          <a:schemeClr val="tx1"/>
                        </a:solidFill>
                      </a:endParaRPr>
                    </a:p>
                  </a:txBody>
                  <a:tcPr>
                    <a:solidFill>
                      <a:schemeClr val="bg1"/>
                    </a:solidFill>
                  </a:tcPr>
                </a:tc>
                <a:extLst>
                  <a:ext uri="{0D108BD9-81ED-4DB2-BD59-A6C34878D82A}">
                    <a16:rowId xmlns:a16="http://schemas.microsoft.com/office/drawing/2014/main" val="10010"/>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4004f2</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45 </a:t>
                      </a:r>
                      <a:endParaRPr lang="en-US" dirty="0">
                        <a:solidFill>
                          <a:schemeClr val="tx1"/>
                        </a:solidFill>
                      </a:endParaRPr>
                    </a:p>
                  </a:txBody>
                  <a:tcPr>
                    <a:solidFill>
                      <a:schemeClr val="bg1"/>
                    </a:solidFill>
                  </a:tcPr>
                </a:tc>
                <a:extLst>
                  <a:ext uri="{0D108BD9-81ED-4DB2-BD59-A6C34878D82A}">
                    <a16:rowId xmlns:a16="http://schemas.microsoft.com/office/drawing/2014/main" val="10011"/>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4004f1</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cap="none" dirty="0">
                          <a:solidFill>
                            <a:schemeClr val="tx1"/>
                          </a:solidFill>
                          <a:latin typeface="Consolas" panose="020B0609020204030204" pitchFamily="49" charset="0"/>
                          <a:cs typeface="Consolas" panose="020B0609020204030204" pitchFamily="49" charset="0"/>
                        </a:rPr>
                        <a:t>c7 </a:t>
                      </a:r>
                      <a:endParaRPr lang="en-US" dirty="0">
                        <a:solidFill>
                          <a:schemeClr val="tx1"/>
                        </a:solidFill>
                      </a:endParaRPr>
                    </a:p>
                  </a:txBody>
                  <a:tcPr>
                    <a:solidFill>
                      <a:schemeClr val="bg1"/>
                    </a:solidFill>
                  </a:tcPr>
                </a:tc>
                <a:extLst>
                  <a:ext uri="{0D108BD9-81ED-4DB2-BD59-A6C34878D82A}">
                    <a16:rowId xmlns:a16="http://schemas.microsoft.com/office/drawing/2014/main" val="10012"/>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4004f0</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dirty="0">
                          <a:solidFill>
                            <a:schemeClr val="tx1"/>
                          </a:solidFill>
                        </a:rPr>
                        <a:t>e5</a:t>
                      </a:r>
                    </a:p>
                  </a:txBody>
                  <a:tcPr>
                    <a:solidFill>
                      <a:schemeClr val="bg1"/>
                    </a:solidFill>
                  </a:tcPr>
                </a:tc>
                <a:extLst>
                  <a:ext uri="{0D108BD9-81ED-4DB2-BD59-A6C34878D82A}">
                    <a16:rowId xmlns:a16="http://schemas.microsoft.com/office/drawing/2014/main" val="10013"/>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4004ef</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89 </a:t>
                      </a:r>
                      <a:endParaRPr lang="en-US" dirty="0">
                        <a:solidFill>
                          <a:schemeClr val="tx1"/>
                        </a:solidFill>
                      </a:endParaRPr>
                    </a:p>
                  </a:txBody>
                  <a:tcPr>
                    <a:solidFill>
                      <a:schemeClr val="bg1"/>
                    </a:solidFill>
                  </a:tcPr>
                </a:tc>
                <a:extLst>
                  <a:ext uri="{0D108BD9-81ED-4DB2-BD59-A6C34878D82A}">
                    <a16:rowId xmlns:a16="http://schemas.microsoft.com/office/drawing/2014/main" val="10014"/>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4004ee</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48</a:t>
                      </a:r>
                      <a:endParaRPr lang="en-US" dirty="0">
                        <a:solidFill>
                          <a:schemeClr val="tx1"/>
                        </a:solidFill>
                      </a:endParaRPr>
                    </a:p>
                  </a:txBody>
                  <a:tcPr>
                    <a:solidFill>
                      <a:schemeClr val="bg1"/>
                    </a:solidFill>
                  </a:tcPr>
                </a:tc>
                <a:extLst>
                  <a:ext uri="{0D108BD9-81ED-4DB2-BD59-A6C34878D82A}">
                    <a16:rowId xmlns:a16="http://schemas.microsoft.com/office/drawing/2014/main" val="10015"/>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4004ed</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55</a:t>
                      </a:r>
                      <a:endParaRPr lang="en-US" dirty="0">
                        <a:solidFill>
                          <a:schemeClr val="tx1"/>
                        </a:solidFill>
                      </a:endParaRPr>
                    </a:p>
                  </a:txBody>
                  <a:tcPr>
                    <a:solidFill>
                      <a:schemeClr val="bg1"/>
                    </a:solidFill>
                  </a:tcPr>
                </a:tc>
                <a:extLst>
                  <a:ext uri="{0D108BD9-81ED-4DB2-BD59-A6C34878D82A}">
                    <a16:rowId xmlns:a16="http://schemas.microsoft.com/office/drawing/2014/main" val="10016"/>
                  </a:ext>
                </a:extLst>
              </a:tr>
            </a:tbl>
          </a:graphicData>
        </a:graphic>
      </p:graphicFrame>
      <p:cxnSp>
        <p:nvCxnSpPr>
          <p:cNvPr id="5" name="Straight Arrow Connector 4">
            <a:extLst>
              <a:ext uri="{FF2B5EF4-FFF2-40B4-BE49-F238E27FC236}">
                <a16:creationId xmlns:a16="http://schemas.microsoft.com/office/drawing/2014/main" id="{DF39FAFA-3913-0A42-9113-EB6BB431D010}"/>
              </a:ext>
            </a:extLst>
          </p:cNvPr>
          <p:cNvCxnSpPr/>
          <p:nvPr>
            <p:custDataLst>
              <p:tags r:id="rId2"/>
            </p:custDataLst>
          </p:nvPr>
        </p:nvCxnSpPr>
        <p:spPr>
          <a:xfrm flipV="1">
            <a:off x="9448800" y="5349240"/>
            <a:ext cx="10757" cy="1280160"/>
          </a:xfrm>
          <a:prstGeom prst="straightConnector1">
            <a:avLst/>
          </a:prstGeom>
          <a:ln>
            <a:tailEnd type="triangle" w="lg" len="med"/>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03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64725-334C-FF41-A4F1-74F1AB70F005}"/>
              </a:ext>
            </a:extLst>
          </p:cNvPr>
          <p:cNvSpPr>
            <a:spLocks noGrp="1"/>
          </p:cNvSpPr>
          <p:nvPr>
            <p:ph type="title"/>
          </p:nvPr>
        </p:nvSpPr>
        <p:spPr/>
        <p:txBody>
          <a:bodyPr/>
          <a:lstStyle/>
          <a:p>
            <a:r>
              <a:rPr lang="en-US" dirty="0"/>
              <a:t>Register Responsibilities</a:t>
            </a:r>
          </a:p>
        </p:txBody>
      </p:sp>
      <p:sp>
        <p:nvSpPr>
          <p:cNvPr id="3" name="Content Placeholder 2">
            <a:extLst>
              <a:ext uri="{FF2B5EF4-FFF2-40B4-BE49-F238E27FC236}">
                <a16:creationId xmlns:a16="http://schemas.microsoft.com/office/drawing/2014/main" id="{74B8B470-26E1-B543-96DA-220BB098672D}"/>
              </a:ext>
            </a:extLst>
          </p:cNvPr>
          <p:cNvSpPr>
            <a:spLocks noGrp="1"/>
          </p:cNvSpPr>
          <p:nvPr>
            <p:ph idx="1"/>
          </p:nvPr>
        </p:nvSpPr>
        <p:spPr/>
        <p:txBody>
          <a:bodyPr/>
          <a:lstStyle/>
          <a:p>
            <a:pPr marL="0" indent="0">
              <a:buNone/>
            </a:pPr>
            <a:r>
              <a:rPr lang="en-US" dirty="0"/>
              <a:t>Some registers take on special responsibilities during program execution.</a:t>
            </a:r>
          </a:p>
          <a:p>
            <a:r>
              <a:rPr lang="en-US" b="1" dirty="0">
                <a:solidFill>
                  <a:schemeClr val="bg1">
                    <a:lumMod val="85000"/>
                  </a:schemeClr>
                </a:solidFill>
              </a:rPr>
              <a:t>%</a:t>
            </a:r>
            <a:r>
              <a:rPr lang="en-US" b="1" dirty="0" err="1">
                <a:solidFill>
                  <a:schemeClr val="bg1">
                    <a:lumMod val="85000"/>
                  </a:schemeClr>
                </a:solidFill>
              </a:rPr>
              <a:t>rax</a:t>
            </a:r>
            <a:r>
              <a:rPr lang="en-US" dirty="0">
                <a:solidFill>
                  <a:schemeClr val="bg1">
                    <a:lumMod val="85000"/>
                  </a:schemeClr>
                </a:solidFill>
              </a:rPr>
              <a:t> stores the return value</a:t>
            </a:r>
          </a:p>
          <a:p>
            <a:r>
              <a:rPr lang="en-US" b="1" dirty="0">
                <a:solidFill>
                  <a:schemeClr val="bg1">
                    <a:lumMod val="85000"/>
                  </a:schemeClr>
                </a:solidFill>
              </a:rPr>
              <a:t>%</a:t>
            </a:r>
            <a:r>
              <a:rPr lang="en-US" b="1" dirty="0" err="1">
                <a:solidFill>
                  <a:schemeClr val="bg1">
                    <a:lumMod val="85000"/>
                  </a:schemeClr>
                </a:solidFill>
              </a:rPr>
              <a:t>rdi</a:t>
            </a:r>
            <a:r>
              <a:rPr lang="en-US" b="1" dirty="0">
                <a:solidFill>
                  <a:schemeClr val="bg1">
                    <a:lumMod val="85000"/>
                  </a:schemeClr>
                </a:solidFill>
              </a:rPr>
              <a:t> </a:t>
            </a:r>
            <a:r>
              <a:rPr lang="en-US" dirty="0">
                <a:solidFill>
                  <a:schemeClr val="bg1">
                    <a:lumMod val="85000"/>
                  </a:schemeClr>
                </a:solidFill>
              </a:rPr>
              <a:t>stores the first parameter to a function</a:t>
            </a:r>
          </a:p>
          <a:p>
            <a:r>
              <a:rPr lang="en-US" b="1" dirty="0">
                <a:solidFill>
                  <a:schemeClr val="bg1">
                    <a:lumMod val="85000"/>
                  </a:schemeClr>
                </a:solidFill>
              </a:rPr>
              <a:t>%</a:t>
            </a:r>
            <a:r>
              <a:rPr lang="en-US" b="1" dirty="0" err="1">
                <a:solidFill>
                  <a:schemeClr val="bg1">
                    <a:lumMod val="85000"/>
                  </a:schemeClr>
                </a:solidFill>
              </a:rPr>
              <a:t>rsi</a:t>
            </a:r>
            <a:r>
              <a:rPr lang="en-US" dirty="0">
                <a:solidFill>
                  <a:schemeClr val="bg1">
                    <a:lumMod val="85000"/>
                  </a:schemeClr>
                </a:solidFill>
              </a:rPr>
              <a:t> stores the second parameter to a function</a:t>
            </a:r>
          </a:p>
          <a:p>
            <a:r>
              <a:rPr lang="en-US" b="1" dirty="0">
                <a:solidFill>
                  <a:schemeClr val="bg1">
                    <a:lumMod val="85000"/>
                  </a:schemeClr>
                </a:solidFill>
              </a:rPr>
              <a:t>%</a:t>
            </a:r>
            <a:r>
              <a:rPr lang="en-US" b="1" dirty="0" err="1">
                <a:solidFill>
                  <a:schemeClr val="bg1">
                    <a:lumMod val="85000"/>
                  </a:schemeClr>
                </a:solidFill>
              </a:rPr>
              <a:t>rdx</a:t>
            </a:r>
            <a:r>
              <a:rPr lang="en-US" dirty="0">
                <a:solidFill>
                  <a:schemeClr val="bg1">
                    <a:lumMod val="85000"/>
                  </a:schemeClr>
                </a:solidFill>
              </a:rPr>
              <a:t> stores the third parameter to a function</a:t>
            </a:r>
            <a:endParaRPr lang="en-US" b="1" dirty="0">
              <a:solidFill>
                <a:schemeClr val="bg1">
                  <a:lumMod val="85000"/>
                </a:schemeClr>
              </a:solidFill>
            </a:endParaRPr>
          </a:p>
          <a:p>
            <a:r>
              <a:rPr lang="en-US" b="1" dirty="0"/>
              <a:t>%rip </a:t>
            </a:r>
            <a:r>
              <a:rPr lang="en-US" dirty="0"/>
              <a:t>stores the address of the next instruction to execute</a:t>
            </a:r>
          </a:p>
          <a:p>
            <a:r>
              <a:rPr lang="en-US" b="1" dirty="0">
                <a:solidFill>
                  <a:schemeClr val="bg1">
                    <a:lumMod val="85000"/>
                  </a:schemeClr>
                </a:solidFill>
              </a:rPr>
              <a:t>%</a:t>
            </a:r>
            <a:r>
              <a:rPr lang="en-US" b="1" dirty="0" err="1">
                <a:solidFill>
                  <a:schemeClr val="bg1">
                    <a:lumMod val="85000"/>
                  </a:schemeClr>
                </a:solidFill>
              </a:rPr>
              <a:t>rsp</a:t>
            </a:r>
            <a:r>
              <a:rPr lang="en-US" dirty="0">
                <a:solidFill>
                  <a:schemeClr val="bg1">
                    <a:lumMod val="85000"/>
                  </a:schemeClr>
                </a:solidFill>
              </a:rPr>
              <a:t> stores the address of the current top of the stack</a:t>
            </a:r>
          </a:p>
          <a:p>
            <a:endParaRPr lang="en-US" b="1" dirty="0"/>
          </a:p>
          <a:p>
            <a:pPr marL="0" indent="0">
              <a:buNone/>
            </a:pPr>
            <a:r>
              <a:rPr lang="en-US" dirty="0"/>
              <a:t>See the x86-64 Guide and Reference Sheet on the Resources webpage for more!</a:t>
            </a:r>
          </a:p>
        </p:txBody>
      </p:sp>
    </p:spTree>
    <p:extLst>
      <p:ext uri="{BB962C8B-B14F-4D97-AF65-F5344CB8AC3E}">
        <p14:creationId xmlns:p14="http://schemas.microsoft.com/office/powerpoint/2010/main" val="1627859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E46D-4A0D-1C41-BA01-B7FA469151DA}"/>
              </a:ext>
            </a:extLst>
          </p:cNvPr>
          <p:cNvSpPr>
            <a:spLocks noGrp="1"/>
          </p:cNvSpPr>
          <p:nvPr>
            <p:ph type="title"/>
          </p:nvPr>
        </p:nvSpPr>
        <p:spPr/>
        <p:txBody>
          <a:bodyPr/>
          <a:lstStyle/>
          <a:p>
            <a:r>
              <a:rPr lang="en-US" dirty="0"/>
              <a:t>Instructions Are Just Bytes!</a:t>
            </a:r>
          </a:p>
        </p:txBody>
      </p:sp>
      <p:pic>
        <p:nvPicPr>
          <p:cNvPr id="4" name="Picture 3" descr="A diagram showing the layout of a computer's architecture.  The CPU consists of registers, an &quot;Arithmetic Logic Unit&quot;, and communicates with the rest of the computer, for instance main memory (where the stack/heap/program code live), interfaces to other devices such as USB and Graphics devices and storage disks.">
            <a:extLst>
              <a:ext uri="{FF2B5EF4-FFF2-40B4-BE49-F238E27FC236}">
                <a16:creationId xmlns:a16="http://schemas.microsoft.com/office/drawing/2014/main" id="{095737C9-D2FD-D04E-BFAD-9567B2DB1205}"/>
              </a:ext>
            </a:extLst>
          </p:cNvPr>
          <p:cNvPicPr>
            <a:picLocks noChangeAspect="1"/>
          </p:cNvPicPr>
          <p:nvPr>
            <p:custDataLst>
              <p:tags r:id="rId1"/>
            </p:custDataLst>
          </p:nvPr>
        </p:nvPicPr>
        <p:blipFill>
          <a:blip r:embed="rId3"/>
          <a:stretch>
            <a:fillRect/>
          </a:stretch>
        </p:blipFill>
        <p:spPr>
          <a:xfrm>
            <a:off x="2376047" y="1371600"/>
            <a:ext cx="7439906" cy="5140012"/>
          </a:xfrm>
          <a:prstGeom prst="rect">
            <a:avLst/>
          </a:prstGeom>
        </p:spPr>
      </p:pic>
    </p:spTree>
    <p:extLst>
      <p:ext uri="{BB962C8B-B14F-4D97-AF65-F5344CB8AC3E}">
        <p14:creationId xmlns:p14="http://schemas.microsoft.com/office/powerpoint/2010/main" val="170380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E46D-4A0D-1C41-BA01-B7FA469151DA}"/>
              </a:ext>
            </a:extLst>
          </p:cNvPr>
          <p:cNvSpPr>
            <a:spLocks noGrp="1"/>
          </p:cNvSpPr>
          <p:nvPr>
            <p:ph type="title"/>
          </p:nvPr>
        </p:nvSpPr>
        <p:spPr/>
        <p:txBody>
          <a:bodyPr/>
          <a:lstStyle/>
          <a:p>
            <a:r>
              <a:rPr lang="en-US" dirty="0"/>
              <a:t>Instructions Are Just Bytes!</a:t>
            </a:r>
          </a:p>
        </p:txBody>
      </p:sp>
      <p:pic>
        <p:nvPicPr>
          <p:cNvPr id="4" name="Picture 3" descr="A diagram showing the layout of a computer's architecture.  The CPU consists of registers, an &quot;Arithmetic Logic Unit&quot;, and communicates with the rest of the computer, for instance main memory (where the stack/heap/program code live), interfaces to other devices such as USB and Graphics devices and storage disks.  This image is zoomed in on the &quot;main memory&quot; portion of the diagram.">
            <a:extLst>
              <a:ext uri="{FF2B5EF4-FFF2-40B4-BE49-F238E27FC236}">
                <a16:creationId xmlns:a16="http://schemas.microsoft.com/office/drawing/2014/main" id="{095737C9-D2FD-D04E-BFAD-9567B2DB1205}"/>
              </a:ext>
            </a:extLst>
          </p:cNvPr>
          <p:cNvPicPr>
            <a:picLocks noChangeAspect="1"/>
          </p:cNvPicPr>
          <p:nvPr>
            <p:custDataLst>
              <p:tags r:id="rId1"/>
            </p:custDataLst>
          </p:nvPr>
        </p:nvPicPr>
        <p:blipFill>
          <a:blip r:embed="rId3"/>
          <a:stretch>
            <a:fillRect/>
          </a:stretch>
        </p:blipFill>
        <p:spPr>
          <a:xfrm>
            <a:off x="-14325600" y="-4191000"/>
            <a:ext cx="27203400" cy="18794028"/>
          </a:xfrm>
          <a:prstGeom prst="rect">
            <a:avLst/>
          </a:prstGeom>
        </p:spPr>
      </p:pic>
    </p:spTree>
    <p:extLst>
      <p:ext uri="{BB962C8B-B14F-4D97-AF65-F5344CB8AC3E}">
        <p14:creationId xmlns:p14="http://schemas.microsoft.com/office/powerpoint/2010/main" val="8940827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Instructions Are Just Bytes!</a:t>
            </a:r>
          </a:p>
        </p:txBody>
      </p:sp>
      <p:sp>
        <p:nvSpPr>
          <p:cNvPr id="16" name="Rectangle 15">
            <a:extLst>
              <a:ext uri="{FF2B5EF4-FFF2-40B4-BE49-F238E27FC236}">
                <a16:creationId xmlns:a16="http://schemas.microsoft.com/office/drawing/2014/main" id="{E7AE1AF6-FC8F-334B-AE72-BB9B96F7486A}"/>
              </a:ext>
            </a:extLst>
          </p:cNvPr>
          <p:cNvSpPr/>
          <p:nvPr>
            <p:custDataLst>
              <p:tags r:id="rId1"/>
            </p:custDataLst>
          </p:nvPr>
        </p:nvSpPr>
        <p:spPr>
          <a:xfrm>
            <a:off x="4195203" y="5786735"/>
            <a:ext cx="681597" cy="461665"/>
          </a:xfrm>
          <a:prstGeom prst="rect">
            <a:avLst/>
          </a:prstGeom>
        </p:spPr>
        <p:txBody>
          <a:bodyPr wrap="none">
            <a:spAutoFit/>
          </a:bodyPr>
          <a:lstStyle/>
          <a:p>
            <a:r>
              <a:rPr lang="en-US" dirty="0"/>
              <a:t>0x0</a:t>
            </a:r>
          </a:p>
        </p:txBody>
      </p:sp>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193914-60AD-D841-B65F-16BD98DA7090}"/>
              </a:ext>
            </a:extLst>
          </p:cNvPr>
          <p:cNvSpPr/>
          <p:nvPr>
            <p:custDataLst>
              <p:tags r:id="rId2"/>
            </p:custDataLst>
          </p:nvPr>
        </p:nvSpPr>
        <p:spPr>
          <a:xfrm>
            <a:off x="4876800" y="20574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41A4667-CAF4-D14D-A500-578D2E661C0D}"/>
              </a:ext>
            </a:extLst>
          </p:cNvPr>
          <p:cNvSpPr/>
          <p:nvPr>
            <p:custDataLst>
              <p:tags r:id="rId3"/>
            </p:custDataLst>
          </p:nvPr>
        </p:nvSpPr>
        <p:spPr>
          <a:xfrm>
            <a:off x="4876800" y="401293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20" name="Straight Arrow Connector 19">
            <a:extLst>
              <a:ext uri="{FF2B5EF4-FFF2-40B4-BE49-F238E27FC236}">
                <a16:creationId xmlns:a16="http://schemas.microsoft.com/office/drawing/2014/main" id="{5D8AEBF1-EEDB-3045-86E2-3399C654EC93}"/>
              </a:ext>
            </a:extLst>
          </p:cNvPr>
          <p:cNvCxnSpPr>
            <a:cxnSpLocks/>
          </p:cNvCxnSpPr>
          <p:nvPr>
            <p:custDataLst>
              <p:tags r:id="rId4"/>
            </p:custDataLst>
          </p:nvPr>
        </p:nvCxnSpPr>
        <p:spPr>
          <a:xfrm flipH="1">
            <a:off x="6096000" y="2866307"/>
            <a:ext cx="1" cy="7150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648D7F7-C13C-8D44-9AF5-79EF4AF7060D}"/>
              </a:ext>
            </a:extLst>
          </p:cNvPr>
          <p:cNvSpPr/>
          <p:nvPr>
            <p:custDataLst>
              <p:tags r:id="rId5"/>
            </p:custDataLst>
          </p:nvPr>
        </p:nvSpPr>
        <p:spPr>
          <a:xfrm>
            <a:off x="4876800" y="2057399"/>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3" name="Rectangle 22">
            <a:extLst>
              <a:ext uri="{FF2B5EF4-FFF2-40B4-BE49-F238E27FC236}">
                <a16:creationId xmlns:a16="http://schemas.microsoft.com/office/drawing/2014/main" id="{DE206192-216F-144D-9623-BF744BC8DBB6}"/>
              </a:ext>
            </a:extLst>
          </p:cNvPr>
          <p:cNvSpPr/>
          <p:nvPr>
            <p:custDataLst>
              <p:tags r:id="rId6"/>
            </p:custDataLst>
          </p:nvPr>
        </p:nvSpPr>
        <p:spPr>
          <a:xfrm>
            <a:off x="4874592" y="4876800"/>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4" name="Rectangle 23">
            <a:extLst>
              <a:ext uri="{FF2B5EF4-FFF2-40B4-BE49-F238E27FC236}">
                <a16:creationId xmlns:a16="http://schemas.microsoft.com/office/drawing/2014/main" id="{A127102D-40B8-DD48-96A6-7EC8B2EDB972}"/>
              </a:ext>
            </a:extLst>
          </p:cNvPr>
          <p:cNvSpPr/>
          <p:nvPr>
            <p:custDataLst>
              <p:tags r:id="rId7"/>
            </p:custDataLst>
          </p:nvPr>
        </p:nvSpPr>
        <p:spPr>
          <a:xfrm>
            <a:off x="4876800" y="5562600"/>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cxnSp>
        <p:nvCxnSpPr>
          <p:cNvPr id="29" name="Straight Arrow Connector 28">
            <a:extLst>
              <a:ext uri="{FF2B5EF4-FFF2-40B4-BE49-F238E27FC236}">
                <a16:creationId xmlns:a16="http://schemas.microsoft.com/office/drawing/2014/main" id="{BBD16155-01EA-0049-9DBC-6F314B7DD8A7}"/>
              </a:ext>
            </a:extLst>
          </p:cNvPr>
          <p:cNvCxnSpPr>
            <a:cxnSpLocks/>
          </p:cNvCxnSpPr>
          <p:nvPr>
            <p:custDataLst>
              <p:tags r:id="rId8"/>
            </p:custDataLst>
          </p:nvPr>
        </p:nvCxnSpPr>
        <p:spPr>
          <a:xfrm flipV="1">
            <a:off x="6093791" y="3581400"/>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Right Arrow 31">
            <a:extLst>
              <a:ext uri="{FF2B5EF4-FFF2-40B4-BE49-F238E27FC236}">
                <a16:creationId xmlns:a16="http://schemas.microsoft.com/office/drawing/2014/main" id="{63D79839-E546-4F46-8BEE-F6EE207A7614}"/>
              </a:ext>
            </a:extLst>
          </p:cNvPr>
          <p:cNvSpPr/>
          <p:nvPr/>
        </p:nvSpPr>
        <p:spPr>
          <a:xfrm>
            <a:off x="3196197" y="5554551"/>
            <a:ext cx="1375803" cy="3077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2BE9665-D0A5-1C4B-9C27-FE37A1A66FE8}"/>
              </a:ext>
            </a:extLst>
          </p:cNvPr>
          <p:cNvSpPr/>
          <p:nvPr/>
        </p:nvSpPr>
        <p:spPr>
          <a:xfrm>
            <a:off x="1524000" y="5373469"/>
            <a:ext cx="1672197" cy="646331"/>
          </a:xfrm>
          <a:prstGeom prst="rect">
            <a:avLst/>
          </a:prstGeom>
        </p:spPr>
        <p:txBody>
          <a:bodyPr wrap="square">
            <a:spAutoFit/>
          </a:bodyPr>
          <a:lstStyle/>
          <a:p>
            <a:pPr algn="ctr"/>
            <a:r>
              <a:rPr lang="en-US" dirty="0"/>
              <a:t>Machine code instructions</a:t>
            </a:r>
          </a:p>
        </p:txBody>
      </p:sp>
      <p:sp>
        <p:nvSpPr>
          <p:cNvPr id="13" name="TextBox 12">
            <a:extLst>
              <a:ext uri="{FF2B5EF4-FFF2-40B4-BE49-F238E27FC236}">
                <a16:creationId xmlns:a16="http://schemas.microsoft.com/office/drawing/2014/main" id="{BE314DD7-4961-1840-9288-6A8890C97BF7}"/>
              </a:ext>
            </a:extLst>
          </p:cNvPr>
          <p:cNvSpPr txBox="1"/>
          <p:nvPr/>
        </p:nvSpPr>
        <p:spPr>
          <a:xfrm>
            <a:off x="5302549" y="1592039"/>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4122534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0" y="1447800"/>
            <a:ext cx="6248400" cy="1569660"/>
          </a:xfrm>
          <a:prstGeom prst="rect">
            <a:avLst/>
          </a:prstGeom>
        </p:spPr>
        <p:txBody>
          <a:bodyPr wrap="square">
            <a:spAutoFit/>
          </a:bodyPr>
          <a:lstStyle/>
          <a:p>
            <a:pPr algn="l"/>
            <a:r>
              <a:rPr lang="en-US" sz="1600" dirty="0">
                <a:latin typeface="Consolas" panose="020B0609020204030204" pitchFamily="49" charset="0"/>
                <a:cs typeface="Consolas" panose="020B0609020204030204" pitchFamily="49" charset="0"/>
              </a:rPr>
              <a:t>00000000004004ed &lt;loop&gt;:</a:t>
            </a:r>
          </a:p>
          <a:p>
            <a:pPr algn="l"/>
            <a:r>
              <a:rPr lang="en-US" sz="1600" dirty="0">
                <a:solidFill>
                  <a:srgbClr val="FF0000"/>
                </a:solidFill>
                <a:latin typeface="Consolas" panose="020B0609020204030204" pitchFamily="49" charset="0"/>
                <a:cs typeface="Consolas" panose="020B0609020204030204" pitchFamily="49" charset="0"/>
              </a:rPr>
              <a:t>4004ed: 55                    push   %</a:t>
            </a:r>
            <a:r>
              <a:rPr lang="en-US" sz="1600" dirty="0" err="1">
                <a:solidFill>
                  <a:srgbClr val="FF0000"/>
                </a:solidFill>
                <a:latin typeface="Consolas" panose="020B0609020204030204" pitchFamily="49" charset="0"/>
                <a:cs typeface="Consolas" panose="020B0609020204030204" pitchFamily="49" charset="0"/>
              </a:rPr>
              <a:t>rbp</a:t>
            </a:r>
            <a:endParaRPr lang="en-US" sz="1600" dirty="0">
              <a:solidFill>
                <a:srgbClr val="FF0000"/>
              </a:solidFill>
              <a:latin typeface="Consolas" panose="020B0609020204030204" pitchFamily="49" charset="0"/>
              <a:cs typeface="Consolas" panose="020B0609020204030204" pitchFamily="49" charset="0"/>
            </a:endParaRPr>
          </a:p>
          <a:p>
            <a:pPr algn="l"/>
            <a:r>
              <a:rPr lang="en-US" sz="1600" dirty="0">
                <a:solidFill>
                  <a:srgbClr val="FFC000"/>
                </a:solidFill>
                <a:latin typeface="Consolas" panose="020B0609020204030204" pitchFamily="49" charset="0"/>
                <a:cs typeface="Consolas" panose="020B0609020204030204" pitchFamily="49" charset="0"/>
              </a:rPr>
              <a:t>4004ee: 48 89 e5              mov    %</a:t>
            </a:r>
            <a:r>
              <a:rPr lang="en-US" sz="1600" dirty="0" err="1">
                <a:solidFill>
                  <a:srgbClr val="FFC000"/>
                </a:solidFill>
                <a:latin typeface="Consolas" panose="020B0609020204030204" pitchFamily="49" charset="0"/>
                <a:cs typeface="Consolas" panose="020B0609020204030204" pitchFamily="49" charset="0"/>
              </a:rPr>
              <a:t>rsp</a:t>
            </a:r>
            <a:r>
              <a:rPr lang="en-US" sz="1600" dirty="0">
                <a:solidFill>
                  <a:srgbClr val="FFC000"/>
                </a:solidFill>
                <a:latin typeface="Consolas" panose="020B0609020204030204" pitchFamily="49" charset="0"/>
                <a:cs typeface="Consolas" panose="020B0609020204030204" pitchFamily="49" charset="0"/>
              </a:rPr>
              <a:t>,%</a:t>
            </a:r>
            <a:r>
              <a:rPr lang="en-US" sz="1600" dirty="0" err="1">
                <a:solidFill>
                  <a:srgbClr val="FFC000"/>
                </a:solidFill>
                <a:latin typeface="Consolas" panose="020B0609020204030204" pitchFamily="49" charset="0"/>
                <a:cs typeface="Consolas" panose="020B0609020204030204" pitchFamily="49" charset="0"/>
              </a:rPr>
              <a:t>rbp</a:t>
            </a:r>
            <a:endParaRPr lang="en-US" sz="1600" dirty="0">
              <a:solidFill>
                <a:srgbClr val="FFC000"/>
              </a:solidFill>
              <a:latin typeface="Consolas" panose="020B0609020204030204" pitchFamily="49" charset="0"/>
              <a:cs typeface="Consolas" panose="020B0609020204030204" pitchFamily="49" charset="0"/>
            </a:endParaRPr>
          </a:p>
          <a:p>
            <a:pPr algn="l"/>
            <a:r>
              <a:rPr lang="en-US" sz="1600" dirty="0">
                <a:solidFill>
                  <a:srgbClr val="00B050"/>
                </a:solidFill>
                <a:latin typeface="Consolas" panose="020B0609020204030204" pitchFamily="49" charset="0"/>
                <a:cs typeface="Consolas" panose="020B0609020204030204" pitchFamily="49" charset="0"/>
              </a:rPr>
              <a:t>4004f1: c7 45 fc 00 00 00 00  </a:t>
            </a:r>
            <a:r>
              <a:rPr lang="en-US" sz="1600" dirty="0" err="1">
                <a:solidFill>
                  <a:srgbClr val="00B050"/>
                </a:solidFill>
                <a:latin typeface="Consolas" panose="020B0609020204030204" pitchFamily="49" charset="0"/>
                <a:cs typeface="Consolas" panose="020B0609020204030204" pitchFamily="49" charset="0"/>
              </a:rPr>
              <a:t>movl</a:t>
            </a:r>
            <a:r>
              <a:rPr lang="en-US" sz="1600" dirty="0">
                <a:solidFill>
                  <a:srgbClr val="00B050"/>
                </a:solidFill>
                <a:latin typeface="Consolas" panose="020B0609020204030204" pitchFamily="49" charset="0"/>
                <a:cs typeface="Consolas" panose="020B0609020204030204" pitchFamily="49" charset="0"/>
              </a:rPr>
              <a:t>   $0x0,-0x4(%</a:t>
            </a:r>
            <a:r>
              <a:rPr lang="en-US" sz="1600" dirty="0" err="1">
                <a:solidFill>
                  <a:srgbClr val="00B050"/>
                </a:solidFill>
                <a:latin typeface="Consolas" panose="020B0609020204030204" pitchFamily="49" charset="0"/>
                <a:cs typeface="Consolas" panose="020B0609020204030204" pitchFamily="49" charset="0"/>
              </a:rPr>
              <a:t>rbp</a:t>
            </a:r>
            <a:r>
              <a:rPr lang="en-US" sz="1600" dirty="0">
                <a:solidFill>
                  <a:srgbClr val="00B050"/>
                </a:solidFill>
                <a:latin typeface="Consolas" panose="020B0609020204030204" pitchFamily="49" charset="0"/>
                <a:cs typeface="Consolas" panose="020B0609020204030204" pitchFamily="49" charset="0"/>
              </a:rPr>
              <a:t>)</a:t>
            </a:r>
          </a:p>
          <a:p>
            <a:pPr algn="l"/>
            <a:r>
              <a:rPr lang="en-US" sz="1600" dirty="0">
                <a:solidFill>
                  <a:srgbClr val="0432FF"/>
                </a:solidFill>
                <a:latin typeface="Consolas" panose="020B0609020204030204" pitchFamily="49" charset="0"/>
                <a:cs typeface="Consolas" panose="020B0609020204030204" pitchFamily="49" charset="0"/>
              </a:rPr>
              <a:t>4004f8: 83 45 fc 01           </a:t>
            </a:r>
            <a:r>
              <a:rPr lang="en-US" sz="1600" dirty="0" err="1">
                <a:solidFill>
                  <a:srgbClr val="0432FF"/>
                </a:solidFill>
                <a:latin typeface="Consolas" panose="020B0609020204030204" pitchFamily="49" charset="0"/>
                <a:cs typeface="Consolas" panose="020B0609020204030204" pitchFamily="49" charset="0"/>
              </a:rPr>
              <a:t>addl</a:t>
            </a:r>
            <a:r>
              <a:rPr lang="en-US" sz="1600" dirty="0">
                <a:solidFill>
                  <a:srgbClr val="0432FF"/>
                </a:solidFill>
                <a:latin typeface="Consolas" panose="020B0609020204030204" pitchFamily="49" charset="0"/>
                <a:cs typeface="Consolas" panose="020B0609020204030204" pitchFamily="49" charset="0"/>
              </a:rPr>
              <a:t>   $0x1,-0x4(%</a:t>
            </a:r>
            <a:r>
              <a:rPr lang="en-US" sz="1600" dirty="0" err="1">
                <a:solidFill>
                  <a:srgbClr val="0432FF"/>
                </a:solidFill>
                <a:latin typeface="Consolas" panose="020B0609020204030204" pitchFamily="49" charset="0"/>
                <a:cs typeface="Consolas" panose="020B0609020204030204" pitchFamily="49" charset="0"/>
              </a:rPr>
              <a:t>rbp</a:t>
            </a:r>
            <a:r>
              <a:rPr lang="en-US" sz="1600" dirty="0">
                <a:solidFill>
                  <a:srgbClr val="0432FF"/>
                </a:solidFill>
                <a:latin typeface="Consolas" panose="020B0609020204030204" pitchFamily="49" charset="0"/>
                <a:cs typeface="Consolas" panose="020B0609020204030204" pitchFamily="49" charset="0"/>
              </a:rPr>
              <a:t>)</a:t>
            </a:r>
          </a:p>
          <a:p>
            <a:pPr algn="l"/>
            <a:r>
              <a:rPr lang="en-US" sz="1600" dirty="0">
                <a:solidFill>
                  <a:srgbClr val="7030A0"/>
                </a:solidFill>
                <a:latin typeface="Consolas" panose="020B0609020204030204" pitchFamily="49" charset="0"/>
                <a:cs typeface="Consolas" panose="020B0609020204030204" pitchFamily="49" charset="0"/>
              </a:rPr>
              <a:t>4004fc: eb fa                 </a:t>
            </a:r>
            <a:r>
              <a:rPr lang="en-US" sz="1600" dirty="0" err="1">
                <a:solidFill>
                  <a:srgbClr val="7030A0"/>
                </a:solidFill>
                <a:latin typeface="Consolas" panose="020B0609020204030204" pitchFamily="49" charset="0"/>
                <a:cs typeface="Consolas" panose="020B0609020204030204" pitchFamily="49" charset="0"/>
              </a:rPr>
              <a:t>jmp</a:t>
            </a:r>
            <a:r>
              <a:rPr lang="en-US" sz="1600" dirty="0">
                <a:solidFill>
                  <a:srgbClr val="7030A0"/>
                </a:solidFill>
                <a:latin typeface="Consolas" panose="020B0609020204030204" pitchFamily="49" charset="0"/>
                <a:cs typeface="Consolas" panose="020B0609020204030204" pitchFamily="49" charset="0"/>
              </a:rPr>
              <a:t>    4004f8 &lt;loop+0xb&gt;</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640080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72CDE7B8-0536-2F49-934E-CCD569CF475C}"/>
              </a:ext>
            </a:extLst>
          </p:cNvPr>
          <p:cNvSpPr/>
          <p:nvPr>
            <p:custDataLst>
              <p:tags r:id="rId1"/>
            </p:custDataLst>
          </p:nvPr>
        </p:nvSpPr>
        <p:spPr>
          <a:xfrm>
            <a:off x="9525000" y="2144256"/>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588C8A7-FADE-534E-9A8F-C3B4AD6DAEA1}"/>
              </a:ext>
            </a:extLst>
          </p:cNvPr>
          <p:cNvSpPr/>
          <p:nvPr>
            <p:custDataLst>
              <p:tags r:id="rId2"/>
            </p:custDataLst>
          </p:nvPr>
        </p:nvSpPr>
        <p:spPr>
          <a:xfrm>
            <a:off x="9525000" y="4099793"/>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sp>
        <p:nvSpPr>
          <p:cNvPr id="20" name="Rectangle 19">
            <a:extLst>
              <a:ext uri="{FF2B5EF4-FFF2-40B4-BE49-F238E27FC236}">
                <a16:creationId xmlns:a16="http://schemas.microsoft.com/office/drawing/2014/main" id="{FCCE6707-37DC-864A-8DC7-95B7B753534C}"/>
              </a:ext>
            </a:extLst>
          </p:cNvPr>
          <p:cNvSpPr/>
          <p:nvPr>
            <p:custDataLst>
              <p:tags r:id="rId3"/>
            </p:custDataLst>
          </p:nvPr>
        </p:nvSpPr>
        <p:spPr>
          <a:xfrm>
            <a:off x="9525000" y="2144255"/>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1" name="Rectangle 20">
            <a:extLst>
              <a:ext uri="{FF2B5EF4-FFF2-40B4-BE49-F238E27FC236}">
                <a16:creationId xmlns:a16="http://schemas.microsoft.com/office/drawing/2014/main" id="{2AA98D2A-BD88-4D43-BB06-3D28BA985B56}"/>
              </a:ext>
            </a:extLst>
          </p:cNvPr>
          <p:cNvSpPr/>
          <p:nvPr>
            <p:custDataLst>
              <p:tags r:id="rId4"/>
            </p:custDataLst>
          </p:nvPr>
        </p:nvSpPr>
        <p:spPr>
          <a:xfrm>
            <a:off x="9522792" y="4963656"/>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2" name="Rectangle 21">
            <a:extLst>
              <a:ext uri="{FF2B5EF4-FFF2-40B4-BE49-F238E27FC236}">
                <a16:creationId xmlns:a16="http://schemas.microsoft.com/office/drawing/2014/main" id="{E8FCE66A-A923-A24E-B40E-37228CB7B2F3}"/>
              </a:ext>
            </a:extLst>
          </p:cNvPr>
          <p:cNvSpPr/>
          <p:nvPr>
            <p:custDataLst>
              <p:tags r:id="rId5"/>
            </p:custDataLst>
          </p:nvPr>
        </p:nvSpPr>
        <p:spPr>
          <a:xfrm>
            <a:off x="9525000" y="5649456"/>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3" name="TextBox 2">
            <a:extLst>
              <a:ext uri="{FF2B5EF4-FFF2-40B4-BE49-F238E27FC236}">
                <a16:creationId xmlns:a16="http://schemas.microsoft.com/office/drawing/2014/main" id="{DE9094F5-C7D3-0042-8974-258F7B602A36}"/>
              </a:ext>
            </a:extLst>
          </p:cNvPr>
          <p:cNvSpPr txBox="1"/>
          <p:nvPr/>
        </p:nvSpPr>
        <p:spPr>
          <a:xfrm>
            <a:off x="9950750" y="1727048"/>
            <a:ext cx="1582484" cy="369332"/>
          </a:xfrm>
          <a:prstGeom prst="rect">
            <a:avLst/>
          </a:prstGeom>
          <a:noFill/>
        </p:spPr>
        <p:txBody>
          <a:bodyPr wrap="none" rtlCol="0">
            <a:spAutoFit/>
          </a:bodyPr>
          <a:lstStyle/>
          <a:p>
            <a:r>
              <a:rPr lang="en-US" u="sng" dirty="0"/>
              <a:t>Main Memory</a:t>
            </a:r>
          </a:p>
        </p:txBody>
      </p:sp>
      <p:sp>
        <p:nvSpPr>
          <p:cNvPr id="36" name="Right Brace 35">
            <a:extLst>
              <a:ext uri="{FF2B5EF4-FFF2-40B4-BE49-F238E27FC236}">
                <a16:creationId xmlns:a16="http://schemas.microsoft.com/office/drawing/2014/main" id="{7561BF16-B42D-7C4A-B69B-D570B56F8A09}"/>
              </a:ext>
            </a:extLst>
          </p:cNvPr>
          <p:cNvSpPr/>
          <p:nvPr/>
        </p:nvSpPr>
        <p:spPr>
          <a:xfrm>
            <a:off x="8839200" y="279400"/>
            <a:ext cx="609600" cy="6299200"/>
          </a:xfrm>
          <a:prstGeom prst="rightBrace">
            <a:avLst>
              <a:gd name="adj1" fmla="val 8333"/>
              <a:gd name="adj2" fmla="val 8765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48111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ectangle 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7E051E-2179-9848-A848-A5CF6A752E99}"/>
              </a:ext>
            </a:extLst>
          </p:cNvPr>
          <p:cNvSpPr/>
          <p:nvPr>
            <p:custDataLst>
              <p:tags r:id="rId1"/>
            </p:custDataLst>
          </p:nvPr>
        </p:nvSpPr>
        <p:spPr>
          <a:xfrm>
            <a:off x="13182600" y="2144256"/>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48D-B074-EA4E-B3FD-A223861E602B}"/>
              </a:ext>
            </a:extLst>
          </p:cNvPr>
          <p:cNvSpPr/>
          <p:nvPr>
            <p:custDataLst>
              <p:tags r:id="rId2"/>
            </p:custDataLst>
          </p:nvPr>
        </p:nvSpPr>
        <p:spPr>
          <a:xfrm>
            <a:off x="13182600" y="4099793"/>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sp>
        <p:nvSpPr>
          <p:cNvPr id="8" name="Rectangle 7">
            <a:extLst>
              <a:ext uri="{FF2B5EF4-FFF2-40B4-BE49-F238E27FC236}">
                <a16:creationId xmlns:a16="http://schemas.microsoft.com/office/drawing/2014/main" id="{FD9FDA60-9D0B-6342-A7BF-FC4347B04E2A}"/>
              </a:ext>
            </a:extLst>
          </p:cNvPr>
          <p:cNvSpPr/>
          <p:nvPr>
            <p:custDataLst>
              <p:tags r:id="rId3"/>
            </p:custDataLst>
          </p:nvPr>
        </p:nvSpPr>
        <p:spPr>
          <a:xfrm>
            <a:off x="13182600" y="2144255"/>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9" name="Rectangle 8">
            <a:extLst>
              <a:ext uri="{FF2B5EF4-FFF2-40B4-BE49-F238E27FC236}">
                <a16:creationId xmlns:a16="http://schemas.microsoft.com/office/drawing/2014/main" id="{D9E176DE-D2C2-E146-A776-A106C552DB4B}"/>
              </a:ext>
            </a:extLst>
          </p:cNvPr>
          <p:cNvSpPr/>
          <p:nvPr>
            <p:custDataLst>
              <p:tags r:id="rId4"/>
            </p:custDataLst>
          </p:nvPr>
        </p:nvSpPr>
        <p:spPr>
          <a:xfrm>
            <a:off x="13180392" y="4963656"/>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0" name="Rectangle 9">
            <a:extLst>
              <a:ext uri="{FF2B5EF4-FFF2-40B4-BE49-F238E27FC236}">
                <a16:creationId xmlns:a16="http://schemas.microsoft.com/office/drawing/2014/main" id="{62008FC3-6545-E442-94B9-454CDE6363D9}"/>
              </a:ext>
            </a:extLst>
          </p:cNvPr>
          <p:cNvSpPr/>
          <p:nvPr>
            <p:custDataLst>
              <p:tags r:id="rId5"/>
            </p:custDataLst>
          </p:nvPr>
        </p:nvSpPr>
        <p:spPr>
          <a:xfrm>
            <a:off x="13182600" y="5649456"/>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1" name="TextBox 10">
            <a:extLst>
              <a:ext uri="{FF2B5EF4-FFF2-40B4-BE49-F238E27FC236}">
                <a16:creationId xmlns:a16="http://schemas.microsoft.com/office/drawing/2014/main" id="{99EE91B9-00F2-594A-B8D8-079EF2507AEB}"/>
              </a:ext>
            </a:extLst>
          </p:cNvPr>
          <p:cNvSpPr txBox="1"/>
          <p:nvPr/>
        </p:nvSpPr>
        <p:spPr>
          <a:xfrm>
            <a:off x="13608350" y="1727048"/>
            <a:ext cx="1582484" cy="369332"/>
          </a:xfrm>
          <a:prstGeom prst="rect">
            <a:avLst/>
          </a:prstGeom>
          <a:noFill/>
        </p:spPr>
        <p:txBody>
          <a:bodyPr wrap="none" rtlCol="0">
            <a:spAutoFit/>
          </a:bodyPr>
          <a:lstStyle/>
          <a:p>
            <a:r>
              <a:rPr lang="en-US" u="sng" dirty="0"/>
              <a:t>Main Memory</a:t>
            </a:r>
          </a:p>
        </p:txBody>
      </p:sp>
      <p:sp>
        <p:nvSpPr>
          <p:cNvPr id="12" name="Right Brace 11">
            <a:extLst>
              <a:ext uri="{FF2B5EF4-FFF2-40B4-BE49-F238E27FC236}">
                <a16:creationId xmlns:a16="http://schemas.microsoft.com/office/drawing/2014/main" id="{743A386B-3FAE-5D4D-8EF1-7D6EB00123FD}"/>
              </a:ext>
            </a:extLst>
          </p:cNvPr>
          <p:cNvSpPr/>
          <p:nvPr/>
        </p:nvSpPr>
        <p:spPr>
          <a:xfrm>
            <a:off x="12496800" y="279400"/>
            <a:ext cx="609600" cy="6299200"/>
          </a:xfrm>
          <a:prstGeom prst="rightBrace">
            <a:avLst>
              <a:gd name="adj1" fmla="val 8333"/>
              <a:gd name="adj2" fmla="val 8765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Arrow 12">
            <a:extLst>
              <a:ext uri="{FF2B5EF4-FFF2-40B4-BE49-F238E27FC236}">
                <a16:creationId xmlns:a16="http://schemas.microsoft.com/office/drawing/2014/main" id="{0762A361-F436-7045-8F75-CFC70FFBBF02}"/>
              </a:ext>
            </a:extLst>
          </p:cNvPr>
          <p:cNvSpPr/>
          <p:nvPr/>
        </p:nvSpPr>
        <p:spPr>
          <a:xfrm>
            <a:off x="-381000" y="18288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CA89EC-42C3-8344-B938-CA099E6DE098}"/>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0x4004ed</a:t>
            </a:r>
          </a:p>
        </p:txBody>
      </p:sp>
      <p:sp>
        <p:nvSpPr>
          <p:cNvPr id="15" name="TextBox 14">
            <a:extLst>
              <a:ext uri="{FF2B5EF4-FFF2-40B4-BE49-F238E27FC236}">
                <a16:creationId xmlns:a16="http://schemas.microsoft.com/office/drawing/2014/main" id="{D3A009B2-085F-9F40-A874-B9725B182482}"/>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16" name="Straight Arrow Connector 15">
            <a:extLst>
              <a:ext uri="{FF2B5EF4-FFF2-40B4-BE49-F238E27FC236}">
                <a16:creationId xmlns:a16="http://schemas.microsoft.com/office/drawing/2014/main" id="{DFB68756-3675-B449-AF65-FC37E150EE58}"/>
              </a:ext>
            </a:extLst>
          </p:cNvPr>
          <p:cNvCxnSpPr>
            <a:stCxn id="14" idx="3"/>
          </p:cNvCxnSpPr>
          <p:nvPr/>
        </p:nvCxnSpPr>
        <p:spPr>
          <a:xfrm>
            <a:off x="7010400" y="5981700"/>
            <a:ext cx="2316480" cy="3660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5A0310C1-70F1-F745-BEE3-69A5EB1A5821}"/>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Tree>
    <p:extLst>
      <p:ext uri="{BB962C8B-B14F-4D97-AF65-F5344CB8AC3E}">
        <p14:creationId xmlns:p14="http://schemas.microsoft.com/office/powerpoint/2010/main" val="6974707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0x4004ee</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a:off x="7010400" y="5981700"/>
            <a:ext cx="231648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05BDCFB-9AA4-C348-B2AC-6C86B175BD3F}"/>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AEC6388B-AB22-AD4A-82E4-866EC708EAF9}"/>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3" name="Right Arrow 12">
            <a:extLst>
              <a:ext uri="{FF2B5EF4-FFF2-40B4-BE49-F238E27FC236}">
                <a16:creationId xmlns:a16="http://schemas.microsoft.com/office/drawing/2014/main" id="{92C535F5-F7B8-7047-901F-D3CA672B70A2}"/>
              </a:ext>
            </a:extLst>
          </p:cNvPr>
          <p:cNvSpPr/>
          <p:nvPr/>
        </p:nvSpPr>
        <p:spPr>
          <a:xfrm>
            <a:off x="-381000" y="21336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8850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25146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0x4004f1</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4876800"/>
            <a:ext cx="2316480" cy="11049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7BCE6055-7390-E741-B18C-CD26964C59B9}"/>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7D1E5F09-7883-2545-841B-A7AFB5FD3214}"/>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814229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0x4004f8</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09AEDB7-FD9D-104D-97C4-8F0D58B25E38}"/>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7C00AAE8-DCB4-714F-AB47-ECF7E4971543}"/>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181151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3000604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B045D8BD-58FB-FF49-ADD5-91ABE4B70D4B}"/>
              </a:ext>
            </a:extLst>
          </p:cNvPr>
          <p:cNvSpPr>
            <a:spLocks noGrp="1"/>
          </p:cNvSpPr>
          <p:nvPr>
            <p:ph idx="1"/>
          </p:nvPr>
        </p:nvSpPr>
        <p:spPr>
          <a:xfrm>
            <a:off x="76200" y="4191000"/>
            <a:ext cx="6451970" cy="1904999"/>
          </a:xfrm>
        </p:spPr>
        <p:txBody>
          <a:bodyPr/>
          <a:lstStyle/>
          <a:p>
            <a:pPr marL="0" indent="0">
              <a:buNone/>
            </a:pPr>
            <a:r>
              <a:rPr lang="en-US" dirty="0"/>
              <a:t>Special hardware sets the program counter to the next instruction:</a:t>
            </a:r>
          </a:p>
          <a:p>
            <a:pPr marL="0" indent="0">
              <a:buNone/>
            </a:pPr>
            <a:r>
              <a:rPr lang="en-US" dirty="0"/>
              <a:t>%rip += size of bytes of current instruction</a:t>
            </a:r>
          </a:p>
        </p:txBody>
      </p:sp>
      <p:sp>
        <p:nvSpPr>
          <p:cNvPr id="12" name="Right Arrow 11">
            <a:extLst>
              <a:ext uri="{FF2B5EF4-FFF2-40B4-BE49-F238E27FC236}">
                <a16:creationId xmlns:a16="http://schemas.microsoft.com/office/drawing/2014/main" id="{573FB32C-B5B7-034A-83CD-31797369BE9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87860B9-7989-D04D-AEB2-A34E5E3E9E71}"/>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19855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A6B7DDF-2BBA-7D44-90DC-08E123A2DDDE}"/>
              </a:ext>
            </a:extLst>
          </p:cNvPr>
          <p:cNvSpPr>
            <a:spLocks noGrp="1"/>
          </p:cNvSpPr>
          <p:nvPr>
            <p:ph type="title"/>
          </p:nvPr>
        </p:nvSpPr>
        <p:spPr/>
        <p:txBody>
          <a:bodyPr/>
          <a:lstStyle/>
          <a:p>
            <a:r>
              <a:rPr lang="en-US" dirty="0"/>
              <a:t>Going In Circles</a:t>
            </a:r>
          </a:p>
        </p:txBody>
      </p:sp>
      <p:sp>
        <p:nvSpPr>
          <p:cNvPr id="7" name="Content Placeholder 6">
            <a:extLst>
              <a:ext uri="{FF2B5EF4-FFF2-40B4-BE49-F238E27FC236}">
                <a16:creationId xmlns:a16="http://schemas.microsoft.com/office/drawing/2014/main" id="{4EC979F1-3FE8-1F4C-8BAD-81D7A2150C03}"/>
              </a:ext>
            </a:extLst>
          </p:cNvPr>
          <p:cNvSpPr>
            <a:spLocks noGrp="1"/>
          </p:cNvSpPr>
          <p:nvPr>
            <p:ph idx="1"/>
          </p:nvPr>
        </p:nvSpPr>
        <p:spPr/>
        <p:txBody>
          <a:bodyPr/>
          <a:lstStyle/>
          <a:p>
            <a:r>
              <a:rPr lang="en-US" dirty="0"/>
              <a:t>How can we use this representation of execution to represent e.g. a </a:t>
            </a:r>
            <a:r>
              <a:rPr lang="en-US" b="1" dirty="0"/>
              <a:t>loop</a:t>
            </a:r>
            <a:r>
              <a:rPr lang="en-US" dirty="0"/>
              <a:t>?</a:t>
            </a:r>
          </a:p>
          <a:p>
            <a:r>
              <a:rPr lang="en-US" b="1" dirty="0"/>
              <a:t>Key Idea:</a:t>
            </a:r>
            <a:r>
              <a:rPr lang="en-US" dirty="0"/>
              <a:t> we can ”interfere” with </a:t>
            </a:r>
            <a:r>
              <a:rPr lang="en-US" b="1" dirty="0"/>
              <a:t>%rip</a:t>
            </a:r>
            <a:r>
              <a:rPr lang="en-US" dirty="0"/>
              <a:t> and set it back to an earlier instruction!</a:t>
            </a:r>
            <a:endParaRPr lang="en-US" b="1" dirty="0"/>
          </a:p>
        </p:txBody>
      </p:sp>
    </p:spTree>
    <p:extLst>
      <p:ext uri="{BB962C8B-B14F-4D97-AF65-F5344CB8AC3E}">
        <p14:creationId xmlns:p14="http://schemas.microsoft.com/office/powerpoint/2010/main" val="2084934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703120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6073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3111957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573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This assembly represents an infinite loop in C!</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while (true) {…}</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190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err="1"/>
              <a:t>jmp</a:t>
            </a:r>
            <a:endParaRPr lang="en-US" dirty="0"/>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err="1"/>
              <a:t>jmp</a:t>
            </a:r>
            <a:r>
              <a:rPr lang="en-US" dirty="0"/>
              <a:t> instruction jumps to another instruction in the assembly code (“Unconditional Jump”).</a:t>
            </a:r>
            <a:endParaRPr lang="en-US" u="sng" dirty="0"/>
          </a:p>
          <a:p>
            <a:pPr marL="0" indent="0" algn="ctr">
              <a:buNone/>
            </a:pP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Label		(Direct Jump)</a:t>
            </a:r>
          </a:p>
          <a:p>
            <a:pPr marL="0" indent="0" algn="ctr">
              <a:buNone/>
            </a:pP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*Operand	 (Indirect Jump)</a:t>
            </a: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destination can be hardcoded into the instruction (direct jump):</a:t>
            </a:r>
          </a:p>
          <a:p>
            <a:pPr marL="0" indent="0">
              <a:buNone/>
            </a:pPr>
            <a:r>
              <a:rPr lang="en-US" b="1" dirty="0">
                <a:latin typeface="Consolas" panose="020B0609020204030204" pitchFamily="49" charset="0"/>
                <a:cs typeface="Consolas" panose="020B0609020204030204" pitchFamily="49" charset="0"/>
              </a:rPr>
              <a:t>	</a:t>
            </a:r>
            <a:r>
              <a:rPr lang="en-US" dirty="0"/>
              <a: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404f8 &lt;loop+0xb&gt;  </a:t>
            </a:r>
            <a:r>
              <a:rPr lang="en-US" dirty="0">
                <a:solidFill>
                  <a:schemeClr val="bg1">
                    <a:lumMod val="65000"/>
                  </a:schemeClr>
                </a:solidFill>
                <a:latin typeface="Consolas" panose="020B0609020204030204" pitchFamily="49" charset="0"/>
                <a:cs typeface="Consolas" panose="020B0609020204030204" pitchFamily="49" charset="0"/>
              </a:rPr>
              <a:t># jump to instruction at 0x404f8</a:t>
            </a:r>
          </a:p>
          <a:p>
            <a:pPr marL="0" indent="0">
              <a:buNone/>
            </a:pPr>
            <a:endParaRPr lang="en-US" b="1" dirty="0">
              <a:latin typeface="Consolas" panose="020B0609020204030204" pitchFamily="49" charset="0"/>
              <a:cs typeface="Consolas" panose="020B0609020204030204" pitchFamily="49" charset="0"/>
            </a:endParaRPr>
          </a:p>
          <a:p>
            <a:pPr marL="0" indent="0">
              <a:buNone/>
            </a:pPr>
            <a:r>
              <a:rPr lang="en-US" dirty="0"/>
              <a:t>The destination can also be one of </a:t>
            </a:r>
            <a:r>
              <a:rPr lang="en-US"/>
              <a:t>the usual operand </a:t>
            </a:r>
            <a:r>
              <a:rPr lang="en-US" dirty="0"/>
              <a:t>forms (indirect jump):</a:t>
            </a:r>
          </a:p>
          <a:p>
            <a:pPr marL="0" indent="0">
              <a:buNone/>
            </a:pPr>
            <a:r>
              <a:rPr lang="en-US" b="1" dirty="0">
                <a:latin typeface="Consolas" panose="020B0609020204030204" pitchFamily="49" charset="0"/>
                <a:cs typeface="Consolas" panose="020B0609020204030204" pitchFamily="49" charset="0"/>
              </a:rPr>
              <a:t>	</a:t>
            </a:r>
            <a:r>
              <a:rPr lang="en-US" dirty="0"/>
              <a: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a:t>
            </a:r>
            <a:r>
              <a:rPr lang="en-US" dirty="0">
                <a:solidFill>
                  <a:schemeClr val="bg1">
                    <a:lumMod val="65000"/>
                  </a:schemeClr>
                </a:solidFill>
                <a:latin typeface="Consolas" panose="020B0609020204030204" pitchFamily="49" charset="0"/>
                <a:cs typeface="Consolas" panose="020B0609020204030204" pitchFamily="49" charset="0"/>
              </a:rPr>
              <a:t># jump to instruction at address in %</a:t>
            </a:r>
            <a:r>
              <a:rPr lang="en-US" dirty="0" err="1">
                <a:solidFill>
                  <a:schemeClr val="bg1">
                    <a:lumMod val="65000"/>
                  </a:schemeClr>
                </a:solidFill>
                <a:latin typeface="Consolas" panose="020B0609020204030204" pitchFamily="49" charset="0"/>
                <a:cs typeface="Consolas" panose="020B0609020204030204" pitchFamily="49" charset="0"/>
              </a:rPr>
              <a:t>rax</a:t>
            </a:r>
            <a:endParaRPr lang="en-US" b="1" dirty="0">
              <a:solidFill>
                <a:schemeClr val="bg1">
                  <a:lumMod val="65000"/>
                </a:schemeClr>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5631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1FEE-C866-384D-BE75-74839B113FF4}"/>
              </a:ext>
            </a:extLst>
          </p:cNvPr>
          <p:cNvSpPr>
            <a:spLocks noGrp="1"/>
          </p:cNvSpPr>
          <p:nvPr>
            <p:ph type="title"/>
          </p:nvPr>
        </p:nvSpPr>
        <p:spPr/>
        <p:txBody>
          <a:bodyPr/>
          <a:lstStyle/>
          <a:p>
            <a:r>
              <a:rPr lang="en-US" dirty="0"/>
              <a:t>“Interfering” with %rip</a:t>
            </a:r>
          </a:p>
        </p:txBody>
      </p:sp>
      <p:sp>
        <p:nvSpPr>
          <p:cNvPr id="7" name="Rectangle 6">
            <a:extLst>
              <a:ext uri="{FF2B5EF4-FFF2-40B4-BE49-F238E27FC236}">
                <a16:creationId xmlns:a16="http://schemas.microsoft.com/office/drawing/2014/main" id="{05D52683-0BDA-0E43-9BAD-FCE603C1C39D}"/>
              </a:ext>
            </a:extLst>
          </p:cNvPr>
          <p:cNvSpPr/>
          <p:nvPr/>
        </p:nvSpPr>
        <p:spPr>
          <a:xfrm>
            <a:off x="152400" y="2062270"/>
            <a:ext cx="11362662" cy="757130"/>
          </a:xfrm>
          <a:prstGeom prst="rect">
            <a:avLst/>
          </a:prstGeom>
        </p:spPr>
        <p:txBody>
          <a:bodyPr wrap="none">
            <a:spAutoFit/>
          </a:bodyPr>
          <a:lstStyle/>
          <a:p>
            <a:pPr marL="914400" lvl="0" indent="-914400" algn="l" fontAlgn="auto">
              <a:lnSpc>
                <a:spcPct val="90000"/>
              </a:lnSpc>
              <a:spcBef>
                <a:spcPts val="1000"/>
              </a:spcBef>
              <a:spcAft>
                <a:spcPts val="0"/>
              </a:spcAft>
              <a:buFont typeface="+mj-lt"/>
              <a:buAutoNum type="arabicPeriod"/>
            </a:pPr>
            <a:r>
              <a:rPr lang="en-US" sz="4800" dirty="0">
                <a:solidFill>
                  <a:prstClr val="black"/>
                </a:solidFill>
                <a:latin typeface="Calibri" panose="020F0502020204030204"/>
              </a:rPr>
              <a:t>How do we repeat instructions in a loop?</a:t>
            </a:r>
          </a:p>
        </p:txBody>
      </p:sp>
      <p:sp>
        <p:nvSpPr>
          <p:cNvPr id="3" name="TextBox 2">
            <a:extLst>
              <a:ext uri="{FF2B5EF4-FFF2-40B4-BE49-F238E27FC236}">
                <a16:creationId xmlns:a16="http://schemas.microsoft.com/office/drawing/2014/main" id="{A090F33A-8D8F-E541-8259-521E1BDCF37A}"/>
              </a:ext>
            </a:extLst>
          </p:cNvPr>
          <p:cNvSpPr txBox="1"/>
          <p:nvPr/>
        </p:nvSpPr>
        <p:spPr>
          <a:xfrm>
            <a:off x="1066800" y="3124200"/>
            <a:ext cx="7224222" cy="2554545"/>
          </a:xfrm>
          <a:prstGeom prst="rect">
            <a:avLst/>
          </a:prstGeom>
          <a:noFill/>
        </p:spPr>
        <p:txBody>
          <a:bodyPr wrap="square" rtlCol="0">
            <a:spAutoFit/>
          </a:bodyPr>
          <a:lstStyle/>
          <a:p>
            <a:pPr algn="l"/>
            <a:r>
              <a:rPr lang="en-US" sz="3200" dirty="0" err="1">
                <a:latin typeface="Consolas" panose="020B0609020204030204" pitchFamily="49" charset="0"/>
                <a:cs typeface="Consolas" panose="020B0609020204030204" pitchFamily="49" charset="0"/>
              </a:rPr>
              <a:t>jmp</a:t>
            </a:r>
            <a:r>
              <a:rPr lang="en-US" sz="3200" dirty="0">
                <a:latin typeface="Consolas" panose="020B0609020204030204" pitchFamily="49" charset="0"/>
                <a:cs typeface="Consolas" panose="020B0609020204030204" pitchFamily="49" charset="0"/>
              </a:rPr>
              <a:t> [target]</a:t>
            </a:r>
            <a:endParaRPr lang="en-US" sz="3200" dirty="0">
              <a:latin typeface="Calibri" panose="020F0502020204030204" pitchFamily="34" charset="0"/>
              <a:cs typeface="Calibri" panose="020F0502020204030204" pitchFamily="34" charset="0"/>
            </a:endParaRPr>
          </a:p>
          <a:p>
            <a:pPr marL="457200" indent="-457200" algn="l">
              <a:buFont typeface="Arial" panose="020B0604020202020204" pitchFamily="34" charset="0"/>
              <a:buChar char="•"/>
            </a:pPr>
            <a:r>
              <a:rPr lang="en-US" sz="3200" dirty="0">
                <a:latin typeface="Calibri" panose="020F0502020204030204" pitchFamily="34" charset="0"/>
                <a:cs typeface="Calibri" panose="020F0502020204030204" pitchFamily="34" charset="0"/>
              </a:rPr>
              <a:t>A 1-step unconditional jump (always</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jump when we execute this instruction)</a:t>
            </a:r>
          </a:p>
          <a:p>
            <a:pPr algn="l"/>
            <a:endParaRPr lang="en-US" sz="3200" dirty="0">
              <a:latin typeface="Calibri" panose="020F0502020204030204" pitchFamily="34" charset="0"/>
              <a:cs typeface="Calibri" panose="020F0502020204030204" pitchFamily="34" charset="0"/>
            </a:endParaRPr>
          </a:p>
          <a:p>
            <a:pPr algn="l"/>
            <a:r>
              <a:rPr lang="en-US" sz="3200" dirty="0">
                <a:latin typeface="Calibri" panose="020F0502020204030204" pitchFamily="34" charset="0"/>
                <a:cs typeface="Calibri" panose="020F0502020204030204" pitchFamily="34" charset="0"/>
              </a:rPr>
              <a:t>What if we want a </a:t>
            </a:r>
            <a:r>
              <a:rPr lang="en-US" sz="3200" b="1" dirty="0">
                <a:latin typeface="Calibri" panose="020F0502020204030204" pitchFamily="34" charset="0"/>
                <a:cs typeface="Calibri" panose="020F0502020204030204" pitchFamily="34" charset="0"/>
              </a:rPr>
              <a:t>conditional jump</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41409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Recap: Assembly So Far</a:t>
            </a:r>
          </a:p>
          <a:p>
            <a:pPr>
              <a:tabLst>
                <a:tab pos="11530013" algn="r"/>
              </a:tabLst>
            </a:pPr>
            <a:r>
              <a:rPr lang="en-US" dirty="0"/>
              <a:t>Assembly Execution and %rip	</a:t>
            </a:r>
          </a:p>
          <a:p>
            <a:pPr>
              <a:tabLst>
                <a:tab pos="11530013" algn="r"/>
              </a:tabLst>
            </a:pPr>
            <a:r>
              <a:rPr lang="en-US" b="1" dirty="0">
                <a:solidFill>
                  <a:srgbClr val="C00000"/>
                </a:solidFill>
              </a:rPr>
              <a:t>Control Flow Mechanics</a:t>
            </a:r>
            <a:r>
              <a:rPr lang="en-US" dirty="0"/>
              <a:t>	</a:t>
            </a:r>
          </a:p>
          <a:p>
            <a:pPr lvl="1"/>
            <a:r>
              <a:rPr lang="en-US" dirty="0"/>
              <a:t>Condition Codes</a:t>
            </a:r>
          </a:p>
          <a:p>
            <a:pPr lvl="1"/>
            <a:r>
              <a:rPr lang="en-US" dirty="0"/>
              <a:t>Assembly Instructions</a:t>
            </a:r>
          </a:p>
          <a:p>
            <a:pPr>
              <a:tabLst>
                <a:tab pos="11530013" algn="r"/>
              </a:tabLst>
            </a:pPr>
            <a:r>
              <a:rPr lang="en-US" dirty="0"/>
              <a:t>If statements	</a:t>
            </a:r>
          </a:p>
          <a:p>
            <a:pPr>
              <a:tabLst>
                <a:tab pos="11530013" algn="r"/>
              </a:tabLst>
            </a:pPr>
            <a:r>
              <a:rPr lang="en-US" dirty="0"/>
              <a:t>Loops	</a:t>
            </a:r>
          </a:p>
          <a:p>
            <a:pPr lvl="1">
              <a:tabLst>
                <a:tab pos="11530584" algn="r"/>
              </a:tabLst>
            </a:pPr>
            <a:r>
              <a:rPr lang="en-US" dirty="0"/>
              <a:t>While loops	</a:t>
            </a:r>
          </a:p>
          <a:p>
            <a:pPr lvl="1">
              <a:tabLst>
                <a:tab pos="11530584" algn="r"/>
              </a:tabLst>
            </a:pPr>
            <a:r>
              <a:rPr lang="en-US" dirty="0"/>
              <a:t>For loops	</a:t>
            </a:r>
          </a:p>
          <a:p>
            <a:pPr>
              <a:tabLst>
                <a:tab pos="11530013" algn="r"/>
              </a:tabLst>
            </a:pPr>
            <a:r>
              <a:rPr lang="en-US" dirty="0"/>
              <a:t>Other Instructions That Depend On Condition Codes	</a:t>
            </a:r>
          </a:p>
        </p:txBody>
      </p:sp>
    </p:spTree>
    <p:extLst>
      <p:ext uri="{BB962C8B-B14F-4D97-AF65-F5344CB8AC3E}">
        <p14:creationId xmlns:p14="http://schemas.microsoft.com/office/powerpoint/2010/main" val="40249277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84393-0BC4-6F4B-BAE0-8430237CCB9B}"/>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A9BC6E72-606B-C044-BFE9-FDE8FF3E88FA}"/>
              </a:ext>
            </a:extLst>
          </p:cNvPr>
          <p:cNvSpPr>
            <a:spLocks noGrp="1"/>
          </p:cNvSpPr>
          <p:nvPr>
            <p:ph idx="1"/>
          </p:nvPr>
        </p:nvSpPr>
        <p:spPr/>
        <p:txBody>
          <a:bodyPr/>
          <a:lstStyle/>
          <a:p>
            <a:r>
              <a:rPr lang="en-US" dirty="0"/>
              <a:t>In C, we have control flow statements like </a:t>
            </a:r>
            <a:r>
              <a:rPr lang="en-US" b="1" dirty="0"/>
              <a:t>if</a:t>
            </a:r>
            <a:r>
              <a:rPr lang="en-US" dirty="0"/>
              <a:t>, </a:t>
            </a:r>
            <a:r>
              <a:rPr lang="en-US" b="1" dirty="0"/>
              <a:t>else</a:t>
            </a:r>
            <a:r>
              <a:rPr lang="en-US" dirty="0"/>
              <a:t>, </a:t>
            </a:r>
            <a:r>
              <a:rPr lang="en-US" b="1" dirty="0"/>
              <a:t>while</a:t>
            </a:r>
            <a:r>
              <a:rPr lang="en-US" dirty="0"/>
              <a:t>, </a:t>
            </a:r>
            <a:r>
              <a:rPr lang="en-US" b="1" dirty="0"/>
              <a:t>for</a:t>
            </a:r>
            <a:r>
              <a:rPr lang="en-US" dirty="0"/>
              <a:t>, etc. to write programs that are more expressive than just one instruction following another.</a:t>
            </a:r>
          </a:p>
          <a:p>
            <a:r>
              <a:rPr lang="en-US" dirty="0"/>
              <a:t>This is </a:t>
            </a:r>
            <a:r>
              <a:rPr lang="en-US" i="1" dirty="0"/>
              <a:t>conditional execution of statements</a:t>
            </a:r>
            <a:r>
              <a:rPr lang="en-US" dirty="0"/>
              <a:t>: executing statements if one condition is true, executing other statements if one condition is false, etc.</a:t>
            </a:r>
          </a:p>
          <a:p>
            <a:r>
              <a:rPr lang="en-US" dirty="0"/>
              <a:t>How is this represented in assembly?</a:t>
            </a:r>
          </a:p>
        </p:txBody>
      </p:sp>
    </p:spTree>
    <p:extLst>
      <p:ext uri="{BB962C8B-B14F-4D97-AF65-F5344CB8AC3E}">
        <p14:creationId xmlns:p14="http://schemas.microsoft.com/office/powerpoint/2010/main" val="70537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4F3C3-48A3-C948-A70B-95B542798B3C}"/>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B0882CEB-A181-7C4F-9CFB-3124EE46767D}"/>
              </a:ext>
            </a:extLst>
          </p:cNvPr>
          <p:cNvSpPr>
            <a:spLocks noGrp="1"/>
          </p:cNvSpPr>
          <p:nvPr>
            <p:ph idx="1"/>
          </p:nvPr>
        </p:nvSpPr>
        <p:spPr>
          <a:xfrm>
            <a:off x="76200" y="1219200"/>
            <a:ext cx="6019800" cy="5715000"/>
          </a:xfrm>
        </p:spPr>
        <p:txBody>
          <a:bodyPr anchor="ctr"/>
          <a:lstStyle/>
          <a:p>
            <a:pPr marL="0" indent="0">
              <a:buNone/>
            </a:pPr>
            <a:r>
              <a:rPr lang="en-US" sz="6600" dirty="0">
                <a:latin typeface="Consolas" panose="020B0609020204030204" pitchFamily="49" charset="0"/>
                <a:cs typeface="Consolas" panose="020B0609020204030204" pitchFamily="49" charset="0"/>
              </a:rPr>
              <a:t>if (</a:t>
            </a:r>
            <a:r>
              <a:rPr lang="en-US" sz="6600" b="1" dirty="0">
                <a:solidFill>
                  <a:srgbClr val="FF0000"/>
                </a:solidFill>
                <a:latin typeface="Consolas" panose="020B0609020204030204" pitchFamily="49" charset="0"/>
                <a:cs typeface="Consolas" panose="020B0609020204030204" pitchFamily="49" charset="0"/>
              </a:rPr>
              <a:t>x &gt; y</a:t>
            </a:r>
            <a:r>
              <a:rPr lang="en-US" sz="6600" dirty="0">
                <a:latin typeface="Consolas" panose="020B0609020204030204" pitchFamily="49" charset="0"/>
                <a:cs typeface="Consolas" panose="020B0609020204030204" pitchFamily="49" charset="0"/>
              </a:rPr>
              <a:t>) {</a:t>
            </a:r>
          </a:p>
          <a:p>
            <a:pPr marL="0" indent="0">
              <a:buNone/>
            </a:pPr>
            <a:r>
              <a:rPr lang="en-US" sz="6600" dirty="0">
                <a:latin typeface="Consolas" panose="020B0609020204030204" pitchFamily="49" charset="0"/>
                <a:cs typeface="Consolas" panose="020B0609020204030204" pitchFamily="49" charset="0"/>
              </a:rPr>
              <a:t>    </a:t>
            </a:r>
            <a:r>
              <a:rPr lang="en-US" sz="6600" b="1" dirty="0">
                <a:solidFill>
                  <a:schemeClr val="accent1"/>
                </a:solidFill>
                <a:latin typeface="Consolas" panose="020B0609020204030204" pitchFamily="49" charset="0"/>
                <a:cs typeface="Consolas" panose="020B0609020204030204" pitchFamily="49" charset="0"/>
              </a:rPr>
              <a:t>// a</a:t>
            </a:r>
          </a:p>
          <a:p>
            <a:pPr marL="0" indent="0">
              <a:buNone/>
            </a:pPr>
            <a:r>
              <a:rPr lang="en-US" sz="6600" dirty="0">
                <a:latin typeface="Consolas" panose="020B0609020204030204" pitchFamily="49" charset="0"/>
                <a:cs typeface="Consolas" panose="020B0609020204030204" pitchFamily="49" charset="0"/>
              </a:rPr>
              <a:t>} else {</a:t>
            </a:r>
          </a:p>
          <a:p>
            <a:pPr marL="0" indent="0">
              <a:buNone/>
            </a:pPr>
            <a:r>
              <a:rPr lang="en-US" sz="6600" dirty="0">
                <a:latin typeface="Consolas" panose="020B0609020204030204" pitchFamily="49" charset="0"/>
                <a:cs typeface="Consolas" panose="020B0609020204030204" pitchFamily="49" charset="0"/>
              </a:rPr>
              <a:t>    </a:t>
            </a:r>
            <a:r>
              <a:rPr lang="en-US" sz="6600" b="1" dirty="0">
                <a:solidFill>
                  <a:schemeClr val="accent1"/>
                </a:solidFill>
                <a:latin typeface="Consolas" panose="020B0609020204030204" pitchFamily="49" charset="0"/>
                <a:cs typeface="Consolas" panose="020B0609020204030204" pitchFamily="49" charset="0"/>
              </a:rPr>
              <a:t>// b</a:t>
            </a:r>
          </a:p>
          <a:p>
            <a:pPr marL="0" indent="0">
              <a:buNone/>
            </a:pPr>
            <a:r>
              <a:rPr lang="en-US" sz="6600" dirty="0">
                <a:latin typeface="Consolas" panose="020B0609020204030204" pitchFamily="49" charset="0"/>
                <a:cs typeface="Consolas" panose="020B0609020204030204" pitchFamily="49" charset="0"/>
              </a:rPr>
              <a:t>}</a:t>
            </a:r>
          </a:p>
        </p:txBody>
      </p:sp>
      <p:sp>
        <p:nvSpPr>
          <p:cNvPr id="4" name="Content Placeholder 2">
            <a:extLst>
              <a:ext uri="{FF2B5EF4-FFF2-40B4-BE49-F238E27FC236}">
                <a16:creationId xmlns:a16="http://schemas.microsoft.com/office/drawing/2014/main" id="{4B3EA5B5-452A-FD41-986A-FDCDD3C2E1AF}"/>
              </a:ext>
            </a:extLst>
          </p:cNvPr>
          <p:cNvSpPr txBox="1">
            <a:spLocks/>
          </p:cNvSpPr>
          <p:nvPr/>
        </p:nvSpPr>
        <p:spPr bwMode="auto">
          <a:xfrm>
            <a:off x="6477000" y="1447800"/>
            <a:ext cx="5486400" cy="1828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u="sng" dirty="0"/>
              <a:t>In Assembly:</a:t>
            </a:r>
          </a:p>
          <a:p>
            <a:pPr marL="514350" indent="-514350" fontAlgn="auto">
              <a:spcAft>
                <a:spcPts val="0"/>
              </a:spcAft>
              <a:buFont typeface="+mj-lt"/>
              <a:buAutoNum type="arabicPeriod"/>
            </a:pPr>
            <a:r>
              <a:rPr lang="en-US" b="1" dirty="0">
                <a:solidFill>
                  <a:srgbClr val="FF0000"/>
                </a:solidFill>
              </a:rPr>
              <a:t>Calculate the condition result</a:t>
            </a:r>
          </a:p>
          <a:p>
            <a:pPr marL="514350" indent="-514350" fontAlgn="auto">
              <a:spcAft>
                <a:spcPts val="0"/>
              </a:spcAft>
              <a:buFont typeface="+mj-lt"/>
              <a:buAutoNum type="arabicPeriod"/>
            </a:pPr>
            <a:r>
              <a:rPr lang="en-US" b="1" dirty="0">
                <a:solidFill>
                  <a:schemeClr val="accent1"/>
                </a:solidFill>
              </a:rPr>
              <a:t>Based on the result, go to a or b</a:t>
            </a:r>
          </a:p>
        </p:txBody>
      </p:sp>
    </p:spTree>
    <p:extLst>
      <p:ext uri="{BB962C8B-B14F-4D97-AF65-F5344CB8AC3E}">
        <p14:creationId xmlns:p14="http://schemas.microsoft.com/office/powerpoint/2010/main" val="2682743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AABDC-CD0F-F941-91F7-06A3AB8B617A}"/>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6245C0E6-E6DA-FC49-AA0E-25CD85A8DE9C}"/>
              </a:ext>
            </a:extLst>
          </p:cNvPr>
          <p:cNvSpPr>
            <a:spLocks noGrp="1"/>
          </p:cNvSpPr>
          <p:nvPr>
            <p:ph idx="1"/>
          </p:nvPr>
        </p:nvSpPr>
        <p:spPr/>
        <p:txBody>
          <a:bodyPr/>
          <a:lstStyle/>
          <a:p>
            <a:r>
              <a:rPr lang="en-US" dirty="0"/>
              <a:t>In assembly, it takes more than one instruction to do these two steps.</a:t>
            </a:r>
          </a:p>
          <a:p>
            <a:r>
              <a:rPr lang="en-US" dirty="0"/>
              <a:t>Most often: 1 instruction to calculate the condition, 1 to conditionally jump</a:t>
            </a:r>
          </a:p>
          <a:p>
            <a:endParaRPr lang="en-US" dirty="0"/>
          </a:p>
          <a:p>
            <a:pPr marL="0" indent="0">
              <a:buNone/>
            </a:pPr>
            <a:r>
              <a:rPr lang="en-US" dirty="0"/>
              <a:t>Common Pattern:</a:t>
            </a:r>
          </a:p>
          <a:p>
            <a:pPr marL="514350" indent="-514350">
              <a:buAutoNum type="arabicPeriod"/>
            </a:pPr>
            <a:r>
              <a:rPr lang="en-US" b="1" dirty="0" err="1">
                <a:latin typeface="Consolas" panose="020B0609020204030204" pitchFamily="49" charset="0"/>
                <a:cs typeface="Consolas" panose="020B0609020204030204" pitchFamily="49" charset="0"/>
              </a:rPr>
              <a:t>cmp</a:t>
            </a:r>
            <a:r>
              <a:rPr lang="en-US" b="1" dirty="0">
                <a:latin typeface="Consolas" panose="020B0609020204030204" pitchFamily="49" charset="0"/>
                <a:cs typeface="Consolas" panose="020B0609020204030204" pitchFamily="49" charset="0"/>
              </a:rPr>
              <a:t> S1, S2 </a:t>
            </a:r>
            <a:r>
              <a:rPr lang="en-US" i="1" dirty="0"/>
              <a:t>     </a:t>
            </a:r>
            <a:r>
              <a:rPr lang="en-US" dirty="0"/>
              <a:t>// compare two values</a:t>
            </a:r>
            <a:endParaRPr lang="en-US" b="1" dirty="0">
              <a:latin typeface="Consolas" panose="020B0609020204030204" pitchFamily="49" charset="0"/>
              <a:cs typeface="Consolas" panose="020B0609020204030204" pitchFamily="49" charset="0"/>
            </a:endParaRPr>
          </a:p>
          <a:p>
            <a:pPr marL="514350" indent="-514350">
              <a:buAutoNum type="arabicPeriod"/>
            </a:pPr>
            <a:r>
              <a:rPr lang="en-US" b="1" dirty="0"/>
              <a:t>je [target]   </a:t>
            </a:r>
            <a:r>
              <a:rPr lang="en-US" i="1" dirty="0"/>
              <a:t>or  </a:t>
            </a:r>
            <a:r>
              <a:rPr lang="en-US" b="1" dirty="0"/>
              <a:t> </a:t>
            </a:r>
            <a:r>
              <a:rPr lang="en-US" b="1" dirty="0" err="1"/>
              <a:t>jne</a:t>
            </a:r>
            <a:r>
              <a:rPr lang="en-US" b="1" dirty="0"/>
              <a:t> [target]   </a:t>
            </a:r>
            <a:r>
              <a:rPr lang="en-US" i="1" dirty="0"/>
              <a:t>or  </a:t>
            </a:r>
            <a:r>
              <a:rPr lang="en-US" b="1" dirty="0"/>
              <a:t> </a:t>
            </a:r>
            <a:r>
              <a:rPr lang="en-US" b="1" dirty="0" err="1"/>
              <a:t>jl</a:t>
            </a:r>
            <a:r>
              <a:rPr lang="en-US" b="1" dirty="0"/>
              <a:t> [target]   </a:t>
            </a:r>
            <a:r>
              <a:rPr lang="en-US" i="1" dirty="0"/>
              <a:t>or  ...        </a:t>
            </a:r>
            <a:r>
              <a:rPr lang="en-US" dirty="0"/>
              <a:t>// conditionally jump</a:t>
            </a:r>
          </a:p>
        </p:txBody>
      </p:sp>
      <p:sp>
        <p:nvSpPr>
          <p:cNvPr id="7" name="Rectangular Callout 6">
            <a:extLst>
              <a:ext uri="{FF2B5EF4-FFF2-40B4-BE49-F238E27FC236}">
                <a16:creationId xmlns:a16="http://schemas.microsoft.com/office/drawing/2014/main" id="{E436E2ED-BAB1-CD44-8F7D-D1382B4BEA43}"/>
              </a:ext>
            </a:extLst>
          </p:cNvPr>
          <p:cNvSpPr/>
          <p:nvPr/>
        </p:nvSpPr>
        <p:spPr>
          <a:xfrm>
            <a:off x="175846" y="4953000"/>
            <a:ext cx="1500554" cy="762000"/>
          </a:xfrm>
          <a:prstGeom prst="wedgeRectCallout">
            <a:avLst>
              <a:gd name="adj1" fmla="val -4132"/>
              <a:gd name="adj2" fmla="val -125629"/>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“jump if equal”</a:t>
            </a:r>
          </a:p>
        </p:txBody>
      </p:sp>
      <p:sp>
        <p:nvSpPr>
          <p:cNvPr id="8" name="Rectangular Callout 7">
            <a:extLst>
              <a:ext uri="{FF2B5EF4-FFF2-40B4-BE49-F238E27FC236}">
                <a16:creationId xmlns:a16="http://schemas.microsoft.com/office/drawing/2014/main" id="{9DC67DC4-541A-A04F-8A72-2FCACC76F543}"/>
              </a:ext>
            </a:extLst>
          </p:cNvPr>
          <p:cNvSpPr/>
          <p:nvPr/>
        </p:nvSpPr>
        <p:spPr>
          <a:xfrm>
            <a:off x="1992922" y="4953000"/>
            <a:ext cx="1740877" cy="762000"/>
          </a:xfrm>
          <a:prstGeom prst="wedgeRectCallout">
            <a:avLst>
              <a:gd name="adj1" fmla="val 22495"/>
              <a:gd name="adj2" fmla="val -127094"/>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“jump if not equal”</a:t>
            </a:r>
          </a:p>
        </p:txBody>
      </p:sp>
      <p:sp>
        <p:nvSpPr>
          <p:cNvPr id="9" name="Rectangular Callout 8">
            <a:extLst>
              <a:ext uri="{FF2B5EF4-FFF2-40B4-BE49-F238E27FC236}">
                <a16:creationId xmlns:a16="http://schemas.microsoft.com/office/drawing/2014/main" id="{B87045B0-FF20-0540-8A81-637006717160}"/>
              </a:ext>
            </a:extLst>
          </p:cNvPr>
          <p:cNvSpPr/>
          <p:nvPr/>
        </p:nvSpPr>
        <p:spPr>
          <a:xfrm>
            <a:off x="4050320" y="4953000"/>
            <a:ext cx="1664679" cy="762000"/>
          </a:xfrm>
          <a:prstGeom prst="wedgeRectCallout">
            <a:avLst>
              <a:gd name="adj1" fmla="val 43133"/>
              <a:gd name="adj2" fmla="val -12874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“jump if less than”</a:t>
            </a:r>
          </a:p>
        </p:txBody>
      </p:sp>
    </p:spTree>
    <p:extLst>
      <p:ext uri="{BB962C8B-B14F-4D97-AF65-F5344CB8AC3E}">
        <p14:creationId xmlns:p14="http://schemas.microsoft.com/office/powerpoint/2010/main" val="399342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52CA4-1E82-524F-9793-97C40E2E6337}"/>
              </a:ext>
            </a:extLst>
          </p:cNvPr>
          <p:cNvSpPr>
            <a:spLocks noGrp="1"/>
          </p:cNvSpPr>
          <p:nvPr>
            <p:ph type="title"/>
          </p:nvPr>
        </p:nvSpPr>
        <p:spPr/>
        <p:txBody>
          <a:bodyPr/>
          <a:lstStyle/>
          <a:p>
            <a:r>
              <a:rPr lang="en-US" dirty="0"/>
              <a:t>Conditional Jumps</a:t>
            </a:r>
          </a:p>
        </p:txBody>
      </p:sp>
      <p:sp>
        <p:nvSpPr>
          <p:cNvPr id="3" name="Content Placeholder 2">
            <a:extLst>
              <a:ext uri="{FF2B5EF4-FFF2-40B4-BE49-F238E27FC236}">
                <a16:creationId xmlns:a16="http://schemas.microsoft.com/office/drawing/2014/main" id="{0E4F1BDC-B492-6F47-A7F5-22B689390778}"/>
              </a:ext>
            </a:extLst>
          </p:cNvPr>
          <p:cNvSpPr>
            <a:spLocks noGrp="1"/>
          </p:cNvSpPr>
          <p:nvPr>
            <p:ph idx="1"/>
          </p:nvPr>
        </p:nvSpPr>
        <p:spPr/>
        <p:txBody>
          <a:bodyPr/>
          <a:lstStyle/>
          <a:p>
            <a:pPr marL="0" indent="0">
              <a:buNone/>
            </a:pPr>
            <a:r>
              <a:rPr lang="en-US" dirty="0"/>
              <a:t>There are also variants of </a:t>
            </a:r>
            <a:r>
              <a:rPr lang="en-US" b="1" dirty="0" err="1"/>
              <a:t>jmp</a:t>
            </a:r>
            <a:r>
              <a:rPr lang="en-US" dirty="0"/>
              <a:t> that jump only if certain conditions are true (“Conditional Jump”).  The jump location for these must be hardcoded into the instruction.</a:t>
            </a:r>
          </a:p>
        </p:txBody>
      </p:sp>
      <p:sp>
        <p:nvSpPr>
          <p:cNvPr id="6" name="Rectangle 5">
            <a:extLst>
              <a:ext uri="{FF2B5EF4-FFF2-40B4-BE49-F238E27FC236}">
                <a16:creationId xmlns:a16="http://schemas.microsoft.com/office/drawing/2014/main" id="{4400807D-99B8-194D-B3EC-FC6CCF493481}"/>
              </a:ext>
            </a:extLst>
          </p:cNvPr>
          <p:cNvSpPr/>
          <p:nvPr/>
        </p:nvSpPr>
        <p:spPr>
          <a:xfrm>
            <a:off x="2209800" y="2667000"/>
            <a:ext cx="4648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3">
            <a:extLst>
              <a:ext uri="{FF2B5EF4-FFF2-40B4-BE49-F238E27FC236}">
                <a16:creationId xmlns:a16="http://schemas.microsoft.com/office/drawing/2014/main" id="{C70A06B3-9266-1D47-915A-1A78F3238194}"/>
              </a:ext>
            </a:extLst>
          </p:cNvPr>
          <p:cNvGraphicFramePr>
            <a:graphicFrameLocks/>
          </p:cNvGraphicFramePr>
          <p:nvPr>
            <p:extLst>
              <p:ext uri="{D42A27DB-BD31-4B8C-83A1-F6EECF244321}">
                <p14:modId xmlns:p14="http://schemas.microsoft.com/office/powerpoint/2010/main" val="30427856"/>
              </p:ext>
            </p:extLst>
          </p:nvPr>
        </p:nvGraphicFramePr>
        <p:xfrm>
          <a:off x="1562100" y="2468885"/>
          <a:ext cx="9067800" cy="4358640"/>
        </p:xfrm>
        <a:graphic>
          <a:graphicData uri="http://schemas.openxmlformats.org/drawingml/2006/table">
            <a:tbl>
              <a:tblPr firstRow="1" bandRow="1">
                <a:tableStyleId>{7E9639D4-E3E2-4D34-9284-5A2195B3D0D7}</a:tableStyleId>
              </a:tblPr>
              <a:tblGrid>
                <a:gridCol w="3022600">
                  <a:extLst>
                    <a:ext uri="{9D8B030D-6E8A-4147-A177-3AD203B41FA5}">
                      <a16:colId xmlns:a16="http://schemas.microsoft.com/office/drawing/2014/main" val="3231654358"/>
                    </a:ext>
                  </a:extLst>
                </a:gridCol>
                <a:gridCol w="1940182">
                  <a:extLst>
                    <a:ext uri="{9D8B030D-6E8A-4147-A177-3AD203B41FA5}">
                      <a16:colId xmlns:a16="http://schemas.microsoft.com/office/drawing/2014/main" val="1224624564"/>
                    </a:ext>
                  </a:extLst>
                </a:gridCol>
                <a:gridCol w="4105018">
                  <a:extLst>
                    <a:ext uri="{9D8B030D-6E8A-4147-A177-3AD203B41FA5}">
                      <a16:colId xmlns:a16="http://schemas.microsoft.com/office/drawing/2014/main" val="4198587295"/>
                    </a:ext>
                  </a:extLst>
                </a:gridCol>
              </a:tblGrid>
              <a:tr h="261425">
                <a:tc>
                  <a:txBody>
                    <a:bodyPr/>
                    <a:lstStyle/>
                    <a:p>
                      <a:r>
                        <a:rPr lang="en-US" sz="1600" dirty="0"/>
                        <a:t>Instruction</a:t>
                      </a:r>
                    </a:p>
                  </a:txBody>
                  <a:tcPr/>
                </a:tc>
                <a:tc>
                  <a:txBody>
                    <a:bodyPr/>
                    <a:lstStyle/>
                    <a:p>
                      <a:r>
                        <a:rPr lang="en-US" sz="1600" dirty="0"/>
                        <a:t>Synonym</a:t>
                      </a:r>
                    </a:p>
                  </a:txBody>
                  <a:tcPr/>
                </a:tc>
                <a:tc>
                  <a:txBody>
                    <a:bodyPr/>
                    <a:lstStyle/>
                    <a:p>
                      <a:r>
                        <a:rPr lang="en-US" sz="1600" dirty="0"/>
                        <a:t>Set Condition</a:t>
                      </a:r>
                    </a:p>
                  </a:txBody>
                  <a:tcPr/>
                </a:tc>
                <a:extLst>
                  <a:ext uri="{0D108BD9-81ED-4DB2-BD59-A6C34878D82A}">
                    <a16:rowId xmlns:a16="http://schemas.microsoft.com/office/drawing/2014/main" val="309108804"/>
                  </a:ext>
                </a:extLst>
              </a:tr>
              <a:tr h="261425">
                <a:tc>
                  <a:txBody>
                    <a:bodyPr/>
                    <a:lstStyle/>
                    <a:p>
                      <a:r>
                        <a:rPr lang="en-US" sz="1600" dirty="0">
                          <a:latin typeface="Consolas" panose="020B0609020204030204" pitchFamily="49" charset="0"/>
                          <a:cs typeface="Consolas" panose="020B0609020204030204" pitchFamily="49" charset="0"/>
                        </a:rPr>
                        <a:t>je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err="1">
                          <a:latin typeface="Consolas" panose="020B0609020204030204" pitchFamily="49" charset="0"/>
                          <a:cs typeface="Consolas" panose="020B0609020204030204" pitchFamily="49" charset="0"/>
                        </a:rPr>
                        <a:t>jz</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Equal / zero </a:t>
                      </a:r>
                    </a:p>
                  </a:txBody>
                  <a:tcPr/>
                </a:tc>
                <a:extLst>
                  <a:ext uri="{0D108BD9-81ED-4DB2-BD59-A6C34878D82A}">
                    <a16:rowId xmlns:a16="http://schemas.microsoft.com/office/drawing/2014/main" val="1578506649"/>
                  </a:ext>
                </a:extLst>
              </a:tr>
              <a:tr h="261425">
                <a:tc>
                  <a:txBody>
                    <a:bodyPr/>
                    <a:lstStyle/>
                    <a:p>
                      <a:r>
                        <a:rPr lang="en-US" sz="1600" dirty="0" err="1">
                          <a:latin typeface="Consolas" panose="020B0609020204030204" pitchFamily="49" charset="0"/>
                          <a:cs typeface="Consolas" panose="020B0609020204030204" pitchFamily="49" charset="0"/>
                        </a:rPr>
                        <a:t>jne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jnz</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Not equal / not zero</a:t>
                      </a:r>
                    </a:p>
                  </a:txBody>
                  <a:tcPr/>
                </a:tc>
                <a:extLst>
                  <a:ext uri="{0D108BD9-81ED-4DB2-BD59-A6C34878D82A}">
                    <a16:rowId xmlns:a16="http://schemas.microsoft.com/office/drawing/2014/main" val="850718582"/>
                  </a:ext>
                </a:extLst>
              </a:tr>
              <a:tr h="261425">
                <a:tc>
                  <a:txBody>
                    <a:bodyPr/>
                    <a:lstStyle/>
                    <a:p>
                      <a:r>
                        <a:rPr lang="en-US" sz="1600" dirty="0" err="1">
                          <a:latin typeface="Consolas" panose="020B0609020204030204" pitchFamily="49" charset="0"/>
                          <a:cs typeface="Consolas" panose="020B0609020204030204" pitchFamily="49" charset="0"/>
                        </a:rPr>
                        <a:t>js</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endParaRPr lang="en-US" sz="1600" dirty="0"/>
                    </a:p>
                  </a:txBody>
                  <a:tcPr/>
                </a:tc>
                <a:tc>
                  <a:txBody>
                    <a:bodyPr/>
                    <a:lstStyle/>
                    <a:p>
                      <a:r>
                        <a:rPr lang="en-US" sz="1600" dirty="0"/>
                        <a:t>Negative</a:t>
                      </a:r>
                    </a:p>
                  </a:txBody>
                  <a:tcPr/>
                </a:tc>
                <a:extLst>
                  <a:ext uri="{0D108BD9-81ED-4DB2-BD59-A6C34878D82A}">
                    <a16:rowId xmlns:a16="http://schemas.microsoft.com/office/drawing/2014/main" val="893394719"/>
                  </a:ext>
                </a:extLst>
              </a:tr>
              <a:tr h="261425">
                <a:tc>
                  <a:txBody>
                    <a:bodyPr/>
                    <a:lstStyle/>
                    <a:p>
                      <a:r>
                        <a:rPr lang="en-US" sz="1600" i="0" dirty="0" err="1">
                          <a:latin typeface="Consolas" panose="020B0609020204030204" pitchFamily="49" charset="0"/>
                          <a:cs typeface="Consolas" panose="020B0609020204030204" pitchFamily="49" charset="0"/>
                        </a:rPr>
                        <a:t>jns</a:t>
                      </a:r>
                      <a:r>
                        <a:rPr lang="en-US" sz="1600" i="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endParaRPr lang="en-US" sz="1600" dirty="0"/>
                    </a:p>
                  </a:txBody>
                  <a:tcPr/>
                </a:tc>
                <a:tc>
                  <a:txBody>
                    <a:bodyPr/>
                    <a:lstStyle/>
                    <a:p>
                      <a:r>
                        <a:rPr lang="en-US" sz="1600" dirty="0"/>
                        <a:t>Nonnegative</a:t>
                      </a:r>
                    </a:p>
                  </a:txBody>
                  <a:tcPr/>
                </a:tc>
                <a:extLst>
                  <a:ext uri="{0D108BD9-81ED-4DB2-BD59-A6C34878D82A}">
                    <a16:rowId xmlns:a16="http://schemas.microsoft.com/office/drawing/2014/main" val="1833998801"/>
                  </a:ext>
                </a:extLst>
              </a:tr>
              <a:tr h="261425">
                <a:tc>
                  <a:txBody>
                    <a:bodyPr/>
                    <a:lstStyle/>
                    <a:p>
                      <a:r>
                        <a:rPr lang="en-US" sz="1600" i="0" dirty="0" err="1">
                          <a:latin typeface="Consolas" panose="020B0609020204030204" pitchFamily="49" charset="0"/>
                          <a:cs typeface="Consolas" panose="020B0609020204030204" pitchFamily="49" charset="0"/>
                        </a:rPr>
                        <a:t>jg</a:t>
                      </a:r>
                      <a:r>
                        <a:rPr lang="en-US" sz="1600" i="1" dirty="0">
                          <a:latin typeface="Consolas" panose="020B0609020204030204" pitchFamily="49" charset="0"/>
                          <a:cs typeface="Consolas" panose="020B0609020204030204" pitchFamily="49" charset="0"/>
                        </a:rPr>
                        <a:t> Label</a:t>
                      </a:r>
                      <a:endParaRPr lang="en-US" sz="1600" i="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jnle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Greater (signed &gt;)</a:t>
                      </a:r>
                    </a:p>
                  </a:txBody>
                  <a:tcPr/>
                </a:tc>
                <a:extLst>
                  <a:ext uri="{0D108BD9-81ED-4DB2-BD59-A6C34878D82A}">
                    <a16:rowId xmlns:a16="http://schemas.microsoft.com/office/drawing/2014/main" val="263179765"/>
                  </a:ext>
                </a:extLst>
              </a:tr>
              <a:tr h="261425">
                <a:tc>
                  <a:txBody>
                    <a:bodyPr/>
                    <a:lstStyle/>
                    <a:p>
                      <a:r>
                        <a:rPr lang="en-US" sz="1600" dirty="0" err="1">
                          <a:latin typeface="Consolas" panose="020B0609020204030204" pitchFamily="49" charset="0"/>
                          <a:cs typeface="Consolas" panose="020B0609020204030204" pitchFamily="49" charset="0"/>
                        </a:rPr>
                        <a:t>jge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jnl</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Greater or equal (signed &gt;=)</a:t>
                      </a:r>
                    </a:p>
                  </a:txBody>
                  <a:tcPr/>
                </a:tc>
                <a:extLst>
                  <a:ext uri="{0D108BD9-81ED-4DB2-BD59-A6C34878D82A}">
                    <a16:rowId xmlns:a16="http://schemas.microsoft.com/office/drawing/2014/main" val="2246496874"/>
                  </a:ext>
                </a:extLst>
              </a:tr>
              <a:tr h="261425">
                <a:tc>
                  <a:txBody>
                    <a:bodyPr/>
                    <a:lstStyle/>
                    <a:p>
                      <a:r>
                        <a:rPr lang="en-US" sz="1600" dirty="0" err="1">
                          <a:latin typeface="Consolas" panose="020B0609020204030204" pitchFamily="49" charset="0"/>
                          <a:cs typeface="Consolas" panose="020B0609020204030204" pitchFamily="49" charset="0"/>
                        </a:rPr>
                        <a:t>jl</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jnge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Less (signed &lt;)</a:t>
                      </a:r>
                    </a:p>
                  </a:txBody>
                  <a:tcPr/>
                </a:tc>
                <a:extLst>
                  <a:ext uri="{0D108BD9-81ED-4DB2-BD59-A6C34878D82A}">
                    <a16:rowId xmlns:a16="http://schemas.microsoft.com/office/drawing/2014/main" val="4122665798"/>
                  </a:ext>
                </a:extLst>
              </a:tr>
              <a:tr h="261425">
                <a:tc>
                  <a:txBody>
                    <a:bodyPr/>
                    <a:lstStyle/>
                    <a:p>
                      <a:r>
                        <a:rPr lang="en-US" sz="1600" i="0" dirty="0" err="1">
                          <a:latin typeface="Consolas" panose="020B0609020204030204" pitchFamily="49" charset="0"/>
                          <a:cs typeface="Consolas" panose="020B0609020204030204" pitchFamily="49" charset="0"/>
                        </a:rPr>
                        <a:t>jle</a:t>
                      </a:r>
                      <a:r>
                        <a:rPr lang="en-US" sz="1600" i="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jng</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Less or equal (signed &lt;=)</a:t>
                      </a:r>
                    </a:p>
                  </a:txBody>
                  <a:tcPr/>
                </a:tc>
                <a:extLst>
                  <a:ext uri="{0D108BD9-81ED-4DB2-BD59-A6C34878D82A}">
                    <a16:rowId xmlns:a16="http://schemas.microsoft.com/office/drawing/2014/main" val="2436167288"/>
                  </a:ext>
                </a:extLst>
              </a:tr>
              <a:tr h="261425">
                <a:tc>
                  <a:txBody>
                    <a:bodyPr/>
                    <a:lstStyle/>
                    <a:p>
                      <a:r>
                        <a:rPr lang="en-US" sz="1600" i="0" dirty="0">
                          <a:latin typeface="Consolas" panose="020B0609020204030204" pitchFamily="49" charset="0"/>
                          <a:cs typeface="Consolas" panose="020B0609020204030204" pitchFamily="49" charset="0"/>
                        </a:rPr>
                        <a:t>ja </a:t>
                      </a:r>
                      <a:r>
                        <a:rPr lang="en-US" sz="1600" i="1" dirty="0">
                          <a:latin typeface="Consolas" panose="020B0609020204030204" pitchFamily="49" charset="0"/>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jnbe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Above (unsigned &gt;)</a:t>
                      </a:r>
                    </a:p>
                  </a:txBody>
                  <a:tcPr/>
                </a:tc>
                <a:extLst>
                  <a:ext uri="{0D108BD9-81ED-4DB2-BD59-A6C34878D82A}">
                    <a16:rowId xmlns:a16="http://schemas.microsoft.com/office/drawing/2014/main" val="1192051391"/>
                  </a:ext>
                </a:extLst>
              </a:tr>
              <a:tr h="261425">
                <a:tc>
                  <a:txBody>
                    <a:bodyPr/>
                    <a:lstStyle/>
                    <a:p>
                      <a:r>
                        <a:rPr lang="en-US" sz="1600" dirty="0" err="1">
                          <a:latin typeface="Consolas" panose="020B0609020204030204" pitchFamily="49" charset="0"/>
                          <a:cs typeface="Consolas" panose="020B0609020204030204" pitchFamily="49" charset="0"/>
                        </a:rPr>
                        <a:t>jae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jnb</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Above or equal (unsigned &gt;=) </a:t>
                      </a:r>
                    </a:p>
                  </a:txBody>
                  <a:tcPr/>
                </a:tc>
                <a:extLst>
                  <a:ext uri="{0D108BD9-81ED-4DB2-BD59-A6C34878D82A}">
                    <a16:rowId xmlns:a16="http://schemas.microsoft.com/office/drawing/2014/main" val="3471406641"/>
                  </a:ext>
                </a:extLst>
              </a:tr>
              <a:tr h="261425">
                <a:tc>
                  <a:txBody>
                    <a:bodyPr/>
                    <a:lstStyle/>
                    <a:p>
                      <a:r>
                        <a:rPr lang="en-US" sz="1600" dirty="0" err="1">
                          <a:latin typeface="Consolas" panose="020B0609020204030204" pitchFamily="49" charset="0"/>
                          <a:cs typeface="Consolas" panose="020B0609020204030204" pitchFamily="49" charset="0"/>
                        </a:rPr>
                        <a:t>jb</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jnae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Below (unsigned &lt;)</a:t>
                      </a:r>
                    </a:p>
                  </a:txBody>
                  <a:tcPr/>
                </a:tc>
                <a:extLst>
                  <a:ext uri="{0D108BD9-81ED-4DB2-BD59-A6C34878D82A}">
                    <a16:rowId xmlns:a16="http://schemas.microsoft.com/office/drawing/2014/main" val="2805478896"/>
                  </a:ext>
                </a:extLst>
              </a:tr>
              <a:tr h="261425">
                <a:tc>
                  <a:txBody>
                    <a:bodyPr/>
                    <a:lstStyle/>
                    <a:p>
                      <a:r>
                        <a:rPr lang="en-US" sz="1600" dirty="0" err="1">
                          <a:latin typeface="Consolas" panose="020B0609020204030204" pitchFamily="49" charset="0"/>
                          <a:cs typeface="Consolas" panose="020B0609020204030204" pitchFamily="49" charset="0"/>
                        </a:rPr>
                        <a:t>jbe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jna</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Below or equal (unsigned &lt;=)</a:t>
                      </a:r>
                    </a:p>
                  </a:txBody>
                  <a:tcPr/>
                </a:tc>
                <a:extLst>
                  <a:ext uri="{0D108BD9-81ED-4DB2-BD59-A6C34878D82A}">
                    <a16:rowId xmlns:a16="http://schemas.microsoft.com/office/drawing/2014/main" val="1157545807"/>
                  </a:ext>
                </a:extLst>
              </a:tr>
            </a:tbl>
          </a:graphicData>
        </a:graphic>
      </p:graphicFrame>
    </p:spTree>
    <p:extLst>
      <p:ext uri="{BB962C8B-B14F-4D97-AF65-F5344CB8AC3E}">
        <p14:creationId xmlns:p14="http://schemas.microsoft.com/office/powerpoint/2010/main" val="33651138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CD8C-8ADD-7C46-9008-66C8EE723DFF}"/>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60FE9CF5-DEAE-C74F-A455-5A00F1F9CD9D}"/>
              </a:ext>
            </a:extLst>
          </p:cNvPr>
          <p:cNvSpPr>
            <a:spLocks noGrp="1"/>
          </p:cNvSpPr>
          <p:nvPr>
            <p:ph idx="1"/>
          </p:nvPr>
        </p:nvSpPr>
        <p:spPr>
          <a:xfrm>
            <a:off x="152400" y="1295400"/>
            <a:ext cx="5943600" cy="5181600"/>
          </a:xfrm>
        </p:spPr>
        <p:txBody>
          <a:bodyPr/>
          <a:lstStyle/>
          <a:p>
            <a:pPr marL="0" indent="0">
              <a:buNone/>
            </a:pPr>
            <a:r>
              <a:rPr lang="en-US" dirty="0"/>
              <a:t>Read </a:t>
            </a:r>
            <a:r>
              <a:rPr lang="en-US" b="1" dirty="0" err="1"/>
              <a:t>cmp</a:t>
            </a:r>
            <a:r>
              <a:rPr lang="en-US" b="1" dirty="0"/>
              <a:t> S1,S2 </a:t>
            </a:r>
            <a:r>
              <a:rPr lang="en-US" dirty="0"/>
              <a:t>as </a:t>
            </a:r>
            <a:r>
              <a:rPr lang="en-US" i="1" dirty="0"/>
              <a:t>“compare S2 to S1”</a:t>
            </a:r>
            <a:r>
              <a:rPr lang="en-US" dirty="0"/>
              <a:t>:</a:t>
            </a:r>
            <a:endParaRPr lang="en-US" b="1" dirty="0"/>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&gt; 2</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jg</a:t>
            </a:r>
            <a:r>
              <a:rPr lang="en-US" dirty="0">
                <a:latin typeface="Consolas" panose="020B0609020204030204" pitchFamily="49" charset="0"/>
                <a:cs typeface="Consolas" panose="020B0609020204030204" pitchFamily="49" charset="0"/>
              </a:rPr>
              <a:t> [target]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3</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$3,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jne</a:t>
            </a:r>
            <a:r>
              <a:rPr lang="en-US" dirty="0">
                <a:latin typeface="Consolas" panose="020B0609020204030204" pitchFamily="49" charset="0"/>
                <a:cs typeface="Consolas" panose="020B0609020204030204" pitchFamily="49" charset="0"/>
              </a:rPr>
              <a:t> [target]</a:t>
            </a:r>
          </a:p>
          <a:p>
            <a:pPr marL="0" indent="0">
              <a:buNone/>
            </a:pPr>
            <a:endParaRPr lang="en-US" dirty="0"/>
          </a:p>
        </p:txBody>
      </p:sp>
      <p:sp>
        <p:nvSpPr>
          <p:cNvPr id="4" name="Content Placeholder 2">
            <a:extLst>
              <a:ext uri="{FF2B5EF4-FFF2-40B4-BE49-F238E27FC236}">
                <a16:creationId xmlns:a16="http://schemas.microsoft.com/office/drawing/2014/main" id="{672FB42F-3152-FA4C-B9E4-9B4DBF7790A7}"/>
              </a:ext>
            </a:extLst>
          </p:cNvPr>
          <p:cNvSpPr txBox="1">
            <a:spLocks/>
          </p:cNvSpPr>
          <p:nvPr/>
        </p:nvSpPr>
        <p:spPr bwMode="auto">
          <a:xfrm>
            <a:off x="6096000" y="1295400"/>
            <a:ext cx="5943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endParaRPr lang="en-US" dirty="0"/>
          </a:p>
          <a:p>
            <a:pPr marL="0" indent="0" fontAlgn="auto">
              <a:spcAft>
                <a:spcPts val="0"/>
              </a:spcAft>
              <a:buFont typeface="Arial" panose="020B0604020202020204" pitchFamily="34" charset="0"/>
              <a:buNone/>
            </a:pPr>
            <a:endParaRPr lang="en-US" dirty="0"/>
          </a:p>
          <a:p>
            <a:pPr marL="0" indent="0" fontAlgn="auto">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4</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$4,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je [target]</a:t>
            </a:r>
          </a:p>
          <a:p>
            <a:pPr marL="0" indent="0" fontAlgn="auto">
              <a:spcAft>
                <a:spcPts val="0"/>
              </a:spcAft>
              <a:buFont typeface="Arial" panose="020B0604020202020204" pitchFamily="34" charset="0"/>
              <a:buNone/>
            </a:pPr>
            <a:endParaRPr lang="en-US" dirty="0">
              <a:latin typeface="Consolas" panose="020B0609020204030204" pitchFamily="49" charset="0"/>
              <a:cs typeface="Consolas" panose="020B0609020204030204" pitchFamily="49" charset="0"/>
            </a:endParaRPr>
          </a:p>
          <a:p>
            <a:pPr marL="0" indent="0" fontAlgn="auto">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&lt;= 1</a:t>
            </a:r>
          </a:p>
          <a:p>
            <a:pPr marL="0" indent="0">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$1,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[target]</a:t>
            </a:r>
          </a:p>
          <a:p>
            <a:pPr marL="0" indent="0" fontAlgn="auto">
              <a:spcAft>
                <a:spcPts val="0"/>
              </a:spcAft>
              <a:buFont typeface="Arial" panose="020B0604020202020204" pitchFamily="34" charset="0"/>
              <a:buNone/>
            </a:pPr>
            <a:endParaRPr lang="en-US" dirty="0"/>
          </a:p>
        </p:txBody>
      </p:sp>
      <p:sp>
        <p:nvSpPr>
          <p:cNvPr id="5" name="Rectangle 4">
            <a:extLst>
              <a:ext uri="{FF2B5EF4-FFF2-40B4-BE49-F238E27FC236}">
                <a16:creationId xmlns:a16="http://schemas.microsoft.com/office/drawing/2014/main" id="{028FC9E4-71B0-8643-9264-9DE33856EE1D}"/>
              </a:ext>
            </a:extLst>
          </p:cNvPr>
          <p:cNvSpPr/>
          <p:nvPr/>
        </p:nvSpPr>
        <p:spPr bwMode="auto">
          <a:xfrm>
            <a:off x="762000" y="5791200"/>
            <a:ext cx="10820400" cy="94123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28600" dist="190500" dir="8820000" algn="b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Wait a minute</a:t>
            </a:r>
            <a:r>
              <a:rPr lang="en-US" sz="2800" b="1" dirty="0">
                <a:latin typeface="+mn-lt"/>
                <a:cs typeface="Courier New" panose="02070309020205020404" pitchFamily="49" charset="0"/>
              </a:rPr>
              <a:t> – </a:t>
            </a:r>
            <a:r>
              <a:rPr lang="en-US" sz="2800" dirty="0">
                <a:latin typeface="+mn-lt"/>
                <a:cs typeface="Courier New" panose="02070309020205020404" pitchFamily="49" charset="0"/>
              </a:rPr>
              <a:t>how does the jump instruction know anything about the compared values in the earlier instruction?</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61162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5EFA6-D4B8-E645-A1CA-49A74AE1D2EC}"/>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6EDBBD07-EEEB-CE42-B5B9-C485D585C650}"/>
              </a:ext>
            </a:extLst>
          </p:cNvPr>
          <p:cNvSpPr>
            <a:spLocks noGrp="1"/>
          </p:cNvSpPr>
          <p:nvPr>
            <p:ph idx="1"/>
          </p:nvPr>
        </p:nvSpPr>
        <p:spPr/>
        <p:txBody>
          <a:bodyPr/>
          <a:lstStyle/>
          <a:p>
            <a:r>
              <a:rPr lang="en-US" dirty="0"/>
              <a:t>The CPU has special registers called </a:t>
            </a:r>
            <a:r>
              <a:rPr lang="en-US" i="1" dirty="0"/>
              <a:t>condition codes </a:t>
            </a:r>
            <a:r>
              <a:rPr lang="en-US" dirty="0"/>
              <a:t>that are like “global variables”.  They </a:t>
            </a:r>
            <a:r>
              <a:rPr lang="en-US" i="1" dirty="0"/>
              <a:t>automatically</a:t>
            </a:r>
            <a:r>
              <a:rPr lang="en-US" dirty="0"/>
              <a:t> keep track of information about the most recent arithmetic or logical operation.</a:t>
            </a:r>
          </a:p>
          <a:p>
            <a:pPr lvl="1"/>
            <a:r>
              <a:rPr lang="en-US" b="1" dirty="0" err="1"/>
              <a:t>cmp</a:t>
            </a:r>
            <a:r>
              <a:rPr lang="en-US" dirty="0"/>
              <a:t> compares via calculation (subtraction) and info is stored in the condition codes</a:t>
            </a:r>
          </a:p>
          <a:p>
            <a:pPr lvl="1"/>
            <a:r>
              <a:rPr lang="en-US" dirty="0"/>
              <a:t>conditional jump instructions look at these condition codes to know whether to jump</a:t>
            </a:r>
          </a:p>
          <a:p>
            <a:r>
              <a:rPr lang="en-US" dirty="0"/>
              <a:t>What exactly are the condition codes?  How do they store this information?</a:t>
            </a:r>
          </a:p>
        </p:txBody>
      </p:sp>
    </p:spTree>
    <p:extLst>
      <p:ext uri="{BB962C8B-B14F-4D97-AF65-F5344CB8AC3E}">
        <p14:creationId xmlns:p14="http://schemas.microsoft.com/office/powerpoint/2010/main" val="193047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C41E-4EE5-EB44-BFDD-8602C856CD49}"/>
              </a:ext>
            </a:extLst>
          </p:cNvPr>
          <p:cNvSpPr>
            <a:spLocks noGrp="1"/>
          </p:cNvSpPr>
          <p:nvPr>
            <p:ph type="title"/>
          </p:nvPr>
        </p:nvSpPr>
        <p:spPr/>
        <p:txBody>
          <a:bodyPr/>
          <a:lstStyle/>
          <a:p>
            <a:r>
              <a:rPr lang="en-US" dirty="0"/>
              <a:t>Condition Codes</a:t>
            </a:r>
          </a:p>
        </p:txBody>
      </p:sp>
      <p:sp>
        <p:nvSpPr>
          <p:cNvPr id="3" name="Content Placeholder 2">
            <a:extLst>
              <a:ext uri="{FF2B5EF4-FFF2-40B4-BE49-F238E27FC236}">
                <a16:creationId xmlns:a16="http://schemas.microsoft.com/office/drawing/2014/main" id="{1A8996E8-DEB0-0845-94F7-9E7A3288D10A}"/>
              </a:ext>
            </a:extLst>
          </p:cNvPr>
          <p:cNvSpPr>
            <a:spLocks noGrp="1"/>
          </p:cNvSpPr>
          <p:nvPr>
            <p:ph idx="1"/>
          </p:nvPr>
        </p:nvSpPr>
        <p:spPr>
          <a:xfrm>
            <a:off x="152400" y="1295400"/>
            <a:ext cx="11811000" cy="5562600"/>
          </a:xfrm>
        </p:spPr>
        <p:txBody>
          <a:bodyPr/>
          <a:lstStyle/>
          <a:p>
            <a:pPr marL="0" indent="0">
              <a:buNone/>
            </a:pPr>
            <a:r>
              <a:rPr lang="en-US" dirty="0"/>
              <a:t>Alongside normal registers, the CPU also has single-bit </a:t>
            </a:r>
            <a:r>
              <a:rPr lang="en-US" i="1" dirty="0"/>
              <a:t>condition code</a:t>
            </a:r>
            <a:r>
              <a:rPr lang="en-US" dirty="0"/>
              <a:t> registers.  They store the results of the most recent arithmetic or logical operation.</a:t>
            </a:r>
          </a:p>
          <a:p>
            <a:pPr marL="0" indent="0">
              <a:buNone/>
            </a:pPr>
            <a:endParaRPr lang="en-US" u="sng" dirty="0"/>
          </a:p>
          <a:p>
            <a:pPr marL="0" indent="0">
              <a:buNone/>
            </a:pPr>
            <a:r>
              <a:rPr lang="en-US" dirty="0"/>
              <a:t>Most common condition codes:</a:t>
            </a:r>
          </a:p>
          <a:p>
            <a:r>
              <a:rPr lang="en-US" b="1" dirty="0"/>
              <a:t>CF:</a:t>
            </a:r>
            <a:r>
              <a:rPr lang="en-US" dirty="0"/>
              <a:t> Carry flag.  The most recent operation generated a carry out of the most significant bit.  Used to detect overflow for unsigned operations.</a:t>
            </a:r>
          </a:p>
          <a:p>
            <a:r>
              <a:rPr lang="en-US" b="1" dirty="0"/>
              <a:t>ZF:</a:t>
            </a:r>
            <a:r>
              <a:rPr lang="en-US" dirty="0"/>
              <a:t> Zero flag.  The most recent operation yielded zero.</a:t>
            </a:r>
          </a:p>
          <a:p>
            <a:r>
              <a:rPr lang="en-US" b="1" dirty="0"/>
              <a:t>SF: </a:t>
            </a:r>
            <a:r>
              <a:rPr lang="en-US" dirty="0"/>
              <a:t>Sign flag. The most recent operation yielded a negative value.</a:t>
            </a:r>
          </a:p>
          <a:p>
            <a:r>
              <a:rPr lang="en-US" b="1" dirty="0"/>
              <a:t>OF:</a:t>
            </a:r>
            <a:r>
              <a:rPr lang="en-US" dirty="0"/>
              <a:t> Overflow flag.  The most recent operation caused a two’s-complement overflow-either negative or positive.</a:t>
            </a:r>
            <a:endParaRPr lang="en-US" b="1" dirty="0"/>
          </a:p>
        </p:txBody>
      </p:sp>
    </p:spTree>
    <p:extLst>
      <p:ext uri="{BB962C8B-B14F-4D97-AF65-F5344CB8AC3E}">
        <p14:creationId xmlns:p14="http://schemas.microsoft.com/office/powerpoint/2010/main" val="372582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F0CA-BE96-A548-A47A-EC57AC38607F}"/>
              </a:ext>
            </a:extLst>
          </p:cNvPr>
          <p:cNvSpPr>
            <a:spLocks noGrp="1"/>
          </p:cNvSpPr>
          <p:nvPr>
            <p:ph type="title"/>
          </p:nvPr>
        </p:nvSpPr>
        <p:spPr/>
        <p:txBody>
          <a:bodyPr/>
          <a:lstStyle/>
          <a:p>
            <a:r>
              <a:rPr lang="en-US" dirty="0"/>
              <a:t>Setting Condition Codes</a:t>
            </a:r>
          </a:p>
        </p:txBody>
      </p:sp>
      <p:sp>
        <p:nvSpPr>
          <p:cNvPr id="3" name="Content Placeholder 2">
            <a:extLst>
              <a:ext uri="{FF2B5EF4-FFF2-40B4-BE49-F238E27FC236}">
                <a16:creationId xmlns:a16="http://schemas.microsoft.com/office/drawing/2014/main" id="{59E2F6B5-8FC8-7E40-88CF-EDE4F6AFF8FE}"/>
              </a:ext>
            </a:extLst>
          </p:cNvPr>
          <p:cNvSpPr>
            <a:spLocks noGrp="1"/>
          </p:cNvSpPr>
          <p:nvPr>
            <p:ph idx="1"/>
          </p:nvPr>
        </p:nvSpPr>
        <p:spPr/>
        <p:txBody>
          <a:bodyPr/>
          <a:lstStyle/>
          <a:p>
            <a:pPr marL="0" indent="0">
              <a:buNone/>
            </a:pPr>
            <a:r>
              <a:rPr lang="en-US" dirty="0"/>
              <a:t>The </a:t>
            </a:r>
            <a:r>
              <a:rPr lang="en-US" b="1" dirty="0" err="1"/>
              <a:t>cmp</a:t>
            </a:r>
            <a:r>
              <a:rPr lang="en-US" dirty="0"/>
              <a:t> instruction is like the subtraction instruction, but it does not store the result anywhere.  It just sets condition codes. (</a:t>
            </a:r>
            <a:r>
              <a:rPr lang="en-US" b="1" dirty="0"/>
              <a:t>Note</a:t>
            </a:r>
            <a:r>
              <a:rPr lang="en-US" dirty="0"/>
              <a:t> the operand order!)</a:t>
            </a:r>
            <a:endParaRPr lang="en-US" dirty="0">
              <a:latin typeface="Consolas" panose="020B0609020204030204" pitchFamily="49" charset="0"/>
              <a:cs typeface="Consolas" panose="020B0609020204030204" pitchFamily="49" charset="0"/>
            </a:endParaRPr>
          </a:p>
          <a:p>
            <a:pPr marL="0" indent="0" algn="ctr">
              <a:buNone/>
            </a:pPr>
            <a:endParaRPr lang="en-US" dirty="0">
              <a:latin typeface="Consolas" panose="020B0609020204030204" pitchFamily="49" charset="0"/>
              <a:cs typeface="Consolas" panose="020B0609020204030204" pitchFamily="49" charset="0"/>
            </a:endParaRPr>
          </a:p>
          <a:p>
            <a:pPr marL="0" indent="0" algn="ctr">
              <a:buNone/>
            </a:pPr>
            <a:r>
              <a:rPr lang="en-US" dirty="0">
                <a:latin typeface="Consolas" panose="020B0609020204030204" pitchFamily="49" charset="0"/>
                <a:cs typeface="Consolas" panose="020B0609020204030204" pitchFamily="49" charset="0"/>
              </a:rPr>
              <a:t>CMP S1, S2		</a:t>
            </a:r>
            <a:r>
              <a:rPr lang="en-US" dirty="0">
                <a:latin typeface="Arial" panose="020B0604020202020204" pitchFamily="34" charset="0"/>
                <a:cs typeface="Arial" panose="020B0604020202020204" pitchFamily="34" charset="0"/>
              </a:rPr>
              <a:t> </a:t>
            </a:r>
            <a:r>
              <a:rPr lang="en-US" dirty="0">
                <a:latin typeface="Consolas" panose="020B0609020204030204" pitchFamily="49" charset="0"/>
                <a:cs typeface="Consolas" panose="020B0609020204030204" pitchFamily="49" charset="0"/>
              </a:rPr>
              <a:t>S2 – S1</a:t>
            </a: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endParaRPr lang="en-US" dirty="0"/>
          </a:p>
          <a:p>
            <a:endParaRPr lang="en-US" dirty="0"/>
          </a:p>
          <a:p>
            <a:endParaRPr lang="en-US" dirty="0"/>
          </a:p>
          <a:p>
            <a:endParaRPr lang="en-US" dirty="0"/>
          </a:p>
          <a:p>
            <a:endParaRPr lang="en-US" dirty="0"/>
          </a:p>
        </p:txBody>
      </p:sp>
      <p:graphicFrame>
        <p:nvGraphicFramePr>
          <p:cNvPr id="5" name="Content Placeholder 3">
            <a:extLst>
              <a:ext uri="{FF2B5EF4-FFF2-40B4-BE49-F238E27FC236}">
                <a16:creationId xmlns:a16="http://schemas.microsoft.com/office/drawing/2014/main" id="{2B7F3F38-C786-A147-892E-FA5BDEA0DA1B}"/>
              </a:ext>
            </a:extLst>
          </p:cNvPr>
          <p:cNvGraphicFramePr>
            <a:graphicFrameLocks/>
          </p:cNvGraphicFramePr>
          <p:nvPr>
            <p:extLst>
              <p:ext uri="{D42A27DB-BD31-4B8C-83A1-F6EECF244321}">
                <p14:modId xmlns:p14="http://schemas.microsoft.com/office/powerpoint/2010/main" val="3284793823"/>
              </p:ext>
            </p:extLst>
          </p:nvPr>
        </p:nvGraphicFramePr>
        <p:xfrm>
          <a:off x="2190750" y="3733800"/>
          <a:ext cx="7810500" cy="1828800"/>
        </p:xfrm>
        <a:graphic>
          <a:graphicData uri="http://schemas.openxmlformats.org/drawingml/2006/table">
            <a:tbl>
              <a:tblPr firstRow="1" bandRow="1">
                <a:tableStyleId>{7E9639D4-E3E2-4D34-9284-5A2195B3D0D7}</a:tableStyleId>
              </a:tblPr>
              <a:tblGrid>
                <a:gridCol w="3905250">
                  <a:extLst>
                    <a:ext uri="{9D8B030D-6E8A-4147-A177-3AD203B41FA5}">
                      <a16:colId xmlns:a16="http://schemas.microsoft.com/office/drawing/2014/main" val="3231654358"/>
                    </a:ext>
                  </a:extLst>
                </a:gridCol>
                <a:gridCol w="390525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Description</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cmpb</a:t>
                      </a:r>
                      <a:endParaRPr lang="en-US" dirty="0">
                        <a:latin typeface="Consolas" panose="020B0609020204030204" pitchFamily="49" charset="0"/>
                        <a:cs typeface="Consolas" panose="020B0609020204030204" pitchFamily="49" charset="0"/>
                      </a:endParaRPr>
                    </a:p>
                  </a:txBody>
                  <a:tcPr/>
                </a:tc>
                <a:tc>
                  <a:txBody>
                    <a:bodyPr/>
                    <a:lstStyle/>
                    <a:p>
                      <a:r>
                        <a:rPr lang="en-US" dirty="0"/>
                        <a:t>Compare byte</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cmpw</a:t>
                      </a:r>
                      <a:endParaRPr lang="en-US" dirty="0">
                        <a:latin typeface="Consolas" panose="020B0609020204030204" pitchFamily="49" charset="0"/>
                        <a:cs typeface="Consolas" panose="020B0609020204030204" pitchFamily="49" charset="0"/>
                      </a:endParaRPr>
                    </a:p>
                  </a:txBody>
                  <a:tcPr/>
                </a:tc>
                <a:tc>
                  <a:txBody>
                    <a:bodyPr/>
                    <a:lstStyle/>
                    <a:p>
                      <a:r>
                        <a:rPr lang="en-US" dirty="0"/>
                        <a:t>Compare word</a:t>
                      </a:r>
                    </a:p>
                  </a:txBody>
                  <a:tcPr/>
                </a:tc>
                <a:extLst>
                  <a:ext uri="{0D108BD9-81ED-4DB2-BD59-A6C34878D82A}">
                    <a16:rowId xmlns:a16="http://schemas.microsoft.com/office/drawing/2014/main" val="850718582"/>
                  </a:ext>
                </a:extLst>
              </a:tr>
              <a:tr h="365760">
                <a:tc>
                  <a:txBody>
                    <a:bodyPr/>
                    <a:lstStyle/>
                    <a:p>
                      <a:r>
                        <a:rPr lang="en-US" dirty="0" err="1">
                          <a:latin typeface="Consolas" panose="020B0609020204030204" pitchFamily="49" charset="0"/>
                          <a:cs typeface="Consolas" panose="020B0609020204030204" pitchFamily="49" charset="0"/>
                        </a:rPr>
                        <a:t>cmpl</a:t>
                      </a:r>
                      <a:endParaRPr lang="en-US" dirty="0">
                        <a:latin typeface="Consolas" panose="020B0609020204030204" pitchFamily="49" charset="0"/>
                        <a:cs typeface="Consolas" panose="020B0609020204030204" pitchFamily="49" charset="0"/>
                      </a:endParaRPr>
                    </a:p>
                  </a:txBody>
                  <a:tcPr/>
                </a:tc>
                <a:tc>
                  <a:txBody>
                    <a:bodyPr/>
                    <a:lstStyle/>
                    <a:p>
                      <a:r>
                        <a:rPr lang="en-US" dirty="0"/>
                        <a:t>Compare double word</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cmpq</a:t>
                      </a:r>
                      <a:endParaRPr lang="en-US" dirty="0">
                        <a:latin typeface="Consolas" panose="020B0609020204030204" pitchFamily="49" charset="0"/>
                        <a:cs typeface="Consolas" panose="020B0609020204030204" pitchFamily="49" charset="0"/>
                      </a:endParaRPr>
                    </a:p>
                  </a:txBody>
                  <a:tcPr/>
                </a:tc>
                <a:tc>
                  <a:txBody>
                    <a:bodyPr/>
                    <a:lstStyle/>
                    <a:p>
                      <a:r>
                        <a:rPr lang="en-US" dirty="0"/>
                        <a:t>Compare quad word</a:t>
                      </a:r>
                    </a:p>
                  </a:txBody>
                  <a:tcPr/>
                </a:tc>
                <a:extLst>
                  <a:ext uri="{0D108BD9-81ED-4DB2-BD59-A6C34878D82A}">
                    <a16:rowId xmlns:a16="http://schemas.microsoft.com/office/drawing/2014/main" val="1833998801"/>
                  </a:ext>
                </a:extLst>
              </a:tr>
            </a:tbl>
          </a:graphicData>
        </a:graphic>
      </p:graphicFrame>
    </p:spTree>
    <p:extLst>
      <p:ext uri="{BB962C8B-B14F-4D97-AF65-F5344CB8AC3E}">
        <p14:creationId xmlns:p14="http://schemas.microsoft.com/office/powerpoint/2010/main" val="82044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CD8C-8ADD-7C46-9008-66C8EE723DFF}"/>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60FE9CF5-DEAE-C74F-A455-5A00F1F9CD9D}"/>
              </a:ext>
            </a:extLst>
          </p:cNvPr>
          <p:cNvSpPr>
            <a:spLocks noGrp="1"/>
          </p:cNvSpPr>
          <p:nvPr>
            <p:ph idx="1"/>
          </p:nvPr>
        </p:nvSpPr>
        <p:spPr>
          <a:xfrm>
            <a:off x="152400" y="2667000"/>
            <a:ext cx="5943600" cy="3810000"/>
          </a:xfrm>
        </p:spPr>
        <p:txBody>
          <a:bodyPr/>
          <a:lstStyle/>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&gt; 2</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2</a:t>
            </a:r>
          </a:p>
          <a:p>
            <a:pPr marL="0" indent="0">
              <a:spcBef>
                <a:spcPts val="0"/>
              </a:spcBef>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jg</a:t>
            </a:r>
            <a:r>
              <a:rPr lang="en-US" dirty="0">
                <a:latin typeface="Consolas" panose="020B0609020204030204" pitchFamily="49" charset="0"/>
                <a:cs typeface="Consolas" panose="020B0609020204030204" pitchFamily="49" charset="0"/>
              </a:rPr>
              <a:t> [target]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3</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3</a:t>
            </a:r>
          </a:p>
          <a:p>
            <a:pPr marL="0" indent="0">
              <a:spcBef>
                <a:spcPts val="0"/>
              </a:spcBef>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$3,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jne</a:t>
            </a:r>
            <a:r>
              <a:rPr lang="en-US" dirty="0">
                <a:latin typeface="Consolas" panose="020B0609020204030204" pitchFamily="49" charset="0"/>
                <a:cs typeface="Consolas" panose="020B0609020204030204" pitchFamily="49" charset="0"/>
              </a:rPr>
              <a:t> [target]</a:t>
            </a:r>
          </a:p>
          <a:p>
            <a:pPr marL="0" indent="0">
              <a:buNone/>
            </a:pPr>
            <a:endParaRPr lang="en-US" dirty="0"/>
          </a:p>
        </p:txBody>
      </p:sp>
      <p:sp>
        <p:nvSpPr>
          <p:cNvPr id="4" name="Content Placeholder 2">
            <a:extLst>
              <a:ext uri="{FF2B5EF4-FFF2-40B4-BE49-F238E27FC236}">
                <a16:creationId xmlns:a16="http://schemas.microsoft.com/office/drawing/2014/main" id="{672FB42F-3152-FA4C-B9E4-9B4DBF7790A7}"/>
              </a:ext>
            </a:extLst>
          </p:cNvPr>
          <p:cNvSpPr txBox="1">
            <a:spLocks/>
          </p:cNvSpPr>
          <p:nvPr/>
        </p:nvSpPr>
        <p:spPr bwMode="auto">
          <a:xfrm>
            <a:off x="6096000" y="2666998"/>
            <a:ext cx="5943600" cy="3810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4</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4</a:t>
            </a:r>
          </a:p>
          <a:p>
            <a:pPr marL="0" indent="0">
              <a:spcBef>
                <a:spcPts val="0"/>
              </a:spcBef>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$4,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je [target]</a:t>
            </a:r>
          </a:p>
          <a:p>
            <a:pPr marL="0" indent="0" fontAlgn="auto">
              <a:spcBef>
                <a:spcPts val="0"/>
              </a:spcBef>
              <a:spcAft>
                <a:spcPts val="0"/>
              </a:spcAft>
              <a:buFont typeface="Arial" panose="020B0604020202020204" pitchFamily="34" charset="0"/>
              <a:buNone/>
            </a:pP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&lt;= 1</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1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$1,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[target]</a:t>
            </a:r>
          </a:p>
          <a:p>
            <a:pPr marL="0" indent="0" fontAlgn="auto">
              <a:spcAft>
                <a:spcPts val="0"/>
              </a:spcAft>
              <a:buFont typeface="Arial" panose="020B0604020202020204" pitchFamily="34" charset="0"/>
              <a:buNone/>
            </a:pPr>
            <a:endParaRPr lang="en-US" dirty="0"/>
          </a:p>
        </p:txBody>
      </p:sp>
      <p:sp>
        <p:nvSpPr>
          <p:cNvPr id="5" name="Rectangle 4">
            <a:extLst>
              <a:ext uri="{FF2B5EF4-FFF2-40B4-BE49-F238E27FC236}">
                <a16:creationId xmlns:a16="http://schemas.microsoft.com/office/drawing/2014/main" id="{056EA676-22A2-3649-9FB0-9308C3C4D8C2}"/>
              </a:ext>
            </a:extLst>
          </p:cNvPr>
          <p:cNvSpPr/>
          <p:nvPr/>
        </p:nvSpPr>
        <p:spPr>
          <a:xfrm>
            <a:off x="152400" y="1295400"/>
            <a:ext cx="11887200" cy="954107"/>
          </a:xfrm>
          <a:prstGeom prst="rect">
            <a:avLst/>
          </a:prstGeom>
        </p:spPr>
        <p:txBody>
          <a:bodyPr wrap="square">
            <a:spAutoFit/>
          </a:bodyPr>
          <a:lstStyle/>
          <a:p>
            <a:pPr algn="l" fontAlgn="auto">
              <a:spcAft>
                <a:spcPts val="0"/>
              </a:spcAft>
            </a:pPr>
            <a:r>
              <a:rPr lang="en-US" sz="2800" dirty="0">
                <a:latin typeface="+mn-lt"/>
              </a:rPr>
              <a:t>Read </a:t>
            </a:r>
            <a:r>
              <a:rPr lang="en-US" sz="2800" b="1" dirty="0" err="1">
                <a:latin typeface="+mn-lt"/>
              </a:rPr>
              <a:t>cmp</a:t>
            </a:r>
            <a:r>
              <a:rPr lang="en-US" sz="2800" b="1" dirty="0">
                <a:latin typeface="+mn-lt"/>
              </a:rPr>
              <a:t> S1,S2 </a:t>
            </a:r>
            <a:r>
              <a:rPr lang="en-US" sz="2800" dirty="0">
                <a:latin typeface="+mn-lt"/>
              </a:rPr>
              <a:t>as </a:t>
            </a:r>
            <a:r>
              <a:rPr lang="en-US" sz="2800" i="1" dirty="0">
                <a:latin typeface="+mn-lt"/>
              </a:rPr>
              <a:t>“compare S2 to S1”.  </a:t>
            </a:r>
            <a:r>
              <a:rPr lang="en-US" sz="2800" dirty="0">
                <a:latin typeface="+mn-lt"/>
              </a:rPr>
              <a:t>It calculates S2 – S1 and updates the condition codes with the result.</a:t>
            </a:r>
          </a:p>
        </p:txBody>
      </p:sp>
    </p:spTree>
    <p:extLst>
      <p:ext uri="{BB962C8B-B14F-4D97-AF65-F5344CB8AC3E}">
        <p14:creationId xmlns:p14="http://schemas.microsoft.com/office/powerpoint/2010/main" val="29058299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627EE42-8D19-304F-B3FC-693CBFE63F17}"/>
              </a:ext>
            </a:extLst>
          </p:cNvPr>
          <p:cNvSpPr/>
          <p:nvPr/>
        </p:nvSpPr>
        <p:spPr>
          <a:xfrm>
            <a:off x="520610" y="2392421"/>
            <a:ext cx="571500" cy="4701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cs typeface="Consolas" panose="020B0609020204030204" pitchFamily="49" charset="0"/>
            </a:endParaRPr>
          </a:p>
        </p:txBody>
      </p:sp>
      <p:sp>
        <p:nvSpPr>
          <p:cNvPr id="7" name="Title 6">
            <a:extLst>
              <a:ext uri="{FF2B5EF4-FFF2-40B4-BE49-F238E27FC236}">
                <a16:creationId xmlns:a16="http://schemas.microsoft.com/office/drawing/2014/main" id="{9E318BF2-0331-8F4A-A424-7E15C95D1894}"/>
              </a:ext>
            </a:extLst>
          </p:cNvPr>
          <p:cNvSpPr>
            <a:spLocks noGrp="1"/>
          </p:cNvSpPr>
          <p:nvPr>
            <p:ph type="title"/>
          </p:nvPr>
        </p:nvSpPr>
        <p:spPr/>
        <p:txBody>
          <a:bodyPr/>
          <a:lstStyle/>
          <a:p>
            <a:r>
              <a:rPr lang="en-US" dirty="0"/>
              <a:t>🌟 How to remember </a:t>
            </a:r>
            <a:r>
              <a:rPr lang="en-US" dirty="0" err="1"/>
              <a:t>cmp</a:t>
            </a:r>
            <a:r>
              <a:rPr lang="en-US" dirty="0"/>
              <a:t>/</a:t>
            </a:r>
            <a:r>
              <a:rPr lang="en-US" dirty="0" err="1"/>
              <a:t>jmp</a:t>
            </a:r>
            <a:endParaRPr lang="en-US" dirty="0"/>
          </a:p>
        </p:txBody>
      </p:sp>
      <p:sp>
        <p:nvSpPr>
          <p:cNvPr id="8" name="Content Placeholder 7">
            <a:extLst>
              <a:ext uri="{FF2B5EF4-FFF2-40B4-BE49-F238E27FC236}">
                <a16:creationId xmlns:a16="http://schemas.microsoft.com/office/drawing/2014/main" id="{98103339-6610-8643-9314-50058E6C33F1}"/>
              </a:ext>
            </a:extLst>
          </p:cNvPr>
          <p:cNvSpPr>
            <a:spLocks noGrp="1"/>
          </p:cNvSpPr>
          <p:nvPr>
            <p:ph idx="1"/>
          </p:nvPr>
        </p:nvSpPr>
        <p:spPr/>
        <p:txBody>
          <a:bodyPr/>
          <a:lstStyle/>
          <a:p>
            <a:r>
              <a:rPr lang="en-US" dirty="0">
                <a:latin typeface="Consolas" panose="020B0609020204030204" pitchFamily="49" charset="0"/>
                <a:cs typeface="Consolas" panose="020B0609020204030204" pitchFamily="49" charset="0"/>
              </a:rPr>
              <a:t>CMP S1, S2</a:t>
            </a:r>
            <a:r>
              <a:rPr lang="en-US" dirty="0"/>
              <a:t> is </a:t>
            </a:r>
            <a:r>
              <a:rPr lang="en-US" dirty="0">
                <a:latin typeface="Consolas" panose="020B0609020204030204" pitchFamily="49" charset="0"/>
                <a:cs typeface="Consolas" panose="020B0609020204030204" pitchFamily="49" charset="0"/>
              </a:rPr>
              <a:t>S2 – S1</a:t>
            </a:r>
            <a:r>
              <a:rPr lang="en-US" dirty="0"/>
              <a:t> (just sets condition codes). </a:t>
            </a:r>
            <a:r>
              <a:rPr lang="en-US" b="1" dirty="0"/>
              <a:t>But generally</a:t>
            </a:r>
            <a:r>
              <a:rPr lang="en-US" dirty="0"/>
              <a:t>:</a:t>
            </a:r>
          </a:p>
          <a:p>
            <a:pPr marL="461963" indent="0">
              <a:buNone/>
            </a:pPr>
            <a:endParaRPr lang="en-US" dirty="0">
              <a:latin typeface="Consolas" panose="020B0609020204030204" pitchFamily="49" charset="0"/>
              <a:cs typeface="Consolas" panose="020B0609020204030204" pitchFamily="49" charset="0"/>
            </a:endParaRPr>
          </a:p>
          <a:p>
            <a:endParaRPr lang="en-US" dirty="0"/>
          </a:p>
          <a:p>
            <a:endParaRPr lang="en-US" dirty="0"/>
          </a:p>
          <a:p>
            <a:endParaRPr lang="en-US" dirty="0"/>
          </a:p>
        </p:txBody>
      </p:sp>
      <p:sp>
        <p:nvSpPr>
          <p:cNvPr id="13" name="Rectangle 12">
            <a:extLst>
              <a:ext uri="{FF2B5EF4-FFF2-40B4-BE49-F238E27FC236}">
                <a16:creationId xmlns:a16="http://schemas.microsoft.com/office/drawing/2014/main" id="{E875D9DE-0FE0-8347-B5FF-FE2B51799134}"/>
              </a:ext>
            </a:extLst>
          </p:cNvPr>
          <p:cNvSpPr/>
          <p:nvPr/>
        </p:nvSpPr>
        <p:spPr>
          <a:xfrm>
            <a:off x="467364" y="1888481"/>
            <a:ext cx="2362200" cy="974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800" dirty="0" err="1">
                <a:solidFill>
                  <a:schemeClr val="tx1"/>
                </a:solidFill>
                <a:latin typeface="Consolas" panose="020B0609020204030204" pitchFamily="49" charset="0"/>
                <a:cs typeface="Consolas" panose="020B0609020204030204" pitchFamily="49" charset="0"/>
              </a:rPr>
              <a:t>cmp</a:t>
            </a:r>
            <a:r>
              <a:rPr lang="en-US" sz="2800" dirty="0">
                <a:solidFill>
                  <a:schemeClr val="tx1"/>
                </a:solidFill>
                <a:latin typeface="Consolas" panose="020B0609020204030204" pitchFamily="49" charset="0"/>
                <a:cs typeface="Consolas" panose="020B0609020204030204" pitchFamily="49" charset="0"/>
              </a:rPr>
              <a:t> S1, </a:t>
            </a:r>
            <a:r>
              <a:rPr lang="en-US" sz="2800" b="1" dirty="0">
                <a:solidFill>
                  <a:schemeClr val="tx1"/>
                </a:solidFill>
                <a:latin typeface="Consolas" panose="020B0609020204030204" pitchFamily="49" charset="0"/>
                <a:cs typeface="Consolas" panose="020B0609020204030204" pitchFamily="49" charset="0"/>
              </a:rPr>
              <a:t>S2</a:t>
            </a:r>
          </a:p>
          <a:p>
            <a:pPr algn="l"/>
            <a:r>
              <a:rPr lang="en-US" sz="2800" dirty="0" err="1">
                <a:solidFill>
                  <a:schemeClr val="tx1"/>
                </a:solidFill>
                <a:latin typeface="Consolas" panose="020B0609020204030204" pitchFamily="49" charset="0"/>
                <a:cs typeface="Consolas" panose="020B0609020204030204" pitchFamily="49" charset="0"/>
              </a:rPr>
              <a:t>jg</a:t>
            </a:r>
            <a:r>
              <a:rPr lang="en-US" sz="2800" dirty="0">
                <a:solidFill>
                  <a:schemeClr val="tx1"/>
                </a:solidFill>
                <a:latin typeface="Consolas" panose="020B0609020204030204" pitchFamily="49" charset="0"/>
                <a:cs typeface="Consolas" panose="020B0609020204030204" pitchFamily="49" charset="0"/>
              </a:rPr>
              <a:t>  …</a:t>
            </a:r>
          </a:p>
        </p:txBody>
      </p:sp>
      <p:sp>
        <p:nvSpPr>
          <p:cNvPr id="27" name="Left-Right Arrow 26">
            <a:extLst>
              <a:ext uri="{FF2B5EF4-FFF2-40B4-BE49-F238E27FC236}">
                <a16:creationId xmlns:a16="http://schemas.microsoft.com/office/drawing/2014/main" id="{1590A66D-5A33-E243-9079-FE5E22FC0E6D}"/>
              </a:ext>
            </a:extLst>
          </p:cNvPr>
          <p:cNvSpPr/>
          <p:nvPr/>
        </p:nvSpPr>
        <p:spPr>
          <a:xfrm>
            <a:off x="3048000" y="2048113"/>
            <a:ext cx="1058095" cy="655579"/>
          </a:xfrm>
          <a:prstGeom prst="left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9ACD9B7D-1C34-604E-9473-792800ECBDF4}"/>
              </a:ext>
            </a:extLst>
          </p:cNvPr>
          <p:cNvSpPr txBox="1"/>
          <p:nvPr/>
        </p:nvSpPr>
        <p:spPr>
          <a:xfrm>
            <a:off x="4680065" y="2083515"/>
            <a:ext cx="1766830" cy="584775"/>
          </a:xfrm>
          <a:prstGeom prst="rect">
            <a:avLst/>
          </a:prstGeom>
          <a:noFill/>
        </p:spPr>
        <p:txBody>
          <a:bodyPr wrap="none" rtlCol="0">
            <a:spAutoFit/>
          </a:bodyPr>
          <a:lstStyle/>
          <a:p>
            <a:pPr algn="ctr"/>
            <a:r>
              <a:rPr lang="en-US" sz="3200" b="1" dirty="0">
                <a:latin typeface="Consolas" panose="020B0609020204030204" pitchFamily="49" charset="0"/>
                <a:cs typeface="Consolas" panose="020B0609020204030204" pitchFamily="49" charset="0"/>
              </a:rPr>
              <a:t>S2</a:t>
            </a:r>
            <a:r>
              <a:rPr lang="en-US" sz="3200" dirty="0">
                <a:latin typeface="Consolas" panose="020B0609020204030204" pitchFamily="49" charset="0"/>
                <a:cs typeface="Consolas" panose="020B0609020204030204" pitchFamily="49" charset="0"/>
              </a:rPr>
              <a:t>   S1</a:t>
            </a:r>
          </a:p>
        </p:txBody>
      </p:sp>
      <p:sp>
        <p:nvSpPr>
          <p:cNvPr id="30" name="Rectangle 29">
            <a:extLst>
              <a:ext uri="{FF2B5EF4-FFF2-40B4-BE49-F238E27FC236}">
                <a16:creationId xmlns:a16="http://schemas.microsoft.com/office/drawing/2014/main" id="{944F225F-E184-0341-928D-612B45750C62}"/>
              </a:ext>
            </a:extLst>
          </p:cNvPr>
          <p:cNvSpPr/>
          <p:nvPr/>
        </p:nvSpPr>
        <p:spPr>
          <a:xfrm>
            <a:off x="4487261" y="1880603"/>
            <a:ext cx="2209800" cy="990599"/>
          </a:xfrm>
          <a:prstGeom prst="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5203114-0787-254E-AC31-0C0296B42856}"/>
              </a:ext>
            </a:extLst>
          </p:cNvPr>
          <p:cNvSpPr/>
          <p:nvPr/>
        </p:nvSpPr>
        <p:spPr>
          <a:xfrm>
            <a:off x="10396346" y="2140832"/>
            <a:ext cx="449270" cy="4701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cs typeface="Consolas" panose="020B0609020204030204" pitchFamily="49" charset="0"/>
            </a:endParaRPr>
          </a:p>
        </p:txBody>
      </p:sp>
      <p:sp>
        <p:nvSpPr>
          <p:cNvPr id="32" name="TextBox 31">
            <a:extLst>
              <a:ext uri="{FF2B5EF4-FFF2-40B4-BE49-F238E27FC236}">
                <a16:creationId xmlns:a16="http://schemas.microsoft.com/office/drawing/2014/main" id="{C2CA9A4A-E221-6947-9D5A-EB781F970488}"/>
              </a:ext>
            </a:extLst>
          </p:cNvPr>
          <p:cNvSpPr txBox="1"/>
          <p:nvPr/>
        </p:nvSpPr>
        <p:spPr>
          <a:xfrm>
            <a:off x="8631892" y="2083515"/>
            <a:ext cx="2670924" cy="584775"/>
          </a:xfrm>
          <a:prstGeom prst="rect">
            <a:avLst/>
          </a:prstGeom>
          <a:noFill/>
        </p:spPr>
        <p:txBody>
          <a:bodyPr wrap="none" rtlCol="0">
            <a:spAutoFit/>
          </a:bodyPr>
          <a:lstStyle/>
          <a:p>
            <a:pPr algn="ctr"/>
            <a:r>
              <a:rPr lang="en-US" sz="3200" b="1" dirty="0">
                <a:latin typeface="Consolas" panose="020B0609020204030204" pitchFamily="49" charset="0"/>
                <a:cs typeface="Consolas" panose="020B0609020204030204" pitchFamily="49" charset="0"/>
              </a:rPr>
              <a:t>S2</a:t>
            </a:r>
            <a:r>
              <a:rPr lang="en-US" sz="3200" dirty="0">
                <a:latin typeface="Consolas" panose="020B0609020204030204" pitchFamily="49" charset="0"/>
                <a:cs typeface="Consolas" panose="020B0609020204030204" pitchFamily="49" charset="0"/>
              </a:rPr>
              <a:t> - S1 &gt; 0</a:t>
            </a:r>
          </a:p>
        </p:txBody>
      </p:sp>
      <p:sp>
        <p:nvSpPr>
          <p:cNvPr id="33" name="Left-Right Arrow 32">
            <a:extLst>
              <a:ext uri="{FF2B5EF4-FFF2-40B4-BE49-F238E27FC236}">
                <a16:creationId xmlns:a16="http://schemas.microsoft.com/office/drawing/2014/main" id="{F788CB29-8B5F-CE4F-9576-FCC621AE23CE}"/>
              </a:ext>
            </a:extLst>
          </p:cNvPr>
          <p:cNvSpPr/>
          <p:nvPr/>
        </p:nvSpPr>
        <p:spPr>
          <a:xfrm>
            <a:off x="7272011" y="2048113"/>
            <a:ext cx="1058095" cy="655579"/>
          </a:xfrm>
          <a:prstGeom prst="left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5581B89-E102-8A45-8A95-EA55F778632F}"/>
              </a:ext>
            </a:extLst>
          </p:cNvPr>
          <p:cNvSpPr/>
          <p:nvPr/>
        </p:nvSpPr>
        <p:spPr>
          <a:xfrm>
            <a:off x="5277731" y="2140832"/>
            <a:ext cx="571500" cy="4701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&gt;</a:t>
            </a:r>
          </a:p>
        </p:txBody>
      </p:sp>
    </p:spTree>
    <p:extLst>
      <p:ext uri="{BB962C8B-B14F-4D97-AF65-F5344CB8AC3E}">
        <p14:creationId xmlns:p14="http://schemas.microsoft.com/office/powerpoint/2010/main" val="244261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30" grpId="0" animBg="1"/>
      <p:bldP spid="31" grpId="0" animBg="1"/>
      <p:bldP spid="32" grpId="0"/>
      <p:bldP spid="33" grpId="0" animBg="1"/>
      <p:bldP spid="2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52CA4-1E82-524F-9793-97C40E2E6337}"/>
              </a:ext>
            </a:extLst>
          </p:cNvPr>
          <p:cNvSpPr>
            <a:spLocks noGrp="1"/>
          </p:cNvSpPr>
          <p:nvPr>
            <p:ph type="title"/>
          </p:nvPr>
        </p:nvSpPr>
        <p:spPr/>
        <p:txBody>
          <a:bodyPr/>
          <a:lstStyle/>
          <a:p>
            <a:r>
              <a:rPr lang="en-US" dirty="0"/>
              <a:t>Conditional Jumps</a:t>
            </a:r>
          </a:p>
        </p:txBody>
      </p:sp>
      <p:sp>
        <p:nvSpPr>
          <p:cNvPr id="3" name="Content Placeholder 2">
            <a:extLst>
              <a:ext uri="{FF2B5EF4-FFF2-40B4-BE49-F238E27FC236}">
                <a16:creationId xmlns:a16="http://schemas.microsoft.com/office/drawing/2014/main" id="{0E4F1BDC-B492-6F47-A7F5-22B689390778}"/>
              </a:ext>
            </a:extLst>
          </p:cNvPr>
          <p:cNvSpPr>
            <a:spLocks noGrp="1"/>
          </p:cNvSpPr>
          <p:nvPr>
            <p:ph idx="1"/>
          </p:nvPr>
        </p:nvSpPr>
        <p:spPr/>
        <p:txBody>
          <a:bodyPr/>
          <a:lstStyle/>
          <a:p>
            <a:pPr marL="0" indent="0">
              <a:buNone/>
            </a:pPr>
            <a:r>
              <a:rPr lang="en-US" dirty="0"/>
              <a:t>Conditional jumps can look at subsets of the condition codes in order to check their condition of interest. </a:t>
            </a:r>
          </a:p>
          <a:p>
            <a:pPr marL="0" indent="0">
              <a:buNone/>
            </a:pPr>
            <a:endParaRPr lang="en-US" dirty="0"/>
          </a:p>
        </p:txBody>
      </p:sp>
      <p:sp>
        <p:nvSpPr>
          <p:cNvPr id="6" name="Rectangle 5">
            <a:extLst>
              <a:ext uri="{FF2B5EF4-FFF2-40B4-BE49-F238E27FC236}">
                <a16:creationId xmlns:a16="http://schemas.microsoft.com/office/drawing/2014/main" id="{4400807D-99B8-194D-B3EC-FC6CCF493481}"/>
              </a:ext>
            </a:extLst>
          </p:cNvPr>
          <p:cNvSpPr/>
          <p:nvPr/>
        </p:nvSpPr>
        <p:spPr>
          <a:xfrm>
            <a:off x="2209800" y="2667000"/>
            <a:ext cx="4648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3">
            <a:extLst>
              <a:ext uri="{FF2B5EF4-FFF2-40B4-BE49-F238E27FC236}">
                <a16:creationId xmlns:a16="http://schemas.microsoft.com/office/drawing/2014/main" id="{C70A06B3-9266-1D47-915A-1A78F3238194}"/>
              </a:ext>
            </a:extLst>
          </p:cNvPr>
          <p:cNvGraphicFramePr>
            <a:graphicFrameLocks/>
          </p:cNvGraphicFramePr>
          <p:nvPr>
            <p:extLst>
              <p:ext uri="{D42A27DB-BD31-4B8C-83A1-F6EECF244321}">
                <p14:modId xmlns:p14="http://schemas.microsoft.com/office/powerpoint/2010/main" val="1219041642"/>
              </p:ext>
            </p:extLst>
          </p:nvPr>
        </p:nvGraphicFramePr>
        <p:xfrm>
          <a:off x="457200" y="2468880"/>
          <a:ext cx="11277600" cy="4389125"/>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2413000">
                  <a:extLst>
                    <a:ext uri="{9D8B030D-6E8A-4147-A177-3AD203B41FA5}">
                      <a16:colId xmlns:a16="http://schemas.microsoft.com/office/drawing/2014/main" val="1224624564"/>
                    </a:ext>
                  </a:extLst>
                </a:gridCol>
                <a:gridCol w="5105400">
                  <a:extLst>
                    <a:ext uri="{9D8B030D-6E8A-4147-A177-3AD203B41FA5}">
                      <a16:colId xmlns:a16="http://schemas.microsoft.com/office/drawing/2014/main" val="4198587295"/>
                    </a:ext>
                  </a:extLst>
                </a:gridCol>
              </a:tblGrid>
              <a:tr h="337625">
                <a:tc>
                  <a:txBody>
                    <a:bodyPr/>
                    <a:lstStyle/>
                    <a:p>
                      <a:r>
                        <a:rPr lang="en-US" sz="1600" dirty="0"/>
                        <a:t>Instruction</a:t>
                      </a:r>
                    </a:p>
                  </a:txBody>
                  <a:tcPr/>
                </a:tc>
                <a:tc>
                  <a:txBody>
                    <a:bodyPr/>
                    <a:lstStyle/>
                    <a:p>
                      <a:r>
                        <a:rPr lang="en-US" sz="1600" dirty="0"/>
                        <a:t>Synonym</a:t>
                      </a:r>
                    </a:p>
                  </a:txBody>
                  <a:tcPr/>
                </a:tc>
                <a:tc>
                  <a:txBody>
                    <a:bodyPr/>
                    <a:lstStyle/>
                    <a:p>
                      <a:r>
                        <a:rPr lang="en-US" sz="1600" dirty="0"/>
                        <a:t>Set Condition</a:t>
                      </a:r>
                    </a:p>
                  </a:txBody>
                  <a:tcPr/>
                </a:tc>
                <a:extLst>
                  <a:ext uri="{0D108BD9-81ED-4DB2-BD59-A6C34878D82A}">
                    <a16:rowId xmlns:a16="http://schemas.microsoft.com/office/drawing/2014/main" val="309108804"/>
                  </a:ext>
                </a:extLst>
              </a:tr>
              <a:tr h="337625">
                <a:tc>
                  <a:txBody>
                    <a:bodyPr/>
                    <a:lstStyle/>
                    <a:p>
                      <a:r>
                        <a:rPr lang="en-US" sz="1600" dirty="0">
                          <a:latin typeface="Consolas" panose="020B0609020204030204" pitchFamily="49" charset="0"/>
                          <a:cs typeface="Consolas" panose="020B0609020204030204" pitchFamily="49" charset="0"/>
                        </a:rPr>
                        <a:t>je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err="1">
                          <a:latin typeface="Consolas" panose="020B0609020204030204" pitchFamily="49" charset="0"/>
                          <a:cs typeface="Consolas" panose="020B0609020204030204" pitchFamily="49" charset="0"/>
                        </a:rPr>
                        <a:t>jz</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Equal / zero (ZF = 1)</a:t>
                      </a:r>
                    </a:p>
                  </a:txBody>
                  <a:tcPr/>
                </a:tc>
                <a:extLst>
                  <a:ext uri="{0D108BD9-81ED-4DB2-BD59-A6C34878D82A}">
                    <a16:rowId xmlns:a16="http://schemas.microsoft.com/office/drawing/2014/main" val="1578506649"/>
                  </a:ext>
                </a:extLst>
              </a:tr>
              <a:tr h="337625">
                <a:tc>
                  <a:txBody>
                    <a:bodyPr/>
                    <a:lstStyle/>
                    <a:p>
                      <a:r>
                        <a:rPr lang="en-US" sz="1600" dirty="0" err="1">
                          <a:latin typeface="Consolas" panose="020B0609020204030204" pitchFamily="49" charset="0"/>
                          <a:cs typeface="Consolas" panose="020B0609020204030204" pitchFamily="49" charset="0"/>
                        </a:rPr>
                        <a:t>jne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jnz</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Not equal / not zero (ZF = 0)</a:t>
                      </a:r>
                    </a:p>
                  </a:txBody>
                  <a:tcPr/>
                </a:tc>
                <a:extLst>
                  <a:ext uri="{0D108BD9-81ED-4DB2-BD59-A6C34878D82A}">
                    <a16:rowId xmlns:a16="http://schemas.microsoft.com/office/drawing/2014/main" val="850718582"/>
                  </a:ext>
                </a:extLst>
              </a:tr>
              <a:tr h="337625">
                <a:tc>
                  <a:txBody>
                    <a:bodyPr/>
                    <a:lstStyle/>
                    <a:p>
                      <a:r>
                        <a:rPr lang="en-US" sz="1600" dirty="0" err="1">
                          <a:latin typeface="Consolas" panose="020B0609020204030204" pitchFamily="49" charset="0"/>
                          <a:cs typeface="Consolas" panose="020B0609020204030204" pitchFamily="49" charset="0"/>
                        </a:rPr>
                        <a:t>js</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endParaRPr lang="en-US" sz="1600" dirty="0"/>
                    </a:p>
                  </a:txBody>
                  <a:tcPr/>
                </a:tc>
                <a:tc>
                  <a:txBody>
                    <a:bodyPr/>
                    <a:lstStyle/>
                    <a:p>
                      <a:r>
                        <a:rPr lang="en-US" sz="1600" dirty="0"/>
                        <a:t>Negative (SF = 1)</a:t>
                      </a:r>
                    </a:p>
                  </a:txBody>
                  <a:tcPr/>
                </a:tc>
                <a:extLst>
                  <a:ext uri="{0D108BD9-81ED-4DB2-BD59-A6C34878D82A}">
                    <a16:rowId xmlns:a16="http://schemas.microsoft.com/office/drawing/2014/main" val="893394719"/>
                  </a:ext>
                </a:extLst>
              </a:tr>
              <a:tr h="337625">
                <a:tc>
                  <a:txBody>
                    <a:bodyPr/>
                    <a:lstStyle/>
                    <a:p>
                      <a:r>
                        <a:rPr lang="en-US" sz="1600" i="0" dirty="0" err="1">
                          <a:latin typeface="Consolas" panose="020B0609020204030204" pitchFamily="49" charset="0"/>
                          <a:cs typeface="Consolas" panose="020B0609020204030204" pitchFamily="49" charset="0"/>
                        </a:rPr>
                        <a:t>jns</a:t>
                      </a:r>
                      <a:r>
                        <a:rPr lang="en-US" sz="1600" i="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endParaRPr lang="en-US" sz="1600" dirty="0"/>
                    </a:p>
                  </a:txBody>
                  <a:tcPr/>
                </a:tc>
                <a:tc>
                  <a:txBody>
                    <a:bodyPr/>
                    <a:lstStyle/>
                    <a:p>
                      <a:r>
                        <a:rPr lang="en-US" sz="1600" dirty="0"/>
                        <a:t>Nonnegative (SF = 0)</a:t>
                      </a:r>
                    </a:p>
                  </a:txBody>
                  <a:tcPr/>
                </a:tc>
                <a:extLst>
                  <a:ext uri="{0D108BD9-81ED-4DB2-BD59-A6C34878D82A}">
                    <a16:rowId xmlns:a16="http://schemas.microsoft.com/office/drawing/2014/main" val="1833998801"/>
                  </a:ext>
                </a:extLst>
              </a:tr>
              <a:tr h="337625">
                <a:tc>
                  <a:txBody>
                    <a:bodyPr/>
                    <a:lstStyle/>
                    <a:p>
                      <a:r>
                        <a:rPr lang="en-US" sz="1600" i="0" dirty="0" err="1">
                          <a:latin typeface="Consolas" panose="020B0609020204030204" pitchFamily="49" charset="0"/>
                          <a:cs typeface="Consolas" panose="020B0609020204030204" pitchFamily="49" charset="0"/>
                        </a:rPr>
                        <a:t>jg</a:t>
                      </a:r>
                      <a:r>
                        <a:rPr lang="en-US" sz="1600" i="1" dirty="0">
                          <a:latin typeface="Consolas" panose="020B0609020204030204" pitchFamily="49" charset="0"/>
                          <a:cs typeface="Consolas" panose="020B0609020204030204" pitchFamily="49" charset="0"/>
                        </a:rPr>
                        <a:t> Label</a:t>
                      </a:r>
                      <a:endParaRPr lang="en-US" sz="1600" i="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jnle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Greater (signed &gt;) (ZF = 0 and SF = OF)</a:t>
                      </a:r>
                    </a:p>
                  </a:txBody>
                  <a:tcPr/>
                </a:tc>
                <a:extLst>
                  <a:ext uri="{0D108BD9-81ED-4DB2-BD59-A6C34878D82A}">
                    <a16:rowId xmlns:a16="http://schemas.microsoft.com/office/drawing/2014/main" val="263179765"/>
                  </a:ext>
                </a:extLst>
              </a:tr>
              <a:tr h="337625">
                <a:tc>
                  <a:txBody>
                    <a:bodyPr/>
                    <a:lstStyle/>
                    <a:p>
                      <a:r>
                        <a:rPr lang="en-US" sz="1600" dirty="0" err="1">
                          <a:latin typeface="Consolas" panose="020B0609020204030204" pitchFamily="49" charset="0"/>
                          <a:cs typeface="Consolas" panose="020B0609020204030204" pitchFamily="49" charset="0"/>
                        </a:rPr>
                        <a:t>jge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jnl</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Greater or equal (signed &gt;=) (SF = OF)</a:t>
                      </a:r>
                    </a:p>
                  </a:txBody>
                  <a:tcPr/>
                </a:tc>
                <a:extLst>
                  <a:ext uri="{0D108BD9-81ED-4DB2-BD59-A6C34878D82A}">
                    <a16:rowId xmlns:a16="http://schemas.microsoft.com/office/drawing/2014/main" val="2246496874"/>
                  </a:ext>
                </a:extLst>
              </a:tr>
              <a:tr h="337625">
                <a:tc>
                  <a:txBody>
                    <a:bodyPr/>
                    <a:lstStyle/>
                    <a:p>
                      <a:r>
                        <a:rPr lang="en-US" sz="1600" dirty="0" err="1">
                          <a:latin typeface="Consolas" panose="020B0609020204030204" pitchFamily="49" charset="0"/>
                          <a:cs typeface="Consolas" panose="020B0609020204030204" pitchFamily="49" charset="0"/>
                        </a:rPr>
                        <a:t>jl</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jnge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Less (signed &lt;) (SF != OF)</a:t>
                      </a:r>
                    </a:p>
                  </a:txBody>
                  <a:tcPr/>
                </a:tc>
                <a:extLst>
                  <a:ext uri="{0D108BD9-81ED-4DB2-BD59-A6C34878D82A}">
                    <a16:rowId xmlns:a16="http://schemas.microsoft.com/office/drawing/2014/main" val="4122665798"/>
                  </a:ext>
                </a:extLst>
              </a:tr>
              <a:tr h="337625">
                <a:tc>
                  <a:txBody>
                    <a:bodyPr/>
                    <a:lstStyle/>
                    <a:p>
                      <a:r>
                        <a:rPr lang="en-US" sz="1600" i="0" dirty="0" err="1">
                          <a:latin typeface="Consolas" panose="020B0609020204030204" pitchFamily="49" charset="0"/>
                          <a:cs typeface="Consolas" panose="020B0609020204030204" pitchFamily="49" charset="0"/>
                        </a:rPr>
                        <a:t>jle</a:t>
                      </a:r>
                      <a:r>
                        <a:rPr lang="en-US" sz="1600" i="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jng</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Less or equal (signed &lt;=) (ZF = 1 or SF! = OF)</a:t>
                      </a:r>
                    </a:p>
                  </a:txBody>
                  <a:tcPr/>
                </a:tc>
                <a:extLst>
                  <a:ext uri="{0D108BD9-81ED-4DB2-BD59-A6C34878D82A}">
                    <a16:rowId xmlns:a16="http://schemas.microsoft.com/office/drawing/2014/main" val="2436167288"/>
                  </a:ext>
                </a:extLst>
              </a:tr>
              <a:tr h="337625">
                <a:tc>
                  <a:txBody>
                    <a:bodyPr/>
                    <a:lstStyle/>
                    <a:p>
                      <a:r>
                        <a:rPr lang="en-US" sz="1600" i="0" dirty="0">
                          <a:latin typeface="Consolas" panose="020B0609020204030204" pitchFamily="49" charset="0"/>
                          <a:cs typeface="Consolas" panose="020B0609020204030204" pitchFamily="49" charset="0"/>
                        </a:rPr>
                        <a:t>ja </a:t>
                      </a:r>
                      <a:r>
                        <a:rPr lang="en-US" sz="1600" i="1" dirty="0">
                          <a:latin typeface="Consolas" panose="020B0609020204030204" pitchFamily="49" charset="0"/>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jnbe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Above (unsigned &gt;) (CF = 0 and ZF = 0)</a:t>
                      </a:r>
                    </a:p>
                  </a:txBody>
                  <a:tcPr/>
                </a:tc>
                <a:extLst>
                  <a:ext uri="{0D108BD9-81ED-4DB2-BD59-A6C34878D82A}">
                    <a16:rowId xmlns:a16="http://schemas.microsoft.com/office/drawing/2014/main" val="1192051391"/>
                  </a:ext>
                </a:extLst>
              </a:tr>
              <a:tr h="337625">
                <a:tc>
                  <a:txBody>
                    <a:bodyPr/>
                    <a:lstStyle/>
                    <a:p>
                      <a:r>
                        <a:rPr lang="en-US" sz="1600" dirty="0" err="1">
                          <a:latin typeface="Consolas" panose="020B0609020204030204" pitchFamily="49" charset="0"/>
                          <a:cs typeface="Consolas" panose="020B0609020204030204" pitchFamily="49" charset="0"/>
                        </a:rPr>
                        <a:t>jae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jnb</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Above or equal (unsigned &gt;=) (CF = 0)</a:t>
                      </a:r>
                    </a:p>
                  </a:txBody>
                  <a:tcPr/>
                </a:tc>
                <a:extLst>
                  <a:ext uri="{0D108BD9-81ED-4DB2-BD59-A6C34878D82A}">
                    <a16:rowId xmlns:a16="http://schemas.microsoft.com/office/drawing/2014/main" val="3471406641"/>
                  </a:ext>
                </a:extLst>
              </a:tr>
              <a:tr h="337625">
                <a:tc>
                  <a:txBody>
                    <a:bodyPr/>
                    <a:lstStyle/>
                    <a:p>
                      <a:r>
                        <a:rPr lang="en-US" sz="1600" dirty="0" err="1">
                          <a:latin typeface="Consolas" panose="020B0609020204030204" pitchFamily="49" charset="0"/>
                          <a:cs typeface="Consolas" panose="020B0609020204030204" pitchFamily="49" charset="0"/>
                        </a:rPr>
                        <a:t>jb</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jnae</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Below (unsigned &lt;) (CF = 1)</a:t>
                      </a:r>
                    </a:p>
                  </a:txBody>
                  <a:tcPr/>
                </a:tc>
                <a:extLst>
                  <a:ext uri="{0D108BD9-81ED-4DB2-BD59-A6C34878D82A}">
                    <a16:rowId xmlns:a16="http://schemas.microsoft.com/office/drawing/2014/main" val="2805478896"/>
                  </a:ext>
                </a:extLst>
              </a:tr>
              <a:tr h="337625">
                <a:tc>
                  <a:txBody>
                    <a:bodyPr/>
                    <a:lstStyle/>
                    <a:p>
                      <a:r>
                        <a:rPr lang="en-US" sz="1600" dirty="0" err="1">
                          <a:latin typeface="Consolas" panose="020B0609020204030204" pitchFamily="49" charset="0"/>
                          <a:cs typeface="Consolas" panose="020B0609020204030204" pitchFamily="49" charset="0"/>
                        </a:rPr>
                        <a:t>jbe</a:t>
                      </a:r>
                      <a:r>
                        <a:rPr lang="en-US" sz="1600" dirty="0">
                          <a:latin typeface="Consolas" panose="020B0609020204030204" pitchFamily="49" charset="0"/>
                          <a:cs typeface="Consolas" panose="020B0609020204030204" pitchFamily="49" charset="0"/>
                        </a:rPr>
                        <a:t> </a:t>
                      </a:r>
                      <a:r>
                        <a:rPr lang="en-US" sz="1600" i="1" dirty="0">
                          <a:latin typeface="Consolas" panose="020B0609020204030204" pitchFamily="49" charset="0"/>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Consolas" panose="020B0609020204030204" pitchFamily="49" charset="0"/>
                          <a:cs typeface="Consolas" panose="020B0609020204030204" pitchFamily="49" charset="0"/>
                        </a:rPr>
                        <a:t>jna</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a:t>Below or equal (unsigned &lt;=) (CF = 1 or ZF = 1)</a:t>
                      </a:r>
                    </a:p>
                  </a:txBody>
                  <a:tcPr/>
                </a:tc>
                <a:extLst>
                  <a:ext uri="{0D108BD9-81ED-4DB2-BD59-A6C34878D82A}">
                    <a16:rowId xmlns:a16="http://schemas.microsoft.com/office/drawing/2014/main" val="1157545807"/>
                  </a:ext>
                </a:extLst>
              </a:tr>
            </a:tbl>
          </a:graphicData>
        </a:graphic>
      </p:graphicFrame>
    </p:spTree>
    <p:extLst>
      <p:ext uri="{BB962C8B-B14F-4D97-AF65-F5344CB8AC3E}">
        <p14:creationId xmlns:p14="http://schemas.microsoft.com/office/powerpoint/2010/main" val="3411645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F0CA-BE96-A548-A47A-EC57AC38607F}"/>
              </a:ext>
            </a:extLst>
          </p:cNvPr>
          <p:cNvSpPr>
            <a:spLocks noGrp="1"/>
          </p:cNvSpPr>
          <p:nvPr>
            <p:ph type="title"/>
          </p:nvPr>
        </p:nvSpPr>
        <p:spPr/>
        <p:txBody>
          <a:bodyPr/>
          <a:lstStyle/>
          <a:p>
            <a:r>
              <a:rPr lang="en-US" dirty="0"/>
              <a:t>Setting Condition Codes</a:t>
            </a:r>
          </a:p>
        </p:txBody>
      </p:sp>
      <p:sp>
        <p:nvSpPr>
          <p:cNvPr id="3" name="Content Placeholder 2">
            <a:extLst>
              <a:ext uri="{FF2B5EF4-FFF2-40B4-BE49-F238E27FC236}">
                <a16:creationId xmlns:a16="http://schemas.microsoft.com/office/drawing/2014/main" id="{59E2F6B5-8FC8-7E40-88CF-EDE4F6AFF8FE}"/>
              </a:ext>
            </a:extLst>
          </p:cNvPr>
          <p:cNvSpPr>
            <a:spLocks noGrp="1"/>
          </p:cNvSpPr>
          <p:nvPr>
            <p:ph idx="1"/>
          </p:nvPr>
        </p:nvSpPr>
        <p:spPr>
          <a:xfrm>
            <a:off x="152400" y="1295400"/>
            <a:ext cx="11811000" cy="5334000"/>
          </a:xfrm>
        </p:spPr>
        <p:txBody>
          <a:bodyPr/>
          <a:lstStyle/>
          <a:p>
            <a:pPr marL="0" indent="0">
              <a:buNone/>
            </a:pPr>
            <a:r>
              <a:rPr lang="en-US" dirty="0"/>
              <a:t>The </a:t>
            </a:r>
            <a:r>
              <a:rPr lang="en-US" b="1" dirty="0"/>
              <a:t>test</a:t>
            </a:r>
            <a:r>
              <a:rPr lang="en-US" dirty="0"/>
              <a:t> instruction is like </a:t>
            </a:r>
            <a:r>
              <a:rPr lang="en-US" b="1" dirty="0" err="1"/>
              <a:t>cmp</a:t>
            </a:r>
            <a:r>
              <a:rPr lang="en-US" dirty="0"/>
              <a:t>, but for AND.  It does not store the &amp; result anywhere.  It just sets condition codes.</a:t>
            </a:r>
          </a:p>
          <a:p>
            <a:pPr marL="0" indent="0" algn="ctr">
              <a:buNone/>
            </a:pPr>
            <a:endParaRPr lang="en-US" dirty="0">
              <a:latin typeface="Consolas" panose="020B0609020204030204" pitchFamily="49" charset="0"/>
              <a:cs typeface="Consolas" panose="020B0609020204030204" pitchFamily="49" charset="0"/>
            </a:endParaRPr>
          </a:p>
          <a:p>
            <a:pPr marL="0" indent="0" algn="ctr">
              <a:buNone/>
            </a:pPr>
            <a:r>
              <a:rPr lang="en-US" dirty="0">
                <a:latin typeface="Consolas" panose="020B0609020204030204" pitchFamily="49" charset="0"/>
                <a:cs typeface="Consolas" panose="020B0609020204030204" pitchFamily="49" charset="0"/>
              </a:rPr>
              <a:t>TEST S1, S2		</a:t>
            </a:r>
            <a:r>
              <a:rPr lang="en-US" dirty="0">
                <a:latin typeface="Arial" panose="020B0604020202020204" pitchFamily="34" charset="0"/>
                <a:cs typeface="Arial" panose="020B0604020202020204" pitchFamily="34" charset="0"/>
              </a:rPr>
              <a:t> </a:t>
            </a:r>
            <a:r>
              <a:rPr lang="en-US" dirty="0">
                <a:latin typeface="Consolas" panose="020B0609020204030204" pitchFamily="49" charset="0"/>
                <a:cs typeface="Consolas" panose="020B0609020204030204" pitchFamily="49" charset="0"/>
              </a:rPr>
              <a:t>S2 &amp; S1</a:t>
            </a:r>
          </a:p>
          <a:p>
            <a:endParaRPr lang="en-US" dirty="0"/>
          </a:p>
          <a:p>
            <a:endParaRPr lang="en-US" dirty="0"/>
          </a:p>
          <a:p>
            <a:endParaRPr lang="en-US" dirty="0"/>
          </a:p>
          <a:p>
            <a:pPr marL="0" indent="0">
              <a:buNone/>
            </a:pPr>
            <a:endParaRPr lang="en-US" dirty="0"/>
          </a:p>
          <a:p>
            <a:pPr marL="0" indent="0">
              <a:buNone/>
            </a:pPr>
            <a:endParaRPr lang="en-US" b="1" dirty="0"/>
          </a:p>
          <a:p>
            <a:pPr marL="0" indent="0">
              <a:buNone/>
            </a:pPr>
            <a:r>
              <a:rPr lang="en-US" b="1" dirty="0"/>
              <a:t>Cool trick:</a:t>
            </a:r>
            <a:r>
              <a:rPr lang="en-US" dirty="0"/>
              <a:t> if we pass the same value for both operands, we can check the sign of that value using the </a:t>
            </a:r>
            <a:r>
              <a:rPr lang="en-US" b="1" dirty="0"/>
              <a:t>Sign Flag</a:t>
            </a:r>
            <a:r>
              <a:rPr lang="en-US" dirty="0"/>
              <a:t> and </a:t>
            </a:r>
            <a:r>
              <a:rPr lang="en-US" b="1" dirty="0"/>
              <a:t>Zero Flag </a:t>
            </a:r>
            <a:r>
              <a:rPr lang="en-US" dirty="0"/>
              <a:t>condition codes! </a:t>
            </a:r>
          </a:p>
          <a:p>
            <a:pPr marL="0" indent="0">
              <a:buNone/>
            </a:pPr>
            <a:endParaRPr lang="en-US" dirty="0"/>
          </a:p>
          <a:p>
            <a:endParaRPr lang="en-US" dirty="0"/>
          </a:p>
          <a:p>
            <a:endParaRPr lang="en-US" dirty="0"/>
          </a:p>
          <a:p>
            <a:endParaRPr lang="en-US" dirty="0"/>
          </a:p>
          <a:p>
            <a:endParaRPr lang="en-US" dirty="0"/>
          </a:p>
          <a:p>
            <a:endParaRPr lang="en-US" dirty="0"/>
          </a:p>
        </p:txBody>
      </p:sp>
      <p:graphicFrame>
        <p:nvGraphicFramePr>
          <p:cNvPr id="6" name="Content Placeholder 3">
            <a:extLst>
              <a:ext uri="{FF2B5EF4-FFF2-40B4-BE49-F238E27FC236}">
                <a16:creationId xmlns:a16="http://schemas.microsoft.com/office/drawing/2014/main" id="{B9ECE946-788A-1746-AFBE-7D6EC3F60144}"/>
              </a:ext>
            </a:extLst>
          </p:cNvPr>
          <p:cNvGraphicFramePr>
            <a:graphicFrameLocks/>
          </p:cNvGraphicFramePr>
          <p:nvPr>
            <p:extLst>
              <p:ext uri="{D42A27DB-BD31-4B8C-83A1-F6EECF244321}">
                <p14:modId xmlns:p14="http://schemas.microsoft.com/office/powerpoint/2010/main" val="2402063220"/>
              </p:ext>
            </p:extLst>
          </p:nvPr>
        </p:nvGraphicFramePr>
        <p:xfrm>
          <a:off x="2190750" y="3733800"/>
          <a:ext cx="7810500" cy="1828800"/>
        </p:xfrm>
        <a:graphic>
          <a:graphicData uri="http://schemas.openxmlformats.org/drawingml/2006/table">
            <a:tbl>
              <a:tblPr firstRow="1" bandRow="1">
                <a:tableStyleId>{7E9639D4-E3E2-4D34-9284-5A2195B3D0D7}</a:tableStyleId>
              </a:tblPr>
              <a:tblGrid>
                <a:gridCol w="3905250">
                  <a:extLst>
                    <a:ext uri="{9D8B030D-6E8A-4147-A177-3AD203B41FA5}">
                      <a16:colId xmlns:a16="http://schemas.microsoft.com/office/drawing/2014/main" val="3231654358"/>
                    </a:ext>
                  </a:extLst>
                </a:gridCol>
                <a:gridCol w="390525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Description</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testb</a:t>
                      </a:r>
                      <a:endParaRPr lang="en-US" dirty="0">
                        <a:latin typeface="Consolas" panose="020B0609020204030204" pitchFamily="49" charset="0"/>
                        <a:cs typeface="Consolas" panose="020B0609020204030204" pitchFamily="49" charset="0"/>
                      </a:endParaRPr>
                    </a:p>
                  </a:txBody>
                  <a:tcPr/>
                </a:tc>
                <a:tc>
                  <a:txBody>
                    <a:bodyPr/>
                    <a:lstStyle/>
                    <a:p>
                      <a:r>
                        <a:rPr lang="en-US" dirty="0"/>
                        <a:t>Test byte</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testw</a:t>
                      </a:r>
                      <a:endParaRPr lang="en-US" dirty="0">
                        <a:latin typeface="Consolas" panose="020B0609020204030204" pitchFamily="49" charset="0"/>
                        <a:cs typeface="Consolas" panose="020B0609020204030204" pitchFamily="49" charset="0"/>
                      </a:endParaRPr>
                    </a:p>
                  </a:txBody>
                  <a:tcPr/>
                </a:tc>
                <a:tc>
                  <a:txBody>
                    <a:bodyPr/>
                    <a:lstStyle/>
                    <a:p>
                      <a:r>
                        <a:rPr lang="en-US" dirty="0"/>
                        <a:t>Test word</a:t>
                      </a:r>
                    </a:p>
                  </a:txBody>
                  <a:tcPr/>
                </a:tc>
                <a:extLst>
                  <a:ext uri="{0D108BD9-81ED-4DB2-BD59-A6C34878D82A}">
                    <a16:rowId xmlns:a16="http://schemas.microsoft.com/office/drawing/2014/main" val="850718582"/>
                  </a:ext>
                </a:extLst>
              </a:tr>
              <a:tr h="365760">
                <a:tc>
                  <a:txBody>
                    <a:bodyPr/>
                    <a:lstStyle/>
                    <a:p>
                      <a:r>
                        <a:rPr lang="en-US" dirty="0" err="1">
                          <a:latin typeface="Consolas" panose="020B0609020204030204" pitchFamily="49" charset="0"/>
                          <a:cs typeface="Consolas" panose="020B0609020204030204" pitchFamily="49" charset="0"/>
                        </a:rPr>
                        <a:t>testl</a:t>
                      </a:r>
                      <a:endParaRPr lang="en-US" dirty="0">
                        <a:latin typeface="Consolas" panose="020B0609020204030204" pitchFamily="49" charset="0"/>
                        <a:cs typeface="Consolas" panose="020B0609020204030204" pitchFamily="49" charset="0"/>
                      </a:endParaRPr>
                    </a:p>
                  </a:txBody>
                  <a:tcPr/>
                </a:tc>
                <a:tc>
                  <a:txBody>
                    <a:bodyPr/>
                    <a:lstStyle/>
                    <a:p>
                      <a:r>
                        <a:rPr lang="en-US" dirty="0"/>
                        <a:t>Test double word</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testq</a:t>
                      </a:r>
                      <a:endParaRPr lang="en-US" dirty="0">
                        <a:latin typeface="Consolas" panose="020B0609020204030204" pitchFamily="49" charset="0"/>
                        <a:cs typeface="Consolas" panose="020B0609020204030204" pitchFamily="49" charset="0"/>
                      </a:endParaRPr>
                    </a:p>
                  </a:txBody>
                  <a:tcPr/>
                </a:tc>
                <a:tc>
                  <a:txBody>
                    <a:bodyPr/>
                    <a:lstStyle/>
                    <a:p>
                      <a:r>
                        <a:rPr lang="en-US" dirty="0"/>
                        <a:t>Test quad word</a:t>
                      </a:r>
                    </a:p>
                  </a:txBody>
                  <a:tcPr/>
                </a:tc>
                <a:extLst>
                  <a:ext uri="{0D108BD9-81ED-4DB2-BD59-A6C34878D82A}">
                    <a16:rowId xmlns:a16="http://schemas.microsoft.com/office/drawing/2014/main" val="1833998801"/>
                  </a:ext>
                </a:extLst>
              </a:tr>
            </a:tbl>
          </a:graphicData>
        </a:graphic>
      </p:graphicFrame>
    </p:spTree>
    <p:extLst>
      <p:ext uri="{BB962C8B-B14F-4D97-AF65-F5344CB8AC3E}">
        <p14:creationId xmlns:p14="http://schemas.microsoft.com/office/powerpoint/2010/main" val="125974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5542994-475A-AB4D-A92E-1AAE39A39C46}"/>
              </a:ext>
            </a:extLst>
          </p:cNvPr>
          <p:cNvSpPr/>
          <p:nvPr/>
        </p:nvSpPr>
        <p:spPr>
          <a:xfrm>
            <a:off x="209255" y="4988831"/>
            <a:ext cx="4146331" cy="5142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a:solidFill>
                <a:schemeClr val="tx1"/>
              </a:solidFill>
              <a:latin typeface="Consolas" panose="020B0609020204030204" pitchFamily="49" charset="0"/>
              <a:cs typeface="Consolas" panose="020B0609020204030204" pitchFamily="49" charset="0"/>
            </a:endParaRPr>
          </a:p>
        </p:txBody>
      </p:sp>
      <p:sp>
        <p:nvSpPr>
          <p:cNvPr id="2" name="Title 1">
            <a:extLst>
              <a:ext uri="{FF2B5EF4-FFF2-40B4-BE49-F238E27FC236}">
                <a16:creationId xmlns:a16="http://schemas.microsoft.com/office/drawing/2014/main" id="{DD82D8B5-935C-DD49-B323-5198C154FFB9}"/>
              </a:ext>
            </a:extLst>
          </p:cNvPr>
          <p:cNvSpPr>
            <a:spLocks noGrp="1"/>
          </p:cNvSpPr>
          <p:nvPr>
            <p:ph type="title"/>
          </p:nvPr>
        </p:nvSpPr>
        <p:spPr/>
        <p:txBody>
          <a:bodyPr/>
          <a:lstStyle/>
          <a:p>
            <a:r>
              <a:rPr lang="en-US" dirty="0"/>
              <a:t>The </a:t>
            </a:r>
            <a:r>
              <a:rPr lang="en-US" b="0" dirty="0"/>
              <a:t>test</a:t>
            </a:r>
            <a:r>
              <a:rPr lang="en-US" dirty="0"/>
              <a:t> Instruction</a:t>
            </a:r>
          </a:p>
        </p:txBody>
      </p:sp>
      <p:sp>
        <p:nvSpPr>
          <p:cNvPr id="3" name="Content Placeholder 2">
            <a:extLst>
              <a:ext uri="{FF2B5EF4-FFF2-40B4-BE49-F238E27FC236}">
                <a16:creationId xmlns:a16="http://schemas.microsoft.com/office/drawing/2014/main" id="{FCF556C2-64F9-A84A-BD97-67E566A3FDAC}"/>
              </a:ext>
            </a:extLst>
          </p:cNvPr>
          <p:cNvSpPr>
            <a:spLocks noGrp="1"/>
          </p:cNvSpPr>
          <p:nvPr>
            <p:ph idx="1"/>
          </p:nvPr>
        </p:nvSpPr>
        <p:spPr/>
        <p:txBody>
          <a:bodyPr/>
          <a:lstStyle/>
          <a:p>
            <a:r>
              <a:rPr lang="en-US" dirty="0">
                <a:latin typeface="Consolas" panose="020B0609020204030204" pitchFamily="49" charset="0"/>
                <a:cs typeface="Consolas" panose="020B0609020204030204" pitchFamily="49" charset="0"/>
              </a:rPr>
              <a:t>TEST S1, S2 </a:t>
            </a:r>
            <a:r>
              <a:rPr lang="en-US" dirty="0"/>
              <a:t>is </a:t>
            </a:r>
            <a:r>
              <a:rPr lang="en-US" dirty="0">
                <a:latin typeface="Consolas" panose="020B0609020204030204" pitchFamily="49" charset="0"/>
                <a:cs typeface="Consolas" panose="020B0609020204030204" pitchFamily="49" charset="0"/>
              </a:rPr>
              <a:t>S2 &amp; S1 </a:t>
            </a: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7A958D47-2482-4044-8165-D854696ABBEF}"/>
              </a:ext>
            </a:extLst>
          </p:cNvPr>
          <p:cNvSpPr/>
          <p:nvPr/>
        </p:nvSpPr>
        <p:spPr>
          <a:xfrm>
            <a:off x="520609" y="2392421"/>
            <a:ext cx="717937" cy="4701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00DD381F-0B53-6641-BEF7-9B1A6FE55326}"/>
              </a:ext>
            </a:extLst>
          </p:cNvPr>
          <p:cNvSpPr/>
          <p:nvPr/>
        </p:nvSpPr>
        <p:spPr>
          <a:xfrm>
            <a:off x="467363" y="1888481"/>
            <a:ext cx="3266653" cy="974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800" dirty="0">
                <a:solidFill>
                  <a:schemeClr val="tx1"/>
                </a:solidFill>
                <a:latin typeface="Consolas" panose="020B0609020204030204" pitchFamily="49" charset="0"/>
                <a:cs typeface="Consolas" panose="020B0609020204030204" pitchFamily="49" charset="0"/>
              </a:rPr>
              <a:t>test %</a:t>
            </a:r>
            <a:r>
              <a:rPr lang="en-US" sz="2800" dirty="0" err="1">
                <a:solidFill>
                  <a:schemeClr val="tx1"/>
                </a:solidFill>
                <a:latin typeface="Consolas" panose="020B0609020204030204" pitchFamily="49" charset="0"/>
                <a:cs typeface="Consolas" panose="020B0609020204030204" pitchFamily="49" charset="0"/>
              </a:rPr>
              <a:t>edi</a:t>
            </a:r>
            <a:r>
              <a:rPr lang="en-US" sz="2800" dirty="0">
                <a:solidFill>
                  <a:schemeClr val="tx1"/>
                </a:solidFill>
                <a:latin typeface="Consolas" panose="020B0609020204030204" pitchFamily="49" charset="0"/>
                <a:cs typeface="Consolas" panose="020B0609020204030204" pitchFamily="49" charset="0"/>
              </a:rPr>
              <a:t>, %</a:t>
            </a:r>
            <a:r>
              <a:rPr lang="en-US" sz="2800" dirty="0" err="1">
                <a:solidFill>
                  <a:schemeClr val="tx1"/>
                </a:solidFill>
                <a:latin typeface="Consolas" panose="020B0609020204030204" pitchFamily="49" charset="0"/>
                <a:cs typeface="Consolas" panose="020B0609020204030204" pitchFamily="49" charset="0"/>
              </a:rPr>
              <a:t>edi</a:t>
            </a:r>
            <a:endParaRPr lang="en-US" sz="2800" b="1" dirty="0">
              <a:solidFill>
                <a:schemeClr val="tx1"/>
              </a:solidFill>
              <a:latin typeface="Consolas" panose="020B0609020204030204" pitchFamily="49" charset="0"/>
              <a:cs typeface="Consolas" panose="020B0609020204030204" pitchFamily="49" charset="0"/>
            </a:endParaRPr>
          </a:p>
          <a:p>
            <a:pPr algn="l"/>
            <a:r>
              <a:rPr lang="en-US" sz="2800" dirty="0" err="1">
                <a:solidFill>
                  <a:schemeClr val="tx1"/>
                </a:solidFill>
                <a:latin typeface="Consolas" panose="020B0609020204030204" pitchFamily="49" charset="0"/>
                <a:cs typeface="Consolas" panose="020B0609020204030204" pitchFamily="49" charset="0"/>
              </a:rPr>
              <a:t>jns</a:t>
            </a:r>
            <a:r>
              <a:rPr lang="en-US" sz="2800" dirty="0">
                <a:solidFill>
                  <a:schemeClr val="tx1"/>
                </a:solidFill>
                <a:latin typeface="Consolas" panose="020B0609020204030204" pitchFamily="49" charset="0"/>
                <a:cs typeface="Consolas" panose="020B0609020204030204" pitchFamily="49" charset="0"/>
              </a:rPr>
              <a:t>  …</a:t>
            </a:r>
          </a:p>
        </p:txBody>
      </p:sp>
      <p:sp>
        <p:nvSpPr>
          <p:cNvPr id="7" name="TextBox 6">
            <a:extLst>
              <a:ext uri="{FF2B5EF4-FFF2-40B4-BE49-F238E27FC236}">
                <a16:creationId xmlns:a16="http://schemas.microsoft.com/office/drawing/2014/main" id="{B2FC7B1C-BB73-8F48-94FE-DC2F465350A5}"/>
              </a:ext>
            </a:extLst>
          </p:cNvPr>
          <p:cNvSpPr txBox="1"/>
          <p:nvPr/>
        </p:nvSpPr>
        <p:spPr>
          <a:xfrm>
            <a:off x="93457" y="4347908"/>
            <a:ext cx="6061275" cy="584775"/>
          </a:xfrm>
          <a:prstGeom prst="rect">
            <a:avLst/>
          </a:prstGeom>
          <a:noFill/>
        </p:spPr>
        <p:txBody>
          <a:bodyPr wrap="none" rtlCol="0">
            <a:spAutoFit/>
          </a:bodyPr>
          <a:lstStyle/>
          <a:p>
            <a:pPr algn="l"/>
            <a:r>
              <a:rPr lang="en-US" sz="3200" dirty="0">
                <a:latin typeface="Consolas" panose="020B0609020204030204" pitchFamily="49" charset="0"/>
                <a:cs typeface="Consolas" panose="020B0609020204030204" pitchFamily="49" charset="0"/>
              </a:rPr>
              <a:t>%</a:t>
            </a:r>
            <a:r>
              <a:rPr lang="en-US" sz="3200" dirty="0" err="1">
                <a:latin typeface="Consolas" panose="020B0609020204030204" pitchFamily="49" charset="0"/>
                <a:cs typeface="Consolas" panose="020B0609020204030204" pitchFamily="49" charset="0"/>
              </a:rPr>
              <a:t>edi</a:t>
            </a:r>
            <a:r>
              <a:rPr lang="en-US" sz="3200" dirty="0">
                <a:latin typeface="Consolas" panose="020B0609020204030204" pitchFamily="49" charset="0"/>
                <a:cs typeface="Consolas" panose="020B0609020204030204" pitchFamily="49" charset="0"/>
              </a:rPr>
              <a:t> &amp; %</a:t>
            </a:r>
            <a:r>
              <a:rPr lang="en-US" sz="3200" dirty="0" err="1">
                <a:latin typeface="Consolas" panose="020B0609020204030204" pitchFamily="49" charset="0"/>
                <a:cs typeface="Consolas" panose="020B0609020204030204" pitchFamily="49" charset="0"/>
              </a:rPr>
              <a:t>edi</a:t>
            </a:r>
            <a:r>
              <a:rPr lang="en-US" sz="3200" dirty="0">
                <a:latin typeface="Consolas" panose="020B0609020204030204" pitchFamily="49" charset="0"/>
                <a:cs typeface="Consolas" panose="020B0609020204030204" pitchFamily="49" charset="0"/>
              </a:rPr>
              <a:t> is nonnegative</a:t>
            </a:r>
          </a:p>
        </p:txBody>
      </p:sp>
      <p:sp>
        <p:nvSpPr>
          <p:cNvPr id="8" name="Left-Right Arrow 7">
            <a:extLst>
              <a:ext uri="{FF2B5EF4-FFF2-40B4-BE49-F238E27FC236}">
                <a16:creationId xmlns:a16="http://schemas.microsoft.com/office/drawing/2014/main" id="{45B03542-F016-EE4A-8A86-03B148C508D1}"/>
              </a:ext>
            </a:extLst>
          </p:cNvPr>
          <p:cNvSpPr/>
          <p:nvPr/>
        </p:nvSpPr>
        <p:spPr>
          <a:xfrm rot="5400000">
            <a:off x="1613266" y="2992915"/>
            <a:ext cx="974845" cy="1021290"/>
          </a:xfrm>
          <a:prstGeom prst="leftRightArrow">
            <a:avLst>
              <a:gd name="adj1" fmla="val 47012"/>
              <a:gd name="adj2" fmla="val 3302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AA4F12F-A9A3-0A4C-BEAA-8A8729E001B5}"/>
              </a:ext>
            </a:extLst>
          </p:cNvPr>
          <p:cNvSpPr txBox="1"/>
          <p:nvPr/>
        </p:nvSpPr>
        <p:spPr>
          <a:xfrm>
            <a:off x="113510" y="4953555"/>
            <a:ext cx="5110872" cy="584775"/>
          </a:xfrm>
          <a:prstGeom prst="rect">
            <a:avLst/>
          </a:prstGeom>
          <a:noFill/>
        </p:spPr>
        <p:txBody>
          <a:bodyPr wrap="square" rtlCol="0">
            <a:spAutoFit/>
          </a:bodyPr>
          <a:lstStyle/>
          <a:p>
            <a:pPr algn="l"/>
            <a:r>
              <a:rPr lang="en-US" sz="3200" dirty="0">
                <a:latin typeface="Consolas" panose="020B0609020204030204" pitchFamily="49" charset="0"/>
                <a:cs typeface="Consolas" panose="020B0609020204030204" pitchFamily="49" charset="0"/>
              </a:rPr>
              <a:t>%</a:t>
            </a:r>
            <a:r>
              <a:rPr lang="en-US" sz="3200" dirty="0" err="1">
                <a:latin typeface="Consolas" panose="020B0609020204030204" pitchFamily="49" charset="0"/>
                <a:cs typeface="Consolas" panose="020B0609020204030204" pitchFamily="49" charset="0"/>
              </a:rPr>
              <a:t>edi</a:t>
            </a:r>
            <a:r>
              <a:rPr lang="en-US" sz="3200" dirty="0">
                <a:latin typeface="Consolas" panose="020B0609020204030204" pitchFamily="49" charset="0"/>
                <a:cs typeface="Consolas" panose="020B0609020204030204" pitchFamily="49" charset="0"/>
              </a:rPr>
              <a:t> is nonnegative</a:t>
            </a:r>
          </a:p>
        </p:txBody>
      </p:sp>
    </p:spTree>
    <p:extLst>
      <p:ext uri="{BB962C8B-B14F-4D97-AF65-F5344CB8AC3E}">
        <p14:creationId xmlns:p14="http://schemas.microsoft.com/office/powerpoint/2010/main" val="8435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P spid="7" grpId="0"/>
      <p:bldP spid="8" grpId="0" animBg="1"/>
      <p:bldP spid="1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A43CB-34C9-F349-87D8-4D0A3EDAFA10}"/>
              </a:ext>
            </a:extLst>
          </p:cNvPr>
          <p:cNvSpPr>
            <a:spLocks noGrp="1"/>
          </p:cNvSpPr>
          <p:nvPr>
            <p:ph type="title"/>
          </p:nvPr>
        </p:nvSpPr>
        <p:spPr/>
        <p:txBody>
          <a:bodyPr/>
          <a:lstStyle/>
          <a:p>
            <a:r>
              <a:rPr lang="en-US" dirty="0"/>
              <a:t>Condition Codes</a:t>
            </a:r>
          </a:p>
        </p:txBody>
      </p:sp>
      <p:sp>
        <p:nvSpPr>
          <p:cNvPr id="3" name="Content Placeholder 2">
            <a:extLst>
              <a:ext uri="{FF2B5EF4-FFF2-40B4-BE49-F238E27FC236}">
                <a16:creationId xmlns:a16="http://schemas.microsoft.com/office/drawing/2014/main" id="{D6045DC3-8632-B34F-87EB-FE98D0D835CC}"/>
              </a:ext>
            </a:extLst>
          </p:cNvPr>
          <p:cNvSpPr>
            <a:spLocks noGrp="1"/>
          </p:cNvSpPr>
          <p:nvPr>
            <p:ph idx="1"/>
          </p:nvPr>
        </p:nvSpPr>
        <p:spPr/>
        <p:txBody>
          <a:bodyPr/>
          <a:lstStyle/>
          <a:p>
            <a:r>
              <a:rPr lang="en-US" dirty="0"/>
              <a:t>Previously-discussed arithmetic and logical instructions update these flags.  </a:t>
            </a:r>
            <a:r>
              <a:rPr lang="en-US" b="1" dirty="0"/>
              <a:t>lea</a:t>
            </a:r>
            <a:r>
              <a:rPr lang="en-US" dirty="0"/>
              <a:t> does not (it was intended only for address computations).</a:t>
            </a:r>
          </a:p>
          <a:p>
            <a:r>
              <a:rPr lang="en-US" dirty="0"/>
              <a:t>Logical operations (</a:t>
            </a:r>
            <a:r>
              <a:rPr lang="en-US" b="1" dirty="0" err="1"/>
              <a:t>xor</a:t>
            </a:r>
            <a:r>
              <a:rPr lang="en-US" dirty="0"/>
              <a:t>, etc.) set carry and overflow flags to zero.</a:t>
            </a:r>
          </a:p>
          <a:p>
            <a:r>
              <a:rPr lang="en-US" dirty="0"/>
              <a:t>Shift operations set the carry flag to the last bit shifted out and set the overflow flag to zero.</a:t>
            </a:r>
          </a:p>
          <a:p>
            <a:r>
              <a:rPr lang="en-US" dirty="0"/>
              <a:t>For more complicated reasons, </a:t>
            </a:r>
            <a:r>
              <a:rPr lang="en-US" b="1" dirty="0" err="1"/>
              <a:t>inc</a:t>
            </a:r>
            <a:r>
              <a:rPr lang="en-US" dirty="0"/>
              <a:t> and </a:t>
            </a:r>
            <a:r>
              <a:rPr lang="en-US" b="1" dirty="0" err="1"/>
              <a:t>dec</a:t>
            </a:r>
            <a:r>
              <a:rPr lang="en-US" dirty="0"/>
              <a:t> set the overflow and zero flags, but leave the carry flag unchanged.</a:t>
            </a:r>
            <a:endParaRPr lang="en-US" b="1" dirty="0"/>
          </a:p>
        </p:txBody>
      </p:sp>
    </p:spTree>
    <p:extLst>
      <p:ext uri="{BB962C8B-B14F-4D97-AF65-F5344CB8AC3E}">
        <p14:creationId xmlns:p14="http://schemas.microsoft.com/office/powerpoint/2010/main" val="40540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F546A-7112-C74F-84D7-AF98415E4C20}"/>
              </a:ext>
            </a:extLst>
          </p:cNvPr>
          <p:cNvSpPr>
            <a:spLocks noGrp="1"/>
          </p:cNvSpPr>
          <p:nvPr>
            <p:ph type="title"/>
          </p:nvPr>
        </p:nvSpPr>
        <p:spPr/>
        <p:txBody>
          <a:bodyPr/>
          <a:lstStyle/>
          <a:p>
            <a:r>
              <a:rPr lang="en-US" dirty="0"/>
              <a:t>Exercise 1: Conditional jump</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711BEF1-C127-864E-A178-25D9E1424978}"/>
              </a:ext>
            </a:extLst>
          </p:cNvPr>
          <p:cNvSpPr>
            <a:spLocks noGrp="1"/>
          </p:cNvSpPr>
          <p:nvPr>
            <p:ph idx="1"/>
          </p:nvPr>
        </p:nvSpPr>
        <p:spPr>
          <a:xfrm>
            <a:off x="152400" y="1752600"/>
            <a:ext cx="11811000" cy="4724400"/>
          </a:xfrm>
        </p:spPr>
        <p:txBody>
          <a:bodyPr/>
          <a:lstStyle/>
          <a:p>
            <a:pPr marL="0" indent="0">
              <a:buNone/>
            </a:pPr>
            <a:r>
              <a:rPr lang="en-US" dirty="0">
                <a:latin typeface="Consolas" panose="020B0609020204030204" pitchFamily="49" charset="0"/>
                <a:cs typeface="Consolas" panose="020B0609020204030204" pitchFamily="49" charset="0"/>
              </a:rPr>
              <a:t>je target			</a:t>
            </a:r>
            <a:r>
              <a:rPr lang="en-US" dirty="0">
                <a:solidFill>
                  <a:schemeClr val="accent2">
                    <a:lumMod val="75000"/>
                  </a:schemeClr>
                </a:solidFill>
                <a:latin typeface="Consolas" panose="020B0609020204030204" pitchFamily="49" charset="0"/>
                <a:cs typeface="Consolas" panose="020B0609020204030204" pitchFamily="49" charset="0"/>
              </a:rPr>
              <a:t>jump if ZF is 1</a:t>
            </a:r>
            <a:endParaRPr lang="en-US" dirty="0">
              <a:solidFill>
                <a:schemeClr val="accent2">
                  <a:lumMod val="75000"/>
                </a:schemeClr>
              </a:solidFill>
            </a:endParaRPr>
          </a:p>
          <a:p>
            <a:pPr marL="0" indent="0">
              <a:buNone/>
            </a:pPr>
            <a:endParaRPr lang="en-US" b="1" dirty="0"/>
          </a:p>
          <a:p>
            <a:pPr marL="0" indent="0">
              <a:spcBef>
                <a:spcPts val="400"/>
              </a:spcBef>
              <a:buNone/>
            </a:pPr>
            <a:r>
              <a:rPr lang="en-US" dirty="0">
                <a:cs typeface="Consolas" panose="020B0609020204030204" pitchFamily="49" charset="0"/>
              </a:rPr>
              <a:t>Let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r>
              <a:rPr lang="en-US" dirty="0">
                <a:cs typeface="Consolas" panose="020B0609020204030204" pitchFamily="49" charset="0"/>
              </a:rPr>
              <a:t> store 0x10. Will we jump in the following cases?</a:t>
            </a:r>
          </a:p>
          <a:p>
            <a:pPr marL="0" indent="0">
              <a:spcBef>
                <a:spcPts val="400"/>
              </a:spcBef>
              <a:buNone/>
            </a:pPr>
            <a:endParaRPr lang="en-US" dirty="0">
              <a:cs typeface="Consolas" panose="020B0609020204030204" pitchFamily="49" charset="0"/>
            </a:endParaRPr>
          </a:p>
          <a:p>
            <a:pPr marL="514350" indent="-514350">
              <a:spcBef>
                <a:spcPts val="400"/>
              </a:spcBef>
              <a:buClr>
                <a:schemeClr val="accent2"/>
              </a:buClr>
              <a:buFont typeface="+mj-lt"/>
              <a:buAutoNum type="arabicPeriod"/>
            </a:pPr>
            <a:r>
              <a:rPr lang="en-US" dirty="0">
                <a:latin typeface="Calibri" panose="020F0502020204030204" pitchFamily="34" charset="0"/>
                <a:cs typeface="Calibri" panose="020F0502020204030204" pitchFamily="34" charset="0"/>
              </a:rPr>
              <a:t>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$0x10,%edi</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je  40056f</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add  $0x1,%edi</a:t>
            </a: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514350" indent="-514350">
              <a:spcBef>
                <a:spcPts val="400"/>
              </a:spcBef>
              <a:buClr>
                <a:schemeClr val="accent2"/>
              </a:buClr>
              <a:buFont typeface="+mj-lt"/>
              <a:buAutoNum type="arabicPeriod"/>
            </a:pP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test $0x10,%edi</a:t>
            </a:r>
            <a:br>
              <a:rPr lang="en-US" dirty="0">
                <a:latin typeface="Consolas" panose="020B0609020204030204" pitchFamily="49" charset="0"/>
                <a:cs typeface="Consolas" panose="020B0609020204030204" pitchFamily="49" charset="0"/>
              </a:rPr>
            </a:br>
            <a:r>
              <a:rPr lang="en-US" dirty="0">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je   40056f</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add  $0x1,%edi</a:t>
            </a:r>
          </a:p>
          <a:p>
            <a:pPr marL="514350" indent="-514350">
              <a:spcBef>
                <a:spcPts val="400"/>
              </a:spcBef>
              <a:buClr>
                <a:schemeClr val="accent2"/>
              </a:buClr>
              <a:buFont typeface="+mj-lt"/>
              <a:buAutoNum type="arabicPeriod"/>
            </a:pPr>
            <a:endParaRPr lang="en-US" dirty="0">
              <a:cs typeface="Consolas" panose="020B0609020204030204" pitchFamily="49" charset="0"/>
            </a:endParaRPr>
          </a:p>
          <a:p>
            <a:pPr marL="514350" indent="-514350">
              <a:spcBef>
                <a:spcPts val="400"/>
              </a:spcBef>
              <a:buClr>
                <a:schemeClr val="accent2"/>
              </a:buClr>
              <a:buFont typeface="+mj-lt"/>
              <a:buAutoNum type="arabicPeriod"/>
            </a:pPr>
            <a:endParaRPr lang="en-US" dirty="0"/>
          </a:p>
        </p:txBody>
      </p:sp>
      <p:sp>
        <p:nvSpPr>
          <p:cNvPr id="6" name="Frame 5">
            <a:extLst>
              <a:ext uri="{FF2B5EF4-FFF2-40B4-BE49-F238E27FC236}">
                <a16:creationId xmlns:a16="http://schemas.microsoft.com/office/drawing/2014/main" id="{B0BED7DA-4B40-EA43-8DE4-019987C16E7B}"/>
              </a:ext>
            </a:extLst>
          </p:cNvPr>
          <p:cNvSpPr/>
          <p:nvPr/>
        </p:nvSpPr>
        <p:spPr>
          <a:xfrm>
            <a:off x="9597417" y="2590800"/>
            <a:ext cx="2301571" cy="533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0x10</a:t>
            </a:r>
          </a:p>
        </p:txBody>
      </p:sp>
      <p:sp>
        <p:nvSpPr>
          <p:cNvPr id="7" name="TextBox 6">
            <a:extLst>
              <a:ext uri="{FF2B5EF4-FFF2-40B4-BE49-F238E27FC236}">
                <a16:creationId xmlns:a16="http://schemas.microsoft.com/office/drawing/2014/main" id="{712F9180-CAFA-E043-9110-684250A3EC21}"/>
              </a:ext>
            </a:extLst>
          </p:cNvPr>
          <p:cNvSpPr txBox="1"/>
          <p:nvPr/>
        </p:nvSpPr>
        <p:spPr>
          <a:xfrm>
            <a:off x="8534400" y="2749034"/>
            <a:ext cx="1232843" cy="369332"/>
          </a:xfrm>
          <a:prstGeom prst="rect">
            <a:avLst/>
          </a:prstGeom>
          <a:noFill/>
        </p:spPr>
        <p:txBody>
          <a:bodyPr wrap="square" rtlCol="0">
            <a:spAutoFit/>
          </a:bodyPr>
          <a:lstStyle/>
          <a:p>
            <a:pPr algn="ctr"/>
            <a:r>
              <a:rPr lang="en-US" dirty="0"/>
              <a:t>%</a:t>
            </a:r>
            <a:r>
              <a:rPr lang="en-US" dirty="0" err="1"/>
              <a:t>edi</a:t>
            </a:r>
            <a:endParaRPr lang="en-US" dirty="0"/>
          </a:p>
        </p:txBody>
      </p:sp>
      <p:sp>
        <p:nvSpPr>
          <p:cNvPr id="15" name="TextBox 14">
            <a:extLst>
              <a:ext uri="{FF2B5EF4-FFF2-40B4-BE49-F238E27FC236}">
                <a16:creationId xmlns:a16="http://schemas.microsoft.com/office/drawing/2014/main" id="{F3910BF2-268C-9241-99D5-A509FC306719}"/>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48198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F546A-7112-C74F-84D7-AF98415E4C20}"/>
              </a:ext>
            </a:extLst>
          </p:cNvPr>
          <p:cNvSpPr>
            <a:spLocks noGrp="1"/>
          </p:cNvSpPr>
          <p:nvPr>
            <p:ph type="title"/>
          </p:nvPr>
        </p:nvSpPr>
        <p:spPr/>
        <p:txBody>
          <a:bodyPr/>
          <a:lstStyle/>
          <a:p>
            <a:r>
              <a:rPr lang="en-US" dirty="0"/>
              <a:t>Exercise 1: Conditional jump</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711BEF1-C127-864E-A178-25D9E1424978}"/>
              </a:ext>
            </a:extLst>
          </p:cNvPr>
          <p:cNvSpPr>
            <a:spLocks noGrp="1"/>
          </p:cNvSpPr>
          <p:nvPr>
            <p:ph idx="1"/>
          </p:nvPr>
        </p:nvSpPr>
        <p:spPr>
          <a:xfrm>
            <a:off x="152400" y="1752600"/>
            <a:ext cx="11811000" cy="4724400"/>
          </a:xfrm>
        </p:spPr>
        <p:txBody>
          <a:bodyPr/>
          <a:lstStyle/>
          <a:p>
            <a:pPr marL="0" indent="0">
              <a:buNone/>
            </a:pPr>
            <a:r>
              <a:rPr lang="en-US" dirty="0">
                <a:latin typeface="Consolas" panose="020B0609020204030204" pitchFamily="49" charset="0"/>
                <a:cs typeface="Consolas" panose="020B0609020204030204" pitchFamily="49" charset="0"/>
              </a:rPr>
              <a:t>je target			</a:t>
            </a:r>
            <a:r>
              <a:rPr lang="en-US" dirty="0">
                <a:solidFill>
                  <a:schemeClr val="accent2">
                    <a:lumMod val="75000"/>
                  </a:schemeClr>
                </a:solidFill>
                <a:latin typeface="Consolas" panose="020B0609020204030204" pitchFamily="49" charset="0"/>
                <a:cs typeface="Consolas" panose="020B0609020204030204" pitchFamily="49" charset="0"/>
              </a:rPr>
              <a:t>jump if ZF is 1</a:t>
            </a:r>
            <a:endParaRPr lang="en-US" dirty="0">
              <a:solidFill>
                <a:schemeClr val="accent2">
                  <a:lumMod val="75000"/>
                </a:schemeClr>
              </a:solidFill>
            </a:endParaRPr>
          </a:p>
          <a:p>
            <a:pPr marL="0" indent="0">
              <a:buNone/>
            </a:pPr>
            <a:endParaRPr lang="en-US" b="1" dirty="0"/>
          </a:p>
          <a:p>
            <a:pPr marL="0" indent="0">
              <a:spcBef>
                <a:spcPts val="400"/>
              </a:spcBef>
              <a:buNone/>
            </a:pPr>
            <a:r>
              <a:rPr lang="en-US" dirty="0">
                <a:cs typeface="Consolas" panose="020B0609020204030204" pitchFamily="49" charset="0"/>
              </a:rPr>
              <a:t>Let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r>
              <a:rPr lang="en-US" dirty="0">
                <a:cs typeface="Consolas" panose="020B0609020204030204" pitchFamily="49" charset="0"/>
              </a:rPr>
              <a:t> store 0x10. Will we jump in the following cases?</a:t>
            </a:r>
          </a:p>
          <a:p>
            <a:pPr marL="0" indent="0">
              <a:spcBef>
                <a:spcPts val="400"/>
              </a:spcBef>
              <a:buNone/>
            </a:pPr>
            <a:endParaRPr lang="en-US" dirty="0">
              <a:cs typeface="Consolas" panose="020B0609020204030204" pitchFamily="49" charset="0"/>
            </a:endParaRPr>
          </a:p>
          <a:p>
            <a:pPr marL="514350" indent="-514350">
              <a:spcBef>
                <a:spcPts val="400"/>
              </a:spcBef>
              <a:buClr>
                <a:schemeClr val="accent2"/>
              </a:buClr>
              <a:buFont typeface="+mj-lt"/>
              <a:buAutoNum type="arabicPeriod"/>
            </a:pPr>
            <a:r>
              <a:rPr lang="en-US" dirty="0">
                <a:latin typeface="Calibri" panose="020F0502020204030204" pitchFamily="34" charset="0"/>
                <a:cs typeface="Calibri" panose="020F0502020204030204" pitchFamily="34" charset="0"/>
              </a:rPr>
              <a:t>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$0x10,%edi</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je  40056f</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add  $0x1,%edi</a:t>
            </a: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514350" indent="-514350">
              <a:spcBef>
                <a:spcPts val="400"/>
              </a:spcBef>
              <a:buClr>
                <a:schemeClr val="accent2"/>
              </a:buClr>
              <a:buFont typeface="+mj-lt"/>
              <a:buAutoNum type="arabicPeriod"/>
            </a:pP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test $0x10,%edi</a:t>
            </a:r>
            <a:br>
              <a:rPr lang="en-US" dirty="0">
                <a:latin typeface="Consolas" panose="020B0609020204030204" pitchFamily="49" charset="0"/>
                <a:cs typeface="Consolas" panose="020B0609020204030204" pitchFamily="49" charset="0"/>
              </a:rPr>
            </a:br>
            <a:r>
              <a:rPr lang="en-US" dirty="0">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je   40056f</a:t>
            </a:r>
            <a:br>
              <a:rPr lang="en-US" dirty="0">
                <a:latin typeface="Consolas" panose="020B0609020204030204" pitchFamily="49" charset="0"/>
                <a:cs typeface="Consolas" panose="020B0609020204030204" pitchFamily="49" charset="0"/>
              </a:rPr>
            </a:br>
            <a:r>
              <a:rPr lang="en-US" dirty="0">
                <a:solidFill>
                  <a:prstClr val="black"/>
                </a:solidFill>
                <a:latin typeface="Calibri" panose="020F0502020204030204" pitchFamily="34" charset="0"/>
                <a:cs typeface="Calibri" panose="020F0502020204030204" pitchFamily="34" charset="0"/>
              </a:rPr>
              <a:t> </a:t>
            </a:r>
            <a:r>
              <a:rPr lang="en-US" dirty="0">
                <a:latin typeface="Consolas" panose="020B0609020204030204" pitchFamily="49" charset="0"/>
                <a:cs typeface="Consolas" panose="020B0609020204030204" pitchFamily="49" charset="0"/>
              </a:rPr>
              <a:t>add  $0x1,%edi</a:t>
            </a:r>
          </a:p>
          <a:p>
            <a:pPr marL="514350" indent="-514350">
              <a:spcBef>
                <a:spcPts val="400"/>
              </a:spcBef>
              <a:buClr>
                <a:schemeClr val="accent2"/>
              </a:buClr>
              <a:buFont typeface="+mj-lt"/>
              <a:buAutoNum type="arabicPeriod"/>
            </a:pPr>
            <a:endParaRPr lang="en-US" dirty="0">
              <a:cs typeface="Consolas" panose="020B0609020204030204" pitchFamily="49" charset="0"/>
            </a:endParaRPr>
          </a:p>
          <a:p>
            <a:pPr marL="514350" indent="-514350">
              <a:spcBef>
                <a:spcPts val="400"/>
              </a:spcBef>
              <a:buClr>
                <a:schemeClr val="accent2"/>
              </a:buClr>
              <a:buFont typeface="+mj-lt"/>
              <a:buAutoNum type="arabicPeriod"/>
            </a:pPr>
            <a:endParaRPr lang="en-US" dirty="0"/>
          </a:p>
        </p:txBody>
      </p:sp>
      <p:sp>
        <p:nvSpPr>
          <p:cNvPr id="6" name="Frame 5">
            <a:extLst>
              <a:ext uri="{FF2B5EF4-FFF2-40B4-BE49-F238E27FC236}">
                <a16:creationId xmlns:a16="http://schemas.microsoft.com/office/drawing/2014/main" id="{B0BED7DA-4B40-EA43-8DE4-019987C16E7B}"/>
              </a:ext>
            </a:extLst>
          </p:cNvPr>
          <p:cNvSpPr/>
          <p:nvPr/>
        </p:nvSpPr>
        <p:spPr>
          <a:xfrm>
            <a:off x="9597417" y="2590800"/>
            <a:ext cx="2301571" cy="533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0x10</a:t>
            </a:r>
          </a:p>
        </p:txBody>
      </p:sp>
      <p:sp>
        <p:nvSpPr>
          <p:cNvPr id="7" name="TextBox 6">
            <a:extLst>
              <a:ext uri="{FF2B5EF4-FFF2-40B4-BE49-F238E27FC236}">
                <a16:creationId xmlns:a16="http://schemas.microsoft.com/office/drawing/2014/main" id="{712F9180-CAFA-E043-9110-684250A3EC21}"/>
              </a:ext>
            </a:extLst>
          </p:cNvPr>
          <p:cNvSpPr txBox="1"/>
          <p:nvPr/>
        </p:nvSpPr>
        <p:spPr>
          <a:xfrm>
            <a:off x="8534400" y="2749034"/>
            <a:ext cx="1232843" cy="369332"/>
          </a:xfrm>
          <a:prstGeom prst="rect">
            <a:avLst/>
          </a:prstGeom>
          <a:noFill/>
        </p:spPr>
        <p:txBody>
          <a:bodyPr wrap="square" rtlCol="0">
            <a:spAutoFit/>
          </a:bodyPr>
          <a:lstStyle/>
          <a:p>
            <a:pPr algn="ctr"/>
            <a:r>
              <a:rPr lang="en-US" dirty="0"/>
              <a:t>%</a:t>
            </a:r>
            <a:r>
              <a:rPr lang="en-US" dirty="0" err="1"/>
              <a:t>edi</a:t>
            </a:r>
            <a:endParaRPr lang="en-US" dirty="0"/>
          </a:p>
        </p:txBody>
      </p:sp>
      <p:sp>
        <p:nvSpPr>
          <p:cNvPr id="8" name="TextBox 7">
            <a:extLst>
              <a:ext uri="{FF2B5EF4-FFF2-40B4-BE49-F238E27FC236}">
                <a16:creationId xmlns:a16="http://schemas.microsoft.com/office/drawing/2014/main" id="{1790C79C-5EC5-7347-833C-A2E826311905}"/>
              </a:ext>
            </a:extLst>
          </p:cNvPr>
          <p:cNvSpPr txBox="1"/>
          <p:nvPr/>
        </p:nvSpPr>
        <p:spPr>
          <a:xfrm>
            <a:off x="5667951" y="3790146"/>
            <a:ext cx="3195105" cy="523220"/>
          </a:xfrm>
          <a:prstGeom prst="rect">
            <a:avLst/>
          </a:prstGeom>
          <a:noFill/>
        </p:spPr>
        <p:txBody>
          <a:bodyPr wrap="none" rtlCol="0">
            <a:spAutoFit/>
          </a:bodyPr>
          <a:lstStyle/>
          <a:p>
            <a:pPr algn="l"/>
            <a:r>
              <a:rPr lang="en-US" sz="2800" dirty="0">
                <a:solidFill>
                  <a:srgbClr val="0432FF"/>
                </a:solidFill>
                <a:latin typeface="Calibri" panose="020F0502020204030204" pitchFamily="34" charset="0"/>
                <a:cs typeface="Calibri" panose="020F0502020204030204" pitchFamily="34" charset="0"/>
              </a:rPr>
              <a:t>S2 - S1 == 0, so jump</a:t>
            </a:r>
          </a:p>
        </p:txBody>
      </p:sp>
      <p:sp>
        <p:nvSpPr>
          <p:cNvPr id="9" name="TextBox 8">
            <a:extLst>
              <a:ext uri="{FF2B5EF4-FFF2-40B4-BE49-F238E27FC236}">
                <a16:creationId xmlns:a16="http://schemas.microsoft.com/office/drawing/2014/main" id="{1E59CE7F-EFC0-8145-ADC9-4B060110629E}"/>
              </a:ext>
            </a:extLst>
          </p:cNvPr>
          <p:cNvSpPr txBox="1"/>
          <p:nvPr/>
        </p:nvSpPr>
        <p:spPr>
          <a:xfrm>
            <a:off x="5667951" y="5496580"/>
            <a:ext cx="4126451" cy="523220"/>
          </a:xfrm>
          <a:prstGeom prst="rect">
            <a:avLst/>
          </a:prstGeom>
          <a:noFill/>
        </p:spPr>
        <p:txBody>
          <a:bodyPr wrap="none" rtlCol="0">
            <a:spAutoFit/>
          </a:bodyPr>
          <a:lstStyle/>
          <a:p>
            <a:pPr algn="ctr"/>
            <a:r>
              <a:rPr lang="en-US" sz="2800" dirty="0">
                <a:solidFill>
                  <a:srgbClr val="0432FF"/>
                </a:solidFill>
                <a:latin typeface="Calibri" panose="020F0502020204030204" pitchFamily="34" charset="0"/>
                <a:cs typeface="Calibri" panose="020F0502020204030204" pitchFamily="34" charset="0"/>
              </a:rPr>
              <a:t>S2 &amp; S1 != 0, so don’t jump</a:t>
            </a:r>
          </a:p>
        </p:txBody>
      </p:sp>
    </p:spTree>
    <p:extLst>
      <p:ext uri="{BB962C8B-B14F-4D97-AF65-F5344CB8AC3E}">
        <p14:creationId xmlns:p14="http://schemas.microsoft.com/office/powerpoint/2010/main" val="185313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Recap: Assembly So Far</a:t>
            </a:r>
          </a:p>
          <a:p>
            <a:pPr>
              <a:tabLst>
                <a:tab pos="11530013" algn="r"/>
              </a:tabLst>
            </a:pPr>
            <a:r>
              <a:rPr lang="en-US" dirty="0"/>
              <a:t>Assembly Execution and %rip	</a:t>
            </a:r>
          </a:p>
          <a:p>
            <a:pPr>
              <a:tabLst>
                <a:tab pos="11530013" algn="r"/>
              </a:tabLst>
            </a:pPr>
            <a:r>
              <a:rPr lang="en-US" dirty="0"/>
              <a:t>Control Flow Mechanics	</a:t>
            </a:r>
          </a:p>
          <a:p>
            <a:pPr lvl="1"/>
            <a:r>
              <a:rPr lang="en-US" dirty="0"/>
              <a:t>Condition Codes</a:t>
            </a:r>
          </a:p>
          <a:p>
            <a:pPr lvl="1"/>
            <a:r>
              <a:rPr lang="en-US" dirty="0"/>
              <a:t>Assembly Instructions</a:t>
            </a:r>
          </a:p>
          <a:p>
            <a:pPr>
              <a:tabLst>
                <a:tab pos="11530013" algn="r"/>
              </a:tabLst>
            </a:pPr>
            <a:r>
              <a:rPr lang="en-US" b="1" dirty="0">
                <a:solidFill>
                  <a:srgbClr val="C00000"/>
                </a:solidFill>
              </a:rPr>
              <a:t>If statements</a:t>
            </a:r>
            <a:r>
              <a:rPr lang="en-US" dirty="0"/>
              <a:t>	</a:t>
            </a:r>
          </a:p>
          <a:p>
            <a:pPr>
              <a:tabLst>
                <a:tab pos="11530013" algn="r"/>
              </a:tabLst>
            </a:pPr>
            <a:r>
              <a:rPr lang="en-US" dirty="0"/>
              <a:t>Loops	</a:t>
            </a:r>
          </a:p>
          <a:p>
            <a:pPr lvl="1">
              <a:tabLst>
                <a:tab pos="11530584" algn="r"/>
              </a:tabLst>
            </a:pPr>
            <a:r>
              <a:rPr lang="en-US" dirty="0"/>
              <a:t>While loops	</a:t>
            </a:r>
          </a:p>
          <a:p>
            <a:pPr lvl="1">
              <a:tabLst>
                <a:tab pos="11530584" algn="r"/>
              </a:tabLst>
            </a:pPr>
            <a:r>
              <a:rPr lang="en-US" dirty="0"/>
              <a:t>For loops	</a:t>
            </a:r>
          </a:p>
          <a:p>
            <a:pPr>
              <a:tabLst>
                <a:tab pos="11530013" algn="r"/>
              </a:tabLst>
            </a:pPr>
            <a:r>
              <a:rPr lang="en-US" dirty="0"/>
              <a:t>Other Instructions That Depend On Condition Codes	</a:t>
            </a:r>
          </a:p>
        </p:txBody>
      </p:sp>
    </p:spTree>
    <p:extLst>
      <p:ext uri="{BB962C8B-B14F-4D97-AF65-F5344CB8AC3E}">
        <p14:creationId xmlns:p14="http://schemas.microsoft.com/office/powerpoint/2010/main" val="16707091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7071F-4597-7141-A554-8D9BC20824CC}"/>
              </a:ext>
            </a:extLst>
          </p:cNvPr>
          <p:cNvSpPr>
            <a:spLocks noGrp="1"/>
          </p:cNvSpPr>
          <p:nvPr>
            <p:ph type="title"/>
          </p:nvPr>
        </p:nvSpPr>
        <p:spPr/>
        <p:txBody>
          <a:bodyPr/>
          <a:lstStyle/>
          <a:p>
            <a:r>
              <a:rPr lang="en-US" dirty="0"/>
              <a:t>If Statements</a:t>
            </a:r>
          </a:p>
        </p:txBody>
      </p:sp>
      <p:sp>
        <p:nvSpPr>
          <p:cNvPr id="3" name="Content Placeholder 2">
            <a:extLst>
              <a:ext uri="{FF2B5EF4-FFF2-40B4-BE49-F238E27FC236}">
                <a16:creationId xmlns:a16="http://schemas.microsoft.com/office/drawing/2014/main" id="{30E852E9-6499-8245-9735-20D6F94F9087}"/>
              </a:ext>
            </a:extLst>
          </p:cNvPr>
          <p:cNvSpPr>
            <a:spLocks noGrp="1"/>
          </p:cNvSpPr>
          <p:nvPr>
            <p:ph idx="1"/>
          </p:nvPr>
        </p:nvSpPr>
        <p:spPr/>
        <p:txBody>
          <a:bodyPr/>
          <a:lstStyle/>
          <a:p>
            <a:pPr marL="0" indent="0">
              <a:buNone/>
            </a:pPr>
            <a:r>
              <a:rPr lang="en-US" dirty="0"/>
              <a:t>How can we use instructions like </a:t>
            </a:r>
            <a:r>
              <a:rPr lang="en-US" b="1" dirty="0" err="1"/>
              <a:t>cmp</a:t>
            </a:r>
            <a:r>
              <a:rPr lang="en-US" dirty="0"/>
              <a:t> and </a:t>
            </a:r>
            <a:r>
              <a:rPr lang="en-US" i="1" dirty="0"/>
              <a:t>conditional jumps</a:t>
            </a:r>
            <a:r>
              <a:rPr lang="en-US" dirty="0"/>
              <a:t> to implement if statements in assembly?</a:t>
            </a:r>
            <a:endParaRPr lang="en-US" i="1" dirty="0"/>
          </a:p>
        </p:txBody>
      </p:sp>
    </p:spTree>
    <p:extLst>
      <p:ext uri="{BB962C8B-B14F-4D97-AF65-F5344CB8AC3E}">
        <p14:creationId xmlns:p14="http://schemas.microsoft.com/office/powerpoint/2010/main" val="37782729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9EB17612-990D-CB40-8180-5D6020BA842D}"/>
              </a:ext>
            </a:extLst>
          </p:cNvPr>
          <p:cNvSpPr>
            <a:spLocks noGrp="1"/>
          </p:cNvSpPr>
          <p:nvPr>
            <p:ph sz="half" idx="1"/>
          </p:nvPr>
        </p:nvSpPr>
        <p:spPr>
          <a:xfrm>
            <a:off x="152400" y="1682514"/>
            <a:ext cx="5833872" cy="3184106"/>
          </a:xfrm>
        </p:spPr>
        <p:txBody>
          <a:bodyPr/>
          <a:lstStyle/>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if_then</a:t>
            </a:r>
            <a:r>
              <a:rPr lang="en-US" dirty="0">
                <a:latin typeface="Consolas" panose="020B0609020204030204" pitchFamily="49" charset="0"/>
                <a:cs typeface="Consolas" panose="020B0609020204030204" pitchFamily="49" charset="0"/>
              </a:rPr>
              <a:t>(int param1) {</a:t>
            </a:r>
          </a:p>
          <a:p>
            <a:pPr marL="0" indent="0">
              <a:spcBef>
                <a:spcPts val="0"/>
              </a:spcBef>
              <a:buNone/>
            </a:pPr>
            <a:r>
              <a:rPr lang="en-US" dirty="0">
                <a:latin typeface="Consolas" panose="020B0609020204030204" pitchFamily="49" charset="0"/>
                <a:cs typeface="Consolas" panose="020B0609020204030204" pitchFamily="49" charset="0"/>
              </a:rPr>
              <a:t>  if ( __________ ) {</a:t>
            </a:r>
          </a:p>
          <a:p>
            <a:pPr marL="0" indent="0">
              <a:spcBef>
                <a:spcPts val="0"/>
              </a:spcBef>
              <a:buNone/>
            </a:pPr>
            <a:r>
              <a:rPr lang="en-US" dirty="0">
                <a:latin typeface="Consolas" panose="020B0609020204030204" pitchFamily="49" charset="0"/>
                <a:cs typeface="Consolas" panose="020B0609020204030204" pitchFamily="49" charset="0"/>
              </a:rPr>
              <a:t>      _________;</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__________;</a:t>
            </a:r>
          </a:p>
          <a:p>
            <a:pPr marL="0" indent="0">
              <a:spcBef>
                <a:spcPts val="0"/>
              </a:spcBef>
              <a:buNone/>
            </a:pPr>
            <a:r>
              <a:rPr lang="en-US" dirty="0">
                <a:latin typeface="Consolas" panose="020B0609020204030204" pitchFamily="49" charset="0"/>
                <a:cs typeface="Consolas" panose="020B0609020204030204" pitchFamily="49" charset="0"/>
              </a:rPr>
              <a:t>} </a:t>
            </a:r>
          </a:p>
        </p:txBody>
      </p:sp>
      <p:sp>
        <p:nvSpPr>
          <p:cNvPr id="2" name="Title 1">
            <a:extLst>
              <a:ext uri="{FF2B5EF4-FFF2-40B4-BE49-F238E27FC236}">
                <a16:creationId xmlns:a16="http://schemas.microsoft.com/office/drawing/2014/main" id="{B3AC22B8-45C7-E64F-B296-71358E523221}"/>
              </a:ext>
            </a:extLst>
          </p:cNvPr>
          <p:cNvSpPr>
            <a:spLocks noGrp="1"/>
          </p:cNvSpPr>
          <p:nvPr>
            <p:ph type="title"/>
          </p:nvPr>
        </p:nvSpPr>
        <p:spPr/>
        <p:txBody>
          <a:bodyPr/>
          <a:lstStyle/>
          <a:p>
            <a:r>
              <a:rPr lang="en-US" dirty="0"/>
              <a:t>Practice: Fill In The Blank</a:t>
            </a:r>
          </a:p>
        </p:txBody>
      </p:sp>
      <p:sp>
        <p:nvSpPr>
          <p:cNvPr id="17" name="Content Placeholder 3">
            <a:extLst>
              <a:ext uri="{FF2B5EF4-FFF2-40B4-BE49-F238E27FC236}">
                <a16:creationId xmlns:a16="http://schemas.microsoft.com/office/drawing/2014/main" id="{3FF9B9FD-FF25-3942-8596-8246A12008DA}"/>
              </a:ext>
            </a:extLst>
          </p:cNvPr>
          <p:cNvSpPr txBox="1">
            <a:spLocks/>
          </p:cNvSpPr>
          <p:nvPr/>
        </p:nvSpPr>
        <p:spPr bwMode="auto">
          <a:xfrm>
            <a:off x="5257803" y="1682514"/>
            <a:ext cx="6934197" cy="3184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500" dirty="0">
                <a:latin typeface="Consolas" panose="020B0609020204030204" pitchFamily="49" charset="0"/>
                <a:cs typeface="Consolas" panose="020B0609020204030204" pitchFamily="49" charset="0"/>
              </a:rPr>
              <a:t>0000000000401126 &lt;</a:t>
            </a:r>
            <a:r>
              <a:rPr lang="en-US" sz="2500" dirty="0" err="1">
                <a:latin typeface="Consolas" panose="020B0609020204030204" pitchFamily="49" charset="0"/>
                <a:cs typeface="Consolas" panose="020B0609020204030204" pitchFamily="49" charset="0"/>
              </a:rPr>
              <a:t>if_then</a:t>
            </a:r>
            <a:r>
              <a:rPr lang="en-US" sz="2500" dirty="0">
                <a:latin typeface="Consolas" panose="020B0609020204030204" pitchFamily="49" charset="0"/>
                <a:cs typeface="Consolas" panose="020B0609020204030204" pitchFamily="49" charset="0"/>
              </a:rPr>
              <a:t>&gt;:</a:t>
            </a:r>
          </a:p>
          <a:p>
            <a:pPr marL="0" indent="0">
              <a:spcBef>
                <a:spcPts val="0"/>
              </a:spcBef>
              <a:buNone/>
            </a:pPr>
            <a:r>
              <a:rPr lang="en-US" sz="2500" dirty="0">
                <a:latin typeface="Consolas" panose="020B0609020204030204" pitchFamily="49" charset="0"/>
                <a:cs typeface="Consolas" panose="020B0609020204030204" pitchFamily="49" charset="0"/>
              </a:rPr>
              <a:t>  401126:   </a:t>
            </a:r>
            <a:r>
              <a:rPr lang="en-US" sz="2500" dirty="0" err="1">
                <a:latin typeface="Consolas" panose="020B0609020204030204" pitchFamily="49" charset="0"/>
                <a:cs typeface="Consolas" panose="020B0609020204030204" pitchFamily="49" charset="0"/>
              </a:rPr>
              <a:t>cmp</a:t>
            </a:r>
            <a:r>
              <a:rPr lang="en-US" sz="2500" dirty="0">
                <a:latin typeface="Consolas" panose="020B0609020204030204" pitchFamily="49" charset="0"/>
                <a:cs typeface="Consolas" panose="020B0609020204030204" pitchFamily="49" charset="0"/>
              </a:rPr>
              <a:t>    $0x6,%edi</a:t>
            </a:r>
          </a:p>
          <a:p>
            <a:pPr marL="0" indent="0">
              <a:spcBef>
                <a:spcPts val="0"/>
              </a:spcBef>
              <a:buNone/>
            </a:pPr>
            <a:r>
              <a:rPr lang="en-US" sz="2500" dirty="0">
                <a:latin typeface="Consolas" panose="020B0609020204030204" pitchFamily="49" charset="0"/>
                <a:cs typeface="Consolas" panose="020B0609020204030204" pitchFamily="49" charset="0"/>
              </a:rPr>
              <a:t>  401129:   je     40112f</a:t>
            </a:r>
          </a:p>
          <a:p>
            <a:pPr marL="0" indent="0">
              <a:spcBef>
                <a:spcPts val="0"/>
              </a:spcBef>
              <a:buNone/>
            </a:pPr>
            <a:r>
              <a:rPr lang="en-US" sz="2500" dirty="0">
                <a:latin typeface="Consolas" panose="020B0609020204030204" pitchFamily="49" charset="0"/>
                <a:cs typeface="Consolas" panose="020B0609020204030204" pitchFamily="49" charset="0"/>
              </a:rPr>
              <a:t>  40112b:   lea    (%rdi,%rdi,1),%</a:t>
            </a:r>
            <a:r>
              <a:rPr lang="en-US" sz="2500" dirty="0" err="1">
                <a:latin typeface="Consolas" panose="020B0609020204030204" pitchFamily="49" charset="0"/>
                <a:cs typeface="Consolas" panose="020B0609020204030204" pitchFamily="49" charset="0"/>
              </a:rPr>
              <a:t>eax</a:t>
            </a:r>
            <a:endParaRPr lang="en-US" sz="2500" dirty="0">
              <a:latin typeface="Consolas" panose="020B0609020204030204" pitchFamily="49" charset="0"/>
              <a:cs typeface="Consolas" panose="020B0609020204030204" pitchFamily="49" charset="0"/>
            </a:endParaRPr>
          </a:p>
          <a:p>
            <a:pPr marL="0" indent="0">
              <a:spcBef>
                <a:spcPts val="0"/>
              </a:spcBef>
              <a:buNone/>
            </a:pPr>
            <a:r>
              <a:rPr lang="en-US" sz="2500" dirty="0">
                <a:latin typeface="Consolas" panose="020B0609020204030204" pitchFamily="49" charset="0"/>
                <a:cs typeface="Consolas" panose="020B0609020204030204" pitchFamily="49" charset="0"/>
              </a:rPr>
              <a:t>  40112e:   </a:t>
            </a:r>
            <a:r>
              <a:rPr lang="en-US" sz="2500" dirty="0" err="1">
                <a:latin typeface="Consolas" panose="020B0609020204030204" pitchFamily="49" charset="0"/>
                <a:cs typeface="Consolas" panose="020B0609020204030204" pitchFamily="49" charset="0"/>
              </a:rPr>
              <a:t>retq</a:t>
            </a:r>
            <a:r>
              <a:rPr lang="en-US" sz="2500" dirty="0">
                <a:latin typeface="Consolas" panose="020B0609020204030204" pitchFamily="49" charset="0"/>
                <a:cs typeface="Consolas" panose="020B0609020204030204" pitchFamily="49" charset="0"/>
              </a:rPr>
              <a:t>   </a:t>
            </a:r>
          </a:p>
          <a:p>
            <a:pPr marL="0" indent="0">
              <a:spcBef>
                <a:spcPts val="0"/>
              </a:spcBef>
              <a:buNone/>
            </a:pPr>
            <a:r>
              <a:rPr lang="en-US" sz="2500" dirty="0">
                <a:latin typeface="Consolas" panose="020B0609020204030204" pitchFamily="49" charset="0"/>
                <a:cs typeface="Consolas" panose="020B0609020204030204" pitchFamily="49" charset="0"/>
              </a:rPr>
              <a:t>  40112f:   add    $0x1,%edi</a:t>
            </a:r>
          </a:p>
          <a:p>
            <a:pPr marL="0" indent="0">
              <a:spcBef>
                <a:spcPts val="0"/>
              </a:spcBef>
              <a:buNone/>
            </a:pPr>
            <a:r>
              <a:rPr lang="en-US" sz="2500" dirty="0">
                <a:latin typeface="Consolas" panose="020B0609020204030204" pitchFamily="49" charset="0"/>
                <a:cs typeface="Consolas" panose="020B0609020204030204" pitchFamily="49" charset="0"/>
              </a:rPr>
              <a:t>  401132:   </a:t>
            </a:r>
            <a:r>
              <a:rPr lang="en-US" sz="2500" dirty="0" err="1">
                <a:latin typeface="Consolas" panose="020B0609020204030204" pitchFamily="49" charset="0"/>
                <a:cs typeface="Consolas" panose="020B0609020204030204" pitchFamily="49" charset="0"/>
              </a:rPr>
              <a:t>jmp</a:t>
            </a:r>
            <a:r>
              <a:rPr lang="en-US" sz="2500" dirty="0">
                <a:latin typeface="Consolas" panose="020B0609020204030204" pitchFamily="49" charset="0"/>
                <a:cs typeface="Consolas" panose="020B0609020204030204" pitchFamily="49" charset="0"/>
              </a:rPr>
              <a:t>    40112b</a:t>
            </a:r>
          </a:p>
        </p:txBody>
      </p:sp>
      <p:cxnSp>
        <p:nvCxnSpPr>
          <p:cNvPr id="18" name="Straight Connector 17">
            <a:extLst>
              <a:ext uri="{FF2B5EF4-FFF2-40B4-BE49-F238E27FC236}">
                <a16:creationId xmlns:a16="http://schemas.microsoft.com/office/drawing/2014/main" id="{1BA8C424-FC57-0145-B7D4-32C612869408}"/>
              </a:ext>
            </a:extLst>
          </p:cNvPr>
          <p:cNvCxnSpPr>
            <a:cxnSpLocks/>
          </p:cNvCxnSpPr>
          <p:nvPr/>
        </p:nvCxnSpPr>
        <p:spPr>
          <a:xfrm>
            <a:off x="5257800" y="1676400"/>
            <a:ext cx="0" cy="319022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DD39B8B-6E8F-9D49-A2AD-A93230FBFAF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2601893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9EB17612-990D-CB40-8180-5D6020BA842D}"/>
              </a:ext>
            </a:extLst>
          </p:cNvPr>
          <p:cNvSpPr>
            <a:spLocks noGrp="1"/>
          </p:cNvSpPr>
          <p:nvPr>
            <p:ph sz="half" idx="1"/>
          </p:nvPr>
        </p:nvSpPr>
        <p:spPr>
          <a:xfrm>
            <a:off x="152400" y="1682514"/>
            <a:ext cx="5833872" cy="3184106"/>
          </a:xfrm>
        </p:spPr>
        <p:txBody>
          <a:bodyPr/>
          <a:lstStyle/>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if_then</a:t>
            </a:r>
            <a:r>
              <a:rPr lang="en-US" dirty="0">
                <a:latin typeface="Consolas" panose="020B0609020204030204" pitchFamily="49" charset="0"/>
                <a:cs typeface="Consolas" panose="020B0609020204030204" pitchFamily="49" charset="0"/>
              </a:rPr>
              <a:t>(int param1) {</a:t>
            </a:r>
          </a:p>
          <a:p>
            <a:pPr marL="0" indent="0">
              <a:spcBef>
                <a:spcPts val="0"/>
              </a:spcBef>
              <a:buNone/>
            </a:pPr>
            <a:r>
              <a:rPr lang="en-US" dirty="0">
                <a:latin typeface="Consolas" panose="020B0609020204030204" pitchFamily="49" charset="0"/>
                <a:cs typeface="Consolas" panose="020B0609020204030204" pitchFamily="49" charset="0"/>
              </a:rPr>
              <a:t>  if ( __________ ) {</a:t>
            </a:r>
          </a:p>
          <a:p>
            <a:pPr marL="0" indent="0">
              <a:spcBef>
                <a:spcPts val="0"/>
              </a:spcBef>
              <a:buNone/>
            </a:pPr>
            <a:r>
              <a:rPr lang="en-US" dirty="0">
                <a:latin typeface="Consolas" panose="020B0609020204030204" pitchFamily="49" charset="0"/>
                <a:cs typeface="Consolas" panose="020B0609020204030204" pitchFamily="49" charset="0"/>
              </a:rPr>
              <a:t>      _________;</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__________;</a:t>
            </a:r>
          </a:p>
          <a:p>
            <a:pPr marL="0" indent="0">
              <a:spcBef>
                <a:spcPts val="0"/>
              </a:spcBef>
              <a:buNone/>
            </a:pPr>
            <a:r>
              <a:rPr lang="en-US" dirty="0">
                <a:latin typeface="Consolas" panose="020B0609020204030204" pitchFamily="49" charset="0"/>
                <a:cs typeface="Consolas" panose="020B0609020204030204" pitchFamily="49" charset="0"/>
              </a:rPr>
              <a:t>} </a:t>
            </a:r>
          </a:p>
        </p:txBody>
      </p:sp>
      <p:sp>
        <p:nvSpPr>
          <p:cNvPr id="2" name="Title 1">
            <a:extLst>
              <a:ext uri="{FF2B5EF4-FFF2-40B4-BE49-F238E27FC236}">
                <a16:creationId xmlns:a16="http://schemas.microsoft.com/office/drawing/2014/main" id="{B3AC22B8-45C7-E64F-B296-71358E523221}"/>
              </a:ext>
            </a:extLst>
          </p:cNvPr>
          <p:cNvSpPr>
            <a:spLocks noGrp="1"/>
          </p:cNvSpPr>
          <p:nvPr>
            <p:ph type="title"/>
          </p:nvPr>
        </p:nvSpPr>
        <p:spPr/>
        <p:txBody>
          <a:bodyPr/>
          <a:lstStyle/>
          <a:p>
            <a:r>
              <a:rPr lang="en-US" dirty="0"/>
              <a:t>Practice: Fill In The Blank</a:t>
            </a:r>
          </a:p>
        </p:txBody>
      </p:sp>
      <p:sp>
        <p:nvSpPr>
          <p:cNvPr id="17" name="Content Placeholder 3">
            <a:extLst>
              <a:ext uri="{FF2B5EF4-FFF2-40B4-BE49-F238E27FC236}">
                <a16:creationId xmlns:a16="http://schemas.microsoft.com/office/drawing/2014/main" id="{3FF9B9FD-FF25-3942-8596-8246A12008DA}"/>
              </a:ext>
            </a:extLst>
          </p:cNvPr>
          <p:cNvSpPr txBox="1">
            <a:spLocks/>
          </p:cNvSpPr>
          <p:nvPr/>
        </p:nvSpPr>
        <p:spPr bwMode="auto">
          <a:xfrm>
            <a:off x="5257803" y="1682514"/>
            <a:ext cx="6934197" cy="3184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500" dirty="0">
                <a:latin typeface="Consolas" panose="020B0609020204030204" pitchFamily="49" charset="0"/>
                <a:cs typeface="Consolas" panose="020B0609020204030204" pitchFamily="49" charset="0"/>
              </a:rPr>
              <a:t>0000000000401126 &lt;</a:t>
            </a:r>
            <a:r>
              <a:rPr lang="en-US" sz="2500" dirty="0" err="1">
                <a:latin typeface="Consolas" panose="020B0609020204030204" pitchFamily="49" charset="0"/>
                <a:cs typeface="Consolas" panose="020B0609020204030204" pitchFamily="49" charset="0"/>
              </a:rPr>
              <a:t>if_then</a:t>
            </a:r>
            <a:r>
              <a:rPr lang="en-US" sz="2500" dirty="0">
                <a:latin typeface="Consolas" panose="020B0609020204030204" pitchFamily="49" charset="0"/>
                <a:cs typeface="Consolas" panose="020B0609020204030204" pitchFamily="49" charset="0"/>
              </a:rPr>
              <a:t>&gt;:</a:t>
            </a:r>
          </a:p>
          <a:p>
            <a:pPr marL="0" indent="0">
              <a:spcBef>
                <a:spcPts val="0"/>
              </a:spcBef>
              <a:buNone/>
            </a:pPr>
            <a:r>
              <a:rPr lang="en-US" sz="2500" dirty="0">
                <a:latin typeface="Consolas" panose="020B0609020204030204" pitchFamily="49" charset="0"/>
                <a:cs typeface="Consolas" panose="020B0609020204030204" pitchFamily="49" charset="0"/>
              </a:rPr>
              <a:t>  401126:   </a:t>
            </a:r>
            <a:r>
              <a:rPr lang="en-US" sz="2500" dirty="0" err="1">
                <a:latin typeface="Consolas" panose="020B0609020204030204" pitchFamily="49" charset="0"/>
                <a:cs typeface="Consolas" panose="020B0609020204030204" pitchFamily="49" charset="0"/>
              </a:rPr>
              <a:t>cmp</a:t>
            </a:r>
            <a:r>
              <a:rPr lang="en-US" sz="2500" dirty="0">
                <a:latin typeface="Consolas" panose="020B0609020204030204" pitchFamily="49" charset="0"/>
                <a:cs typeface="Consolas" panose="020B0609020204030204" pitchFamily="49" charset="0"/>
              </a:rPr>
              <a:t>    $0x6,%edi</a:t>
            </a:r>
          </a:p>
          <a:p>
            <a:pPr marL="0" indent="0">
              <a:spcBef>
                <a:spcPts val="0"/>
              </a:spcBef>
              <a:buNone/>
            </a:pPr>
            <a:r>
              <a:rPr lang="en-US" sz="2500" dirty="0">
                <a:latin typeface="Consolas" panose="020B0609020204030204" pitchFamily="49" charset="0"/>
                <a:cs typeface="Consolas" panose="020B0609020204030204" pitchFamily="49" charset="0"/>
              </a:rPr>
              <a:t>  401129:   je     40112f</a:t>
            </a:r>
          </a:p>
          <a:p>
            <a:pPr marL="0" indent="0">
              <a:spcBef>
                <a:spcPts val="0"/>
              </a:spcBef>
              <a:buNone/>
            </a:pPr>
            <a:r>
              <a:rPr lang="en-US" sz="2500" dirty="0">
                <a:latin typeface="Consolas" panose="020B0609020204030204" pitchFamily="49" charset="0"/>
                <a:cs typeface="Consolas" panose="020B0609020204030204" pitchFamily="49" charset="0"/>
              </a:rPr>
              <a:t>  40112b:   lea    (%rdi,%rdi,1),%</a:t>
            </a:r>
            <a:r>
              <a:rPr lang="en-US" sz="2500" dirty="0" err="1">
                <a:latin typeface="Consolas" panose="020B0609020204030204" pitchFamily="49" charset="0"/>
                <a:cs typeface="Consolas" panose="020B0609020204030204" pitchFamily="49" charset="0"/>
              </a:rPr>
              <a:t>eax</a:t>
            </a:r>
            <a:endParaRPr lang="en-US" sz="2500" dirty="0">
              <a:latin typeface="Consolas" panose="020B0609020204030204" pitchFamily="49" charset="0"/>
              <a:cs typeface="Consolas" panose="020B0609020204030204" pitchFamily="49" charset="0"/>
            </a:endParaRPr>
          </a:p>
          <a:p>
            <a:pPr marL="0" indent="0">
              <a:spcBef>
                <a:spcPts val="0"/>
              </a:spcBef>
              <a:buNone/>
            </a:pPr>
            <a:r>
              <a:rPr lang="en-US" sz="2500" dirty="0">
                <a:latin typeface="Consolas" panose="020B0609020204030204" pitchFamily="49" charset="0"/>
                <a:cs typeface="Consolas" panose="020B0609020204030204" pitchFamily="49" charset="0"/>
              </a:rPr>
              <a:t>  40112e:   </a:t>
            </a:r>
            <a:r>
              <a:rPr lang="en-US" sz="2500" dirty="0" err="1">
                <a:latin typeface="Consolas" panose="020B0609020204030204" pitchFamily="49" charset="0"/>
                <a:cs typeface="Consolas" panose="020B0609020204030204" pitchFamily="49" charset="0"/>
              </a:rPr>
              <a:t>retq</a:t>
            </a:r>
            <a:r>
              <a:rPr lang="en-US" sz="2500" dirty="0">
                <a:latin typeface="Consolas" panose="020B0609020204030204" pitchFamily="49" charset="0"/>
                <a:cs typeface="Consolas" panose="020B0609020204030204" pitchFamily="49" charset="0"/>
              </a:rPr>
              <a:t>   </a:t>
            </a:r>
          </a:p>
          <a:p>
            <a:pPr marL="0" indent="0">
              <a:spcBef>
                <a:spcPts val="0"/>
              </a:spcBef>
              <a:buNone/>
            </a:pPr>
            <a:r>
              <a:rPr lang="en-US" sz="2500" dirty="0">
                <a:latin typeface="Consolas" panose="020B0609020204030204" pitchFamily="49" charset="0"/>
                <a:cs typeface="Consolas" panose="020B0609020204030204" pitchFamily="49" charset="0"/>
              </a:rPr>
              <a:t>  40112f:   add    $0x1,%edi</a:t>
            </a:r>
          </a:p>
          <a:p>
            <a:pPr marL="0" indent="0">
              <a:spcBef>
                <a:spcPts val="0"/>
              </a:spcBef>
              <a:buNone/>
            </a:pPr>
            <a:r>
              <a:rPr lang="en-US" sz="2500" dirty="0">
                <a:latin typeface="Consolas" panose="020B0609020204030204" pitchFamily="49" charset="0"/>
                <a:cs typeface="Consolas" panose="020B0609020204030204" pitchFamily="49" charset="0"/>
              </a:rPr>
              <a:t>  401132:   </a:t>
            </a:r>
            <a:r>
              <a:rPr lang="en-US" sz="2500" dirty="0" err="1">
                <a:latin typeface="Consolas" panose="020B0609020204030204" pitchFamily="49" charset="0"/>
                <a:cs typeface="Consolas" panose="020B0609020204030204" pitchFamily="49" charset="0"/>
              </a:rPr>
              <a:t>jmp</a:t>
            </a:r>
            <a:r>
              <a:rPr lang="en-US" sz="2500" dirty="0">
                <a:latin typeface="Consolas" panose="020B0609020204030204" pitchFamily="49" charset="0"/>
                <a:cs typeface="Consolas" panose="020B0609020204030204" pitchFamily="49" charset="0"/>
              </a:rPr>
              <a:t>    40112b</a:t>
            </a:r>
          </a:p>
        </p:txBody>
      </p:sp>
      <p:cxnSp>
        <p:nvCxnSpPr>
          <p:cNvPr id="18" name="Straight Connector 17">
            <a:extLst>
              <a:ext uri="{FF2B5EF4-FFF2-40B4-BE49-F238E27FC236}">
                <a16:creationId xmlns:a16="http://schemas.microsoft.com/office/drawing/2014/main" id="{1BA8C424-FC57-0145-B7D4-32C612869408}"/>
              </a:ext>
            </a:extLst>
          </p:cNvPr>
          <p:cNvCxnSpPr>
            <a:cxnSpLocks/>
          </p:cNvCxnSpPr>
          <p:nvPr/>
        </p:nvCxnSpPr>
        <p:spPr>
          <a:xfrm>
            <a:off x="5257800" y="1676400"/>
            <a:ext cx="0" cy="319022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DD39B8B-6E8F-9D49-A2AD-A93230FBFAF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2" name="Rectangle 11">
            <a:extLst>
              <a:ext uri="{FF2B5EF4-FFF2-40B4-BE49-F238E27FC236}">
                <a16:creationId xmlns:a16="http://schemas.microsoft.com/office/drawing/2014/main" id="{D61E5EE0-74CC-924F-8278-46A007FE4786}"/>
              </a:ext>
            </a:extLst>
          </p:cNvPr>
          <p:cNvSpPr/>
          <p:nvPr/>
        </p:nvSpPr>
        <p:spPr>
          <a:xfrm>
            <a:off x="1512104" y="2230160"/>
            <a:ext cx="21336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206A7BF-2DE6-B642-B0BD-9CB842052BB9}"/>
              </a:ext>
            </a:extLst>
          </p:cNvPr>
          <p:cNvSpPr/>
          <p:nvPr/>
        </p:nvSpPr>
        <p:spPr>
          <a:xfrm>
            <a:off x="1371600" y="2590800"/>
            <a:ext cx="1853461"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2B36CD-B300-DB47-ADBD-3B5E909ACB18}"/>
              </a:ext>
            </a:extLst>
          </p:cNvPr>
          <p:cNvSpPr/>
          <p:nvPr/>
        </p:nvSpPr>
        <p:spPr>
          <a:xfrm>
            <a:off x="1514579" y="2448580"/>
            <a:ext cx="1762021" cy="523220"/>
          </a:xfrm>
          <a:prstGeom prst="rect">
            <a:avLst/>
          </a:prstGeom>
          <a:ln>
            <a:noFill/>
          </a:ln>
        </p:spPr>
        <p:txBody>
          <a:bodyPr wrap="none">
            <a:spAutoFit/>
          </a:bodyPr>
          <a:lstStyle/>
          <a:p>
            <a:r>
              <a:rPr lang="en-US" sz="2800" b="1" dirty="0">
                <a:solidFill>
                  <a:srgbClr val="FF0000"/>
                </a:solidFill>
                <a:latin typeface="Consolas" panose="020B0609020204030204" pitchFamily="49" charset="0"/>
                <a:cs typeface="Consolas" panose="020B0609020204030204" pitchFamily="49" charset="0"/>
              </a:rPr>
              <a:t>param1++</a:t>
            </a:r>
            <a:endParaRPr lang="en-US" sz="2800" dirty="0"/>
          </a:p>
        </p:txBody>
      </p:sp>
      <p:sp>
        <p:nvSpPr>
          <p:cNvPr id="15" name="Rectangle 14">
            <a:extLst>
              <a:ext uri="{FF2B5EF4-FFF2-40B4-BE49-F238E27FC236}">
                <a16:creationId xmlns:a16="http://schemas.microsoft.com/office/drawing/2014/main" id="{1A5C2971-FF1B-8C45-A9ED-7237B4FC2474}"/>
              </a:ext>
            </a:extLst>
          </p:cNvPr>
          <p:cNvSpPr/>
          <p:nvPr/>
        </p:nvSpPr>
        <p:spPr>
          <a:xfrm>
            <a:off x="1981200" y="3677960"/>
            <a:ext cx="1992204"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D505BC0-6C83-304D-8C96-B77075A2C773}"/>
              </a:ext>
            </a:extLst>
          </p:cNvPr>
          <p:cNvSpPr/>
          <p:nvPr/>
        </p:nvSpPr>
        <p:spPr>
          <a:xfrm>
            <a:off x="1882239" y="3591580"/>
            <a:ext cx="2156361" cy="523220"/>
          </a:xfrm>
          <a:prstGeom prst="rect">
            <a:avLst/>
          </a:prstGeom>
          <a:ln>
            <a:noFill/>
          </a:ln>
        </p:spPr>
        <p:txBody>
          <a:bodyPr wrap="none">
            <a:spAutoFit/>
          </a:bodyPr>
          <a:lstStyle/>
          <a:p>
            <a:r>
              <a:rPr lang="en-US" sz="2800" b="1" dirty="0">
                <a:solidFill>
                  <a:srgbClr val="FF0000"/>
                </a:solidFill>
                <a:latin typeface="Consolas" panose="020B0609020204030204" pitchFamily="49" charset="0"/>
                <a:cs typeface="Consolas" panose="020B0609020204030204" pitchFamily="49" charset="0"/>
              </a:rPr>
              <a:t>param1 * 2</a:t>
            </a:r>
            <a:endParaRPr lang="en-US" dirty="0"/>
          </a:p>
        </p:txBody>
      </p:sp>
      <p:sp>
        <p:nvSpPr>
          <p:cNvPr id="19" name="Rectangle 18">
            <a:extLst>
              <a:ext uri="{FF2B5EF4-FFF2-40B4-BE49-F238E27FC236}">
                <a16:creationId xmlns:a16="http://schemas.microsoft.com/office/drawing/2014/main" id="{068EACD2-84E4-C446-8DF3-6A6BF7493728}"/>
              </a:ext>
            </a:extLst>
          </p:cNvPr>
          <p:cNvSpPr/>
          <p:nvPr/>
        </p:nvSpPr>
        <p:spPr>
          <a:xfrm>
            <a:off x="1396261" y="2057400"/>
            <a:ext cx="2353529" cy="523220"/>
          </a:xfrm>
          <a:prstGeom prst="rect">
            <a:avLst/>
          </a:prstGeom>
          <a:ln>
            <a:noFill/>
          </a:ln>
        </p:spPr>
        <p:txBody>
          <a:bodyPr wrap="none">
            <a:spAutoFit/>
          </a:bodyPr>
          <a:lstStyle/>
          <a:p>
            <a:r>
              <a:rPr lang="en-US" sz="2800" b="1" dirty="0">
                <a:solidFill>
                  <a:srgbClr val="FF0000"/>
                </a:solidFill>
                <a:latin typeface="Consolas" panose="020B0609020204030204" pitchFamily="49" charset="0"/>
                <a:cs typeface="Consolas" panose="020B0609020204030204" pitchFamily="49" charset="0"/>
              </a:rPr>
              <a:t>param1 == 6</a:t>
            </a:r>
            <a:endParaRPr lang="en-US" dirty="0"/>
          </a:p>
        </p:txBody>
      </p:sp>
    </p:spTree>
    <p:extLst>
      <p:ext uri="{BB962C8B-B14F-4D97-AF65-F5344CB8AC3E}">
        <p14:creationId xmlns:p14="http://schemas.microsoft.com/office/powerpoint/2010/main" val="53845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animBg="1"/>
      <p:bldP spid="16" grpId="0"/>
      <p:bldP spid="1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BB91-0DFF-F74E-9298-E9C04BEE8629}"/>
              </a:ext>
            </a:extLst>
          </p:cNvPr>
          <p:cNvSpPr>
            <a:spLocks noGrp="1"/>
          </p:cNvSpPr>
          <p:nvPr>
            <p:ph type="title"/>
          </p:nvPr>
        </p:nvSpPr>
        <p:spPr/>
        <p:txBody>
          <a:bodyPr/>
          <a:lstStyle/>
          <a:p>
            <a:r>
              <a:rPr lang="en-US" dirty="0"/>
              <a:t>Common If-Else Construction</a:t>
            </a:r>
          </a:p>
        </p:txBody>
      </p:sp>
      <p:sp>
        <p:nvSpPr>
          <p:cNvPr id="9" name="Content Placeholder 8">
            <a:extLst>
              <a:ext uri="{FF2B5EF4-FFF2-40B4-BE49-F238E27FC236}">
                <a16:creationId xmlns:a16="http://schemas.microsoft.com/office/drawing/2014/main" id="{E574B313-DAA8-2E4D-81CD-BD905F959204}"/>
              </a:ext>
            </a:extLst>
          </p:cNvPr>
          <p:cNvSpPr>
            <a:spLocks noGrp="1"/>
          </p:cNvSpPr>
          <p:nvPr>
            <p:ph sz="half" idx="1"/>
          </p:nvPr>
        </p:nvSpPr>
        <p:spPr>
          <a:xfrm>
            <a:off x="152400" y="2316956"/>
            <a:ext cx="6053330" cy="4160044"/>
          </a:xfrm>
        </p:spPr>
        <p:txBody>
          <a:bodyPr/>
          <a:lstStyle/>
          <a:p>
            <a:pPr marL="0" indent="0">
              <a:spcBef>
                <a:spcPts val="0"/>
              </a:spcBef>
              <a:buNone/>
            </a:pPr>
            <a:r>
              <a:rPr lang="en-US" dirty="0">
                <a:latin typeface="Consolas" panose="020B0609020204030204" pitchFamily="49" charset="0"/>
                <a:cs typeface="Consolas" panose="020B0609020204030204" pitchFamily="49" charset="0"/>
              </a:rPr>
              <a:t>long </a:t>
            </a:r>
            <a:r>
              <a:rPr lang="en-US" dirty="0" err="1">
                <a:latin typeface="Consolas" panose="020B0609020204030204" pitchFamily="49" charset="0"/>
                <a:cs typeface="Consolas" panose="020B0609020204030204" pitchFamily="49" charset="0"/>
              </a:rPr>
              <a:t>absdiff</a:t>
            </a:r>
            <a:r>
              <a:rPr lang="en-US" dirty="0">
                <a:latin typeface="Consolas" panose="020B0609020204030204" pitchFamily="49" charset="0"/>
                <a:cs typeface="Consolas" panose="020B0609020204030204" pitchFamily="49" charset="0"/>
              </a:rPr>
              <a:t>(long x, long y) {</a:t>
            </a:r>
          </a:p>
          <a:p>
            <a:pPr marL="0" indent="0">
              <a:spcBef>
                <a:spcPts val="0"/>
              </a:spcBef>
              <a:buNone/>
            </a:pPr>
            <a:r>
              <a:rPr lang="en-US" dirty="0">
                <a:latin typeface="Consolas" panose="020B0609020204030204" pitchFamily="49" charset="0"/>
                <a:cs typeface="Consolas" panose="020B0609020204030204" pitchFamily="49" charset="0"/>
              </a:rPr>
              <a:t>    long result;</a:t>
            </a:r>
          </a:p>
          <a:p>
            <a:pPr marL="0" indent="0">
              <a:spcBef>
                <a:spcPts val="0"/>
              </a:spcBef>
              <a:buNone/>
            </a:pPr>
            <a:r>
              <a:rPr lang="en-US" dirty="0">
                <a:latin typeface="Consolas" panose="020B0609020204030204" pitchFamily="49" charset="0"/>
                <a:cs typeface="Consolas" panose="020B0609020204030204" pitchFamily="49" charset="0"/>
              </a:rPr>
              <a:t>    if (</a:t>
            </a:r>
            <a:r>
              <a:rPr lang="en-US" dirty="0">
                <a:solidFill>
                  <a:schemeClr val="accent2">
                    <a:lumMod val="75000"/>
                  </a:schemeClr>
                </a:solidFill>
                <a:latin typeface="Consolas" panose="020B0609020204030204" pitchFamily="49" charset="0"/>
                <a:cs typeface="Consolas" panose="020B0609020204030204" pitchFamily="49" charset="0"/>
              </a:rPr>
              <a:t>x &lt; y</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a:t>
            </a:r>
            <a:r>
              <a:rPr lang="en-US" b="1" dirty="0">
                <a:solidFill>
                  <a:srgbClr val="0432FF"/>
                </a:solidFill>
                <a:latin typeface="Consolas" panose="020B0609020204030204" pitchFamily="49" charset="0"/>
                <a:cs typeface="Consolas" panose="020B0609020204030204" pitchFamily="49" charset="0"/>
              </a:rPr>
              <a:t>    result = y – x;</a:t>
            </a:r>
          </a:p>
          <a:p>
            <a:pPr marL="0" indent="0">
              <a:spcBef>
                <a:spcPts val="0"/>
              </a:spcBef>
              <a:buNone/>
            </a:pPr>
            <a:r>
              <a:rPr lang="en-US" dirty="0">
                <a:latin typeface="Consolas" panose="020B0609020204030204" pitchFamily="49" charset="0"/>
                <a:cs typeface="Consolas" panose="020B0609020204030204" pitchFamily="49" charset="0"/>
              </a:rPr>
              <a:t>    } else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a:t>
            </a:r>
            <a:r>
              <a:rPr lang="en-US" b="1" dirty="0">
                <a:solidFill>
                  <a:srgbClr val="00B050"/>
                </a:solidFill>
                <a:latin typeface="Consolas" panose="020B0609020204030204" pitchFamily="49" charset="0"/>
                <a:cs typeface="Consolas" panose="020B0609020204030204" pitchFamily="49" charset="0"/>
              </a:rPr>
              <a:t>    result = x – y;</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return result;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10" name="Content Placeholder 9">
            <a:extLst>
              <a:ext uri="{FF2B5EF4-FFF2-40B4-BE49-F238E27FC236}">
                <a16:creationId xmlns:a16="http://schemas.microsoft.com/office/drawing/2014/main" id="{E2CD5566-B2C4-624B-BF86-6C9D70BFC3BF}"/>
              </a:ext>
            </a:extLst>
          </p:cNvPr>
          <p:cNvSpPr>
            <a:spLocks noGrp="1"/>
          </p:cNvSpPr>
          <p:nvPr>
            <p:ph sz="half" idx="10"/>
          </p:nvPr>
        </p:nvSpPr>
        <p:spPr>
          <a:xfrm>
            <a:off x="6281928" y="2316956"/>
            <a:ext cx="5833872" cy="4164526"/>
          </a:xfrm>
        </p:spPr>
        <p:txBody>
          <a:bodyPr/>
          <a:lstStyle/>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Check </a:t>
            </a:r>
            <a:r>
              <a:rPr lang="en-US" sz="2400" b="1" i="1" u="sng" dirty="0">
                <a:solidFill>
                  <a:schemeClr val="accent2">
                    <a:lumMod val="75000"/>
                  </a:schemeClr>
                </a:solidFill>
                <a:latin typeface="Consolas" panose="020B0609020204030204" pitchFamily="49" charset="0"/>
                <a:cs typeface="Consolas" panose="020B0609020204030204" pitchFamily="49" charset="0"/>
              </a:rPr>
              <a:t>opposite of code condition</a:t>
            </a:r>
          </a:p>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Jump to else-body if test passes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If-body</a:t>
            </a:r>
          </a:p>
          <a:p>
            <a:pPr marL="0" indent="0">
              <a:spcBef>
                <a:spcPts val="0"/>
              </a:spcBef>
              <a:buNone/>
            </a:pPr>
            <a:r>
              <a:rPr lang="en-US" sz="2400" dirty="0">
                <a:latin typeface="Consolas" panose="020B0609020204030204" pitchFamily="49" charset="0"/>
                <a:cs typeface="Consolas" panose="020B0609020204030204" pitchFamily="49" charset="0"/>
              </a:rPr>
              <a:t>Jump to past else-body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Else-body</a:t>
            </a:r>
          </a:p>
          <a:p>
            <a:pPr marL="0" indent="0">
              <a:spcBef>
                <a:spcPts val="0"/>
              </a:spcBef>
              <a:buNone/>
            </a:pPr>
            <a:r>
              <a:rPr lang="en-US" sz="2400" dirty="0">
                <a:solidFill>
                  <a:srgbClr val="7030A0"/>
                </a:solidFill>
                <a:latin typeface="Consolas" panose="020B0609020204030204" pitchFamily="49" charset="0"/>
                <a:cs typeface="Consolas" panose="020B0609020204030204" pitchFamily="49" charset="0"/>
              </a:rPr>
              <a:t>Past else body</a:t>
            </a: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11" name="Text Placeholder 10">
            <a:extLst>
              <a:ext uri="{FF2B5EF4-FFF2-40B4-BE49-F238E27FC236}">
                <a16:creationId xmlns:a16="http://schemas.microsoft.com/office/drawing/2014/main" id="{B2250CCC-CC6F-124C-9DC0-B0C0CDC58764}"/>
              </a:ext>
            </a:extLst>
          </p:cNvPr>
          <p:cNvSpPr>
            <a:spLocks noGrp="1"/>
          </p:cNvSpPr>
          <p:nvPr>
            <p:ph type="body" idx="11"/>
          </p:nvPr>
        </p:nvSpPr>
        <p:spPr/>
        <p:txBody>
          <a:bodyPr/>
          <a:lstStyle/>
          <a:p>
            <a:r>
              <a:rPr lang="en-US" u="sng" dirty="0"/>
              <a:t>If-Else In C</a:t>
            </a:r>
          </a:p>
        </p:txBody>
      </p:sp>
      <p:sp>
        <p:nvSpPr>
          <p:cNvPr id="12" name="Text Placeholder 11">
            <a:extLst>
              <a:ext uri="{FF2B5EF4-FFF2-40B4-BE49-F238E27FC236}">
                <a16:creationId xmlns:a16="http://schemas.microsoft.com/office/drawing/2014/main" id="{B70B9482-5C0F-1849-83A8-1DD9C7FF936F}"/>
              </a:ext>
            </a:extLst>
          </p:cNvPr>
          <p:cNvSpPr>
            <a:spLocks noGrp="1"/>
          </p:cNvSpPr>
          <p:nvPr>
            <p:ph type="body" idx="12"/>
          </p:nvPr>
        </p:nvSpPr>
        <p:spPr>
          <a:xfrm>
            <a:off x="6281928" y="1493044"/>
            <a:ext cx="5833872" cy="823912"/>
          </a:xfrm>
        </p:spPr>
        <p:txBody>
          <a:bodyPr/>
          <a:lstStyle/>
          <a:p>
            <a:r>
              <a:rPr lang="en-US" u="sng" dirty="0"/>
              <a:t>If-Else In Assembly pseudocode</a:t>
            </a:r>
          </a:p>
        </p:txBody>
      </p:sp>
      <p:cxnSp>
        <p:nvCxnSpPr>
          <p:cNvPr id="15" name="Straight Connector 14">
            <a:extLst>
              <a:ext uri="{FF2B5EF4-FFF2-40B4-BE49-F238E27FC236}">
                <a16:creationId xmlns:a16="http://schemas.microsoft.com/office/drawing/2014/main" id="{67EEE895-1AFB-1843-B165-5F17EC55DD38}"/>
              </a:ext>
            </a:extLst>
          </p:cNvPr>
          <p:cNvCxnSpPr>
            <a:cxnSpLocks/>
          </p:cNvCxnSpPr>
          <p:nvPr/>
        </p:nvCxnSpPr>
        <p:spPr>
          <a:xfrm>
            <a:off x="6172200" y="1554956"/>
            <a:ext cx="0" cy="4699276"/>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98047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BB91-0DFF-F74E-9298-E9C04BEE8629}"/>
              </a:ext>
            </a:extLst>
          </p:cNvPr>
          <p:cNvSpPr>
            <a:spLocks noGrp="1"/>
          </p:cNvSpPr>
          <p:nvPr>
            <p:ph type="title"/>
          </p:nvPr>
        </p:nvSpPr>
        <p:spPr/>
        <p:txBody>
          <a:bodyPr/>
          <a:lstStyle/>
          <a:p>
            <a:r>
              <a:rPr lang="en-US" dirty="0"/>
              <a:t>Practice: Fill in the Blank</a:t>
            </a:r>
          </a:p>
        </p:txBody>
      </p:sp>
      <p:sp>
        <p:nvSpPr>
          <p:cNvPr id="9" name="Content Placeholder 8">
            <a:extLst>
              <a:ext uri="{FF2B5EF4-FFF2-40B4-BE49-F238E27FC236}">
                <a16:creationId xmlns:a16="http://schemas.microsoft.com/office/drawing/2014/main" id="{E574B313-DAA8-2E4D-81CD-BD905F959204}"/>
              </a:ext>
            </a:extLst>
          </p:cNvPr>
          <p:cNvSpPr>
            <a:spLocks noGrp="1"/>
          </p:cNvSpPr>
          <p:nvPr>
            <p:ph sz="half" idx="1"/>
          </p:nvPr>
        </p:nvSpPr>
        <p:spPr>
          <a:xfrm>
            <a:off x="152400" y="1738312"/>
            <a:ext cx="5054994" cy="3920192"/>
          </a:xfrm>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long </a:t>
            </a:r>
            <a:r>
              <a:rPr lang="en-US" sz="2300" dirty="0" err="1">
                <a:latin typeface="Consolas" panose="020B0609020204030204" pitchFamily="49" charset="0"/>
                <a:cs typeface="Consolas" panose="020B0609020204030204" pitchFamily="49" charset="0"/>
              </a:rPr>
              <a:t>absdiff</a:t>
            </a:r>
            <a:r>
              <a:rPr lang="en-US" sz="2300" dirty="0">
                <a:latin typeface="Consolas" panose="020B0609020204030204" pitchFamily="49" charset="0"/>
                <a:cs typeface="Consolas" panose="020B0609020204030204" pitchFamily="49" charset="0"/>
              </a:rPr>
              <a:t>(long x, long y) {</a:t>
            </a:r>
          </a:p>
          <a:p>
            <a:pPr marL="0" indent="0">
              <a:spcBef>
                <a:spcPts val="0"/>
              </a:spcBef>
              <a:buNone/>
            </a:pPr>
            <a:r>
              <a:rPr lang="en-US" sz="2300" dirty="0">
                <a:latin typeface="Consolas" panose="020B0609020204030204" pitchFamily="49" charset="0"/>
                <a:cs typeface="Consolas" panose="020B0609020204030204" pitchFamily="49" charset="0"/>
              </a:rPr>
              <a:t>    long result;</a:t>
            </a:r>
          </a:p>
          <a:p>
            <a:pPr marL="0" indent="0">
              <a:spcBef>
                <a:spcPts val="0"/>
              </a:spcBef>
              <a:buNone/>
            </a:pPr>
            <a:r>
              <a:rPr lang="en-US" sz="2300" dirty="0">
                <a:latin typeface="Consolas" panose="020B0609020204030204" pitchFamily="49" charset="0"/>
                <a:cs typeface="Consolas" panose="020B0609020204030204" pitchFamily="49" charset="0"/>
              </a:rPr>
              <a:t>    if (________)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b="1" dirty="0">
                <a:latin typeface="Consolas" panose="020B0609020204030204" pitchFamily="49" charset="0"/>
                <a:cs typeface="Consolas" panose="020B0609020204030204" pitchFamily="49" charset="0"/>
              </a:rPr>
              <a:t>        _________________ ;</a:t>
            </a:r>
          </a:p>
          <a:p>
            <a:pPr marL="0" indent="0">
              <a:spcBef>
                <a:spcPts val="0"/>
              </a:spcBef>
              <a:buNone/>
            </a:pPr>
            <a:r>
              <a:rPr lang="en-US" sz="2300" dirty="0">
                <a:latin typeface="Consolas" panose="020B0609020204030204" pitchFamily="49" charset="0"/>
                <a:cs typeface="Consolas" panose="020B0609020204030204" pitchFamily="49" charset="0"/>
              </a:rPr>
              <a:t>    } else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solidFill>
                  <a:srgbClr val="00B050"/>
                </a:solidFill>
                <a:latin typeface="Consolas" panose="020B0609020204030204" pitchFamily="49" charset="0"/>
                <a:cs typeface="Consolas" panose="020B0609020204030204" pitchFamily="49" charset="0"/>
              </a:rPr>
              <a:t>    </a:t>
            </a:r>
            <a:r>
              <a:rPr lang="en-US" sz="2300" b="1" dirty="0">
                <a:solidFill>
                  <a:srgbClr val="00B050"/>
                </a:solidFill>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 _________________ ;</a:t>
            </a: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latin typeface="Consolas" panose="020B0609020204030204" pitchFamily="49" charset="0"/>
                <a:cs typeface="Consolas" panose="020B0609020204030204" pitchFamily="49" charset="0"/>
              </a:rPr>
              <a:t>    return result;</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10" name="Content Placeholder 9">
            <a:extLst>
              <a:ext uri="{FF2B5EF4-FFF2-40B4-BE49-F238E27FC236}">
                <a16:creationId xmlns:a16="http://schemas.microsoft.com/office/drawing/2014/main" id="{E2CD5566-B2C4-624B-BF86-6C9D70BFC3BF}"/>
              </a:ext>
            </a:extLst>
          </p:cNvPr>
          <p:cNvSpPr>
            <a:spLocks noGrp="1"/>
          </p:cNvSpPr>
          <p:nvPr>
            <p:ph sz="half" idx="10"/>
          </p:nvPr>
        </p:nvSpPr>
        <p:spPr>
          <a:xfrm>
            <a:off x="6358128" y="4526072"/>
            <a:ext cx="5833872" cy="2419124"/>
          </a:xfrm>
        </p:spPr>
        <p:txBody>
          <a:bodyPr/>
          <a:lstStyle/>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Check </a:t>
            </a:r>
            <a:r>
              <a:rPr lang="en-US" sz="2400" b="1" i="1" u="sng" dirty="0">
                <a:solidFill>
                  <a:schemeClr val="accent2">
                    <a:lumMod val="75000"/>
                  </a:schemeClr>
                </a:solidFill>
                <a:latin typeface="Consolas" panose="020B0609020204030204" pitchFamily="49" charset="0"/>
                <a:cs typeface="Consolas" panose="020B0609020204030204" pitchFamily="49" charset="0"/>
              </a:rPr>
              <a:t>opposite of code condition</a:t>
            </a:r>
          </a:p>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Jump to else-body if test passes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If-body</a:t>
            </a:r>
          </a:p>
          <a:p>
            <a:pPr marL="0" indent="0">
              <a:spcBef>
                <a:spcPts val="0"/>
              </a:spcBef>
              <a:buNone/>
            </a:pPr>
            <a:r>
              <a:rPr lang="en-US" sz="2400" dirty="0">
                <a:latin typeface="Consolas" panose="020B0609020204030204" pitchFamily="49" charset="0"/>
                <a:cs typeface="Consolas" panose="020B0609020204030204" pitchFamily="49" charset="0"/>
              </a:rPr>
              <a:t>Jump to past else-body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Else-body</a:t>
            </a:r>
          </a:p>
          <a:p>
            <a:pPr marL="0" indent="0">
              <a:spcBef>
                <a:spcPts val="0"/>
              </a:spcBef>
              <a:buNone/>
            </a:pPr>
            <a:r>
              <a:rPr lang="en-US" sz="2400" dirty="0">
                <a:solidFill>
                  <a:srgbClr val="7030A0"/>
                </a:solidFill>
                <a:latin typeface="Consolas" panose="020B0609020204030204" pitchFamily="49" charset="0"/>
                <a:cs typeface="Consolas" panose="020B0609020204030204" pitchFamily="49" charset="0"/>
              </a:rPr>
              <a:t>Past else body</a:t>
            </a: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11" name="Text Placeholder 10">
            <a:extLst>
              <a:ext uri="{FF2B5EF4-FFF2-40B4-BE49-F238E27FC236}">
                <a16:creationId xmlns:a16="http://schemas.microsoft.com/office/drawing/2014/main" id="{B2250CCC-CC6F-124C-9DC0-B0C0CDC58764}"/>
              </a:ext>
            </a:extLst>
          </p:cNvPr>
          <p:cNvSpPr>
            <a:spLocks noGrp="1"/>
          </p:cNvSpPr>
          <p:nvPr>
            <p:ph type="body" idx="11"/>
          </p:nvPr>
        </p:nvSpPr>
        <p:spPr>
          <a:xfrm>
            <a:off x="152400" y="914400"/>
            <a:ext cx="5833872" cy="823912"/>
          </a:xfrm>
        </p:spPr>
        <p:txBody>
          <a:bodyPr/>
          <a:lstStyle/>
          <a:p>
            <a:r>
              <a:rPr lang="en-US" u="sng" dirty="0"/>
              <a:t>If-Else In C</a:t>
            </a:r>
          </a:p>
        </p:txBody>
      </p:sp>
      <p:sp>
        <p:nvSpPr>
          <p:cNvPr id="12" name="Text Placeholder 11">
            <a:extLst>
              <a:ext uri="{FF2B5EF4-FFF2-40B4-BE49-F238E27FC236}">
                <a16:creationId xmlns:a16="http://schemas.microsoft.com/office/drawing/2014/main" id="{B70B9482-5C0F-1849-83A8-1DD9C7FF936F}"/>
              </a:ext>
            </a:extLst>
          </p:cNvPr>
          <p:cNvSpPr>
            <a:spLocks noGrp="1"/>
          </p:cNvSpPr>
          <p:nvPr>
            <p:ph type="body" idx="12"/>
          </p:nvPr>
        </p:nvSpPr>
        <p:spPr>
          <a:xfrm>
            <a:off x="6358128" y="3702160"/>
            <a:ext cx="5833872" cy="823912"/>
          </a:xfrm>
        </p:spPr>
        <p:txBody>
          <a:bodyPr/>
          <a:lstStyle/>
          <a:p>
            <a:r>
              <a:rPr lang="en-US" u="sng" dirty="0"/>
              <a:t>If-Else In Assembly pseudocode</a:t>
            </a:r>
          </a:p>
        </p:txBody>
      </p:sp>
      <p:sp>
        <p:nvSpPr>
          <p:cNvPr id="8" name="TextBox 7">
            <a:extLst>
              <a:ext uri="{FF2B5EF4-FFF2-40B4-BE49-F238E27FC236}">
                <a16:creationId xmlns:a16="http://schemas.microsoft.com/office/drawing/2014/main" id="{8EA5FC5E-28CA-B449-A732-FB8AEF926343}"/>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6" name="TextBox 15">
            <a:extLst>
              <a:ext uri="{FF2B5EF4-FFF2-40B4-BE49-F238E27FC236}">
                <a16:creationId xmlns:a16="http://schemas.microsoft.com/office/drawing/2014/main" id="{BEF61E8B-AAF1-2B4A-8270-1F5A28A2F69F}"/>
              </a:ext>
            </a:extLst>
          </p:cNvPr>
          <p:cNvSpPr txBox="1"/>
          <p:nvPr/>
        </p:nvSpPr>
        <p:spPr>
          <a:xfrm>
            <a:off x="5207396" y="1291819"/>
            <a:ext cx="6984604" cy="2640723"/>
          </a:xfrm>
          <a:prstGeom prst="rect">
            <a:avLst/>
          </a:prstGeom>
          <a:noFill/>
        </p:spPr>
        <p:txBody>
          <a:bodyPr wrap="none" rtlCol="0">
            <a:spAutoFit/>
          </a:bodyPr>
          <a:lstStyle/>
          <a:p>
            <a:pPr algn="l">
              <a:lnSpc>
                <a:spcPct val="90000"/>
              </a:lnSpc>
            </a:pPr>
            <a:r>
              <a:rPr lang="en-US" sz="2300" dirty="0">
                <a:latin typeface="Consolas" panose="020B0609020204030204" pitchFamily="49" charset="0"/>
                <a:cs typeface="Consolas" panose="020B0609020204030204" pitchFamily="49" charset="0"/>
              </a:rPr>
              <a:t>401134 &lt;+0&gt;:  mov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401137 &lt;+3&gt;:  </a:t>
            </a:r>
            <a:r>
              <a:rPr lang="en-US" sz="2300" dirty="0" err="1">
                <a:latin typeface="Consolas" panose="020B0609020204030204" pitchFamily="49" charset="0"/>
                <a:cs typeface="Consolas" panose="020B0609020204030204" pitchFamily="49" charset="0"/>
              </a:rPr>
              <a:t>cmp</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rdi</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40113a &lt;+6&gt;:  </a:t>
            </a:r>
            <a:r>
              <a:rPr lang="en-US" sz="2300" dirty="0" err="1">
                <a:latin typeface="Consolas" panose="020B0609020204030204" pitchFamily="49" charset="0"/>
                <a:cs typeface="Consolas" panose="020B0609020204030204" pitchFamily="49" charset="0"/>
              </a:rPr>
              <a:t>jge</a:t>
            </a:r>
            <a:r>
              <a:rPr lang="en-US" sz="2300" dirty="0">
                <a:latin typeface="Consolas" panose="020B0609020204030204" pitchFamily="49" charset="0"/>
                <a:cs typeface="Consolas" panose="020B0609020204030204" pitchFamily="49" charset="0"/>
              </a:rPr>
              <a:t>    0x401140 &lt;absdiff+12&gt;</a:t>
            </a:r>
          </a:p>
          <a:p>
            <a:pPr algn="l">
              <a:lnSpc>
                <a:spcPct val="90000"/>
              </a:lnSpc>
            </a:pPr>
            <a:r>
              <a:rPr lang="en-US" sz="2300" dirty="0">
                <a:latin typeface="Consolas" panose="020B0609020204030204" pitchFamily="49" charset="0"/>
                <a:cs typeface="Consolas" panose="020B0609020204030204" pitchFamily="49" charset="0"/>
              </a:rPr>
              <a:t>40113c &lt;+8&gt;:  sub    %</a:t>
            </a:r>
            <a:r>
              <a:rPr lang="en-US" sz="2300" dirty="0" err="1">
                <a:latin typeface="Consolas" panose="020B0609020204030204" pitchFamily="49" charset="0"/>
                <a:cs typeface="Consolas" panose="020B0609020204030204" pitchFamily="49" charset="0"/>
              </a:rPr>
              <a:t>rdi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40113f &lt;+11&gt;: </a:t>
            </a:r>
            <a:r>
              <a:rPr lang="en-US" sz="2300" dirty="0" err="1">
                <a:latin typeface="Consolas" panose="020B0609020204030204" pitchFamily="49" charset="0"/>
                <a:cs typeface="Consolas" panose="020B0609020204030204" pitchFamily="49" charset="0"/>
              </a:rPr>
              <a:t>retq</a:t>
            </a:r>
            <a:r>
              <a:rPr lang="en-US" sz="2300" dirty="0">
                <a:latin typeface="Consolas" panose="020B0609020204030204" pitchFamily="49" charset="0"/>
                <a:cs typeface="Consolas" panose="020B0609020204030204" pitchFamily="49" charset="0"/>
              </a:rPr>
              <a:t>   </a:t>
            </a:r>
          </a:p>
          <a:p>
            <a:pPr algn="l">
              <a:lnSpc>
                <a:spcPct val="90000"/>
              </a:lnSpc>
            </a:pPr>
            <a:r>
              <a:rPr lang="en-US" sz="2300" dirty="0">
                <a:latin typeface="Consolas" panose="020B0609020204030204" pitchFamily="49" charset="0"/>
                <a:cs typeface="Consolas" panose="020B0609020204030204" pitchFamily="49" charset="0"/>
              </a:rPr>
              <a:t>401140 &lt;+12&gt;: sub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rdi</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401143 &lt;+15&gt;: mov    %</a:t>
            </a:r>
            <a:r>
              <a:rPr lang="en-US" sz="2300" dirty="0" err="1">
                <a:latin typeface="Consolas" panose="020B0609020204030204" pitchFamily="49" charset="0"/>
                <a:cs typeface="Consolas" panose="020B0609020204030204" pitchFamily="49" charset="0"/>
              </a:rPr>
              <a:t>rdi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401146 &lt;+18&gt;: </a:t>
            </a:r>
            <a:r>
              <a:rPr lang="en-US" sz="2300" dirty="0" err="1">
                <a:latin typeface="Consolas" panose="020B0609020204030204" pitchFamily="49" charset="0"/>
                <a:cs typeface="Consolas" panose="020B0609020204030204" pitchFamily="49" charset="0"/>
              </a:rPr>
              <a:t>retq</a:t>
            </a:r>
            <a:r>
              <a:rPr lang="en-US" sz="2300" dirty="0">
                <a:latin typeface="Consolas" panose="020B0609020204030204" pitchFamily="49" charset="0"/>
                <a:cs typeface="Consolas" panose="020B0609020204030204" pitchFamily="49" charset="0"/>
              </a:rPr>
              <a:t> </a:t>
            </a:r>
          </a:p>
        </p:txBody>
      </p:sp>
      <p:cxnSp>
        <p:nvCxnSpPr>
          <p:cNvPr id="17" name="Straight Connector 16">
            <a:extLst>
              <a:ext uri="{FF2B5EF4-FFF2-40B4-BE49-F238E27FC236}">
                <a16:creationId xmlns:a16="http://schemas.microsoft.com/office/drawing/2014/main" id="{FD0DC3CE-34B8-4E46-B56E-74F39642D419}"/>
              </a:ext>
            </a:extLst>
          </p:cNvPr>
          <p:cNvCxnSpPr>
            <a:cxnSpLocks/>
          </p:cNvCxnSpPr>
          <p:nvPr/>
        </p:nvCxnSpPr>
        <p:spPr>
          <a:xfrm>
            <a:off x="5207396" y="1316780"/>
            <a:ext cx="0" cy="25908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003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2"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BB91-0DFF-F74E-9298-E9C04BEE8629}"/>
              </a:ext>
            </a:extLst>
          </p:cNvPr>
          <p:cNvSpPr>
            <a:spLocks noGrp="1"/>
          </p:cNvSpPr>
          <p:nvPr>
            <p:ph type="title"/>
          </p:nvPr>
        </p:nvSpPr>
        <p:spPr/>
        <p:txBody>
          <a:bodyPr/>
          <a:lstStyle/>
          <a:p>
            <a:r>
              <a:rPr lang="en-US" dirty="0"/>
              <a:t>Practice: Fill in the Blank</a:t>
            </a:r>
          </a:p>
        </p:txBody>
      </p:sp>
      <p:sp>
        <p:nvSpPr>
          <p:cNvPr id="9" name="Content Placeholder 8">
            <a:extLst>
              <a:ext uri="{FF2B5EF4-FFF2-40B4-BE49-F238E27FC236}">
                <a16:creationId xmlns:a16="http://schemas.microsoft.com/office/drawing/2014/main" id="{E574B313-DAA8-2E4D-81CD-BD905F959204}"/>
              </a:ext>
            </a:extLst>
          </p:cNvPr>
          <p:cNvSpPr>
            <a:spLocks noGrp="1"/>
          </p:cNvSpPr>
          <p:nvPr>
            <p:ph sz="half" idx="1"/>
          </p:nvPr>
        </p:nvSpPr>
        <p:spPr>
          <a:xfrm>
            <a:off x="152400" y="1738312"/>
            <a:ext cx="5054994" cy="3920192"/>
          </a:xfrm>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long </a:t>
            </a:r>
            <a:r>
              <a:rPr lang="en-US" sz="2300" dirty="0" err="1">
                <a:latin typeface="Consolas" panose="020B0609020204030204" pitchFamily="49" charset="0"/>
                <a:cs typeface="Consolas" panose="020B0609020204030204" pitchFamily="49" charset="0"/>
              </a:rPr>
              <a:t>absdiff</a:t>
            </a:r>
            <a:r>
              <a:rPr lang="en-US" sz="2300" dirty="0">
                <a:latin typeface="Consolas" panose="020B0609020204030204" pitchFamily="49" charset="0"/>
                <a:cs typeface="Consolas" panose="020B0609020204030204" pitchFamily="49" charset="0"/>
              </a:rPr>
              <a:t>(long x, long y) {</a:t>
            </a:r>
          </a:p>
          <a:p>
            <a:pPr marL="0" indent="0">
              <a:spcBef>
                <a:spcPts val="0"/>
              </a:spcBef>
              <a:buNone/>
            </a:pPr>
            <a:r>
              <a:rPr lang="en-US" sz="2300" dirty="0">
                <a:latin typeface="Consolas" panose="020B0609020204030204" pitchFamily="49" charset="0"/>
                <a:cs typeface="Consolas" panose="020B0609020204030204" pitchFamily="49" charset="0"/>
              </a:rPr>
              <a:t>    long result;</a:t>
            </a:r>
          </a:p>
          <a:p>
            <a:pPr marL="0" indent="0">
              <a:spcBef>
                <a:spcPts val="0"/>
              </a:spcBef>
              <a:buNone/>
            </a:pPr>
            <a:r>
              <a:rPr lang="en-US" sz="2300" dirty="0">
                <a:latin typeface="Consolas" panose="020B0609020204030204" pitchFamily="49" charset="0"/>
                <a:cs typeface="Consolas" panose="020B0609020204030204" pitchFamily="49" charset="0"/>
              </a:rPr>
              <a:t>    if (________)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b="1" dirty="0">
                <a:latin typeface="Consolas" panose="020B0609020204030204" pitchFamily="49" charset="0"/>
                <a:cs typeface="Consolas" panose="020B0609020204030204" pitchFamily="49" charset="0"/>
              </a:rPr>
              <a:t>        _________________ ;</a:t>
            </a:r>
          </a:p>
          <a:p>
            <a:pPr marL="0" indent="0">
              <a:spcBef>
                <a:spcPts val="0"/>
              </a:spcBef>
              <a:buNone/>
            </a:pPr>
            <a:r>
              <a:rPr lang="en-US" sz="2300" dirty="0">
                <a:latin typeface="Consolas" panose="020B0609020204030204" pitchFamily="49" charset="0"/>
                <a:cs typeface="Consolas" panose="020B0609020204030204" pitchFamily="49" charset="0"/>
              </a:rPr>
              <a:t>    } else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solidFill>
                  <a:srgbClr val="00B050"/>
                </a:solidFill>
                <a:latin typeface="Consolas" panose="020B0609020204030204" pitchFamily="49" charset="0"/>
                <a:cs typeface="Consolas" panose="020B0609020204030204" pitchFamily="49" charset="0"/>
              </a:rPr>
              <a:t>    </a:t>
            </a:r>
            <a:r>
              <a:rPr lang="en-US" sz="2300" b="1" dirty="0">
                <a:solidFill>
                  <a:srgbClr val="00B050"/>
                </a:solidFill>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 _________________ ;</a:t>
            </a: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latin typeface="Consolas" panose="020B0609020204030204" pitchFamily="49" charset="0"/>
                <a:cs typeface="Consolas" panose="020B0609020204030204" pitchFamily="49" charset="0"/>
              </a:rPr>
              <a:t>    return result;</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10" name="Content Placeholder 9">
            <a:extLst>
              <a:ext uri="{FF2B5EF4-FFF2-40B4-BE49-F238E27FC236}">
                <a16:creationId xmlns:a16="http://schemas.microsoft.com/office/drawing/2014/main" id="{E2CD5566-B2C4-624B-BF86-6C9D70BFC3BF}"/>
              </a:ext>
            </a:extLst>
          </p:cNvPr>
          <p:cNvSpPr>
            <a:spLocks noGrp="1"/>
          </p:cNvSpPr>
          <p:nvPr>
            <p:ph sz="half" idx="10"/>
          </p:nvPr>
        </p:nvSpPr>
        <p:spPr>
          <a:xfrm>
            <a:off x="6358128" y="4526072"/>
            <a:ext cx="5833872" cy="2419124"/>
          </a:xfrm>
        </p:spPr>
        <p:txBody>
          <a:bodyPr/>
          <a:lstStyle/>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Check </a:t>
            </a:r>
            <a:r>
              <a:rPr lang="en-US" sz="2400" b="1" i="1" u="sng" dirty="0">
                <a:solidFill>
                  <a:schemeClr val="accent2">
                    <a:lumMod val="75000"/>
                  </a:schemeClr>
                </a:solidFill>
                <a:latin typeface="Consolas" panose="020B0609020204030204" pitchFamily="49" charset="0"/>
                <a:cs typeface="Consolas" panose="020B0609020204030204" pitchFamily="49" charset="0"/>
              </a:rPr>
              <a:t>opposite of code condition</a:t>
            </a:r>
            <a:endParaRPr lang="en-US" sz="2400" dirty="0">
              <a:solidFill>
                <a:schemeClr val="accent2">
                  <a:lumMod val="75000"/>
                </a:schemeClr>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Jump to else-body if test passes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If-body</a:t>
            </a:r>
          </a:p>
          <a:p>
            <a:pPr marL="0" indent="0">
              <a:spcBef>
                <a:spcPts val="0"/>
              </a:spcBef>
              <a:buNone/>
            </a:pPr>
            <a:r>
              <a:rPr lang="en-US" sz="2400" dirty="0">
                <a:latin typeface="Consolas" panose="020B0609020204030204" pitchFamily="49" charset="0"/>
                <a:cs typeface="Consolas" panose="020B0609020204030204" pitchFamily="49" charset="0"/>
              </a:rPr>
              <a:t>Jump to past else-body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Else-body</a:t>
            </a:r>
          </a:p>
          <a:p>
            <a:pPr marL="0" indent="0">
              <a:spcBef>
                <a:spcPts val="0"/>
              </a:spcBef>
              <a:buNone/>
            </a:pPr>
            <a:r>
              <a:rPr lang="en-US" sz="2400" dirty="0">
                <a:solidFill>
                  <a:srgbClr val="7030A0"/>
                </a:solidFill>
                <a:latin typeface="Consolas" panose="020B0609020204030204" pitchFamily="49" charset="0"/>
                <a:cs typeface="Consolas" panose="020B0609020204030204" pitchFamily="49" charset="0"/>
              </a:rPr>
              <a:t>Past else body</a:t>
            </a: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11" name="Text Placeholder 10">
            <a:extLst>
              <a:ext uri="{FF2B5EF4-FFF2-40B4-BE49-F238E27FC236}">
                <a16:creationId xmlns:a16="http://schemas.microsoft.com/office/drawing/2014/main" id="{B2250CCC-CC6F-124C-9DC0-B0C0CDC58764}"/>
              </a:ext>
            </a:extLst>
          </p:cNvPr>
          <p:cNvSpPr>
            <a:spLocks noGrp="1"/>
          </p:cNvSpPr>
          <p:nvPr>
            <p:ph type="body" idx="11"/>
          </p:nvPr>
        </p:nvSpPr>
        <p:spPr>
          <a:xfrm>
            <a:off x="152400" y="914400"/>
            <a:ext cx="5833872" cy="823912"/>
          </a:xfrm>
        </p:spPr>
        <p:txBody>
          <a:bodyPr/>
          <a:lstStyle/>
          <a:p>
            <a:r>
              <a:rPr lang="en-US" u="sng" dirty="0"/>
              <a:t>If-Else In C</a:t>
            </a:r>
          </a:p>
        </p:txBody>
      </p:sp>
      <p:sp>
        <p:nvSpPr>
          <p:cNvPr id="12" name="Text Placeholder 11">
            <a:extLst>
              <a:ext uri="{FF2B5EF4-FFF2-40B4-BE49-F238E27FC236}">
                <a16:creationId xmlns:a16="http://schemas.microsoft.com/office/drawing/2014/main" id="{B70B9482-5C0F-1849-83A8-1DD9C7FF936F}"/>
              </a:ext>
            </a:extLst>
          </p:cNvPr>
          <p:cNvSpPr>
            <a:spLocks noGrp="1"/>
          </p:cNvSpPr>
          <p:nvPr>
            <p:ph type="body" idx="12"/>
          </p:nvPr>
        </p:nvSpPr>
        <p:spPr>
          <a:xfrm>
            <a:off x="6358128" y="3702160"/>
            <a:ext cx="5833872" cy="823912"/>
          </a:xfrm>
        </p:spPr>
        <p:txBody>
          <a:bodyPr/>
          <a:lstStyle/>
          <a:p>
            <a:r>
              <a:rPr lang="en-US" u="sng" dirty="0"/>
              <a:t>If-Else In Assembly pseudocode</a:t>
            </a:r>
          </a:p>
        </p:txBody>
      </p:sp>
      <p:sp>
        <p:nvSpPr>
          <p:cNvPr id="16" name="TextBox 15">
            <a:extLst>
              <a:ext uri="{FF2B5EF4-FFF2-40B4-BE49-F238E27FC236}">
                <a16:creationId xmlns:a16="http://schemas.microsoft.com/office/drawing/2014/main" id="{BEF61E8B-AAF1-2B4A-8270-1F5A28A2F69F}"/>
              </a:ext>
            </a:extLst>
          </p:cNvPr>
          <p:cNvSpPr txBox="1"/>
          <p:nvPr/>
        </p:nvSpPr>
        <p:spPr>
          <a:xfrm>
            <a:off x="5207396" y="1291819"/>
            <a:ext cx="6984604" cy="2640723"/>
          </a:xfrm>
          <a:prstGeom prst="rect">
            <a:avLst/>
          </a:prstGeom>
          <a:noFill/>
        </p:spPr>
        <p:txBody>
          <a:bodyPr wrap="none" rtlCol="0">
            <a:spAutoFit/>
          </a:bodyPr>
          <a:lstStyle/>
          <a:p>
            <a:pPr algn="l">
              <a:lnSpc>
                <a:spcPct val="90000"/>
              </a:lnSpc>
            </a:pPr>
            <a:r>
              <a:rPr lang="en-US" sz="2300" dirty="0">
                <a:latin typeface="Consolas" panose="020B0609020204030204" pitchFamily="49" charset="0"/>
                <a:cs typeface="Consolas" panose="020B0609020204030204" pitchFamily="49" charset="0"/>
              </a:rPr>
              <a:t>401134 &lt;+0&gt;:  mov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401137 &lt;+3&gt;:  </a:t>
            </a:r>
            <a:r>
              <a:rPr lang="en-US" sz="2300" dirty="0" err="1">
                <a:latin typeface="Consolas" panose="020B0609020204030204" pitchFamily="49" charset="0"/>
                <a:cs typeface="Consolas" panose="020B0609020204030204" pitchFamily="49" charset="0"/>
              </a:rPr>
              <a:t>cmp</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rdi</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40113a &lt;+6&gt;:  </a:t>
            </a:r>
            <a:r>
              <a:rPr lang="en-US" sz="2300" dirty="0" err="1">
                <a:latin typeface="Consolas" panose="020B0609020204030204" pitchFamily="49" charset="0"/>
                <a:cs typeface="Consolas" panose="020B0609020204030204" pitchFamily="49" charset="0"/>
              </a:rPr>
              <a:t>jge</a:t>
            </a:r>
            <a:r>
              <a:rPr lang="en-US" sz="2300" dirty="0">
                <a:latin typeface="Consolas" panose="020B0609020204030204" pitchFamily="49" charset="0"/>
                <a:cs typeface="Consolas" panose="020B0609020204030204" pitchFamily="49" charset="0"/>
              </a:rPr>
              <a:t>    0x401140 &lt;absdiff+12&gt;</a:t>
            </a:r>
          </a:p>
          <a:p>
            <a:pPr algn="l">
              <a:lnSpc>
                <a:spcPct val="90000"/>
              </a:lnSpc>
            </a:pPr>
            <a:r>
              <a:rPr lang="en-US" sz="2300" dirty="0">
                <a:latin typeface="Consolas" panose="020B0609020204030204" pitchFamily="49" charset="0"/>
                <a:cs typeface="Consolas" panose="020B0609020204030204" pitchFamily="49" charset="0"/>
              </a:rPr>
              <a:t>40113c &lt;+8&gt;:  sub    %</a:t>
            </a:r>
            <a:r>
              <a:rPr lang="en-US" sz="2300" dirty="0" err="1">
                <a:latin typeface="Consolas" panose="020B0609020204030204" pitchFamily="49" charset="0"/>
                <a:cs typeface="Consolas" panose="020B0609020204030204" pitchFamily="49" charset="0"/>
              </a:rPr>
              <a:t>rdi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40113f &lt;+11&gt;: </a:t>
            </a:r>
            <a:r>
              <a:rPr lang="en-US" sz="2300" dirty="0" err="1">
                <a:latin typeface="Consolas" panose="020B0609020204030204" pitchFamily="49" charset="0"/>
                <a:cs typeface="Consolas" panose="020B0609020204030204" pitchFamily="49" charset="0"/>
              </a:rPr>
              <a:t>retq</a:t>
            </a:r>
            <a:r>
              <a:rPr lang="en-US" sz="2300" dirty="0">
                <a:latin typeface="Consolas" panose="020B0609020204030204" pitchFamily="49" charset="0"/>
                <a:cs typeface="Consolas" panose="020B0609020204030204" pitchFamily="49" charset="0"/>
              </a:rPr>
              <a:t>   </a:t>
            </a:r>
          </a:p>
          <a:p>
            <a:pPr algn="l">
              <a:lnSpc>
                <a:spcPct val="90000"/>
              </a:lnSpc>
            </a:pPr>
            <a:r>
              <a:rPr lang="en-US" sz="2300" dirty="0">
                <a:latin typeface="Consolas" panose="020B0609020204030204" pitchFamily="49" charset="0"/>
                <a:cs typeface="Consolas" panose="020B0609020204030204" pitchFamily="49" charset="0"/>
              </a:rPr>
              <a:t>401140 &lt;+12&gt;: sub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rdi</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401143 &lt;+15&gt;: mov    %</a:t>
            </a:r>
            <a:r>
              <a:rPr lang="en-US" sz="2300" dirty="0" err="1">
                <a:latin typeface="Consolas" panose="020B0609020204030204" pitchFamily="49" charset="0"/>
                <a:cs typeface="Consolas" panose="020B0609020204030204" pitchFamily="49" charset="0"/>
              </a:rPr>
              <a:t>rdi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401146 &lt;+18&gt;: </a:t>
            </a:r>
            <a:r>
              <a:rPr lang="en-US" sz="2300" dirty="0" err="1">
                <a:latin typeface="Consolas" panose="020B0609020204030204" pitchFamily="49" charset="0"/>
                <a:cs typeface="Consolas" panose="020B0609020204030204" pitchFamily="49" charset="0"/>
              </a:rPr>
              <a:t>retq</a:t>
            </a:r>
            <a:r>
              <a:rPr lang="en-US" sz="2300" dirty="0">
                <a:latin typeface="Consolas" panose="020B0609020204030204" pitchFamily="49" charset="0"/>
                <a:cs typeface="Consolas" panose="020B0609020204030204" pitchFamily="49" charset="0"/>
              </a:rPr>
              <a:t> </a:t>
            </a:r>
          </a:p>
        </p:txBody>
      </p:sp>
      <p:cxnSp>
        <p:nvCxnSpPr>
          <p:cNvPr id="17" name="Straight Connector 16">
            <a:extLst>
              <a:ext uri="{FF2B5EF4-FFF2-40B4-BE49-F238E27FC236}">
                <a16:creationId xmlns:a16="http://schemas.microsoft.com/office/drawing/2014/main" id="{FD0DC3CE-34B8-4E46-B56E-74F39642D419}"/>
              </a:ext>
            </a:extLst>
          </p:cNvPr>
          <p:cNvCxnSpPr>
            <a:cxnSpLocks/>
          </p:cNvCxnSpPr>
          <p:nvPr/>
        </p:nvCxnSpPr>
        <p:spPr>
          <a:xfrm>
            <a:off x="5207396" y="1316780"/>
            <a:ext cx="0" cy="25908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28933CB-3439-C940-B8EE-0F690DA4F06C}"/>
              </a:ext>
            </a:extLst>
          </p:cNvPr>
          <p:cNvSpPr/>
          <p:nvPr/>
        </p:nvSpPr>
        <p:spPr>
          <a:xfrm>
            <a:off x="1600200" y="2209800"/>
            <a:ext cx="1170513" cy="523220"/>
          </a:xfrm>
          <a:prstGeom prst="rect">
            <a:avLst/>
          </a:prstGeom>
        </p:spPr>
        <p:txBody>
          <a:bodyPr wrap="none">
            <a:spAutoFit/>
          </a:bodyPr>
          <a:lstStyle/>
          <a:p>
            <a:r>
              <a:rPr lang="en-US" sz="2800" b="1" dirty="0">
                <a:solidFill>
                  <a:srgbClr val="ED7D31">
                    <a:lumMod val="75000"/>
                  </a:srgbClr>
                </a:solidFill>
                <a:latin typeface="Consolas" panose="020B0609020204030204" pitchFamily="49" charset="0"/>
                <a:cs typeface="Consolas" panose="020B0609020204030204" pitchFamily="49" charset="0"/>
              </a:rPr>
              <a:t>x &lt; y</a:t>
            </a:r>
            <a:endParaRPr lang="en-US" b="1" dirty="0"/>
          </a:p>
        </p:txBody>
      </p:sp>
      <p:sp>
        <p:nvSpPr>
          <p:cNvPr id="14" name="Rectangle 13">
            <a:extLst>
              <a:ext uri="{FF2B5EF4-FFF2-40B4-BE49-F238E27FC236}">
                <a16:creationId xmlns:a16="http://schemas.microsoft.com/office/drawing/2014/main" id="{667FE97A-0717-AE4D-B25A-E1FFB7230800}"/>
              </a:ext>
            </a:extLst>
          </p:cNvPr>
          <p:cNvSpPr/>
          <p:nvPr/>
        </p:nvSpPr>
        <p:spPr>
          <a:xfrm>
            <a:off x="1447800" y="2846343"/>
            <a:ext cx="2945037" cy="523220"/>
          </a:xfrm>
          <a:prstGeom prst="rect">
            <a:avLst/>
          </a:prstGeom>
        </p:spPr>
        <p:txBody>
          <a:bodyPr wrap="none">
            <a:spAutoFit/>
          </a:bodyPr>
          <a:lstStyle/>
          <a:p>
            <a:pPr algn="l"/>
            <a:r>
              <a:rPr lang="en-US" sz="2800" b="1" dirty="0">
                <a:solidFill>
                  <a:srgbClr val="0432FF"/>
                </a:solidFill>
                <a:latin typeface="Consolas" panose="020B0609020204030204" pitchFamily="49" charset="0"/>
                <a:cs typeface="Consolas" panose="020B0609020204030204" pitchFamily="49" charset="0"/>
              </a:rPr>
              <a:t>result = y - x</a:t>
            </a:r>
            <a:endParaRPr lang="en-US" b="1" dirty="0"/>
          </a:p>
        </p:txBody>
      </p:sp>
      <p:sp>
        <p:nvSpPr>
          <p:cNvPr id="15" name="Rectangle 14">
            <a:extLst>
              <a:ext uri="{FF2B5EF4-FFF2-40B4-BE49-F238E27FC236}">
                <a16:creationId xmlns:a16="http://schemas.microsoft.com/office/drawing/2014/main" id="{233EF23C-F061-E24F-BC41-31C0012F4657}"/>
              </a:ext>
            </a:extLst>
          </p:cNvPr>
          <p:cNvSpPr/>
          <p:nvPr/>
        </p:nvSpPr>
        <p:spPr>
          <a:xfrm>
            <a:off x="1447799" y="3791095"/>
            <a:ext cx="2945037" cy="523220"/>
          </a:xfrm>
          <a:prstGeom prst="rect">
            <a:avLst/>
          </a:prstGeom>
        </p:spPr>
        <p:txBody>
          <a:bodyPr wrap="none">
            <a:spAutoFit/>
          </a:bodyPr>
          <a:lstStyle/>
          <a:p>
            <a:pPr algn="l"/>
            <a:r>
              <a:rPr lang="en-US" sz="2800" b="1" dirty="0">
                <a:solidFill>
                  <a:srgbClr val="00B050"/>
                </a:solidFill>
                <a:latin typeface="Consolas" panose="020B0609020204030204" pitchFamily="49" charset="0"/>
                <a:cs typeface="Consolas" panose="020B0609020204030204" pitchFamily="49" charset="0"/>
              </a:rPr>
              <a:t>result = x - y</a:t>
            </a:r>
            <a:endParaRPr lang="en-US" b="1" dirty="0">
              <a:solidFill>
                <a:srgbClr val="00B050"/>
              </a:solidFill>
            </a:endParaRPr>
          </a:p>
        </p:txBody>
      </p:sp>
    </p:spTree>
    <p:extLst>
      <p:ext uri="{BB962C8B-B14F-4D97-AF65-F5344CB8AC3E}">
        <p14:creationId xmlns:p14="http://schemas.microsoft.com/office/powerpoint/2010/main" val="167963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123AB-CBF6-E341-A123-DC0082797389}"/>
              </a:ext>
            </a:extLst>
          </p:cNvPr>
          <p:cNvSpPr>
            <a:spLocks noGrp="1"/>
          </p:cNvSpPr>
          <p:nvPr>
            <p:ph type="title"/>
          </p:nvPr>
        </p:nvSpPr>
        <p:spPr/>
        <p:txBody>
          <a:bodyPr/>
          <a:lstStyle/>
          <a:p>
            <a:r>
              <a:rPr lang="en-US" dirty="0"/>
              <a:t>If-Else Construction Variations</a:t>
            </a:r>
          </a:p>
        </p:txBody>
      </p:sp>
      <p:sp>
        <p:nvSpPr>
          <p:cNvPr id="3" name="Content Placeholder 2">
            <a:extLst>
              <a:ext uri="{FF2B5EF4-FFF2-40B4-BE49-F238E27FC236}">
                <a16:creationId xmlns:a16="http://schemas.microsoft.com/office/drawing/2014/main" id="{01551507-6363-614C-8688-D3D97E35988B}"/>
              </a:ext>
            </a:extLst>
          </p:cNvPr>
          <p:cNvSpPr>
            <a:spLocks noGrp="1"/>
          </p:cNvSpPr>
          <p:nvPr>
            <p:ph sz="half" idx="1"/>
          </p:nvPr>
        </p:nvSpPr>
        <p:spPr/>
        <p:txBody>
          <a:bodyPr/>
          <a:lstStyle/>
          <a:p>
            <a:pPr marL="0" indent="0">
              <a:spcBef>
                <a:spcPts val="0"/>
              </a:spcBef>
              <a:buNone/>
            </a:pPr>
            <a:r>
              <a:rPr lang="en-US" sz="2200" b="1" dirty="0">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test(</a:t>
            </a:r>
            <a:r>
              <a:rPr lang="en-US" sz="2200" b="1" dirty="0">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arg</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b="1" dirty="0">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ret;</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b="1" dirty="0">
                <a:latin typeface="Consolas" panose="020B0609020204030204" pitchFamily="49" charset="0"/>
                <a:cs typeface="Consolas" panose="020B0609020204030204" pitchFamily="49" charset="0"/>
              </a:rPr>
              <a:t>if</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arg</a:t>
            </a:r>
            <a:r>
              <a:rPr lang="en-US" sz="2200" dirty="0">
                <a:latin typeface="Consolas" panose="020B0609020204030204" pitchFamily="49" charset="0"/>
                <a:cs typeface="Consolas" panose="020B0609020204030204" pitchFamily="49" charset="0"/>
              </a:rPr>
              <a:t> &gt; 3) {</a:t>
            </a:r>
          </a:p>
          <a:p>
            <a:pPr marL="0" indent="0">
              <a:spcBef>
                <a:spcPts val="0"/>
              </a:spcBef>
              <a:buNone/>
            </a:pPr>
            <a:r>
              <a:rPr lang="en-US" sz="2200" dirty="0">
                <a:latin typeface="Consolas" panose="020B0609020204030204" pitchFamily="49" charset="0"/>
                <a:cs typeface="Consolas" panose="020B0609020204030204" pitchFamily="49" charset="0"/>
              </a:rPr>
              <a:t>        ret = 10;</a:t>
            </a:r>
          </a:p>
          <a:p>
            <a:pPr marL="0" indent="0">
              <a:spcBef>
                <a:spcPts val="0"/>
              </a:spcBef>
              <a:buNone/>
            </a:pPr>
            <a:r>
              <a:rPr lang="en-US" sz="2200" dirty="0">
                <a:latin typeface="Consolas" panose="020B0609020204030204" pitchFamily="49" charset="0"/>
                <a:cs typeface="Consolas" panose="020B0609020204030204" pitchFamily="49" charset="0"/>
              </a:rPr>
              <a:t>    } </a:t>
            </a:r>
            <a:r>
              <a:rPr lang="en-US" sz="2200" b="1" dirty="0">
                <a:latin typeface="Consolas" panose="020B0609020204030204" pitchFamily="49" charset="0"/>
                <a:cs typeface="Consolas" panose="020B0609020204030204" pitchFamily="49" charset="0"/>
              </a:rPr>
              <a:t>else</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ret = 0;</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b="1" dirty="0">
                <a:solidFill>
                  <a:srgbClr val="7030A0"/>
                </a:solidFill>
                <a:latin typeface="Consolas" panose="020B0609020204030204" pitchFamily="49" charset="0"/>
                <a:cs typeface="Consolas" panose="020B0609020204030204" pitchFamily="49" charset="0"/>
              </a:rPr>
              <a:t>    ret++;</a:t>
            </a:r>
          </a:p>
          <a:p>
            <a:pPr marL="0" indent="0">
              <a:spcBef>
                <a:spcPts val="0"/>
              </a:spcBef>
              <a:buNone/>
            </a:pPr>
            <a:r>
              <a:rPr lang="en-US" sz="2200" b="1" dirty="0">
                <a:solidFill>
                  <a:srgbClr val="7030A0"/>
                </a:solidFill>
                <a:latin typeface="Consolas" panose="020B0609020204030204" pitchFamily="49" charset="0"/>
                <a:cs typeface="Consolas" panose="020B0609020204030204" pitchFamily="49" charset="0"/>
              </a:rPr>
              <a:t>    return ret;   </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EE9C4D9-C63E-A342-A34A-F02BBF94C337}"/>
              </a:ext>
            </a:extLst>
          </p:cNvPr>
          <p:cNvSpPr>
            <a:spLocks noGrp="1"/>
          </p:cNvSpPr>
          <p:nvPr>
            <p:ph sz="half" idx="10"/>
          </p:nvPr>
        </p:nvSpPr>
        <p:spPr>
          <a:xfrm>
            <a:off x="5334000" y="2316956"/>
            <a:ext cx="6672072" cy="4164526"/>
          </a:xfrm>
        </p:spPr>
        <p:txBody>
          <a:bodyPr/>
          <a:lstStyle/>
          <a:p>
            <a:pPr marL="0" indent="0">
              <a:spcBef>
                <a:spcPts val="0"/>
              </a:spcBef>
              <a:buNone/>
            </a:pPr>
            <a:r>
              <a:rPr lang="en-US" sz="2200" dirty="0">
                <a:latin typeface="Consolas" panose="020B0609020204030204" pitchFamily="49" charset="0"/>
                <a:cs typeface="Consolas" panose="020B0609020204030204" pitchFamily="49" charset="0"/>
              </a:rPr>
              <a:t>401134 &lt;+0&gt;:  </a:t>
            </a:r>
            <a:r>
              <a:rPr lang="en-US" sz="2200" dirty="0" err="1">
                <a:latin typeface="Consolas" panose="020B0609020204030204" pitchFamily="49" charset="0"/>
                <a:cs typeface="Consolas" panose="020B0609020204030204" pitchFamily="49" charset="0"/>
              </a:rPr>
              <a:t>cmp</a:t>
            </a:r>
            <a:r>
              <a:rPr lang="en-US" sz="2200" dirty="0">
                <a:latin typeface="Consolas" panose="020B0609020204030204" pitchFamily="49" charset="0"/>
                <a:cs typeface="Consolas" panose="020B0609020204030204" pitchFamily="49" charset="0"/>
              </a:rPr>
              <a:t>    $0x3,%edi</a:t>
            </a:r>
          </a:p>
          <a:p>
            <a:pPr marL="0" indent="0">
              <a:spcBef>
                <a:spcPts val="0"/>
              </a:spcBef>
              <a:buNone/>
            </a:pPr>
            <a:r>
              <a:rPr lang="en-US" sz="2200" dirty="0">
                <a:latin typeface="Consolas" panose="020B0609020204030204" pitchFamily="49" charset="0"/>
                <a:cs typeface="Consolas" panose="020B0609020204030204" pitchFamily="49" charset="0"/>
              </a:rPr>
              <a:t>401137 &lt;+3&gt;:  </a:t>
            </a:r>
            <a:r>
              <a:rPr lang="en-US" sz="2200" dirty="0" err="1">
                <a:latin typeface="Consolas" panose="020B0609020204030204" pitchFamily="49" charset="0"/>
                <a:cs typeface="Consolas" panose="020B0609020204030204" pitchFamily="49" charset="0"/>
              </a:rPr>
              <a:t>jle</a:t>
            </a:r>
            <a:r>
              <a:rPr lang="en-US" sz="2200" dirty="0">
                <a:latin typeface="Consolas" panose="020B0609020204030204" pitchFamily="49" charset="0"/>
                <a:cs typeface="Consolas" panose="020B0609020204030204" pitchFamily="49" charset="0"/>
              </a:rPr>
              <a:t>    0x401142 &lt;test+14&gt;</a:t>
            </a:r>
          </a:p>
          <a:p>
            <a:pPr marL="0" indent="0">
              <a:spcBef>
                <a:spcPts val="0"/>
              </a:spcBef>
              <a:buNone/>
            </a:pPr>
            <a:r>
              <a:rPr lang="en-US" sz="2200" dirty="0">
                <a:latin typeface="Consolas" panose="020B0609020204030204" pitchFamily="49" charset="0"/>
                <a:cs typeface="Consolas" panose="020B0609020204030204" pitchFamily="49" charset="0"/>
              </a:rPr>
              <a:t>401139 &lt;+5&gt;:  mov    $0xa,%eax</a:t>
            </a:r>
          </a:p>
          <a:p>
            <a:pPr marL="0" indent="0">
              <a:spcBef>
                <a:spcPts val="0"/>
              </a:spcBef>
              <a:buNone/>
            </a:pPr>
            <a:r>
              <a:rPr lang="en-US" sz="2200" b="1" dirty="0">
                <a:solidFill>
                  <a:srgbClr val="7030A0"/>
                </a:solidFill>
                <a:latin typeface="Consolas" panose="020B0609020204030204" pitchFamily="49" charset="0"/>
                <a:cs typeface="Consolas" panose="020B0609020204030204" pitchFamily="49" charset="0"/>
              </a:rPr>
              <a:t>40113e &lt;+10&gt;: add    $0x1,%eax</a:t>
            </a:r>
          </a:p>
          <a:p>
            <a:pPr marL="0" indent="0">
              <a:spcBef>
                <a:spcPts val="0"/>
              </a:spcBef>
              <a:buNone/>
            </a:pPr>
            <a:r>
              <a:rPr lang="en-US" sz="2200" dirty="0">
                <a:latin typeface="Consolas" panose="020B0609020204030204" pitchFamily="49" charset="0"/>
                <a:cs typeface="Consolas" panose="020B0609020204030204" pitchFamily="49" charset="0"/>
              </a:rPr>
              <a:t>401141 &lt;+13&gt;: </a:t>
            </a:r>
            <a:r>
              <a:rPr lang="en-US" sz="2200" dirty="0" err="1">
                <a:latin typeface="Consolas" panose="020B0609020204030204" pitchFamily="49" charset="0"/>
                <a:cs typeface="Consolas" panose="020B0609020204030204" pitchFamily="49" charset="0"/>
              </a:rPr>
              <a:t>retq</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401142 &lt;+14&gt;: mov    $0x0,%eax</a:t>
            </a:r>
          </a:p>
          <a:p>
            <a:pPr marL="0" indent="0">
              <a:spcBef>
                <a:spcPts val="0"/>
              </a:spcBef>
              <a:buNone/>
            </a:pPr>
            <a:r>
              <a:rPr lang="en-US" sz="2200" dirty="0">
                <a:latin typeface="Consolas" panose="020B0609020204030204" pitchFamily="49" charset="0"/>
                <a:cs typeface="Consolas" panose="020B0609020204030204" pitchFamily="49" charset="0"/>
              </a:rPr>
              <a:t>401147 &lt;+19&gt;: </a:t>
            </a:r>
            <a:r>
              <a:rPr lang="en-US" sz="2200" dirty="0" err="1">
                <a:latin typeface="Consolas" panose="020B0609020204030204" pitchFamily="49" charset="0"/>
                <a:cs typeface="Consolas" panose="020B0609020204030204" pitchFamily="49" charset="0"/>
              </a:rPr>
              <a:t>jmp</a:t>
            </a:r>
            <a:r>
              <a:rPr lang="en-US" sz="2200" dirty="0">
                <a:latin typeface="Consolas" panose="020B0609020204030204" pitchFamily="49" charset="0"/>
                <a:cs typeface="Consolas" panose="020B0609020204030204" pitchFamily="49" charset="0"/>
              </a:rPr>
              <a:t>    0x40113e &lt;test+10&gt;</a:t>
            </a:r>
          </a:p>
        </p:txBody>
      </p:sp>
      <p:sp>
        <p:nvSpPr>
          <p:cNvPr id="5" name="Text Placeholder 4">
            <a:extLst>
              <a:ext uri="{FF2B5EF4-FFF2-40B4-BE49-F238E27FC236}">
                <a16:creationId xmlns:a16="http://schemas.microsoft.com/office/drawing/2014/main" id="{735A79F9-4798-5B4E-92B3-EA76E1DCF8CD}"/>
              </a:ext>
            </a:extLst>
          </p:cNvPr>
          <p:cNvSpPr>
            <a:spLocks noGrp="1"/>
          </p:cNvSpPr>
          <p:nvPr>
            <p:ph type="body" idx="11"/>
          </p:nvPr>
        </p:nvSpPr>
        <p:spPr/>
        <p:txBody>
          <a:bodyPr/>
          <a:lstStyle/>
          <a:p>
            <a:r>
              <a:rPr lang="en-US" u="sng" dirty="0"/>
              <a:t>C Code</a:t>
            </a:r>
          </a:p>
        </p:txBody>
      </p:sp>
      <p:sp>
        <p:nvSpPr>
          <p:cNvPr id="6" name="Text Placeholder 5">
            <a:extLst>
              <a:ext uri="{FF2B5EF4-FFF2-40B4-BE49-F238E27FC236}">
                <a16:creationId xmlns:a16="http://schemas.microsoft.com/office/drawing/2014/main" id="{DCE4E8F7-DA72-9348-BD5F-826057F68639}"/>
              </a:ext>
            </a:extLst>
          </p:cNvPr>
          <p:cNvSpPr>
            <a:spLocks noGrp="1"/>
          </p:cNvSpPr>
          <p:nvPr>
            <p:ph type="body" idx="12"/>
          </p:nvPr>
        </p:nvSpPr>
        <p:spPr>
          <a:xfrm>
            <a:off x="5334000" y="1493044"/>
            <a:ext cx="6672072" cy="823912"/>
          </a:xfrm>
        </p:spPr>
        <p:txBody>
          <a:bodyPr/>
          <a:lstStyle/>
          <a:p>
            <a:r>
              <a:rPr lang="en-US" u="sng" dirty="0"/>
              <a:t>Assembly</a:t>
            </a:r>
          </a:p>
        </p:txBody>
      </p:sp>
    </p:spTree>
    <p:extLst>
      <p:ext uri="{BB962C8B-B14F-4D97-AF65-F5344CB8AC3E}">
        <p14:creationId xmlns:p14="http://schemas.microsoft.com/office/powerpoint/2010/main" val="366812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Recap: Assembly So Far</a:t>
            </a:r>
          </a:p>
          <a:p>
            <a:pPr>
              <a:tabLst>
                <a:tab pos="11530013" algn="r"/>
              </a:tabLst>
            </a:pPr>
            <a:r>
              <a:rPr lang="en-US" dirty="0"/>
              <a:t>Assembly Execution and %rip	</a:t>
            </a:r>
          </a:p>
          <a:p>
            <a:pPr>
              <a:tabLst>
                <a:tab pos="11530013" algn="r"/>
              </a:tabLst>
            </a:pPr>
            <a:r>
              <a:rPr lang="en-US" dirty="0"/>
              <a:t>Control Flow Mechanics	</a:t>
            </a:r>
          </a:p>
          <a:p>
            <a:pPr lvl="1"/>
            <a:r>
              <a:rPr lang="en-US" dirty="0"/>
              <a:t>Condition Codes</a:t>
            </a:r>
          </a:p>
          <a:p>
            <a:pPr lvl="1"/>
            <a:r>
              <a:rPr lang="en-US" dirty="0"/>
              <a:t>Assembly Instructions</a:t>
            </a:r>
          </a:p>
          <a:p>
            <a:pPr>
              <a:tabLst>
                <a:tab pos="11530013" algn="r"/>
              </a:tabLst>
            </a:pPr>
            <a:r>
              <a:rPr lang="en-US" dirty="0"/>
              <a:t>If statements	</a:t>
            </a:r>
          </a:p>
          <a:p>
            <a:pPr>
              <a:tabLst>
                <a:tab pos="11530013" algn="r"/>
              </a:tabLst>
            </a:pPr>
            <a:r>
              <a:rPr lang="en-US" b="1" dirty="0">
                <a:solidFill>
                  <a:srgbClr val="C00000"/>
                </a:solidFill>
              </a:rPr>
              <a:t>Loops	</a:t>
            </a:r>
          </a:p>
          <a:p>
            <a:pPr lvl="1">
              <a:tabLst>
                <a:tab pos="11530584" algn="r"/>
              </a:tabLst>
            </a:pPr>
            <a:r>
              <a:rPr lang="en-US" b="1" dirty="0">
                <a:solidFill>
                  <a:srgbClr val="C00000"/>
                </a:solidFill>
              </a:rPr>
              <a:t>While loops</a:t>
            </a:r>
            <a:r>
              <a:rPr lang="en-US" dirty="0"/>
              <a:t>	</a:t>
            </a:r>
          </a:p>
          <a:p>
            <a:pPr lvl="1">
              <a:tabLst>
                <a:tab pos="11530584" algn="r"/>
              </a:tabLst>
            </a:pPr>
            <a:r>
              <a:rPr lang="en-US" dirty="0"/>
              <a:t>For loops	</a:t>
            </a:r>
          </a:p>
          <a:p>
            <a:pPr>
              <a:tabLst>
                <a:tab pos="11530013" algn="r"/>
              </a:tabLst>
            </a:pPr>
            <a:r>
              <a:rPr lang="en-US" dirty="0"/>
              <a:t>Other Instructions That Depend On Condition Codes	</a:t>
            </a:r>
          </a:p>
        </p:txBody>
      </p:sp>
    </p:spTree>
    <p:extLst>
      <p:ext uri="{BB962C8B-B14F-4D97-AF65-F5344CB8AC3E}">
        <p14:creationId xmlns:p14="http://schemas.microsoft.com/office/powerpoint/2010/main" val="42533556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6979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7391400" y="5024718"/>
            <a:ext cx="2759964" cy="533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Set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 to 0.</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12954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6764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06560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1600200"/>
            <a:ext cx="7162800" cy="2286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785CCB-87D3-8448-80BB-63393E56BB05}"/>
              </a:ext>
            </a:extLst>
          </p:cNvPr>
          <p:cNvSpPr/>
          <p:nvPr/>
        </p:nvSpPr>
        <p:spPr bwMode="auto">
          <a:xfrm>
            <a:off x="6172200" y="4191000"/>
            <a:ext cx="4741164" cy="19005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Compare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 to 0x63 (99) by calculating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 0x63.  This is 0 – 99 = -99, so it sets the Sign Flag to 1.</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7696707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18288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4120E77-EFA8-6F48-8C9D-AECCB6FF0C9F}"/>
              </a:ext>
            </a:extLst>
          </p:cNvPr>
          <p:cNvSpPr/>
          <p:nvPr/>
        </p:nvSpPr>
        <p:spPr bwMode="auto">
          <a:xfrm>
            <a:off x="5812536" y="4648200"/>
            <a:ext cx="5334000" cy="1905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err="1">
                <a:latin typeface="+mn-lt"/>
                <a:cs typeface="Courier New" panose="02070309020205020404" pitchFamily="49" charset="0"/>
              </a:rPr>
              <a:t>jg</a:t>
            </a:r>
            <a:r>
              <a:rPr lang="en-US" sz="2800" dirty="0">
                <a:latin typeface="+mn-lt"/>
                <a:cs typeface="Courier New" panose="02070309020205020404" pitchFamily="49" charset="0"/>
              </a:rPr>
              <a:t> means “jump if greater than”.  This jumps if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&gt; 0x63.  The flags indicate this is false, so we do not jump.</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197038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20574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FFB484-EA66-F149-AFB8-2763B1C582E9}"/>
              </a:ext>
            </a:extLst>
          </p:cNvPr>
          <p:cNvSpPr/>
          <p:nvPr/>
        </p:nvSpPr>
        <p:spPr bwMode="auto">
          <a:xfrm>
            <a:off x="7086600" y="5105400"/>
            <a:ext cx="2798064" cy="533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Add 1 to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95101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2362200"/>
            <a:ext cx="7162800" cy="2286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2362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2D68B8C-9566-E14C-8A55-F3C1EC1AA2DD}"/>
              </a:ext>
            </a:extLst>
          </p:cNvPr>
          <p:cNvSpPr/>
          <p:nvPr/>
        </p:nvSpPr>
        <p:spPr bwMode="auto">
          <a:xfrm>
            <a:off x="6087618" y="4800600"/>
            <a:ext cx="4588764" cy="5289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Jump to another instruction.</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5027001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1600200"/>
            <a:ext cx="7162800" cy="2286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AADEBF9-8747-E340-BE08-69CED91947D7}"/>
              </a:ext>
            </a:extLst>
          </p:cNvPr>
          <p:cNvSpPr/>
          <p:nvPr/>
        </p:nvSpPr>
        <p:spPr bwMode="auto">
          <a:xfrm>
            <a:off x="6172200" y="4191000"/>
            <a:ext cx="4741164" cy="19005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Compare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 to 0x63 (99) by calculating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 0x63.  This is 1 – 99 = -98, so it sets the Sign Flag to 1.</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3919054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812536" y="4648200"/>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continue in this pattern until we make this conditional jump.  When will that be?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18288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39534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437632" y="4876800"/>
            <a:ext cx="5888736"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will stop looping when this comparison says that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&gt; 0x63!</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16002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34920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867400" y="5145932"/>
            <a:ext cx="5230368" cy="533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Then, we return from the function.</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25908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185928" y="2971800"/>
            <a:ext cx="3852672" cy="3810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98380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36B3-9631-9A4E-A463-0972B1838BAA}"/>
              </a:ext>
            </a:extLst>
          </p:cNvPr>
          <p:cNvSpPr>
            <a:spLocks noGrp="1"/>
          </p:cNvSpPr>
          <p:nvPr>
            <p:ph type="title"/>
          </p:nvPr>
        </p:nvSpPr>
        <p:spPr/>
        <p:txBody>
          <a:bodyPr/>
          <a:lstStyle/>
          <a:p>
            <a:r>
              <a:rPr lang="en-US" dirty="0"/>
              <a:t>GCC Common While Loop Construction</a:t>
            </a:r>
          </a:p>
        </p:txBody>
      </p:sp>
      <p:sp>
        <p:nvSpPr>
          <p:cNvPr id="3" name="Content Placeholder 2">
            <a:extLst>
              <a:ext uri="{FF2B5EF4-FFF2-40B4-BE49-F238E27FC236}">
                <a16:creationId xmlns:a16="http://schemas.microsoft.com/office/drawing/2014/main" id="{1CF53705-EA8E-8E4B-A660-28FE881C774B}"/>
              </a:ext>
            </a:extLst>
          </p:cNvPr>
          <p:cNvSpPr>
            <a:spLocks noGrp="1"/>
          </p:cNvSpPr>
          <p:nvPr>
            <p:ph sz="half" idx="1"/>
          </p:nvPr>
        </p:nvSpPr>
        <p:spPr>
          <a:xfrm>
            <a:off x="152400" y="1966912"/>
            <a:ext cx="5833872" cy="1462088"/>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while (</a:t>
            </a:r>
            <a:r>
              <a:rPr lang="en-US" sz="2400" b="1" dirty="0">
                <a:solidFill>
                  <a:srgbClr val="FF0000"/>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3DDAAD58-B3A3-DF42-B4C1-70BC7A6D1EA3}"/>
              </a:ext>
            </a:extLst>
          </p:cNvPr>
          <p:cNvSpPr>
            <a:spLocks noGrp="1"/>
          </p:cNvSpPr>
          <p:nvPr>
            <p:ph sz="half" idx="10"/>
          </p:nvPr>
        </p:nvSpPr>
        <p:spPr>
          <a:xfrm>
            <a:off x="6172200" y="1966912"/>
            <a:ext cx="5833872" cy="1754326"/>
          </a:xfrm>
        </p:spPr>
        <p:txBody>
          <a:bodyPr/>
          <a:lstStyle/>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Check </a:t>
            </a:r>
            <a:r>
              <a:rPr lang="en-US" sz="2400" b="1" i="1" u="sng" dirty="0">
                <a:solidFill>
                  <a:srgbClr val="FF0000"/>
                </a:solidFill>
                <a:latin typeface="Consolas" panose="020B0609020204030204" pitchFamily="49" charset="0"/>
                <a:cs typeface="Consolas" panose="020B0609020204030204" pitchFamily="49" charset="0"/>
              </a:rPr>
              <a:t>opposite of code condition</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Skip loop if test passes</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sz="2400" dirty="0">
                <a:latin typeface="Consolas" panose="020B0609020204030204" pitchFamily="49" charset="0"/>
                <a:cs typeface="Consolas" panose="020B0609020204030204" pitchFamily="49" charset="0"/>
              </a:rPr>
              <a:t>Jump back to test</a:t>
            </a:r>
          </a:p>
        </p:txBody>
      </p:sp>
      <p:sp>
        <p:nvSpPr>
          <p:cNvPr id="5" name="Text Placeholder 4">
            <a:extLst>
              <a:ext uri="{FF2B5EF4-FFF2-40B4-BE49-F238E27FC236}">
                <a16:creationId xmlns:a16="http://schemas.microsoft.com/office/drawing/2014/main" id="{EAFFBA9A-0C80-BA4B-B991-FB402C1554D0}"/>
              </a:ext>
            </a:extLst>
          </p:cNvPr>
          <p:cNvSpPr>
            <a:spLocks noGrp="1"/>
          </p:cNvSpPr>
          <p:nvPr>
            <p:ph type="body" idx="11"/>
          </p:nvPr>
        </p:nvSpPr>
        <p:spPr>
          <a:xfrm>
            <a:off x="152400" y="1143000"/>
            <a:ext cx="5833872" cy="823912"/>
          </a:xfrm>
        </p:spPr>
        <p:txBody>
          <a:bodyPr/>
          <a:lstStyle/>
          <a:p>
            <a:r>
              <a:rPr lang="en-US" u="sng" dirty="0"/>
              <a:t>C</a:t>
            </a:r>
          </a:p>
        </p:txBody>
      </p:sp>
      <p:sp>
        <p:nvSpPr>
          <p:cNvPr id="6" name="Text Placeholder 5">
            <a:extLst>
              <a:ext uri="{FF2B5EF4-FFF2-40B4-BE49-F238E27FC236}">
                <a16:creationId xmlns:a16="http://schemas.microsoft.com/office/drawing/2014/main" id="{E4EAA714-1E8A-2D48-B9F9-A62E34241355}"/>
              </a:ext>
            </a:extLst>
          </p:cNvPr>
          <p:cNvSpPr>
            <a:spLocks noGrp="1"/>
          </p:cNvSpPr>
          <p:nvPr>
            <p:ph type="body" idx="12"/>
          </p:nvPr>
        </p:nvSpPr>
        <p:spPr>
          <a:xfrm>
            <a:off x="6172200" y="1143000"/>
            <a:ext cx="5833872" cy="823912"/>
          </a:xfrm>
        </p:spPr>
        <p:txBody>
          <a:bodyPr/>
          <a:lstStyle/>
          <a:p>
            <a:r>
              <a:rPr lang="en-US" u="sng" dirty="0"/>
              <a:t>Assembly</a:t>
            </a:r>
          </a:p>
        </p:txBody>
      </p:sp>
      <p:sp>
        <p:nvSpPr>
          <p:cNvPr id="7" name="Rectangle 6">
            <a:extLst>
              <a:ext uri="{FF2B5EF4-FFF2-40B4-BE49-F238E27FC236}">
                <a16:creationId xmlns:a16="http://schemas.microsoft.com/office/drawing/2014/main" id="{37C0DF54-D90B-4D45-9D3C-6A9DBB1E4F38}"/>
              </a:ext>
            </a:extLst>
          </p:cNvPr>
          <p:cNvSpPr/>
          <p:nvPr/>
        </p:nvSpPr>
        <p:spPr>
          <a:xfrm>
            <a:off x="2442972" y="4722674"/>
            <a:ext cx="7086600" cy="2031325"/>
          </a:xfrm>
          <a:prstGeom prst="rect">
            <a:avLst/>
          </a:prstGeom>
        </p:spPr>
        <p:txBody>
          <a:bodyPr wrap="square">
            <a:spAutoFit/>
          </a:bodyPr>
          <a:lstStyle/>
          <a:p>
            <a:pPr marL="0" indent="0" algn="l">
              <a:spcBef>
                <a:spcPts val="0"/>
              </a:spcBef>
              <a:buNone/>
            </a:pPr>
            <a:r>
              <a:rPr lang="en-US" dirty="0">
                <a:solidFill>
                  <a:schemeClr val="bg1">
                    <a:lumMod val="75000"/>
                  </a:schemeClr>
                </a:solidFill>
                <a:latin typeface="Consolas" panose="020B0609020204030204" pitchFamily="49" charset="0"/>
                <a:cs typeface="Consolas" panose="020B0609020204030204" pitchFamily="49" charset="0"/>
              </a:rPr>
              <a:t> 0x000000000040115c &lt;+0&gt;:	mov    $0x0,%eax</a:t>
            </a:r>
          </a:p>
          <a:p>
            <a:pPr marL="0" indent="0" algn="l">
              <a:spcBef>
                <a:spcPts val="0"/>
              </a:spcBef>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0x0000000000401161 &lt;+5&gt;:	</a:t>
            </a:r>
            <a:r>
              <a:rPr lang="en-US" dirty="0" err="1">
                <a:solidFill>
                  <a:srgbClr val="FF0000"/>
                </a:solidFill>
                <a:latin typeface="Consolas" panose="020B0609020204030204" pitchFamily="49" charset="0"/>
                <a:cs typeface="Consolas" panose="020B0609020204030204" pitchFamily="49" charset="0"/>
              </a:rPr>
              <a:t>cmp</a:t>
            </a:r>
            <a:r>
              <a:rPr lang="en-US" dirty="0">
                <a:solidFill>
                  <a:srgbClr val="FF0000"/>
                </a:solidFill>
                <a:latin typeface="Consolas" panose="020B0609020204030204" pitchFamily="49" charset="0"/>
                <a:cs typeface="Consolas" panose="020B0609020204030204" pitchFamily="49" charset="0"/>
              </a:rPr>
              <a:t>    $0x63,%eax</a:t>
            </a:r>
          </a:p>
          <a:p>
            <a:pPr marL="0" indent="0" algn="l">
              <a:spcBef>
                <a:spcPts val="0"/>
              </a:spcBef>
              <a:buNone/>
            </a:pPr>
            <a:r>
              <a:rPr lang="en-US" dirty="0">
                <a:solidFill>
                  <a:srgbClr val="FF0000"/>
                </a:solidFill>
                <a:latin typeface="Consolas" panose="020B0609020204030204" pitchFamily="49" charset="0"/>
                <a:cs typeface="Consolas" panose="020B0609020204030204" pitchFamily="49" charset="0"/>
              </a:rPr>
              <a:t> 0x0000000000401164 &lt;+8&gt;:	</a:t>
            </a:r>
            <a:r>
              <a:rPr lang="en-US" dirty="0" err="1">
                <a:solidFill>
                  <a:srgbClr val="FF0000"/>
                </a:solidFill>
                <a:latin typeface="Consolas" panose="020B0609020204030204" pitchFamily="49" charset="0"/>
                <a:cs typeface="Consolas" panose="020B0609020204030204" pitchFamily="49" charset="0"/>
              </a:rPr>
              <a:t>jg</a:t>
            </a:r>
            <a:r>
              <a:rPr lang="en-US" dirty="0">
                <a:solidFill>
                  <a:srgbClr val="FF0000"/>
                </a:solidFill>
                <a:latin typeface="Consolas" panose="020B0609020204030204" pitchFamily="49" charset="0"/>
                <a:cs typeface="Consolas" panose="020B0609020204030204" pitchFamily="49" charset="0"/>
              </a:rPr>
              <a:t>     0x40116b &lt;loop+15&gt;</a:t>
            </a:r>
          </a:p>
          <a:p>
            <a:pPr marL="0" indent="0" algn="l">
              <a:spcBef>
                <a:spcPts val="0"/>
              </a:spcBef>
              <a:buNone/>
            </a:pPr>
            <a:r>
              <a:rPr lang="en-US" dirty="0">
                <a:solidFill>
                  <a:srgbClr val="7030A0"/>
                </a:solidFill>
                <a:latin typeface="Consolas" panose="020B0609020204030204" pitchFamily="49" charset="0"/>
                <a:cs typeface="Consolas" panose="020B0609020204030204" pitchFamily="49" charset="0"/>
              </a:rPr>
              <a:t> 0x0000000000401166 &lt;+10&gt;:	add    $0x1,%eax</a:t>
            </a:r>
          </a:p>
          <a:p>
            <a:pPr marL="0" indent="0" algn="l">
              <a:spcBef>
                <a:spcPts val="0"/>
              </a:spcBef>
              <a:buNone/>
            </a:pPr>
            <a:r>
              <a:rPr lang="en-US" dirty="0">
                <a:latin typeface="Consolas" panose="020B0609020204030204" pitchFamily="49" charset="0"/>
                <a:cs typeface="Consolas" panose="020B0609020204030204" pitchFamily="49" charset="0"/>
              </a:rPr>
              <a:t> 0x0000000000401169 &lt;+13&gt;: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0x401161 &lt;loop+5&gt;</a:t>
            </a:r>
          </a:p>
          <a:p>
            <a:pPr marL="0" indent="0" algn="l">
              <a:spcBef>
                <a:spcPts val="0"/>
              </a:spcBef>
              <a:buNone/>
            </a:pPr>
            <a:r>
              <a:rPr lang="en-US" dirty="0">
                <a:solidFill>
                  <a:schemeClr val="bg1">
                    <a:lumMod val="75000"/>
                  </a:schemeClr>
                </a:solidFill>
                <a:latin typeface="Consolas" panose="020B0609020204030204" pitchFamily="49" charset="0"/>
                <a:cs typeface="Consolas" panose="020B0609020204030204" pitchFamily="49" charset="0"/>
              </a:rPr>
              <a:t> 0x000000000040116b &lt;+15&gt;:	</a:t>
            </a:r>
            <a:r>
              <a:rPr lang="en-US" dirty="0" err="1">
                <a:solidFill>
                  <a:schemeClr val="bg1">
                    <a:lumMod val="75000"/>
                  </a:schemeClr>
                </a:solidFill>
                <a:latin typeface="Consolas" panose="020B0609020204030204" pitchFamily="49" charset="0"/>
                <a:cs typeface="Consolas" panose="020B0609020204030204" pitchFamily="49" charset="0"/>
              </a:rPr>
              <a:t>retq</a:t>
            </a:r>
            <a:r>
              <a:rPr lang="en-US" dirty="0">
                <a:solidFill>
                  <a:schemeClr val="bg1">
                    <a:lumMod val="75000"/>
                  </a:schemeClr>
                </a:solidFill>
                <a:latin typeface="Consolas" panose="020B0609020204030204" pitchFamily="49" charset="0"/>
                <a:cs typeface="Consolas" panose="020B0609020204030204" pitchFamily="49" charset="0"/>
              </a:rPr>
              <a:t> </a:t>
            </a:r>
          </a:p>
          <a:p>
            <a:pPr marL="0" indent="0" algn="l">
              <a:spcBef>
                <a:spcPts val="0"/>
              </a:spcBef>
              <a:buNone/>
            </a:pPr>
            <a:endParaRPr lang="en-US" dirty="0">
              <a:solidFill>
                <a:schemeClr val="bg1">
                  <a:lumMod val="75000"/>
                </a:schemeClr>
              </a:solidFill>
              <a:latin typeface="Consolas" panose="020B0609020204030204" pitchFamily="49" charset="0"/>
              <a:cs typeface="Consolas" panose="020B0609020204030204" pitchFamily="49" charset="0"/>
            </a:endParaRPr>
          </a:p>
        </p:txBody>
      </p:sp>
      <p:sp>
        <p:nvSpPr>
          <p:cNvPr id="8" name="Text Placeholder 4">
            <a:extLst>
              <a:ext uri="{FF2B5EF4-FFF2-40B4-BE49-F238E27FC236}">
                <a16:creationId xmlns:a16="http://schemas.microsoft.com/office/drawing/2014/main" id="{7DFA69A2-F802-9646-9443-943419133C62}"/>
              </a:ext>
            </a:extLst>
          </p:cNvPr>
          <p:cNvSpPr txBox="1">
            <a:spLocks/>
          </p:cNvSpPr>
          <p:nvPr/>
        </p:nvSpPr>
        <p:spPr bwMode="auto">
          <a:xfrm>
            <a:off x="2017014" y="3898762"/>
            <a:ext cx="5833872"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fontAlgn="auto">
              <a:spcAft>
                <a:spcPts val="0"/>
              </a:spcAft>
            </a:pPr>
            <a:r>
              <a:rPr lang="en-US" dirty="0"/>
              <a:t>From Previous Slide:</a:t>
            </a:r>
          </a:p>
        </p:txBody>
      </p:sp>
      <p:cxnSp>
        <p:nvCxnSpPr>
          <p:cNvPr id="10" name="Straight Connector 9">
            <a:extLst>
              <a:ext uri="{FF2B5EF4-FFF2-40B4-BE49-F238E27FC236}">
                <a16:creationId xmlns:a16="http://schemas.microsoft.com/office/drawing/2014/main" id="{579E2626-CC26-7545-90A2-940416E85F0D}"/>
              </a:ext>
            </a:extLst>
          </p:cNvPr>
          <p:cNvCxnSpPr>
            <a:cxnSpLocks/>
          </p:cNvCxnSpPr>
          <p:nvPr/>
        </p:nvCxnSpPr>
        <p:spPr>
          <a:xfrm>
            <a:off x="5791200" y="1371600"/>
            <a:ext cx="0" cy="2209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EE7036F-408E-4A43-B7A4-07AAE10FBA42}"/>
              </a:ext>
            </a:extLst>
          </p:cNvPr>
          <p:cNvCxnSpPr>
            <a:cxnSpLocks/>
          </p:cNvCxnSpPr>
          <p:nvPr/>
        </p:nvCxnSpPr>
        <p:spPr>
          <a:xfrm flipH="1">
            <a:off x="209985" y="3887876"/>
            <a:ext cx="11796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9750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36B3-9631-9A4E-A463-0972B1838BAA}"/>
              </a:ext>
            </a:extLst>
          </p:cNvPr>
          <p:cNvSpPr>
            <a:spLocks noGrp="1"/>
          </p:cNvSpPr>
          <p:nvPr>
            <p:ph type="title"/>
          </p:nvPr>
        </p:nvSpPr>
        <p:spPr/>
        <p:txBody>
          <a:bodyPr/>
          <a:lstStyle/>
          <a:p>
            <a:r>
              <a:rPr lang="en-US" dirty="0"/>
              <a:t>GCC Other While Loop Construction</a:t>
            </a:r>
          </a:p>
        </p:txBody>
      </p:sp>
      <p:sp>
        <p:nvSpPr>
          <p:cNvPr id="3" name="Content Placeholder 2">
            <a:extLst>
              <a:ext uri="{FF2B5EF4-FFF2-40B4-BE49-F238E27FC236}">
                <a16:creationId xmlns:a16="http://schemas.microsoft.com/office/drawing/2014/main" id="{1CF53705-EA8E-8E4B-A660-28FE881C774B}"/>
              </a:ext>
            </a:extLst>
          </p:cNvPr>
          <p:cNvSpPr>
            <a:spLocks noGrp="1"/>
          </p:cNvSpPr>
          <p:nvPr>
            <p:ph sz="half" idx="1"/>
          </p:nvPr>
        </p:nvSpPr>
        <p:spPr>
          <a:xfrm>
            <a:off x="152400" y="1966912"/>
            <a:ext cx="5833872" cy="1462088"/>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while (</a:t>
            </a:r>
            <a:r>
              <a:rPr lang="en-US" sz="2400" b="1" dirty="0">
                <a:solidFill>
                  <a:srgbClr val="FF0000"/>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3DDAAD58-B3A3-DF42-B4C1-70BC7A6D1EA3}"/>
              </a:ext>
            </a:extLst>
          </p:cNvPr>
          <p:cNvSpPr>
            <a:spLocks noGrp="1"/>
          </p:cNvSpPr>
          <p:nvPr>
            <p:ph sz="half" idx="10"/>
          </p:nvPr>
        </p:nvSpPr>
        <p:spPr>
          <a:xfrm>
            <a:off x="6172200" y="1966912"/>
            <a:ext cx="5833872" cy="1754326"/>
          </a:xfrm>
        </p:spPr>
        <p:txBody>
          <a:bodyPr/>
          <a:lstStyle/>
          <a:p>
            <a:pPr marL="0" indent="0">
              <a:spcBef>
                <a:spcPts val="0"/>
              </a:spcBef>
              <a:buNone/>
            </a:pPr>
            <a:r>
              <a:rPr lang="en-US" dirty="0">
                <a:latin typeface="Consolas" panose="020B0609020204030204" pitchFamily="49" charset="0"/>
                <a:cs typeface="Consolas" panose="020B0609020204030204" pitchFamily="49" charset="0"/>
              </a:rPr>
              <a:t>Jump to check</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Check code condition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test passes</a:t>
            </a: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solidFill>
                <a:srgbClr val="7030A0"/>
              </a:solidFill>
              <a:latin typeface="Consolas" panose="020B0609020204030204" pitchFamily="49" charset="0"/>
              <a:cs typeface="Consolas" panose="020B0609020204030204" pitchFamily="49" charset="0"/>
            </a:endParaRPr>
          </a:p>
        </p:txBody>
      </p:sp>
      <p:sp>
        <p:nvSpPr>
          <p:cNvPr id="5" name="Text Placeholder 4">
            <a:extLst>
              <a:ext uri="{FF2B5EF4-FFF2-40B4-BE49-F238E27FC236}">
                <a16:creationId xmlns:a16="http://schemas.microsoft.com/office/drawing/2014/main" id="{EAFFBA9A-0C80-BA4B-B991-FB402C1554D0}"/>
              </a:ext>
            </a:extLst>
          </p:cNvPr>
          <p:cNvSpPr>
            <a:spLocks noGrp="1"/>
          </p:cNvSpPr>
          <p:nvPr>
            <p:ph type="body" idx="11"/>
          </p:nvPr>
        </p:nvSpPr>
        <p:spPr>
          <a:xfrm>
            <a:off x="152400" y="1143000"/>
            <a:ext cx="5833872" cy="823912"/>
          </a:xfrm>
        </p:spPr>
        <p:txBody>
          <a:bodyPr/>
          <a:lstStyle/>
          <a:p>
            <a:r>
              <a:rPr lang="en-US" u="sng" dirty="0"/>
              <a:t>C</a:t>
            </a:r>
          </a:p>
        </p:txBody>
      </p:sp>
      <p:sp>
        <p:nvSpPr>
          <p:cNvPr id="6" name="Text Placeholder 5">
            <a:extLst>
              <a:ext uri="{FF2B5EF4-FFF2-40B4-BE49-F238E27FC236}">
                <a16:creationId xmlns:a16="http://schemas.microsoft.com/office/drawing/2014/main" id="{E4EAA714-1E8A-2D48-B9F9-A62E34241355}"/>
              </a:ext>
            </a:extLst>
          </p:cNvPr>
          <p:cNvSpPr>
            <a:spLocks noGrp="1"/>
          </p:cNvSpPr>
          <p:nvPr>
            <p:ph type="body" idx="12"/>
          </p:nvPr>
        </p:nvSpPr>
        <p:spPr>
          <a:xfrm>
            <a:off x="6172200" y="1143000"/>
            <a:ext cx="5833872" cy="823912"/>
          </a:xfrm>
        </p:spPr>
        <p:txBody>
          <a:bodyPr/>
          <a:lstStyle/>
          <a:p>
            <a:r>
              <a:rPr lang="en-US" u="sng" dirty="0"/>
              <a:t>Assembly</a:t>
            </a:r>
          </a:p>
        </p:txBody>
      </p:sp>
      <p:sp>
        <p:nvSpPr>
          <p:cNvPr id="7" name="Rectangle 6">
            <a:extLst>
              <a:ext uri="{FF2B5EF4-FFF2-40B4-BE49-F238E27FC236}">
                <a16:creationId xmlns:a16="http://schemas.microsoft.com/office/drawing/2014/main" id="{37C0DF54-D90B-4D45-9D3C-6A9DBB1E4F38}"/>
              </a:ext>
            </a:extLst>
          </p:cNvPr>
          <p:cNvSpPr/>
          <p:nvPr/>
        </p:nvSpPr>
        <p:spPr>
          <a:xfrm>
            <a:off x="2442972" y="4722674"/>
            <a:ext cx="7086600" cy="1754326"/>
          </a:xfrm>
          <a:prstGeom prst="rect">
            <a:avLst/>
          </a:prstGeom>
        </p:spPr>
        <p:txBody>
          <a:bodyPr wrap="square">
            <a:spAutoFit/>
          </a:bodyPr>
          <a:lstStyle/>
          <a:p>
            <a:pPr marL="0" indent="0" algn="l">
              <a:spcBef>
                <a:spcPts val="0"/>
              </a:spcBef>
              <a:buNone/>
            </a:pPr>
            <a:r>
              <a:rPr lang="en-US" dirty="0">
                <a:solidFill>
                  <a:schemeClr val="bg1">
                    <a:lumMod val="75000"/>
                  </a:schemeClr>
                </a:solidFill>
                <a:latin typeface="Consolas" panose="020B0609020204030204" pitchFamily="49" charset="0"/>
                <a:cs typeface="Consolas" panose="020B0609020204030204" pitchFamily="49" charset="0"/>
              </a:rPr>
              <a:t>0x0000000000400570 &lt;+0&gt;:	mov    $0x0,%eax</a:t>
            </a:r>
          </a:p>
          <a:p>
            <a:pPr marL="0" indent="0" algn="l">
              <a:spcBef>
                <a:spcPts val="0"/>
              </a:spcBef>
              <a:buNone/>
            </a:pPr>
            <a:r>
              <a:rPr lang="en-US" dirty="0">
                <a:latin typeface="Consolas" panose="020B0609020204030204" pitchFamily="49" charset="0"/>
                <a:cs typeface="Consolas" panose="020B0609020204030204" pitchFamily="49" charset="0"/>
              </a:rPr>
              <a:t>0x0000000000400575 &lt;+5&gt;: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0x40057a &lt;loop+10&gt;</a:t>
            </a:r>
          </a:p>
          <a:p>
            <a:pPr marL="0" indent="0" algn="l">
              <a:spcBef>
                <a:spcPts val="0"/>
              </a:spcBef>
              <a:buNone/>
            </a:pPr>
            <a:r>
              <a:rPr lang="en-US" dirty="0">
                <a:solidFill>
                  <a:srgbClr val="942092"/>
                </a:solidFill>
                <a:latin typeface="Consolas" panose="020B0609020204030204" pitchFamily="49" charset="0"/>
                <a:cs typeface="Consolas" panose="020B0609020204030204" pitchFamily="49" charset="0"/>
              </a:rPr>
              <a:t>0x0000000000400577 &lt;+7&gt;:	add    $0x1,%eax</a:t>
            </a:r>
          </a:p>
          <a:p>
            <a:pPr marL="0" indent="0" algn="l">
              <a:spcBef>
                <a:spcPts val="0"/>
              </a:spcBef>
              <a:buNone/>
            </a:pPr>
            <a:r>
              <a:rPr lang="en-US" dirty="0">
                <a:solidFill>
                  <a:srgbClr val="FF0000"/>
                </a:solidFill>
                <a:latin typeface="Consolas" panose="020B0609020204030204" pitchFamily="49" charset="0"/>
                <a:cs typeface="Consolas" panose="020B0609020204030204" pitchFamily="49" charset="0"/>
              </a:rPr>
              <a:t>0x000000000040057a &lt;+10&gt;:	</a:t>
            </a:r>
            <a:r>
              <a:rPr lang="en-US" dirty="0" err="1">
                <a:solidFill>
                  <a:srgbClr val="FF0000"/>
                </a:solidFill>
                <a:latin typeface="Consolas" panose="020B0609020204030204" pitchFamily="49" charset="0"/>
                <a:cs typeface="Consolas" panose="020B0609020204030204" pitchFamily="49" charset="0"/>
              </a:rPr>
              <a:t>cmp</a:t>
            </a:r>
            <a:r>
              <a:rPr lang="en-US" dirty="0">
                <a:solidFill>
                  <a:srgbClr val="FF0000"/>
                </a:solidFill>
                <a:latin typeface="Consolas" panose="020B0609020204030204" pitchFamily="49" charset="0"/>
                <a:cs typeface="Consolas" panose="020B0609020204030204" pitchFamily="49" charset="0"/>
              </a:rPr>
              <a:t>    $0x63,%eax</a:t>
            </a:r>
          </a:p>
          <a:p>
            <a:pPr marL="0" indent="0" algn="l">
              <a:spcBef>
                <a:spcPts val="0"/>
              </a:spcBef>
              <a:buNone/>
            </a:pPr>
            <a:r>
              <a:rPr lang="en-US" dirty="0">
                <a:solidFill>
                  <a:srgbClr val="FF0000"/>
                </a:solidFill>
                <a:latin typeface="Consolas" panose="020B0609020204030204" pitchFamily="49" charset="0"/>
                <a:cs typeface="Consolas" panose="020B0609020204030204" pitchFamily="49" charset="0"/>
              </a:rPr>
              <a:t>0x000000000040057d &lt;+13&gt;:	</a:t>
            </a:r>
            <a:r>
              <a:rPr lang="en-US" dirty="0" err="1">
                <a:solidFill>
                  <a:srgbClr val="FF0000"/>
                </a:solidFill>
                <a:latin typeface="Consolas" panose="020B0609020204030204" pitchFamily="49" charset="0"/>
                <a:cs typeface="Consolas" panose="020B0609020204030204" pitchFamily="49" charset="0"/>
              </a:rPr>
              <a:t>jle</a:t>
            </a:r>
            <a:r>
              <a:rPr lang="en-US" dirty="0">
                <a:solidFill>
                  <a:srgbClr val="FF0000"/>
                </a:solidFill>
                <a:latin typeface="Consolas" panose="020B0609020204030204" pitchFamily="49" charset="0"/>
                <a:cs typeface="Consolas" panose="020B0609020204030204" pitchFamily="49" charset="0"/>
              </a:rPr>
              <a:t>    0x400577 &lt;loop+7&gt;</a:t>
            </a:r>
          </a:p>
          <a:p>
            <a:pPr marL="0" indent="0" algn="l">
              <a:spcBef>
                <a:spcPts val="0"/>
              </a:spcBef>
              <a:buNone/>
            </a:pPr>
            <a:r>
              <a:rPr lang="en-US" dirty="0">
                <a:solidFill>
                  <a:schemeClr val="bg1">
                    <a:lumMod val="75000"/>
                  </a:schemeClr>
                </a:solidFill>
                <a:latin typeface="Consolas" panose="020B0609020204030204" pitchFamily="49" charset="0"/>
                <a:cs typeface="Consolas" panose="020B0609020204030204" pitchFamily="49" charset="0"/>
              </a:rPr>
              <a:t>0x000000000040057f &lt;+15&gt;:	</a:t>
            </a:r>
            <a:r>
              <a:rPr lang="en-US" dirty="0" err="1">
                <a:solidFill>
                  <a:schemeClr val="bg1">
                    <a:lumMod val="75000"/>
                  </a:schemeClr>
                </a:solidFill>
                <a:latin typeface="Consolas" panose="020B0609020204030204" pitchFamily="49" charset="0"/>
                <a:cs typeface="Consolas" panose="020B0609020204030204" pitchFamily="49" charset="0"/>
              </a:rPr>
              <a:t>repz</a:t>
            </a:r>
            <a:r>
              <a:rPr lang="en-US" dirty="0">
                <a:solidFill>
                  <a:schemeClr val="bg1">
                    <a:lumMod val="75000"/>
                  </a:schemeClr>
                </a:solidFill>
                <a:latin typeface="Consolas" panose="020B0609020204030204" pitchFamily="49" charset="0"/>
                <a:cs typeface="Consolas" panose="020B0609020204030204" pitchFamily="49" charset="0"/>
              </a:rPr>
              <a:t> </a:t>
            </a:r>
            <a:r>
              <a:rPr lang="en-US" dirty="0" err="1">
                <a:solidFill>
                  <a:schemeClr val="bg1">
                    <a:lumMod val="75000"/>
                  </a:schemeClr>
                </a:solidFill>
                <a:latin typeface="Consolas" panose="020B0609020204030204" pitchFamily="49" charset="0"/>
                <a:cs typeface="Consolas" panose="020B0609020204030204" pitchFamily="49" charset="0"/>
              </a:rPr>
              <a:t>retq</a:t>
            </a:r>
            <a:r>
              <a:rPr lang="en-US" dirty="0">
                <a:solidFill>
                  <a:schemeClr val="bg1">
                    <a:lumMod val="75000"/>
                  </a:schemeClr>
                </a:solidFill>
                <a:latin typeface="Consolas" panose="020B0609020204030204" pitchFamily="49" charset="0"/>
                <a:cs typeface="Consolas" panose="020B0609020204030204" pitchFamily="49" charset="0"/>
              </a:rPr>
              <a:t> </a:t>
            </a:r>
          </a:p>
        </p:txBody>
      </p:sp>
      <p:sp>
        <p:nvSpPr>
          <p:cNvPr id="8" name="Text Placeholder 4">
            <a:extLst>
              <a:ext uri="{FF2B5EF4-FFF2-40B4-BE49-F238E27FC236}">
                <a16:creationId xmlns:a16="http://schemas.microsoft.com/office/drawing/2014/main" id="{7DFA69A2-F802-9646-9443-943419133C62}"/>
              </a:ext>
            </a:extLst>
          </p:cNvPr>
          <p:cNvSpPr txBox="1">
            <a:spLocks/>
          </p:cNvSpPr>
          <p:nvPr/>
        </p:nvSpPr>
        <p:spPr bwMode="auto">
          <a:xfrm>
            <a:off x="2017014" y="3898762"/>
            <a:ext cx="5833872"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fontAlgn="auto">
              <a:spcAft>
                <a:spcPts val="0"/>
              </a:spcAft>
            </a:pPr>
            <a:r>
              <a:rPr lang="en-US" dirty="0"/>
              <a:t>From Previous Slide:</a:t>
            </a:r>
          </a:p>
        </p:txBody>
      </p:sp>
      <p:cxnSp>
        <p:nvCxnSpPr>
          <p:cNvPr id="10" name="Straight Connector 9">
            <a:extLst>
              <a:ext uri="{FF2B5EF4-FFF2-40B4-BE49-F238E27FC236}">
                <a16:creationId xmlns:a16="http://schemas.microsoft.com/office/drawing/2014/main" id="{579E2626-CC26-7545-90A2-940416E85F0D}"/>
              </a:ext>
            </a:extLst>
          </p:cNvPr>
          <p:cNvCxnSpPr>
            <a:cxnSpLocks/>
          </p:cNvCxnSpPr>
          <p:nvPr/>
        </p:nvCxnSpPr>
        <p:spPr>
          <a:xfrm>
            <a:off x="5791200" y="1371600"/>
            <a:ext cx="0" cy="2209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EE7036F-408E-4A43-B7A4-07AAE10FBA42}"/>
              </a:ext>
            </a:extLst>
          </p:cNvPr>
          <p:cNvCxnSpPr>
            <a:cxnSpLocks/>
          </p:cNvCxnSpPr>
          <p:nvPr/>
        </p:nvCxnSpPr>
        <p:spPr>
          <a:xfrm flipH="1">
            <a:off x="209985" y="3887876"/>
            <a:ext cx="11796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1977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Recap: Assembly So Far</a:t>
            </a:r>
          </a:p>
          <a:p>
            <a:pPr>
              <a:tabLst>
                <a:tab pos="11530013" algn="r"/>
              </a:tabLst>
            </a:pPr>
            <a:r>
              <a:rPr lang="en-US" dirty="0"/>
              <a:t>Assembly Execution and %rip	</a:t>
            </a:r>
          </a:p>
          <a:p>
            <a:pPr>
              <a:tabLst>
                <a:tab pos="11530013" algn="r"/>
              </a:tabLst>
            </a:pPr>
            <a:r>
              <a:rPr lang="en-US" dirty="0"/>
              <a:t>Control Flow Mechanics	</a:t>
            </a:r>
          </a:p>
          <a:p>
            <a:pPr lvl="1"/>
            <a:r>
              <a:rPr lang="en-US" dirty="0"/>
              <a:t>Condition Codes</a:t>
            </a:r>
          </a:p>
          <a:p>
            <a:pPr lvl="1"/>
            <a:r>
              <a:rPr lang="en-US" dirty="0"/>
              <a:t>Assembly Instructions</a:t>
            </a:r>
          </a:p>
          <a:p>
            <a:pPr>
              <a:tabLst>
                <a:tab pos="11530013" algn="r"/>
              </a:tabLst>
            </a:pPr>
            <a:r>
              <a:rPr lang="en-US" dirty="0"/>
              <a:t>If statements	</a:t>
            </a:r>
          </a:p>
          <a:p>
            <a:pPr>
              <a:tabLst>
                <a:tab pos="11530013" algn="r"/>
              </a:tabLst>
            </a:pPr>
            <a:r>
              <a:rPr lang="en-US" b="1" dirty="0">
                <a:solidFill>
                  <a:srgbClr val="C00000"/>
                </a:solidFill>
              </a:rPr>
              <a:t>Loops</a:t>
            </a:r>
            <a:r>
              <a:rPr lang="en-US" dirty="0"/>
              <a:t>	</a:t>
            </a:r>
          </a:p>
          <a:p>
            <a:pPr lvl="1">
              <a:tabLst>
                <a:tab pos="11530584" algn="r"/>
              </a:tabLst>
            </a:pPr>
            <a:r>
              <a:rPr lang="en-US" dirty="0"/>
              <a:t>While loops	</a:t>
            </a:r>
          </a:p>
          <a:p>
            <a:pPr lvl="1">
              <a:tabLst>
                <a:tab pos="11530584" algn="r"/>
              </a:tabLst>
            </a:pPr>
            <a:r>
              <a:rPr lang="en-US" b="1" dirty="0">
                <a:solidFill>
                  <a:srgbClr val="C00000"/>
                </a:solidFill>
              </a:rPr>
              <a:t>For loops</a:t>
            </a:r>
            <a:r>
              <a:rPr lang="en-US" dirty="0"/>
              <a:t>	</a:t>
            </a:r>
          </a:p>
          <a:p>
            <a:pPr>
              <a:tabLst>
                <a:tab pos="11530013" algn="r"/>
              </a:tabLst>
            </a:pPr>
            <a:r>
              <a:rPr lang="en-US" dirty="0"/>
              <a:t>Other Instructions That Depend On Condition Codes	</a:t>
            </a:r>
          </a:p>
        </p:txBody>
      </p:sp>
    </p:spTree>
    <p:extLst>
      <p:ext uri="{BB962C8B-B14F-4D97-AF65-F5344CB8AC3E}">
        <p14:creationId xmlns:p14="http://schemas.microsoft.com/office/powerpoint/2010/main" val="30247348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36B3-9631-9A4E-A463-0972B1838BAA}"/>
              </a:ext>
            </a:extLst>
          </p:cNvPr>
          <p:cNvSpPr>
            <a:spLocks noGrp="1"/>
          </p:cNvSpPr>
          <p:nvPr>
            <p:ph type="title"/>
          </p:nvPr>
        </p:nvSpPr>
        <p:spPr/>
        <p:txBody>
          <a:bodyPr/>
          <a:lstStyle/>
          <a:p>
            <a:r>
              <a:rPr lang="en-US" dirty="0"/>
              <a:t>Common For Loop Construction</a:t>
            </a:r>
          </a:p>
        </p:txBody>
      </p:sp>
      <p:sp>
        <p:nvSpPr>
          <p:cNvPr id="3" name="Content Placeholder 2">
            <a:extLst>
              <a:ext uri="{FF2B5EF4-FFF2-40B4-BE49-F238E27FC236}">
                <a16:creationId xmlns:a16="http://schemas.microsoft.com/office/drawing/2014/main" id="{1CF53705-EA8E-8E4B-A660-28FE881C774B}"/>
              </a:ext>
            </a:extLst>
          </p:cNvPr>
          <p:cNvSpPr>
            <a:spLocks noGrp="1"/>
          </p:cNvSpPr>
          <p:nvPr>
            <p:ph sz="half" idx="1"/>
          </p:nvPr>
        </p:nvSpPr>
        <p:spPr>
          <a:xfrm>
            <a:off x="152400" y="1966912"/>
            <a:ext cx="5833872" cy="1462088"/>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for (</a:t>
            </a:r>
            <a:r>
              <a:rPr lang="en-US" sz="2400" b="1" dirty="0" err="1">
                <a:solidFill>
                  <a:schemeClr val="accent5"/>
                </a:solidFill>
                <a:latin typeface="Consolas" panose="020B0609020204030204" pitchFamily="49" charset="0"/>
                <a:cs typeface="Consolas" panose="020B0609020204030204" pitchFamily="49" charset="0"/>
              </a:rPr>
              <a:t>init</a:t>
            </a:r>
            <a:r>
              <a:rPr lang="en-US" sz="2400" dirty="0">
                <a:latin typeface="Consolas" panose="020B0609020204030204" pitchFamily="49" charset="0"/>
                <a:cs typeface="Consolas" panose="020B0609020204030204" pitchFamily="49" charset="0"/>
              </a:rPr>
              <a:t>; </a:t>
            </a:r>
            <a:r>
              <a:rPr lang="en-US" sz="2400" b="1" dirty="0">
                <a:solidFill>
                  <a:schemeClr val="accent2">
                    <a:lumMod val="75000"/>
                  </a:schemeClr>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update</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0432FF"/>
                </a:solidFill>
                <a:latin typeface="Consolas" panose="020B0609020204030204" pitchFamily="49" charset="0"/>
                <a:cs typeface="Consolas" panose="020B0609020204030204" pitchFamily="49" charset="0"/>
              </a:rPr>
              <a:t>body</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p:txBody>
      </p:sp>
      <p:sp>
        <p:nvSpPr>
          <p:cNvPr id="5" name="Text Placeholder 4">
            <a:extLst>
              <a:ext uri="{FF2B5EF4-FFF2-40B4-BE49-F238E27FC236}">
                <a16:creationId xmlns:a16="http://schemas.microsoft.com/office/drawing/2014/main" id="{EAFFBA9A-0C80-BA4B-B991-FB402C1554D0}"/>
              </a:ext>
            </a:extLst>
          </p:cNvPr>
          <p:cNvSpPr>
            <a:spLocks noGrp="1"/>
          </p:cNvSpPr>
          <p:nvPr>
            <p:ph type="body" idx="11"/>
          </p:nvPr>
        </p:nvSpPr>
        <p:spPr>
          <a:xfrm>
            <a:off x="152400" y="1143000"/>
            <a:ext cx="5833872" cy="823912"/>
          </a:xfrm>
        </p:spPr>
        <p:txBody>
          <a:bodyPr/>
          <a:lstStyle/>
          <a:p>
            <a:r>
              <a:rPr lang="en-US" u="sng" dirty="0"/>
              <a:t>C For loop</a:t>
            </a:r>
          </a:p>
        </p:txBody>
      </p:sp>
      <p:sp>
        <p:nvSpPr>
          <p:cNvPr id="6" name="Content Placeholder 3">
            <a:extLst>
              <a:ext uri="{FF2B5EF4-FFF2-40B4-BE49-F238E27FC236}">
                <a16:creationId xmlns:a16="http://schemas.microsoft.com/office/drawing/2014/main" id="{4ADDD10A-E8BF-F84C-9174-804E78BCC65B}"/>
              </a:ext>
            </a:extLst>
          </p:cNvPr>
          <p:cNvSpPr>
            <a:spLocks noGrp="1"/>
          </p:cNvSpPr>
          <p:nvPr>
            <p:ph sz="half" idx="10"/>
          </p:nvPr>
        </p:nvSpPr>
        <p:spPr>
          <a:xfrm>
            <a:off x="6172200" y="1966911"/>
            <a:ext cx="5833872" cy="2100265"/>
          </a:xfrm>
        </p:spPr>
        <p:txBody>
          <a:bodyPr/>
          <a:lstStyle/>
          <a:p>
            <a:pPr marL="0" indent="0">
              <a:spcBef>
                <a:spcPts val="0"/>
              </a:spcBef>
              <a:buNone/>
            </a:pPr>
            <a:r>
              <a:rPr lang="en-US" sz="2400" b="1" dirty="0">
                <a:solidFill>
                  <a:schemeClr val="accent5"/>
                </a:solidFill>
                <a:latin typeface="Consolas" panose="020B0609020204030204" pitchFamily="49" charset="0"/>
                <a:cs typeface="Consolas" panose="020B0609020204030204" pitchFamily="49" charset="0"/>
              </a:rPr>
              <a:t>Init</a:t>
            </a:r>
          </a:p>
          <a:p>
            <a:pPr marL="0" indent="0">
              <a:spcBef>
                <a:spcPts val="0"/>
              </a:spcBef>
              <a:buNone/>
            </a:pPr>
            <a:r>
              <a:rPr lang="en-US" sz="2400" b="1" dirty="0">
                <a:solidFill>
                  <a:schemeClr val="accent2">
                    <a:lumMod val="75000"/>
                  </a:schemeClr>
                </a:solidFill>
                <a:latin typeface="Consolas" panose="020B0609020204030204" pitchFamily="49" charset="0"/>
                <a:cs typeface="Consolas" panose="020B0609020204030204" pitchFamily="49" charset="0"/>
              </a:rPr>
              <a:t>Check opposite of code condition</a:t>
            </a:r>
          </a:p>
          <a:p>
            <a:pPr marL="0" indent="0">
              <a:spcBef>
                <a:spcPts val="0"/>
              </a:spcBef>
              <a:buNone/>
            </a:pPr>
            <a:r>
              <a:rPr lang="en-US" sz="2400" b="1" dirty="0">
                <a:solidFill>
                  <a:schemeClr val="accent2">
                    <a:lumMod val="75000"/>
                  </a:schemeClr>
                </a:solidFill>
                <a:latin typeface="Consolas" panose="020B0609020204030204" pitchFamily="49" charset="0"/>
                <a:cs typeface="Consolas" panose="020B0609020204030204" pitchFamily="49" charset="0"/>
              </a:rPr>
              <a:t>Skip loop if test passes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sz="2400" dirty="0">
                <a:latin typeface="Consolas" panose="020B0609020204030204" pitchFamily="49" charset="0"/>
                <a:cs typeface="Consolas" panose="020B0609020204030204" pitchFamily="49" charset="0"/>
              </a:rPr>
              <a:t>Jump back to test</a:t>
            </a:r>
          </a:p>
        </p:txBody>
      </p:sp>
      <p:sp>
        <p:nvSpPr>
          <p:cNvPr id="7" name="Text Placeholder 5">
            <a:extLst>
              <a:ext uri="{FF2B5EF4-FFF2-40B4-BE49-F238E27FC236}">
                <a16:creationId xmlns:a16="http://schemas.microsoft.com/office/drawing/2014/main" id="{7A97E17A-4A64-E74C-9869-F3CCA2CC69A4}"/>
              </a:ext>
            </a:extLst>
          </p:cNvPr>
          <p:cNvSpPr>
            <a:spLocks noGrp="1"/>
          </p:cNvSpPr>
          <p:nvPr>
            <p:ph type="body" idx="12"/>
          </p:nvPr>
        </p:nvSpPr>
        <p:spPr>
          <a:xfrm>
            <a:off x="6172200" y="1143000"/>
            <a:ext cx="5833872" cy="823912"/>
          </a:xfrm>
        </p:spPr>
        <p:txBody>
          <a:bodyPr/>
          <a:lstStyle/>
          <a:p>
            <a:r>
              <a:rPr lang="en-US" u="sng" dirty="0"/>
              <a:t>Assembly pseudocode</a:t>
            </a:r>
          </a:p>
        </p:txBody>
      </p:sp>
      <p:sp>
        <p:nvSpPr>
          <p:cNvPr id="9" name="Content Placeholder 3">
            <a:extLst>
              <a:ext uri="{FF2B5EF4-FFF2-40B4-BE49-F238E27FC236}">
                <a16:creationId xmlns:a16="http://schemas.microsoft.com/office/drawing/2014/main" id="{DF5F437D-DD50-694B-A836-D30CA9A40723}"/>
              </a:ext>
            </a:extLst>
          </p:cNvPr>
          <p:cNvSpPr txBox="1">
            <a:spLocks/>
          </p:cNvSpPr>
          <p:nvPr/>
        </p:nvSpPr>
        <p:spPr bwMode="auto">
          <a:xfrm>
            <a:off x="149087" y="4545150"/>
            <a:ext cx="583387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b="1" dirty="0" err="1">
                <a:solidFill>
                  <a:schemeClr val="accent5"/>
                </a:solidFill>
                <a:latin typeface="Consolas" panose="020B0609020204030204" pitchFamily="49" charset="0"/>
                <a:cs typeface="Consolas" panose="020B0609020204030204" pitchFamily="49" charset="0"/>
              </a:rPr>
              <a:t>init</a:t>
            </a:r>
            <a:endParaRPr lang="en-US" sz="2400" dirty="0">
              <a:solidFill>
                <a:schemeClr val="accent5"/>
              </a:solidFill>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while(</a:t>
            </a:r>
            <a:r>
              <a:rPr lang="en-US" sz="2400" b="1" dirty="0">
                <a:solidFill>
                  <a:schemeClr val="accent2">
                    <a:lumMod val="75000"/>
                  </a:schemeClr>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sz="2400" b="1" dirty="0">
                <a:solidFill>
                  <a:srgbClr val="7030A0"/>
                </a:solidFill>
                <a:latin typeface="Consolas" panose="020B0609020204030204" pitchFamily="49" charset="0"/>
                <a:cs typeface="Consolas" panose="020B0609020204030204" pitchFamily="49" charset="0"/>
              </a:rPr>
              <a:t>    </a:t>
            </a:r>
            <a:r>
              <a:rPr lang="en-US" sz="2400" b="1" dirty="0">
                <a:solidFill>
                  <a:srgbClr val="0432FF"/>
                </a:solidFill>
                <a:latin typeface="Consolas" panose="020B0609020204030204" pitchFamily="49" charset="0"/>
                <a:cs typeface="Consolas" panose="020B0609020204030204" pitchFamily="49" charset="0"/>
              </a:rPr>
              <a:t>body</a:t>
            </a:r>
          </a:p>
          <a:p>
            <a:pPr marL="0" indent="0" fontAlgn="auto">
              <a:spcBef>
                <a:spcPts val="0"/>
              </a:spcBef>
              <a:spcAft>
                <a:spcPts val="0"/>
              </a:spcAft>
              <a:buFont typeface="Arial" panose="020B0604020202020204" pitchFamily="34" charset="0"/>
              <a:buNone/>
            </a:pPr>
            <a:r>
              <a:rPr lang="en-US" sz="2400" b="1" dirty="0">
                <a:solidFill>
                  <a:srgbClr val="00B050"/>
                </a:solidFill>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update</a:t>
            </a:r>
            <a:endParaRPr lang="en-US" sz="2400" dirty="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a:t>
            </a:r>
          </a:p>
        </p:txBody>
      </p:sp>
      <p:sp>
        <p:nvSpPr>
          <p:cNvPr id="10" name="Text Placeholder 5">
            <a:extLst>
              <a:ext uri="{FF2B5EF4-FFF2-40B4-BE49-F238E27FC236}">
                <a16:creationId xmlns:a16="http://schemas.microsoft.com/office/drawing/2014/main" id="{14D5866F-28B7-8441-AF2A-BF8ED012E5C0}"/>
              </a:ext>
            </a:extLst>
          </p:cNvPr>
          <p:cNvSpPr txBox="1">
            <a:spLocks/>
          </p:cNvSpPr>
          <p:nvPr/>
        </p:nvSpPr>
        <p:spPr bwMode="auto">
          <a:xfrm>
            <a:off x="149087" y="3721238"/>
            <a:ext cx="5833872"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fontAlgn="auto">
              <a:spcAft>
                <a:spcPts val="0"/>
              </a:spcAft>
            </a:pPr>
            <a:r>
              <a:rPr lang="en-US" u="sng" dirty="0"/>
              <a:t>C Equivalent While Loop</a:t>
            </a:r>
          </a:p>
        </p:txBody>
      </p:sp>
      <p:cxnSp>
        <p:nvCxnSpPr>
          <p:cNvPr id="11" name="Straight Connector 10">
            <a:extLst>
              <a:ext uri="{FF2B5EF4-FFF2-40B4-BE49-F238E27FC236}">
                <a16:creationId xmlns:a16="http://schemas.microsoft.com/office/drawing/2014/main" id="{1E4E13C1-3AFC-7744-9992-B2FF976D772E}"/>
              </a:ext>
            </a:extLst>
          </p:cNvPr>
          <p:cNvCxnSpPr>
            <a:cxnSpLocks/>
          </p:cNvCxnSpPr>
          <p:nvPr/>
        </p:nvCxnSpPr>
        <p:spPr>
          <a:xfrm>
            <a:off x="5410200" y="1554956"/>
            <a:ext cx="0" cy="4699276"/>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CE209F-E9DE-0046-898B-A424ACBFA22A}"/>
              </a:ext>
            </a:extLst>
          </p:cNvPr>
          <p:cNvSpPr/>
          <p:nvPr/>
        </p:nvSpPr>
        <p:spPr bwMode="auto">
          <a:xfrm>
            <a:off x="6430617" y="4810915"/>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lvl="0" algn="l"/>
            <a:r>
              <a:rPr lang="en-US" sz="2800" dirty="0">
                <a:solidFill>
                  <a:prstClr val="black"/>
                </a:solidFill>
                <a:latin typeface="Calibri" panose="020F0502020204030204"/>
              </a:rPr>
              <a:t>For loops and while loops are treated (essentially) the same when compiled down to assembly.</a:t>
            </a:r>
          </a:p>
        </p:txBody>
      </p:sp>
      <p:sp>
        <p:nvSpPr>
          <p:cNvPr id="12" name="Right Arrow 11">
            <a:extLst>
              <a:ext uri="{FF2B5EF4-FFF2-40B4-BE49-F238E27FC236}">
                <a16:creationId xmlns:a16="http://schemas.microsoft.com/office/drawing/2014/main" id="{BB81BCED-B650-3E49-81FE-0030139B9DC0}"/>
              </a:ext>
            </a:extLst>
          </p:cNvPr>
          <p:cNvSpPr/>
          <p:nvPr/>
        </p:nvSpPr>
        <p:spPr>
          <a:xfrm>
            <a:off x="5486400" y="1992063"/>
            <a:ext cx="685800" cy="318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7E841A75-5ABF-B948-943A-07F2306C6EDA}"/>
              </a:ext>
            </a:extLst>
          </p:cNvPr>
          <p:cNvSpPr/>
          <p:nvPr/>
        </p:nvSpPr>
        <p:spPr>
          <a:xfrm>
            <a:off x="5486400" y="3339375"/>
            <a:ext cx="685800" cy="318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857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build="p"/>
      <p:bldP spid="9" grpId="0"/>
      <p:bldP spid="10" grpId="0"/>
      <p:bldP spid="12" grpId="0" animBg="1"/>
      <p:bldP spid="1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Back to 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00B0F0"/>
                </a:solidFill>
                <a:latin typeface="Consolas" panose="020B0609020204030204" pitchFamily="49" charset="0"/>
                <a:cs typeface="Consolas" panose="020B0609020204030204" pitchFamily="49" charset="0"/>
              </a:rPr>
              <a:t>0000000000401136 &lt;</a:t>
            </a:r>
            <a:r>
              <a:rPr lang="en-US" sz="2000" b="1" dirty="0" err="1">
                <a:solidFill>
                  <a:srgbClr val="00B0F0"/>
                </a:solidFill>
                <a:latin typeface="Consolas" panose="020B0609020204030204" pitchFamily="49" charset="0"/>
                <a:cs typeface="Consolas" panose="020B0609020204030204" pitchFamily="49" charset="0"/>
              </a:rPr>
              <a:t>sum_array</a:t>
            </a:r>
            <a:r>
              <a:rPr lang="en-US" sz="2000" b="1" dirty="0">
                <a:solidFill>
                  <a:srgbClr val="00B0F0"/>
                </a:solidFill>
                <a:latin typeface="Consolas" panose="020B0609020204030204" pitchFamily="49" charset="0"/>
                <a:cs typeface="Consolas" panose="020B0609020204030204" pitchFamily="49" charset="0"/>
              </a:rPr>
              <a:t>&gt;:</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401136 &lt;+0&gt;:  mov    $0x0,%eax</a:t>
            </a:r>
          </a:p>
          <a:p>
            <a:pPr marL="0" indent="0">
              <a:spcBef>
                <a:spcPts val="0"/>
              </a:spcBef>
              <a:buNone/>
            </a:pPr>
            <a:r>
              <a:rPr lang="en-US" sz="2000" dirty="0">
                <a:latin typeface="Consolas" panose="020B0609020204030204" pitchFamily="49" charset="0"/>
                <a:cs typeface="Consolas" panose="020B0609020204030204" pitchFamily="49" charset="0"/>
              </a:rPr>
              <a:t>  40113b &lt;+5&gt;:  mov    $0x0,%edx</a:t>
            </a:r>
          </a:p>
          <a:p>
            <a:pPr marL="0" indent="0">
              <a:spcBef>
                <a:spcPts val="0"/>
              </a:spcBef>
              <a:buNone/>
            </a:pPr>
            <a:r>
              <a:rPr lang="en-US" sz="2000" dirty="0">
                <a:latin typeface="Consolas" panose="020B0609020204030204" pitchFamily="49" charset="0"/>
                <a:cs typeface="Consolas" panose="020B0609020204030204" pitchFamily="49" charset="0"/>
              </a:rPr>
              <a:t>  401140 &lt;+10&gt;: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esi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401142 &lt;+12&gt;: </a:t>
            </a:r>
            <a:r>
              <a:rPr lang="en-US" sz="2000" dirty="0" err="1">
                <a:latin typeface="Consolas" panose="020B0609020204030204" pitchFamily="49" charset="0"/>
                <a:cs typeface="Consolas" panose="020B0609020204030204" pitchFamily="49" charset="0"/>
              </a:rPr>
              <a:t>jge</a:t>
            </a:r>
            <a:r>
              <a:rPr lang="en-US" sz="2000" dirty="0">
                <a:latin typeface="Consolas" panose="020B0609020204030204" pitchFamily="49" charset="0"/>
                <a:cs typeface="Consolas" panose="020B0609020204030204" pitchFamily="49" charset="0"/>
              </a:rPr>
              <a:t>    0x40114f &lt;sum_array+25&gt;</a:t>
            </a:r>
          </a:p>
          <a:p>
            <a:pPr marL="0" indent="0">
              <a:spcBef>
                <a:spcPts val="0"/>
              </a:spcBef>
              <a:buNone/>
            </a:pPr>
            <a:r>
              <a:rPr lang="en-US" sz="2000" dirty="0">
                <a:latin typeface="Consolas" panose="020B0609020204030204" pitchFamily="49" charset="0"/>
                <a:cs typeface="Consolas" panose="020B0609020204030204" pitchFamily="49" charset="0"/>
              </a:rPr>
              <a:t>  401144 &lt;+14&gt;: </a:t>
            </a:r>
            <a:r>
              <a:rPr lang="en-US" sz="2000" dirty="0" err="1">
                <a:latin typeface="Consolas" panose="020B0609020204030204" pitchFamily="49" charset="0"/>
                <a:cs typeface="Consolas" panose="020B0609020204030204" pitchFamily="49" charset="0"/>
              </a:rPr>
              <a:t>movslq</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eax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401147 &lt;+17&gt;: add    (%rdi,%rcx,4),%</a:t>
            </a:r>
            <a:r>
              <a:rPr lang="en-US" sz="2000" dirty="0" err="1">
                <a:latin typeface="Consolas" panose="020B0609020204030204" pitchFamily="49" charset="0"/>
                <a:cs typeface="Consolas" panose="020B0609020204030204" pitchFamily="49" charset="0"/>
              </a:rPr>
              <a:t>edx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40114a &lt;+20&gt;: add    $0x1,%eax</a:t>
            </a:r>
          </a:p>
          <a:p>
            <a:pPr marL="0" indent="0">
              <a:spcBef>
                <a:spcPts val="0"/>
              </a:spcBef>
              <a:buNone/>
            </a:pPr>
            <a:r>
              <a:rPr lang="en-US" sz="2000" dirty="0">
                <a:latin typeface="Consolas" panose="020B0609020204030204" pitchFamily="49" charset="0"/>
                <a:cs typeface="Consolas" panose="020B0609020204030204" pitchFamily="49" charset="0"/>
              </a:rPr>
              <a:t>  40114d &lt;+23&gt;: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0x401140 &lt;sum_array+10&gt;</a:t>
            </a:r>
          </a:p>
          <a:p>
            <a:pPr marL="0" indent="0">
              <a:spcBef>
                <a:spcPts val="0"/>
              </a:spcBef>
              <a:buNone/>
            </a:pPr>
            <a:r>
              <a:rPr lang="en-US" sz="2000" dirty="0">
                <a:latin typeface="Consolas" panose="020B0609020204030204" pitchFamily="49" charset="0"/>
                <a:cs typeface="Consolas" panose="020B0609020204030204" pitchFamily="49" charset="0"/>
              </a:rPr>
              <a:t>  40114f &lt;+25&gt;: mov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401151 &lt;+27&gt;: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flipV="1">
            <a:off x="152400" y="3581398"/>
            <a:ext cx="5638800" cy="2"/>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9F0F2A-95F7-FA45-9DB8-1FB92D48FDF1}"/>
              </a:ext>
            </a:extLst>
          </p:cNvPr>
          <p:cNvSpPr/>
          <p:nvPr/>
        </p:nvSpPr>
        <p:spPr>
          <a:xfrm>
            <a:off x="6400800" y="1295401"/>
            <a:ext cx="5562600" cy="3047997"/>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indent="-514350" algn="l">
              <a:buClr>
                <a:schemeClr val="accent2"/>
              </a:buClr>
              <a:buFont typeface="+mj-lt"/>
              <a:buAutoNum type="arabicPeriod"/>
            </a:pPr>
            <a:r>
              <a:rPr lang="en-US" sz="2800" dirty="0">
                <a:solidFill>
                  <a:schemeClr val="tx1"/>
                </a:solidFill>
              </a:rPr>
              <a:t>Which register is C code’s </a:t>
            </a:r>
            <a:r>
              <a:rPr lang="en-US" sz="2800" dirty="0">
                <a:solidFill>
                  <a:schemeClr val="tx1"/>
                </a:solidFill>
                <a:latin typeface="Consolas" panose="020B0609020204030204" pitchFamily="49" charset="0"/>
                <a:cs typeface="Consolas" panose="020B0609020204030204" pitchFamily="49" charset="0"/>
              </a:rPr>
              <a:t>sum</a:t>
            </a:r>
            <a:r>
              <a:rPr lang="en-US" sz="2800" dirty="0">
                <a:solidFill>
                  <a:schemeClr val="tx1"/>
                </a:solidFill>
              </a:rPr>
              <a:t>?</a:t>
            </a:r>
          </a:p>
          <a:p>
            <a:pPr marL="514350" indent="-514350" algn="l">
              <a:buClr>
                <a:schemeClr val="accent2"/>
              </a:buClr>
              <a:buFont typeface="+mj-lt"/>
              <a:buAutoNum type="arabicPeriod"/>
            </a:pPr>
            <a:r>
              <a:rPr lang="en-US" sz="2800" dirty="0">
                <a:solidFill>
                  <a:schemeClr val="tx1"/>
                </a:solidFill>
              </a:rPr>
              <a:t>Which register is C code’s </a:t>
            </a:r>
            <a:r>
              <a:rPr lang="en-US" sz="2800" dirty="0" err="1">
                <a:solidFill>
                  <a:schemeClr val="tx1"/>
                </a:solidFill>
                <a:latin typeface="Consolas" panose="020B0609020204030204" pitchFamily="49" charset="0"/>
                <a:cs typeface="Consolas" panose="020B0609020204030204" pitchFamily="49" charset="0"/>
              </a:rPr>
              <a:t>i</a:t>
            </a:r>
            <a:r>
              <a:rPr lang="en-US" sz="2800" dirty="0">
                <a:solidFill>
                  <a:schemeClr val="tx1"/>
                </a:solidFill>
              </a:rPr>
              <a:t>?</a:t>
            </a:r>
          </a:p>
          <a:p>
            <a:pPr marL="514350" indent="-514350" algn="l">
              <a:buClr>
                <a:schemeClr val="accent2"/>
              </a:buClr>
              <a:buFont typeface="+mj-lt"/>
              <a:buAutoNum type="arabicPeriod"/>
            </a:pPr>
            <a:r>
              <a:rPr lang="en-US" sz="2800" dirty="0">
                <a:solidFill>
                  <a:schemeClr val="tx1"/>
                </a:solidFill>
              </a:rPr>
              <a:t>Which assembly instruction is C code’s </a:t>
            </a:r>
            <a:r>
              <a:rPr lang="en-US" sz="2400" dirty="0">
                <a:solidFill>
                  <a:schemeClr val="tx1"/>
                </a:solidFill>
                <a:latin typeface="Consolas" panose="020B0609020204030204" pitchFamily="49" charset="0"/>
                <a:cs typeface="Consolas" panose="020B0609020204030204" pitchFamily="49" charset="0"/>
              </a:rPr>
              <a:t>sum += </a:t>
            </a:r>
            <a:r>
              <a:rPr lang="en-US" sz="2400" dirty="0" err="1">
                <a:solidFill>
                  <a:schemeClr val="tx1"/>
                </a:solidFill>
                <a:latin typeface="Consolas" panose="020B0609020204030204" pitchFamily="49" charset="0"/>
                <a:cs typeface="Consolas" panose="020B0609020204030204" pitchFamily="49" charset="0"/>
              </a:rPr>
              <a:t>arr</a:t>
            </a:r>
            <a:r>
              <a:rPr lang="en-US" sz="2400" dirty="0">
                <a:solidFill>
                  <a:schemeClr val="tx1"/>
                </a:solidFill>
                <a:latin typeface="Consolas" panose="020B0609020204030204" pitchFamily="49" charset="0"/>
                <a:cs typeface="Consolas" panose="020B0609020204030204" pitchFamily="49" charset="0"/>
              </a:rPr>
              <a:t>[</a:t>
            </a:r>
            <a:r>
              <a:rPr lang="en-US" sz="2400" dirty="0" err="1">
                <a:solidFill>
                  <a:schemeClr val="tx1"/>
                </a:solidFill>
                <a:latin typeface="Consolas" panose="020B0609020204030204" pitchFamily="49" charset="0"/>
                <a:cs typeface="Consolas" panose="020B0609020204030204" pitchFamily="49" charset="0"/>
              </a:rPr>
              <a:t>i</a:t>
            </a:r>
            <a:r>
              <a:rPr lang="en-US" sz="2400" dirty="0">
                <a:solidFill>
                  <a:schemeClr val="tx1"/>
                </a:solidFill>
                <a:latin typeface="Consolas" panose="020B0609020204030204" pitchFamily="49" charset="0"/>
                <a:cs typeface="Consolas" panose="020B0609020204030204" pitchFamily="49" charset="0"/>
              </a:rPr>
              <a:t>]</a:t>
            </a:r>
            <a:r>
              <a:rPr lang="en-US" sz="2800" dirty="0">
                <a:solidFill>
                  <a:schemeClr val="tx1"/>
                </a:solidFill>
              </a:rPr>
              <a:t>?</a:t>
            </a:r>
          </a:p>
          <a:p>
            <a:pPr marL="514350" indent="-514350" algn="l">
              <a:buClr>
                <a:schemeClr val="accent2"/>
              </a:buClr>
              <a:buFont typeface="+mj-lt"/>
              <a:buAutoNum type="arabicPeriod"/>
            </a:pPr>
            <a:r>
              <a:rPr lang="en-US" sz="2800" dirty="0">
                <a:solidFill>
                  <a:schemeClr val="tx1"/>
                </a:solidFill>
              </a:rPr>
              <a:t>What are the </a:t>
            </a:r>
            <a:r>
              <a:rPr lang="en-US" sz="2400" b="1" dirty="0" err="1">
                <a:solidFill>
                  <a:schemeClr val="tx1"/>
                </a:solidFill>
                <a:latin typeface="Consolas" panose="020B0609020204030204" pitchFamily="49" charset="0"/>
                <a:cs typeface="Consolas" panose="020B0609020204030204" pitchFamily="49" charset="0"/>
              </a:rPr>
              <a:t>cmp</a:t>
            </a:r>
            <a:r>
              <a:rPr lang="en-US" sz="2800" dirty="0">
                <a:solidFill>
                  <a:schemeClr val="tx1"/>
                </a:solidFill>
              </a:rPr>
              <a:t> and </a:t>
            </a:r>
            <a:r>
              <a:rPr lang="en-US" sz="2400" b="1" dirty="0" err="1">
                <a:solidFill>
                  <a:schemeClr val="tx1"/>
                </a:solidFill>
                <a:latin typeface="Consolas" panose="020B0609020204030204" pitchFamily="49" charset="0"/>
                <a:cs typeface="Consolas" panose="020B0609020204030204" pitchFamily="49" charset="0"/>
              </a:rPr>
              <a:t>jge</a:t>
            </a:r>
            <a:r>
              <a:rPr lang="en-US" sz="2800" dirty="0">
                <a:solidFill>
                  <a:schemeClr val="tx1"/>
                </a:solidFill>
              </a:rPr>
              <a:t> instructions doing?</a:t>
            </a:r>
            <a:br>
              <a:rPr lang="en-US" sz="2800" dirty="0">
                <a:solidFill>
                  <a:schemeClr val="tx1"/>
                </a:solidFill>
              </a:rPr>
            </a:br>
            <a:r>
              <a:rPr lang="en-US" sz="2400" dirty="0">
                <a:solidFill>
                  <a:schemeClr val="tx1"/>
                </a:solidFill>
              </a:rPr>
              <a:t>(</a:t>
            </a:r>
            <a:r>
              <a:rPr lang="en-US" sz="2400" b="1" dirty="0" err="1">
                <a:solidFill>
                  <a:schemeClr val="tx1"/>
                </a:solidFill>
                <a:latin typeface="Consolas" panose="020B0609020204030204" pitchFamily="49" charset="0"/>
                <a:cs typeface="Consolas" panose="020B0609020204030204" pitchFamily="49" charset="0"/>
              </a:rPr>
              <a:t>jge</a:t>
            </a:r>
            <a:r>
              <a:rPr lang="en-US" sz="2400" dirty="0">
                <a:solidFill>
                  <a:schemeClr val="tx1"/>
                </a:solidFill>
              </a:rPr>
              <a:t>: signed jump greater than/equal)</a:t>
            </a:r>
            <a:endParaRPr lang="en-US" sz="2000" dirty="0">
              <a:solidFill>
                <a:schemeClr val="tx1"/>
              </a:solidFill>
            </a:endParaRPr>
          </a:p>
        </p:txBody>
      </p:sp>
      <p:sp>
        <p:nvSpPr>
          <p:cNvPr id="9" name="TextBox 8">
            <a:extLst>
              <a:ext uri="{FF2B5EF4-FFF2-40B4-BE49-F238E27FC236}">
                <a16:creationId xmlns:a16="http://schemas.microsoft.com/office/drawing/2014/main" id="{B3FD1D8E-CCCF-B24D-A5D2-FCE156E624CB}"/>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73847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GDB and Assembly</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45E7EEB2-FD2A-A743-9300-7B06901CF3DD}"/>
              </a:ext>
            </a:extLst>
          </p:cNvPr>
          <p:cNvSpPr txBox="1"/>
          <p:nvPr/>
        </p:nvSpPr>
        <p:spPr>
          <a:xfrm>
            <a:off x="5307161" y="6324600"/>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sum_array.c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2954481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0FB124A-8E8F-BC4D-BD87-11577633FB50}"/>
              </a:ext>
            </a:extLst>
          </p:cNvPr>
          <p:cNvSpPr>
            <a:spLocks noGrp="1"/>
          </p:cNvSpPr>
          <p:nvPr>
            <p:ph type="title"/>
          </p:nvPr>
        </p:nvSpPr>
        <p:spPr/>
        <p:txBody>
          <a:bodyPr/>
          <a:lstStyle/>
          <a:p>
            <a:r>
              <a:rPr lang="en-US" dirty="0" err="1"/>
              <a:t>gdb</a:t>
            </a:r>
            <a:r>
              <a:rPr lang="en-US" dirty="0"/>
              <a:t> tips</a:t>
            </a:r>
          </a:p>
        </p:txBody>
      </p:sp>
      <p:sp>
        <p:nvSpPr>
          <p:cNvPr id="8" name="Content Placeholder 7">
            <a:extLst>
              <a:ext uri="{FF2B5EF4-FFF2-40B4-BE49-F238E27FC236}">
                <a16:creationId xmlns:a16="http://schemas.microsoft.com/office/drawing/2014/main" id="{CF74194A-5DF4-1A4D-AA5A-C18790119E6F}"/>
              </a:ext>
            </a:extLst>
          </p:cNvPr>
          <p:cNvSpPr>
            <a:spLocks noGrp="1"/>
          </p:cNvSpPr>
          <p:nvPr>
            <p:ph idx="1"/>
          </p:nvPr>
        </p:nvSpPr>
        <p:spPr>
          <a:xfrm>
            <a:off x="152400" y="1524000"/>
            <a:ext cx="11811000" cy="5181600"/>
          </a:xfrm>
        </p:spPr>
        <p:txBody>
          <a:bodyPr/>
          <a:lstStyle/>
          <a:p>
            <a:pPr marL="0" indent="0">
              <a:buNone/>
            </a:pPr>
            <a:r>
              <a:rPr lang="en-US" dirty="0">
                <a:latin typeface="Consolas" panose="020B0609020204030204" pitchFamily="49" charset="0"/>
                <a:cs typeface="Consolas" panose="020B0609020204030204" pitchFamily="49" charset="0"/>
              </a:rPr>
              <a:t>layout split</a:t>
            </a:r>
          </a:p>
          <a:p>
            <a:pPr marL="0" indent="0">
              <a:buNone/>
            </a:pPr>
            <a:r>
              <a:rPr lang="en-US" dirty="0">
                <a:latin typeface="Consolas" panose="020B0609020204030204" pitchFamily="49" charset="0"/>
                <a:cs typeface="Consolas" panose="020B0609020204030204" pitchFamily="49" charset="0"/>
              </a:rPr>
              <a:t>info reg</a:t>
            </a:r>
          </a:p>
          <a:p>
            <a:pPr marL="0" indent="0">
              <a:spcBef>
                <a:spcPts val="3400"/>
              </a:spcBef>
              <a:buNone/>
            </a:pPr>
            <a:r>
              <a:rPr lang="en-US" dirty="0">
                <a:latin typeface="Consolas" panose="020B0609020204030204" pitchFamily="49" charset="0"/>
                <a:cs typeface="Consolas" panose="020B0609020204030204" pitchFamily="49" charset="0"/>
              </a:rPr>
              <a:t>p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p $</a:t>
            </a:r>
            <a:r>
              <a:rPr lang="en-US" dirty="0" err="1">
                <a:latin typeface="Consolas" panose="020B0609020204030204" pitchFamily="49" charset="0"/>
                <a:cs typeface="Consolas" panose="020B0609020204030204" pitchFamily="49" charset="0"/>
              </a:rPr>
              <a:t>eflags</a:t>
            </a:r>
            <a:endParaRPr lang="en-US" dirty="0">
              <a:latin typeface="Consolas" panose="020B0609020204030204" pitchFamily="49" charset="0"/>
              <a:cs typeface="Consolas" panose="020B0609020204030204" pitchFamily="49" charset="0"/>
            </a:endParaRPr>
          </a:p>
          <a:p>
            <a:pPr marL="0" indent="0">
              <a:spcBef>
                <a:spcPts val="3400"/>
              </a:spcBef>
              <a:buNone/>
            </a:pPr>
            <a:r>
              <a:rPr lang="en-US" dirty="0">
                <a:latin typeface="Consolas" panose="020B0609020204030204" pitchFamily="49" charset="0"/>
                <a:cs typeface="Consolas" panose="020B0609020204030204" pitchFamily="49" charset="0"/>
              </a:rPr>
              <a:t>b *0x400546</a:t>
            </a:r>
          </a:p>
          <a:p>
            <a:pPr marL="0" indent="0">
              <a:buNone/>
            </a:pPr>
            <a:r>
              <a:rPr lang="en-US" dirty="0">
                <a:latin typeface="Consolas" panose="020B0609020204030204" pitchFamily="49" charset="0"/>
                <a:cs typeface="Consolas" panose="020B0609020204030204" pitchFamily="49" charset="0"/>
              </a:rPr>
              <a:t>b *0x400550 if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&gt; 98</a:t>
            </a:r>
          </a:p>
          <a:p>
            <a:pPr marL="0" indent="0">
              <a:spcBef>
                <a:spcPts val="3400"/>
              </a:spcBef>
              <a:buNone/>
            </a:pPr>
            <a:r>
              <a:rPr lang="en-US" dirty="0" err="1">
                <a:latin typeface="Consolas" panose="020B0609020204030204" pitchFamily="49" charset="0"/>
                <a:cs typeface="Consolas" panose="020B0609020204030204" pitchFamily="49" charset="0"/>
              </a:rPr>
              <a:t>ni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si</a:t>
            </a:r>
            <a:endParaRPr lang="en-US"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DD19752A-03FC-8140-9AF9-34E0E4D3107B}"/>
              </a:ext>
            </a:extLst>
          </p:cNvPr>
          <p:cNvSpPr txBox="1"/>
          <p:nvPr/>
        </p:nvSpPr>
        <p:spPr>
          <a:xfrm>
            <a:off x="9895975" y="185803"/>
            <a:ext cx="2262158" cy="923330"/>
          </a:xfrm>
          <a:prstGeom prst="rect">
            <a:avLst/>
          </a:prstGeom>
          <a:noFill/>
        </p:spPr>
        <p:txBody>
          <a:bodyPr wrap="none" rtlCol="0">
            <a:spAutoFit/>
          </a:bodyPr>
          <a:lstStyle/>
          <a:p>
            <a:pPr algn="l"/>
            <a:r>
              <a:rPr lang="en-US" sz="5400" dirty="0"/>
              <a:t>⭐️⭐️⭐️</a:t>
            </a:r>
          </a:p>
        </p:txBody>
      </p:sp>
      <p:sp>
        <p:nvSpPr>
          <p:cNvPr id="13" name="Content Placeholder 7">
            <a:extLst>
              <a:ext uri="{FF2B5EF4-FFF2-40B4-BE49-F238E27FC236}">
                <a16:creationId xmlns:a16="http://schemas.microsoft.com/office/drawing/2014/main" id="{85FD5E17-8994-DD43-AC6F-7A33B3925DEC}"/>
              </a:ext>
            </a:extLst>
          </p:cNvPr>
          <p:cNvSpPr txBox="1">
            <a:spLocks/>
          </p:cNvSpPr>
          <p:nvPr/>
        </p:nvSpPr>
        <p:spPr bwMode="auto">
          <a:xfrm>
            <a:off x="5867400" y="1524000"/>
            <a:ext cx="6096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View C, assembly, and </a:t>
            </a:r>
            <a:r>
              <a:rPr lang="en-US" dirty="0" err="1">
                <a:latin typeface="Calibri" panose="020F0502020204030204" pitchFamily="34" charset="0"/>
                <a:cs typeface="Calibri" panose="020F0502020204030204" pitchFamily="34" charset="0"/>
              </a:rPr>
              <a:t>gdb</a:t>
            </a:r>
            <a:r>
              <a:rPr lang="en-US" dirty="0">
                <a:latin typeface="Calibri" panose="020F0502020204030204" pitchFamily="34" charset="0"/>
                <a:cs typeface="Calibri" panose="020F0502020204030204" pitchFamily="34" charset="0"/>
              </a:rPr>
              <a:t> (lab5)</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all registers</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all condition codes currently set</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Set breakpoint at assembly instruction</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Set </a:t>
            </a:r>
            <a:r>
              <a:rPr lang="en-US" b="1" dirty="0">
                <a:latin typeface="Calibri" panose="020F0502020204030204" pitchFamily="34" charset="0"/>
                <a:cs typeface="Calibri" panose="020F0502020204030204" pitchFamily="34" charset="0"/>
              </a:rPr>
              <a:t>conditional breakpoint</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Next assembly instruction</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Step into assembly instruction (will step into function calls)</a:t>
            </a:r>
          </a:p>
        </p:txBody>
      </p:sp>
      <p:sp>
        <p:nvSpPr>
          <p:cNvPr id="2" name="TextBox 1">
            <a:extLst>
              <a:ext uri="{FF2B5EF4-FFF2-40B4-BE49-F238E27FC236}">
                <a16:creationId xmlns:a16="http://schemas.microsoft.com/office/drawing/2014/main" id="{3EDCCC9D-AD29-5540-9C2E-623337F5AE61}"/>
              </a:ext>
            </a:extLst>
          </p:cNvPr>
          <p:cNvSpPr txBox="1"/>
          <p:nvPr/>
        </p:nvSpPr>
        <p:spPr>
          <a:xfrm>
            <a:off x="2819400" y="1349514"/>
            <a:ext cx="2819400" cy="707886"/>
          </a:xfrm>
          <a:prstGeom prst="rect">
            <a:avLst/>
          </a:prstGeom>
          <a:noFill/>
        </p:spPr>
        <p:txBody>
          <a:bodyPr wrap="square" rtlCol="0">
            <a:spAutoFit/>
          </a:bodyPr>
          <a:lstStyle/>
          <a:p>
            <a:pPr algn="l"/>
            <a:r>
              <a:rPr lang="en-US" sz="2000" dirty="0">
                <a:latin typeface="Consolas" panose="020B0609020204030204" pitchFamily="49" charset="0"/>
                <a:cs typeface="Consolas" panose="020B0609020204030204" pitchFamily="49" charset="0"/>
              </a:rPr>
              <a:t>(ctrl-x a: exit, ctrl-l: resize)</a:t>
            </a:r>
          </a:p>
        </p:txBody>
      </p:sp>
    </p:spTree>
    <p:extLst>
      <p:ext uri="{BB962C8B-B14F-4D97-AF65-F5344CB8AC3E}">
        <p14:creationId xmlns:p14="http://schemas.microsoft.com/office/powerpoint/2010/main" val="15482800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0FB124A-8E8F-BC4D-BD87-11577633FB50}"/>
              </a:ext>
            </a:extLst>
          </p:cNvPr>
          <p:cNvSpPr>
            <a:spLocks noGrp="1"/>
          </p:cNvSpPr>
          <p:nvPr>
            <p:ph type="title"/>
          </p:nvPr>
        </p:nvSpPr>
        <p:spPr/>
        <p:txBody>
          <a:bodyPr/>
          <a:lstStyle/>
          <a:p>
            <a:r>
              <a:rPr lang="en-US" dirty="0" err="1"/>
              <a:t>gdb</a:t>
            </a:r>
            <a:r>
              <a:rPr lang="en-US" dirty="0"/>
              <a:t> tips</a:t>
            </a:r>
          </a:p>
        </p:txBody>
      </p:sp>
      <p:sp>
        <p:nvSpPr>
          <p:cNvPr id="8" name="Content Placeholder 7">
            <a:extLst>
              <a:ext uri="{FF2B5EF4-FFF2-40B4-BE49-F238E27FC236}">
                <a16:creationId xmlns:a16="http://schemas.microsoft.com/office/drawing/2014/main" id="{CF74194A-5DF4-1A4D-AA5A-C18790119E6F}"/>
              </a:ext>
            </a:extLst>
          </p:cNvPr>
          <p:cNvSpPr>
            <a:spLocks noGrp="1"/>
          </p:cNvSpPr>
          <p:nvPr>
            <p:ph idx="1"/>
          </p:nvPr>
        </p:nvSpPr>
        <p:spPr>
          <a:xfrm>
            <a:off x="152400" y="1295400"/>
            <a:ext cx="11811000" cy="5181600"/>
          </a:xfrm>
        </p:spPr>
        <p:txBody>
          <a:bodyPr/>
          <a:lstStyle/>
          <a:p>
            <a:pPr marL="0" indent="0">
              <a:spcBef>
                <a:spcPts val="3400"/>
              </a:spcBef>
              <a:buNone/>
            </a:pPr>
            <a:r>
              <a:rPr lang="en-US" dirty="0">
                <a:latin typeface="Consolas" panose="020B0609020204030204" pitchFamily="49" charset="0"/>
                <a:cs typeface="Consolas" panose="020B0609020204030204" pitchFamily="49" charset="0"/>
              </a:rPr>
              <a:t>p/x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p/t $</a:t>
            </a:r>
            <a:r>
              <a:rPr lang="en-US"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a:p>
            <a:pPr marL="0" indent="0">
              <a:spcBef>
                <a:spcPts val="3400"/>
              </a:spcBef>
              <a:buNone/>
            </a:pPr>
            <a:r>
              <a:rPr lang="en-US" dirty="0">
                <a:latin typeface="Consolas" panose="020B0609020204030204" pitchFamily="49" charset="0"/>
                <a:cs typeface="Consolas" panose="020B0609020204030204" pitchFamily="49" charset="0"/>
              </a:rPr>
              <a:t>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x/4bx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x/4wx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DD19752A-03FC-8140-9AF9-34E0E4D3107B}"/>
              </a:ext>
            </a:extLst>
          </p:cNvPr>
          <p:cNvSpPr txBox="1"/>
          <p:nvPr/>
        </p:nvSpPr>
        <p:spPr>
          <a:xfrm>
            <a:off x="9895975" y="185803"/>
            <a:ext cx="2262158" cy="923330"/>
          </a:xfrm>
          <a:prstGeom prst="rect">
            <a:avLst/>
          </a:prstGeom>
          <a:noFill/>
        </p:spPr>
        <p:txBody>
          <a:bodyPr wrap="none" rtlCol="0">
            <a:spAutoFit/>
          </a:bodyPr>
          <a:lstStyle/>
          <a:p>
            <a:pPr algn="l"/>
            <a:r>
              <a:rPr lang="en-US" sz="5400" dirty="0"/>
              <a:t>⭐️⭐️⭐️</a:t>
            </a:r>
          </a:p>
        </p:txBody>
      </p:sp>
      <p:sp>
        <p:nvSpPr>
          <p:cNvPr id="13" name="Content Placeholder 7">
            <a:extLst>
              <a:ext uri="{FF2B5EF4-FFF2-40B4-BE49-F238E27FC236}">
                <a16:creationId xmlns:a16="http://schemas.microsoft.com/office/drawing/2014/main" id="{85FD5E17-8994-DD43-AC6F-7A33B3925DEC}"/>
              </a:ext>
            </a:extLst>
          </p:cNvPr>
          <p:cNvSpPr txBox="1">
            <a:spLocks/>
          </p:cNvSpPr>
          <p:nvPr/>
        </p:nvSpPr>
        <p:spPr bwMode="auto">
          <a:xfrm>
            <a:off x="5867400" y="1295400"/>
            <a:ext cx="6096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 in hex</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 in binary</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the byte stored at this address</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4 bytes starting at this address</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4 </a:t>
            </a:r>
            <a:r>
              <a:rPr lang="en-US" dirty="0" err="1">
                <a:latin typeface="Calibri" panose="020F0502020204030204" pitchFamily="34" charset="0"/>
                <a:cs typeface="Calibri" panose="020F0502020204030204" pitchFamily="34" charset="0"/>
              </a:rPr>
              <a:t>ints</a:t>
            </a:r>
            <a:r>
              <a:rPr lang="en-US" dirty="0">
                <a:latin typeface="Calibri" panose="020F0502020204030204" pitchFamily="34" charset="0"/>
                <a:cs typeface="Calibri" panose="020F0502020204030204" pitchFamily="34" charset="0"/>
              </a:rPr>
              <a:t> starting at this address</a:t>
            </a:r>
          </a:p>
        </p:txBody>
      </p:sp>
    </p:spTree>
    <p:extLst>
      <p:ext uri="{BB962C8B-B14F-4D97-AF65-F5344CB8AC3E}">
        <p14:creationId xmlns:p14="http://schemas.microsoft.com/office/powerpoint/2010/main" val="38548654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013" algn="r"/>
              </a:tabLst>
            </a:pPr>
            <a:r>
              <a:rPr lang="en-US" dirty="0"/>
              <a:t>Recap: Assembly So Far</a:t>
            </a:r>
          </a:p>
          <a:p>
            <a:pPr>
              <a:tabLst>
                <a:tab pos="11530013" algn="r"/>
              </a:tabLst>
            </a:pPr>
            <a:r>
              <a:rPr lang="en-US" dirty="0"/>
              <a:t>Assembly Execution and %rip	</a:t>
            </a:r>
          </a:p>
          <a:p>
            <a:pPr>
              <a:tabLst>
                <a:tab pos="11530013" algn="r"/>
              </a:tabLst>
            </a:pPr>
            <a:r>
              <a:rPr lang="en-US" dirty="0"/>
              <a:t>Control Flow Mechanics	</a:t>
            </a:r>
          </a:p>
          <a:p>
            <a:pPr lvl="1"/>
            <a:r>
              <a:rPr lang="en-US" dirty="0"/>
              <a:t>Condition Codes</a:t>
            </a:r>
          </a:p>
          <a:p>
            <a:pPr lvl="1"/>
            <a:r>
              <a:rPr lang="en-US" dirty="0"/>
              <a:t>Assembly Instructions</a:t>
            </a:r>
          </a:p>
          <a:p>
            <a:pPr>
              <a:tabLst>
                <a:tab pos="11530013" algn="r"/>
              </a:tabLst>
            </a:pPr>
            <a:r>
              <a:rPr lang="en-US" dirty="0"/>
              <a:t>If statements	</a:t>
            </a:r>
          </a:p>
          <a:p>
            <a:pPr>
              <a:tabLst>
                <a:tab pos="11530013" algn="r"/>
              </a:tabLst>
            </a:pPr>
            <a:r>
              <a:rPr lang="en-US" dirty="0"/>
              <a:t>Loops	</a:t>
            </a:r>
          </a:p>
          <a:p>
            <a:pPr lvl="1">
              <a:tabLst>
                <a:tab pos="11530584" algn="r"/>
              </a:tabLst>
            </a:pPr>
            <a:r>
              <a:rPr lang="en-US" dirty="0"/>
              <a:t>While loops	</a:t>
            </a:r>
          </a:p>
          <a:p>
            <a:pPr lvl="1">
              <a:tabLst>
                <a:tab pos="11530584" algn="r"/>
              </a:tabLst>
            </a:pPr>
            <a:r>
              <a:rPr lang="en-US" dirty="0"/>
              <a:t>For loops	</a:t>
            </a:r>
          </a:p>
          <a:p>
            <a:pPr>
              <a:tabLst>
                <a:tab pos="11530013" algn="r"/>
              </a:tabLst>
            </a:pPr>
            <a:r>
              <a:rPr lang="en-US" b="1" dirty="0">
                <a:solidFill>
                  <a:srgbClr val="C00000"/>
                </a:solidFill>
              </a:rPr>
              <a:t>Other Instructions That Depend On Condition Codes</a:t>
            </a:r>
            <a:r>
              <a:rPr lang="en-US" dirty="0"/>
              <a:t>	</a:t>
            </a:r>
          </a:p>
        </p:txBody>
      </p:sp>
    </p:spTree>
    <p:extLst>
      <p:ext uri="{BB962C8B-B14F-4D97-AF65-F5344CB8AC3E}">
        <p14:creationId xmlns:p14="http://schemas.microsoft.com/office/powerpoint/2010/main" val="39008180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sz="4000" dirty="0"/>
              <a:t>Condition Code-Dependent Instructions</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dirty="0"/>
              <a:t>There are three common instruction types that use condition codes:</a:t>
            </a:r>
          </a:p>
          <a:p>
            <a:r>
              <a:rPr lang="en-US" b="1" dirty="0" err="1"/>
              <a:t>jmp</a:t>
            </a:r>
            <a:r>
              <a:rPr lang="en-US" dirty="0"/>
              <a:t> instructions conditionally jump to a different next instruction</a:t>
            </a:r>
            <a:endParaRPr lang="en-US" b="1" dirty="0"/>
          </a:p>
          <a:p>
            <a:r>
              <a:rPr lang="en-US" b="1" dirty="0"/>
              <a:t>set</a:t>
            </a:r>
            <a:r>
              <a:rPr lang="en-US" dirty="0"/>
              <a:t> instructions conditionally set a byte to 0 or 1</a:t>
            </a:r>
          </a:p>
          <a:p>
            <a:r>
              <a:rPr lang="en-US" dirty="0"/>
              <a:t>new versions of </a:t>
            </a:r>
            <a:r>
              <a:rPr lang="en-US" b="1" dirty="0"/>
              <a:t>mov </a:t>
            </a:r>
            <a:r>
              <a:rPr lang="en-US" dirty="0"/>
              <a:t>instructions conditionally move data</a:t>
            </a:r>
          </a:p>
        </p:txBody>
      </p:sp>
    </p:spTree>
    <p:extLst>
      <p:ext uri="{BB962C8B-B14F-4D97-AF65-F5344CB8AC3E}">
        <p14:creationId xmlns:p14="http://schemas.microsoft.com/office/powerpoint/2010/main" val="32772720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set</a:t>
            </a:r>
            <a:r>
              <a:rPr lang="en-US" dirty="0"/>
              <a:t>: Read </a:t>
            </a:r>
            <a:r>
              <a:rPr lang="en-US" sz="4800" dirty="0"/>
              <a:t>condition</a:t>
            </a:r>
            <a:r>
              <a:rPr lang="en-US" dirty="0"/>
              <a:t> codes</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b="1" dirty="0">
                <a:latin typeface="Consolas" panose="020B0609020204030204" pitchFamily="49" charset="0"/>
                <a:cs typeface="Consolas" panose="020B0609020204030204" pitchFamily="49" charset="0"/>
              </a:rPr>
              <a:t>set</a:t>
            </a:r>
            <a:r>
              <a:rPr lang="en-US" dirty="0"/>
              <a:t> instructions conditionally set a byte to 0 or 1.</a:t>
            </a:r>
          </a:p>
          <a:p>
            <a:r>
              <a:rPr lang="en-US" dirty="0"/>
              <a:t>Reads current state of flags</a:t>
            </a:r>
          </a:p>
          <a:p>
            <a:r>
              <a:rPr lang="en-US" dirty="0"/>
              <a:t>Destination is a single-byte register (e.g., %al) or single-byte memory location</a:t>
            </a:r>
          </a:p>
          <a:p>
            <a:r>
              <a:rPr lang="en-US" dirty="0"/>
              <a:t>Does not perturb other bytes of register</a:t>
            </a:r>
          </a:p>
          <a:p>
            <a:r>
              <a:rPr lang="en-US" dirty="0"/>
              <a:t>Typically followed by </a:t>
            </a:r>
            <a:r>
              <a:rPr lang="en-US" dirty="0" err="1"/>
              <a:t>movzbl</a:t>
            </a:r>
            <a:r>
              <a:rPr lang="en-US" dirty="0"/>
              <a:t> to zero those bytes</a:t>
            </a:r>
          </a:p>
        </p:txBody>
      </p:sp>
      <p:sp>
        <p:nvSpPr>
          <p:cNvPr id="4" name="TextBox 3">
            <a:extLst>
              <a:ext uri="{FF2B5EF4-FFF2-40B4-BE49-F238E27FC236}">
                <a16:creationId xmlns:a16="http://schemas.microsoft.com/office/drawing/2014/main" id="{C3548EE2-35AF-FF49-812A-13177661B14C}"/>
              </a:ext>
            </a:extLst>
          </p:cNvPr>
          <p:cNvSpPr txBox="1"/>
          <p:nvPr/>
        </p:nvSpPr>
        <p:spPr>
          <a:xfrm>
            <a:off x="467139" y="4558843"/>
            <a:ext cx="3733714" cy="1384995"/>
          </a:xfrm>
          <a:prstGeom prst="rect">
            <a:avLst/>
          </a:prstGeom>
          <a:noFill/>
        </p:spPr>
        <p:txBody>
          <a:bodyPr wrap="none" rtlCol="0">
            <a:spAutoFit/>
          </a:bodyPr>
          <a:lstStyle/>
          <a:p>
            <a:pPr algn="l"/>
            <a:r>
              <a:rPr lang="en-US" sz="2800" dirty="0">
                <a:latin typeface="Consolas" panose="020B0609020204030204" pitchFamily="49" charset="0"/>
                <a:cs typeface="Consolas" panose="020B0609020204030204" pitchFamily="49" charset="0"/>
              </a:rPr>
              <a:t>int small(int x) {</a:t>
            </a:r>
          </a:p>
          <a:p>
            <a:pPr algn="l"/>
            <a:r>
              <a:rPr lang="en-US" sz="2800" dirty="0">
                <a:latin typeface="Consolas" panose="020B0609020204030204" pitchFamily="49" charset="0"/>
                <a:cs typeface="Consolas" panose="020B0609020204030204" pitchFamily="49" charset="0"/>
              </a:rPr>
              <a:t>    return x &lt; 16;</a:t>
            </a:r>
          </a:p>
          <a:p>
            <a:pPr algn="l"/>
            <a:r>
              <a:rPr lang="en-US" sz="2800" dirty="0">
                <a:latin typeface="Consolas" panose="020B0609020204030204" pitchFamily="49" charset="0"/>
                <a:cs typeface="Consolas" panose="020B0609020204030204" pitchFamily="49" charset="0"/>
              </a:rPr>
              <a:t>}</a:t>
            </a:r>
          </a:p>
        </p:txBody>
      </p:sp>
      <p:cxnSp>
        <p:nvCxnSpPr>
          <p:cNvPr id="8" name="Straight Connector 7">
            <a:extLst>
              <a:ext uri="{FF2B5EF4-FFF2-40B4-BE49-F238E27FC236}">
                <a16:creationId xmlns:a16="http://schemas.microsoft.com/office/drawing/2014/main" id="{33218F15-3BC5-3949-9220-FE2BC500B1D7}"/>
              </a:ext>
            </a:extLst>
          </p:cNvPr>
          <p:cNvCxnSpPr>
            <a:cxnSpLocks/>
          </p:cNvCxnSpPr>
          <p:nvPr/>
        </p:nvCxnSpPr>
        <p:spPr>
          <a:xfrm>
            <a:off x="6324600" y="4416620"/>
            <a:ext cx="0" cy="206038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B572993-42F5-9249-92CF-4C36B9ACE608}"/>
              </a:ext>
            </a:extLst>
          </p:cNvPr>
          <p:cNvSpPr txBox="1"/>
          <p:nvPr/>
        </p:nvSpPr>
        <p:spPr>
          <a:xfrm>
            <a:off x="6967503" y="4343400"/>
            <a:ext cx="3339376" cy="1815882"/>
          </a:xfrm>
          <a:prstGeom prst="rect">
            <a:avLst/>
          </a:prstGeom>
          <a:noFill/>
        </p:spPr>
        <p:txBody>
          <a:bodyPr wrap="none" rtlCol="0">
            <a:spAutoFit/>
          </a:bodyPr>
          <a:lstStyle/>
          <a:p>
            <a:pPr algn="l"/>
            <a:r>
              <a:rPr lang="en-US" sz="2800" dirty="0" err="1">
                <a:latin typeface="Consolas" panose="020B0609020204030204" pitchFamily="49" charset="0"/>
                <a:cs typeface="Consolas" panose="020B0609020204030204" pitchFamily="49" charset="0"/>
              </a:rPr>
              <a:t>cmp</a:t>
            </a:r>
            <a:r>
              <a:rPr lang="en-US" sz="2800" dirty="0">
                <a:latin typeface="Consolas" panose="020B0609020204030204" pitchFamily="49" charset="0"/>
                <a:cs typeface="Consolas" panose="020B0609020204030204" pitchFamily="49" charset="0"/>
              </a:rPr>
              <a:t> $0xf,%edi</a:t>
            </a:r>
          </a:p>
          <a:p>
            <a:pPr algn="l"/>
            <a:r>
              <a:rPr lang="en-US" sz="2800" b="1" dirty="0" err="1">
                <a:latin typeface="Consolas" panose="020B0609020204030204" pitchFamily="49" charset="0"/>
                <a:cs typeface="Consolas" panose="020B0609020204030204" pitchFamily="49" charset="0"/>
              </a:rPr>
              <a:t>setle</a:t>
            </a:r>
            <a:r>
              <a:rPr lang="en-US" sz="2800" dirty="0">
                <a:latin typeface="Consolas" panose="020B0609020204030204" pitchFamily="49" charset="0"/>
                <a:cs typeface="Consolas" panose="020B0609020204030204" pitchFamily="49" charset="0"/>
              </a:rPr>
              <a:t> %al</a:t>
            </a:r>
          </a:p>
          <a:p>
            <a:pPr algn="l"/>
            <a:r>
              <a:rPr lang="en-US" sz="2800" dirty="0" err="1">
                <a:latin typeface="Consolas" panose="020B0609020204030204" pitchFamily="49" charset="0"/>
                <a:cs typeface="Consolas" panose="020B0609020204030204" pitchFamily="49" charset="0"/>
              </a:rPr>
              <a:t>movzbl</a:t>
            </a:r>
            <a:r>
              <a:rPr lang="en-US" sz="2800" dirty="0">
                <a:latin typeface="Consolas" panose="020B0609020204030204" pitchFamily="49" charset="0"/>
                <a:cs typeface="Consolas" panose="020B0609020204030204" pitchFamily="49" charset="0"/>
              </a:rPr>
              <a:t> %al,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dirty="0" err="1">
                <a:latin typeface="Consolas" panose="020B0609020204030204" pitchFamily="49" charset="0"/>
                <a:cs typeface="Consolas" panose="020B0609020204030204" pitchFamily="49" charset="0"/>
              </a:rPr>
              <a:t>retq</a:t>
            </a:r>
            <a:endParaRPr lang="en-US" sz="2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7464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set</a:t>
            </a:r>
            <a:r>
              <a:rPr lang="en-US" dirty="0"/>
              <a:t>: Read </a:t>
            </a:r>
            <a:r>
              <a:rPr lang="en-US" sz="4800" dirty="0"/>
              <a:t>condition</a:t>
            </a:r>
            <a:r>
              <a:rPr lang="en-US" dirty="0"/>
              <a:t> codes</a:t>
            </a:r>
          </a:p>
        </p:txBody>
      </p:sp>
      <p:graphicFrame>
        <p:nvGraphicFramePr>
          <p:cNvPr id="7" name="Content Placeholder 3">
            <a:extLst>
              <a:ext uri="{FF2B5EF4-FFF2-40B4-BE49-F238E27FC236}">
                <a16:creationId xmlns:a16="http://schemas.microsoft.com/office/drawing/2014/main" id="{A6DA668A-3B8F-D744-BF92-B90E898800BC}"/>
              </a:ext>
            </a:extLst>
          </p:cNvPr>
          <p:cNvGraphicFramePr>
            <a:graphicFrameLocks/>
          </p:cNvGraphicFramePr>
          <p:nvPr/>
        </p:nvGraphicFramePr>
        <p:xfrm>
          <a:off x="457200" y="1447800"/>
          <a:ext cx="11277600" cy="4937760"/>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3759200">
                  <a:extLst>
                    <a:ext uri="{9D8B030D-6E8A-4147-A177-3AD203B41FA5}">
                      <a16:colId xmlns:a16="http://schemas.microsoft.com/office/drawing/2014/main" val="1224624564"/>
                    </a:ext>
                  </a:extLst>
                </a:gridCol>
                <a:gridCol w="375920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Synonym</a:t>
                      </a:r>
                    </a:p>
                  </a:txBody>
                  <a:tcPr/>
                </a:tc>
                <a:tc>
                  <a:txBody>
                    <a:bodyPr/>
                    <a:lstStyle/>
                    <a:p>
                      <a:r>
                        <a:rPr lang="en-US" dirty="0"/>
                        <a:t>Set Condition (1 if true, 0 if false)</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sete</a:t>
                      </a:r>
                      <a:r>
                        <a:rPr lang="en-US" dirty="0">
                          <a:latin typeface="Consolas" panose="020B0609020204030204" pitchFamily="49" charset="0"/>
                          <a:cs typeface="Consolas" panose="020B0609020204030204" pitchFamily="49" charset="0"/>
                        </a:rPr>
                        <a:t> D</a:t>
                      </a:r>
                    </a:p>
                  </a:txBody>
                  <a:tcPr/>
                </a:tc>
                <a:tc>
                  <a:txBody>
                    <a:bodyPr/>
                    <a:lstStyle/>
                    <a:p>
                      <a:r>
                        <a:rPr lang="en-US" dirty="0" err="1">
                          <a:latin typeface="Consolas" panose="020B0609020204030204" pitchFamily="49" charset="0"/>
                          <a:cs typeface="Consolas" panose="020B0609020204030204" pitchFamily="49" charset="0"/>
                        </a:rPr>
                        <a:t>setz</a:t>
                      </a:r>
                      <a:endParaRPr lang="en-US" dirty="0">
                        <a:latin typeface="Consolas" panose="020B0609020204030204" pitchFamily="49" charset="0"/>
                        <a:cs typeface="Consolas" panose="020B0609020204030204" pitchFamily="49" charset="0"/>
                      </a:endParaRPr>
                    </a:p>
                  </a:txBody>
                  <a:tcPr/>
                </a:tc>
                <a:tc>
                  <a:txBody>
                    <a:bodyPr/>
                    <a:lstStyle/>
                    <a:p>
                      <a:r>
                        <a:rPr lang="en-US" dirty="0"/>
                        <a:t>Equal / zero</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setne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setnz</a:t>
                      </a:r>
                      <a:endParaRPr lang="en-US" dirty="0">
                        <a:latin typeface="Consolas" panose="020B0609020204030204" pitchFamily="49" charset="0"/>
                        <a:cs typeface="Consolas" panose="020B0609020204030204" pitchFamily="49" charset="0"/>
                      </a:endParaRPr>
                    </a:p>
                  </a:txBody>
                  <a:tcPr/>
                </a:tc>
                <a:tc>
                  <a:txBody>
                    <a:bodyPr/>
                    <a:lstStyle/>
                    <a:p>
                      <a:r>
                        <a:rPr lang="en-US" dirty="0"/>
                        <a:t>Not equal / not zero</a:t>
                      </a:r>
                    </a:p>
                  </a:txBody>
                  <a:tcPr/>
                </a:tc>
                <a:extLst>
                  <a:ext uri="{0D108BD9-81ED-4DB2-BD59-A6C34878D82A}">
                    <a16:rowId xmlns:a16="http://schemas.microsoft.com/office/drawing/2014/main" val="850718582"/>
                  </a:ext>
                </a:extLst>
              </a:tr>
              <a:tr h="365760">
                <a:tc>
                  <a:txBody>
                    <a:bodyPr/>
                    <a:lstStyle/>
                    <a:p>
                      <a:r>
                        <a:rPr lang="en-US" dirty="0">
                          <a:latin typeface="Consolas" panose="020B0609020204030204" pitchFamily="49" charset="0"/>
                          <a:cs typeface="Consolas" panose="020B0609020204030204" pitchFamily="49" charset="0"/>
                        </a:rPr>
                        <a:t>sets D</a:t>
                      </a:r>
                    </a:p>
                  </a:txBody>
                  <a:tcPr/>
                </a:tc>
                <a:tc>
                  <a:txBody>
                    <a:bodyPr/>
                    <a:lstStyle/>
                    <a:p>
                      <a:endParaRPr lang="en-US" dirty="0"/>
                    </a:p>
                  </a:txBody>
                  <a:tcPr/>
                </a:tc>
                <a:tc>
                  <a:txBody>
                    <a:bodyPr/>
                    <a:lstStyle/>
                    <a:p>
                      <a:r>
                        <a:rPr lang="en-US" dirty="0"/>
                        <a:t>Negative</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setns</a:t>
                      </a:r>
                      <a:r>
                        <a:rPr lang="en-US" dirty="0">
                          <a:latin typeface="Consolas" panose="020B0609020204030204" pitchFamily="49" charset="0"/>
                          <a:cs typeface="Consolas" panose="020B0609020204030204" pitchFamily="49" charset="0"/>
                        </a:rPr>
                        <a:t> D</a:t>
                      </a:r>
                    </a:p>
                  </a:txBody>
                  <a:tcPr/>
                </a:tc>
                <a:tc>
                  <a:txBody>
                    <a:bodyPr/>
                    <a:lstStyle/>
                    <a:p>
                      <a:endParaRPr lang="en-US" dirty="0"/>
                    </a:p>
                  </a:txBody>
                  <a:tcPr/>
                </a:tc>
                <a:tc>
                  <a:txBody>
                    <a:bodyPr/>
                    <a:lstStyle/>
                    <a:p>
                      <a:r>
                        <a:rPr lang="en-US" dirty="0"/>
                        <a:t>Nonnegative</a:t>
                      </a:r>
                    </a:p>
                  </a:txBody>
                  <a:tcPr/>
                </a:tc>
                <a:extLst>
                  <a:ext uri="{0D108BD9-81ED-4DB2-BD59-A6C34878D82A}">
                    <a16:rowId xmlns:a16="http://schemas.microsoft.com/office/drawing/2014/main" val="1833998801"/>
                  </a:ext>
                </a:extLst>
              </a:tr>
              <a:tr h="365760">
                <a:tc>
                  <a:txBody>
                    <a:bodyPr/>
                    <a:lstStyle/>
                    <a:p>
                      <a:r>
                        <a:rPr lang="en-US" dirty="0" err="1">
                          <a:latin typeface="Consolas" panose="020B0609020204030204" pitchFamily="49" charset="0"/>
                          <a:cs typeface="Consolas" panose="020B0609020204030204" pitchFamily="49" charset="0"/>
                        </a:rPr>
                        <a:t>setg</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setnle</a:t>
                      </a:r>
                      <a:endParaRPr lang="en-US" dirty="0">
                        <a:latin typeface="Consolas" panose="020B0609020204030204" pitchFamily="49" charset="0"/>
                        <a:cs typeface="Consolas" panose="020B0609020204030204" pitchFamily="49" charset="0"/>
                      </a:endParaRPr>
                    </a:p>
                  </a:txBody>
                  <a:tcPr/>
                </a:tc>
                <a:tc>
                  <a:txBody>
                    <a:bodyPr/>
                    <a:lstStyle/>
                    <a:p>
                      <a:r>
                        <a:rPr lang="en-US" dirty="0"/>
                        <a:t>Greater (signed &gt;)</a:t>
                      </a:r>
                    </a:p>
                  </a:txBody>
                  <a:tcPr/>
                </a:tc>
                <a:extLst>
                  <a:ext uri="{0D108BD9-81ED-4DB2-BD59-A6C34878D82A}">
                    <a16:rowId xmlns:a16="http://schemas.microsoft.com/office/drawing/2014/main" val="263179765"/>
                  </a:ext>
                </a:extLst>
              </a:tr>
              <a:tr h="548640">
                <a:tc>
                  <a:txBody>
                    <a:bodyPr/>
                    <a:lstStyle/>
                    <a:p>
                      <a:r>
                        <a:rPr lang="en-US" dirty="0" err="1">
                          <a:latin typeface="Consolas" panose="020B0609020204030204" pitchFamily="49" charset="0"/>
                          <a:cs typeface="Consolas" panose="020B0609020204030204" pitchFamily="49" charset="0"/>
                        </a:rPr>
                        <a:t>setge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setnl</a:t>
                      </a:r>
                      <a:endParaRPr lang="en-US" dirty="0">
                        <a:latin typeface="Consolas" panose="020B0609020204030204" pitchFamily="49" charset="0"/>
                        <a:cs typeface="Consolas" panose="020B0609020204030204" pitchFamily="49" charset="0"/>
                      </a:endParaRPr>
                    </a:p>
                  </a:txBody>
                  <a:tcPr/>
                </a:tc>
                <a:tc>
                  <a:txBody>
                    <a:bodyPr/>
                    <a:lstStyle/>
                    <a:p>
                      <a:r>
                        <a:rPr lang="en-US" dirty="0"/>
                        <a:t>Greater or equal (signed &gt;=)</a:t>
                      </a:r>
                    </a:p>
                  </a:txBody>
                  <a:tcPr/>
                </a:tc>
                <a:extLst>
                  <a:ext uri="{0D108BD9-81ED-4DB2-BD59-A6C34878D82A}">
                    <a16:rowId xmlns:a16="http://schemas.microsoft.com/office/drawing/2014/main" val="2246496874"/>
                  </a:ext>
                </a:extLst>
              </a:tr>
              <a:tr h="365760">
                <a:tc>
                  <a:txBody>
                    <a:bodyPr/>
                    <a:lstStyle/>
                    <a:p>
                      <a:r>
                        <a:rPr lang="en-US" dirty="0" err="1">
                          <a:latin typeface="Consolas" panose="020B0609020204030204" pitchFamily="49" charset="0"/>
                          <a:cs typeface="Consolas" panose="020B0609020204030204" pitchFamily="49" charset="0"/>
                        </a:rPr>
                        <a:t>setl</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setnge</a:t>
                      </a:r>
                      <a:endParaRPr lang="en-US" dirty="0">
                        <a:latin typeface="Consolas" panose="020B0609020204030204" pitchFamily="49" charset="0"/>
                        <a:cs typeface="Consolas" panose="020B0609020204030204" pitchFamily="49" charset="0"/>
                      </a:endParaRPr>
                    </a:p>
                  </a:txBody>
                  <a:tcPr/>
                </a:tc>
                <a:tc>
                  <a:txBody>
                    <a:bodyPr/>
                    <a:lstStyle/>
                    <a:p>
                      <a:r>
                        <a:rPr lang="en-US" dirty="0"/>
                        <a:t>Less (signed &lt;)</a:t>
                      </a:r>
                    </a:p>
                  </a:txBody>
                  <a:tcPr/>
                </a:tc>
                <a:extLst>
                  <a:ext uri="{0D108BD9-81ED-4DB2-BD59-A6C34878D82A}">
                    <a16:rowId xmlns:a16="http://schemas.microsoft.com/office/drawing/2014/main" val="4122665798"/>
                  </a:ext>
                </a:extLst>
              </a:tr>
              <a:tr h="365760">
                <a:tc>
                  <a:txBody>
                    <a:bodyPr/>
                    <a:lstStyle/>
                    <a:p>
                      <a:r>
                        <a:rPr lang="en-US" dirty="0" err="1">
                          <a:latin typeface="Consolas" panose="020B0609020204030204" pitchFamily="49" charset="0"/>
                          <a:cs typeface="Consolas" panose="020B0609020204030204" pitchFamily="49" charset="0"/>
                        </a:rPr>
                        <a:t>setle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setng</a:t>
                      </a:r>
                      <a:endParaRPr lang="en-US" dirty="0">
                        <a:latin typeface="Consolas" panose="020B0609020204030204" pitchFamily="49" charset="0"/>
                        <a:cs typeface="Consolas" panose="020B0609020204030204" pitchFamily="49" charset="0"/>
                      </a:endParaRPr>
                    </a:p>
                  </a:txBody>
                  <a:tcPr/>
                </a:tc>
                <a:tc>
                  <a:txBody>
                    <a:bodyPr/>
                    <a:lstStyle/>
                    <a:p>
                      <a:r>
                        <a:rPr lang="en-US" dirty="0"/>
                        <a:t>Less or equal (signed &lt;=)</a:t>
                      </a:r>
                    </a:p>
                  </a:txBody>
                  <a:tcPr/>
                </a:tc>
                <a:extLst>
                  <a:ext uri="{0D108BD9-81ED-4DB2-BD59-A6C34878D82A}">
                    <a16:rowId xmlns:a16="http://schemas.microsoft.com/office/drawing/2014/main" val="2436167288"/>
                  </a:ext>
                </a:extLst>
              </a:tr>
              <a:tr h="365760">
                <a:tc>
                  <a:txBody>
                    <a:bodyPr/>
                    <a:lstStyle/>
                    <a:p>
                      <a:r>
                        <a:rPr lang="en-US" dirty="0">
                          <a:latin typeface="Consolas" panose="020B0609020204030204" pitchFamily="49" charset="0"/>
                          <a:cs typeface="Consolas" panose="020B0609020204030204" pitchFamily="49" charset="0"/>
                        </a:rPr>
                        <a:t>seta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setnbe</a:t>
                      </a:r>
                      <a:endParaRPr lang="en-US" dirty="0">
                        <a:latin typeface="Consolas" panose="020B0609020204030204" pitchFamily="49" charset="0"/>
                        <a:cs typeface="Consolas" panose="020B0609020204030204" pitchFamily="49" charset="0"/>
                      </a:endParaRPr>
                    </a:p>
                  </a:txBody>
                  <a:tcPr/>
                </a:tc>
                <a:tc>
                  <a:txBody>
                    <a:bodyPr/>
                    <a:lstStyle/>
                    <a:p>
                      <a:r>
                        <a:rPr lang="en-US" dirty="0"/>
                        <a:t>Above (unsigned &gt;)</a:t>
                      </a:r>
                    </a:p>
                  </a:txBody>
                  <a:tcPr/>
                </a:tc>
                <a:extLst>
                  <a:ext uri="{0D108BD9-81ED-4DB2-BD59-A6C34878D82A}">
                    <a16:rowId xmlns:a16="http://schemas.microsoft.com/office/drawing/2014/main" val="1192051391"/>
                  </a:ext>
                </a:extLst>
              </a:tr>
              <a:tr h="365760">
                <a:tc>
                  <a:txBody>
                    <a:bodyPr/>
                    <a:lstStyle/>
                    <a:p>
                      <a:r>
                        <a:rPr lang="en-US" dirty="0">
                          <a:latin typeface="Consolas" panose="020B0609020204030204" pitchFamily="49" charset="0"/>
                          <a:cs typeface="Consolas" panose="020B0609020204030204" pitchFamily="49" charset="0"/>
                        </a:rPr>
                        <a:t>setae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setnb</a:t>
                      </a:r>
                      <a:endParaRPr lang="en-US" dirty="0">
                        <a:latin typeface="Consolas" panose="020B0609020204030204" pitchFamily="49" charset="0"/>
                        <a:cs typeface="Consolas" panose="020B0609020204030204" pitchFamily="49" charset="0"/>
                      </a:endParaRPr>
                    </a:p>
                  </a:txBody>
                  <a:tcPr/>
                </a:tc>
                <a:tc>
                  <a:txBody>
                    <a:bodyPr/>
                    <a:lstStyle/>
                    <a:p>
                      <a:r>
                        <a:rPr lang="en-US" dirty="0"/>
                        <a:t>Above or equal (unsigned &gt;=)</a:t>
                      </a:r>
                    </a:p>
                  </a:txBody>
                  <a:tcPr/>
                </a:tc>
                <a:extLst>
                  <a:ext uri="{0D108BD9-81ED-4DB2-BD59-A6C34878D82A}">
                    <a16:rowId xmlns:a16="http://schemas.microsoft.com/office/drawing/2014/main" val="3471406641"/>
                  </a:ext>
                </a:extLst>
              </a:tr>
              <a:tr h="365760">
                <a:tc>
                  <a:txBody>
                    <a:bodyPr/>
                    <a:lstStyle/>
                    <a:p>
                      <a:r>
                        <a:rPr lang="en-US" dirty="0" err="1">
                          <a:latin typeface="Consolas" panose="020B0609020204030204" pitchFamily="49" charset="0"/>
                          <a:cs typeface="Consolas" panose="020B0609020204030204" pitchFamily="49" charset="0"/>
                        </a:rPr>
                        <a:t>setb</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setnae</a:t>
                      </a:r>
                      <a:endParaRPr lang="en-US" dirty="0">
                        <a:latin typeface="Consolas" panose="020B0609020204030204" pitchFamily="49" charset="0"/>
                        <a:cs typeface="Consolas" panose="020B0609020204030204" pitchFamily="49" charset="0"/>
                      </a:endParaRPr>
                    </a:p>
                  </a:txBody>
                  <a:tcPr/>
                </a:tc>
                <a:tc>
                  <a:txBody>
                    <a:bodyPr/>
                    <a:lstStyle/>
                    <a:p>
                      <a:r>
                        <a:rPr lang="en-US" dirty="0"/>
                        <a:t>Below (unsigned &lt;)</a:t>
                      </a:r>
                    </a:p>
                  </a:txBody>
                  <a:tcPr/>
                </a:tc>
                <a:extLst>
                  <a:ext uri="{0D108BD9-81ED-4DB2-BD59-A6C34878D82A}">
                    <a16:rowId xmlns:a16="http://schemas.microsoft.com/office/drawing/2014/main" val="2805478896"/>
                  </a:ext>
                </a:extLst>
              </a:tr>
              <a:tr h="365760">
                <a:tc>
                  <a:txBody>
                    <a:bodyPr/>
                    <a:lstStyle/>
                    <a:p>
                      <a:r>
                        <a:rPr lang="en-US" dirty="0" err="1">
                          <a:latin typeface="Consolas" panose="020B0609020204030204" pitchFamily="49" charset="0"/>
                          <a:cs typeface="Consolas" panose="020B0609020204030204" pitchFamily="49" charset="0"/>
                        </a:rPr>
                        <a:t>setbe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setna</a:t>
                      </a:r>
                      <a:endParaRPr lang="en-US" dirty="0">
                        <a:latin typeface="Consolas" panose="020B0609020204030204" pitchFamily="49" charset="0"/>
                        <a:cs typeface="Consolas" panose="020B0609020204030204" pitchFamily="49" charset="0"/>
                      </a:endParaRPr>
                    </a:p>
                  </a:txBody>
                  <a:tcPr/>
                </a:tc>
                <a:tc>
                  <a:txBody>
                    <a:bodyPr/>
                    <a:lstStyle/>
                    <a:p>
                      <a:r>
                        <a:rPr lang="en-US" dirty="0"/>
                        <a:t>Below or equal (unsigned &lt;=)</a:t>
                      </a:r>
                    </a:p>
                  </a:txBody>
                  <a:tcPr/>
                </a:tc>
                <a:extLst>
                  <a:ext uri="{0D108BD9-81ED-4DB2-BD59-A6C34878D82A}">
                    <a16:rowId xmlns:a16="http://schemas.microsoft.com/office/drawing/2014/main" val="4196062135"/>
                  </a:ext>
                </a:extLst>
              </a:tr>
            </a:tbl>
          </a:graphicData>
        </a:graphic>
      </p:graphicFrame>
    </p:spTree>
    <p:extLst>
      <p:ext uri="{BB962C8B-B14F-4D97-AF65-F5344CB8AC3E}">
        <p14:creationId xmlns:p14="http://schemas.microsoft.com/office/powerpoint/2010/main" val="21848772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cmov</a:t>
            </a:r>
            <a:r>
              <a:rPr lang="en-US" dirty="0"/>
              <a:t>: Conditional move</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b="1" dirty="0" err="1">
                <a:latin typeface="Consolas" panose="020B0609020204030204" pitchFamily="49" charset="0"/>
                <a:cs typeface="Consolas" panose="020B0609020204030204" pitchFamily="49" charset="0"/>
              </a:rPr>
              <a:t>cmovx</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src,dst</a:t>
            </a:r>
            <a:r>
              <a:rPr lang="en-US" dirty="0"/>
              <a:t> conditionally moves data in </a:t>
            </a:r>
            <a:r>
              <a:rPr lang="en-US" dirty="0" err="1">
                <a:latin typeface="Consolas" panose="020B0609020204030204" pitchFamily="49" charset="0"/>
                <a:cs typeface="Consolas" panose="020B0609020204030204" pitchFamily="49" charset="0"/>
              </a:rPr>
              <a:t>src</a:t>
            </a:r>
            <a:r>
              <a:rPr lang="en-US" dirty="0"/>
              <a:t> to data in </a:t>
            </a:r>
            <a:r>
              <a:rPr lang="en-US" dirty="0" err="1">
                <a:latin typeface="Consolas" panose="020B0609020204030204" pitchFamily="49" charset="0"/>
                <a:cs typeface="Consolas" panose="020B0609020204030204" pitchFamily="49" charset="0"/>
              </a:rPr>
              <a:t>dst</a:t>
            </a:r>
            <a:r>
              <a:rPr lang="en-US" dirty="0"/>
              <a:t>.</a:t>
            </a:r>
          </a:p>
          <a:p>
            <a:r>
              <a:rPr lang="en-US" dirty="0"/>
              <a:t>Mov </a:t>
            </a:r>
            <a:r>
              <a:rPr lang="en-US" dirty="0" err="1">
                <a:latin typeface="Consolas" panose="020B0609020204030204" pitchFamily="49" charset="0"/>
                <a:cs typeface="Consolas" panose="020B0609020204030204" pitchFamily="49" charset="0"/>
              </a:rPr>
              <a:t>src</a:t>
            </a:r>
            <a:r>
              <a:rPr lang="en-US" dirty="0"/>
              <a:t> to </a:t>
            </a:r>
            <a:r>
              <a:rPr lang="en-US" dirty="0" err="1">
                <a:latin typeface="Consolas" panose="020B0609020204030204" pitchFamily="49" charset="0"/>
                <a:cs typeface="Consolas" panose="020B0609020204030204" pitchFamily="49" charset="0"/>
              </a:rPr>
              <a:t>dst</a:t>
            </a:r>
            <a:r>
              <a:rPr lang="en-US" dirty="0"/>
              <a:t> if condition </a:t>
            </a:r>
            <a:r>
              <a:rPr lang="en-US" dirty="0">
                <a:latin typeface="Consolas" panose="020B0609020204030204" pitchFamily="49" charset="0"/>
                <a:cs typeface="Consolas" panose="020B0609020204030204" pitchFamily="49" charset="0"/>
              </a:rPr>
              <a:t>x</a:t>
            </a:r>
            <a:r>
              <a:rPr lang="en-US" dirty="0"/>
              <a:t> holds; no change otherwise</a:t>
            </a:r>
          </a:p>
          <a:p>
            <a:r>
              <a:rPr lang="en-US" dirty="0" err="1">
                <a:latin typeface="Consolas" panose="020B0609020204030204" pitchFamily="49" charset="0"/>
                <a:cs typeface="Consolas" panose="020B0609020204030204" pitchFamily="49" charset="0"/>
              </a:rPr>
              <a:t>src</a:t>
            </a:r>
            <a:r>
              <a:rPr lang="en-US" dirty="0"/>
              <a:t> is memory address/register, </a:t>
            </a:r>
            <a:r>
              <a:rPr lang="en-US" dirty="0" err="1">
                <a:latin typeface="Consolas" panose="020B0609020204030204" pitchFamily="49" charset="0"/>
                <a:cs typeface="Consolas" panose="020B0609020204030204" pitchFamily="49" charset="0"/>
              </a:rPr>
              <a:t>dst</a:t>
            </a:r>
            <a:r>
              <a:rPr lang="en-US" dirty="0"/>
              <a:t> is register</a:t>
            </a:r>
          </a:p>
          <a:p>
            <a:r>
              <a:rPr lang="en-US" dirty="0"/>
              <a:t>May be more efficient than branch (i.e., jump)</a:t>
            </a:r>
          </a:p>
          <a:p>
            <a:r>
              <a:rPr lang="en-US" dirty="0"/>
              <a:t>Often seen with C ternary operator: </a:t>
            </a:r>
            <a:r>
              <a:rPr lang="en-US" dirty="0">
                <a:latin typeface="Consolas" panose="020B0609020204030204" pitchFamily="49" charset="0"/>
                <a:cs typeface="Consolas" panose="020B0609020204030204" pitchFamily="49" charset="0"/>
              </a:rPr>
              <a:t>result = test ? then: else;</a:t>
            </a:r>
          </a:p>
        </p:txBody>
      </p:sp>
      <p:sp>
        <p:nvSpPr>
          <p:cNvPr id="4" name="TextBox 3">
            <a:extLst>
              <a:ext uri="{FF2B5EF4-FFF2-40B4-BE49-F238E27FC236}">
                <a16:creationId xmlns:a16="http://schemas.microsoft.com/office/drawing/2014/main" id="{C3548EE2-35AF-FF49-812A-13177661B14C}"/>
              </a:ext>
            </a:extLst>
          </p:cNvPr>
          <p:cNvSpPr txBox="1"/>
          <p:nvPr/>
        </p:nvSpPr>
        <p:spPr>
          <a:xfrm>
            <a:off x="467139" y="4558843"/>
            <a:ext cx="5113900" cy="1384995"/>
          </a:xfrm>
          <a:prstGeom prst="rect">
            <a:avLst/>
          </a:prstGeom>
          <a:noFill/>
        </p:spPr>
        <p:txBody>
          <a:bodyPr wrap="none" rtlCol="0">
            <a:spAutoFit/>
          </a:bodyPr>
          <a:lstStyle/>
          <a:p>
            <a:pPr algn="l"/>
            <a:r>
              <a:rPr lang="en-US" sz="2800" dirty="0">
                <a:latin typeface="Consolas" panose="020B0609020204030204" pitchFamily="49" charset="0"/>
                <a:cs typeface="Consolas" panose="020B0609020204030204" pitchFamily="49" charset="0"/>
              </a:rPr>
              <a:t>int max(int x, int y) {</a:t>
            </a:r>
          </a:p>
          <a:p>
            <a:pPr algn="l"/>
            <a:r>
              <a:rPr lang="en-US" sz="2800" dirty="0">
                <a:latin typeface="Consolas" panose="020B0609020204030204" pitchFamily="49" charset="0"/>
                <a:cs typeface="Consolas" panose="020B0609020204030204" pitchFamily="49" charset="0"/>
              </a:rPr>
              <a:t>    return x &gt; y ? x : y;</a:t>
            </a:r>
          </a:p>
          <a:p>
            <a:pPr algn="l"/>
            <a:r>
              <a:rPr lang="en-US" sz="28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F2540FDF-83FA-834A-B016-EB540099813C}"/>
              </a:ext>
            </a:extLst>
          </p:cNvPr>
          <p:cNvSpPr txBox="1"/>
          <p:nvPr/>
        </p:nvSpPr>
        <p:spPr>
          <a:xfrm>
            <a:off x="6967503" y="4343399"/>
            <a:ext cx="3536546" cy="1815882"/>
          </a:xfrm>
          <a:prstGeom prst="rect">
            <a:avLst/>
          </a:prstGeom>
          <a:noFill/>
        </p:spPr>
        <p:txBody>
          <a:bodyPr wrap="none" rtlCol="0">
            <a:spAutoFit/>
          </a:bodyPr>
          <a:lstStyle/>
          <a:p>
            <a:pPr algn="l"/>
            <a:r>
              <a:rPr lang="en-US" sz="2800" dirty="0" err="1">
                <a:latin typeface="Consolas" panose="020B0609020204030204" pitchFamily="49" charset="0"/>
                <a:cs typeface="Consolas" panose="020B0609020204030204" pitchFamily="49" charset="0"/>
              </a:rPr>
              <a:t>cmp</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edi</a:t>
            </a: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esi</a:t>
            </a:r>
            <a:endParaRPr lang="en-US" sz="2800" dirty="0">
              <a:latin typeface="Consolas" panose="020B0609020204030204" pitchFamily="49" charset="0"/>
              <a:cs typeface="Consolas" panose="020B0609020204030204" pitchFamily="49" charset="0"/>
            </a:endParaRPr>
          </a:p>
          <a:p>
            <a:pPr algn="l"/>
            <a:r>
              <a:rPr lang="en-US" sz="2800" dirty="0">
                <a:latin typeface="Consolas" panose="020B0609020204030204" pitchFamily="49" charset="0"/>
                <a:cs typeface="Consolas" panose="020B0609020204030204" pitchFamily="49" charset="0"/>
              </a:rPr>
              <a:t>mov    %</a:t>
            </a:r>
            <a:r>
              <a:rPr lang="en-US" sz="2800" dirty="0" err="1">
                <a:latin typeface="Consolas" panose="020B0609020204030204" pitchFamily="49" charset="0"/>
                <a:cs typeface="Consolas" panose="020B0609020204030204" pitchFamily="49" charset="0"/>
              </a:rPr>
              <a:t>edi</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b="1" dirty="0" err="1">
                <a:latin typeface="Consolas" panose="020B0609020204030204" pitchFamily="49" charset="0"/>
                <a:cs typeface="Consolas" panose="020B0609020204030204" pitchFamily="49" charset="0"/>
              </a:rPr>
              <a:t>cmovge</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esi</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dirty="0" err="1">
                <a:latin typeface="Consolas" panose="020B0609020204030204" pitchFamily="49" charset="0"/>
                <a:cs typeface="Consolas" panose="020B0609020204030204" pitchFamily="49" charset="0"/>
              </a:rPr>
              <a:t>retq</a:t>
            </a:r>
            <a:endParaRPr lang="en-US" sz="2800" dirty="0">
              <a:latin typeface="Consolas" panose="020B0609020204030204" pitchFamily="49" charset="0"/>
              <a:cs typeface="Consolas" panose="020B0609020204030204" pitchFamily="49" charset="0"/>
            </a:endParaRPr>
          </a:p>
        </p:txBody>
      </p:sp>
      <p:cxnSp>
        <p:nvCxnSpPr>
          <p:cNvPr id="7" name="Straight Connector 6">
            <a:extLst>
              <a:ext uri="{FF2B5EF4-FFF2-40B4-BE49-F238E27FC236}">
                <a16:creationId xmlns:a16="http://schemas.microsoft.com/office/drawing/2014/main" id="{8756F28D-25D5-D642-B1F9-239008186919}"/>
              </a:ext>
            </a:extLst>
          </p:cNvPr>
          <p:cNvCxnSpPr>
            <a:cxnSpLocks/>
          </p:cNvCxnSpPr>
          <p:nvPr/>
        </p:nvCxnSpPr>
        <p:spPr>
          <a:xfrm>
            <a:off x="6324600" y="4416620"/>
            <a:ext cx="0" cy="206038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80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4454B-F230-2340-AAE7-7FA5C84FB1B6}"/>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cmov</a:t>
            </a:r>
            <a:r>
              <a:rPr lang="en-US" dirty="0"/>
              <a:t>: Conditional move</a:t>
            </a:r>
          </a:p>
        </p:txBody>
      </p:sp>
      <p:graphicFrame>
        <p:nvGraphicFramePr>
          <p:cNvPr id="6" name="Content Placeholder 3">
            <a:extLst>
              <a:ext uri="{FF2B5EF4-FFF2-40B4-BE49-F238E27FC236}">
                <a16:creationId xmlns:a16="http://schemas.microsoft.com/office/drawing/2014/main" id="{5F871E49-AD61-284E-9815-A5274F4BFCBF}"/>
              </a:ext>
            </a:extLst>
          </p:cNvPr>
          <p:cNvGraphicFramePr>
            <a:graphicFrameLocks/>
          </p:cNvGraphicFramePr>
          <p:nvPr/>
        </p:nvGraphicFramePr>
        <p:xfrm>
          <a:off x="457200" y="1447800"/>
          <a:ext cx="11277600" cy="4754880"/>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2413000">
                  <a:extLst>
                    <a:ext uri="{9D8B030D-6E8A-4147-A177-3AD203B41FA5}">
                      <a16:colId xmlns:a16="http://schemas.microsoft.com/office/drawing/2014/main" val="1224624564"/>
                    </a:ext>
                  </a:extLst>
                </a:gridCol>
                <a:gridCol w="510540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Synonym</a:t>
                      </a:r>
                    </a:p>
                  </a:txBody>
                  <a:tcPr/>
                </a:tc>
                <a:tc>
                  <a:txBody>
                    <a:bodyPr/>
                    <a:lstStyle/>
                    <a:p>
                      <a:r>
                        <a:rPr lang="en-US" dirty="0"/>
                        <a:t>Move Condition</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cmove</a:t>
                      </a:r>
                      <a:r>
                        <a:rPr lang="en-US" dirty="0">
                          <a:latin typeface="Consolas" panose="020B0609020204030204" pitchFamily="49" charset="0"/>
                          <a:cs typeface="Consolas" panose="020B0609020204030204" pitchFamily="49" charset="0"/>
                        </a:rPr>
                        <a:t> S,R</a:t>
                      </a:r>
                    </a:p>
                  </a:txBody>
                  <a:tcPr/>
                </a:tc>
                <a:tc>
                  <a:txBody>
                    <a:bodyPr/>
                    <a:lstStyle/>
                    <a:p>
                      <a:r>
                        <a:rPr lang="en-US" dirty="0" err="1">
                          <a:latin typeface="Consolas" panose="020B0609020204030204" pitchFamily="49" charset="0"/>
                          <a:cs typeface="Consolas" panose="020B0609020204030204" pitchFamily="49" charset="0"/>
                        </a:rPr>
                        <a:t>cmovz</a:t>
                      </a:r>
                      <a:endParaRPr lang="en-US" dirty="0">
                        <a:latin typeface="Consolas" panose="020B0609020204030204" pitchFamily="49" charset="0"/>
                        <a:cs typeface="Consolas" panose="020B0609020204030204" pitchFamily="49" charset="0"/>
                      </a:endParaRPr>
                    </a:p>
                  </a:txBody>
                  <a:tcPr/>
                </a:tc>
                <a:tc>
                  <a:txBody>
                    <a:bodyPr/>
                    <a:lstStyle/>
                    <a:p>
                      <a:r>
                        <a:rPr lang="en-US" dirty="0"/>
                        <a:t>Equal / zero (ZF = 1)</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cmovne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cmovnz</a:t>
                      </a:r>
                      <a:endParaRPr lang="en-US" dirty="0">
                        <a:latin typeface="Consolas" panose="020B0609020204030204" pitchFamily="49" charset="0"/>
                        <a:cs typeface="Consolas" panose="020B0609020204030204" pitchFamily="49" charset="0"/>
                      </a:endParaRPr>
                    </a:p>
                  </a:txBody>
                  <a:tcPr/>
                </a:tc>
                <a:tc>
                  <a:txBody>
                    <a:bodyPr/>
                    <a:lstStyle/>
                    <a:p>
                      <a:r>
                        <a:rPr lang="en-US" dirty="0"/>
                        <a:t>Not equal / not zero (ZF = 0)</a:t>
                      </a:r>
                    </a:p>
                  </a:txBody>
                  <a:tcPr/>
                </a:tc>
                <a:extLst>
                  <a:ext uri="{0D108BD9-81ED-4DB2-BD59-A6C34878D82A}">
                    <a16:rowId xmlns:a16="http://schemas.microsoft.com/office/drawing/2014/main" val="850718582"/>
                  </a:ext>
                </a:extLst>
              </a:tr>
              <a:tr h="365760">
                <a:tc>
                  <a:txBody>
                    <a:bodyPr/>
                    <a:lstStyle/>
                    <a:p>
                      <a:r>
                        <a:rPr lang="en-US" dirty="0" err="1">
                          <a:latin typeface="Consolas" panose="020B0609020204030204" pitchFamily="49" charset="0"/>
                          <a:cs typeface="Consolas" panose="020B0609020204030204" pitchFamily="49" charset="0"/>
                        </a:rPr>
                        <a:t>cmovs</a:t>
                      </a:r>
                      <a:r>
                        <a:rPr lang="en-US" dirty="0">
                          <a:latin typeface="Consolas" panose="020B0609020204030204" pitchFamily="49" charset="0"/>
                          <a:cs typeface="Consolas" panose="020B0609020204030204" pitchFamily="49" charset="0"/>
                        </a:rPr>
                        <a:t> S,R</a:t>
                      </a:r>
                    </a:p>
                  </a:txBody>
                  <a:tcPr/>
                </a:tc>
                <a:tc>
                  <a:txBody>
                    <a:bodyPr/>
                    <a:lstStyle/>
                    <a:p>
                      <a:endParaRPr lang="en-US" dirty="0"/>
                    </a:p>
                  </a:txBody>
                  <a:tcPr/>
                </a:tc>
                <a:tc>
                  <a:txBody>
                    <a:bodyPr/>
                    <a:lstStyle/>
                    <a:p>
                      <a:r>
                        <a:rPr lang="en-US" dirty="0"/>
                        <a:t>Negative (SF = 1)</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cmovns</a:t>
                      </a:r>
                      <a:r>
                        <a:rPr lang="en-US" dirty="0">
                          <a:latin typeface="Consolas" panose="020B0609020204030204" pitchFamily="49" charset="0"/>
                          <a:cs typeface="Consolas" panose="020B0609020204030204" pitchFamily="49" charset="0"/>
                        </a:rPr>
                        <a:t> S,R</a:t>
                      </a:r>
                    </a:p>
                  </a:txBody>
                  <a:tcPr/>
                </a:tc>
                <a:tc>
                  <a:txBody>
                    <a:bodyPr/>
                    <a:lstStyle/>
                    <a:p>
                      <a:endParaRPr lang="en-US" dirty="0"/>
                    </a:p>
                  </a:txBody>
                  <a:tcPr/>
                </a:tc>
                <a:tc>
                  <a:txBody>
                    <a:bodyPr/>
                    <a:lstStyle/>
                    <a:p>
                      <a:r>
                        <a:rPr lang="en-US" dirty="0"/>
                        <a:t>Nonnegative (SF = 0)</a:t>
                      </a:r>
                    </a:p>
                  </a:txBody>
                  <a:tcPr/>
                </a:tc>
                <a:extLst>
                  <a:ext uri="{0D108BD9-81ED-4DB2-BD59-A6C34878D82A}">
                    <a16:rowId xmlns:a16="http://schemas.microsoft.com/office/drawing/2014/main" val="1833998801"/>
                  </a:ext>
                </a:extLst>
              </a:tr>
              <a:tr h="365760">
                <a:tc>
                  <a:txBody>
                    <a:bodyPr/>
                    <a:lstStyle/>
                    <a:p>
                      <a:r>
                        <a:rPr lang="en-US" dirty="0" err="1">
                          <a:latin typeface="Consolas" panose="020B0609020204030204" pitchFamily="49" charset="0"/>
                          <a:cs typeface="Consolas" panose="020B0609020204030204" pitchFamily="49" charset="0"/>
                        </a:rPr>
                        <a:t>cmovg</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cmovnle</a:t>
                      </a:r>
                      <a:endParaRPr lang="en-US" dirty="0">
                        <a:latin typeface="Consolas" panose="020B0609020204030204" pitchFamily="49" charset="0"/>
                        <a:cs typeface="Consolas" panose="020B0609020204030204" pitchFamily="49" charset="0"/>
                      </a:endParaRPr>
                    </a:p>
                  </a:txBody>
                  <a:tcPr/>
                </a:tc>
                <a:tc>
                  <a:txBody>
                    <a:bodyPr/>
                    <a:lstStyle/>
                    <a:p>
                      <a:r>
                        <a:rPr lang="en-US" dirty="0"/>
                        <a:t>Greater (signed &gt;) (SF = 0 and SF = OF)</a:t>
                      </a:r>
                    </a:p>
                  </a:txBody>
                  <a:tcPr/>
                </a:tc>
                <a:extLst>
                  <a:ext uri="{0D108BD9-81ED-4DB2-BD59-A6C34878D82A}">
                    <a16:rowId xmlns:a16="http://schemas.microsoft.com/office/drawing/2014/main" val="263179765"/>
                  </a:ext>
                </a:extLst>
              </a:tr>
              <a:tr h="365760">
                <a:tc>
                  <a:txBody>
                    <a:bodyPr/>
                    <a:lstStyle/>
                    <a:p>
                      <a:r>
                        <a:rPr lang="en-US" dirty="0" err="1">
                          <a:latin typeface="Consolas" panose="020B0609020204030204" pitchFamily="49" charset="0"/>
                          <a:cs typeface="Consolas" panose="020B0609020204030204" pitchFamily="49" charset="0"/>
                        </a:rPr>
                        <a:t>cmovge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cmovnl</a:t>
                      </a:r>
                      <a:endParaRPr lang="en-US" dirty="0">
                        <a:latin typeface="Consolas" panose="020B0609020204030204" pitchFamily="49" charset="0"/>
                        <a:cs typeface="Consolas" panose="020B0609020204030204" pitchFamily="49" charset="0"/>
                      </a:endParaRPr>
                    </a:p>
                  </a:txBody>
                  <a:tcPr/>
                </a:tc>
                <a:tc>
                  <a:txBody>
                    <a:bodyPr/>
                    <a:lstStyle/>
                    <a:p>
                      <a:r>
                        <a:rPr lang="en-US" dirty="0"/>
                        <a:t>Greater or equal (signed &gt;=) (SF = OF)</a:t>
                      </a:r>
                    </a:p>
                  </a:txBody>
                  <a:tcPr/>
                </a:tc>
                <a:extLst>
                  <a:ext uri="{0D108BD9-81ED-4DB2-BD59-A6C34878D82A}">
                    <a16:rowId xmlns:a16="http://schemas.microsoft.com/office/drawing/2014/main" val="2246496874"/>
                  </a:ext>
                </a:extLst>
              </a:tr>
              <a:tr h="365760">
                <a:tc>
                  <a:txBody>
                    <a:bodyPr/>
                    <a:lstStyle/>
                    <a:p>
                      <a:r>
                        <a:rPr lang="en-US" dirty="0" err="1">
                          <a:latin typeface="Consolas" panose="020B0609020204030204" pitchFamily="49" charset="0"/>
                          <a:cs typeface="Consolas" panose="020B0609020204030204" pitchFamily="49" charset="0"/>
                        </a:rPr>
                        <a:t>cmovl</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cmovnge</a:t>
                      </a:r>
                      <a:endParaRPr lang="en-US" dirty="0">
                        <a:latin typeface="Consolas" panose="020B0609020204030204" pitchFamily="49" charset="0"/>
                        <a:cs typeface="Consolas" panose="020B0609020204030204" pitchFamily="49" charset="0"/>
                      </a:endParaRPr>
                    </a:p>
                  </a:txBody>
                  <a:tcPr/>
                </a:tc>
                <a:tc>
                  <a:txBody>
                    <a:bodyPr/>
                    <a:lstStyle/>
                    <a:p>
                      <a:r>
                        <a:rPr lang="en-US" dirty="0"/>
                        <a:t>Less (signed &lt;) (SF != OF)</a:t>
                      </a:r>
                    </a:p>
                  </a:txBody>
                  <a:tcPr/>
                </a:tc>
                <a:extLst>
                  <a:ext uri="{0D108BD9-81ED-4DB2-BD59-A6C34878D82A}">
                    <a16:rowId xmlns:a16="http://schemas.microsoft.com/office/drawing/2014/main" val="4122665798"/>
                  </a:ext>
                </a:extLst>
              </a:tr>
              <a:tr h="365760">
                <a:tc>
                  <a:txBody>
                    <a:bodyPr/>
                    <a:lstStyle/>
                    <a:p>
                      <a:r>
                        <a:rPr lang="en-US" dirty="0" err="1">
                          <a:latin typeface="Consolas" panose="020B0609020204030204" pitchFamily="49" charset="0"/>
                          <a:cs typeface="Consolas" panose="020B0609020204030204" pitchFamily="49" charset="0"/>
                        </a:rPr>
                        <a:t>cmovle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cmovng</a:t>
                      </a:r>
                      <a:endParaRPr lang="en-US" dirty="0">
                        <a:latin typeface="Consolas" panose="020B0609020204030204" pitchFamily="49" charset="0"/>
                        <a:cs typeface="Consolas" panose="020B0609020204030204" pitchFamily="49" charset="0"/>
                      </a:endParaRPr>
                    </a:p>
                  </a:txBody>
                  <a:tcPr/>
                </a:tc>
                <a:tc>
                  <a:txBody>
                    <a:bodyPr/>
                    <a:lstStyle/>
                    <a:p>
                      <a:r>
                        <a:rPr lang="en-US" dirty="0"/>
                        <a:t>Less or equal (signed &lt;=) (ZF = 1 or SF! = OF)</a:t>
                      </a:r>
                    </a:p>
                  </a:txBody>
                  <a:tcPr/>
                </a:tc>
                <a:extLst>
                  <a:ext uri="{0D108BD9-81ED-4DB2-BD59-A6C34878D82A}">
                    <a16:rowId xmlns:a16="http://schemas.microsoft.com/office/drawing/2014/main" val="2436167288"/>
                  </a:ext>
                </a:extLst>
              </a:tr>
              <a:tr h="365760">
                <a:tc>
                  <a:txBody>
                    <a:bodyPr/>
                    <a:lstStyle/>
                    <a:p>
                      <a:r>
                        <a:rPr lang="en-US" dirty="0" err="1">
                          <a:latin typeface="Consolas" panose="020B0609020204030204" pitchFamily="49" charset="0"/>
                          <a:cs typeface="Consolas" panose="020B0609020204030204" pitchFamily="49" charset="0"/>
                        </a:rPr>
                        <a:t>cmova</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cmovnbe</a:t>
                      </a:r>
                      <a:endParaRPr lang="en-US" dirty="0">
                        <a:latin typeface="Consolas" panose="020B0609020204030204" pitchFamily="49" charset="0"/>
                        <a:cs typeface="Consolas" panose="020B0609020204030204" pitchFamily="49" charset="0"/>
                      </a:endParaRPr>
                    </a:p>
                  </a:txBody>
                  <a:tcPr/>
                </a:tc>
                <a:tc>
                  <a:txBody>
                    <a:bodyPr/>
                    <a:lstStyle/>
                    <a:p>
                      <a:r>
                        <a:rPr lang="en-US" dirty="0"/>
                        <a:t>Above (unsigned &gt;) (CF = 0 and ZF = 0)</a:t>
                      </a:r>
                    </a:p>
                  </a:txBody>
                  <a:tcPr/>
                </a:tc>
                <a:extLst>
                  <a:ext uri="{0D108BD9-81ED-4DB2-BD59-A6C34878D82A}">
                    <a16:rowId xmlns:a16="http://schemas.microsoft.com/office/drawing/2014/main" val="1192051391"/>
                  </a:ext>
                </a:extLst>
              </a:tr>
              <a:tr h="365760">
                <a:tc>
                  <a:txBody>
                    <a:bodyPr/>
                    <a:lstStyle/>
                    <a:p>
                      <a:r>
                        <a:rPr lang="en-US" dirty="0" err="1">
                          <a:latin typeface="Consolas" panose="020B0609020204030204" pitchFamily="49" charset="0"/>
                          <a:cs typeface="Consolas" panose="020B0609020204030204" pitchFamily="49" charset="0"/>
                        </a:rPr>
                        <a:t>cmovae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cmovnb</a:t>
                      </a:r>
                      <a:endParaRPr lang="en-US" dirty="0">
                        <a:latin typeface="Consolas" panose="020B0609020204030204" pitchFamily="49" charset="0"/>
                        <a:cs typeface="Consolas" panose="020B0609020204030204" pitchFamily="49" charset="0"/>
                      </a:endParaRPr>
                    </a:p>
                  </a:txBody>
                  <a:tcPr/>
                </a:tc>
                <a:tc>
                  <a:txBody>
                    <a:bodyPr/>
                    <a:lstStyle/>
                    <a:p>
                      <a:r>
                        <a:rPr lang="en-US" dirty="0"/>
                        <a:t>Above or equal (unsigned &gt;=) (CF = 0)</a:t>
                      </a:r>
                    </a:p>
                  </a:txBody>
                  <a:tcPr/>
                </a:tc>
                <a:extLst>
                  <a:ext uri="{0D108BD9-81ED-4DB2-BD59-A6C34878D82A}">
                    <a16:rowId xmlns:a16="http://schemas.microsoft.com/office/drawing/2014/main" val="3471406641"/>
                  </a:ext>
                </a:extLst>
              </a:tr>
              <a:tr h="365760">
                <a:tc>
                  <a:txBody>
                    <a:bodyPr/>
                    <a:lstStyle/>
                    <a:p>
                      <a:r>
                        <a:rPr lang="en-US" dirty="0" err="1">
                          <a:latin typeface="Consolas" panose="020B0609020204030204" pitchFamily="49" charset="0"/>
                          <a:cs typeface="Consolas" panose="020B0609020204030204" pitchFamily="49" charset="0"/>
                        </a:rPr>
                        <a:t>cmovb</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cmovnae</a:t>
                      </a:r>
                      <a:endParaRPr lang="en-US" dirty="0">
                        <a:latin typeface="Consolas" panose="020B0609020204030204" pitchFamily="49" charset="0"/>
                        <a:cs typeface="Consolas" panose="020B0609020204030204" pitchFamily="49" charset="0"/>
                      </a:endParaRPr>
                    </a:p>
                  </a:txBody>
                  <a:tcPr/>
                </a:tc>
                <a:tc>
                  <a:txBody>
                    <a:bodyPr/>
                    <a:lstStyle/>
                    <a:p>
                      <a:r>
                        <a:rPr lang="en-US" dirty="0"/>
                        <a:t>Below (unsigned &lt;) (CF = 1)</a:t>
                      </a:r>
                    </a:p>
                  </a:txBody>
                  <a:tcPr/>
                </a:tc>
                <a:extLst>
                  <a:ext uri="{0D108BD9-81ED-4DB2-BD59-A6C34878D82A}">
                    <a16:rowId xmlns:a16="http://schemas.microsoft.com/office/drawing/2014/main" val="2805478896"/>
                  </a:ext>
                </a:extLst>
              </a:tr>
              <a:tr h="365760">
                <a:tc>
                  <a:txBody>
                    <a:bodyPr/>
                    <a:lstStyle/>
                    <a:p>
                      <a:r>
                        <a:rPr lang="en-US" dirty="0" err="1">
                          <a:latin typeface="Consolas" panose="020B0609020204030204" pitchFamily="49" charset="0"/>
                          <a:cs typeface="Consolas" panose="020B0609020204030204" pitchFamily="49" charset="0"/>
                        </a:rPr>
                        <a:t>cmovbe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cmovna</a:t>
                      </a:r>
                      <a:endParaRPr lang="en-US" dirty="0">
                        <a:latin typeface="Consolas" panose="020B0609020204030204" pitchFamily="49" charset="0"/>
                        <a:cs typeface="Consolas" panose="020B0609020204030204" pitchFamily="49" charset="0"/>
                      </a:endParaRPr>
                    </a:p>
                  </a:txBody>
                  <a:tcPr/>
                </a:tc>
                <a:tc>
                  <a:txBody>
                    <a:bodyPr/>
                    <a:lstStyle/>
                    <a:p>
                      <a:r>
                        <a:rPr lang="en-US" dirty="0"/>
                        <a:t>Below or equal (unsigned &lt;=) (CF = 1 or ZF = 1)</a:t>
                      </a:r>
                    </a:p>
                  </a:txBody>
                  <a:tcPr/>
                </a:tc>
                <a:extLst>
                  <a:ext uri="{0D108BD9-81ED-4DB2-BD59-A6C34878D82A}">
                    <a16:rowId xmlns:a16="http://schemas.microsoft.com/office/drawing/2014/main" val="4196062135"/>
                  </a:ext>
                </a:extLst>
              </a:tr>
            </a:tbl>
          </a:graphicData>
        </a:graphic>
      </p:graphicFrame>
    </p:spTree>
    <p:extLst>
      <p:ext uri="{BB962C8B-B14F-4D97-AF65-F5344CB8AC3E}">
        <p14:creationId xmlns:p14="http://schemas.microsoft.com/office/powerpoint/2010/main" val="42351804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D26A0-2ADB-5B42-91F0-35BD8D511C9F}"/>
              </a:ext>
            </a:extLst>
          </p:cNvPr>
          <p:cNvSpPr>
            <a:spLocks noGrp="1"/>
          </p:cNvSpPr>
          <p:nvPr>
            <p:ph type="title"/>
          </p:nvPr>
        </p:nvSpPr>
        <p:spPr/>
        <p:txBody>
          <a:bodyPr/>
          <a:lstStyle/>
          <a:p>
            <a:r>
              <a:rPr lang="en-US" dirty="0"/>
              <a:t>Last Lab: Conditional Move</a:t>
            </a:r>
          </a:p>
        </p:txBody>
      </p:sp>
      <p:sp>
        <p:nvSpPr>
          <p:cNvPr id="3" name="Content Placeholder 2">
            <a:extLst>
              <a:ext uri="{FF2B5EF4-FFF2-40B4-BE49-F238E27FC236}">
                <a16:creationId xmlns:a16="http://schemas.microsoft.com/office/drawing/2014/main" id="{B9FBC770-8601-7446-AE4D-232CECF85E61}"/>
              </a:ext>
            </a:extLst>
          </p:cNvPr>
          <p:cNvSpPr>
            <a:spLocks noGrp="1"/>
          </p:cNvSpPr>
          <p:nvPr>
            <p:ph idx="1"/>
          </p:nvPr>
        </p:nvSpPr>
        <p:spPr>
          <a:xfrm>
            <a:off x="152400" y="1295400"/>
            <a:ext cx="5791200" cy="5181600"/>
          </a:xfrm>
        </p:spPr>
        <p:txBody>
          <a:bodyPr/>
          <a:lstStyle/>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signed_division</a:t>
            </a:r>
            <a:r>
              <a:rPr lang="en-US" dirty="0">
                <a:latin typeface="Consolas" panose="020B0609020204030204" pitchFamily="49" charset="0"/>
                <a:cs typeface="Consolas" panose="020B0609020204030204" pitchFamily="49" charset="0"/>
              </a:rPr>
              <a:t>(int x) {</a:t>
            </a:r>
          </a:p>
          <a:p>
            <a:pPr marL="0" indent="0">
              <a:buNone/>
            </a:pPr>
            <a:r>
              <a:rPr lang="en-US" dirty="0">
                <a:latin typeface="Consolas" panose="020B0609020204030204" pitchFamily="49" charset="0"/>
                <a:cs typeface="Consolas" panose="020B0609020204030204" pitchFamily="49" charset="0"/>
              </a:rPr>
              <a:t>	return x / 4;</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signed_division</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leal</a:t>
            </a:r>
            <a:r>
              <a:rPr lang="en-US" dirty="0">
                <a:latin typeface="Consolas" panose="020B0609020204030204" pitchFamily="49" charset="0"/>
                <a:cs typeface="Consolas" panose="020B0609020204030204" pitchFamily="49" charset="0"/>
              </a:rPr>
              <a:t> 3(%</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testl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cmovns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sarl</a:t>
            </a: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ret</a:t>
            </a: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p:txBody>
      </p:sp>
      <p:cxnSp>
        <p:nvCxnSpPr>
          <p:cNvPr id="5" name="Straight Connector 4">
            <a:extLst>
              <a:ext uri="{FF2B5EF4-FFF2-40B4-BE49-F238E27FC236}">
                <a16:creationId xmlns:a16="http://schemas.microsoft.com/office/drawing/2014/main" id="{C2D295EB-0A74-0B42-97E8-72A8C27B2722}"/>
              </a:ext>
            </a:extLst>
          </p:cNvPr>
          <p:cNvCxnSpPr>
            <a:cxnSpLocks/>
          </p:cNvCxnSpPr>
          <p:nvPr/>
        </p:nvCxnSpPr>
        <p:spPr>
          <a:xfrm>
            <a:off x="381000" y="3048000"/>
            <a:ext cx="111252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C2488DB-EB0E-1C46-89D2-30E8888C43A6}"/>
              </a:ext>
            </a:extLst>
          </p:cNvPr>
          <p:cNvSpPr txBox="1"/>
          <p:nvPr/>
        </p:nvSpPr>
        <p:spPr>
          <a:xfrm>
            <a:off x="5486400" y="3886200"/>
            <a:ext cx="3002169" cy="523220"/>
          </a:xfrm>
          <a:prstGeom prst="rect">
            <a:avLst/>
          </a:prstGeom>
          <a:noFill/>
        </p:spPr>
        <p:txBody>
          <a:bodyPr wrap="none" rtlCol="0">
            <a:spAutoFit/>
          </a:bodyPr>
          <a:lstStyle/>
          <a:p>
            <a:pPr algn="l"/>
            <a:r>
              <a:rPr lang="en-US" sz="2800" dirty="0">
                <a:solidFill>
                  <a:schemeClr val="accent2">
                    <a:lumMod val="75000"/>
                  </a:schemeClr>
                </a:solidFill>
                <a:latin typeface="+mn-lt"/>
              </a:rPr>
              <a:t>Put x + 3 into %</a:t>
            </a:r>
            <a:r>
              <a:rPr lang="en-US" sz="2800" dirty="0" err="1">
                <a:solidFill>
                  <a:schemeClr val="accent2">
                    <a:lumMod val="75000"/>
                  </a:schemeClr>
                </a:solidFill>
                <a:latin typeface="+mn-lt"/>
              </a:rPr>
              <a:t>eax</a:t>
            </a:r>
            <a:endParaRPr lang="en-US" sz="2800" dirty="0">
              <a:solidFill>
                <a:schemeClr val="accent2">
                  <a:lumMod val="75000"/>
                </a:schemeClr>
              </a:solidFill>
              <a:latin typeface="+mn-lt"/>
            </a:endParaRPr>
          </a:p>
        </p:txBody>
      </p:sp>
      <p:sp>
        <p:nvSpPr>
          <p:cNvPr id="8" name="TextBox 7">
            <a:extLst>
              <a:ext uri="{FF2B5EF4-FFF2-40B4-BE49-F238E27FC236}">
                <a16:creationId xmlns:a16="http://schemas.microsoft.com/office/drawing/2014/main" id="{57689519-D749-6D40-8B50-7EDCB76618F4}"/>
              </a:ext>
            </a:extLst>
          </p:cNvPr>
          <p:cNvSpPr txBox="1"/>
          <p:nvPr/>
        </p:nvSpPr>
        <p:spPr>
          <a:xfrm>
            <a:off x="5486400" y="4343400"/>
            <a:ext cx="2962671" cy="523220"/>
          </a:xfrm>
          <a:prstGeom prst="rect">
            <a:avLst/>
          </a:prstGeom>
          <a:noFill/>
        </p:spPr>
        <p:txBody>
          <a:bodyPr wrap="none" rtlCol="0">
            <a:spAutoFit/>
          </a:bodyPr>
          <a:lstStyle/>
          <a:p>
            <a:pPr algn="l"/>
            <a:r>
              <a:rPr lang="en-US" sz="2800" dirty="0">
                <a:solidFill>
                  <a:schemeClr val="accent2">
                    <a:lumMod val="75000"/>
                  </a:schemeClr>
                </a:solidFill>
                <a:latin typeface="+mn-lt"/>
              </a:rPr>
              <a:t>Check the sign of x</a:t>
            </a:r>
          </a:p>
        </p:txBody>
      </p:sp>
      <p:sp>
        <p:nvSpPr>
          <p:cNvPr id="9" name="TextBox 8">
            <a:extLst>
              <a:ext uri="{FF2B5EF4-FFF2-40B4-BE49-F238E27FC236}">
                <a16:creationId xmlns:a16="http://schemas.microsoft.com/office/drawing/2014/main" id="{224E04C7-5648-2D44-B46D-080E5E9AED88}"/>
              </a:ext>
            </a:extLst>
          </p:cNvPr>
          <p:cNvSpPr txBox="1"/>
          <p:nvPr/>
        </p:nvSpPr>
        <p:spPr>
          <a:xfrm>
            <a:off x="5486400" y="4876800"/>
            <a:ext cx="4680384" cy="523220"/>
          </a:xfrm>
          <a:prstGeom prst="rect">
            <a:avLst/>
          </a:prstGeom>
          <a:noFill/>
        </p:spPr>
        <p:txBody>
          <a:bodyPr wrap="none" rtlCol="0">
            <a:spAutoFit/>
          </a:bodyPr>
          <a:lstStyle/>
          <a:p>
            <a:pPr algn="l"/>
            <a:r>
              <a:rPr lang="en-US" sz="2800" dirty="0">
                <a:solidFill>
                  <a:schemeClr val="accent2">
                    <a:lumMod val="75000"/>
                  </a:schemeClr>
                </a:solidFill>
                <a:latin typeface="+mn-lt"/>
              </a:rPr>
              <a:t>If x is positive, put x into %</a:t>
            </a:r>
            <a:r>
              <a:rPr lang="en-US" sz="2800" dirty="0" err="1">
                <a:solidFill>
                  <a:schemeClr val="accent2">
                    <a:lumMod val="75000"/>
                  </a:schemeClr>
                </a:solidFill>
                <a:latin typeface="+mn-lt"/>
              </a:rPr>
              <a:t>eax</a:t>
            </a:r>
            <a:endParaRPr lang="en-US" sz="2800" dirty="0">
              <a:solidFill>
                <a:schemeClr val="accent2">
                  <a:lumMod val="75000"/>
                </a:schemeClr>
              </a:solidFill>
              <a:latin typeface="+mn-lt"/>
            </a:endParaRPr>
          </a:p>
        </p:txBody>
      </p:sp>
      <p:sp>
        <p:nvSpPr>
          <p:cNvPr id="10" name="TextBox 9">
            <a:extLst>
              <a:ext uri="{FF2B5EF4-FFF2-40B4-BE49-F238E27FC236}">
                <a16:creationId xmlns:a16="http://schemas.microsoft.com/office/drawing/2014/main" id="{9B11ED70-62C2-DE43-BDCB-30DFEBE311E2}"/>
              </a:ext>
            </a:extLst>
          </p:cNvPr>
          <p:cNvSpPr txBox="1"/>
          <p:nvPr/>
        </p:nvSpPr>
        <p:spPr>
          <a:xfrm>
            <a:off x="5486400" y="5410200"/>
            <a:ext cx="2700932" cy="523220"/>
          </a:xfrm>
          <a:prstGeom prst="rect">
            <a:avLst/>
          </a:prstGeom>
          <a:noFill/>
        </p:spPr>
        <p:txBody>
          <a:bodyPr wrap="none" rtlCol="0">
            <a:spAutoFit/>
          </a:bodyPr>
          <a:lstStyle/>
          <a:p>
            <a:pPr algn="l"/>
            <a:r>
              <a:rPr lang="en-US" sz="2800" dirty="0">
                <a:solidFill>
                  <a:schemeClr val="accent2">
                    <a:lumMod val="75000"/>
                  </a:schemeClr>
                </a:solidFill>
                <a:latin typeface="+mn-lt"/>
              </a:rPr>
              <a:t>Divide %</a:t>
            </a:r>
            <a:r>
              <a:rPr lang="en-US" sz="2800" dirty="0" err="1">
                <a:solidFill>
                  <a:schemeClr val="accent2">
                    <a:lumMod val="75000"/>
                  </a:schemeClr>
                </a:solidFill>
                <a:latin typeface="+mn-lt"/>
              </a:rPr>
              <a:t>eax</a:t>
            </a:r>
            <a:r>
              <a:rPr lang="en-US" sz="2800" dirty="0">
                <a:solidFill>
                  <a:schemeClr val="accent2">
                    <a:lumMod val="75000"/>
                  </a:schemeClr>
                </a:solidFill>
                <a:latin typeface="+mn-lt"/>
              </a:rPr>
              <a:t> by 4</a:t>
            </a:r>
          </a:p>
        </p:txBody>
      </p:sp>
    </p:spTree>
    <p:extLst>
      <p:ext uri="{BB962C8B-B14F-4D97-AF65-F5344CB8AC3E}">
        <p14:creationId xmlns:p14="http://schemas.microsoft.com/office/powerpoint/2010/main" val="341929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560B1-EAA5-A272-7C62-7D7B93C1378C}"/>
              </a:ext>
            </a:extLst>
          </p:cNvPr>
          <p:cNvSpPr>
            <a:spLocks noGrp="1"/>
          </p:cNvSpPr>
          <p:nvPr>
            <p:ph type="title"/>
          </p:nvPr>
        </p:nvSpPr>
        <p:spPr/>
        <p:txBody>
          <a:bodyPr/>
          <a:lstStyle/>
          <a:p>
            <a:r>
              <a:rPr lang="en-US" dirty="0"/>
              <a:t>Optimizations</a:t>
            </a:r>
          </a:p>
        </p:txBody>
      </p:sp>
      <p:sp>
        <p:nvSpPr>
          <p:cNvPr id="3" name="Content Placeholder 2">
            <a:extLst>
              <a:ext uri="{FF2B5EF4-FFF2-40B4-BE49-F238E27FC236}">
                <a16:creationId xmlns:a16="http://schemas.microsoft.com/office/drawing/2014/main" id="{79FDCD0F-CBA2-3D69-3FE9-A082A04B6991}"/>
              </a:ext>
            </a:extLst>
          </p:cNvPr>
          <p:cNvSpPr>
            <a:spLocks noGrp="1"/>
          </p:cNvSpPr>
          <p:nvPr>
            <p:ph idx="1"/>
          </p:nvPr>
        </p:nvSpPr>
        <p:spPr/>
        <p:txBody>
          <a:bodyPr/>
          <a:lstStyle/>
          <a:p>
            <a:r>
              <a:rPr lang="en-US" b="1" dirty="0"/>
              <a:t>Conditional Moves </a:t>
            </a:r>
            <a:r>
              <a:rPr lang="en-US" dirty="0"/>
              <a:t>can sometimes eliminate “branches” (jumps), which are particularly inefficient on modern computer hardware. </a:t>
            </a:r>
          </a:p>
          <a:p>
            <a:r>
              <a:rPr lang="en-US" dirty="0"/>
              <a:t>Processors try to </a:t>
            </a:r>
            <a:r>
              <a:rPr lang="en-US" i="1" dirty="0"/>
              <a:t>predict </a:t>
            </a:r>
            <a:r>
              <a:rPr lang="en-US" dirty="0"/>
              <a:t>the future execution of instructions for maximum performance. This is difficult to do with jumps. </a:t>
            </a:r>
          </a:p>
          <a:p>
            <a:r>
              <a:rPr lang="en-US" dirty="0"/>
              <a:t>This is called </a:t>
            </a:r>
            <a:r>
              <a:rPr lang="en-US" b="1" dirty="0"/>
              <a:t>branch prediction</a:t>
            </a:r>
            <a:r>
              <a:rPr lang="en-US" dirty="0"/>
              <a:t> / </a:t>
            </a:r>
            <a:r>
              <a:rPr lang="en-US" b="1" dirty="0"/>
              <a:t>speculative execution</a:t>
            </a:r>
          </a:p>
          <a:p>
            <a:r>
              <a:rPr lang="en-US" dirty="0"/>
              <a:t>The </a:t>
            </a:r>
            <a:r>
              <a:rPr lang="en-US" b="1" dirty="0" err="1"/>
              <a:t>Spectre</a:t>
            </a:r>
            <a:r>
              <a:rPr lang="en-US" dirty="0"/>
              <a:t> vulnerability exploited an issue with this on modern processors to access protected information</a:t>
            </a:r>
          </a:p>
          <a:p>
            <a:r>
              <a:rPr lang="en-US" dirty="0"/>
              <a:t>Processors may also use </a:t>
            </a:r>
            <a:r>
              <a:rPr lang="en-US" i="1" dirty="0"/>
              <a:t>out-of-order execution</a:t>
            </a:r>
            <a:r>
              <a:rPr lang="en-US" b="1" dirty="0"/>
              <a:t> </a:t>
            </a:r>
            <a:r>
              <a:rPr lang="en-US" dirty="0"/>
              <a:t>(look ahead)</a:t>
            </a:r>
          </a:p>
          <a:p>
            <a:r>
              <a:rPr lang="en-US" dirty="0"/>
              <a:t>The </a:t>
            </a:r>
            <a:r>
              <a:rPr lang="en-US" b="1" dirty="0"/>
              <a:t>Meltdown</a:t>
            </a:r>
            <a:r>
              <a:rPr lang="en-US" dirty="0"/>
              <a:t> vulnerability exploited an issue with out-of-order execution on modern processors to access protected data</a:t>
            </a:r>
          </a:p>
          <a:p>
            <a:r>
              <a:rPr lang="en-US" dirty="0">
                <a:hlinkClick r:id="rId2"/>
              </a:rPr>
              <a:t>https://meltdownattack.com</a:t>
            </a:r>
            <a:r>
              <a:rPr lang="en-US" dirty="0"/>
              <a:t> </a:t>
            </a:r>
          </a:p>
        </p:txBody>
      </p:sp>
    </p:spTree>
    <p:extLst>
      <p:ext uri="{BB962C8B-B14F-4D97-AF65-F5344CB8AC3E}">
        <p14:creationId xmlns:p14="http://schemas.microsoft.com/office/powerpoint/2010/main" val="14760889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Recap: Assembly So Far</a:t>
            </a:r>
          </a:p>
          <a:p>
            <a:r>
              <a:rPr lang="en-US" dirty="0"/>
              <a:t>Assembly Execution and %rip</a:t>
            </a:r>
          </a:p>
          <a:p>
            <a:r>
              <a:rPr lang="en-US" dirty="0"/>
              <a:t>Control Flow Mechanics</a:t>
            </a:r>
          </a:p>
          <a:p>
            <a:pPr lvl="1"/>
            <a:r>
              <a:rPr lang="en-US" dirty="0"/>
              <a:t>Condition Codes</a:t>
            </a:r>
          </a:p>
          <a:p>
            <a:pPr lvl="1"/>
            <a:r>
              <a:rPr lang="en-US" dirty="0"/>
              <a:t>Assembly Instructions</a:t>
            </a:r>
          </a:p>
          <a:p>
            <a:r>
              <a:rPr lang="en-US" dirty="0"/>
              <a:t>If statements</a:t>
            </a:r>
          </a:p>
          <a:p>
            <a:r>
              <a:rPr lang="en-US" dirty="0"/>
              <a:t>Loops</a:t>
            </a:r>
          </a:p>
          <a:p>
            <a:pPr lvl="1"/>
            <a:r>
              <a:rPr lang="en-US" dirty="0"/>
              <a:t>While loops</a:t>
            </a:r>
          </a:p>
          <a:p>
            <a:pPr lvl="1"/>
            <a:r>
              <a:rPr lang="en-US" dirty="0"/>
              <a:t>For loops</a:t>
            </a:r>
          </a:p>
          <a:p>
            <a:r>
              <a:rPr lang="en-US" dirty="0"/>
              <a:t>Other Instructions That Depend On Condition Codes</a:t>
            </a:r>
          </a:p>
          <a:p>
            <a:pPr marL="0" indent="0">
              <a:buNone/>
            </a:pPr>
            <a:endParaRPr lang="en-US" b="1" dirty="0"/>
          </a:p>
          <a:p>
            <a:pPr marL="0" indent="0">
              <a:buNone/>
            </a:pPr>
            <a:r>
              <a:rPr lang="en-US" b="1" dirty="0"/>
              <a:t>Next time: </a:t>
            </a:r>
            <a:r>
              <a:rPr lang="en-US" dirty="0"/>
              <a:t>Function calls in assembly</a:t>
            </a:r>
            <a:endParaRPr lang="en-US" b="1" dirty="0"/>
          </a:p>
        </p:txBody>
      </p:sp>
      <p:sp>
        <p:nvSpPr>
          <p:cNvPr id="4" name="TextBox 3">
            <a:extLst>
              <a:ext uri="{FF2B5EF4-FFF2-40B4-BE49-F238E27FC236}">
                <a16:creationId xmlns:a16="http://schemas.microsoft.com/office/drawing/2014/main" id="{0B1BFE0F-A0E4-6A36-D66C-39CFA9D93D41}"/>
              </a:ext>
            </a:extLst>
          </p:cNvPr>
          <p:cNvSpPr txBox="1"/>
          <p:nvPr/>
        </p:nvSpPr>
        <p:spPr>
          <a:xfrm>
            <a:off x="4876799" y="1295400"/>
            <a:ext cx="7081777" cy="353943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Lecture 12 takeaway: </a:t>
            </a:r>
            <a:r>
              <a:rPr lang="en-US" sz="2800" dirty="0"/>
              <a:t>We represent control flow in assembly by storing information in condition codes and having instructions that act differently depending on the condition code values.  Loops and conditionals commonly use </a:t>
            </a:r>
            <a:r>
              <a:rPr lang="en-US" sz="2800" u="sng" dirty="0" err="1"/>
              <a:t>cmp</a:t>
            </a:r>
            <a:r>
              <a:rPr lang="en-US" sz="2800" dirty="0"/>
              <a:t> or </a:t>
            </a:r>
            <a:r>
              <a:rPr lang="en-US" sz="2800" u="sng" dirty="0"/>
              <a:t>test</a:t>
            </a:r>
            <a:r>
              <a:rPr lang="en-US" sz="2800" dirty="0"/>
              <a:t> along with jumps to conditionally skip over or repeat assembly instructions.</a:t>
            </a:r>
          </a:p>
        </p:txBody>
      </p:sp>
    </p:spTree>
    <p:extLst>
      <p:ext uri="{BB962C8B-B14F-4D97-AF65-F5344CB8AC3E}">
        <p14:creationId xmlns:p14="http://schemas.microsoft.com/office/powerpoint/2010/main" val="7386255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t>Practice: Fill in the blanks</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5C07D5A-D7B3-C34F-85FE-B0C635714DE2}"/>
              </a:ext>
            </a:extLst>
          </p:cNvPr>
          <p:cNvSpPr>
            <a:spLocks noGrp="1"/>
          </p:cNvSpPr>
          <p:nvPr>
            <p:ph idx="1"/>
          </p:nvPr>
        </p:nvSpPr>
        <p:spPr>
          <a:xfrm>
            <a:off x="6096000" y="1295400"/>
            <a:ext cx="58674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&lt;+0&gt;:   mov    $0x1,%eax</a:t>
            </a:r>
          </a:p>
          <a:p>
            <a:pPr marL="0" indent="0">
              <a:spcBef>
                <a:spcPts val="0"/>
              </a:spcBef>
              <a:buNone/>
            </a:pPr>
            <a:r>
              <a:rPr lang="en-US" sz="2400" dirty="0">
                <a:latin typeface="Consolas" panose="020B0609020204030204" pitchFamily="49" charset="0"/>
                <a:cs typeface="Consolas" panose="020B0609020204030204" pitchFamily="49" charset="0"/>
              </a:rPr>
              <a:t>&lt;+5&gt;: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rdi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&lt;+8&gt;:   </a:t>
            </a:r>
            <a:r>
              <a:rPr lang="en-US" sz="2400" dirty="0" err="1">
                <a:latin typeface="Consolas" panose="020B0609020204030204" pitchFamily="49" charset="0"/>
                <a:cs typeface="Consolas" panose="020B0609020204030204" pitchFamily="49" charset="0"/>
              </a:rPr>
              <a:t>jge</a:t>
            </a:r>
            <a:r>
              <a:rPr lang="en-US" sz="2400" dirty="0">
                <a:latin typeface="Consolas" panose="020B0609020204030204" pitchFamily="49" charset="0"/>
                <a:cs typeface="Consolas" panose="020B0609020204030204" pitchFamily="49" charset="0"/>
              </a:rPr>
              <a:t>    0x1151 &lt;loop+24&gt;</a:t>
            </a:r>
          </a:p>
          <a:p>
            <a:pPr marL="0" indent="0">
              <a:spcBef>
                <a:spcPts val="0"/>
              </a:spcBef>
              <a:buNone/>
            </a:pPr>
            <a:r>
              <a:rPr lang="en-US" sz="2400" dirty="0">
                <a:latin typeface="Consolas" panose="020B0609020204030204" pitchFamily="49" charset="0"/>
                <a:cs typeface="Consolas" panose="020B0609020204030204" pitchFamily="49" charset="0"/>
              </a:rPr>
              <a:t>&lt;+10&gt;:  lea    (%rdi,%rsi,1),%</a:t>
            </a:r>
            <a:r>
              <a:rPr lang="en-US" sz="2400" dirty="0" err="1">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&lt;+14&gt;:  </a:t>
            </a:r>
            <a:r>
              <a:rPr lang="en-US" sz="2400" dirty="0" err="1">
                <a:latin typeface="Consolas" panose="020B0609020204030204" pitchFamily="49" charset="0"/>
                <a:cs typeface="Consolas" panose="020B0609020204030204" pitchFamily="49" charset="0"/>
              </a:rPr>
              <a:t>imul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&lt;+18&gt;:  add    $0x1,%rdi</a:t>
            </a:r>
          </a:p>
          <a:p>
            <a:pPr marL="0" indent="0">
              <a:spcBef>
                <a:spcPts val="0"/>
              </a:spcBef>
              <a:buNone/>
            </a:pPr>
            <a:r>
              <a:rPr lang="en-US" sz="2400" dirty="0">
                <a:latin typeface="Consolas" panose="020B0609020204030204" pitchFamily="49" charset="0"/>
                <a:cs typeface="Consolas" panose="020B0609020204030204" pitchFamily="49" charset="0"/>
              </a:rPr>
              <a:t>&lt;+22&gt;:  </a:t>
            </a:r>
            <a:r>
              <a:rPr lang="en-US" sz="2400" dirty="0" err="1">
                <a:latin typeface="Consolas" panose="020B0609020204030204" pitchFamily="49" charset="0"/>
                <a:cs typeface="Consolas" panose="020B0609020204030204" pitchFamily="49" charset="0"/>
              </a:rPr>
              <a:t>jmp</a:t>
            </a:r>
            <a:r>
              <a:rPr lang="en-US" sz="2400" dirty="0">
                <a:latin typeface="Consolas" panose="020B0609020204030204" pitchFamily="49" charset="0"/>
                <a:cs typeface="Consolas" panose="020B0609020204030204" pitchFamily="49" charset="0"/>
              </a:rPr>
              <a:t>    0x113e &lt;loop+5&gt;</a:t>
            </a:r>
          </a:p>
          <a:p>
            <a:pPr marL="0" indent="0">
              <a:spcBef>
                <a:spcPts val="0"/>
              </a:spcBef>
              <a:buNone/>
            </a:pPr>
            <a:r>
              <a:rPr lang="en-US" sz="2400" dirty="0">
                <a:latin typeface="Consolas" panose="020B0609020204030204" pitchFamily="49" charset="0"/>
                <a:cs typeface="Consolas" panose="020B0609020204030204" pitchFamily="49" charset="0"/>
              </a:rPr>
              <a:t>&lt;+24&gt;:  </a:t>
            </a:r>
            <a:r>
              <a:rPr lang="en-US" sz="2400" dirty="0" err="1">
                <a:latin typeface="Consolas" panose="020B0609020204030204" pitchFamily="49" charset="0"/>
                <a:cs typeface="Consolas" panose="020B0609020204030204" pitchFamily="49" charset="0"/>
              </a:rPr>
              <a:t>retq</a:t>
            </a: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C15BD743-E8D5-AC43-AB68-1DD73D566A16}"/>
              </a:ext>
            </a:extLst>
          </p:cNvPr>
          <p:cNvSpPr txBox="1"/>
          <p:nvPr/>
        </p:nvSpPr>
        <p:spPr>
          <a:xfrm>
            <a:off x="228600" y="1295400"/>
            <a:ext cx="4942379" cy="3046988"/>
          </a:xfrm>
          <a:prstGeom prst="rect">
            <a:avLst/>
          </a:prstGeom>
          <a:noFill/>
        </p:spPr>
        <p:txBody>
          <a:bodyPr wrap="none" rtlCol="0">
            <a:spAutoFit/>
          </a:bodyPr>
          <a:lstStyle/>
          <a:p>
            <a:pPr marL="0" indent="0" algn="l">
              <a:spcBef>
                <a:spcPts val="0"/>
              </a:spcBef>
              <a:buNone/>
            </a:pPr>
            <a:r>
              <a:rPr lang="en-US" sz="2400" dirty="0">
                <a:latin typeface="Consolas" panose="020B0609020204030204" pitchFamily="49" charset="0"/>
                <a:cs typeface="Consolas" panose="020B0609020204030204" pitchFamily="49" charset="0"/>
              </a:rPr>
              <a:t>long loop(long a, long b) {</a:t>
            </a:r>
          </a:p>
          <a:p>
            <a:pPr marL="0" indent="0" algn="l">
              <a:spcBef>
                <a:spcPts val="0"/>
              </a:spcBef>
              <a:buNone/>
            </a:pPr>
            <a:r>
              <a:rPr lang="en-US" sz="2400" dirty="0">
                <a:latin typeface="Consolas" panose="020B0609020204030204" pitchFamily="49" charset="0"/>
                <a:cs typeface="Consolas" panose="020B0609020204030204" pitchFamily="49" charset="0"/>
              </a:rPr>
              <a:t>    long result = ___(1)___;</a:t>
            </a:r>
          </a:p>
          <a:p>
            <a:pPr marL="0" indent="0" algn="l">
              <a:spcBef>
                <a:spcPts val="0"/>
              </a:spcBef>
              <a:buNone/>
            </a:pPr>
            <a:r>
              <a:rPr lang="en-US" sz="2400" dirty="0">
                <a:latin typeface="Consolas" panose="020B0609020204030204" pitchFamily="49" charset="0"/>
                <a:cs typeface="Consolas" panose="020B0609020204030204" pitchFamily="49" charset="0"/>
              </a:rPr>
              <a:t>    while (___(2)___) {</a:t>
            </a:r>
          </a:p>
          <a:p>
            <a:pPr marL="0" indent="0" algn="l">
              <a:spcBef>
                <a:spcPts val="0"/>
              </a:spcBef>
              <a:buNone/>
            </a:pPr>
            <a:r>
              <a:rPr lang="en-US" sz="2400" dirty="0">
                <a:latin typeface="Consolas" panose="020B0609020204030204" pitchFamily="49" charset="0"/>
                <a:cs typeface="Consolas" panose="020B0609020204030204" pitchFamily="49" charset="0"/>
              </a:rPr>
              <a:t>      result = ____(3)_____;</a:t>
            </a:r>
          </a:p>
          <a:p>
            <a:pPr marL="0" indent="0" algn="l">
              <a:spcBef>
                <a:spcPts val="0"/>
              </a:spcBef>
              <a:buNone/>
            </a:pPr>
            <a:r>
              <a:rPr lang="en-US" sz="2400" dirty="0">
                <a:latin typeface="Consolas" panose="020B0609020204030204" pitchFamily="49" charset="0"/>
                <a:cs typeface="Consolas" panose="020B0609020204030204" pitchFamily="49" charset="0"/>
              </a:rPr>
              <a:t>      a = ___(4)___;</a:t>
            </a:r>
          </a:p>
          <a:p>
            <a:pPr marL="0" indent="0" algn="l">
              <a:spcBef>
                <a:spcPts val="0"/>
              </a:spcBef>
              <a:buNone/>
            </a:pPr>
            <a:r>
              <a:rPr lang="en-US" sz="2400" dirty="0">
                <a:latin typeface="Consolas" panose="020B0609020204030204" pitchFamily="49" charset="0"/>
                <a:cs typeface="Consolas" panose="020B0609020204030204" pitchFamily="49" charset="0"/>
              </a:rPr>
              <a:t>    }</a:t>
            </a:r>
          </a:p>
          <a:p>
            <a:pPr marL="0" indent="0" algn="l">
              <a:spcBef>
                <a:spcPts val="0"/>
              </a:spcBef>
              <a:buNone/>
            </a:pPr>
            <a:r>
              <a:rPr lang="en-US" sz="2400" dirty="0">
                <a:latin typeface="Consolas" panose="020B0609020204030204" pitchFamily="49" charset="0"/>
                <a:cs typeface="Consolas" panose="020B0609020204030204" pitchFamily="49" charset="0"/>
              </a:rPr>
              <a:t>    return result;</a:t>
            </a:r>
          </a:p>
          <a:p>
            <a:pPr marL="0" indent="0" algn="l">
              <a:spcBef>
                <a:spcPts val="0"/>
              </a:spcBef>
              <a:buNone/>
            </a:pPr>
            <a:r>
              <a:rPr lang="en-US" sz="2400" dirty="0">
                <a:latin typeface="Consolas" panose="020B0609020204030204" pitchFamily="49" charset="0"/>
                <a:cs typeface="Consolas" panose="020B0609020204030204" pitchFamily="49" charset="0"/>
              </a:rPr>
              <a:t>}</a:t>
            </a:r>
          </a:p>
        </p:txBody>
      </p:sp>
      <p:sp>
        <p:nvSpPr>
          <p:cNvPr id="8" name="TextBox 7">
            <a:extLst>
              <a:ext uri="{FF2B5EF4-FFF2-40B4-BE49-F238E27FC236}">
                <a16:creationId xmlns:a16="http://schemas.microsoft.com/office/drawing/2014/main" id="{955ABC6F-C574-4449-A522-8C2DFC00AEA2}"/>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0" name="Rectangle 9">
            <a:extLst>
              <a:ext uri="{FF2B5EF4-FFF2-40B4-BE49-F238E27FC236}">
                <a16:creationId xmlns:a16="http://schemas.microsoft.com/office/drawing/2014/main" id="{321F33B0-DB98-9447-90B5-7089B4146856}"/>
              </a:ext>
            </a:extLst>
          </p:cNvPr>
          <p:cNvSpPr/>
          <p:nvPr/>
        </p:nvSpPr>
        <p:spPr bwMode="auto">
          <a:xfrm>
            <a:off x="457199" y="4786745"/>
            <a:ext cx="4942379" cy="1676400"/>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000" b="1" u="sng" dirty="0">
                <a:cs typeface="Consolas" panose="020B0609020204030204" pitchFamily="49" charset="0"/>
              </a:rPr>
              <a:t>GCC common while loop construction:</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Test</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Jump past loop if fails</a:t>
            </a:r>
          </a:p>
          <a:p>
            <a:pPr marL="0" indent="0" algn="l" fontAlgn="auto">
              <a:spcBef>
                <a:spcPts val="0"/>
              </a:spcBef>
              <a:spcAft>
                <a:spcPts val="0"/>
              </a:spcAft>
              <a:buFont typeface="Arial" panose="020B0604020202020204" pitchFamily="34" charset="0"/>
              <a:buNone/>
            </a:pPr>
            <a:r>
              <a:rPr lang="en-US" sz="2000" dirty="0">
                <a:solidFill>
                  <a:srgbClr val="7030A0"/>
                </a:solidFill>
                <a:latin typeface="Consolas" panose="020B0609020204030204" pitchFamily="49" charset="0"/>
                <a:cs typeface="Consolas" panose="020B0609020204030204" pitchFamily="49" charset="0"/>
              </a:rPr>
              <a:t>Body</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Jump to test</a:t>
            </a:r>
          </a:p>
        </p:txBody>
      </p:sp>
      <p:sp>
        <p:nvSpPr>
          <p:cNvPr id="11" name="TextBox 10">
            <a:extLst>
              <a:ext uri="{FF2B5EF4-FFF2-40B4-BE49-F238E27FC236}">
                <a16:creationId xmlns:a16="http://schemas.microsoft.com/office/drawing/2014/main" id="{DA174A76-9D9C-0E4F-A5A9-6B6D0DB9DB18}"/>
              </a:ext>
            </a:extLst>
          </p:cNvPr>
          <p:cNvSpPr txBox="1"/>
          <p:nvPr/>
        </p:nvSpPr>
        <p:spPr>
          <a:xfrm>
            <a:off x="7162800" y="6397168"/>
            <a:ext cx="6172200" cy="369332"/>
          </a:xfrm>
          <a:prstGeom prst="rect">
            <a:avLst/>
          </a:prstGeom>
          <a:noFill/>
        </p:spPr>
        <p:txBody>
          <a:bodyPr wrap="square">
            <a:spAutoFit/>
          </a:bodyPr>
          <a:lstStyle/>
          <a:p>
            <a:pPr algn="l"/>
            <a:r>
              <a:rPr lang="en-US" dirty="0">
                <a:hlinkClick r:id="rId2"/>
              </a:rPr>
              <a:t>https://godbolt.org/z/zrW6c5MGa</a:t>
            </a:r>
            <a:r>
              <a:rPr lang="en-US" dirty="0"/>
              <a:t> </a:t>
            </a:r>
          </a:p>
        </p:txBody>
      </p:sp>
    </p:spTree>
    <p:extLst>
      <p:ext uri="{BB962C8B-B14F-4D97-AF65-F5344CB8AC3E}">
        <p14:creationId xmlns:p14="http://schemas.microsoft.com/office/powerpoint/2010/main" val="139013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t>Practice: Fill in the blanks</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5C07D5A-D7B3-C34F-85FE-B0C635714DE2}"/>
              </a:ext>
            </a:extLst>
          </p:cNvPr>
          <p:cNvSpPr>
            <a:spLocks noGrp="1"/>
          </p:cNvSpPr>
          <p:nvPr>
            <p:ph idx="1"/>
          </p:nvPr>
        </p:nvSpPr>
        <p:spPr>
          <a:xfrm>
            <a:off x="6086408" y="1295400"/>
            <a:ext cx="6029392"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&lt;+0&gt;:   mov    $0x1,%eax</a:t>
            </a:r>
          </a:p>
          <a:p>
            <a:pPr marL="0" indent="0">
              <a:spcBef>
                <a:spcPts val="0"/>
              </a:spcBef>
              <a:buNone/>
            </a:pPr>
            <a:r>
              <a:rPr lang="en-US" sz="2400" b="1" dirty="0">
                <a:solidFill>
                  <a:srgbClr val="C00000"/>
                </a:solidFill>
                <a:latin typeface="Consolas" panose="020B0609020204030204" pitchFamily="49" charset="0"/>
                <a:cs typeface="Consolas" panose="020B0609020204030204" pitchFamily="49" charset="0"/>
              </a:rPr>
              <a:t>&lt;+5&gt;:   </a:t>
            </a:r>
            <a:r>
              <a:rPr lang="en-US" sz="2400" b="1" dirty="0" err="1">
                <a:solidFill>
                  <a:srgbClr val="C00000"/>
                </a:solidFill>
                <a:latin typeface="Consolas" panose="020B0609020204030204" pitchFamily="49" charset="0"/>
                <a:cs typeface="Consolas" panose="020B0609020204030204" pitchFamily="49" charset="0"/>
              </a:rPr>
              <a:t>cmp</a:t>
            </a:r>
            <a:r>
              <a:rPr lang="en-US" sz="2400" b="1" dirty="0">
                <a:solidFill>
                  <a:srgbClr val="C00000"/>
                </a:solidFill>
                <a:latin typeface="Consolas" panose="020B0609020204030204" pitchFamily="49" charset="0"/>
                <a:cs typeface="Consolas" panose="020B0609020204030204" pitchFamily="49" charset="0"/>
              </a:rPr>
              <a:t>    %</a:t>
            </a:r>
            <a:r>
              <a:rPr lang="en-US" sz="2400" b="1" dirty="0" err="1">
                <a:solidFill>
                  <a:srgbClr val="C00000"/>
                </a:solidFill>
                <a:latin typeface="Consolas" panose="020B0609020204030204" pitchFamily="49" charset="0"/>
                <a:cs typeface="Consolas" panose="020B0609020204030204" pitchFamily="49" charset="0"/>
              </a:rPr>
              <a:t>rsi</a:t>
            </a:r>
            <a:r>
              <a:rPr lang="en-US" sz="2400" b="1" dirty="0">
                <a:solidFill>
                  <a:srgbClr val="C00000"/>
                </a:solidFill>
                <a:latin typeface="Consolas" panose="020B0609020204030204" pitchFamily="49" charset="0"/>
                <a:cs typeface="Consolas" panose="020B0609020204030204" pitchFamily="49" charset="0"/>
              </a:rPr>
              <a:t>,%</a:t>
            </a:r>
            <a:r>
              <a:rPr lang="en-US" sz="2400" b="1" dirty="0" err="1">
                <a:solidFill>
                  <a:srgbClr val="C00000"/>
                </a:solidFill>
                <a:latin typeface="Consolas" panose="020B0609020204030204" pitchFamily="49" charset="0"/>
                <a:cs typeface="Consolas" panose="020B0609020204030204" pitchFamily="49" charset="0"/>
              </a:rPr>
              <a:t>rdi</a:t>
            </a:r>
            <a:endParaRPr lang="en-US" sz="2400" b="1" dirty="0">
              <a:solidFill>
                <a:srgbClr val="C00000"/>
              </a:solidFill>
              <a:latin typeface="Consolas" panose="020B0609020204030204" pitchFamily="49" charset="0"/>
              <a:cs typeface="Consolas" panose="020B0609020204030204" pitchFamily="49" charset="0"/>
            </a:endParaRPr>
          </a:p>
          <a:p>
            <a:pPr marL="0" indent="0">
              <a:spcBef>
                <a:spcPts val="0"/>
              </a:spcBef>
              <a:buNone/>
            </a:pPr>
            <a:r>
              <a:rPr lang="en-US" sz="2400" b="1" dirty="0">
                <a:solidFill>
                  <a:srgbClr val="C00000"/>
                </a:solidFill>
                <a:latin typeface="Consolas" panose="020B0609020204030204" pitchFamily="49" charset="0"/>
                <a:cs typeface="Consolas" panose="020B0609020204030204" pitchFamily="49" charset="0"/>
              </a:rPr>
              <a:t>&lt;+8&gt;:   </a:t>
            </a:r>
            <a:r>
              <a:rPr lang="en-US" sz="2400" b="1" dirty="0" err="1">
                <a:solidFill>
                  <a:srgbClr val="C00000"/>
                </a:solidFill>
                <a:latin typeface="Consolas" panose="020B0609020204030204" pitchFamily="49" charset="0"/>
                <a:cs typeface="Consolas" panose="020B0609020204030204" pitchFamily="49" charset="0"/>
              </a:rPr>
              <a:t>jge</a:t>
            </a:r>
            <a:r>
              <a:rPr lang="en-US" sz="2400" b="1" dirty="0">
                <a:solidFill>
                  <a:srgbClr val="C00000"/>
                </a:solidFill>
                <a:latin typeface="Consolas" panose="020B0609020204030204" pitchFamily="49" charset="0"/>
                <a:cs typeface="Consolas" panose="020B0609020204030204" pitchFamily="49" charset="0"/>
              </a:rPr>
              <a:t>    0x1151 &lt;loop+24&gt;</a:t>
            </a:r>
          </a:p>
          <a:p>
            <a:pPr marL="0" indent="0">
              <a:spcBef>
                <a:spcPts val="0"/>
              </a:spcBef>
              <a:buNone/>
            </a:pPr>
            <a:r>
              <a:rPr lang="en-US" sz="2400" b="1" dirty="0">
                <a:solidFill>
                  <a:srgbClr val="7030A0"/>
                </a:solidFill>
                <a:latin typeface="Consolas" panose="020B0609020204030204" pitchFamily="49" charset="0"/>
                <a:cs typeface="Consolas" panose="020B0609020204030204" pitchFamily="49" charset="0"/>
              </a:rPr>
              <a:t>&lt;+10&gt;:  lea    (%rdi,%rsi,1),%</a:t>
            </a:r>
            <a:r>
              <a:rPr lang="en-US" sz="2400" b="1" dirty="0" err="1">
                <a:solidFill>
                  <a:srgbClr val="7030A0"/>
                </a:solidFill>
                <a:latin typeface="Consolas" panose="020B0609020204030204" pitchFamily="49" charset="0"/>
                <a:cs typeface="Consolas" panose="020B0609020204030204" pitchFamily="49" charset="0"/>
              </a:rPr>
              <a:t>rdx</a:t>
            </a:r>
            <a:endParaRPr lang="en-US" sz="2400" b="1" dirty="0">
              <a:solidFill>
                <a:srgbClr val="7030A0"/>
              </a:solidFill>
              <a:latin typeface="Consolas" panose="020B0609020204030204" pitchFamily="49" charset="0"/>
              <a:cs typeface="Consolas" panose="020B0609020204030204" pitchFamily="49" charset="0"/>
            </a:endParaRPr>
          </a:p>
          <a:p>
            <a:pPr marL="0" indent="0">
              <a:spcBef>
                <a:spcPts val="0"/>
              </a:spcBef>
              <a:buNone/>
            </a:pPr>
            <a:r>
              <a:rPr lang="en-US" sz="2400" b="1" dirty="0">
                <a:solidFill>
                  <a:srgbClr val="7030A0"/>
                </a:solidFill>
                <a:latin typeface="Consolas" panose="020B0609020204030204" pitchFamily="49" charset="0"/>
                <a:cs typeface="Consolas" panose="020B0609020204030204" pitchFamily="49" charset="0"/>
              </a:rPr>
              <a:t>&lt;+14&gt;:  </a:t>
            </a:r>
            <a:r>
              <a:rPr lang="en-US" sz="2400" b="1" dirty="0" err="1">
                <a:solidFill>
                  <a:srgbClr val="7030A0"/>
                </a:solidFill>
                <a:latin typeface="Consolas" panose="020B0609020204030204" pitchFamily="49" charset="0"/>
                <a:cs typeface="Consolas" panose="020B0609020204030204" pitchFamily="49" charset="0"/>
              </a:rPr>
              <a:t>imul</a:t>
            </a:r>
            <a:r>
              <a:rPr lang="en-US" sz="2400" b="1" dirty="0">
                <a:solidFill>
                  <a:srgbClr val="7030A0"/>
                </a:solidFill>
                <a:latin typeface="Consolas" panose="020B0609020204030204" pitchFamily="49" charset="0"/>
                <a:cs typeface="Consolas" panose="020B0609020204030204" pitchFamily="49" charset="0"/>
              </a:rPr>
              <a:t>   %</a:t>
            </a:r>
            <a:r>
              <a:rPr lang="en-US" sz="2400" b="1" dirty="0" err="1">
                <a:solidFill>
                  <a:srgbClr val="7030A0"/>
                </a:solidFill>
                <a:latin typeface="Consolas" panose="020B0609020204030204" pitchFamily="49" charset="0"/>
                <a:cs typeface="Consolas" panose="020B0609020204030204" pitchFamily="49" charset="0"/>
              </a:rPr>
              <a:t>rdx</a:t>
            </a:r>
            <a:r>
              <a:rPr lang="en-US" sz="2400" b="1" dirty="0">
                <a:solidFill>
                  <a:srgbClr val="7030A0"/>
                </a:solidFill>
                <a:latin typeface="Consolas" panose="020B0609020204030204" pitchFamily="49" charset="0"/>
                <a:cs typeface="Consolas" panose="020B0609020204030204" pitchFamily="49" charset="0"/>
              </a:rPr>
              <a:t>,%</a:t>
            </a:r>
            <a:r>
              <a:rPr lang="en-US" sz="2400" b="1" dirty="0" err="1">
                <a:solidFill>
                  <a:srgbClr val="7030A0"/>
                </a:solidFill>
                <a:latin typeface="Consolas" panose="020B0609020204030204" pitchFamily="49" charset="0"/>
                <a:cs typeface="Consolas" panose="020B0609020204030204" pitchFamily="49" charset="0"/>
              </a:rPr>
              <a:t>rax</a:t>
            </a:r>
            <a:endParaRPr lang="en-US" sz="2400" b="1" dirty="0">
              <a:solidFill>
                <a:srgbClr val="7030A0"/>
              </a:solidFill>
              <a:latin typeface="Consolas" panose="020B0609020204030204" pitchFamily="49" charset="0"/>
              <a:cs typeface="Consolas" panose="020B0609020204030204" pitchFamily="49" charset="0"/>
            </a:endParaRPr>
          </a:p>
          <a:p>
            <a:pPr marL="0" indent="0">
              <a:spcBef>
                <a:spcPts val="0"/>
              </a:spcBef>
              <a:buNone/>
            </a:pPr>
            <a:r>
              <a:rPr lang="en-US" sz="2400" b="1" dirty="0">
                <a:solidFill>
                  <a:srgbClr val="7030A0"/>
                </a:solidFill>
                <a:latin typeface="Consolas" panose="020B0609020204030204" pitchFamily="49" charset="0"/>
                <a:cs typeface="Consolas" panose="020B0609020204030204" pitchFamily="49" charset="0"/>
              </a:rPr>
              <a:t>&lt;+18&gt;:  add    $0x1,%rdi</a:t>
            </a:r>
          </a:p>
          <a:p>
            <a:pPr marL="0" indent="0">
              <a:spcBef>
                <a:spcPts val="0"/>
              </a:spcBef>
              <a:buNone/>
            </a:pPr>
            <a:r>
              <a:rPr lang="en-US" sz="2400" b="1" dirty="0">
                <a:solidFill>
                  <a:srgbClr val="C00000"/>
                </a:solidFill>
                <a:latin typeface="Consolas" panose="020B0609020204030204" pitchFamily="49" charset="0"/>
                <a:cs typeface="Consolas" panose="020B0609020204030204" pitchFamily="49" charset="0"/>
              </a:rPr>
              <a:t>&lt;+22&gt;:  </a:t>
            </a:r>
            <a:r>
              <a:rPr lang="en-US" sz="2400" b="1" dirty="0" err="1">
                <a:solidFill>
                  <a:srgbClr val="C00000"/>
                </a:solidFill>
                <a:latin typeface="Consolas" panose="020B0609020204030204" pitchFamily="49" charset="0"/>
                <a:cs typeface="Consolas" panose="020B0609020204030204" pitchFamily="49" charset="0"/>
              </a:rPr>
              <a:t>jmp</a:t>
            </a:r>
            <a:r>
              <a:rPr lang="en-US" sz="2400" b="1" dirty="0">
                <a:solidFill>
                  <a:srgbClr val="C00000"/>
                </a:solidFill>
                <a:latin typeface="Consolas" panose="020B0609020204030204" pitchFamily="49" charset="0"/>
                <a:cs typeface="Consolas" panose="020B0609020204030204" pitchFamily="49" charset="0"/>
              </a:rPr>
              <a:t>    0x113e &lt;loop+5&gt;</a:t>
            </a:r>
          </a:p>
          <a:p>
            <a:pPr marL="0" indent="0">
              <a:spcBef>
                <a:spcPts val="0"/>
              </a:spcBef>
              <a:buNone/>
            </a:pPr>
            <a:r>
              <a:rPr lang="en-US" sz="2400" dirty="0">
                <a:latin typeface="Consolas" panose="020B0609020204030204" pitchFamily="49" charset="0"/>
                <a:cs typeface="Consolas" panose="020B0609020204030204" pitchFamily="49" charset="0"/>
              </a:rPr>
              <a:t>&lt;+24&gt;:  </a:t>
            </a:r>
            <a:r>
              <a:rPr lang="en-US" sz="2400" dirty="0" err="1">
                <a:latin typeface="Consolas" panose="020B0609020204030204" pitchFamily="49" charset="0"/>
                <a:cs typeface="Consolas" panose="020B0609020204030204" pitchFamily="49" charset="0"/>
              </a:rPr>
              <a:t>retq</a:t>
            </a: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C15BD743-E8D5-AC43-AB68-1DD73D566A16}"/>
              </a:ext>
            </a:extLst>
          </p:cNvPr>
          <p:cNvSpPr txBox="1"/>
          <p:nvPr/>
        </p:nvSpPr>
        <p:spPr>
          <a:xfrm>
            <a:off x="228600" y="1295400"/>
            <a:ext cx="4942379" cy="3046988"/>
          </a:xfrm>
          <a:prstGeom prst="rect">
            <a:avLst/>
          </a:prstGeom>
          <a:noFill/>
        </p:spPr>
        <p:txBody>
          <a:bodyPr wrap="none" rtlCol="0">
            <a:spAutoFit/>
          </a:bodyPr>
          <a:lstStyle/>
          <a:p>
            <a:pPr marL="0" indent="0" algn="l">
              <a:spcBef>
                <a:spcPts val="0"/>
              </a:spcBef>
              <a:buNone/>
            </a:pPr>
            <a:r>
              <a:rPr lang="en-US" sz="2400" dirty="0">
                <a:latin typeface="Consolas" panose="020B0609020204030204" pitchFamily="49" charset="0"/>
                <a:cs typeface="Consolas" panose="020B0609020204030204" pitchFamily="49" charset="0"/>
              </a:rPr>
              <a:t>long loop(long a, long b) {</a:t>
            </a:r>
          </a:p>
          <a:p>
            <a:pPr marL="0" indent="0" algn="l">
              <a:spcBef>
                <a:spcPts val="0"/>
              </a:spcBef>
              <a:buNone/>
            </a:pPr>
            <a:r>
              <a:rPr lang="en-US" sz="2400" dirty="0">
                <a:latin typeface="Consolas" panose="020B0609020204030204" pitchFamily="49" charset="0"/>
                <a:cs typeface="Consolas" panose="020B0609020204030204" pitchFamily="49" charset="0"/>
              </a:rPr>
              <a:t>    long result = ___(1)___;</a:t>
            </a:r>
          </a:p>
          <a:p>
            <a:pPr marL="0" indent="0" algn="l">
              <a:spcBef>
                <a:spcPts val="0"/>
              </a:spcBef>
              <a:buNone/>
            </a:pPr>
            <a:r>
              <a:rPr lang="en-US" sz="2400" dirty="0">
                <a:latin typeface="Consolas" panose="020B0609020204030204" pitchFamily="49" charset="0"/>
                <a:cs typeface="Consolas" panose="020B0609020204030204" pitchFamily="49" charset="0"/>
              </a:rPr>
              <a:t>    while (___(2)___) {</a:t>
            </a:r>
          </a:p>
          <a:p>
            <a:pPr marL="0" indent="0" algn="l">
              <a:spcBef>
                <a:spcPts val="0"/>
              </a:spcBef>
              <a:buNone/>
            </a:pPr>
            <a:r>
              <a:rPr lang="en-US" sz="2400" dirty="0">
                <a:latin typeface="Consolas" panose="020B0609020204030204" pitchFamily="49" charset="0"/>
                <a:cs typeface="Consolas" panose="020B0609020204030204" pitchFamily="49" charset="0"/>
              </a:rPr>
              <a:t>      result = ____(3)_____;</a:t>
            </a:r>
          </a:p>
          <a:p>
            <a:pPr marL="0" indent="0" algn="l">
              <a:spcBef>
                <a:spcPts val="0"/>
              </a:spcBef>
              <a:buNone/>
            </a:pPr>
            <a:r>
              <a:rPr lang="en-US" sz="2400" dirty="0">
                <a:latin typeface="Consolas" panose="020B0609020204030204" pitchFamily="49" charset="0"/>
                <a:cs typeface="Consolas" panose="020B0609020204030204" pitchFamily="49" charset="0"/>
              </a:rPr>
              <a:t>      a = ___(4)___;</a:t>
            </a:r>
          </a:p>
          <a:p>
            <a:pPr marL="0" indent="0" algn="l">
              <a:spcBef>
                <a:spcPts val="0"/>
              </a:spcBef>
              <a:buNone/>
            </a:pPr>
            <a:r>
              <a:rPr lang="en-US" sz="2400" dirty="0">
                <a:latin typeface="Consolas" panose="020B0609020204030204" pitchFamily="49" charset="0"/>
                <a:cs typeface="Consolas" panose="020B0609020204030204" pitchFamily="49" charset="0"/>
              </a:rPr>
              <a:t>    }</a:t>
            </a:r>
          </a:p>
          <a:p>
            <a:pPr marL="0" indent="0" algn="l">
              <a:spcBef>
                <a:spcPts val="0"/>
              </a:spcBef>
              <a:buNone/>
            </a:pPr>
            <a:r>
              <a:rPr lang="en-US" sz="2400" dirty="0">
                <a:latin typeface="Consolas" panose="020B0609020204030204" pitchFamily="49" charset="0"/>
                <a:cs typeface="Consolas" panose="020B0609020204030204" pitchFamily="49" charset="0"/>
              </a:rPr>
              <a:t>    return result;</a:t>
            </a:r>
          </a:p>
          <a:p>
            <a:pPr marL="0" indent="0" algn="l">
              <a:spcBef>
                <a:spcPts val="0"/>
              </a:spcBef>
              <a:buNone/>
            </a:pPr>
            <a:r>
              <a:rPr lang="en-US" sz="2400" dirty="0">
                <a:latin typeface="Consolas" panose="020B0609020204030204" pitchFamily="49" charset="0"/>
                <a:cs typeface="Consolas" panose="020B0609020204030204" pitchFamily="49" charset="0"/>
              </a:rPr>
              <a:t>}</a:t>
            </a:r>
          </a:p>
        </p:txBody>
      </p:sp>
      <p:sp>
        <p:nvSpPr>
          <p:cNvPr id="8" name="TextBox 7">
            <a:extLst>
              <a:ext uri="{FF2B5EF4-FFF2-40B4-BE49-F238E27FC236}">
                <a16:creationId xmlns:a16="http://schemas.microsoft.com/office/drawing/2014/main" id="{955ABC6F-C574-4449-A522-8C2DFC00AEA2}"/>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7" name="Rectangle 6">
            <a:extLst>
              <a:ext uri="{FF2B5EF4-FFF2-40B4-BE49-F238E27FC236}">
                <a16:creationId xmlns:a16="http://schemas.microsoft.com/office/drawing/2014/main" id="{49BD50BD-41FB-9A42-8954-80C79C8345AE}"/>
              </a:ext>
            </a:extLst>
          </p:cNvPr>
          <p:cNvSpPr/>
          <p:nvPr/>
        </p:nvSpPr>
        <p:spPr bwMode="auto">
          <a:xfrm>
            <a:off x="457199" y="4786745"/>
            <a:ext cx="4942379" cy="1676400"/>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000" b="1" u="sng" dirty="0">
                <a:cs typeface="Consolas" panose="020B0609020204030204" pitchFamily="49" charset="0"/>
              </a:rPr>
              <a:t>GCC common while loop construction:</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Test</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Jump past loop if fails</a:t>
            </a:r>
          </a:p>
          <a:p>
            <a:pPr marL="0" indent="0" algn="l" fontAlgn="auto">
              <a:spcBef>
                <a:spcPts val="0"/>
              </a:spcBef>
              <a:spcAft>
                <a:spcPts val="0"/>
              </a:spcAft>
              <a:buFont typeface="Arial" panose="020B0604020202020204" pitchFamily="34" charset="0"/>
              <a:buNone/>
            </a:pPr>
            <a:r>
              <a:rPr lang="en-US" sz="2000" dirty="0">
                <a:solidFill>
                  <a:srgbClr val="7030A0"/>
                </a:solidFill>
                <a:latin typeface="Consolas" panose="020B0609020204030204" pitchFamily="49" charset="0"/>
                <a:cs typeface="Consolas" panose="020B0609020204030204" pitchFamily="49" charset="0"/>
              </a:rPr>
              <a:t>Body</a:t>
            </a:r>
          </a:p>
          <a:p>
            <a:pPr marL="0" indent="0" algn="l" fontAlgn="auto">
              <a:spcBef>
                <a:spcPts val="0"/>
              </a:spcBef>
              <a:spcAft>
                <a:spcPts val="0"/>
              </a:spcAft>
              <a:buFont typeface="Arial" panose="020B0604020202020204" pitchFamily="34" charset="0"/>
              <a:buNone/>
            </a:pPr>
            <a:r>
              <a:rPr lang="en-US" sz="2000" b="1" dirty="0">
                <a:solidFill>
                  <a:srgbClr val="C00000"/>
                </a:solidFill>
                <a:latin typeface="Consolas" panose="020B0609020204030204" pitchFamily="49" charset="0"/>
                <a:cs typeface="Consolas" panose="020B0609020204030204" pitchFamily="49" charset="0"/>
              </a:rPr>
              <a:t>Jump to test</a:t>
            </a:r>
          </a:p>
        </p:txBody>
      </p:sp>
    </p:spTree>
    <p:extLst>
      <p:ext uri="{BB962C8B-B14F-4D97-AF65-F5344CB8AC3E}">
        <p14:creationId xmlns:p14="http://schemas.microsoft.com/office/powerpoint/2010/main" val="177907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t>Practice: Fill in the blanks</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5C07D5A-D7B3-C34F-85FE-B0C635714DE2}"/>
              </a:ext>
            </a:extLst>
          </p:cNvPr>
          <p:cNvSpPr>
            <a:spLocks noGrp="1"/>
          </p:cNvSpPr>
          <p:nvPr>
            <p:ph idx="1"/>
          </p:nvPr>
        </p:nvSpPr>
        <p:spPr>
          <a:xfrm>
            <a:off x="5934008" y="1295400"/>
            <a:ext cx="6029392"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&lt;+0&gt;:   mov    $0x1,%eax</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&lt;+5&gt;: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rdi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&lt;+8&gt;:   </a:t>
            </a:r>
            <a:r>
              <a:rPr lang="en-US" sz="2400" dirty="0" err="1">
                <a:latin typeface="Consolas" panose="020B0609020204030204" pitchFamily="49" charset="0"/>
                <a:cs typeface="Consolas" panose="020B0609020204030204" pitchFamily="49" charset="0"/>
              </a:rPr>
              <a:t>jge</a:t>
            </a:r>
            <a:r>
              <a:rPr lang="en-US" sz="2400" dirty="0">
                <a:latin typeface="Consolas" panose="020B0609020204030204" pitchFamily="49" charset="0"/>
                <a:cs typeface="Consolas" panose="020B0609020204030204" pitchFamily="49" charset="0"/>
              </a:rPr>
              <a:t>    0x1151 &lt;loop+24&gt;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&lt;+10&gt;:  lea    (%rdi,%rsi,1),%</a:t>
            </a:r>
            <a:r>
              <a:rPr lang="en-US" sz="2400" dirty="0" err="1">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&lt;+14&gt;:  </a:t>
            </a:r>
            <a:r>
              <a:rPr lang="en-US" sz="2400" dirty="0" err="1">
                <a:latin typeface="Consolas" panose="020B0609020204030204" pitchFamily="49" charset="0"/>
                <a:cs typeface="Consolas" panose="020B0609020204030204" pitchFamily="49" charset="0"/>
              </a:rPr>
              <a:t>imul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&lt;+18&gt;:  add    $0x1,%rdi</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&lt;+22&gt;:  </a:t>
            </a:r>
            <a:r>
              <a:rPr lang="en-US" sz="2400" dirty="0" err="1">
                <a:latin typeface="Consolas" panose="020B0609020204030204" pitchFamily="49" charset="0"/>
                <a:cs typeface="Consolas" panose="020B0609020204030204" pitchFamily="49" charset="0"/>
              </a:rPr>
              <a:t>jmp</a:t>
            </a:r>
            <a:r>
              <a:rPr lang="en-US" sz="2400" dirty="0">
                <a:latin typeface="Consolas" panose="020B0609020204030204" pitchFamily="49" charset="0"/>
                <a:cs typeface="Consolas" panose="020B0609020204030204" pitchFamily="49" charset="0"/>
              </a:rPr>
              <a:t>    0x113e &lt;loop+5&gt;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&lt;+24&gt;:  </a:t>
            </a:r>
            <a:r>
              <a:rPr lang="en-US" sz="2400" dirty="0" err="1">
                <a:latin typeface="Consolas" panose="020B0609020204030204" pitchFamily="49" charset="0"/>
                <a:cs typeface="Consolas" panose="020B0609020204030204" pitchFamily="49" charset="0"/>
              </a:rPr>
              <a:t>retq</a:t>
            </a: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C15BD743-E8D5-AC43-AB68-1DD73D566A16}"/>
              </a:ext>
            </a:extLst>
          </p:cNvPr>
          <p:cNvSpPr txBox="1"/>
          <p:nvPr/>
        </p:nvSpPr>
        <p:spPr>
          <a:xfrm>
            <a:off x="228600" y="1295400"/>
            <a:ext cx="4942379" cy="3046988"/>
          </a:xfrm>
          <a:prstGeom prst="rect">
            <a:avLst/>
          </a:prstGeom>
          <a:noFill/>
        </p:spPr>
        <p:txBody>
          <a:bodyPr wrap="none" rtlCol="0">
            <a:spAutoFit/>
          </a:bodyPr>
          <a:lstStyle/>
          <a:p>
            <a:pPr marL="0" indent="0" algn="l">
              <a:spcBef>
                <a:spcPts val="0"/>
              </a:spcBef>
              <a:buNone/>
            </a:pPr>
            <a:r>
              <a:rPr lang="en-US" sz="2400" dirty="0">
                <a:latin typeface="Consolas" panose="020B0609020204030204" pitchFamily="49" charset="0"/>
                <a:cs typeface="Consolas" panose="020B0609020204030204" pitchFamily="49" charset="0"/>
              </a:rPr>
              <a:t>long loop(long a, long b) {</a:t>
            </a:r>
          </a:p>
          <a:p>
            <a:pPr marL="0" indent="0" algn="l">
              <a:spcBef>
                <a:spcPts val="0"/>
              </a:spcBef>
              <a:buNone/>
            </a:pPr>
            <a:r>
              <a:rPr lang="en-US" sz="2400" dirty="0">
                <a:latin typeface="Consolas" panose="020B0609020204030204" pitchFamily="49" charset="0"/>
                <a:cs typeface="Consolas" panose="020B0609020204030204" pitchFamily="49" charset="0"/>
              </a:rPr>
              <a:t>    long result = _________;</a:t>
            </a:r>
          </a:p>
          <a:p>
            <a:pPr marL="0" indent="0" algn="l">
              <a:spcBef>
                <a:spcPts val="0"/>
              </a:spcBef>
              <a:buNone/>
            </a:pPr>
            <a:r>
              <a:rPr lang="en-US" sz="2400" dirty="0">
                <a:latin typeface="Consolas" panose="020B0609020204030204" pitchFamily="49" charset="0"/>
                <a:cs typeface="Consolas" panose="020B0609020204030204" pitchFamily="49" charset="0"/>
              </a:rPr>
              <a:t>    while (_________) {</a:t>
            </a:r>
          </a:p>
          <a:p>
            <a:pPr marL="0" indent="0" algn="l">
              <a:spcBef>
                <a:spcPts val="0"/>
              </a:spcBef>
              <a:buNone/>
            </a:pPr>
            <a:r>
              <a:rPr lang="en-US" sz="2400" dirty="0">
                <a:latin typeface="Consolas" panose="020B0609020204030204" pitchFamily="49" charset="0"/>
                <a:cs typeface="Consolas" panose="020B0609020204030204" pitchFamily="49" charset="0"/>
              </a:rPr>
              <a:t>      result = ____________;</a:t>
            </a:r>
          </a:p>
          <a:p>
            <a:pPr marL="0" indent="0" algn="l">
              <a:spcBef>
                <a:spcPts val="0"/>
              </a:spcBef>
              <a:buNone/>
            </a:pPr>
            <a:r>
              <a:rPr lang="en-US" sz="2400" dirty="0">
                <a:latin typeface="Consolas" panose="020B0609020204030204" pitchFamily="49" charset="0"/>
                <a:cs typeface="Consolas" panose="020B0609020204030204" pitchFamily="49" charset="0"/>
              </a:rPr>
              <a:t>      a = _________;</a:t>
            </a:r>
          </a:p>
          <a:p>
            <a:pPr marL="0" indent="0" algn="l">
              <a:spcBef>
                <a:spcPts val="0"/>
              </a:spcBef>
              <a:buNone/>
            </a:pPr>
            <a:r>
              <a:rPr lang="en-US" sz="2400" dirty="0">
                <a:latin typeface="Consolas" panose="020B0609020204030204" pitchFamily="49" charset="0"/>
                <a:cs typeface="Consolas" panose="020B0609020204030204" pitchFamily="49" charset="0"/>
              </a:rPr>
              <a:t>    }</a:t>
            </a:r>
          </a:p>
          <a:p>
            <a:pPr marL="0" indent="0" algn="l">
              <a:spcBef>
                <a:spcPts val="0"/>
              </a:spcBef>
              <a:buNone/>
            </a:pPr>
            <a:r>
              <a:rPr lang="en-US" sz="2400" dirty="0">
                <a:latin typeface="Consolas" panose="020B0609020204030204" pitchFamily="49" charset="0"/>
                <a:cs typeface="Consolas" panose="020B0609020204030204" pitchFamily="49" charset="0"/>
              </a:rPr>
              <a:t>    return result;</a:t>
            </a:r>
          </a:p>
          <a:p>
            <a:pPr marL="0" indent="0" algn="l">
              <a:spcBef>
                <a:spcPts val="0"/>
              </a:spcBef>
              <a:buNone/>
            </a:pPr>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175611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t>Practice: Fill in the blanks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C15BD743-E8D5-AC43-AB68-1DD73D566A16}"/>
              </a:ext>
            </a:extLst>
          </p:cNvPr>
          <p:cNvSpPr txBox="1"/>
          <p:nvPr/>
        </p:nvSpPr>
        <p:spPr>
          <a:xfrm>
            <a:off x="228600" y="1295400"/>
            <a:ext cx="5112297" cy="3046988"/>
          </a:xfrm>
          <a:prstGeom prst="rect">
            <a:avLst/>
          </a:prstGeom>
          <a:noFill/>
        </p:spPr>
        <p:txBody>
          <a:bodyPr wrap="none" rtlCol="0">
            <a:spAutoFit/>
          </a:bodyPr>
          <a:lstStyle/>
          <a:p>
            <a:pPr marL="0" indent="0" algn="l">
              <a:spcBef>
                <a:spcPts val="0"/>
              </a:spcBef>
              <a:buNone/>
            </a:pPr>
            <a:r>
              <a:rPr lang="en-US" sz="2400" dirty="0">
                <a:latin typeface="Consolas" panose="020B0609020204030204" pitchFamily="49" charset="0"/>
                <a:cs typeface="Consolas" panose="020B0609020204030204" pitchFamily="49" charset="0"/>
              </a:rPr>
              <a:t>long loop(long a, long b) {</a:t>
            </a:r>
          </a:p>
          <a:p>
            <a:pPr marL="0" indent="0" algn="l">
              <a:spcBef>
                <a:spcPts val="0"/>
              </a:spcBef>
              <a:buNone/>
            </a:pPr>
            <a:r>
              <a:rPr lang="en-US" sz="2400" dirty="0">
                <a:latin typeface="Consolas" panose="020B0609020204030204" pitchFamily="49" charset="0"/>
                <a:cs typeface="Consolas" panose="020B0609020204030204" pitchFamily="49" charset="0"/>
              </a:rPr>
              <a:t>    long result = _________;</a:t>
            </a:r>
          </a:p>
          <a:p>
            <a:pPr marL="0" indent="0" algn="l">
              <a:spcBef>
                <a:spcPts val="0"/>
              </a:spcBef>
              <a:buNone/>
            </a:pPr>
            <a:r>
              <a:rPr lang="en-US" sz="2400" dirty="0">
                <a:latin typeface="Consolas" panose="020B0609020204030204" pitchFamily="49" charset="0"/>
                <a:cs typeface="Consolas" panose="020B0609020204030204" pitchFamily="49" charset="0"/>
              </a:rPr>
              <a:t>    while (_________) {</a:t>
            </a:r>
          </a:p>
          <a:p>
            <a:pPr marL="0" indent="0" algn="l">
              <a:spcBef>
                <a:spcPts val="0"/>
              </a:spcBef>
              <a:buNone/>
            </a:pPr>
            <a:r>
              <a:rPr lang="en-US" sz="2400" dirty="0">
                <a:latin typeface="Consolas" panose="020B0609020204030204" pitchFamily="49" charset="0"/>
                <a:cs typeface="Consolas" panose="020B0609020204030204" pitchFamily="49" charset="0"/>
              </a:rPr>
              <a:t>      result = ____________;</a:t>
            </a:r>
          </a:p>
          <a:p>
            <a:pPr marL="0" indent="0" algn="l">
              <a:spcBef>
                <a:spcPts val="0"/>
              </a:spcBef>
              <a:buNone/>
            </a:pPr>
            <a:r>
              <a:rPr lang="en-US" sz="2400" dirty="0">
                <a:latin typeface="Consolas" panose="020B0609020204030204" pitchFamily="49" charset="0"/>
                <a:cs typeface="Consolas" panose="020B0609020204030204" pitchFamily="49" charset="0"/>
              </a:rPr>
              <a:t>      a = _________;</a:t>
            </a:r>
          </a:p>
          <a:p>
            <a:pPr marL="0" indent="0" algn="l">
              <a:spcBef>
                <a:spcPts val="0"/>
              </a:spcBef>
              <a:buNone/>
            </a:pPr>
            <a:r>
              <a:rPr lang="en-US" sz="2400" dirty="0">
                <a:latin typeface="Consolas" panose="020B0609020204030204" pitchFamily="49" charset="0"/>
                <a:cs typeface="Consolas" panose="020B0609020204030204" pitchFamily="49" charset="0"/>
              </a:rPr>
              <a:t>    }</a:t>
            </a:r>
          </a:p>
          <a:p>
            <a:pPr marL="0" indent="0" algn="l">
              <a:spcBef>
                <a:spcPts val="0"/>
              </a:spcBef>
              <a:buNone/>
            </a:pPr>
            <a:r>
              <a:rPr lang="en-US" sz="2400" dirty="0">
                <a:latin typeface="Consolas" panose="020B0609020204030204" pitchFamily="49" charset="0"/>
                <a:cs typeface="Consolas" panose="020B0609020204030204" pitchFamily="49" charset="0"/>
              </a:rPr>
              <a:t>    return result;</a:t>
            </a:r>
          </a:p>
          <a:p>
            <a:pPr marL="0" indent="0" algn="l">
              <a:spcBef>
                <a:spcPts val="0"/>
              </a:spcBef>
              <a:buNone/>
            </a:pPr>
            <a:r>
              <a:rPr lang="en-US" sz="2400" dirty="0">
                <a:latin typeface="Consolas" panose="020B0609020204030204" pitchFamily="49" charset="0"/>
                <a:cs typeface="Consolas" panose="020B0609020204030204" pitchFamily="49" charset="0"/>
              </a:rPr>
              <a:t>}</a:t>
            </a:r>
          </a:p>
        </p:txBody>
      </p:sp>
      <p:sp>
        <p:nvSpPr>
          <p:cNvPr id="10" name="Rectangle 9">
            <a:extLst>
              <a:ext uri="{FF2B5EF4-FFF2-40B4-BE49-F238E27FC236}">
                <a16:creationId xmlns:a16="http://schemas.microsoft.com/office/drawing/2014/main" id="{B1D68FEF-8189-D44F-ACCA-5F915CE291B1}"/>
              </a:ext>
            </a:extLst>
          </p:cNvPr>
          <p:cNvSpPr/>
          <p:nvPr/>
        </p:nvSpPr>
        <p:spPr>
          <a:xfrm>
            <a:off x="3874959" y="1620542"/>
            <a:ext cx="354584" cy="461665"/>
          </a:xfrm>
          <a:prstGeom prst="rect">
            <a:avLst/>
          </a:prstGeom>
        </p:spPr>
        <p:txBody>
          <a:bodyPr wrap="none">
            <a:spAutoFit/>
          </a:bodyPr>
          <a:lstStyle/>
          <a:p>
            <a:pPr algn="l"/>
            <a:r>
              <a:rPr lang="en-US" sz="2400" b="1" dirty="0">
                <a:solidFill>
                  <a:srgbClr val="0432FF"/>
                </a:solidFill>
                <a:latin typeface="Consolas" panose="020B0609020204030204" pitchFamily="49" charset="0"/>
                <a:cs typeface="Consolas" panose="020B0609020204030204" pitchFamily="49" charset="0"/>
              </a:rPr>
              <a:t>1</a:t>
            </a:r>
            <a:endParaRPr lang="en-US" sz="2400" dirty="0">
              <a:solidFill>
                <a:srgbClr val="0432FF"/>
              </a:solidFill>
              <a:latin typeface="Consolas" panose="020B0609020204030204" pitchFamily="49" charset="0"/>
              <a:cs typeface="Consolas" panose="020B0609020204030204" pitchFamily="49" charset="0"/>
            </a:endParaRPr>
          </a:p>
        </p:txBody>
      </p:sp>
      <p:sp>
        <p:nvSpPr>
          <p:cNvPr id="11" name="Rectangle 10">
            <a:extLst>
              <a:ext uri="{FF2B5EF4-FFF2-40B4-BE49-F238E27FC236}">
                <a16:creationId xmlns:a16="http://schemas.microsoft.com/office/drawing/2014/main" id="{6023733D-6B66-5148-8BBC-36D4B409BA1C}"/>
              </a:ext>
            </a:extLst>
          </p:cNvPr>
          <p:cNvSpPr/>
          <p:nvPr/>
        </p:nvSpPr>
        <p:spPr>
          <a:xfrm>
            <a:off x="2294253" y="1998301"/>
            <a:ext cx="1034257" cy="461665"/>
          </a:xfrm>
          <a:prstGeom prst="rect">
            <a:avLst/>
          </a:prstGeom>
        </p:spPr>
        <p:txBody>
          <a:bodyPr wrap="none">
            <a:spAutoFit/>
          </a:bodyPr>
          <a:lstStyle/>
          <a:p>
            <a:pPr algn="l"/>
            <a:r>
              <a:rPr lang="en-US" sz="2400" b="1" dirty="0">
                <a:solidFill>
                  <a:srgbClr val="0432FF"/>
                </a:solidFill>
                <a:latin typeface="Consolas" panose="020B0609020204030204" pitchFamily="49" charset="0"/>
                <a:cs typeface="Consolas" panose="020B0609020204030204" pitchFamily="49" charset="0"/>
              </a:rPr>
              <a:t>a &lt; b</a:t>
            </a:r>
            <a:endParaRPr lang="en-US" sz="2400" dirty="0">
              <a:solidFill>
                <a:srgbClr val="0432FF"/>
              </a:solidFill>
              <a:latin typeface="Consolas" panose="020B0609020204030204" pitchFamily="49" charset="0"/>
              <a:cs typeface="Consolas" panose="020B0609020204030204" pitchFamily="49" charset="0"/>
            </a:endParaRPr>
          </a:p>
        </p:txBody>
      </p:sp>
      <p:sp>
        <p:nvSpPr>
          <p:cNvPr id="12" name="Rectangle 11">
            <a:extLst>
              <a:ext uri="{FF2B5EF4-FFF2-40B4-BE49-F238E27FC236}">
                <a16:creationId xmlns:a16="http://schemas.microsoft.com/office/drawing/2014/main" id="{27DE4A96-25ED-8C4E-90BA-F34FD2AE6044}"/>
              </a:ext>
            </a:extLst>
          </p:cNvPr>
          <p:cNvSpPr/>
          <p:nvPr/>
        </p:nvSpPr>
        <p:spPr>
          <a:xfrm>
            <a:off x="2676089" y="2362200"/>
            <a:ext cx="2223686" cy="461665"/>
          </a:xfrm>
          <a:prstGeom prst="rect">
            <a:avLst/>
          </a:prstGeom>
        </p:spPr>
        <p:txBody>
          <a:bodyPr wrap="none">
            <a:spAutoFit/>
          </a:bodyPr>
          <a:lstStyle/>
          <a:p>
            <a:pPr algn="l"/>
            <a:r>
              <a:rPr lang="en-US" sz="2400" b="1" dirty="0">
                <a:solidFill>
                  <a:srgbClr val="0432FF"/>
                </a:solidFill>
                <a:latin typeface="Consolas" panose="020B0609020204030204" pitchFamily="49" charset="0"/>
                <a:cs typeface="Consolas" panose="020B0609020204030204" pitchFamily="49" charset="0"/>
              </a:rPr>
              <a:t>result*(</a:t>
            </a:r>
            <a:r>
              <a:rPr lang="en-US" sz="2400" b="1" dirty="0" err="1">
                <a:solidFill>
                  <a:srgbClr val="0432FF"/>
                </a:solidFill>
                <a:latin typeface="Consolas" panose="020B0609020204030204" pitchFamily="49" charset="0"/>
                <a:cs typeface="Consolas" panose="020B0609020204030204" pitchFamily="49" charset="0"/>
              </a:rPr>
              <a:t>a+b</a:t>
            </a:r>
            <a:r>
              <a:rPr lang="en-US" sz="2400" b="1" dirty="0">
                <a:solidFill>
                  <a:srgbClr val="0432FF"/>
                </a:solidFill>
                <a:latin typeface="Consolas" panose="020B0609020204030204" pitchFamily="49" charset="0"/>
                <a:cs typeface="Consolas" panose="020B0609020204030204" pitchFamily="49" charset="0"/>
              </a:rPr>
              <a:t>)</a:t>
            </a:r>
            <a:endParaRPr lang="en-US" sz="2400" dirty="0">
              <a:solidFill>
                <a:srgbClr val="0432FF"/>
              </a:solidFill>
              <a:latin typeface="Consolas" panose="020B0609020204030204" pitchFamily="49" charset="0"/>
              <a:cs typeface="Consolas" panose="020B0609020204030204" pitchFamily="49" charset="0"/>
            </a:endParaRPr>
          </a:p>
        </p:txBody>
      </p:sp>
      <p:sp>
        <p:nvSpPr>
          <p:cNvPr id="13" name="Rectangle 12">
            <a:extLst>
              <a:ext uri="{FF2B5EF4-FFF2-40B4-BE49-F238E27FC236}">
                <a16:creationId xmlns:a16="http://schemas.microsoft.com/office/drawing/2014/main" id="{E10F2CDB-F5DE-9C4B-B1DA-C13370CD80B9}"/>
              </a:ext>
            </a:extLst>
          </p:cNvPr>
          <p:cNvSpPr/>
          <p:nvPr/>
        </p:nvSpPr>
        <p:spPr>
          <a:xfrm>
            <a:off x="2073282" y="2739959"/>
            <a:ext cx="1034257" cy="461665"/>
          </a:xfrm>
          <a:prstGeom prst="rect">
            <a:avLst/>
          </a:prstGeom>
        </p:spPr>
        <p:txBody>
          <a:bodyPr wrap="none">
            <a:spAutoFit/>
          </a:bodyPr>
          <a:lstStyle/>
          <a:p>
            <a:pPr algn="l"/>
            <a:r>
              <a:rPr lang="en-US" sz="2400" b="1" dirty="0">
                <a:solidFill>
                  <a:srgbClr val="0432FF"/>
                </a:solidFill>
                <a:latin typeface="Consolas" panose="020B0609020204030204" pitchFamily="49" charset="0"/>
                <a:cs typeface="Consolas" panose="020B0609020204030204" pitchFamily="49" charset="0"/>
              </a:rPr>
              <a:t>a + 1</a:t>
            </a:r>
            <a:endParaRPr lang="en-US" sz="2400" dirty="0">
              <a:solidFill>
                <a:srgbClr val="0432FF"/>
              </a:solidFill>
              <a:latin typeface="Consolas" panose="020B0609020204030204" pitchFamily="49" charset="0"/>
              <a:cs typeface="Consolas" panose="020B0609020204030204" pitchFamily="49" charset="0"/>
            </a:endParaRPr>
          </a:p>
        </p:txBody>
      </p:sp>
      <p:sp>
        <p:nvSpPr>
          <p:cNvPr id="14" name="Content Placeholder 2">
            <a:extLst>
              <a:ext uri="{FF2B5EF4-FFF2-40B4-BE49-F238E27FC236}">
                <a16:creationId xmlns:a16="http://schemas.microsoft.com/office/drawing/2014/main" id="{569B5538-5B60-3F4B-BCBC-810676A5DB48}"/>
              </a:ext>
            </a:extLst>
          </p:cNvPr>
          <p:cNvSpPr txBox="1">
            <a:spLocks/>
          </p:cNvSpPr>
          <p:nvPr/>
        </p:nvSpPr>
        <p:spPr bwMode="auto">
          <a:xfrm>
            <a:off x="5934008" y="1295400"/>
            <a:ext cx="6029392"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&lt;+0&gt;:   mov    $0x1,%eax</a:t>
            </a:r>
          </a:p>
          <a:p>
            <a:pPr marL="0" indent="0" fontAlgn="auto">
              <a:spcBef>
                <a:spcPts val="0"/>
              </a:spcBef>
              <a:spcAft>
                <a:spcPts val="0"/>
              </a:spcAft>
              <a:buFont typeface="Arial" panose="020B0604020202020204" pitchFamily="34" charset="0"/>
              <a:buNone/>
            </a:pPr>
            <a:endParaRPr lang="en-US" sz="240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&lt;+5&gt;:   cmp    %rsi,%rdi</a:t>
            </a: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&lt;+8&gt;:   jge    0x1151 &lt;loop+24&gt;</a:t>
            </a:r>
          </a:p>
          <a:p>
            <a:pPr marL="0" indent="0" fontAlgn="auto">
              <a:spcBef>
                <a:spcPts val="0"/>
              </a:spcBef>
              <a:spcAft>
                <a:spcPts val="0"/>
              </a:spcAft>
              <a:buFont typeface="Arial" panose="020B0604020202020204" pitchFamily="34" charset="0"/>
              <a:buNone/>
            </a:pPr>
            <a:endParaRPr lang="en-US" sz="240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&lt;+10&gt;:  lea    (%rdi,%rsi,1),%rdx</a:t>
            </a: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&lt;+14&gt;:  imul   %rdx,%rax</a:t>
            </a: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&lt;+18&gt;:  add    $0x1,%rdi</a:t>
            </a:r>
          </a:p>
          <a:p>
            <a:pPr marL="0" indent="0" fontAlgn="auto">
              <a:spcBef>
                <a:spcPts val="0"/>
              </a:spcBef>
              <a:spcAft>
                <a:spcPts val="0"/>
              </a:spcAft>
              <a:buFont typeface="Arial" panose="020B0604020202020204" pitchFamily="34" charset="0"/>
              <a:buNone/>
            </a:pPr>
            <a:endParaRPr lang="en-US" sz="240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&lt;+22&gt;:  jmp    0x113e &lt;loop+5&gt;</a:t>
            </a:r>
          </a:p>
          <a:p>
            <a:pPr marL="0" indent="0" fontAlgn="auto">
              <a:spcBef>
                <a:spcPts val="0"/>
              </a:spcBef>
              <a:spcAft>
                <a:spcPts val="0"/>
              </a:spcAft>
              <a:buFont typeface="Arial" panose="020B0604020202020204" pitchFamily="34" charset="0"/>
              <a:buNone/>
            </a:pPr>
            <a:endParaRPr lang="en-US" sz="240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a:latin typeface="Consolas" panose="020B0609020204030204" pitchFamily="49" charset="0"/>
                <a:cs typeface="Consolas" panose="020B0609020204030204" pitchFamily="49" charset="0"/>
              </a:rPr>
              <a:t>&lt;+24&gt;:  retq</a:t>
            </a:r>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1967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test </a:t>
            </a:r>
            <a:r>
              <a:rPr lang="en-US" dirty="0"/>
              <a:t>practice: What’s the C code?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5C07D5A-D7B3-C34F-85FE-B0C635714DE2}"/>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0x400546 &lt;</a:t>
            </a:r>
            <a:r>
              <a:rPr lang="en-US" dirty="0" err="1">
                <a:latin typeface="Consolas" panose="020B0609020204030204" pitchFamily="49" charset="0"/>
                <a:cs typeface="Consolas" panose="020B0609020204030204" pitchFamily="49" charset="0"/>
              </a:rPr>
              <a:t>test_func</a:t>
            </a:r>
            <a:r>
              <a:rPr lang="en-US" dirty="0">
                <a:latin typeface="Consolas" panose="020B0609020204030204" pitchFamily="49" charset="0"/>
                <a:cs typeface="Consolas" panose="020B0609020204030204" pitchFamily="49" charset="0"/>
              </a:rPr>
              <a:t>&gt;    test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0x400548 &lt;test_func+2&gt;  </a:t>
            </a:r>
            <a:r>
              <a:rPr lang="en-US" dirty="0" err="1">
                <a:latin typeface="Consolas" panose="020B0609020204030204" pitchFamily="49" charset="0"/>
                <a:cs typeface="Consolas" panose="020B0609020204030204" pitchFamily="49" charset="0"/>
              </a:rPr>
              <a:t>jns</a:t>
            </a:r>
            <a:r>
              <a:rPr lang="en-US" dirty="0">
                <a:latin typeface="Consolas" panose="020B0609020204030204" pitchFamily="49" charset="0"/>
                <a:cs typeface="Consolas" panose="020B0609020204030204" pitchFamily="49" charset="0"/>
              </a:rPr>
              <a:t>    0x400550 &lt;test_func+10&gt;</a:t>
            </a:r>
          </a:p>
          <a:p>
            <a:pPr marL="0" indent="0">
              <a:spcBef>
                <a:spcPts val="0"/>
              </a:spcBef>
              <a:buNone/>
            </a:pPr>
            <a:r>
              <a:rPr lang="en-US" dirty="0">
                <a:latin typeface="Consolas" panose="020B0609020204030204" pitchFamily="49" charset="0"/>
                <a:cs typeface="Consolas" panose="020B0609020204030204" pitchFamily="49" charset="0"/>
              </a:rPr>
              <a:t>0x40054a &lt;test_func+4&gt;  mov    $0xfeed,%eax</a:t>
            </a:r>
          </a:p>
          <a:p>
            <a:pPr marL="0" indent="0">
              <a:spcBef>
                <a:spcPts val="0"/>
              </a:spcBef>
              <a:buNone/>
            </a:pPr>
            <a:r>
              <a:rPr lang="en-US" dirty="0">
                <a:latin typeface="Consolas" panose="020B0609020204030204" pitchFamily="49" charset="0"/>
                <a:cs typeface="Consolas" panose="020B0609020204030204" pitchFamily="49" charset="0"/>
              </a:rPr>
              <a:t>0x40054f &lt;test_func+9&gt;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0x400550 &lt;test_func+10&gt; mov    $0xaabbccdd,%eax</a:t>
            </a:r>
          </a:p>
          <a:p>
            <a:pPr marL="0" indent="0">
              <a:spcBef>
                <a:spcPts val="0"/>
              </a:spcBef>
              <a:buNone/>
            </a:pPr>
            <a:r>
              <a:rPr lang="en-US" dirty="0">
                <a:latin typeface="Consolas" panose="020B0609020204030204" pitchFamily="49" charset="0"/>
                <a:cs typeface="Consolas" panose="020B0609020204030204" pitchFamily="49" charset="0"/>
              </a:rPr>
              <a:t>0x400555 &lt;test_func+15&gt;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FE0CE4F9-66FA-E942-988D-C7853716EC2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0291851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C0E8-543B-1A43-BA2C-DAA5F2AE1BF7}"/>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test </a:t>
            </a:r>
            <a:r>
              <a:rPr lang="en-US" dirty="0"/>
              <a:t>practice: What’s the C code?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5C07D5A-D7B3-C34F-85FE-B0C635714DE2}"/>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0x400546 &lt;</a:t>
            </a:r>
            <a:r>
              <a:rPr lang="en-US" dirty="0" err="1">
                <a:latin typeface="Consolas" panose="020B0609020204030204" pitchFamily="49" charset="0"/>
                <a:cs typeface="Consolas" panose="020B0609020204030204" pitchFamily="49" charset="0"/>
              </a:rPr>
              <a:t>test_func</a:t>
            </a:r>
            <a:r>
              <a:rPr lang="en-US" dirty="0">
                <a:latin typeface="Consolas" panose="020B0609020204030204" pitchFamily="49" charset="0"/>
                <a:cs typeface="Consolas" panose="020B0609020204030204" pitchFamily="49" charset="0"/>
              </a:rPr>
              <a:t>&gt;    test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0x400548 &lt;test_func+2&gt;  </a:t>
            </a:r>
            <a:r>
              <a:rPr lang="en-US" dirty="0" err="1">
                <a:latin typeface="Consolas" panose="020B0609020204030204" pitchFamily="49" charset="0"/>
                <a:cs typeface="Consolas" panose="020B0609020204030204" pitchFamily="49" charset="0"/>
              </a:rPr>
              <a:t>jns</a:t>
            </a:r>
            <a:r>
              <a:rPr lang="en-US" dirty="0">
                <a:latin typeface="Consolas" panose="020B0609020204030204" pitchFamily="49" charset="0"/>
                <a:cs typeface="Consolas" panose="020B0609020204030204" pitchFamily="49" charset="0"/>
              </a:rPr>
              <a:t>    0x400550 &lt;test_func+10&gt;</a:t>
            </a:r>
          </a:p>
          <a:p>
            <a:pPr marL="0" indent="0">
              <a:spcBef>
                <a:spcPts val="0"/>
              </a:spcBef>
              <a:buNone/>
            </a:pPr>
            <a:r>
              <a:rPr lang="en-US" dirty="0">
                <a:latin typeface="Consolas" panose="020B0609020204030204" pitchFamily="49" charset="0"/>
                <a:cs typeface="Consolas" panose="020B0609020204030204" pitchFamily="49" charset="0"/>
              </a:rPr>
              <a:t>0x40054a &lt;test_func+4&gt;  mov    $0xfeed,%eax</a:t>
            </a:r>
          </a:p>
          <a:p>
            <a:pPr marL="0" indent="0">
              <a:spcBef>
                <a:spcPts val="0"/>
              </a:spcBef>
              <a:buNone/>
            </a:pPr>
            <a:r>
              <a:rPr lang="en-US" dirty="0">
                <a:latin typeface="Consolas" panose="020B0609020204030204" pitchFamily="49" charset="0"/>
                <a:cs typeface="Consolas" panose="020B0609020204030204" pitchFamily="49" charset="0"/>
              </a:rPr>
              <a:t>0x40054f &lt;test_func+9&gt;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0x400550 &lt;test_func+10&gt; mov    $0xaabbccdd,%eax</a:t>
            </a:r>
          </a:p>
          <a:p>
            <a:pPr marL="0" indent="0">
              <a:spcBef>
                <a:spcPts val="0"/>
              </a:spcBef>
              <a:buNone/>
            </a:pPr>
            <a:r>
              <a:rPr lang="en-US" dirty="0">
                <a:latin typeface="Consolas" panose="020B0609020204030204" pitchFamily="49" charset="0"/>
                <a:cs typeface="Consolas" panose="020B0609020204030204" pitchFamily="49" charset="0"/>
              </a:rPr>
              <a:t>0x400555 &lt;test_func+15&gt;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C15BD743-E8D5-AC43-AB68-1DD73D566A16}"/>
              </a:ext>
            </a:extLst>
          </p:cNvPr>
          <p:cNvSpPr txBox="1"/>
          <p:nvPr/>
        </p:nvSpPr>
        <p:spPr>
          <a:xfrm>
            <a:off x="228600" y="4059314"/>
            <a:ext cx="4522392" cy="2419124"/>
          </a:xfrm>
          <a:prstGeom prst="rect">
            <a:avLst/>
          </a:prstGeom>
          <a:noFill/>
        </p:spPr>
        <p:txBody>
          <a:bodyPr wrap="none" rtlCol="0">
            <a:spAutoFit/>
          </a:bodyPr>
          <a:lstStyle/>
          <a:p>
            <a:pPr algn="l">
              <a:lnSpc>
                <a:spcPct val="90000"/>
              </a:lnSpc>
            </a:pPr>
            <a:r>
              <a:rPr lang="en-US" sz="2800" b="1" dirty="0">
                <a:solidFill>
                  <a:srgbClr val="0432FF"/>
                </a:solidFill>
                <a:latin typeface="Consolas" panose="020B0609020204030204" pitchFamily="49" charset="0"/>
                <a:cs typeface="Consolas" panose="020B0609020204030204" pitchFamily="49" charset="0"/>
              </a:rPr>
              <a:t>int </a:t>
            </a:r>
            <a:r>
              <a:rPr lang="en-US" sz="2800" b="1" dirty="0" err="1">
                <a:solidFill>
                  <a:srgbClr val="0432FF"/>
                </a:solidFill>
                <a:latin typeface="Consolas" panose="020B0609020204030204" pitchFamily="49" charset="0"/>
                <a:cs typeface="Consolas" panose="020B0609020204030204" pitchFamily="49" charset="0"/>
              </a:rPr>
              <a:t>test_func</a:t>
            </a:r>
            <a:r>
              <a:rPr lang="en-US" sz="2800" b="1" dirty="0">
                <a:solidFill>
                  <a:srgbClr val="0432FF"/>
                </a:solidFill>
                <a:latin typeface="Consolas" panose="020B0609020204030204" pitchFamily="49" charset="0"/>
                <a:cs typeface="Consolas" panose="020B0609020204030204" pitchFamily="49" charset="0"/>
              </a:rPr>
              <a:t>(int x) {</a:t>
            </a:r>
          </a:p>
          <a:p>
            <a:pPr algn="l">
              <a:lnSpc>
                <a:spcPct val="90000"/>
              </a:lnSpc>
            </a:pPr>
            <a:r>
              <a:rPr lang="en-US" sz="2800" b="1" dirty="0">
                <a:solidFill>
                  <a:srgbClr val="0432FF"/>
                </a:solidFill>
                <a:latin typeface="Consolas" panose="020B0609020204030204" pitchFamily="49" charset="0"/>
                <a:cs typeface="Consolas" panose="020B0609020204030204" pitchFamily="49" charset="0"/>
              </a:rPr>
              <a:t>    if (x &lt; 0) {</a:t>
            </a:r>
          </a:p>
          <a:p>
            <a:pPr algn="l">
              <a:lnSpc>
                <a:spcPct val="90000"/>
              </a:lnSpc>
            </a:pPr>
            <a:r>
              <a:rPr lang="en-US" sz="2800" b="1" dirty="0">
                <a:solidFill>
                  <a:srgbClr val="0432FF"/>
                </a:solidFill>
                <a:latin typeface="Consolas" panose="020B0609020204030204" pitchFamily="49" charset="0"/>
                <a:cs typeface="Consolas" panose="020B0609020204030204" pitchFamily="49" charset="0"/>
              </a:rPr>
              <a:t>        return 0xfeed;</a:t>
            </a:r>
          </a:p>
          <a:p>
            <a:pPr algn="l">
              <a:lnSpc>
                <a:spcPct val="90000"/>
              </a:lnSpc>
            </a:pPr>
            <a:r>
              <a:rPr lang="en-US" sz="2800" b="1" dirty="0">
                <a:solidFill>
                  <a:srgbClr val="0432FF"/>
                </a:solidFill>
                <a:latin typeface="Consolas" panose="020B0609020204030204" pitchFamily="49" charset="0"/>
                <a:cs typeface="Consolas" panose="020B0609020204030204" pitchFamily="49" charset="0"/>
              </a:rPr>
              <a:t>    } </a:t>
            </a:r>
          </a:p>
          <a:p>
            <a:pPr algn="l">
              <a:lnSpc>
                <a:spcPct val="90000"/>
              </a:lnSpc>
            </a:pPr>
            <a:r>
              <a:rPr lang="en-US" sz="2800" b="1" dirty="0">
                <a:solidFill>
                  <a:srgbClr val="0432FF"/>
                </a:solidFill>
                <a:latin typeface="Consolas" panose="020B0609020204030204" pitchFamily="49" charset="0"/>
                <a:cs typeface="Consolas" panose="020B0609020204030204" pitchFamily="49" charset="0"/>
              </a:rPr>
              <a:t>    return 0xaabbccdd;</a:t>
            </a:r>
          </a:p>
          <a:p>
            <a:pPr algn="l">
              <a:lnSpc>
                <a:spcPct val="90000"/>
              </a:lnSpc>
            </a:pPr>
            <a:r>
              <a:rPr lang="en-US" sz="2800" b="1" dirty="0">
                <a:solidFill>
                  <a:srgbClr val="0432FF"/>
                </a:solidFill>
                <a:latin typeface="Consolas" panose="020B0609020204030204" pitchFamily="49" charset="0"/>
                <a:cs typeface="Consolas" panose="020B0609020204030204" pitchFamily="49" charset="0"/>
              </a:rPr>
              <a:t>}   </a:t>
            </a:r>
          </a:p>
        </p:txBody>
      </p:sp>
      <p:sp>
        <p:nvSpPr>
          <p:cNvPr id="7" name="TextBox 6">
            <a:extLst>
              <a:ext uri="{FF2B5EF4-FFF2-40B4-BE49-F238E27FC236}">
                <a16:creationId xmlns:a16="http://schemas.microsoft.com/office/drawing/2014/main" id="{48044F43-4D8A-FA4C-823F-A8A4F1010BFD}"/>
              </a:ext>
            </a:extLst>
          </p:cNvPr>
          <p:cNvSpPr txBox="1"/>
          <p:nvPr/>
        </p:nvSpPr>
        <p:spPr>
          <a:xfrm>
            <a:off x="5791200" y="5562600"/>
            <a:ext cx="1909839" cy="830997"/>
          </a:xfrm>
          <a:prstGeom prst="rect">
            <a:avLst/>
          </a:prstGeom>
          <a:noFill/>
        </p:spPr>
        <p:txBody>
          <a:bodyPr wrap="square" rtlCol="0">
            <a:spAutoFit/>
          </a:bodyPr>
          <a:lstStyle/>
          <a:p>
            <a:pPr algn="l"/>
            <a:r>
              <a:rPr lang="en-US" sz="2400" b="1" dirty="0">
                <a:solidFill>
                  <a:srgbClr val="0432FF"/>
                </a:solidFill>
                <a:latin typeface="Calibri" panose="020F0502020204030204" pitchFamily="34" charset="0"/>
                <a:cs typeface="Calibri" panose="020F0502020204030204" pitchFamily="34" charset="0"/>
              </a:rPr>
              <a:t>(or anything like this)</a:t>
            </a:r>
          </a:p>
        </p:txBody>
      </p:sp>
    </p:spTree>
    <p:extLst>
      <p:ext uri="{BB962C8B-B14F-4D97-AF65-F5344CB8AC3E}">
        <p14:creationId xmlns:p14="http://schemas.microsoft.com/office/powerpoint/2010/main" val="145634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582D-380D-6640-8B43-1C7F7C7373F3}"/>
              </a:ext>
            </a:extLst>
          </p:cNvPr>
          <p:cNvSpPr>
            <a:spLocks noGrp="1"/>
          </p:cNvSpPr>
          <p:nvPr>
            <p:ph type="title"/>
          </p:nvPr>
        </p:nvSpPr>
        <p:spPr/>
        <p:txBody>
          <a:bodyPr/>
          <a:lstStyle/>
          <a:p>
            <a:r>
              <a:rPr lang="en-US" dirty="0"/>
              <a:t>Practice: “Escape Room”</a:t>
            </a:r>
          </a:p>
        </p:txBody>
      </p:sp>
      <p:sp>
        <p:nvSpPr>
          <p:cNvPr id="3" name="Content Placeholder 2">
            <a:extLst>
              <a:ext uri="{FF2B5EF4-FFF2-40B4-BE49-F238E27FC236}">
                <a16:creationId xmlns:a16="http://schemas.microsoft.com/office/drawing/2014/main" id="{AB820028-AAAE-704D-BF74-FEEAEC8E9A1D}"/>
              </a:ext>
            </a:extLst>
          </p:cNvPr>
          <p:cNvSpPr>
            <a:spLocks noGrp="1"/>
          </p:cNvSpPr>
          <p:nvPr>
            <p:ph idx="1"/>
          </p:nvPr>
        </p:nvSpPr>
        <p:spPr>
          <a:xfrm>
            <a:off x="152399" y="1295400"/>
            <a:ext cx="9144001"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&lt;escape_room+0&gt;        lea    (%rdi,%rdi,1),%</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&lt;escape_room+3&gt;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$0x5,%eax</a:t>
            </a:r>
          </a:p>
          <a:p>
            <a:pPr marL="0" indent="0">
              <a:spcBef>
                <a:spcPts val="0"/>
              </a:spcBef>
              <a:buNone/>
            </a:pPr>
            <a:r>
              <a:rPr lang="en-US" sz="2400" dirty="0">
                <a:latin typeface="Consolas" panose="020B0609020204030204" pitchFamily="49" charset="0"/>
                <a:cs typeface="Consolas" panose="020B0609020204030204" pitchFamily="49" charset="0"/>
              </a:rPr>
              <a:t>&lt;escape_room+6&gt;        </a:t>
            </a:r>
            <a:r>
              <a:rPr lang="en-US" sz="2400" dirty="0" err="1">
                <a:latin typeface="Consolas" panose="020B0609020204030204" pitchFamily="49" charset="0"/>
                <a:cs typeface="Consolas" panose="020B0609020204030204" pitchFamily="49" charset="0"/>
              </a:rPr>
              <a:t>jg</a:t>
            </a:r>
            <a:r>
              <a:rPr lang="en-US" sz="2400" dirty="0">
                <a:latin typeface="Consolas" panose="020B0609020204030204" pitchFamily="49" charset="0"/>
                <a:cs typeface="Consolas" panose="020B0609020204030204" pitchFamily="49" charset="0"/>
              </a:rPr>
              <a:t>     0x114c &lt;escape_room+19&gt;</a:t>
            </a:r>
          </a:p>
          <a:p>
            <a:pPr marL="0" indent="0">
              <a:spcBef>
                <a:spcPts val="0"/>
              </a:spcBef>
              <a:buNone/>
            </a:pPr>
            <a:r>
              <a:rPr lang="en-US" sz="2400" dirty="0">
                <a:latin typeface="Consolas" panose="020B0609020204030204" pitchFamily="49" charset="0"/>
                <a:cs typeface="Consolas" panose="020B0609020204030204" pitchFamily="49" charset="0"/>
              </a:rPr>
              <a:t>&lt;escape_room+8&gt;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$0x1,%edi</a:t>
            </a:r>
          </a:p>
          <a:p>
            <a:pPr marL="0" indent="0">
              <a:spcBef>
                <a:spcPts val="0"/>
              </a:spcBef>
              <a:buNone/>
            </a:pPr>
            <a:r>
              <a:rPr lang="en-US" sz="2400" dirty="0">
                <a:latin typeface="Consolas" panose="020B0609020204030204" pitchFamily="49" charset="0"/>
                <a:cs typeface="Consolas" panose="020B0609020204030204" pitchFamily="49" charset="0"/>
              </a:rPr>
              <a:t>&lt;escape_room+11&gt;       je     0x1152 &lt;escape_room+25&gt;</a:t>
            </a:r>
          </a:p>
          <a:p>
            <a:pPr marL="0" indent="0">
              <a:spcBef>
                <a:spcPts val="0"/>
              </a:spcBef>
              <a:buNone/>
            </a:pPr>
            <a:r>
              <a:rPr lang="en-US" sz="2400" dirty="0">
                <a:latin typeface="Consolas" panose="020B0609020204030204" pitchFamily="49" charset="0"/>
                <a:cs typeface="Consolas" panose="020B0609020204030204" pitchFamily="49" charset="0"/>
              </a:rPr>
              <a:t>&lt;escape_room+13&gt;       mov    $0x0,%eax</a:t>
            </a:r>
          </a:p>
          <a:p>
            <a:pPr marL="0" indent="0">
              <a:spcBef>
                <a:spcPts val="0"/>
              </a:spcBef>
              <a:buNone/>
            </a:pPr>
            <a:r>
              <a:rPr lang="en-US" sz="2400" dirty="0">
                <a:latin typeface="Consolas" panose="020B0609020204030204" pitchFamily="49" charset="0"/>
                <a:cs typeface="Consolas" panose="020B0609020204030204" pitchFamily="49" charset="0"/>
              </a:rPr>
              <a:t>&lt;escape_room+18&gt;       </a:t>
            </a:r>
            <a:r>
              <a:rPr lang="en-US" sz="2400" dirty="0" err="1">
                <a:latin typeface="Consolas" panose="020B0609020204030204" pitchFamily="49" charset="0"/>
                <a:cs typeface="Consolas" panose="020B0609020204030204" pitchFamily="49" charset="0"/>
              </a:rPr>
              <a:t>retq</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&lt;escape_room+19&gt;       mov    $0x1,%eax</a:t>
            </a:r>
          </a:p>
          <a:p>
            <a:pPr marL="0" indent="0">
              <a:spcBef>
                <a:spcPts val="0"/>
              </a:spcBef>
              <a:buNone/>
            </a:pPr>
            <a:r>
              <a:rPr lang="en-US" sz="2400" dirty="0">
                <a:latin typeface="Consolas" panose="020B0609020204030204" pitchFamily="49" charset="0"/>
                <a:cs typeface="Consolas" panose="020B0609020204030204" pitchFamily="49" charset="0"/>
              </a:rPr>
              <a:t>&lt;escape_room+24&gt;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&lt;escape_room+25&gt;       mov    $0x1,%eax</a:t>
            </a:r>
          </a:p>
          <a:p>
            <a:pPr marL="0" indent="0">
              <a:spcBef>
                <a:spcPts val="0"/>
              </a:spcBef>
              <a:buNone/>
            </a:pPr>
            <a:r>
              <a:rPr lang="en-US" sz="2400" dirty="0">
                <a:latin typeface="Consolas" panose="020B0609020204030204" pitchFamily="49" charset="0"/>
                <a:cs typeface="Consolas" panose="020B0609020204030204" pitchFamily="49" charset="0"/>
              </a:rPr>
              <a:t>&lt;escape_room+30&gt;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
        <p:nvSpPr>
          <p:cNvPr id="4" name="Rectangle 3">
            <a:extLst>
              <a:ext uri="{FF2B5EF4-FFF2-40B4-BE49-F238E27FC236}">
                <a16:creationId xmlns:a16="http://schemas.microsoft.com/office/drawing/2014/main" id="{4DF0B123-D775-FA43-8FEF-B4413125BD8B}"/>
              </a:ext>
            </a:extLst>
          </p:cNvPr>
          <p:cNvSpPr/>
          <p:nvPr/>
        </p:nvSpPr>
        <p:spPr bwMode="auto">
          <a:xfrm>
            <a:off x="152399" y="5121215"/>
            <a:ext cx="5105401" cy="1529080"/>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800" dirty="0">
                <a:latin typeface="+mn-lt"/>
                <a:cs typeface="Consolas" panose="020B0609020204030204" pitchFamily="49" charset="0"/>
              </a:rPr>
              <a:t>What must be passed to the </a:t>
            </a:r>
            <a:r>
              <a:rPr lang="en-US" sz="2800" dirty="0" err="1">
                <a:latin typeface="+mn-lt"/>
                <a:cs typeface="Consolas" panose="020B0609020204030204" pitchFamily="49" charset="0"/>
              </a:rPr>
              <a:t>escapeRoom</a:t>
            </a:r>
            <a:r>
              <a:rPr lang="en-US" sz="2800" dirty="0">
                <a:latin typeface="+mn-lt"/>
                <a:cs typeface="Consolas" panose="020B0609020204030204" pitchFamily="49" charset="0"/>
              </a:rPr>
              <a:t> function such that it returns true (1) and not false (0)?</a:t>
            </a:r>
            <a:endParaRPr lang="en-US" sz="2800" dirty="0">
              <a:solidFill>
                <a:srgbClr val="FF0000"/>
              </a:solidFill>
              <a:latin typeface="+mn-lt"/>
              <a:cs typeface="Consolas" panose="020B0609020204030204" pitchFamily="49" charset="0"/>
            </a:endParaRPr>
          </a:p>
        </p:txBody>
      </p:sp>
      <p:sp>
        <p:nvSpPr>
          <p:cNvPr id="7" name="Rectangle 6">
            <a:extLst>
              <a:ext uri="{FF2B5EF4-FFF2-40B4-BE49-F238E27FC236}">
                <a16:creationId xmlns:a16="http://schemas.microsoft.com/office/drawing/2014/main" id="{A239C52F-45E4-5E4E-BBE6-0AA3C9654C22}"/>
              </a:ext>
            </a:extLst>
          </p:cNvPr>
          <p:cNvSpPr/>
          <p:nvPr/>
        </p:nvSpPr>
        <p:spPr bwMode="auto">
          <a:xfrm>
            <a:off x="5432485" y="5121215"/>
            <a:ext cx="605143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800" dirty="0">
                <a:latin typeface="+mn-lt"/>
                <a:cs typeface="Consolas" panose="020B0609020204030204" pitchFamily="49" charset="0"/>
              </a:rPr>
              <a:t>You don’t have to reverse-engineer C code exactly!</a:t>
            </a:r>
            <a:br>
              <a:rPr lang="en-US" sz="2800" dirty="0">
                <a:latin typeface="+mn-lt"/>
                <a:cs typeface="Consolas" panose="020B0609020204030204" pitchFamily="49" charset="0"/>
              </a:rPr>
            </a:br>
            <a:r>
              <a:rPr lang="en-US" sz="2800" b="1" i="1" dirty="0">
                <a:latin typeface="+mn-lt"/>
                <a:cs typeface="Consolas" panose="020B0609020204030204" pitchFamily="49" charset="0"/>
              </a:rPr>
              <a:t>Just figure out the big picture!</a:t>
            </a:r>
            <a:endParaRPr lang="en-US" sz="2800" b="1" i="1" dirty="0">
              <a:solidFill>
                <a:srgbClr val="FF0000"/>
              </a:solidFill>
              <a:latin typeface="+mn-lt"/>
              <a:cs typeface="Consolas" panose="020B0609020204030204" pitchFamily="49" charset="0"/>
            </a:endParaRPr>
          </a:p>
        </p:txBody>
      </p:sp>
    </p:spTree>
    <p:extLst>
      <p:ext uri="{BB962C8B-B14F-4D97-AF65-F5344CB8AC3E}">
        <p14:creationId xmlns:p14="http://schemas.microsoft.com/office/powerpoint/2010/main" val="23691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582D-380D-6640-8B43-1C7F7C7373F3}"/>
              </a:ext>
            </a:extLst>
          </p:cNvPr>
          <p:cNvSpPr>
            <a:spLocks noGrp="1"/>
          </p:cNvSpPr>
          <p:nvPr>
            <p:ph type="title"/>
          </p:nvPr>
        </p:nvSpPr>
        <p:spPr/>
        <p:txBody>
          <a:bodyPr/>
          <a:lstStyle/>
          <a:p>
            <a:r>
              <a:rPr lang="en-US" dirty="0"/>
              <a:t>Practice: “Escape Room”</a:t>
            </a:r>
          </a:p>
        </p:txBody>
      </p:sp>
      <p:sp>
        <p:nvSpPr>
          <p:cNvPr id="3" name="Content Placeholder 2">
            <a:extLst>
              <a:ext uri="{FF2B5EF4-FFF2-40B4-BE49-F238E27FC236}">
                <a16:creationId xmlns:a16="http://schemas.microsoft.com/office/drawing/2014/main" id="{AB820028-AAAE-704D-BF74-FEEAEC8E9A1D}"/>
              </a:ext>
            </a:extLst>
          </p:cNvPr>
          <p:cNvSpPr>
            <a:spLocks noGrp="1"/>
          </p:cNvSpPr>
          <p:nvPr>
            <p:ph idx="1"/>
          </p:nvPr>
        </p:nvSpPr>
        <p:spPr>
          <a:xfrm>
            <a:off x="152399" y="1295400"/>
            <a:ext cx="9144001"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&lt;escape_room+0&gt;        lea    (%rdi,%rdi,1),%</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&lt;escape_room+3&gt;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$0x5,%eax</a:t>
            </a:r>
          </a:p>
          <a:p>
            <a:pPr marL="0" indent="0">
              <a:spcBef>
                <a:spcPts val="0"/>
              </a:spcBef>
              <a:buNone/>
            </a:pPr>
            <a:r>
              <a:rPr lang="en-US" sz="2400" dirty="0">
                <a:latin typeface="Consolas" panose="020B0609020204030204" pitchFamily="49" charset="0"/>
                <a:cs typeface="Consolas" panose="020B0609020204030204" pitchFamily="49" charset="0"/>
              </a:rPr>
              <a:t>&lt;escape_room+6&gt;        </a:t>
            </a:r>
            <a:r>
              <a:rPr lang="en-US" sz="2400" dirty="0" err="1">
                <a:latin typeface="Consolas" panose="020B0609020204030204" pitchFamily="49" charset="0"/>
                <a:cs typeface="Consolas" panose="020B0609020204030204" pitchFamily="49" charset="0"/>
              </a:rPr>
              <a:t>jg</a:t>
            </a:r>
            <a:r>
              <a:rPr lang="en-US" sz="2400" dirty="0">
                <a:latin typeface="Consolas" panose="020B0609020204030204" pitchFamily="49" charset="0"/>
                <a:cs typeface="Consolas" panose="020B0609020204030204" pitchFamily="49" charset="0"/>
              </a:rPr>
              <a:t>     0x114c &lt;escape_room+19&gt;</a:t>
            </a:r>
          </a:p>
          <a:p>
            <a:pPr marL="0" indent="0">
              <a:spcBef>
                <a:spcPts val="0"/>
              </a:spcBef>
              <a:buNone/>
            </a:pPr>
            <a:r>
              <a:rPr lang="en-US" sz="2400" dirty="0">
                <a:latin typeface="Consolas" panose="020B0609020204030204" pitchFamily="49" charset="0"/>
                <a:cs typeface="Consolas" panose="020B0609020204030204" pitchFamily="49" charset="0"/>
              </a:rPr>
              <a:t>&lt;escape_room+8&gt;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$0x1,%edi</a:t>
            </a:r>
          </a:p>
          <a:p>
            <a:pPr marL="0" indent="0">
              <a:spcBef>
                <a:spcPts val="0"/>
              </a:spcBef>
              <a:buNone/>
            </a:pPr>
            <a:r>
              <a:rPr lang="en-US" sz="2400" dirty="0">
                <a:latin typeface="Consolas" panose="020B0609020204030204" pitchFamily="49" charset="0"/>
                <a:cs typeface="Consolas" panose="020B0609020204030204" pitchFamily="49" charset="0"/>
              </a:rPr>
              <a:t>&lt;escape_room+11&gt;       je     0x1152 &lt;escape_room+25&gt;</a:t>
            </a:r>
          </a:p>
          <a:p>
            <a:pPr marL="0" indent="0">
              <a:spcBef>
                <a:spcPts val="0"/>
              </a:spcBef>
              <a:buNone/>
            </a:pPr>
            <a:r>
              <a:rPr lang="en-US" sz="2400" dirty="0">
                <a:latin typeface="Consolas" panose="020B0609020204030204" pitchFamily="49" charset="0"/>
                <a:cs typeface="Consolas" panose="020B0609020204030204" pitchFamily="49" charset="0"/>
              </a:rPr>
              <a:t>&lt;escape_room+13&gt;       mov    $0x0,%eax</a:t>
            </a:r>
          </a:p>
          <a:p>
            <a:pPr marL="0" indent="0">
              <a:spcBef>
                <a:spcPts val="0"/>
              </a:spcBef>
              <a:buNone/>
            </a:pPr>
            <a:r>
              <a:rPr lang="en-US" sz="2400" dirty="0">
                <a:latin typeface="Consolas" panose="020B0609020204030204" pitchFamily="49" charset="0"/>
                <a:cs typeface="Consolas" panose="020B0609020204030204" pitchFamily="49" charset="0"/>
              </a:rPr>
              <a:t>&lt;escape_room+18&gt;       </a:t>
            </a:r>
            <a:r>
              <a:rPr lang="en-US" sz="2400" dirty="0" err="1">
                <a:latin typeface="Consolas" panose="020B0609020204030204" pitchFamily="49" charset="0"/>
                <a:cs typeface="Consolas" panose="020B0609020204030204" pitchFamily="49" charset="0"/>
              </a:rPr>
              <a:t>retq</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&lt;escape_room+19&gt;       mov    $0x1,%eax</a:t>
            </a:r>
          </a:p>
          <a:p>
            <a:pPr marL="0" indent="0">
              <a:spcBef>
                <a:spcPts val="0"/>
              </a:spcBef>
              <a:buNone/>
            </a:pPr>
            <a:r>
              <a:rPr lang="en-US" sz="2400" dirty="0">
                <a:latin typeface="Consolas" panose="020B0609020204030204" pitchFamily="49" charset="0"/>
                <a:cs typeface="Consolas" panose="020B0609020204030204" pitchFamily="49" charset="0"/>
              </a:rPr>
              <a:t>&lt;escape_room+24&gt;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&lt;escape_room+25&gt;       mov    $0x1,%eax</a:t>
            </a:r>
          </a:p>
          <a:p>
            <a:pPr marL="0" indent="0">
              <a:spcBef>
                <a:spcPts val="0"/>
              </a:spcBef>
              <a:buNone/>
            </a:pPr>
            <a:r>
              <a:rPr lang="en-US" sz="2400" dirty="0">
                <a:latin typeface="Consolas" panose="020B0609020204030204" pitchFamily="49" charset="0"/>
                <a:cs typeface="Consolas" panose="020B0609020204030204" pitchFamily="49" charset="0"/>
              </a:rPr>
              <a:t>&lt;escape_room+30&gt;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
        <p:nvSpPr>
          <p:cNvPr id="6" name="Rectangle 5">
            <a:extLst>
              <a:ext uri="{FF2B5EF4-FFF2-40B4-BE49-F238E27FC236}">
                <a16:creationId xmlns:a16="http://schemas.microsoft.com/office/drawing/2014/main" id="{AAE94EE0-0DEF-D845-83C6-0910500DB51F}"/>
              </a:ext>
            </a:extLst>
          </p:cNvPr>
          <p:cNvSpPr/>
          <p:nvPr/>
        </p:nvSpPr>
        <p:spPr>
          <a:xfrm>
            <a:off x="8104025" y="5582920"/>
            <a:ext cx="3646015" cy="523220"/>
          </a:xfrm>
          <a:prstGeom prst="rect">
            <a:avLst/>
          </a:prstGeom>
        </p:spPr>
        <p:txBody>
          <a:bodyPr wrap="square">
            <a:spAutoFit/>
          </a:bodyPr>
          <a:lstStyle/>
          <a:p>
            <a:pPr marL="0" indent="0" algn="l" fontAlgn="auto">
              <a:spcBef>
                <a:spcPts val="0"/>
              </a:spcBef>
              <a:spcAft>
                <a:spcPts val="0"/>
              </a:spcAft>
              <a:buFont typeface="Arial" panose="020B0604020202020204" pitchFamily="34" charset="0"/>
              <a:buNone/>
            </a:pPr>
            <a:r>
              <a:rPr lang="en-US" sz="2800" b="1" dirty="0">
                <a:solidFill>
                  <a:srgbClr val="0432FF"/>
                </a:solidFill>
                <a:latin typeface="Calibri" panose="020F0502020204030204" pitchFamily="34" charset="0"/>
                <a:cs typeface="Calibri" panose="020F0502020204030204" pitchFamily="34" charset="0"/>
              </a:rPr>
              <a:t>First param &gt; 2 or == 1. </a:t>
            </a:r>
          </a:p>
        </p:txBody>
      </p:sp>
      <p:sp>
        <p:nvSpPr>
          <p:cNvPr id="16" name="Rectangle 15">
            <a:extLst>
              <a:ext uri="{FF2B5EF4-FFF2-40B4-BE49-F238E27FC236}">
                <a16:creationId xmlns:a16="http://schemas.microsoft.com/office/drawing/2014/main" id="{7D730453-0D96-4945-8D89-CC83595B7A74}"/>
              </a:ext>
            </a:extLst>
          </p:cNvPr>
          <p:cNvSpPr/>
          <p:nvPr/>
        </p:nvSpPr>
        <p:spPr bwMode="auto">
          <a:xfrm>
            <a:off x="152399" y="5121215"/>
            <a:ext cx="5105401" cy="1529080"/>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l" fontAlgn="auto">
              <a:spcBef>
                <a:spcPts val="0"/>
              </a:spcBef>
              <a:spcAft>
                <a:spcPts val="0"/>
              </a:spcAft>
              <a:buFont typeface="Arial" panose="020B0604020202020204" pitchFamily="34" charset="0"/>
              <a:buNone/>
            </a:pPr>
            <a:r>
              <a:rPr lang="en-US" sz="2800" dirty="0">
                <a:latin typeface="+mn-lt"/>
                <a:cs typeface="Consolas" panose="020B0609020204030204" pitchFamily="49" charset="0"/>
              </a:rPr>
              <a:t>What must be passed to the </a:t>
            </a:r>
            <a:r>
              <a:rPr lang="en-US" sz="2800" dirty="0" err="1">
                <a:latin typeface="+mn-lt"/>
                <a:cs typeface="Consolas" panose="020B0609020204030204" pitchFamily="49" charset="0"/>
              </a:rPr>
              <a:t>escapeRoom</a:t>
            </a:r>
            <a:r>
              <a:rPr lang="en-US" sz="2800" dirty="0">
                <a:latin typeface="+mn-lt"/>
                <a:cs typeface="Consolas" panose="020B0609020204030204" pitchFamily="49" charset="0"/>
              </a:rPr>
              <a:t> function such that it returns true (1) and not false (0)?</a:t>
            </a:r>
            <a:endParaRPr lang="en-US" sz="2800" dirty="0">
              <a:solidFill>
                <a:srgbClr val="FF0000"/>
              </a:solidFill>
              <a:latin typeface="+mn-lt"/>
              <a:cs typeface="Consolas" panose="020B0609020204030204" pitchFamily="49" charset="0"/>
            </a:endParaRPr>
          </a:p>
        </p:txBody>
      </p:sp>
    </p:spTree>
    <p:extLst>
      <p:ext uri="{BB962C8B-B14F-4D97-AF65-F5344CB8AC3E}">
        <p14:creationId xmlns:p14="http://schemas.microsoft.com/office/powerpoint/2010/main" val="174901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CFB0F-0095-BD4D-AD5E-5A25DF51519B}"/>
              </a:ext>
            </a:extLst>
          </p:cNvPr>
          <p:cNvSpPr>
            <a:spLocks noGrp="1"/>
          </p:cNvSpPr>
          <p:nvPr>
            <p:ph type="title"/>
          </p:nvPr>
        </p:nvSpPr>
        <p:spPr/>
        <p:txBody>
          <a:bodyPr/>
          <a:lstStyle/>
          <a:p>
            <a:r>
              <a:rPr lang="en-US" dirty="0"/>
              <a:t>Exercise 2: Conditional jump</a:t>
            </a:r>
          </a:p>
        </p:txBody>
      </p:sp>
      <p:sp>
        <p:nvSpPr>
          <p:cNvPr id="3" name="Content Placeholder 2">
            <a:extLst>
              <a:ext uri="{FF2B5EF4-FFF2-40B4-BE49-F238E27FC236}">
                <a16:creationId xmlns:a16="http://schemas.microsoft.com/office/drawing/2014/main" id="{81AE43F9-6E31-6646-848E-37AD8EDC6495}"/>
              </a:ext>
            </a:extLst>
          </p:cNvPr>
          <p:cNvSpPr>
            <a:spLocks noGrp="1"/>
          </p:cNvSpPr>
          <p:nvPr>
            <p:ph idx="1"/>
          </p:nvPr>
        </p:nvSpPr>
        <p:spPr>
          <a:xfrm>
            <a:off x="152400" y="3657600"/>
            <a:ext cx="5638800" cy="2308324"/>
          </a:xfrm>
        </p:spPr>
        <p:txBody>
          <a:bodyPr/>
          <a:lstStyle/>
          <a:p>
            <a:pPr marL="514350" indent="-514350">
              <a:buClr>
                <a:schemeClr val="accent2"/>
              </a:buClr>
              <a:buFont typeface="+mj-lt"/>
              <a:buAutoNum type="arabicPeriod"/>
            </a:pPr>
            <a:r>
              <a:rPr lang="en-US" dirty="0"/>
              <a:t>What is the value of </a:t>
            </a:r>
            <a:r>
              <a:rPr lang="en-US" dirty="0">
                <a:latin typeface="Consolas" panose="020B0609020204030204" pitchFamily="49" charset="0"/>
                <a:cs typeface="Consolas" panose="020B0609020204030204" pitchFamily="49" charset="0"/>
              </a:rPr>
              <a:t>%rip</a:t>
            </a:r>
            <a:r>
              <a:rPr lang="en-US" dirty="0"/>
              <a:t> after executing the </a:t>
            </a:r>
            <a:r>
              <a:rPr lang="en-US" dirty="0" err="1">
                <a:latin typeface="Consolas" panose="020B0609020204030204" pitchFamily="49" charset="0"/>
                <a:cs typeface="Consolas" panose="020B0609020204030204" pitchFamily="49" charset="0"/>
              </a:rPr>
              <a:t>jne</a:t>
            </a:r>
            <a:r>
              <a:rPr lang="en-US" dirty="0"/>
              <a:t> instruction? </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4004d9</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4004db</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4004de</a:t>
            </a:r>
          </a:p>
          <a:p>
            <a:pPr marL="971550" lvl="1" indent="-514350">
              <a:buClr>
                <a:schemeClr val="accent2"/>
              </a:buClr>
              <a:buFont typeface="+mj-lt"/>
              <a:buAutoNum type="alphaUcPeriod"/>
            </a:pPr>
            <a:r>
              <a:rPr lang="en-US" sz="2800" dirty="0"/>
              <a:t> Other</a:t>
            </a:r>
          </a:p>
        </p:txBody>
      </p:sp>
      <p:sp>
        <p:nvSpPr>
          <p:cNvPr id="6" name="Frame 5">
            <a:extLst>
              <a:ext uri="{FF2B5EF4-FFF2-40B4-BE49-F238E27FC236}">
                <a16:creationId xmlns:a16="http://schemas.microsoft.com/office/drawing/2014/main" id="{DC03BAF3-2D84-D246-B553-E1D377991DC6}"/>
              </a:ext>
            </a:extLst>
          </p:cNvPr>
          <p:cNvSpPr/>
          <p:nvPr/>
        </p:nvSpPr>
        <p:spPr>
          <a:xfrm>
            <a:off x="9296400" y="1418061"/>
            <a:ext cx="2301571" cy="533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390525" algn="l"/>
              </a:tabLst>
            </a:pPr>
            <a:r>
              <a:rPr lang="en-US" sz="2400" dirty="0">
                <a:solidFill>
                  <a:schemeClr val="tx1"/>
                </a:solidFill>
                <a:latin typeface="Consolas" panose="020B0609020204030204" pitchFamily="49" charset="0"/>
                <a:cs typeface="Consolas" panose="020B0609020204030204" pitchFamily="49" charset="0"/>
              </a:rPr>
              <a:t>0x5</a:t>
            </a:r>
          </a:p>
        </p:txBody>
      </p:sp>
      <p:sp>
        <p:nvSpPr>
          <p:cNvPr id="7" name="TextBox 6">
            <a:extLst>
              <a:ext uri="{FF2B5EF4-FFF2-40B4-BE49-F238E27FC236}">
                <a16:creationId xmlns:a16="http://schemas.microsoft.com/office/drawing/2014/main" id="{10BC851A-4FDB-1C4E-83A5-210C68D42B0C}"/>
              </a:ext>
            </a:extLst>
          </p:cNvPr>
          <p:cNvSpPr txBox="1"/>
          <p:nvPr/>
        </p:nvSpPr>
        <p:spPr>
          <a:xfrm>
            <a:off x="8233383" y="1500095"/>
            <a:ext cx="1232843" cy="369332"/>
          </a:xfrm>
          <a:prstGeom prst="rect">
            <a:avLst/>
          </a:prstGeom>
          <a:noFill/>
        </p:spPr>
        <p:txBody>
          <a:bodyPr wrap="square" rtlCol="0">
            <a:spAutoFit/>
          </a:bodyPr>
          <a:lstStyle/>
          <a:p>
            <a:pPr algn="ctr"/>
            <a:r>
              <a:rPr lang="en-US" dirty="0"/>
              <a:t>%</a:t>
            </a:r>
            <a:r>
              <a:rPr lang="en-US" dirty="0" err="1"/>
              <a:t>edi</a:t>
            </a:r>
            <a:endParaRPr lang="en-US" dirty="0"/>
          </a:p>
        </p:txBody>
      </p:sp>
      <p:sp>
        <p:nvSpPr>
          <p:cNvPr id="9" name="Rectangle 8">
            <a:extLst>
              <a:ext uri="{FF2B5EF4-FFF2-40B4-BE49-F238E27FC236}">
                <a16:creationId xmlns:a16="http://schemas.microsoft.com/office/drawing/2014/main" id="{1F3D76F5-F88D-804E-A898-5AD723D3E39A}"/>
              </a:ext>
            </a:extLst>
          </p:cNvPr>
          <p:cNvSpPr/>
          <p:nvPr/>
        </p:nvSpPr>
        <p:spPr>
          <a:xfrm>
            <a:off x="152400" y="1295400"/>
            <a:ext cx="9677400" cy="2308324"/>
          </a:xfrm>
          <a:prstGeom prst="rect">
            <a:avLst/>
          </a:prstGeom>
        </p:spPr>
        <p:txBody>
          <a:bodyPr wrap="square">
            <a:spAutoFit/>
          </a:bodyPr>
          <a:lstStyle/>
          <a:p>
            <a:pPr algn="l"/>
            <a:r>
              <a:rPr lang="en-US" sz="2400" dirty="0">
                <a:latin typeface="Consolas" panose="020B0609020204030204" pitchFamily="49" charset="0"/>
                <a:cs typeface="Consolas" panose="020B0609020204030204" pitchFamily="49" charset="0"/>
              </a:rPr>
              <a:t>00000000004004d6 &lt;</a:t>
            </a:r>
            <a:r>
              <a:rPr lang="en-US" sz="2400" dirty="0" err="1">
                <a:latin typeface="Consolas" panose="020B0609020204030204" pitchFamily="49" charset="0"/>
                <a:cs typeface="Consolas" panose="020B0609020204030204" pitchFamily="49" charset="0"/>
              </a:rPr>
              <a:t>if_then</a:t>
            </a:r>
            <a:r>
              <a:rPr lang="en-US" sz="2400" dirty="0">
                <a:latin typeface="Consolas" panose="020B0609020204030204" pitchFamily="49" charset="0"/>
                <a:cs typeface="Consolas" panose="020B0609020204030204" pitchFamily="49" charset="0"/>
              </a:rPr>
              <a:t>&gt;:</a:t>
            </a:r>
          </a:p>
          <a:p>
            <a:pPr algn="l"/>
            <a:r>
              <a:rPr lang="en-US" sz="2400" dirty="0">
                <a:latin typeface="Consolas" panose="020B0609020204030204" pitchFamily="49" charset="0"/>
                <a:cs typeface="Consolas" panose="020B0609020204030204" pitchFamily="49" charset="0"/>
              </a:rPr>
              <a:t>  4004d6:  83 ff 06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$0x6,%edi</a:t>
            </a:r>
          </a:p>
          <a:p>
            <a:pPr algn="l"/>
            <a:r>
              <a:rPr lang="en-US" sz="2400" dirty="0">
                <a:latin typeface="Consolas" panose="020B0609020204030204" pitchFamily="49" charset="0"/>
                <a:cs typeface="Consolas" panose="020B0609020204030204" pitchFamily="49" charset="0"/>
              </a:rPr>
              <a:t>  4004d9:  75 03      </a:t>
            </a:r>
            <a:r>
              <a:rPr lang="en-US" sz="2400" b="1" dirty="0" err="1">
                <a:latin typeface="Consolas" panose="020B0609020204030204" pitchFamily="49" charset="0"/>
                <a:cs typeface="Consolas" panose="020B0609020204030204" pitchFamily="49" charset="0"/>
              </a:rPr>
              <a:t>jne</a:t>
            </a:r>
            <a:r>
              <a:rPr lang="en-US" sz="2400" dirty="0">
                <a:latin typeface="Consolas" panose="020B0609020204030204" pitchFamily="49" charset="0"/>
                <a:cs typeface="Consolas" panose="020B0609020204030204" pitchFamily="49" charset="0"/>
              </a:rPr>
              <a:t>    4004de &lt;if_then+0x8&gt;</a:t>
            </a:r>
          </a:p>
          <a:p>
            <a:pPr algn="l"/>
            <a:r>
              <a:rPr lang="en-US" sz="2400" dirty="0">
                <a:latin typeface="Consolas" panose="020B0609020204030204" pitchFamily="49" charset="0"/>
                <a:cs typeface="Consolas" panose="020B0609020204030204" pitchFamily="49" charset="0"/>
              </a:rPr>
              <a:t>  400rdb:  83 c7 01   add    $0x1,%edi</a:t>
            </a:r>
          </a:p>
          <a:p>
            <a:pPr algn="l"/>
            <a:r>
              <a:rPr lang="en-US" sz="2400" dirty="0">
                <a:latin typeface="Consolas" panose="020B0609020204030204" pitchFamily="49" charset="0"/>
                <a:cs typeface="Consolas" panose="020B0609020204030204" pitchFamily="49" charset="0"/>
              </a:rPr>
              <a:t>  4004de:  8d 04 3f   lea    (%rdi,%rdi,1),%</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  4004e1: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
        <p:nvSpPr>
          <p:cNvPr id="10" name="TextBox 9">
            <a:extLst>
              <a:ext uri="{FF2B5EF4-FFF2-40B4-BE49-F238E27FC236}">
                <a16:creationId xmlns:a16="http://schemas.microsoft.com/office/drawing/2014/main" id="{D5D28344-CDA6-6D4C-BD84-D4BA8C9832E3}"/>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3" name="Content Placeholder 2">
            <a:extLst>
              <a:ext uri="{FF2B5EF4-FFF2-40B4-BE49-F238E27FC236}">
                <a16:creationId xmlns:a16="http://schemas.microsoft.com/office/drawing/2014/main" id="{55EFCA15-3C14-8F40-BB5B-7D4767FCBB7C}"/>
              </a:ext>
            </a:extLst>
          </p:cNvPr>
          <p:cNvSpPr txBox="1">
            <a:spLocks/>
          </p:cNvSpPr>
          <p:nvPr/>
        </p:nvSpPr>
        <p:spPr bwMode="auto">
          <a:xfrm>
            <a:off x="6096000" y="3657600"/>
            <a:ext cx="5838494" cy="2979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fontAlgn="auto">
              <a:spcAft>
                <a:spcPts val="0"/>
              </a:spcAft>
              <a:buClr>
                <a:schemeClr val="accent2"/>
              </a:buClr>
              <a:buFont typeface="+mj-lt"/>
              <a:buAutoNum type="arabicPeriod" startAt="2"/>
            </a:pPr>
            <a:r>
              <a:rPr lang="en-US" dirty="0"/>
              <a:t>What is the value of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br>
              <a:rPr lang="en-US" dirty="0"/>
            </a:br>
            <a:r>
              <a:rPr lang="en-US" dirty="0"/>
              <a:t>when we hit the </a:t>
            </a:r>
            <a:r>
              <a:rPr lang="en-US" dirty="0" err="1">
                <a:latin typeface="Consolas" panose="020B0609020204030204" pitchFamily="49" charset="0"/>
                <a:cs typeface="Consolas" panose="020B0609020204030204" pitchFamily="49" charset="0"/>
              </a:rPr>
              <a:t>retq</a:t>
            </a:r>
            <a:r>
              <a:rPr lang="en-US" dirty="0"/>
              <a:t> instruction?</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4004e1</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0x2</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0xa</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0xc</a:t>
            </a:r>
          </a:p>
          <a:p>
            <a:pPr marL="971550" lvl="1" indent="-514350" fontAlgn="auto">
              <a:spcAft>
                <a:spcPts val="0"/>
              </a:spcAft>
              <a:buClr>
                <a:schemeClr val="accent2"/>
              </a:buClr>
              <a:buFont typeface="+mj-lt"/>
              <a:buAutoNum type="alphaUcPeriod"/>
            </a:pPr>
            <a:r>
              <a:rPr lang="en-US" sz="2800" dirty="0"/>
              <a:t> Other</a:t>
            </a:r>
          </a:p>
        </p:txBody>
      </p:sp>
    </p:spTree>
    <p:extLst>
      <p:ext uri="{BB962C8B-B14F-4D97-AF65-F5344CB8AC3E}">
        <p14:creationId xmlns:p14="http://schemas.microsoft.com/office/powerpoint/2010/main" val="95750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5EFCA15-3C14-8F40-BB5B-7D4767FCBB7C}"/>
              </a:ext>
            </a:extLst>
          </p:cNvPr>
          <p:cNvSpPr txBox="1">
            <a:spLocks/>
          </p:cNvSpPr>
          <p:nvPr/>
        </p:nvSpPr>
        <p:spPr bwMode="auto">
          <a:xfrm>
            <a:off x="6096000" y="3657600"/>
            <a:ext cx="5838494" cy="2979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fontAlgn="auto">
              <a:spcAft>
                <a:spcPts val="0"/>
              </a:spcAft>
              <a:buClr>
                <a:schemeClr val="accent2"/>
              </a:buClr>
              <a:buFont typeface="+mj-lt"/>
              <a:buAutoNum type="arabicPeriod" startAt="2"/>
            </a:pPr>
            <a:r>
              <a:rPr lang="en-US" dirty="0"/>
              <a:t>What is the value of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br>
              <a:rPr lang="en-US" dirty="0"/>
            </a:br>
            <a:r>
              <a:rPr lang="en-US" dirty="0"/>
              <a:t>when we hit the </a:t>
            </a:r>
            <a:r>
              <a:rPr lang="en-US" dirty="0" err="1">
                <a:latin typeface="Consolas" panose="020B0609020204030204" pitchFamily="49" charset="0"/>
                <a:cs typeface="Consolas" panose="020B0609020204030204" pitchFamily="49" charset="0"/>
              </a:rPr>
              <a:t>retq</a:t>
            </a:r>
            <a:r>
              <a:rPr lang="en-US" dirty="0"/>
              <a:t> instruction?</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4004e1</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0x2</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0xa</a:t>
            </a:r>
          </a:p>
          <a:p>
            <a:pPr marL="971550" lvl="1" indent="-514350" fontAlgn="auto">
              <a:spcAft>
                <a:spcPts val="0"/>
              </a:spcAft>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0xc</a:t>
            </a:r>
          </a:p>
          <a:p>
            <a:pPr marL="971550" lvl="1" indent="-514350" fontAlgn="auto">
              <a:spcAft>
                <a:spcPts val="0"/>
              </a:spcAft>
              <a:buClr>
                <a:schemeClr val="accent2"/>
              </a:buClr>
              <a:buFont typeface="+mj-lt"/>
              <a:buAutoNum type="alphaUcPeriod"/>
            </a:pPr>
            <a:r>
              <a:rPr lang="en-US" sz="2800" dirty="0"/>
              <a:t> Other</a:t>
            </a:r>
          </a:p>
        </p:txBody>
      </p:sp>
      <p:sp>
        <p:nvSpPr>
          <p:cNvPr id="2" name="Title 1">
            <a:extLst>
              <a:ext uri="{FF2B5EF4-FFF2-40B4-BE49-F238E27FC236}">
                <a16:creationId xmlns:a16="http://schemas.microsoft.com/office/drawing/2014/main" id="{6E5CFB0F-0095-BD4D-AD5E-5A25DF51519B}"/>
              </a:ext>
            </a:extLst>
          </p:cNvPr>
          <p:cNvSpPr>
            <a:spLocks noGrp="1"/>
          </p:cNvSpPr>
          <p:nvPr>
            <p:ph type="title"/>
          </p:nvPr>
        </p:nvSpPr>
        <p:spPr/>
        <p:txBody>
          <a:bodyPr/>
          <a:lstStyle/>
          <a:p>
            <a:r>
              <a:rPr lang="en-US" dirty="0"/>
              <a:t>Exercise 2: Conditional jump</a:t>
            </a:r>
          </a:p>
        </p:txBody>
      </p:sp>
      <p:sp>
        <p:nvSpPr>
          <p:cNvPr id="3" name="Content Placeholder 2">
            <a:extLst>
              <a:ext uri="{FF2B5EF4-FFF2-40B4-BE49-F238E27FC236}">
                <a16:creationId xmlns:a16="http://schemas.microsoft.com/office/drawing/2014/main" id="{81AE43F9-6E31-6646-848E-37AD8EDC6495}"/>
              </a:ext>
            </a:extLst>
          </p:cNvPr>
          <p:cNvSpPr>
            <a:spLocks noGrp="1"/>
          </p:cNvSpPr>
          <p:nvPr>
            <p:ph idx="1"/>
          </p:nvPr>
        </p:nvSpPr>
        <p:spPr>
          <a:xfrm>
            <a:off x="152400" y="3657600"/>
            <a:ext cx="5638800" cy="2308324"/>
          </a:xfrm>
        </p:spPr>
        <p:txBody>
          <a:bodyPr/>
          <a:lstStyle/>
          <a:p>
            <a:pPr marL="514350" indent="-514350">
              <a:buClr>
                <a:schemeClr val="accent2"/>
              </a:buClr>
              <a:buFont typeface="+mj-lt"/>
              <a:buAutoNum type="arabicPeriod"/>
            </a:pPr>
            <a:r>
              <a:rPr lang="en-US" dirty="0"/>
              <a:t>What is the value of </a:t>
            </a:r>
            <a:r>
              <a:rPr lang="en-US" dirty="0">
                <a:latin typeface="Consolas" panose="020B0609020204030204" pitchFamily="49" charset="0"/>
                <a:cs typeface="Consolas" panose="020B0609020204030204" pitchFamily="49" charset="0"/>
              </a:rPr>
              <a:t>%rip</a:t>
            </a:r>
            <a:r>
              <a:rPr lang="en-US" dirty="0"/>
              <a:t> after executing the </a:t>
            </a:r>
            <a:r>
              <a:rPr lang="en-US" dirty="0" err="1">
                <a:latin typeface="Consolas" panose="020B0609020204030204" pitchFamily="49" charset="0"/>
                <a:cs typeface="Consolas" panose="020B0609020204030204" pitchFamily="49" charset="0"/>
              </a:rPr>
              <a:t>jne</a:t>
            </a:r>
            <a:r>
              <a:rPr lang="en-US" dirty="0"/>
              <a:t> instruction? </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4004d9</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4004db</a:t>
            </a:r>
          </a:p>
          <a:p>
            <a:pPr marL="971550" lvl="1" indent="-514350">
              <a:buClr>
                <a:schemeClr val="accent2"/>
              </a:buClr>
              <a:buFont typeface="+mj-lt"/>
              <a:buAutoNum type="alphaUcPeriod"/>
            </a:pPr>
            <a:r>
              <a:rPr lang="en-US" sz="2800" dirty="0"/>
              <a:t> </a:t>
            </a:r>
            <a:r>
              <a:rPr lang="en-US" sz="2800" dirty="0">
                <a:latin typeface="Consolas" panose="020B0609020204030204" pitchFamily="49" charset="0"/>
                <a:cs typeface="Consolas" panose="020B0609020204030204" pitchFamily="49" charset="0"/>
              </a:rPr>
              <a:t>4004de</a:t>
            </a:r>
          </a:p>
          <a:p>
            <a:pPr marL="971550" lvl="1" indent="-514350">
              <a:buClr>
                <a:schemeClr val="accent2"/>
              </a:buClr>
              <a:buFont typeface="+mj-lt"/>
              <a:buAutoNum type="alphaUcPeriod"/>
            </a:pPr>
            <a:r>
              <a:rPr lang="en-US" sz="2800" dirty="0"/>
              <a:t> Other</a:t>
            </a:r>
          </a:p>
        </p:txBody>
      </p:sp>
      <p:sp>
        <p:nvSpPr>
          <p:cNvPr id="6" name="Frame 5">
            <a:extLst>
              <a:ext uri="{FF2B5EF4-FFF2-40B4-BE49-F238E27FC236}">
                <a16:creationId xmlns:a16="http://schemas.microsoft.com/office/drawing/2014/main" id="{DC03BAF3-2D84-D246-B553-E1D377991DC6}"/>
              </a:ext>
            </a:extLst>
          </p:cNvPr>
          <p:cNvSpPr/>
          <p:nvPr/>
        </p:nvSpPr>
        <p:spPr>
          <a:xfrm>
            <a:off x="9296400" y="1418061"/>
            <a:ext cx="2301571" cy="533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390525" algn="l"/>
              </a:tabLst>
            </a:pPr>
            <a:r>
              <a:rPr lang="en-US" sz="2400" dirty="0">
                <a:solidFill>
                  <a:schemeClr val="tx1"/>
                </a:solidFill>
                <a:latin typeface="Consolas" panose="020B0609020204030204" pitchFamily="49" charset="0"/>
                <a:cs typeface="Consolas" panose="020B0609020204030204" pitchFamily="49" charset="0"/>
              </a:rPr>
              <a:t>0x5</a:t>
            </a:r>
          </a:p>
        </p:txBody>
      </p:sp>
      <p:sp>
        <p:nvSpPr>
          <p:cNvPr id="7" name="TextBox 6">
            <a:extLst>
              <a:ext uri="{FF2B5EF4-FFF2-40B4-BE49-F238E27FC236}">
                <a16:creationId xmlns:a16="http://schemas.microsoft.com/office/drawing/2014/main" id="{10BC851A-4FDB-1C4E-83A5-210C68D42B0C}"/>
              </a:ext>
            </a:extLst>
          </p:cNvPr>
          <p:cNvSpPr txBox="1"/>
          <p:nvPr/>
        </p:nvSpPr>
        <p:spPr>
          <a:xfrm>
            <a:off x="8233383" y="1500095"/>
            <a:ext cx="1232843" cy="369332"/>
          </a:xfrm>
          <a:prstGeom prst="rect">
            <a:avLst/>
          </a:prstGeom>
          <a:noFill/>
        </p:spPr>
        <p:txBody>
          <a:bodyPr wrap="square" rtlCol="0">
            <a:spAutoFit/>
          </a:bodyPr>
          <a:lstStyle/>
          <a:p>
            <a:pPr algn="ctr"/>
            <a:r>
              <a:rPr lang="en-US" dirty="0"/>
              <a:t>%</a:t>
            </a:r>
            <a:r>
              <a:rPr lang="en-US" dirty="0" err="1"/>
              <a:t>edi</a:t>
            </a:r>
            <a:endParaRPr lang="en-US" dirty="0"/>
          </a:p>
        </p:txBody>
      </p:sp>
      <p:sp>
        <p:nvSpPr>
          <p:cNvPr id="9" name="Rectangle 8">
            <a:extLst>
              <a:ext uri="{FF2B5EF4-FFF2-40B4-BE49-F238E27FC236}">
                <a16:creationId xmlns:a16="http://schemas.microsoft.com/office/drawing/2014/main" id="{1F3D76F5-F88D-804E-A898-5AD723D3E39A}"/>
              </a:ext>
            </a:extLst>
          </p:cNvPr>
          <p:cNvSpPr/>
          <p:nvPr/>
        </p:nvSpPr>
        <p:spPr>
          <a:xfrm>
            <a:off x="152400" y="1295400"/>
            <a:ext cx="9677400" cy="2308324"/>
          </a:xfrm>
          <a:prstGeom prst="rect">
            <a:avLst/>
          </a:prstGeom>
        </p:spPr>
        <p:txBody>
          <a:bodyPr wrap="square">
            <a:spAutoFit/>
          </a:bodyPr>
          <a:lstStyle/>
          <a:p>
            <a:pPr algn="l"/>
            <a:r>
              <a:rPr lang="en-US" sz="2400" dirty="0">
                <a:latin typeface="Consolas" panose="020B0609020204030204" pitchFamily="49" charset="0"/>
                <a:cs typeface="Consolas" panose="020B0609020204030204" pitchFamily="49" charset="0"/>
              </a:rPr>
              <a:t>00000000004004d6 &lt;</a:t>
            </a:r>
            <a:r>
              <a:rPr lang="en-US" sz="2400" dirty="0" err="1">
                <a:latin typeface="Consolas" panose="020B0609020204030204" pitchFamily="49" charset="0"/>
                <a:cs typeface="Consolas" panose="020B0609020204030204" pitchFamily="49" charset="0"/>
              </a:rPr>
              <a:t>if_then</a:t>
            </a:r>
            <a:r>
              <a:rPr lang="en-US" sz="2400" dirty="0">
                <a:latin typeface="Consolas" panose="020B0609020204030204" pitchFamily="49" charset="0"/>
                <a:cs typeface="Consolas" panose="020B0609020204030204" pitchFamily="49" charset="0"/>
              </a:rPr>
              <a:t>&gt;:</a:t>
            </a:r>
          </a:p>
          <a:p>
            <a:pPr algn="l"/>
            <a:r>
              <a:rPr lang="en-US" sz="2400" dirty="0">
                <a:latin typeface="Consolas" panose="020B0609020204030204" pitchFamily="49" charset="0"/>
                <a:cs typeface="Consolas" panose="020B0609020204030204" pitchFamily="49" charset="0"/>
              </a:rPr>
              <a:t>  4004d6:  83 ff 06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$0x6,%edi</a:t>
            </a:r>
          </a:p>
          <a:p>
            <a:pPr algn="l"/>
            <a:r>
              <a:rPr lang="en-US" sz="2400" dirty="0">
                <a:latin typeface="Consolas" panose="020B0609020204030204" pitchFamily="49" charset="0"/>
                <a:cs typeface="Consolas" panose="020B0609020204030204" pitchFamily="49" charset="0"/>
              </a:rPr>
              <a:t>  4004d9:  75 03      </a:t>
            </a:r>
            <a:r>
              <a:rPr lang="en-US" sz="2400" b="1" dirty="0" err="1">
                <a:latin typeface="Consolas" panose="020B0609020204030204" pitchFamily="49" charset="0"/>
                <a:cs typeface="Consolas" panose="020B0609020204030204" pitchFamily="49" charset="0"/>
              </a:rPr>
              <a:t>jne</a:t>
            </a:r>
            <a:r>
              <a:rPr lang="en-US" sz="2400" dirty="0">
                <a:latin typeface="Consolas" panose="020B0609020204030204" pitchFamily="49" charset="0"/>
                <a:cs typeface="Consolas" panose="020B0609020204030204" pitchFamily="49" charset="0"/>
              </a:rPr>
              <a:t>    4004de &lt;if_then+0x8&gt;</a:t>
            </a:r>
          </a:p>
          <a:p>
            <a:pPr algn="l"/>
            <a:r>
              <a:rPr lang="en-US" sz="2400" dirty="0">
                <a:latin typeface="Consolas" panose="020B0609020204030204" pitchFamily="49" charset="0"/>
                <a:cs typeface="Consolas" panose="020B0609020204030204" pitchFamily="49" charset="0"/>
              </a:rPr>
              <a:t>  400rdb:  83 c7 01   add    $0x1,%edi</a:t>
            </a:r>
          </a:p>
          <a:p>
            <a:pPr algn="l"/>
            <a:r>
              <a:rPr lang="en-US" sz="2400" dirty="0">
                <a:latin typeface="Consolas" panose="020B0609020204030204" pitchFamily="49" charset="0"/>
                <a:cs typeface="Consolas" panose="020B0609020204030204" pitchFamily="49" charset="0"/>
              </a:rPr>
              <a:t>  4004de:  8d 04 3f   lea    (%rdi,%rdi,1),%</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  4004e1: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
        <p:nvSpPr>
          <p:cNvPr id="4" name="Frame 3">
            <a:extLst>
              <a:ext uri="{FF2B5EF4-FFF2-40B4-BE49-F238E27FC236}">
                <a16:creationId xmlns:a16="http://schemas.microsoft.com/office/drawing/2014/main" id="{7D8FEDE7-0EED-144D-B12D-A8A082F4D04F}"/>
              </a:ext>
            </a:extLst>
          </p:cNvPr>
          <p:cNvSpPr/>
          <p:nvPr/>
        </p:nvSpPr>
        <p:spPr>
          <a:xfrm>
            <a:off x="457200" y="5334000"/>
            <a:ext cx="2362200" cy="4572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726C3E8B-B12F-5D41-91ED-2ED322E1DB0B}"/>
              </a:ext>
            </a:extLst>
          </p:cNvPr>
          <p:cNvSpPr/>
          <p:nvPr/>
        </p:nvSpPr>
        <p:spPr>
          <a:xfrm>
            <a:off x="6481508" y="5334000"/>
            <a:ext cx="2362200" cy="4572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9402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2800" dirty="0" err="1" smtClean="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16656</TotalTime>
  <Words>8818</Words>
  <Application>Microsoft Macintosh PowerPoint</Application>
  <PresentationFormat>Widescreen</PresentationFormat>
  <Paragraphs>1790</Paragraphs>
  <Slides>98</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98</vt:i4>
      </vt:variant>
    </vt:vector>
  </HeadingPairs>
  <TitlesOfParts>
    <vt:vector size="106" baseType="lpstr">
      <vt:lpstr>Andale Mono</vt:lpstr>
      <vt:lpstr>Arial</vt:lpstr>
      <vt:lpstr>Calibri</vt:lpstr>
      <vt:lpstr>Calibri Light</vt:lpstr>
      <vt:lpstr>Consolas</vt:lpstr>
      <vt:lpstr>Tahoma</vt:lpstr>
      <vt:lpstr>Verdana</vt:lpstr>
      <vt:lpstr>Default Design</vt:lpstr>
      <vt:lpstr>CS107, Lecture 12 Assembly: Control Flow</vt:lpstr>
      <vt:lpstr>CS107 Topic 5: How does a computer interpret and execute C programs?   </vt:lpstr>
      <vt:lpstr>CS107 Topic 5</vt:lpstr>
      <vt:lpstr>Learning Assembly</vt:lpstr>
      <vt:lpstr>Learning Goals</vt:lpstr>
      <vt:lpstr>Lecture Plan</vt:lpstr>
      <vt:lpstr>Lecture Plan</vt:lpstr>
      <vt:lpstr>mov</vt:lpstr>
      <vt:lpstr>lea</vt:lpstr>
      <vt:lpstr>Arithmetic and Logical Operators</vt:lpstr>
      <vt:lpstr>Reverse Engineering 2</vt:lpstr>
      <vt:lpstr>Reverse Engineering 2</vt:lpstr>
      <vt:lpstr>Reverse Engineering 2</vt:lpstr>
      <vt:lpstr>Lecture Plan</vt:lpstr>
      <vt:lpstr>Executing Instructions</vt:lpstr>
      <vt:lpstr>Executing Instructions</vt:lpstr>
      <vt:lpstr>Register Responsibilities</vt:lpstr>
      <vt:lpstr>Instructions Are Just Bytes!</vt:lpstr>
      <vt:lpstr>Instructions Are Just Bytes!</vt:lpstr>
      <vt:lpstr>Instructions Are Just Bytes!</vt:lpstr>
      <vt:lpstr>%rip</vt:lpstr>
      <vt:lpstr>%rip</vt:lpstr>
      <vt:lpstr>%rip</vt:lpstr>
      <vt:lpstr>%rip</vt:lpstr>
      <vt:lpstr>%rip</vt:lpstr>
      <vt:lpstr>%rip</vt:lpstr>
      <vt:lpstr>%rip</vt:lpstr>
      <vt:lpstr>Going In Circles</vt:lpstr>
      <vt:lpstr>Jump!</vt:lpstr>
      <vt:lpstr>Jump!</vt:lpstr>
      <vt:lpstr>Jump!</vt:lpstr>
      <vt:lpstr>Jump!</vt:lpstr>
      <vt:lpstr>Jump!</vt:lpstr>
      <vt:lpstr>jmp</vt:lpstr>
      <vt:lpstr>“Interfering” with %rip</vt:lpstr>
      <vt:lpstr>Lecture Plan</vt:lpstr>
      <vt:lpstr>Control</vt:lpstr>
      <vt:lpstr>Control</vt:lpstr>
      <vt:lpstr>Control</vt:lpstr>
      <vt:lpstr>Conditional Jumps</vt:lpstr>
      <vt:lpstr>Control</vt:lpstr>
      <vt:lpstr>Control</vt:lpstr>
      <vt:lpstr>Condition Codes</vt:lpstr>
      <vt:lpstr>Setting Condition Codes</vt:lpstr>
      <vt:lpstr>Control</vt:lpstr>
      <vt:lpstr>🌟 How to remember cmp/jmp</vt:lpstr>
      <vt:lpstr>Conditional Jumps</vt:lpstr>
      <vt:lpstr>Setting Condition Codes</vt:lpstr>
      <vt:lpstr>The test Instruction</vt:lpstr>
      <vt:lpstr>Condition Codes</vt:lpstr>
      <vt:lpstr>Exercise 1: Conditional jump</vt:lpstr>
      <vt:lpstr>Exercise 1: Conditional jump</vt:lpstr>
      <vt:lpstr>Lecture Plan</vt:lpstr>
      <vt:lpstr>If Statements</vt:lpstr>
      <vt:lpstr>Practice: Fill In The Blank</vt:lpstr>
      <vt:lpstr>Practice: Fill In The Blank</vt:lpstr>
      <vt:lpstr>Common If-Else Construction</vt:lpstr>
      <vt:lpstr>Practice: Fill in the Blank</vt:lpstr>
      <vt:lpstr>Practice: Fill in the Blank</vt:lpstr>
      <vt:lpstr>If-Else Construction Variations</vt:lpstr>
      <vt:lpstr>Lecture Plan</vt:lpstr>
      <vt:lpstr>Loops and Control Flow</vt:lpstr>
      <vt:lpstr>Loops and Control Flow</vt:lpstr>
      <vt:lpstr>Loops and Control Flow</vt:lpstr>
      <vt:lpstr>Loops and Control Flow</vt:lpstr>
      <vt:lpstr>Loops and Control Flow</vt:lpstr>
      <vt:lpstr>Loops and Control Flow</vt:lpstr>
      <vt:lpstr>Loops and Control Flow</vt:lpstr>
      <vt:lpstr>Loops and Control Flow</vt:lpstr>
      <vt:lpstr>Loops and Control Flow</vt:lpstr>
      <vt:lpstr>Loops and Control Flow</vt:lpstr>
      <vt:lpstr>GCC Common While Loop Construction</vt:lpstr>
      <vt:lpstr>GCC Other While Loop Construction</vt:lpstr>
      <vt:lpstr>Lecture Plan</vt:lpstr>
      <vt:lpstr>Common For Loop Construction</vt:lpstr>
      <vt:lpstr>Back to Our First Assembly</vt:lpstr>
      <vt:lpstr>Demo: GDB and Assembly</vt:lpstr>
      <vt:lpstr>gdb tips</vt:lpstr>
      <vt:lpstr>gdb tips</vt:lpstr>
      <vt:lpstr>Lecture Plan</vt:lpstr>
      <vt:lpstr>Condition Code-Dependent Instructions</vt:lpstr>
      <vt:lpstr>set: Read condition codes</vt:lpstr>
      <vt:lpstr>set: Read condition codes</vt:lpstr>
      <vt:lpstr>cmov: Conditional move</vt:lpstr>
      <vt:lpstr>cmov: Conditional move</vt:lpstr>
      <vt:lpstr>Last Lab: Conditional Move</vt:lpstr>
      <vt:lpstr>Optimizations</vt:lpstr>
      <vt:lpstr>Recap</vt:lpstr>
      <vt:lpstr>Practice: Fill in the blanks</vt:lpstr>
      <vt:lpstr>Practice: Fill in the blanks</vt:lpstr>
      <vt:lpstr>Practice: Fill in the blanks</vt:lpstr>
      <vt:lpstr>Practice: Fill in the blanks</vt:lpstr>
      <vt:lpstr>test practice: What’s the C code?</vt:lpstr>
      <vt:lpstr>test practice: What’s the C code?</vt:lpstr>
      <vt:lpstr>Practice: “Escape Room”</vt:lpstr>
      <vt:lpstr>Practice: “Escape Room”</vt:lpstr>
      <vt:lpstr>Exercise 2: Conditional jump</vt:lpstr>
      <vt:lpstr>Exercise 2: Conditional jump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1887</cp:revision>
  <cp:lastPrinted>2019-05-17T19:26:20Z</cp:lastPrinted>
  <dcterms:created xsi:type="dcterms:W3CDTF">2008-06-28T20:57:21Z</dcterms:created>
  <dcterms:modified xsi:type="dcterms:W3CDTF">2022-05-06T20:31:57Z</dcterms:modified>
</cp:coreProperties>
</file>