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67" r:id="rId3"/>
  </p:sldMasterIdLst>
  <p:sldIdLst>
    <p:sldId id="389" r:id="rId4"/>
    <p:sldId id="390" r:id="rId5"/>
    <p:sldId id="391" r:id="rId6"/>
    <p:sldId id="392" r:id="rId7"/>
    <p:sldId id="393" r:id="rId8"/>
    <p:sldId id="394" r:id="rId9"/>
    <p:sldId id="395" r:id="rId10"/>
    <p:sldId id="396" r:id="rId11"/>
    <p:sldId id="397" r:id="rId12"/>
    <p:sldId id="398" r:id="rId13"/>
    <p:sldId id="399" r:id="rId14"/>
    <p:sldId id="400" r:id="rId15"/>
    <p:sldId id="401" r:id="rId16"/>
    <p:sldId id="402" r:id="rId17"/>
    <p:sldId id="403" r:id="rId18"/>
    <p:sldId id="404" r:id="rId19"/>
    <p:sldId id="405" r:id="rId20"/>
    <p:sldId id="406" r:id="rId21"/>
    <p:sldId id="407" r:id="rId22"/>
    <p:sldId id="408" r:id="rId23"/>
    <p:sldId id="409" r:id="rId24"/>
    <p:sldId id="410" r:id="rId25"/>
    <p:sldId id="411" r:id="rId26"/>
    <p:sldId id="412" r:id="rId27"/>
    <p:sldId id="413" r:id="rId28"/>
    <p:sldId id="414" r:id="rId29"/>
    <p:sldId id="415" r:id="rId30"/>
    <p:sldId id="416" r:id="rId31"/>
    <p:sldId id="417" r:id="rId32"/>
    <p:sldId id="418" r:id="rId33"/>
    <p:sldId id="419" r:id="rId34"/>
    <p:sldId id="420" r:id="rId35"/>
    <p:sldId id="421" r:id="rId36"/>
    <p:sldId id="422" r:id="rId37"/>
    <p:sldId id="423" r:id="rId38"/>
    <p:sldId id="424" r:id="rId39"/>
    <p:sldId id="425" r:id="rId40"/>
    <p:sldId id="426" r:id="rId41"/>
    <p:sldId id="427" r:id="rId42"/>
    <p:sldId id="428" r:id="rId43"/>
    <p:sldId id="429" r:id="rId44"/>
    <p:sldId id="430" r:id="rId45"/>
    <p:sldId id="431" r:id="rId46"/>
    <p:sldId id="432" r:id="rId47"/>
    <p:sldId id="433" r:id="rId48"/>
    <p:sldId id="434" r:id="rId49"/>
    <p:sldId id="435" r:id="rId50"/>
    <p:sldId id="436" r:id="rId51"/>
    <p:sldId id="437" r:id="rId52"/>
    <p:sldId id="438" r:id="rId53"/>
    <p:sldId id="439" r:id="rId54"/>
    <p:sldId id="440" r:id="rId55"/>
    <p:sldId id="441" r:id="rId56"/>
    <p:sldId id="442" r:id="rId57"/>
    <p:sldId id="443" r:id="rId58"/>
    <p:sldId id="444" r:id="rId59"/>
    <p:sldId id="445" r:id="rId60"/>
    <p:sldId id="446" r:id="rId61"/>
    <p:sldId id="447" r:id="rId62"/>
    <p:sldId id="448" r:id="rId63"/>
    <p:sldId id="449" r:id="rId64"/>
    <p:sldId id="450" r:id="rId65"/>
    <p:sldId id="451" r:id="rId66"/>
    <p:sldId id="452" r:id="rId67"/>
    <p:sldId id="453" r:id="rId68"/>
    <p:sldId id="322" r:id="rId69"/>
    <p:sldId id="454" r:id="rId70"/>
    <p:sldId id="455" r:id="rId71"/>
    <p:sldId id="456" r:id="rId72"/>
    <p:sldId id="457" r:id="rId73"/>
    <p:sldId id="458" r:id="rId74"/>
    <p:sldId id="459" r:id="rId75"/>
    <p:sldId id="460" r:id="rId76"/>
    <p:sldId id="461" r:id="rId77"/>
    <p:sldId id="462" r:id="rId78"/>
    <p:sldId id="463" r:id="rId79"/>
    <p:sldId id="464" r:id="rId80"/>
    <p:sldId id="466" r:id="rId81"/>
    <p:sldId id="469" r:id="rId82"/>
    <p:sldId id="470" r:id="rId83"/>
    <p:sldId id="472" r:id="rId84"/>
    <p:sldId id="473" r:id="rId85"/>
    <p:sldId id="474" r:id="rId86"/>
    <p:sldId id="475" r:id="rId87"/>
    <p:sldId id="476" r:id="rId88"/>
    <p:sldId id="477" r:id="rId89"/>
    <p:sldId id="478" r:id="rId90"/>
    <p:sldId id="479" r:id="rId91"/>
    <p:sldId id="481" r:id="rId9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96"/>
  </p:normalViewPr>
  <p:slideViewPr>
    <p:cSldViewPr snapToGrid="0">
      <p:cViewPr>
        <p:scale>
          <a:sx n="120" d="100"/>
          <a:sy n="120" d="100"/>
        </p:scale>
        <p:origin x="25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theme" Target="theme/theme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AC376-2E6F-B765-CE7B-C41037AB4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93E36-449E-1920-1A2E-615E1CF071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674F8-8A99-ACEF-625D-5D97242F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15A35-A0F6-D882-D2E0-D3D007440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FF63B-CABB-8150-0719-49BB3B702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0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5F67-225E-EEDD-5965-DFC8858DB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E6B54-7FF3-15AF-2959-28C998AD7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E54D0-CA7E-40ED-DAA6-12847E09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11C4F-E2BA-DF5E-DB7D-EAF72323E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CE590-0854-5700-8874-8956F9B0B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8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78924-2517-8F5F-8BDF-036DEC372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0D907-F9F5-79C0-6079-5053EA753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E9ABA-690F-3DE1-A56F-6E278EF1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89022-4479-8AC6-309D-2679FD71F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354EC-8209-D07E-B1F0-7F54D9BF1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87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987AB-24DF-DBE3-4ECB-8F3A59911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1E2E3-6907-88C2-F7E8-D616F7F40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EDA2B-2747-1255-1BF1-8201FA037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B918F-4737-76DA-731A-5DEBAD67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CA9A31-967F-2F25-2ECC-1DB250C8A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E492D-70FB-B665-BCAD-EAA3091C4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53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4B82E-4BBE-2373-67BE-635F85A64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55C4C-A878-4644-2EC6-AE17D53A5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A56D6-8592-49CA-95E5-AEC788626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79593-DFE3-6767-0DF0-5BADFC641C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939CE5-8F39-748D-D17A-DF78013D4E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2DF014-6864-B0BE-A5F9-58031DDD0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949CE3-19D7-433F-838C-B1FA1AD17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7B44F7-9A26-8F67-04D2-E4C9E1A16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99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CD484-52D4-94B6-D7F2-5970CC53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4F36FD-7A57-825A-A7CB-099B912FC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82A0D-23B8-E6AF-D29E-7584995B2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95B87-15E2-D14D-4E5F-CAAE13092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6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9230CF-93E7-8DA6-D115-D1A97113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8E0E3A-D683-C90E-0C9A-5CC38CE83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64E8C-3ED9-6083-3EBA-6594D55D8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799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161DA-CFBB-8919-BAFD-AB9E95285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67E89-2397-1685-9961-988EAB739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C80E6-0102-10E4-E357-A48A8002B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769B5-79B8-28BB-0665-267817B0C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C5A00-4D37-0E3E-DA2F-6E7B15B21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32B05-2B73-5BF8-1595-89084055F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96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D9E5B-23EF-C55E-6E5E-63537E1F6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BA052F-A953-E656-1060-7012B26CA6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45C4D-D1B0-7398-A5EE-0F3BD07CB7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FE072-9C25-9E32-DBAE-7FA20033B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BE7D51-B3D4-B58A-DA22-EF184E659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50C38-F0BB-B8C5-41CF-EC09EE5DE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5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BD39E-A963-6327-572D-694674288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E237C2-3E9B-9A2D-D9C3-FF46B9278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51D73-0B8A-CAB5-C3EC-6C45F366D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98FF3-BA04-972F-CB30-3AD38637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9FC0C-6998-7860-CFD2-679C0F6F8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2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0DE9F6-9A23-C025-4A30-CF912A1F5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0CC0C7-D9FD-5EBA-FCE2-1C38F6631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05DFF-7FE6-407B-D36E-5BF0A136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2C157-B5DD-3537-8D82-5D7BAD68A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7C7E6-3CA8-0AB8-CA18-D27083B5A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22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9119" y="1617979"/>
            <a:ext cx="10955655" cy="1933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2214" y="4361179"/>
            <a:ext cx="9193530" cy="1598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9074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97663" y="181356"/>
            <a:ext cx="6396672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435425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896656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31140" y="1246389"/>
            <a:ext cx="4836795" cy="4317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74740" y="2210307"/>
            <a:ext cx="3931284" cy="3594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B050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670545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4119029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1646458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02161" y="1979676"/>
            <a:ext cx="8587676" cy="11645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2654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8126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52400" y="1447800"/>
            <a:ext cx="3429000" cy="396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1912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9088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1043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CE951C-02E3-2945-E830-310EC520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140F2-1C46-85F8-73E8-D7474805A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EF9C5-F989-2E54-89DA-E6139785F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9A2ED-8BC7-9E44-9367-751B37D2BA3E}" type="datetimeFigureOut">
              <a:rPr lang="en-US" smtClean="0"/>
              <a:t>7/21/23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850D6-5A6C-7C44-00C0-363E045CC5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81A7D-5237-9246-C07E-2ECB019C3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02099-D58D-2B4C-AE50-2C7733E33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0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6431" y="-32004"/>
            <a:ext cx="10879137" cy="928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8790" y="1883424"/>
            <a:ext cx="8455660" cy="1621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57025" y="6524441"/>
            <a:ext cx="282575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985207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35100" y="169163"/>
            <a:ext cx="9321800" cy="708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140" y="1186180"/>
            <a:ext cx="6067425" cy="465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60187" y="6524441"/>
            <a:ext cx="379729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078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1270"/>
            </a:xfrm>
            <a:custGeom>
              <a:avLst/>
              <a:gdLst/>
              <a:ahLst/>
              <a:cxnLst/>
              <a:rect l="l" t="t" r="r" b="b"/>
              <a:pathLst>
                <a:path w="12192000" h="1270">
                  <a:moveTo>
                    <a:pt x="0" y="1270"/>
                  </a:moveTo>
                  <a:lnTo>
                    <a:pt x="12192000" y="127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689225" y="6320027"/>
            <a:ext cx="6814184" cy="2819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document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copyright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(C)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Stanford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Computer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Science,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Lisa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Yan,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Nick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Troccoli,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licensed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Creative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Commons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Attribution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2.5</a:t>
            </a:r>
            <a:r>
              <a:rPr kumimoji="0" sz="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License.</a:t>
            </a:r>
            <a:r>
              <a:rPr kumimoji="0" sz="80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rights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reserved.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Based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slides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created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Marty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Stepp,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Cynthia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Lee,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Chris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Gregg,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others.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79119" y="1818659"/>
            <a:ext cx="10955655" cy="1532214"/>
          </a:xfrm>
          <a:prstGeom prst="rect">
            <a:avLst/>
          </a:prstGeom>
        </p:spPr>
        <p:txBody>
          <a:bodyPr vert="horz" wrap="square" lIns="0" tIns="374396" rIns="0" bIns="0" rtlCol="0">
            <a:spAutoFit/>
          </a:bodyPr>
          <a:lstStyle/>
          <a:p>
            <a:pPr marL="77470" algn="ctr">
              <a:lnSpc>
                <a:spcPts val="5085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CS107,</a:t>
            </a:r>
            <a:r>
              <a:rPr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Lecture</a:t>
            </a:r>
            <a:r>
              <a:rPr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lang="en-US" spc="-25" dirty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endParaRPr spc="-2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76200" algn="ctr">
              <a:lnSpc>
                <a:spcPts val="3885"/>
              </a:lnSpc>
            </a:pPr>
            <a:r>
              <a:rPr lang="en-US" sz="3400" spc="-10" dirty="0">
                <a:solidFill>
                  <a:srgbClr val="000000"/>
                </a:solidFill>
                <a:latin typeface="Calibri"/>
                <a:cs typeface="Calibri"/>
              </a:rPr>
              <a:t>Control Flow: When in doubt just JMP!</a:t>
            </a:r>
            <a:endParaRPr lang="en-US" sz="3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60404" y="4096004"/>
            <a:ext cx="2672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Reading: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B&amp;O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3.1-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3.4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350260">
              <a:lnSpc>
                <a:spcPct val="100000"/>
              </a:lnSpc>
              <a:spcBef>
                <a:spcPts val="100"/>
              </a:spcBef>
            </a:pPr>
            <a:r>
              <a:rPr dirty="0"/>
              <a:t>Learning</a:t>
            </a:r>
            <a:r>
              <a:rPr spc="-15" dirty="0"/>
              <a:t> </a:t>
            </a:r>
            <a:r>
              <a:rPr spc="-10" dirty="0"/>
              <a:t>Goals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355580" cy="13392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Learn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about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comparison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Understand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implements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689350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775575" cy="46583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statements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Session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99518" y="1186180"/>
            <a:ext cx="38735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99518" y="3066795"/>
            <a:ext cx="387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99518" y="4001515"/>
            <a:ext cx="387350" cy="18434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689350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775575" cy="46583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statements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Session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99518" y="1186180"/>
            <a:ext cx="38735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99518" y="3066795"/>
            <a:ext cx="387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99518" y="4001515"/>
            <a:ext cx="387985" cy="18434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Executing</a:t>
            </a:r>
            <a:r>
              <a:rPr spc="-30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8336" y="3004820"/>
            <a:ext cx="9281160" cy="158623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027045" marR="5080" lvl="0" indent="-3014980" algn="l" defTabSz="914400" rtl="0" eaLnBrk="1" fontAlgn="auto" latinLnBrk="0" hangingPunct="1">
              <a:lnSpc>
                <a:spcPts val="5810"/>
              </a:lnSpc>
              <a:spcBef>
                <a:spcPts val="8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5400" b="0" i="0" u="none" strike="noStrike" kern="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does</a:t>
            </a:r>
            <a:r>
              <a:rPr kumimoji="0" sz="5400" b="0" i="0" u="none" strike="noStrike" kern="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5400" b="0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</a:t>
            </a:r>
            <a:r>
              <a:rPr kumimoji="0" sz="5400" b="0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5400" b="0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5400" b="0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5400" b="0" i="0" u="none" strike="noStrike" kern="0" cap="none" spc="-5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execute?</a:t>
            </a:r>
            <a:endParaRPr kumimoji="0" sz="5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7981" y="181356"/>
            <a:ext cx="63963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Executing</a:t>
            </a:r>
            <a:r>
              <a:rPr spc="-30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8194040" cy="2448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far: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100"/>
              </a:lnSpc>
              <a:spcBef>
                <a:spcPts val="96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read/write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back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forth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between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CPU)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also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4103116"/>
            <a:ext cx="6376670" cy="246380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Today: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ts val="318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Who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controls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now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Answer: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62249" y="376249"/>
            <a:ext cx="2011680" cy="767080"/>
          </a:xfrm>
          <a:custGeom>
            <a:avLst/>
            <a:gdLst/>
            <a:ahLst/>
            <a:cxnLst/>
            <a:rect l="l" t="t" r="r" b="b"/>
            <a:pathLst>
              <a:path w="2011679" h="767080">
                <a:moveTo>
                  <a:pt x="2011680" y="0"/>
                </a:moveTo>
                <a:lnTo>
                  <a:pt x="1005840" y="0"/>
                </a:lnTo>
                <a:lnTo>
                  <a:pt x="0" y="0"/>
                </a:lnTo>
                <a:lnTo>
                  <a:pt x="0" y="365760"/>
                </a:lnTo>
                <a:lnTo>
                  <a:pt x="0" y="766749"/>
                </a:lnTo>
                <a:lnTo>
                  <a:pt x="1005840" y="766749"/>
                </a:lnTo>
                <a:lnTo>
                  <a:pt x="1005840" y="365760"/>
                </a:lnTo>
                <a:lnTo>
                  <a:pt x="2011680" y="365760"/>
                </a:lnTo>
                <a:lnTo>
                  <a:pt x="2011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568100" y="742004"/>
            <a:ext cx="1005840" cy="401320"/>
          </a:xfrm>
          <a:custGeom>
            <a:avLst/>
            <a:gdLst/>
            <a:ahLst/>
            <a:cxnLst/>
            <a:rect l="l" t="t" r="r" b="b"/>
            <a:pathLst>
              <a:path w="1005840" h="401319">
                <a:moveTo>
                  <a:pt x="1005840" y="0"/>
                </a:moveTo>
                <a:lnTo>
                  <a:pt x="0" y="0"/>
                </a:lnTo>
                <a:lnTo>
                  <a:pt x="0" y="400995"/>
                </a:lnTo>
                <a:lnTo>
                  <a:pt x="1005840" y="400995"/>
                </a:lnTo>
                <a:lnTo>
                  <a:pt x="10058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41000" y="304292"/>
            <a:ext cx="777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33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4004fd 4004fc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41000" y="1072388"/>
            <a:ext cx="777875" cy="551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33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4004fb 4004fa 4004f9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4004f8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4004f6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4004f5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4004f4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just" defTabSz="914400" rtl="0" eaLnBrk="1" fontAlgn="auto" latinLnBrk="0" hangingPunct="1">
              <a:lnSpc>
                <a:spcPct val="13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4004ef 4004ee 4004ed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0561750" y="369895"/>
          <a:ext cx="1005840" cy="6252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e5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9395419" y="5349240"/>
            <a:ext cx="127000" cy="1280795"/>
          </a:xfrm>
          <a:custGeom>
            <a:avLst/>
            <a:gdLst/>
            <a:ahLst/>
            <a:cxnLst/>
            <a:rect l="l" t="t" r="r" b="b"/>
            <a:pathLst>
              <a:path w="127000" h="1280795">
                <a:moveTo>
                  <a:pt x="53972" y="76117"/>
                </a:moveTo>
                <a:lnTo>
                  <a:pt x="43855" y="1280079"/>
                </a:lnTo>
                <a:lnTo>
                  <a:pt x="62905" y="1280239"/>
                </a:lnTo>
                <a:lnTo>
                  <a:pt x="73022" y="76277"/>
                </a:lnTo>
                <a:lnTo>
                  <a:pt x="53972" y="76117"/>
                </a:lnTo>
                <a:close/>
              </a:path>
              <a:path w="127000" h="1280795">
                <a:moveTo>
                  <a:pt x="116088" y="63417"/>
                </a:moveTo>
                <a:lnTo>
                  <a:pt x="54079" y="63417"/>
                </a:lnTo>
                <a:lnTo>
                  <a:pt x="73129" y="63577"/>
                </a:lnTo>
                <a:lnTo>
                  <a:pt x="73022" y="76277"/>
                </a:lnTo>
                <a:lnTo>
                  <a:pt x="126994" y="76730"/>
                </a:lnTo>
                <a:lnTo>
                  <a:pt x="116088" y="63417"/>
                </a:lnTo>
                <a:close/>
              </a:path>
              <a:path w="127000" h="1280795">
                <a:moveTo>
                  <a:pt x="54079" y="63417"/>
                </a:moveTo>
                <a:lnTo>
                  <a:pt x="53972" y="76117"/>
                </a:lnTo>
                <a:lnTo>
                  <a:pt x="73022" y="76277"/>
                </a:lnTo>
                <a:lnTo>
                  <a:pt x="73129" y="63577"/>
                </a:lnTo>
                <a:lnTo>
                  <a:pt x="54079" y="63417"/>
                </a:lnTo>
                <a:close/>
              </a:path>
              <a:path w="127000" h="1280795">
                <a:moveTo>
                  <a:pt x="64137" y="0"/>
                </a:moveTo>
                <a:lnTo>
                  <a:pt x="0" y="75664"/>
                </a:lnTo>
                <a:lnTo>
                  <a:pt x="53972" y="76117"/>
                </a:lnTo>
                <a:lnTo>
                  <a:pt x="54079" y="63417"/>
                </a:lnTo>
                <a:lnTo>
                  <a:pt x="116088" y="63417"/>
                </a:lnTo>
                <a:lnTo>
                  <a:pt x="64137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975485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35" dirty="0"/>
              <a:t> </a:t>
            </a:r>
            <a:r>
              <a:rPr spc="-10" dirty="0"/>
              <a:t>Responsibilities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0506075" cy="3591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Some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special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responsibilities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during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1" i="0" u="none" strike="noStrike" kern="0" cap="none" spc="-8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return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%rdi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first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%rsi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second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third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%rsp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current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top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stack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5352795"/>
            <a:ext cx="11579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x86-64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Guide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Reference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Sheet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Resources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webpage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more!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548130">
              <a:lnSpc>
                <a:spcPct val="100000"/>
              </a:lnSpc>
              <a:spcBef>
                <a:spcPts val="100"/>
              </a:spcBef>
            </a:pPr>
            <a:r>
              <a:rPr dirty="0"/>
              <a:t>Instructions</a:t>
            </a:r>
            <a:r>
              <a:rPr spc="-35" dirty="0"/>
              <a:t> </a:t>
            </a:r>
            <a:r>
              <a:rPr dirty="0"/>
              <a:t>Are</a:t>
            </a:r>
            <a:r>
              <a:rPr spc="-25" dirty="0"/>
              <a:t> </a:t>
            </a:r>
            <a:r>
              <a:rPr dirty="0"/>
              <a:t>Just</a:t>
            </a:r>
            <a:r>
              <a:rPr spc="-25" dirty="0"/>
              <a:t> </a:t>
            </a:r>
            <a:r>
              <a:rPr spc="-10" dirty="0"/>
              <a:t>Bytes!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6046" y="1371600"/>
            <a:ext cx="7427173" cy="514001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699" y="-4699"/>
            <a:ext cx="12201398" cy="6862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548130">
              <a:lnSpc>
                <a:spcPct val="100000"/>
              </a:lnSpc>
              <a:spcBef>
                <a:spcPts val="100"/>
              </a:spcBef>
            </a:pPr>
            <a:r>
              <a:rPr dirty="0"/>
              <a:t>Instructions</a:t>
            </a:r>
            <a:r>
              <a:rPr spc="-35" dirty="0"/>
              <a:t> </a:t>
            </a:r>
            <a:r>
              <a:rPr dirty="0"/>
              <a:t>Are</a:t>
            </a:r>
            <a:r>
              <a:rPr spc="-25" dirty="0"/>
              <a:t> </a:t>
            </a:r>
            <a:r>
              <a:rPr dirty="0"/>
              <a:t>Just</a:t>
            </a:r>
            <a:r>
              <a:rPr spc="-25" dirty="0"/>
              <a:t> </a:t>
            </a:r>
            <a:r>
              <a:rPr spc="-10" dirty="0"/>
              <a:t>Bytes!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548130">
              <a:lnSpc>
                <a:spcPct val="100000"/>
              </a:lnSpc>
              <a:spcBef>
                <a:spcPts val="100"/>
              </a:spcBef>
            </a:pPr>
            <a:r>
              <a:rPr dirty="0"/>
              <a:t>Instructions</a:t>
            </a:r>
            <a:r>
              <a:rPr spc="-35" dirty="0"/>
              <a:t> </a:t>
            </a:r>
            <a:r>
              <a:rPr dirty="0"/>
              <a:t>Are</a:t>
            </a:r>
            <a:r>
              <a:rPr spc="-25" dirty="0"/>
              <a:t> </a:t>
            </a:r>
            <a:r>
              <a:rPr dirty="0"/>
              <a:t>Just</a:t>
            </a:r>
            <a:r>
              <a:rPr spc="-25" dirty="0"/>
              <a:t> </a:t>
            </a:r>
            <a:r>
              <a:rPr spc="-10" dirty="0"/>
              <a:t>Bytes!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04117" y="5821171"/>
            <a:ext cx="394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0x0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76800" y="2057398"/>
            <a:ext cx="2438400" cy="2670810"/>
            <a:chOff x="4876800" y="2057398"/>
            <a:chExt cx="2438400" cy="2670810"/>
          </a:xfrm>
        </p:grpSpPr>
        <p:sp>
          <p:nvSpPr>
            <p:cNvPr id="5" name="object 5"/>
            <p:cNvSpPr/>
            <p:nvPr/>
          </p:nvSpPr>
          <p:spPr>
            <a:xfrm>
              <a:off x="4876800" y="2813426"/>
              <a:ext cx="2438400" cy="1199515"/>
            </a:xfrm>
            <a:custGeom>
              <a:avLst/>
              <a:gdLst/>
              <a:ahLst/>
              <a:cxnLst/>
              <a:rect l="l" t="t" r="r" b="b"/>
              <a:pathLst>
                <a:path w="2438400" h="1199514">
                  <a:moveTo>
                    <a:pt x="0" y="1199511"/>
                  </a:moveTo>
                  <a:lnTo>
                    <a:pt x="2438400" y="1199511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1199511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6800" y="4012937"/>
              <a:ext cx="2438400" cy="7150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10426" y="2866307"/>
              <a:ext cx="171450" cy="715645"/>
            </a:xfrm>
            <a:custGeom>
              <a:avLst/>
              <a:gdLst/>
              <a:ahLst/>
              <a:cxnLst/>
              <a:rect l="l" t="t" r="r" b="b"/>
              <a:pathLst>
                <a:path w="171450" h="715645">
                  <a:moveTo>
                    <a:pt x="16459" y="544175"/>
                  </a:moveTo>
                  <a:lnTo>
                    <a:pt x="9299" y="546618"/>
                  </a:lnTo>
                  <a:lnTo>
                    <a:pt x="3648" y="551647"/>
                  </a:lnTo>
                  <a:lnTo>
                    <a:pt x="475" y="558225"/>
                  </a:lnTo>
                  <a:lnTo>
                    <a:pt x="0" y="565512"/>
                  </a:lnTo>
                  <a:lnTo>
                    <a:pt x="2442" y="572672"/>
                  </a:lnTo>
                  <a:lnTo>
                    <a:pt x="85573" y="715181"/>
                  </a:lnTo>
                  <a:lnTo>
                    <a:pt x="107627" y="677373"/>
                  </a:lnTo>
                  <a:lnTo>
                    <a:pt x="66523" y="677373"/>
                  </a:lnTo>
                  <a:lnTo>
                    <a:pt x="66523" y="606908"/>
                  </a:lnTo>
                  <a:lnTo>
                    <a:pt x="35353" y="553474"/>
                  </a:lnTo>
                  <a:lnTo>
                    <a:pt x="30324" y="547824"/>
                  </a:lnTo>
                  <a:lnTo>
                    <a:pt x="23746" y="544650"/>
                  </a:lnTo>
                  <a:lnTo>
                    <a:pt x="16459" y="544175"/>
                  </a:lnTo>
                  <a:close/>
                </a:path>
                <a:path w="171450" h="715645">
                  <a:moveTo>
                    <a:pt x="66523" y="606908"/>
                  </a:moveTo>
                  <a:lnTo>
                    <a:pt x="66523" y="677373"/>
                  </a:lnTo>
                  <a:lnTo>
                    <a:pt x="104623" y="677373"/>
                  </a:lnTo>
                  <a:lnTo>
                    <a:pt x="104623" y="667774"/>
                  </a:lnTo>
                  <a:lnTo>
                    <a:pt x="69117" y="667774"/>
                  </a:lnTo>
                  <a:lnTo>
                    <a:pt x="85573" y="639565"/>
                  </a:lnTo>
                  <a:lnTo>
                    <a:pt x="66523" y="606908"/>
                  </a:lnTo>
                  <a:close/>
                </a:path>
                <a:path w="171450" h="715645">
                  <a:moveTo>
                    <a:pt x="154687" y="544175"/>
                  </a:moveTo>
                  <a:lnTo>
                    <a:pt x="104623" y="606908"/>
                  </a:lnTo>
                  <a:lnTo>
                    <a:pt x="104623" y="677373"/>
                  </a:lnTo>
                  <a:lnTo>
                    <a:pt x="107627" y="677373"/>
                  </a:lnTo>
                  <a:lnTo>
                    <a:pt x="168703" y="572672"/>
                  </a:lnTo>
                  <a:lnTo>
                    <a:pt x="171146" y="565512"/>
                  </a:lnTo>
                  <a:lnTo>
                    <a:pt x="170671" y="558225"/>
                  </a:lnTo>
                  <a:lnTo>
                    <a:pt x="167497" y="551647"/>
                  </a:lnTo>
                  <a:lnTo>
                    <a:pt x="161846" y="546618"/>
                  </a:lnTo>
                  <a:lnTo>
                    <a:pt x="154687" y="544175"/>
                  </a:lnTo>
                  <a:close/>
                </a:path>
                <a:path w="171450" h="715645">
                  <a:moveTo>
                    <a:pt x="85573" y="639565"/>
                  </a:moveTo>
                  <a:lnTo>
                    <a:pt x="69117" y="667774"/>
                  </a:lnTo>
                  <a:lnTo>
                    <a:pt x="102028" y="667774"/>
                  </a:lnTo>
                  <a:lnTo>
                    <a:pt x="85573" y="639565"/>
                  </a:lnTo>
                  <a:close/>
                </a:path>
                <a:path w="171450" h="715645">
                  <a:moveTo>
                    <a:pt x="104623" y="606908"/>
                  </a:moveTo>
                  <a:lnTo>
                    <a:pt x="85573" y="639565"/>
                  </a:lnTo>
                  <a:lnTo>
                    <a:pt x="102028" y="667774"/>
                  </a:lnTo>
                  <a:lnTo>
                    <a:pt x="104623" y="667774"/>
                  </a:lnTo>
                  <a:lnTo>
                    <a:pt x="104623" y="606908"/>
                  </a:lnTo>
                  <a:close/>
                </a:path>
                <a:path w="171450" h="715645">
                  <a:moveTo>
                    <a:pt x="104624" y="0"/>
                  </a:moveTo>
                  <a:lnTo>
                    <a:pt x="66524" y="0"/>
                  </a:lnTo>
                  <a:lnTo>
                    <a:pt x="66523" y="606908"/>
                  </a:lnTo>
                  <a:lnTo>
                    <a:pt x="85573" y="639565"/>
                  </a:lnTo>
                  <a:lnTo>
                    <a:pt x="104623" y="606908"/>
                  </a:lnTo>
                  <a:lnTo>
                    <a:pt x="104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800" y="2057398"/>
              <a:ext cx="2438400" cy="756027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4591" y="4876800"/>
            <a:ext cx="2438400" cy="5900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6800" y="5562600"/>
            <a:ext cx="2438400" cy="320543"/>
          </a:xfrm>
          <a:prstGeom prst="rect">
            <a:avLst/>
          </a:prstGeom>
        </p:spPr>
      </p:pic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4838700" y="2051048"/>
          <a:ext cx="2438400" cy="3959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5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Stack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860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39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Heap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8279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Data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2F528F"/>
                      </a:solidFill>
                      <a:prstDash val="solid"/>
                    </a:lnL>
                    <a:lnR w="76200">
                      <a:solidFill>
                        <a:srgbClr val="2F528F"/>
                      </a:solidFill>
                      <a:prstDash val="solid"/>
                    </a:lnR>
                    <a:lnB w="76200">
                      <a:solidFill>
                        <a:srgbClr val="C00000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Text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(code)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76200">
                      <a:solidFill>
                        <a:srgbClr val="C00000"/>
                      </a:solidFill>
                      <a:prstDash val="solid"/>
                    </a:lnL>
                    <a:lnR w="76200">
                      <a:solidFill>
                        <a:srgbClr val="C00000"/>
                      </a:solidFill>
                      <a:prstDash val="solid"/>
                    </a:lnR>
                    <a:lnT w="76200">
                      <a:solidFill>
                        <a:srgbClr val="C00000"/>
                      </a:solidFill>
                      <a:prstDash val="solid"/>
                    </a:lnT>
                    <a:lnB w="762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2F528F"/>
                      </a:solidFill>
                      <a:prstDash val="solid"/>
                    </a:lnL>
                    <a:lnR w="76200">
                      <a:solidFill>
                        <a:srgbClr val="2F528F"/>
                      </a:solidFill>
                      <a:prstDash val="solid"/>
                    </a:lnR>
                    <a:lnT w="76200">
                      <a:solidFill>
                        <a:srgbClr val="C00000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6008218" y="3581311"/>
            <a:ext cx="171450" cy="440055"/>
          </a:xfrm>
          <a:custGeom>
            <a:avLst/>
            <a:gdLst/>
            <a:ahLst/>
            <a:cxnLst/>
            <a:rect l="l" t="t" r="r" b="b"/>
            <a:pathLst>
              <a:path w="171450" h="440054">
                <a:moveTo>
                  <a:pt x="85573" y="75614"/>
                </a:moveTo>
                <a:lnTo>
                  <a:pt x="66523" y="108271"/>
                </a:lnTo>
                <a:lnTo>
                  <a:pt x="66523" y="439610"/>
                </a:lnTo>
                <a:lnTo>
                  <a:pt x="104623" y="439610"/>
                </a:lnTo>
                <a:lnTo>
                  <a:pt x="104623" y="108271"/>
                </a:lnTo>
                <a:lnTo>
                  <a:pt x="85573" y="75614"/>
                </a:lnTo>
                <a:close/>
              </a:path>
              <a:path w="171450" h="440054">
                <a:moveTo>
                  <a:pt x="107627" y="37807"/>
                </a:moveTo>
                <a:lnTo>
                  <a:pt x="104623" y="37807"/>
                </a:lnTo>
                <a:lnTo>
                  <a:pt x="104623" y="108272"/>
                </a:lnTo>
                <a:lnTo>
                  <a:pt x="135792" y="161706"/>
                </a:lnTo>
                <a:lnTo>
                  <a:pt x="140822" y="167357"/>
                </a:lnTo>
                <a:lnTo>
                  <a:pt x="147400" y="170530"/>
                </a:lnTo>
                <a:lnTo>
                  <a:pt x="154689" y="171005"/>
                </a:lnTo>
                <a:lnTo>
                  <a:pt x="161848" y="168562"/>
                </a:lnTo>
                <a:lnTo>
                  <a:pt x="167498" y="163532"/>
                </a:lnTo>
                <a:lnTo>
                  <a:pt x="170671" y="156955"/>
                </a:lnTo>
                <a:lnTo>
                  <a:pt x="171146" y="149668"/>
                </a:lnTo>
                <a:lnTo>
                  <a:pt x="168703" y="142509"/>
                </a:lnTo>
                <a:lnTo>
                  <a:pt x="107627" y="37807"/>
                </a:lnTo>
                <a:close/>
              </a:path>
              <a:path w="171450" h="440054">
                <a:moveTo>
                  <a:pt x="85573" y="0"/>
                </a:moveTo>
                <a:lnTo>
                  <a:pt x="2442" y="142509"/>
                </a:lnTo>
                <a:lnTo>
                  <a:pt x="0" y="149668"/>
                </a:lnTo>
                <a:lnTo>
                  <a:pt x="475" y="156955"/>
                </a:lnTo>
                <a:lnTo>
                  <a:pt x="3649" y="163533"/>
                </a:lnTo>
                <a:lnTo>
                  <a:pt x="9303" y="168563"/>
                </a:lnTo>
                <a:lnTo>
                  <a:pt x="16459" y="171005"/>
                </a:lnTo>
                <a:lnTo>
                  <a:pt x="23746" y="170530"/>
                </a:lnTo>
                <a:lnTo>
                  <a:pt x="30324" y="167357"/>
                </a:lnTo>
                <a:lnTo>
                  <a:pt x="35353" y="161706"/>
                </a:lnTo>
                <a:lnTo>
                  <a:pt x="66523" y="108272"/>
                </a:lnTo>
                <a:lnTo>
                  <a:pt x="66523" y="37807"/>
                </a:lnTo>
                <a:lnTo>
                  <a:pt x="107627" y="37807"/>
                </a:lnTo>
                <a:lnTo>
                  <a:pt x="85573" y="0"/>
                </a:lnTo>
                <a:close/>
              </a:path>
              <a:path w="171450" h="440054">
                <a:moveTo>
                  <a:pt x="104623" y="37807"/>
                </a:moveTo>
                <a:lnTo>
                  <a:pt x="66523" y="37807"/>
                </a:lnTo>
                <a:lnTo>
                  <a:pt x="66523" y="108272"/>
                </a:lnTo>
                <a:lnTo>
                  <a:pt x="85573" y="75614"/>
                </a:lnTo>
                <a:lnTo>
                  <a:pt x="69119" y="47406"/>
                </a:lnTo>
                <a:lnTo>
                  <a:pt x="104623" y="47406"/>
                </a:lnTo>
                <a:lnTo>
                  <a:pt x="104623" y="37807"/>
                </a:lnTo>
                <a:close/>
              </a:path>
              <a:path w="171450" h="440054">
                <a:moveTo>
                  <a:pt x="104623" y="47406"/>
                </a:moveTo>
                <a:lnTo>
                  <a:pt x="102028" y="47406"/>
                </a:lnTo>
                <a:lnTo>
                  <a:pt x="85573" y="75614"/>
                </a:lnTo>
                <a:lnTo>
                  <a:pt x="104623" y="108271"/>
                </a:lnTo>
                <a:lnTo>
                  <a:pt x="104623" y="47406"/>
                </a:lnTo>
                <a:close/>
              </a:path>
              <a:path w="171450" h="440054">
                <a:moveTo>
                  <a:pt x="102028" y="47406"/>
                </a:moveTo>
                <a:lnTo>
                  <a:pt x="69119" y="47406"/>
                </a:lnTo>
                <a:lnTo>
                  <a:pt x="85573" y="75614"/>
                </a:lnTo>
                <a:lnTo>
                  <a:pt x="102028" y="474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89847" y="5548200"/>
            <a:ext cx="1388745" cy="320675"/>
            <a:chOff x="3189847" y="5548200"/>
            <a:chExt cx="1388745" cy="320675"/>
          </a:xfrm>
        </p:grpSpPr>
        <p:sp>
          <p:nvSpPr>
            <p:cNvPr id="14" name="object 14"/>
            <p:cNvSpPr/>
            <p:nvPr/>
          </p:nvSpPr>
          <p:spPr>
            <a:xfrm>
              <a:off x="3196197" y="5554550"/>
              <a:ext cx="1376045" cy="307975"/>
            </a:xfrm>
            <a:custGeom>
              <a:avLst/>
              <a:gdLst/>
              <a:ahLst/>
              <a:cxnLst/>
              <a:rect l="l" t="t" r="r" b="b"/>
              <a:pathLst>
                <a:path w="1376045" h="307975">
                  <a:moveTo>
                    <a:pt x="1221908" y="0"/>
                  </a:moveTo>
                  <a:lnTo>
                    <a:pt x="1221908" y="76947"/>
                  </a:lnTo>
                  <a:lnTo>
                    <a:pt x="0" y="76947"/>
                  </a:lnTo>
                  <a:lnTo>
                    <a:pt x="0" y="230842"/>
                  </a:lnTo>
                  <a:lnTo>
                    <a:pt x="1221908" y="230842"/>
                  </a:lnTo>
                  <a:lnTo>
                    <a:pt x="1221908" y="307789"/>
                  </a:lnTo>
                  <a:lnTo>
                    <a:pt x="1375802" y="153895"/>
                  </a:lnTo>
                  <a:lnTo>
                    <a:pt x="12219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196197" y="5554550"/>
              <a:ext cx="1376045" cy="307975"/>
            </a:xfrm>
            <a:custGeom>
              <a:avLst/>
              <a:gdLst/>
              <a:ahLst/>
              <a:cxnLst/>
              <a:rect l="l" t="t" r="r" b="b"/>
              <a:pathLst>
                <a:path w="1376045" h="307975">
                  <a:moveTo>
                    <a:pt x="0" y="76946"/>
                  </a:moveTo>
                  <a:lnTo>
                    <a:pt x="1221910" y="76946"/>
                  </a:lnTo>
                  <a:lnTo>
                    <a:pt x="1221910" y="0"/>
                  </a:lnTo>
                  <a:lnTo>
                    <a:pt x="1375803" y="153895"/>
                  </a:lnTo>
                  <a:lnTo>
                    <a:pt x="1221910" y="307789"/>
                  </a:lnTo>
                  <a:lnTo>
                    <a:pt x="1221910" y="230842"/>
                  </a:lnTo>
                  <a:lnTo>
                    <a:pt x="0" y="230842"/>
                  </a:lnTo>
                  <a:lnTo>
                    <a:pt x="0" y="76946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636198" y="5406644"/>
            <a:ext cx="144843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46050" marR="5080" lvl="0" indent="-133350" algn="l" defTabSz="914400" rtl="0" eaLnBrk="1" fontAlgn="auto" latinLnBrk="0" hangingPunct="1">
              <a:lnSpc>
                <a:spcPts val="209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Machine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code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instructions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95576" y="1624076"/>
            <a:ext cx="140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Main</a:t>
            </a:r>
            <a:r>
              <a:rPr kumimoji="0" sz="1800" b="0" i="0" u="sng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Memory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60430" y="193783"/>
            <a:ext cx="351790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</a:t>
            </a:r>
            <a:endParaRPr kumimoji="0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466596"/>
            <a:ext cx="2693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16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9690" y="1775424"/>
          <a:ext cx="6063614" cy="11766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5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86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19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872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1615">
                <a:tc>
                  <a:txBody>
                    <a:bodyPr/>
                    <a:lstStyle/>
                    <a:p>
                      <a:pPr marR="15875" algn="ctr">
                        <a:lnSpc>
                          <a:spcPts val="1510"/>
                        </a:lnSpc>
                      </a:pPr>
                      <a:r>
                        <a:rPr sz="16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0"/>
                        </a:lnSpc>
                      </a:pPr>
                      <a:r>
                        <a:rPr sz="16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510"/>
                        </a:lnSpc>
                      </a:pPr>
                      <a:r>
                        <a:rPr sz="16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1510"/>
                        </a:lnSpc>
                      </a:pPr>
                      <a:r>
                        <a:rPr sz="16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379">
                <a:tc>
                  <a:txBody>
                    <a:bodyPr/>
                    <a:lstStyle/>
                    <a:p>
                      <a:pPr marR="15875" algn="ctr">
                        <a:lnSpc>
                          <a:spcPts val="1655"/>
                        </a:lnSpc>
                      </a:pPr>
                      <a:r>
                        <a:rPr sz="16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1655"/>
                        </a:lnSpc>
                      </a:pPr>
                      <a:r>
                        <a:rPr sz="16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379">
                <a:tc>
                  <a:txBody>
                    <a:bodyPr/>
                    <a:lstStyle/>
                    <a:p>
                      <a:pPr marR="15875" algn="ctr">
                        <a:lnSpc>
                          <a:spcPts val="1705"/>
                        </a:lnSpc>
                      </a:pPr>
                      <a:r>
                        <a:rPr sz="16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705"/>
                        </a:lnSpc>
                      </a:pPr>
                      <a:r>
                        <a:rPr sz="16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ts val="1705"/>
                        </a:lnSpc>
                      </a:pPr>
                      <a:r>
                        <a:rPr sz="16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$0x0,-0x4(%rbp)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31750">
                        <a:lnSpc>
                          <a:spcPts val="1645"/>
                        </a:lnSpc>
                      </a:pPr>
                      <a:r>
                        <a:rPr sz="16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1900"/>
                        </a:lnSpc>
                      </a:pPr>
                      <a:r>
                        <a:rPr sz="16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645"/>
                        </a:lnSpc>
                      </a:pPr>
                      <a:r>
                        <a:rPr sz="16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55244">
                        <a:lnSpc>
                          <a:spcPts val="1900"/>
                        </a:lnSpc>
                      </a:pPr>
                      <a:r>
                        <a:rPr sz="16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645"/>
                        </a:lnSpc>
                      </a:pPr>
                      <a:r>
                        <a:rPr sz="16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55244">
                        <a:lnSpc>
                          <a:spcPts val="1900"/>
                        </a:lnSpc>
                      </a:pPr>
                      <a:r>
                        <a:rPr sz="16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645"/>
                        </a:lnSpc>
                      </a:pPr>
                      <a:r>
                        <a:rPr sz="16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110489">
                        <a:lnSpc>
                          <a:spcPts val="1900"/>
                        </a:lnSpc>
                      </a:pPr>
                      <a:r>
                        <a:rPr sz="16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ts val="1645"/>
                        </a:lnSpc>
                      </a:pPr>
                      <a:r>
                        <a:rPr sz="16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$0x1,-0x4(%rbp)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165735">
                        <a:lnSpc>
                          <a:spcPts val="1900"/>
                        </a:lnSpc>
                      </a:pPr>
                      <a:r>
                        <a:rPr sz="16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1600" spc="-3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16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40080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39445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 dirty="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 dirty="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9522791" y="2144255"/>
            <a:ext cx="2440940" cy="3825875"/>
            <a:chOff x="9522791" y="2144255"/>
            <a:chExt cx="2440940" cy="382587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4999" y="4099792"/>
              <a:ext cx="2438400" cy="7150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4999" y="2144255"/>
              <a:ext cx="2438400" cy="7560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2791" y="4963656"/>
              <a:ext cx="2438400" cy="59004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24999" y="5649455"/>
              <a:ext cx="2438400" cy="320544"/>
            </a:xfrm>
            <a:prstGeom prst="rect">
              <a:avLst/>
            </a:prstGeom>
          </p:spPr>
        </p:pic>
      </p:grp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9518650" y="2137905"/>
          <a:ext cx="2438400" cy="3959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5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Stack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6695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Heap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701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Data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Text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(code)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B w="12700">
                      <a:solidFill>
                        <a:srgbClr val="2F528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10043776" y="1761235"/>
            <a:ext cx="140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Main</a:t>
            </a:r>
            <a:r>
              <a:rPr kumimoji="0" sz="1800" b="0" i="0" u="sng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Memory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839200" y="279400"/>
            <a:ext cx="609600" cy="6299200"/>
          </a:xfrm>
          <a:custGeom>
            <a:avLst/>
            <a:gdLst/>
            <a:ahLst/>
            <a:cxnLst/>
            <a:rect l="l" t="t" r="r" b="b"/>
            <a:pathLst>
              <a:path w="609600" h="6299200">
                <a:moveTo>
                  <a:pt x="0" y="0"/>
                </a:moveTo>
                <a:lnTo>
                  <a:pt x="69887" y="1341"/>
                </a:lnTo>
                <a:lnTo>
                  <a:pt x="134043" y="5163"/>
                </a:lnTo>
                <a:lnTo>
                  <a:pt x="190636" y="11159"/>
                </a:lnTo>
                <a:lnTo>
                  <a:pt x="237838" y="19026"/>
                </a:lnTo>
                <a:lnTo>
                  <a:pt x="296750" y="39151"/>
                </a:lnTo>
                <a:lnTo>
                  <a:pt x="304800" y="50798"/>
                </a:lnTo>
                <a:lnTo>
                  <a:pt x="304800" y="5470515"/>
                </a:lnTo>
                <a:lnTo>
                  <a:pt x="312849" y="5482162"/>
                </a:lnTo>
                <a:lnTo>
                  <a:pt x="371761" y="5502287"/>
                </a:lnTo>
                <a:lnTo>
                  <a:pt x="418963" y="5510153"/>
                </a:lnTo>
                <a:lnTo>
                  <a:pt x="475556" y="5516150"/>
                </a:lnTo>
                <a:lnTo>
                  <a:pt x="539712" y="5519972"/>
                </a:lnTo>
                <a:lnTo>
                  <a:pt x="609600" y="5521314"/>
                </a:lnTo>
                <a:lnTo>
                  <a:pt x="539712" y="5522655"/>
                </a:lnTo>
                <a:lnTo>
                  <a:pt x="475556" y="5526477"/>
                </a:lnTo>
                <a:lnTo>
                  <a:pt x="418963" y="5532473"/>
                </a:lnTo>
                <a:lnTo>
                  <a:pt x="371761" y="5540340"/>
                </a:lnTo>
                <a:lnTo>
                  <a:pt x="312849" y="5560464"/>
                </a:lnTo>
                <a:lnTo>
                  <a:pt x="304800" y="5572112"/>
                </a:lnTo>
                <a:lnTo>
                  <a:pt x="304800" y="6248401"/>
                </a:lnTo>
                <a:lnTo>
                  <a:pt x="296750" y="6260048"/>
                </a:lnTo>
                <a:lnTo>
                  <a:pt x="237838" y="6280173"/>
                </a:lnTo>
                <a:lnTo>
                  <a:pt x="190636" y="6288040"/>
                </a:lnTo>
                <a:lnTo>
                  <a:pt x="134043" y="6294036"/>
                </a:lnTo>
                <a:lnTo>
                  <a:pt x="69887" y="6297858"/>
                </a:lnTo>
                <a:lnTo>
                  <a:pt x="0" y="629920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59636" y="-16189"/>
            <a:ext cx="268416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6600" spc="-15" baseline="-21464" dirty="0"/>
              <a:t>%ri</a:t>
            </a:r>
            <a:r>
              <a:rPr lang="en-US" sz="6600" spc="-15" baseline="-21464" dirty="0"/>
              <a:t>p </a:t>
            </a:r>
            <a:r>
              <a:rPr sz="1800" spc="-10" dirty="0">
                <a:solidFill>
                  <a:srgbClr val="7030A0"/>
                </a:solidFill>
                <a:latin typeface="Consolas"/>
                <a:cs typeface="Consolas"/>
              </a:rPr>
              <a:t>4004fd</a:t>
            </a:r>
            <a:endParaRPr sz="18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-6350" y="1822450"/>
            <a:ext cx="393700" cy="317500"/>
            <a:chOff x="-6350" y="1822450"/>
            <a:chExt cx="393700" cy="317500"/>
          </a:xfrm>
        </p:grpSpPr>
        <p:sp>
          <p:nvSpPr>
            <p:cNvPr id="8" name="object 8"/>
            <p:cNvSpPr/>
            <p:nvPr/>
          </p:nvSpPr>
          <p:spPr>
            <a:xfrm>
              <a:off x="0" y="18288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8288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81600" y="5638800"/>
            <a:ext cx="1828800" cy="6858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133350" marR="0" lvl="0" indent="0" algn="l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04452" y="5944067"/>
            <a:ext cx="2322830" cy="481330"/>
          </a:xfrm>
          <a:custGeom>
            <a:avLst/>
            <a:gdLst/>
            <a:ahLst/>
            <a:cxnLst/>
            <a:rect l="l" t="t" r="r" b="b"/>
            <a:pathLst>
              <a:path w="2322829" h="481329">
                <a:moveTo>
                  <a:pt x="2090682" y="405650"/>
                </a:moveTo>
                <a:lnTo>
                  <a:pt x="2078788" y="480916"/>
                </a:lnTo>
                <a:lnTo>
                  <a:pt x="2297508" y="411597"/>
                </a:lnTo>
                <a:lnTo>
                  <a:pt x="2128314" y="411597"/>
                </a:lnTo>
                <a:lnTo>
                  <a:pt x="2090682" y="405650"/>
                </a:lnTo>
                <a:close/>
              </a:path>
              <a:path w="2322829" h="481329">
                <a:moveTo>
                  <a:pt x="2102576" y="330384"/>
                </a:moveTo>
                <a:lnTo>
                  <a:pt x="2090682" y="405650"/>
                </a:lnTo>
                <a:lnTo>
                  <a:pt x="2128314" y="411597"/>
                </a:lnTo>
                <a:lnTo>
                  <a:pt x="2140209" y="336331"/>
                </a:lnTo>
                <a:lnTo>
                  <a:pt x="2102576" y="330384"/>
                </a:lnTo>
                <a:close/>
              </a:path>
              <a:path w="2322829" h="481329">
                <a:moveTo>
                  <a:pt x="2114469" y="255118"/>
                </a:moveTo>
                <a:lnTo>
                  <a:pt x="2102576" y="330384"/>
                </a:lnTo>
                <a:lnTo>
                  <a:pt x="2140209" y="336331"/>
                </a:lnTo>
                <a:lnTo>
                  <a:pt x="2128314" y="411597"/>
                </a:lnTo>
                <a:lnTo>
                  <a:pt x="2297508" y="411597"/>
                </a:lnTo>
                <a:lnTo>
                  <a:pt x="2322427" y="403699"/>
                </a:lnTo>
                <a:lnTo>
                  <a:pt x="2114469" y="255118"/>
                </a:lnTo>
                <a:close/>
              </a:path>
              <a:path w="2322829" h="481329">
                <a:moveTo>
                  <a:pt x="11894" y="0"/>
                </a:moveTo>
                <a:lnTo>
                  <a:pt x="0" y="75266"/>
                </a:lnTo>
                <a:lnTo>
                  <a:pt x="2090682" y="405650"/>
                </a:lnTo>
                <a:lnTo>
                  <a:pt x="2102576" y="330384"/>
                </a:lnTo>
                <a:lnTo>
                  <a:pt x="11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140" y="4542027"/>
            <a:ext cx="4634865" cy="16078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181600" y="5638800"/>
            <a:ext cx="1828800" cy="6858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133350" marR="0" lvl="0" indent="0" algn="l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0x4004ee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10400" y="5867400"/>
            <a:ext cx="2316480" cy="228600"/>
          </a:xfrm>
          <a:custGeom>
            <a:avLst/>
            <a:gdLst/>
            <a:ahLst/>
            <a:cxnLst/>
            <a:rect l="l" t="t" r="r" b="b"/>
            <a:pathLst>
              <a:path w="2316479" h="228600">
                <a:moveTo>
                  <a:pt x="2087879" y="152399"/>
                </a:moveTo>
                <a:lnTo>
                  <a:pt x="2087879" y="228599"/>
                </a:lnTo>
                <a:lnTo>
                  <a:pt x="2240280" y="152399"/>
                </a:lnTo>
                <a:lnTo>
                  <a:pt x="2087879" y="152399"/>
                </a:lnTo>
                <a:close/>
              </a:path>
              <a:path w="2316479" h="228600">
                <a:moveTo>
                  <a:pt x="2087879" y="76199"/>
                </a:moveTo>
                <a:lnTo>
                  <a:pt x="2087879" y="152399"/>
                </a:lnTo>
                <a:lnTo>
                  <a:pt x="2125979" y="152399"/>
                </a:lnTo>
                <a:lnTo>
                  <a:pt x="2125979" y="76199"/>
                </a:lnTo>
                <a:lnTo>
                  <a:pt x="2087879" y="76199"/>
                </a:lnTo>
                <a:close/>
              </a:path>
              <a:path w="2316479" h="228600">
                <a:moveTo>
                  <a:pt x="2087879" y="0"/>
                </a:moveTo>
                <a:lnTo>
                  <a:pt x="2087879" y="76199"/>
                </a:lnTo>
                <a:lnTo>
                  <a:pt x="2125979" y="76199"/>
                </a:lnTo>
                <a:lnTo>
                  <a:pt x="2125979" y="152399"/>
                </a:lnTo>
                <a:lnTo>
                  <a:pt x="2240281" y="152399"/>
                </a:lnTo>
                <a:lnTo>
                  <a:pt x="2316479" y="114300"/>
                </a:lnTo>
                <a:lnTo>
                  <a:pt x="2087879" y="0"/>
                </a:lnTo>
                <a:close/>
              </a:path>
              <a:path w="2316479" h="228600">
                <a:moveTo>
                  <a:pt x="0" y="76199"/>
                </a:moveTo>
                <a:lnTo>
                  <a:pt x="0" y="152399"/>
                </a:lnTo>
                <a:lnTo>
                  <a:pt x="2087879" y="152399"/>
                </a:lnTo>
                <a:lnTo>
                  <a:pt x="2087879" y="76199"/>
                </a:lnTo>
                <a:lnTo>
                  <a:pt x="0" y="76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4542027"/>
            <a:ext cx="4634865" cy="16078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-6350" y="2127250"/>
            <a:ext cx="393700" cy="393700"/>
            <a:chOff x="-6350" y="2127250"/>
            <a:chExt cx="393700" cy="393700"/>
          </a:xfrm>
        </p:grpSpPr>
        <p:sp>
          <p:nvSpPr>
            <p:cNvPr id="11" name="object 11"/>
            <p:cNvSpPr/>
            <p:nvPr/>
          </p:nvSpPr>
          <p:spPr>
            <a:xfrm>
              <a:off x="0" y="21336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21336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2508250"/>
            <a:ext cx="393700" cy="317500"/>
            <a:chOff x="-6350" y="2508250"/>
            <a:chExt cx="393700" cy="317500"/>
          </a:xfrm>
        </p:grpSpPr>
        <p:sp>
          <p:nvSpPr>
            <p:cNvPr id="6" name="object 6"/>
            <p:cNvSpPr/>
            <p:nvPr/>
          </p:nvSpPr>
          <p:spPr>
            <a:xfrm>
              <a:off x="0" y="25146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5146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4872048"/>
            <a:ext cx="4151629" cy="1459230"/>
            <a:chOff x="5175250" y="4872048"/>
            <a:chExt cx="4151629" cy="1459230"/>
          </a:xfrm>
        </p:grpSpPr>
        <p:sp>
          <p:nvSpPr>
            <p:cNvPr id="9" name="object 9"/>
            <p:cNvSpPr/>
            <p:nvPr/>
          </p:nvSpPr>
          <p:spPr>
            <a:xfrm>
              <a:off x="5181600" y="5638799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93997" y="4872048"/>
              <a:ext cx="2332990" cy="1144270"/>
            </a:xfrm>
            <a:custGeom>
              <a:avLst/>
              <a:gdLst/>
              <a:ahLst/>
              <a:cxnLst/>
              <a:rect l="l" t="t" r="r" b="b"/>
              <a:pathLst>
                <a:path w="2332990" h="1144270">
                  <a:moveTo>
                    <a:pt x="2110148" y="68777"/>
                  </a:moveTo>
                  <a:lnTo>
                    <a:pt x="0" y="1075262"/>
                  </a:lnTo>
                  <a:lnTo>
                    <a:pt x="32804" y="1144039"/>
                  </a:lnTo>
                  <a:lnTo>
                    <a:pt x="2142953" y="137553"/>
                  </a:lnTo>
                  <a:lnTo>
                    <a:pt x="2110148" y="68777"/>
                  </a:lnTo>
                  <a:close/>
                </a:path>
                <a:path w="2332990" h="1144270">
                  <a:moveTo>
                    <a:pt x="2295760" y="52374"/>
                  </a:moveTo>
                  <a:lnTo>
                    <a:pt x="2144537" y="52374"/>
                  </a:lnTo>
                  <a:lnTo>
                    <a:pt x="2177341" y="121151"/>
                  </a:lnTo>
                  <a:lnTo>
                    <a:pt x="2142953" y="137553"/>
                  </a:lnTo>
                  <a:lnTo>
                    <a:pt x="2175757" y="206330"/>
                  </a:lnTo>
                  <a:lnTo>
                    <a:pt x="2295760" y="52374"/>
                  </a:lnTo>
                  <a:close/>
                </a:path>
                <a:path w="2332990" h="1144270">
                  <a:moveTo>
                    <a:pt x="2144537" y="52374"/>
                  </a:moveTo>
                  <a:lnTo>
                    <a:pt x="2110148" y="68777"/>
                  </a:lnTo>
                  <a:lnTo>
                    <a:pt x="2142953" y="137553"/>
                  </a:lnTo>
                  <a:lnTo>
                    <a:pt x="2177341" y="121151"/>
                  </a:lnTo>
                  <a:lnTo>
                    <a:pt x="2144537" y="52374"/>
                  </a:lnTo>
                  <a:close/>
                </a:path>
                <a:path w="2332990" h="1144270">
                  <a:moveTo>
                    <a:pt x="2077344" y="0"/>
                  </a:moveTo>
                  <a:lnTo>
                    <a:pt x="2110148" y="68777"/>
                  </a:lnTo>
                  <a:lnTo>
                    <a:pt x="2144537" y="52374"/>
                  </a:lnTo>
                  <a:lnTo>
                    <a:pt x="2295760" y="52374"/>
                  </a:lnTo>
                  <a:lnTo>
                    <a:pt x="2332882" y="4751"/>
                  </a:lnTo>
                  <a:lnTo>
                    <a:pt x="2077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63486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15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2813050"/>
            <a:ext cx="393700" cy="393700"/>
            <a:chOff x="-6350" y="2813050"/>
            <a:chExt cx="393700" cy="393700"/>
          </a:xfrm>
        </p:grpSpPr>
        <p:sp>
          <p:nvSpPr>
            <p:cNvPr id="6" name="object 6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2286000"/>
            <a:ext cx="4151629" cy="4044950"/>
            <a:chOff x="5175250" y="2286000"/>
            <a:chExt cx="4151629" cy="4044950"/>
          </a:xfrm>
        </p:grpSpPr>
        <p:sp>
          <p:nvSpPr>
            <p:cNvPr id="9" name="object 9"/>
            <p:cNvSpPr/>
            <p:nvPr/>
          </p:nvSpPr>
          <p:spPr>
            <a:xfrm>
              <a:off x="5181600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78117" y="2286000"/>
              <a:ext cx="2348865" cy="3716020"/>
            </a:xfrm>
            <a:custGeom>
              <a:avLst/>
              <a:gdLst/>
              <a:ahLst/>
              <a:cxnLst/>
              <a:rect l="l" t="t" r="r" b="b"/>
              <a:pathLst>
                <a:path w="2348865" h="3716020">
                  <a:moveTo>
                    <a:pt x="2195070" y="173460"/>
                  </a:moveTo>
                  <a:lnTo>
                    <a:pt x="0" y="3675465"/>
                  </a:lnTo>
                  <a:lnTo>
                    <a:pt x="64564" y="3715934"/>
                  </a:lnTo>
                  <a:lnTo>
                    <a:pt x="2259635" y="213930"/>
                  </a:lnTo>
                  <a:lnTo>
                    <a:pt x="2195070" y="173460"/>
                  </a:lnTo>
                  <a:close/>
                </a:path>
                <a:path w="2348865" h="3716020">
                  <a:moveTo>
                    <a:pt x="2335131" y="141179"/>
                  </a:moveTo>
                  <a:lnTo>
                    <a:pt x="2215304" y="141179"/>
                  </a:lnTo>
                  <a:lnTo>
                    <a:pt x="2279869" y="181649"/>
                  </a:lnTo>
                  <a:lnTo>
                    <a:pt x="2259635" y="213930"/>
                  </a:lnTo>
                  <a:lnTo>
                    <a:pt x="2324200" y="254400"/>
                  </a:lnTo>
                  <a:lnTo>
                    <a:pt x="2335131" y="141179"/>
                  </a:lnTo>
                  <a:close/>
                </a:path>
                <a:path w="2348865" h="3716020">
                  <a:moveTo>
                    <a:pt x="2215304" y="141179"/>
                  </a:moveTo>
                  <a:lnTo>
                    <a:pt x="2195070" y="173460"/>
                  </a:lnTo>
                  <a:lnTo>
                    <a:pt x="2259635" y="213930"/>
                  </a:lnTo>
                  <a:lnTo>
                    <a:pt x="2279869" y="181649"/>
                  </a:lnTo>
                  <a:lnTo>
                    <a:pt x="2215304" y="141179"/>
                  </a:lnTo>
                  <a:close/>
                </a:path>
                <a:path w="2348865" h="3716020">
                  <a:moveTo>
                    <a:pt x="2348762" y="0"/>
                  </a:moveTo>
                  <a:lnTo>
                    <a:pt x="2130505" y="132990"/>
                  </a:lnTo>
                  <a:lnTo>
                    <a:pt x="2195070" y="173460"/>
                  </a:lnTo>
                  <a:lnTo>
                    <a:pt x="2215304" y="141179"/>
                  </a:lnTo>
                  <a:lnTo>
                    <a:pt x="2335131" y="141179"/>
                  </a:lnTo>
                  <a:lnTo>
                    <a:pt x="23487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63486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16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3194050"/>
            <a:ext cx="393700" cy="317500"/>
            <a:chOff x="-6350" y="3194050"/>
            <a:chExt cx="393700" cy="317500"/>
          </a:xfrm>
        </p:grpSpPr>
        <p:sp>
          <p:nvSpPr>
            <p:cNvPr id="6" name="object 6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762000"/>
            <a:ext cx="4163695" cy="5568950"/>
            <a:chOff x="5175250" y="762000"/>
            <a:chExt cx="4163695" cy="5568950"/>
          </a:xfrm>
        </p:grpSpPr>
        <p:sp>
          <p:nvSpPr>
            <p:cNvPr id="9" name="object 9"/>
            <p:cNvSpPr/>
            <p:nvPr/>
          </p:nvSpPr>
          <p:spPr>
            <a:xfrm>
              <a:off x="5181600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75575" y="762000"/>
              <a:ext cx="2363470" cy="5235575"/>
            </a:xfrm>
            <a:custGeom>
              <a:avLst/>
              <a:gdLst/>
              <a:ahLst/>
              <a:cxnLst/>
              <a:rect l="l" t="t" r="r" b="b"/>
              <a:pathLst>
                <a:path w="2363470" h="5235575">
                  <a:moveTo>
                    <a:pt x="2223750" y="193492"/>
                  </a:moveTo>
                  <a:lnTo>
                    <a:pt x="0" y="5204244"/>
                  </a:lnTo>
                  <a:lnTo>
                    <a:pt x="69649" y="5235154"/>
                  </a:lnTo>
                  <a:lnTo>
                    <a:pt x="2293398" y="224401"/>
                  </a:lnTo>
                  <a:lnTo>
                    <a:pt x="2223750" y="193492"/>
                  </a:lnTo>
                  <a:close/>
                </a:path>
                <a:path w="2363470" h="5235575">
                  <a:moveTo>
                    <a:pt x="2358603" y="158676"/>
                  </a:moveTo>
                  <a:lnTo>
                    <a:pt x="2239201" y="158676"/>
                  </a:lnTo>
                  <a:lnTo>
                    <a:pt x="2308849" y="189585"/>
                  </a:lnTo>
                  <a:lnTo>
                    <a:pt x="2293398" y="224401"/>
                  </a:lnTo>
                  <a:lnTo>
                    <a:pt x="2363048" y="255311"/>
                  </a:lnTo>
                  <a:lnTo>
                    <a:pt x="2358603" y="158676"/>
                  </a:lnTo>
                  <a:close/>
                </a:path>
                <a:path w="2363470" h="5235575">
                  <a:moveTo>
                    <a:pt x="2239201" y="158676"/>
                  </a:moveTo>
                  <a:lnTo>
                    <a:pt x="2223750" y="193492"/>
                  </a:lnTo>
                  <a:lnTo>
                    <a:pt x="2293398" y="224401"/>
                  </a:lnTo>
                  <a:lnTo>
                    <a:pt x="2308849" y="189585"/>
                  </a:lnTo>
                  <a:lnTo>
                    <a:pt x="2239201" y="158676"/>
                  </a:lnTo>
                  <a:close/>
                </a:path>
                <a:path w="2363470" h="5235575">
                  <a:moveTo>
                    <a:pt x="2351304" y="0"/>
                  </a:moveTo>
                  <a:lnTo>
                    <a:pt x="2154100" y="162582"/>
                  </a:lnTo>
                  <a:lnTo>
                    <a:pt x="2223750" y="193492"/>
                  </a:lnTo>
                  <a:lnTo>
                    <a:pt x="2239201" y="158676"/>
                  </a:lnTo>
                  <a:lnTo>
                    <a:pt x="2358603" y="158676"/>
                  </a:lnTo>
                  <a:lnTo>
                    <a:pt x="2351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63486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17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762000"/>
            <a:ext cx="9345295" cy="5568950"/>
            <a:chOff x="-6350" y="762000"/>
            <a:chExt cx="9345295" cy="5568950"/>
          </a:xfrm>
        </p:grpSpPr>
        <p:sp>
          <p:nvSpPr>
            <p:cNvPr id="6" name="object 6"/>
            <p:cNvSpPr/>
            <p:nvPr/>
          </p:nvSpPr>
          <p:spPr>
            <a:xfrm>
              <a:off x="5181599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975574" y="762000"/>
              <a:ext cx="2363470" cy="5235575"/>
            </a:xfrm>
            <a:custGeom>
              <a:avLst/>
              <a:gdLst/>
              <a:ahLst/>
              <a:cxnLst/>
              <a:rect l="l" t="t" r="r" b="b"/>
              <a:pathLst>
                <a:path w="2363470" h="5235575">
                  <a:moveTo>
                    <a:pt x="2223750" y="193492"/>
                  </a:moveTo>
                  <a:lnTo>
                    <a:pt x="0" y="5204244"/>
                  </a:lnTo>
                  <a:lnTo>
                    <a:pt x="69649" y="5235154"/>
                  </a:lnTo>
                  <a:lnTo>
                    <a:pt x="2293398" y="224401"/>
                  </a:lnTo>
                  <a:lnTo>
                    <a:pt x="2223750" y="193492"/>
                  </a:lnTo>
                  <a:close/>
                </a:path>
                <a:path w="2363470" h="5235575">
                  <a:moveTo>
                    <a:pt x="2358603" y="158676"/>
                  </a:moveTo>
                  <a:lnTo>
                    <a:pt x="2239201" y="158676"/>
                  </a:lnTo>
                  <a:lnTo>
                    <a:pt x="2308849" y="189585"/>
                  </a:lnTo>
                  <a:lnTo>
                    <a:pt x="2293398" y="224401"/>
                  </a:lnTo>
                  <a:lnTo>
                    <a:pt x="2363048" y="255311"/>
                  </a:lnTo>
                  <a:lnTo>
                    <a:pt x="2358603" y="158676"/>
                  </a:lnTo>
                  <a:close/>
                </a:path>
                <a:path w="2363470" h="5235575">
                  <a:moveTo>
                    <a:pt x="2239201" y="158676"/>
                  </a:moveTo>
                  <a:lnTo>
                    <a:pt x="2223750" y="193492"/>
                  </a:lnTo>
                  <a:lnTo>
                    <a:pt x="2293398" y="224401"/>
                  </a:lnTo>
                  <a:lnTo>
                    <a:pt x="2308849" y="189585"/>
                  </a:lnTo>
                  <a:lnTo>
                    <a:pt x="2239201" y="158676"/>
                  </a:lnTo>
                  <a:close/>
                </a:path>
                <a:path w="2363470" h="5235575">
                  <a:moveTo>
                    <a:pt x="2351304" y="0"/>
                  </a:moveTo>
                  <a:lnTo>
                    <a:pt x="2154100" y="162582"/>
                  </a:lnTo>
                  <a:lnTo>
                    <a:pt x="2223750" y="193492"/>
                  </a:lnTo>
                  <a:lnTo>
                    <a:pt x="2239201" y="158676"/>
                  </a:lnTo>
                  <a:lnTo>
                    <a:pt x="2358603" y="158676"/>
                  </a:lnTo>
                  <a:lnTo>
                    <a:pt x="2351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4939" y="4161027"/>
            <a:ext cx="6226810" cy="13392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Special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hardware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size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current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19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209925">
              <a:lnSpc>
                <a:spcPct val="100000"/>
              </a:lnSpc>
              <a:spcBef>
                <a:spcPts val="100"/>
              </a:spcBef>
            </a:pPr>
            <a:r>
              <a:rPr dirty="0"/>
              <a:t>Going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spc="-10" dirty="0"/>
              <a:t>Circles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186180"/>
            <a:ext cx="1156335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representation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e.g.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Key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Idea: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”interfere”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back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earlier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3194050"/>
            <a:ext cx="393700" cy="317500"/>
            <a:chOff x="-6350" y="3194050"/>
            <a:chExt cx="393700" cy="317500"/>
          </a:xfrm>
        </p:grpSpPr>
        <p:sp>
          <p:nvSpPr>
            <p:cNvPr id="6" name="object 6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762000"/>
            <a:ext cx="4163695" cy="5568950"/>
            <a:chOff x="5175250" y="762000"/>
            <a:chExt cx="4163695" cy="5568950"/>
          </a:xfrm>
        </p:grpSpPr>
        <p:sp>
          <p:nvSpPr>
            <p:cNvPr id="9" name="object 9"/>
            <p:cNvSpPr/>
            <p:nvPr/>
          </p:nvSpPr>
          <p:spPr>
            <a:xfrm>
              <a:off x="5181600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75575" y="762000"/>
              <a:ext cx="2363470" cy="5235575"/>
            </a:xfrm>
            <a:custGeom>
              <a:avLst/>
              <a:gdLst/>
              <a:ahLst/>
              <a:cxnLst/>
              <a:rect l="l" t="t" r="r" b="b"/>
              <a:pathLst>
                <a:path w="2363470" h="5235575">
                  <a:moveTo>
                    <a:pt x="2223750" y="193492"/>
                  </a:moveTo>
                  <a:lnTo>
                    <a:pt x="0" y="5204244"/>
                  </a:lnTo>
                  <a:lnTo>
                    <a:pt x="69649" y="5235154"/>
                  </a:lnTo>
                  <a:lnTo>
                    <a:pt x="2293398" y="224401"/>
                  </a:lnTo>
                  <a:lnTo>
                    <a:pt x="2223750" y="193492"/>
                  </a:lnTo>
                  <a:close/>
                </a:path>
                <a:path w="2363470" h="5235575">
                  <a:moveTo>
                    <a:pt x="2358603" y="158676"/>
                  </a:moveTo>
                  <a:lnTo>
                    <a:pt x="2239201" y="158676"/>
                  </a:lnTo>
                  <a:lnTo>
                    <a:pt x="2308849" y="189585"/>
                  </a:lnTo>
                  <a:lnTo>
                    <a:pt x="2293398" y="224401"/>
                  </a:lnTo>
                  <a:lnTo>
                    <a:pt x="2363048" y="255311"/>
                  </a:lnTo>
                  <a:lnTo>
                    <a:pt x="2358603" y="158676"/>
                  </a:lnTo>
                  <a:close/>
                </a:path>
                <a:path w="2363470" h="5235575">
                  <a:moveTo>
                    <a:pt x="2239201" y="158676"/>
                  </a:moveTo>
                  <a:lnTo>
                    <a:pt x="2223750" y="193492"/>
                  </a:lnTo>
                  <a:lnTo>
                    <a:pt x="2293398" y="224401"/>
                  </a:lnTo>
                  <a:lnTo>
                    <a:pt x="2308849" y="189585"/>
                  </a:lnTo>
                  <a:lnTo>
                    <a:pt x="2239201" y="158676"/>
                  </a:lnTo>
                  <a:close/>
                </a:path>
                <a:path w="2363470" h="5235575">
                  <a:moveTo>
                    <a:pt x="2351304" y="0"/>
                  </a:moveTo>
                  <a:lnTo>
                    <a:pt x="2154100" y="162582"/>
                  </a:lnTo>
                  <a:lnTo>
                    <a:pt x="2223750" y="193492"/>
                  </a:lnTo>
                  <a:lnTo>
                    <a:pt x="2239201" y="158676"/>
                  </a:lnTo>
                  <a:lnTo>
                    <a:pt x="2358603" y="158676"/>
                  </a:lnTo>
                  <a:lnTo>
                    <a:pt x="2351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23608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target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181600" y="5638800"/>
            <a:ext cx="1828800" cy="685800"/>
          </a:xfrm>
          <a:custGeom>
            <a:avLst/>
            <a:gdLst/>
            <a:ahLst/>
            <a:cxnLst/>
            <a:rect l="l" t="t" r="r" b="b"/>
            <a:pathLst>
              <a:path w="1828800" h="685800">
                <a:moveTo>
                  <a:pt x="0" y="0"/>
                </a:moveTo>
                <a:lnTo>
                  <a:pt x="1828800" y="0"/>
                </a:lnTo>
                <a:lnTo>
                  <a:pt x="1828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-6350" y="2813050"/>
            <a:ext cx="393700" cy="393700"/>
            <a:chOff x="-6350" y="2813050"/>
            <a:chExt cx="393700" cy="393700"/>
          </a:xfrm>
        </p:grpSpPr>
        <p:sp>
          <p:nvSpPr>
            <p:cNvPr id="9" name="object 9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6978118" y="2286000"/>
            <a:ext cx="2348865" cy="3716020"/>
          </a:xfrm>
          <a:custGeom>
            <a:avLst/>
            <a:gdLst/>
            <a:ahLst/>
            <a:cxnLst/>
            <a:rect l="l" t="t" r="r" b="b"/>
            <a:pathLst>
              <a:path w="2348865" h="3716020">
                <a:moveTo>
                  <a:pt x="2195070" y="173460"/>
                </a:moveTo>
                <a:lnTo>
                  <a:pt x="0" y="3675465"/>
                </a:lnTo>
                <a:lnTo>
                  <a:pt x="64564" y="3715934"/>
                </a:lnTo>
                <a:lnTo>
                  <a:pt x="2259635" y="213930"/>
                </a:lnTo>
                <a:lnTo>
                  <a:pt x="2195070" y="173460"/>
                </a:lnTo>
                <a:close/>
              </a:path>
              <a:path w="2348865" h="3716020">
                <a:moveTo>
                  <a:pt x="2335131" y="141179"/>
                </a:moveTo>
                <a:lnTo>
                  <a:pt x="2215304" y="141179"/>
                </a:lnTo>
                <a:lnTo>
                  <a:pt x="2279869" y="181649"/>
                </a:lnTo>
                <a:lnTo>
                  <a:pt x="2259635" y="213930"/>
                </a:lnTo>
                <a:lnTo>
                  <a:pt x="2324200" y="254400"/>
                </a:lnTo>
                <a:lnTo>
                  <a:pt x="2335131" y="141179"/>
                </a:lnTo>
                <a:close/>
              </a:path>
              <a:path w="2348865" h="3716020">
                <a:moveTo>
                  <a:pt x="2215304" y="141179"/>
                </a:moveTo>
                <a:lnTo>
                  <a:pt x="2195070" y="173460"/>
                </a:lnTo>
                <a:lnTo>
                  <a:pt x="2259635" y="213930"/>
                </a:lnTo>
                <a:lnTo>
                  <a:pt x="2279869" y="181649"/>
                </a:lnTo>
                <a:lnTo>
                  <a:pt x="2215304" y="141179"/>
                </a:lnTo>
                <a:close/>
              </a:path>
              <a:path w="2348865" h="3716020">
                <a:moveTo>
                  <a:pt x="2348762" y="0"/>
                </a:moveTo>
                <a:lnTo>
                  <a:pt x="2130505" y="132990"/>
                </a:lnTo>
                <a:lnTo>
                  <a:pt x="2195070" y="173460"/>
                </a:lnTo>
                <a:lnTo>
                  <a:pt x="2215304" y="141179"/>
                </a:lnTo>
                <a:lnTo>
                  <a:pt x="2335131" y="141179"/>
                </a:lnTo>
                <a:lnTo>
                  <a:pt x="2348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140" y="4559043"/>
            <a:ext cx="423608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target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3194050"/>
            <a:ext cx="393700" cy="317500"/>
            <a:chOff x="-6350" y="3194050"/>
            <a:chExt cx="393700" cy="317500"/>
          </a:xfrm>
        </p:grpSpPr>
        <p:sp>
          <p:nvSpPr>
            <p:cNvPr id="6" name="object 6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762000"/>
            <a:ext cx="4163695" cy="5568950"/>
            <a:chOff x="5175250" y="762000"/>
            <a:chExt cx="4163695" cy="5568950"/>
          </a:xfrm>
        </p:grpSpPr>
        <p:sp>
          <p:nvSpPr>
            <p:cNvPr id="9" name="object 9"/>
            <p:cNvSpPr/>
            <p:nvPr/>
          </p:nvSpPr>
          <p:spPr>
            <a:xfrm>
              <a:off x="5181600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75575" y="762000"/>
              <a:ext cx="2363470" cy="5235575"/>
            </a:xfrm>
            <a:custGeom>
              <a:avLst/>
              <a:gdLst/>
              <a:ahLst/>
              <a:cxnLst/>
              <a:rect l="l" t="t" r="r" b="b"/>
              <a:pathLst>
                <a:path w="2363470" h="5235575">
                  <a:moveTo>
                    <a:pt x="2223750" y="193492"/>
                  </a:moveTo>
                  <a:lnTo>
                    <a:pt x="0" y="5204244"/>
                  </a:lnTo>
                  <a:lnTo>
                    <a:pt x="69649" y="5235154"/>
                  </a:lnTo>
                  <a:lnTo>
                    <a:pt x="2293398" y="224401"/>
                  </a:lnTo>
                  <a:lnTo>
                    <a:pt x="2223750" y="193492"/>
                  </a:lnTo>
                  <a:close/>
                </a:path>
                <a:path w="2363470" h="5235575">
                  <a:moveTo>
                    <a:pt x="2358603" y="158676"/>
                  </a:moveTo>
                  <a:lnTo>
                    <a:pt x="2239201" y="158676"/>
                  </a:lnTo>
                  <a:lnTo>
                    <a:pt x="2308849" y="189585"/>
                  </a:lnTo>
                  <a:lnTo>
                    <a:pt x="2293398" y="224401"/>
                  </a:lnTo>
                  <a:lnTo>
                    <a:pt x="2363048" y="255311"/>
                  </a:lnTo>
                  <a:lnTo>
                    <a:pt x="2358603" y="158676"/>
                  </a:lnTo>
                  <a:close/>
                </a:path>
                <a:path w="2363470" h="5235575">
                  <a:moveTo>
                    <a:pt x="2239201" y="158676"/>
                  </a:moveTo>
                  <a:lnTo>
                    <a:pt x="2223750" y="193492"/>
                  </a:lnTo>
                  <a:lnTo>
                    <a:pt x="2293398" y="224401"/>
                  </a:lnTo>
                  <a:lnTo>
                    <a:pt x="2308849" y="189585"/>
                  </a:lnTo>
                  <a:lnTo>
                    <a:pt x="2239201" y="158676"/>
                  </a:lnTo>
                  <a:close/>
                </a:path>
                <a:path w="2363470" h="5235575">
                  <a:moveTo>
                    <a:pt x="2351304" y="0"/>
                  </a:moveTo>
                  <a:lnTo>
                    <a:pt x="2154100" y="162582"/>
                  </a:lnTo>
                  <a:lnTo>
                    <a:pt x="2223750" y="193492"/>
                  </a:lnTo>
                  <a:lnTo>
                    <a:pt x="2239201" y="158676"/>
                  </a:lnTo>
                  <a:lnTo>
                    <a:pt x="2358603" y="158676"/>
                  </a:lnTo>
                  <a:lnTo>
                    <a:pt x="2351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23608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target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181600" y="5638800"/>
            <a:ext cx="1828800" cy="685800"/>
          </a:xfrm>
          <a:custGeom>
            <a:avLst/>
            <a:gdLst/>
            <a:ahLst/>
            <a:cxnLst/>
            <a:rect l="l" t="t" r="r" b="b"/>
            <a:pathLst>
              <a:path w="1828800" h="685800">
                <a:moveTo>
                  <a:pt x="0" y="0"/>
                </a:moveTo>
                <a:lnTo>
                  <a:pt x="1828800" y="0"/>
                </a:lnTo>
                <a:lnTo>
                  <a:pt x="1828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-6350" y="2813050"/>
            <a:ext cx="393700" cy="393700"/>
            <a:chOff x="-6350" y="2813050"/>
            <a:chExt cx="393700" cy="393700"/>
          </a:xfrm>
        </p:grpSpPr>
        <p:sp>
          <p:nvSpPr>
            <p:cNvPr id="9" name="object 9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6978118" y="2286000"/>
            <a:ext cx="2348865" cy="3716020"/>
          </a:xfrm>
          <a:custGeom>
            <a:avLst/>
            <a:gdLst/>
            <a:ahLst/>
            <a:cxnLst/>
            <a:rect l="l" t="t" r="r" b="b"/>
            <a:pathLst>
              <a:path w="2348865" h="3716020">
                <a:moveTo>
                  <a:pt x="2195070" y="173460"/>
                </a:moveTo>
                <a:lnTo>
                  <a:pt x="0" y="3675465"/>
                </a:lnTo>
                <a:lnTo>
                  <a:pt x="64564" y="3715934"/>
                </a:lnTo>
                <a:lnTo>
                  <a:pt x="2259635" y="213930"/>
                </a:lnTo>
                <a:lnTo>
                  <a:pt x="2195070" y="173460"/>
                </a:lnTo>
                <a:close/>
              </a:path>
              <a:path w="2348865" h="3716020">
                <a:moveTo>
                  <a:pt x="2335131" y="141179"/>
                </a:moveTo>
                <a:lnTo>
                  <a:pt x="2215304" y="141179"/>
                </a:lnTo>
                <a:lnTo>
                  <a:pt x="2279869" y="181649"/>
                </a:lnTo>
                <a:lnTo>
                  <a:pt x="2259635" y="213930"/>
                </a:lnTo>
                <a:lnTo>
                  <a:pt x="2324200" y="254400"/>
                </a:lnTo>
                <a:lnTo>
                  <a:pt x="2335131" y="141179"/>
                </a:lnTo>
                <a:close/>
              </a:path>
              <a:path w="2348865" h="3716020">
                <a:moveTo>
                  <a:pt x="2215304" y="141179"/>
                </a:moveTo>
                <a:lnTo>
                  <a:pt x="2195070" y="173460"/>
                </a:lnTo>
                <a:lnTo>
                  <a:pt x="2259635" y="213930"/>
                </a:lnTo>
                <a:lnTo>
                  <a:pt x="2279869" y="181649"/>
                </a:lnTo>
                <a:lnTo>
                  <a:pt x="2215304" y="141179"/>
                </a:lnTo>
                <a:close/>
              </a:path>
              <a:path w="2348865" h="3716020">
                <a:moveTo>
                  <a:pt x="2348762" y="0"/>
                </a:moveTo>
                <a:lnTo>
                  <a:pt x="2130505" y="132990"/>
                </a:lnTo>
                <a:lnTo>
                  <a:pt x="2195070" y="173460"/>
                </a:lnTo>
                <a:lnTo>
                  <a:pt x="2215304" y="141179"/>
                </a:lnTo>
                <a:lnTo>
                  <a:pt x="2335131" y="141179"/>
                </a:lnTo>
                <a:lnTo>
                  <a:pt x="2348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140" y="4559043"/>
            <a:ext cx="423608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target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181600" y="5638800"/>
            <a:ext cx="1828800" cy="685800"/>
          </a:xfrm>
          <a:custGeom>
            <a:avLst/>
            <a:gdLst/>
            <a:ahLst/>
            <a:cxnLst/>
            <a:rect l="l" t="t" r="r" b="b"/>
            <a:pathLst>
              <a:path w="1828800" h="685800">
                <a:moveTo>
                  <a:pt x="0" y="0"/>
                </a:moveTo>
                <a:lnTo>
                  <a:pt x="1828800" y="0"/>
                </a:lnTo>
                <a:lnTo>
                  <a:pt x="1828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4542027"/>
            <a:ext cx="408051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infinite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C!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-6350" y="2813050"/>
            <a:ext cx="393700" cy="393700"/>
            <a:chOff x="-6350" y="2813050"/>
            <a:chExt cx="393700" cy="393700"/>
          </a:xfrm>
        </p:grpSpPr>
        <p:sp>
          <p:nvSpPr>
            <p:cNvPr id="10" name="object 10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object 12"/>
          <p:cNvSpPr/>
          <p:nvPr/>
        </p:nvSpPr>
        <p:spPr>
          <a:xfrm>
            <a:off x="6978118" y="2286000"/>
            <a:ext cx="2348865" cy="3716020"/>
          </a:xfrm>
          <a:custGeom>
            <a:avLst/>
            <a:gdLst/>
            <a:ahLst/>
            <a:cxnLst/>
            <a:rect l="l" t="t" r="r" b="b"/>
            <a:pathLst>
              <a:path w="2348865" h="3716020">
                <a:moveTo>
                  <a:pt x="2195070" y="173460"/>
                </a:moveTo>
                <a:lnTo>
                  <a:pt x="0" y="3675465"/>
                </a:lnTo>
                <a:lnTo>
                  <a:pt x="64564" y="3715934"/>
                </a:lnTo>
                <a:lnTo>
                  <a:pt x="2259635" y="213930"/>
                </a:lnTo>
                <a:lnTo>
                  <a:pt x="2195070" y="173460"/>
                </a:lnTo>
                <a:close/>
              </a:path>
              <a:path w="2348865" h="3716020">
                <a:moveTo>
                  <a:pt x="2335131" y="141179"/>
                </a:moveTo>
                <a:lnTo>
                  <a:pt x="2215304" y="141179"/>
                </a:lnTo>
                <a:lnTo>
                  <a:pt x="2279869" y="181649"/>
                </a:lnTo>
                <a:lnTo>
                  <a:pt x="2259635" y="213930"/>
                </a:lnTo>
                <a:lnTo>
                  <a:pt x="2324200" y="254400"/>
                </a:lnTo>
                <a:lnTo>
                  <a:pt x="2335131" y="141179"/>
                </a:lnTo>
                <a:close/>
              </a:path>
              <a:path w="2348865" h="3716020">
                <a:moveTo>
                  <a:pt x="2215304" y="141179"/>
                </a:moveTo>
                <a:lnTo>
                  <a:pt x="2195070" y="173460"/>
                </a:lnTo>
                <a:lnTo>
                  <a:pt x="2259635" y="213930"/>
                </a:lnTo>
                <a:lnTo>
                  <a:pt x="2279869" y="181649"/>
                </a:lnTo>
                <a:lnTo>
                  <a:pt x="2215304" y="141179"/>
                </a:lnTo>
                <a:close/>
              </a:path>
              <a:path w="2348865" h="3716020">
                <a:moveTo>
                  <a:pt x="2348762" y="0"/>
                </a:moveTo>
                <a:lnTo>
                  <a:pt x="2130505" y="132990"/>
                </a:lnTo>
                <a:lnTo>
                  <a:pt x="2195070" y="173460"/>
                </a:lnTo>
                <a:lnTo>
                  <a:pt x="2215304" y="141179"/>
                </a:lnTo>
                <a:lnTo>
                  <a:pt x="2335131" y="141179"/>
                </a:lnTo>
                <a:lnTo>
                  <a:pt x="2348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1140" y="6041708"/>
            <a:ext cx="100266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03047" y="6041708"/>
            <a:ext cx="119761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(true)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70284" y="6041708"/>
            <a:ext cx="6115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{…}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89458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jmp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18540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another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(“Unconditional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Jump”).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10864" y="2088388"/>
            <a:ext cx="2368550" cy="1037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92735" algn="l" defTabSz="914400" rtl="0" eaLnBrk="1" fontAlgn="auto" latinLnBrk="0" hangingPunct="1">
              <a:lnSpc>
                <a:spcPct val="118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Label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*Operand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49327" y="2088388"/>
            <a:ext cx="2955290" cy="1037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97155" algn="l" defTabSz="914400" rtl="0" eaLnBrk="1" fontAlgn="auto" latinLnBrk="0" hangingPunct="1">
              <a:lnSpc>
                <a:spcPct val="118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(Direct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Jump)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(Indirect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612387"/>
            <a:ext cx="11566525" cy="257365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hardcoded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(direct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jump):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007744" marR="0" lvl="0" indent="0" algn="l" defTabSz="914400" rtl="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>
                <a:tab pos="53035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404f8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&lt;loop+0xb&gt;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#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instruction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0x404f8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also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usual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forms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(indirect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jump):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007744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>
                <a:tab pos="37414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*%rax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#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instruction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address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%rax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08835">
              <a:lnSpc>
                <a:spcPct val="100000"/>
              </a:lnSpc>
              <a:spcBef>
                <a:spcPts val="100"/>
              </a:spcBef>
            </a:pPr>
            <a:r>
              <a:rPr dirty="0"/>
              <a:t>“Interfering”</a:t>
            </a:r>
            <a:r>
              <a:rPr spc="-25" dirty="0"/>
              <a:t> </a:t>
            </a:r>
            <a:r>
              <a:rPr dirty="0"/>
              <a:t>with</a:t>
            </a:r>
            <a:r>
              <a:rPr spc="-30" dirty="0"/>
              <a:t> </a:t>
            </a:r>
            <a:r>
              <a:rPr spc="-20" dirty="0"/>
              <a:t>%rip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980691"/>
            <a:ext cx="11095355" cy="3621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6465" marR="0" lvl="0" indent="-91376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926465" algn="l"/>
                <a:tab pos="927100" algn="l"/>
                <a:tab pos="8665845" algn="l"/>
              </a:tabLst>
              <a:defRPr/>
            </a:pP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4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4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4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repeat</a:t>
            </a:r>
            <a:r>
              <a:rPr kumimoji="0" sz="4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in</a:t>
            </a:r>
            <a:r>
              <a:rPr kumimoji="0" sz="4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</a:t>
            </a:r>
            <a:r>
              <a:rPr kumimoji="0" sz="4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loop?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27100" marR="0" lvl="0" indent="0" algn="l" defTabSz="914400" rtl="0" eaLnBrk="1" fontAlgn="auto" latinLnBrk="0" hangingPunct="1">
              <a:lnSpc>
                <a:spcPts val="3815"/>
              </a:lnSpc>
              <a:spcBef>
                <a:spcPts val="33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[target]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83665" marR="3188970" lvl="1" indent="-456565" algn="l" defTabSz="914400" rtl="0" eaLnBrk="1" fontAlgn="auto" latinLnBrk="0" hangingPunct="1">
              <a:lnSpc>
                <a:spcPts val="391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383665" algn="l"/>
                <a:tab pos="1384300" algn="l"/>
              </a:tabLst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1-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step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3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(always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3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3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3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instruction)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3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want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32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</a:t>
            </a:r>
            <a:r>
              <a:rPr kumimoji="0" sz="32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689350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775575" cy="46583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statements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Session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99518" y="1186180"/>
            <a:ext cx="38735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99518" y="3066795"/>
            <a:ext cx="387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99518" y="4001515"/>
            <a:ext cx="387985" cy="18434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4081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Control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590020" cy="22415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have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statements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like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else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etc.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write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more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expressive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just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another.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767080" lvl="0" indent="-228600" algn="l" defTabSz="914400" rtl="0" eaLnBrk="1" fontAlgn="auto" latinLnBrk="0" hangingPunct="1">
              <a:lnSpc>
                <a:spcPts val="312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</a:t>
            </a:r>
            <a:r>
              <a:rPr kumimoji="0" sz="2800" b="0" i="1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1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1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statements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executing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statements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true,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statements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false,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etc.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represented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assembly?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4081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Control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5889" y="1623865"/>
          <a:ext cx="5587365" cy="5006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1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31750">
                        <a:lnSpc>
                          <a:spcPts val="6220"/>
                        </a:lnSpc>
                      </a:pPr>
                      <a:r>
                        <a:rPr sz="6600" spc="-35" dirty="0">
                          <a:latin typeface="Consolas"/>
                          <a:cs typeface="Consolas"/>
                        </a:rPr>
                        <a:t>if</a:t>
                      </a:r>
                      <a:endParaRPr sz="6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9740">
                        <a:lnSpc>
                          <a:spcPts val="6220"/>
                        </a:lnSpc>
                      </a:pPr>
                      <a:r>
                        <a:rPr sz="6600" spc="-25" dirty="0">
                          <a:latin typeface="Consolas"/>
                          <a:cs typeface="Consolas"/>
                        </a:rPr>
                        <a:t>(</a:t>
                      </a:r>
                      <a:r>
                        <a:rPr sz="66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x</a:t>
                      </a:r>
                      <a:endParaRPr sz="6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6220"/>
                        </a:lnSpc>
                      </a:pPr>
                      <a:r>
                        <a:rPr sz="6600" b="1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&gt;</a:t>
                      </a:r>
                      <a:endParaRPr sz="6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9870">
                        <a:lnSpc>
                          <a:spcPts val="6220"/>
                        </a:lnSpc>
                      </a:pPr>
                      <a:r>
                        <a:rPr sz="6600" b="1" spc="-3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y</a:t>
                      </a:r>
                      <a:r>
                        <a:rPr sz="6600" spc="-35" dirty="0">
                          <a:latin typeface="Consolas"/>
                          <a:cs typeface="Consolas"/>
                        </a:rPr>
                        <a:t>)</a:t>
                      </a:r>
                      <a:endParaRPr sz="6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9870">
                        <a:lnSpc>
                          <a:spcPts val="6220"/>
                        </a:lnSpc>
                      </a:pPr>
                      <a:r>
                        <a:rPr sz="6600" dirty="0">
                          <a:latin typeface="Consolas"/>
                          <a:cs typeface="Consolas"/>
                        </a:rPr>
                        <a:t>{</a:t>
                      </a:r>
                      <a:endParaRPr sz="6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9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6600" dirty="0">
                          <a:latin typeface="Consolas"/>
                          <a:cs typeface="Consolas"/>
                        </a:rPr>
                        <a:t>}</a:t>
                      </a:r>
                      <a:endParaRPr sz="66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2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6600" dirty="0">
                          <a:latin typeface="Consolas"/>
                          <a:cs typeface="Consolas"/>
                        </a:rPr>
                        <a:t>}</a:t>
                      </a:r>
                      <a:endParaRPr sz="6600">
                        <a:latin typeface="Consolas"/>
                        <a:cs typeface="Consolas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7805"/>
                        </a:lnSpc>
                      </a:pPr>
                      <a:r>
                        <a:rPr sz="6600" b="1" spc="-25" dirty="0">
                          <a:solidFill>
                            <a:srgbClr val="4472C4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6600">
                        <a:latin typeface="Consolas"/>
                        <a:cs typeface="Consolas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600" spc="-25" dirty="0">
                          <a:latin typeface="Consolas"/>
                          <a:cs typeface="Consolas"/>
                        </a:rPr>
                        <a:t>else</a:t>
                      </a:r>
                      <a:endParaRPr sz="6600">
                        <a:latin typeface="Consolas"/>
                        <a:cs typeface="Consolas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600" b="1" spc="-25" dirty="0">
                          <a:solidFill>
                            <a:srgbClr val="4472C4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6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459740">
                        <a:lnSpc>
                          <a:spcPts val="7805"/>
                        </a:lnSpc>
                      </a:pPr>
                      <a:r>
                        <a:rPr sz="6600" b="1" dirty="0">
                          <a:solidFill>
                            <a:srgbClr val="4472C4"/>
                          </a:solidFill>
                          <a:latin typeface="Consolas"/>
                          <a:cs typeface="Consolas"/>
                        </a:rPr>
                        <a:t>a</a:t>
                      </a:r>
                      <a:endParaRPr sz="6600">
                        <a:latin typeface="Consolas"/>
                        <a:cs typeface="Consolas"/>
                      </a:endParaRPr>
                    </a:p>
                    <a:p>
                      <a:pPr marL="4597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600" dirty="0">
                          <a:latin typeface="Consolas"/>
                          <a:cs typeface="Consolas"/>
                        </a:rPr>
                        <a:t>{</a:t>
                      </a:r>
                      <a:endParaRPr sz="6600">
                        <a:latin typeface="Consolas"/>
                        <a:cs typeface="Consolas"/>
                      </a:endParaRPr>
                    </a:p>
                    <a:p>
                      <a:pPr marL="45974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6600" b="1" dirty="0">
                          <a:solidFill>
                            <a:srgbClr val="4472C4"/>
                          </a:solidFill>
                          <a:latin typeface="Consolas"/>
                          <a:cs typeface="Consolas"/>
                        </a:rPr>
                        <a:t>b</a:t>
                      </a:r>
                      <a:endParaRPr sz="6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6477000" y="1447800"/>
            <a:ext cx="5486400" cy="18288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ts val="32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heavy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Assembly: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05155" marR="0" lvl="0" indent="-513715" algn="l" defTabSz="914400" rtl="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05155" algn="l"/>
                <a:tab pos="60579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Calculate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05155" marR="0" lvl="0" indent="-513715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605155" algn="l"/>
                <a:tab pos="60579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Based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result,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go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4081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Control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102975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takes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steps.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often: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conditionally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719324"/>
            <a:ext cx="7600950" cy="154940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Common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Pattern: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  <a:tab pos="3079115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S1,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//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26415" marR="0" lvl="0" indent="-513715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  <a:tab pos="2237105" algn="l"/>
                <a:tab pos="2784475" algn="l"/>
                <a:tab pos="4685030" algn="l"/>
                <a:tab pos="5233035" algn="l"/>
                <a:tab pos="6851015" algn="l"/>
                <a:tab pos="7317105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je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[target]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jne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[target]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jl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[target]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55531" y="3816603"/>
            <a:ext cx="3063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//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conditionally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9495" y="4370356"/>
            <a:ext cx="1513840" cy="1351280"/>
            <a:chOff x="169495" y="4370356"/>
            <a:chExt cx="1513840" cy="1351280"/>
          </a:xfrm>
        </p:grpSpPr>
        <p:sp>
          <p:nvSpPr>
            <p:cNvPr id="7" name="object 7"/>
            <p:cNvSpPr/>
            <p:nvPr/>
          </p:nvSpPr>
          <p:spPr>
            <a:xfrm>
              <a:off x="175845" y="4376706"/>
              <a:ext cx="1501140" cy="1338580"/>
            </a:xfrm>
            <a:custGeom>
              <a:avLst/>
              <a:gdLst/>
              <a:ahLst/>
              <a:cxnLst/>
              <a:rect l="l" t="t" r="r" b="b"/>
              <a:pathLst>
                <a:path w="1501139" h="1338579">
                  <a:moveTo>
                    <a:pt x="688274" y="0"/>
                  </a:moveTo>
                  <a:lnTo>
                    <a:pt x="250092" y="576292"/>
                  </a:lnTo>
                  <a:lnTo>
                    <a:pt x="0" y="576292"/>
                  </a:lnTo>
                  <a:lnTo>
                    <a:pt x="0" y="1338292"/>
                  </a:lnTo>
                  <a:lnTo>
                    <a:pt x="1500554" y="1338292"/>
                  </a:lnTo>
                  <a:lnTo>
                    <a:pt x="1500554" y="576292"/>
                  </a:lnTo>
                  <a:lnTo>
                    <a:pt x="625230" y="576292"/>
                  </a:lnTo>
                  <a:lnTo>
                    <a:pt x="688274" y="0"/>
                  </a:lnTo>
                  <a:close/>
                </a:path>
              </a:pathLst>
            </a:custGeom>
            <a:solidFill>
              <a:srgbClr val="FBE5D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75845" y="4376706"/>
              <a:ext cx="1501140" cy="1338580"/>
            </a:xfrm>
            <a:custGeom>
              <a:avLst/>
              <a:gdLst/>
              <a:ahLst/>
              <a:cxnLst/>
              <a:rect l="l" t="t" r="r" b="b"/>
              <a:pathLst>
                <a:path w="1501139" h="1338579">
                  <a:moveTo>
                    <a:pt x="0" y="576293"/>
                  </a:moveTo>
                  <a:lnTo>
                    <a:pt x="250092" y="576293"/>
                  </a:lnTo>
                  <a:lnTo>
                    <a:pt x="688274" y="0"/>
                  </a:lnTo>
                  <a:lnTo>
                    <a:pt x="625230" y="576293"/>
                  </a:lnTo>
                  <a:lnTo>
                    <a:pt x="1500554" y="576293"/>
                  </a:lnTo>
                  <a:lnTo>
                    <a:pt x="1500554" y="703293"/>
                  </a:lnTo>
                  <a:lnTo>
                    <a:pt x="1500554" y="893792"/>
                  </a:lnTo>
                  <a:lnTo>
                    <a:pt x="1500554" y="1338293"/>
                  </a:lnTo>
                  <a:lnTo>
                    <a:pt x="625230" y="1338293"/>
                  </a:lnTo>
                  <a:lnTo>
                    <a:pt x="250092" y="1338293"/>
                  </a:lnTo>
                  <a:lnTo>
                    <a:pt x="0" y="1338293"/>
                  </a:lnTo>
                  <a:lnTo>
                    <a:pt x="0" y="893792"/>
                  </a:lnTo>
                  <a:lnTo>
                    <a:pt x="0" y="703293"/>
                  </a:lnTo>
                  <a:lnTo>
                    <a:pt x="0" y="576293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1603" y="4868163"/>
            <a:ext cx="1189990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18745" marR="5080" lvl="0" indent="-106680" algn="l" defTabSz="914400" rtl="0" eaLnBrk="1" fontAlgn="auto" latinLnBrk="0" hangingPunct="1">
              <a:lnSpc>
                <a:spcPct val="1014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“jump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equal”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86572" y="4359192"/>
            <a:ext cx="1753870" cy="1362710"/>
            <a:chOff x="1986572" y="4359192"/>
            <a:chExt cx="1753870" cy="1362710"/>
          </a:xfrm>
        </p:grpSpPr>
        <p:sp>
          <p:nvSpPr>
            <p:cNvPr id="11" name="object 11"/>
            <p:cNvSpPr/>
            <p:nvPr/>
          </p:nvSpPr>
          <p:spPr>
            <a:xfrm>
              <a:off x="1992922" y="4365542"/>
              <a:ext cx="1741170" cy="1350010"/>
            </a:xfrm>
            <a:custGeom>
              <a:avLst/>
              <a:gdLst/>
              <a:ahLst/>
              <a:cxnLst/>
              <a:rect l="l" t="t" r="r" b="b"/>
              <a:pathLst>
                <a:path w="1741170" h="1350010">
                  <a:moveTo>
                    <a:pt x="1262048" y="0"/>
                  </a:moveTo>
                  <a:lnTo>
                    <a:pt x="1015511" y="587457"/>
                  </a:lnTo>
                  <a:lnTo>
                    <a:pt x="0" y="587457"/>
                  </a:lnTo>
                  <a:lnTo>
                    <a:pt x="0" y="1349457"/>
                  </a:lnTo>
                  <a:lnTo>
                    <a:pt x="1740876" y="1349457"/>
                  </a:lnTo>
                  <a:lnTo>
                    <a:pt x="1740876" y="587457"/>
                  </a:lnTo>
                  <a:lnTo>
                    <a:pt x="1450731" y="587457"/>
                  </a:lnTo>
                  <a:lnTo>
                    <a:pt x="1262048" y="0"/>
                  </a:lnTo>
                  <a:close/>
                </a:path>
              </a:pathLst>
            </a:custGeom>
            <a:solidFill>
              <a:srgbClr val="FBE5D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992922" y="4365542"/>
              <a:ext cx="1741170" cy="1350010"/>
            </a:xfrm>
            <a:custGeom>
              <a:avLst/>
              <a:gdLst/>
              <a:ahLst/>
              <a:cxnLst/>
              <a:rect l="l" t="t" r="r" b="b"/>
              <a:pathLst>
                <a:path w="1741170" h="1350010">
                  <a:moveTo>
                    <a:pt x="0" y="587457"/>
                  </a:moveTo>
                  <a:lnTo>
                    <a:pt x="1015512" y="587457"/>
                  </a:lnTo>
                  <a:lnTo>
                    <a:pt x="1262048" y="0"/>
                  </a:lnTo>
                  <a:lnTo>
                    <a:pt x="1450731" y="587457"/>
                  </a:lnTo>
                  <a:lnTo>
                    <a:pt x="1740877" y="587457"/>
                  </a:lnTo>
                  <a:lnTo>
                    <a:pt x="1740877" y="714457"/>
                  </a:lnTo>
                  <a:lnTo>
                    <a:pt x="1740877" y="904958"/>
                  </a:lnTo>
                  <a:lnTo>
                    <a:pt x="1740877" y="1349457"/>
                  </a:lnTo>
                  <a:lnTo>
                    <a:pt x="1450731" y="1349457"/>
                  </a:lnTo>
                  <a:lnTo>
                    <a:pt x="1015512" y="1349457"/>
                  </a:lnTo>
                  <a:lnTo>
                    <a:pt x="0" y="1349457"/>
                  </a:lnTo>
                  <a:lnTo>
                    <a:pt x="0" y="904958"/>
                  </a:lnTo>
                  <a:lnTo>
                    <a:pt x="0" y="714457"/>
                  </a:lnTo>
                  <a:lnTo>
                    <a:pt x="0" y="587457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087865" y="4868163"/>
            <a:ext cx="1551305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lvl="0" indent="180975" algn="l" defTabSz="914400" rtl="0" eaLnBrk="1" fontAlgn="auto" latinLnBrk="0" hangingPunct="1">
              <a:lnSpc>
                <a:spcPct val="1014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“jump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equal”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043969" y="4346605"/>
            <a:ext cx="1677670" cy="1374775"/>
            <a:chOff x="4043969" y="4346605"/>
            <a:chExt cx="1677670" cy="1374775"/>
          </a:xfrm>
        </p:grpSpPr>
        <p:sp>
          <p:nvSpPr>
            <p:cNvPr id="15" name="object 15"/>
            <p:cNvSpPr/>
            <p:nvPr/>
          </p:nvSpPr>
          <p:spPr>
            <a:xfrm>
              <a:off x="4050319" y="4352955"/>
              <a:ext cx="1664970" cy="1362075"/>
            </a:xfrm>
            <a:custGeom>
              <a:avLst/>
              <a:gdLst/>
              <a:ahLst/>
              <a:cxnLst/>
              <a:rect l="l" t="t" r="r" b="b"/>
              <a:pathLst>
                <a:path w="1664970" h="1362075">
                  <a:moveTo>
                    <a:pt x="1550365" y="0"/>
                  </a:moveTo>
                  <a:lnTo>
                    <a:pt x="971062" y="600044"/>
                  </a:lnTo>
                  <a:lnTo>
                    <a:pt x="0" y="600044"/>
                  </a:lnTo>
                  <a:lnTo>
                    <a:pt x="0" y="1362044"/>
                  </a:lnTo>
                  <a:lnTo>
                    <a:pt x="1664679" y="1362044"/>
                  </a:lnTo>
                  <a:lnTo>
                    <a:pt x="1664679" y="600044"/>
                  </a:lnTo>
                  <a:lnTo>
                    <a:pt x="1387232" y="600044"/>
                  </a:lnTo>
                  <a:lnTo>
                    <a:pt x="1550365" y="0"/>
                  </a:lnTo>
                  <a:close/>
                </a:path>
              </a:pathLst>
            </a:custGeom>
            <a:solidFill>
              <a:srgbClr val="FBE5D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050319" y="4352955"/>
              <a:ext cx="1664970" cy="1362075"/>
            </a:xfrm>
            <a:custGeom>
              <a:avLst/>
              <a:gdLst/>
              <a:ahLst/>
              <a:cxnLst/>
              <a:rect l="l" t="t" r="r" b="b"/>
              <a:pathLst>
                <a:path w="1664970" h="1362075">
                  <a:moveTo>
                    <a:pt x="0" y="600044"/>
                  </a:moveTo>
                  <a:lnTo>
                    <a:pt x="971062" y="600044"/>
                  </a:lnTo>
                  <a:lnTo>
                    <a:pt x="1550365" y="0"/>
                  </a:lnTo>
                  <a:lnTo>
                    <a:pt x="1387232" y="600044"/>
                  </a:lnTo>
                  <a:lnTo>
                    <a:pt x="1664679" y="600044"/>
                  </a:lnTo>
                  <a:lnTo>
                    <a:pt x="1664679" y="727044"/>
                  </a:lnTo>
                  <a:lnTo>
                    <a:pt x="1664679" y="917545"/>
                  </a:lnTo>
                  <a:lnTo>
                    <a:pt x="1664679" y="1362044"/>
                  </a:lnTo>
                  <a:lnTo>
                    <a:pt x="1387232" y="1362044"/>
                  </a:lnTo>
                  <a:lnTo>
                    <a:pt x="971062" y="1362044"/>
                  </a:lnTo>
                  <a:lnTo>
                    <a:pt x="0" y="1362044"/>
                  </a:lnTo>
                  <a:lnTo>
                    <a:pt x="0" y="917545"/>
                  </a:lnTo>
                  <a:lnTo>
                    <a:pt x="0" y="727044"/>
                  </a:lnTo>
                  <a:lnTo>
                    <a:pt x="0" y="600044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154789" y="4868163"/>
            <a:ext cx="1455420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lvl="0" indent="133350" algn="l" defTabSz="914400" rtl="0" eaLnBrk="1" fontAlgn="auto" latinLnBrk="0" hangingPunct="1">
              <a:lnSpc>
                <a:spcPct val="1014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“jump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less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than”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852420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Conditional</a:t>
            </a:r>
            <a:r>
              <a:rPr spc="-45" dirty="0"/>
              <a:t> </a:t>
            </a:r>
            <a:r>
              <a:rPr spc="-10" dirty="0"/>
              <a:t>Jumps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367135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88029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also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variants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certain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true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(“Conditional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Jump”).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location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hardcoded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558925" y="2462535"/>
          <a:ext cx="9066529" cy="43618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9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94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1630">
                <a:tc grid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Synonym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Set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Condition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jz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zero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jnz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zero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js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Negative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jns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Nonnegative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jg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0" dirty="0">
                          <a:latin typeface="Consolas"/>
                          <a:cs typeface="Consolas"/>
                        </a:rPr>
                        <a:t>jnle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&gt;)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jge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&gt;=)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0" dirty="0">
                          <a:latin typeface="Consolas"/>
                          <a:cs typeface="Consolas"/>
                        </a:rPr>
                        <a:t>jnge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&lt;)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jle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jng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&lt;=)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ja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0" dirty="0">
                          <a:latin typeface="Consolas"/>
                          <a:cs typeface="Consolas"/>
                        </a:rPr>
                        <a:t>jnbe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Above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&gt;)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jae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jnb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Above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&gt;=)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jb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0" dirty="0">
                          <a:latin typeface="Consolas"/>
                          <a:cs typeface="Consolas"/>
                        </a:rPr>
                        <a:t>jnae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Below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&lt;)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jbe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09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jna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10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Below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&lt;=)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4081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Control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5669915" cy="453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Read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cmp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S1,S2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“compare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S2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S1”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1938655" lvl="0" indent="0" algn="l" defTabSz="914400" rtl="0" eaLnBrk="1" fontAlgn="auto" latinLnBrk="0" hangingPunct="1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&gt;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$2,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1743075" lvl="0" indent="0" algn="l" defTabSz="914400" rtl="0" eaLnBrk="1" fontAlgn="auto" latinLnBrk="0" hangingPunct="1">
              <a:lnSpc>
                <a:spcPct val="1221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!=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$3,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jne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100"/>
              </a:spcBef>
            </a:pPr>
            <a:r>
              <a:rPr dirty="0"/>
              <a:t>//</a:t>
            </a:r>
            <a:r>
              <a:rPr spc="-15" dirty="0"/>
              <a:t> </a:t>
            </a:r>
            <a:r>
              <a:rPr dirty="0"/>
              <a:t>Jump</a:t>
            </a:r>
            <a:r>
              <a:rPr spc="-15" dirty="0"/>
              <a:t> </a:t>
            </a:r>
            <a:r>
              <a:rPr dirty="0"/>
              <a:t>if</a:t>
            </a:r>
            <a:r>
              <a:rPr spc="-15" dirty="0"/>
              <a:t> </a:t>
            </a:r>
            <a:r>
              <a:rPr dirty="0"/>
              <a:t>%edi</a:t>
            </a:r>
            <a:r>
              <a:rPr spc="-15" dirty="0"/>
              <a:t> </a:t>
            </a:r>
            <a:r>
              <a:rPr dirty="0"/>
              <a:t>==</a:t>
            </a:r>
            <a:r>
              <a:rPr spc="-15" dirty="0"/>
              <a:t> </a:t>
            </a:r>
            <a:r>
              <a:rPr spc="-50" dirty="0"/>
              <a:t>4 </a:t>
            </a:r>
            <a:r>
              <a:rPr dirty="0">
                <a:solidFill>
                  <a:srgbClr val="000000"/>
                </a:solidFill>
              </a:rPr>
              <a:t>cmp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$4,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%edi</a:t>
            </a: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>
                <a:solidFill>
                  <a:srgbClr val="000000"/>
                </a:solidFill>
              </a:rPr>
              <a:t>je</a:t>
            </a:r>
            <a:r>
              <a:rPr spc="-10" dirty="0">
                <a:solidFill>
                  <a:srgbClr val="000000"/>
                </a:solidFill>
              </a:rPr>
              <a:t> [target]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300"/>
          </a:p>
          <a:p>
            <a:pPr marL="12700" marR="5080">
              <a:lnSpc>
                <a:spcPct val="122100"/>
              </a:lnSpc>
            </a:pPr>
            <a:r>
              <a:rPr dirty="0"/>
              <a:t>//</a:t>
            </a:r>
            <a:r>
              <a:rPr spc="-15" dirty="0"/>
              <a:t> </a:t>
            </a:r>
            <a:r>
              <a:rPr dirty="0"/>
              <a:t>Jump</a:t>
            </a:r>
            <a:r>
              <a:rPr spc="-15" dirty="0"/>
              <a:t> </a:t>
            </a:r>
            <a:r>
              <a:rPr dirty="0"/>
              <a:t>if</a:t>
            </a:r>
            <a:r>
              <a:rPr spc="-15" dirty="0"/>
              <a:t> </a:t>
            </a:r>
            <a:r>
              <a:rPr dirty="0"/>
              <a:t>%edi</a:t>
            </a:r>
            <a:r>
              <a:rPr spc="-15" dirty="0"/>
              <a:t> </a:t>
            </a:r>
            <a:r>
              <a:rPr dirty="0"/>
              <a:t>&lt;=</a:t>
            </a:r>
            <a:r>
              <a:rPr spc="-15" dirty="0"/>
              <a:t> </a:t>
            </a:r>
            <a:r>
              <a:rPr spc="-50" dirty="0"/>
              <a:t>1 </a:t>
            </a:r>
            <a:r>
              <a:rPr dirty="0">
                <a:solidFill>
                  <a:srgbClr val="000000"/>
                </a:solidFill>
              </a:rPr>
              <a:t>cmp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$1,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%edi</a:t>
            </a: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>
                <a:solidFill>
                  <a:srgbClr val="000000"/>
                </a:solidFill>
              </a:rPr>
              <a:t>jle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[target]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4081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Control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56699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Read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cmp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S1,S2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“compare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S2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S1”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210307"/>
            <a:ext cx="3735704" cy="1552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&gt;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$2,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231132"/>
            <a:ext cx="3345179" cy="157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22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!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$3,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jne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74740" y="2210307"/>
            <a:ext cx="3931285" cy="1552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$4,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17890" y="4325620"/>
            <a:ext cx="15881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&lt;=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63369" y="4429824"/>
            <a:ext cx="4968240" cy="1383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238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//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2623820" marR="0" lvl="0" indent="0" algn="l" defTabSz="914400" rtl="0" eaLnBrk="1" fontAlgn="auto" latinLnBrk="0" hangingPunct="1">
              <a:lnSpc>
                <a:spcPct val="1186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$1,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jle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82111" y="4407407"/>
            <a:ext cx="5562600" cy="2451100"/>
            <a:chOff x="3182111" y="4407407"/>
            <a:chExt cx="5562600" cy="24511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0983" y="4465319"/>
              <a:ext cx="5269992" cy="23926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2111" y="4407407"/>
              <a:ext cx="5562599" cy="245059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695700" y="4596684"/>
            <a:ext cx="4800600" cy="193230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0805" marR="107950" lvl="0" indent="0" algn="l" defTabSz="914400" rtl="0" eaLnBrk="1" fontAlgn="auto" latinLnBrk="0" hangingPunct="1">
              <a:lnSpc>
                <a:spcPct val="1002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minute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anything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about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compared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earlier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4081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Control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231245" cy="2509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42925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189357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CPU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special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called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r>
              <a:rPr kumimoji="0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like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“global variables”.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They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automatically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keep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track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information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about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recent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arithmetic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logical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cmp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compares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via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calculation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(subtraction)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info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stored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look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these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whether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590994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exactly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codes?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How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information?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164205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</a:t>
            </a:r>
            <a:r>
              <a:rPr spc="-50" dirty="0"/>
              <a:t> </a:t>
            </a:r>
            <a:r>
              <a:rPr spc="-10" dirty="0"/>
              <a:t>Codes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422380" cy="46678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Alongside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normal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also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single-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registers.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recent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arithmetic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logical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common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241935" lvl="0" indent="-228600" algn="l" defTabSz="914400" rtl="0" eaLnBrk="1" fontAlgn="auto" latinLnBrk="0" hangingPunct="1">
              <a:lnSpc>
                <a:spcPts val="3000"/>
              </a:lnSpc>
              <a:spcBef>
                <a:spcPts val="10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2400935" algn="l"/>
                <a:tab pos="242824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CF: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Carry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recent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generated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carry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significant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	Used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detect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unsigned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225552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ZF: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recent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yielded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SF: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flag.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recent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yielded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negative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448309" lvl="0" indent="-228600" algn="l" defTabSz="914400" rtl="0" eaLnBrk="1" fontAlgn="auto" latinLnBrk="0" hangingPunct="1">
              <a:lnSpc>
                <a:spcPts val="3000"/>
              </a:lnSpc>
              <a:spcBef>
                <a:spcPts val="10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300355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OF: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recent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caused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two’s-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complement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either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negative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positive.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164205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</a:t>
            </a:r>
            <a:r>
              <a:rPr spc="-50" dirty="0"/>
              <a:t> </a:t>
            </a:r>
            <a:r>
              <a:rPr spc="-10" dirty="0"/>
              <a:t>Codes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422380" cy="18605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Alongside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normal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also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single-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registers.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recent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arithmetic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logical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Example: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according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to: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3100324"/>
            <a:ext cx="5305425" cy="154940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CF: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Carry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(Unsigned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ZF: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(Zero).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SF: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(Negative).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33427" y="3100324"/>
            <a:ext cx="529971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 marR="5080" lvl="0" indent="-9525" algn="l" defTabSz="914400" rtl="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(unsigned)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(unsigned)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==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2384" marR="0" lvl="0" indent="0" algn="l" defTabSz="914400" rtl="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(t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800" b="0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4718811"/>
            <a:ext cx="111455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5663565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OF: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(Signed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Overflow).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(a&lt;0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==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b&lt;0)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&amp;&amp;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(t&lt;0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!=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a&lt;0)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068830">
              <a:lnSpc>
                <a:spcPct val="100000"/>
              </a:lnSpc>
              <a:spcBef>
                <a:spcPts val="100"/>
              </a:spcBef>
            </a:pPr>
            <a:r>
              <a:rPr dirty="0"/>
              <a:t>Setting</a:t>
            </a:r>
            <a:r>
              <a:rPr spc="-40" dirty="0"/>
              <a:t> </a:t>
            </a:r>
            <a:r>
              <a:rPr dirty="0"/>
              <a:t>Condition</a:t>
            </a:r>
            <a:r>
              <a:rPr spc="-30" dirty="0"/>
              <a:t> </a:t>
            </a:r>
            <a:r>
              <a:rPr spc="-10" dirty="0"/>
              <a:t>Codes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383010" cy="18605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59461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cmp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like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subtraction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anywhere.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It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codes.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Note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order!)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6924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>
                <a:tab pos="40252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S2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–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87575" y="3727450"/>
          <a:ext cx="7811135" cy="1831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8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2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11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cmpb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Compare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byte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cmpw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Compare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cmpl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Compare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double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cmpq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Compare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quad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4081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Control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2637027"/>
            <a:ext cx="4321810" cy="160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&gt;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1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calculates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–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$2,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9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4554220"/>
            <a:ext cx="4321810" cy="160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!=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1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calculates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–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$3,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9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jne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4740" y="2637027"/>
            <a:ext cx="4321810" cy="160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1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calculates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–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$4,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9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74740" y="4554220"/>
            <a:ext cx="4321810" cy="160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1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calculates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–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$1,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9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jle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[target]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1302003"/>
            <a:ext cx="11038205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14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>
                <a:tab pos="577977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Read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cmp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S1,S2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“compare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S2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S1”.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S2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S1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852420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Conditional</a:t>
            </a:r>
            <a:r>
              <a:rPr spc="-45" dirty="0"/>
              <a:t> </a:t>
            </a:r>
            <a:r>
              <a:rPr spc="-10" dirty="0"/>
              <a:t>Jumps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29411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look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subsets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check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their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interest.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4025" y="2462529"/>
          <a:ext cx="11276330" cy="4386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3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535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Synonym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Set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Condition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jz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zero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(ZF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1)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spc="-30" dirty="0">
                          <a:latin typeface="Consolas"/>
                          <a:cs typeface="Consolas"/>
                        </a:rPr>
                        <a:t>jne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0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jnz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zero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(ZF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0)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js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Negative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(SF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30" dirty="0">
                          <a:latin typeface="Consolas"/>
                          <a:cs typeface="Consolas"/>
                        </a:rPr>
                        <a:t>jns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Nonnegative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(SF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0)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jg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spc="-20" dirty="0">
                          <a:latin typeface="Consolas"/>
                          <a:cs typeface="Consolas"/>
                        </a:rPr>
                        <a:t>jnle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&gt;)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(ZF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SF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OF)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30" dirty="0">
                          <a:latin typeface="Consolas"/>
                          <a:cs typeface="Consolas"/>
                        </a:rPr>
                        <a:t>jge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&gt;=)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(SF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OF)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20" dirty="0">
                          <a:latin typeface="Consolas"/>
                          <a:cs typeface="Consolas"/>
                        </a:rPr>
                        <a:t>jnge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&lt;)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!=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OF)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30" dirty="0">
                          <a:latin typeface="Consolas"/>
                          <a:cs typeface="Consolas"/>
                        </a:rPr>
                        <a:t>jle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jng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 equal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&lt;=) (ZF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 1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SF!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OF)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ja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spc="-20" dirty="0">
                          <a:latin typeface="Consolas"/>
                          <a:cs typeface="Consolas"/>
                        </a:rPr>
                        <a:t>jnbe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Above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&gt;)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(CF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ZF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0)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30" dirty="0">
                          <a:latin typeface="Consolas"/>
                          <a:cs typeface="Consolas"/>
                        </a:rPr>
                        <a:t>jae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jnb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Above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&gt;=)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(CF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0)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jb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20" dirty="0">
                          <a:latin typeface="Consolas"/>
                          <a:cs typeface="Consolas"/>
                        </a:rPr>
                        <a:t>jnae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Below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&lt;)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(CF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30" dirty="0">
                          <a:latin typeface="Consolas"/>
                          <a:cs typeface="Consolas"/>
                        </a:rPr>
                        <a:t>jbe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i="1" spc="-10" dirty="0">
                          <a:latin typeface="Consolas"/>
                          <a:cs typeface="Consolas"/>
                        </a:rPr>
                        <a:t>Label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92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onsolas"/>
                          <a:cs typeface="Consolas"/>
                        </a:rPr>
                        <a:t>jna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24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Below or equal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&lt;=)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(CF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 ZF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068830">
              <a:lnSpc>
                <a:spcPct val="100000"/>
              </a:lnSpc>
              <a:spcBef>
                <a:spcPts val="100"/>
              </a:spcBef>
            </a:pPr>
            <a:r>
              <a:rPr dirty="0"/>
              <a:t>Setting</a:t>
            </a:r>
            <a:r>
              <a:rPr spc="-40" dirty="0"/>
              <a:t> </a:t>
            </a:r>
            <a:r>
              <a:rPr dirty="0"/>
              <a:t>Condition</a:t>
            </a:r>
            <a:r>
              <a:rPr spc="-30" dirty="0"/>
              <a:t> </a:t>
            </a:r>
            <a:r>
              <a:rPr spc="-10" dirty="0"/>
              <a:t>Codes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721340" cy="18605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89735" algn="l"/>
                <a:tab pos="65481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test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like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cmp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 anywhere.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It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264535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>
                <a:tab pos="7020559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S2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&amp;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5733795"/>
            <a:ext cx="1127887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Cool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trick: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both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operands,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check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187575" y="3727450"/>
          <a:ext cx="7811135" cy="1831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8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2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11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testb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Test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byte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testw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Test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testl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Test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double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testq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82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Test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quad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164205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</a:t>
            </a:r>
            <a:r>
              <a:rPr spc="-50" dirty="0"/>
              <a:t> </a:t>
            </a:r>
            <a:r>
              <a:rPr spc="-10" dirty="0"/>
              <a:t>Codes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613515" cy="3131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11158220" algn="l"/>
              </a:tabLst>
              <a:defRPr/>
            </a:pP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Previously-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discussed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arithmetic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logical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these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flags.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(it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intended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computations).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Logical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xor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etc.)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carry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1226185" lvl="0" indent="-228600" algn="l" defTabSz="914400" rtl="0" eaLnBrk="1" fontAlgn="auto" latinLnBrk="0" hangingPunct="1">
              <a:lnSpc>
                <a:spcPts val="3000"/>
              </a:lnSpc>
              <a:spcBef>
                <a:spcPts val="11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operations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carry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last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21590" lvl="0" indent="-228600" algn="l" defTabSz="914400" rtl="0" eaLnBrk="1" fontAlgn="auto" latinLnBrk="0" hangingPunct="1">
              <a:lnSpc>
                <a:spcPts val="3000"/>
              </a:lnSpc>
              <a:spcBef>
                <a:spcPts val="10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complicated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reasons,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inc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dec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flags,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leave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carry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unchanged.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8628" rIns="0" bIns="0" rtlCol="0">
            <a:spAutoFit/>
          </a:bodyPr>
          <a:lstStyle/>
          <a:p>
            <a:pPr marL="1421130">
              <a:lnSpc>
                <a:spcPct val="100000"/>
              </a:lnSpc>
              <a:spcBef>
                <a:spcPts val="100"/>
              </a:spcBef>
            </a:pPr>
            <a:r>
              <a:rPr dirty="0"/>
              <a:t>Exercise</a:t>
            </a:r>
            <a:r>
              <a:rPr spc="-20" dirty="0"/>
              <a:t> </a:t>
            </a:r>
            <a:r>
              <a:rPr dirty="0"/>
              <a:t>1:</a:t>
            </a:r>
            <a:r>
              <a:rPr spc="-20" dirty="0"/>
              <a:t> </a:t>
            </a:r>
            <a:r>
              <a:rPr dirty="0"/>
              <a:t>Conditional</a:t>
            </a:r>
            <a:r>
              <a:rPr spc="-20" dirty="0"/>
              <a:t> jump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722627"/>
            <a:ext cx="8324215" cy="1391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696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target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0x10.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Will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cases?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3539235"/>
            <a:ext cx="3550285" cy="279908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607695" marR="200025" lvl="0" indent="-59563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rabicPeriod"/>
              <a:tabLst>
                <a:tab pos="607695" algn="l"/>
                <a:tab pos="608330" algn="l"/>
                <a:tab pos="1388745" algn="l"/>
                <a:tab pos="158432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$0x10,%edi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40056f</a:t>
            </a:r>
            <a:r>
              <a:rPr kumimoji="0" sz="2800" b="0" i="0" u="none" strike="noStrike" kern="0" cap="none" spc="7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rabicPeriod"/>
              <a:tabLst/>
              <a:defRPr/>
            </a:pPr>
            <a:endParaRPr kumimoji="0" sz="2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07695" marR="5080" lvl="0" indent="-59563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rabicPeriod"/>
              <a:tabLst>
                <a:tab pos="607695" algn="l"/>
                <a:tab pos="608330" algn="l"/>
                <a:tab pos="158432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$0x10,%edi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40056f</a:t>
            </a:r>
            <a:r>
              <a:rPr kumimoji="0" sz="2800" b="0" i="0" u="none" strike="noStrike" kern="0" cap="none" spc="7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591066" y="2584450"/>
            <a:ext cx="2314575" cy="546100"/>
            <a:chOff x="9591066" y="2584450"/>
            <a:chExt cx="2314575" cy="546100"/>
          </a:xfrm>
        </p:grpSpPr>
        <p:sp>
          <p:nvSpPr>
            <p:cNvPr id="6" name="object 6"/>
            <p:cNvSpPr/>
            <p:nvPr/>
          </p:nvSpPr>
          <p:spPr>
            <a:xfrm>
              <a:off x="9597415" y="2590799"/>
              <a:ext cx="2301875" cy="533400"/>
            </a:xfrm>
            <a:custGeom>
              <a:avLst/>
              <a:gdLst/>
              <a:ahLst/>
              <a:cxnLst/>
              <a:rect l="l" t="t" r="r" b="b"/>
              <a:pathLst>
                <a:path w="2301875" h="533400">
                  <a:moveTo>
                    <a:pt x="2301570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0" y="467360"/>
                  </a:lnTo>
                  <a:lnTo>
                    <a:pt x="0" y="533400"/>
                  </a:lnTo>
                  <a:lnTo>
                    <a:pt x="2301570" y="533400"/>
                  </a:lnTo>
                  <a:lnTo>
                    <a:pt x="2301570" y="467360"/>
                  </a:lnTo>
                  <a:lnTo>
                    <a:pt x="66675" y="467360"/>
                  </a:lnTo>
                  <a:lnTo>
                    <a:pt x="66675" y="67310"/>
                  </a:lnTo>
                  <a:lnTo>
                    <a:pt x="2234895" y="67310"/>
                  </a:lnTo>
                  <a:lnTo>
                    <a:pt x="2234895" y="466737"/>
                  </a:lnTo>
                  <a:lnTo>
                    <a:pt x="2301570" y="466737"/>
                  </a:lnTo>
                  <a:lnTo>
                    <a:pt x="2301570" y="67310"/>
                  </a:lnTo>
                  <a:lnTo>
                    <a:pt x="2301570" y="66687"/>
                  </a:lnTo>
                  <a:lnTo>
                    <a:pt x="230157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9597416" y="2590800"/>
              <a:ext cx="2301875" cy="533400"/>
            </a:xfrm>
            <a:custGeom>
              <a:avLst/>
              <a:gdLst/>
              <a:ahLst/>
              <a:cxnLst/>
              <a:rect l="l" t="t" r="r" b="b"/>
              <a:pathLst>
                <a:path w="2301875" h="533400">
                  <a:moveTo>
                    <a:pt x="0" y="0"/>
                  </a:moveTo>
                  <a:lnTo>
                    <a:pt x="2301571" y="0"/>
                  </a:lnTo>
                  <a:lnTo>
                    <a:pt x="2301571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  <a:path w="2301875" h="533400">
                  <a:moveTo>
                    <a:pt x="66676" y="66676"/>
                  </a:moveTo>
                  <a:lnTo>
                    <a:pt x="66676" y="466726"/>
                  </a:lnTo>
                  <a:lnTo>
                    <a:pt x="2234897" y="466726"/>
                  </a:lnTo>
                  <a:lnTo>
                    <a:pt x="2234897" y="66676"/>
                  </a:lnTo>
                  <a:lnTo>
                    <a:pt x="66676" y="66676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670443" y="2648203"/>
            <a:ext cx="2155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0x10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84121" y="2782315"/>
            <a:ext cx="53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%edi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8628" rIns="0" bIns="0" rtlCol="0">
            <a:spAutoFit/>
          </a:bodyPr>
          <a:lstStyle/>
          <a:p>
            <a:pPr marL="1421130">
              <a:lnSpc>
                <a:spcPct val="100000"/>
              </a:lnSpc>
              <a:spcBef>
                <a:spcPts val="100"/>
              </a:spcBef>
            </a:pPr>
            <a:r>
              <a:rPr dirty="0"/>
              <a:t>Exercise</a:t>
            </a:r>
            <a:r>
              <a:rPr spc="-20" dirty="0"/>
              <a:t> </a:t>
            </a:r>
            <a:r>
              <a:rPr dirty="0"/>
              <a:t>1:</a:t>
            </a:r>
            <a:r>
              <a:rPr spc="-20" dirty="0"/>
              <a:t> </a:t>
            </a:r>
            <a:r>
              <a:rPr dirty="0"/>
              <a:t>Conditional</a:t>
            </a:r>
            <a:r>
              <a:rPr spc="-20" dirty="0"/>
              <a:t> jump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722627"/>
            <a:ext cx="8324215" cy="1718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696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target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Let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24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0x10.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Will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cases?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Assume they are run in order.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3539235"/>
            <a:ext cx="33547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$0x10,%edi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6452" y="3920235"/>
            <a:ext cx="275971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93750" algn="l"/>
                <a:tab pos="988694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40056f</a:t>
            </a:r>
            <a:r>
              <a:rPr kumimoji="0" sz="2800" b="0" i="0" u="none" strike="noStrike" kern="0" cap="none" spc="7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5124195"/>
            <a:ext cx="35502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$0x10,%edi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591066" y="2584450"/>
            <a:ext cx="2314575" cy="546100"/>
            <a:chOff x="9591066" y="2584450"/>
            <a:chExt cx="2314575" cy="546100"/>
          </a:xfrm>
        </p:grpSpPr>
        <p:sp>
          <p:nvSpPr>
            <p:cNvPr id="8" name="object 8"/>
            <p:cNvSpPr/>
            <p:nvPr/>
          </p:nvSpPr>
          <p:spPr>
            <a:xfrm>
              <a:off x="9597415" y="2590799"/>
              <a:ext cx="2301875" cy="533400"/>
            </a:xfrm>
            <a:custGeom>
              <a:avLst/>
              <a:gdLst/>
              <a:ahLst/>
              <a:cxnLst/>
              <a:rect l="l" t="t" r="r" b="b"/>
              <a:pathLst>
                <a:path w="2301875" h="533400">
                  <a:moveTo>
                    <a:pt x="2301570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0" y="467360"/>
                  </a:lnTo>
                  <a:lnTo>
                    <a:pt x="0" y="533400"/>
                  </a:lnTo>
                  <a:lnTo>
                    <a:pt x="2301570" y="533400"/>
                  </a:lnTo>
                  <a:lnTo>
                    <a:pt x="2301570" y="467360"/>
                  </a:lnTo>
                  <a:lnTo>
                    <a:pt x="66675" y="467360"/>
                  </a:lnTo>
                  <a:lnTo>
                    <a:pt x="66675" y="67310"/>
                  </a:lnTo>
                  <a:lnTo>
                    <a:pt x="2234895" y="67310"/>
                  </a:lnTo>
                  <a:lnTo>
                    <a:pt x="2234895" y="466737"/>
                  </a:lnTo>
                  <a:lnTo>
                    <a:pt x="2301570" y="466737"/>
                  </a:lnTo>
                  <a:lnTo>
                    <a:pt x="2301570" y="67310"/>
                  </a:lnTo>
                  <a:lnTo>
                    <a:pt x="2301570" y="66687"/>
                  </a:lnTo>
                  <a:lnTo>
                    <a:pt x="230157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597416" y="2590800"/>
              <a:ext cx="2301875" cy="533400"/>
            </a:xfrm>
            <a:custGeom>
              <a:avLst/>
              <a:gdLst/>
              <a:ahLst/>
              <a:cxnLst/>
              <a:rect l="l" t="t" r="r" b="b"/>
              <a:pathLst>
                <a:path w="2301875" h="533400">
                  <a:moveTo>
                    <a:pt x="0" y="0"/>
                  </a:moveTo>
                  <a:lnTo>
                    <a:pt x="2301571" y="0"/>
                  </a:lnTo>
                  <a:lnTo>
                    <a:pt x="2301571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  <a:path w="2301875" h="533400">
                  <a:moveTo>
                    <a:pt x="66676" y="66676"/>
                  </a:moveTo>
                  <a:lnTo>
                    <a:pt x="66676" y="466726"/>
                  </a:lnTo>
                  <a:lnTo>
                    <a:pt x="2234897" y="466726"/>
                  </a:lnTo>
                  <a:lnTo>
                    <a:pt x="2234897" y="66676"/>
                  </a:lnTo>
                  <a:lnTo>
                    <a:pt x="66676" y="66676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670443" y="2648203"/>
            <a:ext cx="2155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0x10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6644" y="5522211"/>
            <a:ext cx="3928745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S2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S1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!=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0,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 don’t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6452" y="5596700"/>
            <a:ext cx="611505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02891" y="5596700"/>
            <a:ext cx="178308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40056f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84121" y="2782315"/>
            <a:ext cx="53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%edi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46690" y="3798315"/>
            <a:ext cx="30067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S2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S1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==</a:t>
            </a:r>
            <a:r>
              <a:rPr kumimoji="0" sz="2800" b="0" i="0" u="none" strike="noStrike" kern="0" cap="none" spc="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0,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421130">
              <a:lnSpc>
                <a:spcPct val="100000"/>
              </a:lnSpc>
              <a:spcBef>
                <a:spcPts val="100"/>
              </a:spcBef>
            </a:pPr>
            <a:r>
              <a:rPr dirty="0"/>
              <a:t>Exercise</a:t>
            </a:r>
            <a:r>
              <a:rPr spc="-20" dirty="0"/>
              <a:t> </a:t>
            </a:r>
            <a:r>
              <a:rPr dirty="0"/>
              <a:t>2:</a:t>
            </a:r>
            <a:r>
              <a:rPr spc="-20" dirty="0"/>
              <a:t> </a:t>
            </a:r>
            <a:r>
              <a:rPr dirty="0"/>
              <a:t>Conditional</a:t>
            </a:r>
            <a:r>
              <a:rPr spc="-20" dirty="0"/>
              <a:t> jump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3627627"/>
            <a:ext cx="505523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27050" marR="5080" lvl="0" indent="-51435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after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executing</a:t>
            </a:r>
            <a:r>
              <a:rPr kumimoji="0" sz="28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jne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4423155"/>
            <a:ext cx="1792605" cy="18268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4004d9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4004db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4004de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90050" y="1411710"/>
            <a:ext cx="2314575" cy="546100"/>
            <a:chOff x="9290050" y="1411710"/>
            <a:chExt cx="2314575" cy="546100"/>
          </a:xfrm>
        </p:grpSpPr>
        <p:sp>
          <p:nvSpPr>
            <p:cNvPr id="6" name="object 6"/>
            <p:cNvSpPr/>
            <p:nvPr/>
          </p:nvSpPr>
          <p:spPr>
            <a:xfrm>
              <a:off x="9296400" y="1418589"/>
              <a:ext cx="2301875" cy="533400"/>
            </a:xfrm>
            <a:custGeom>
              <a:avLst/>
              <a:gdLst/>
              <a:ahLst/>
              <a:cxnLst/>
              <a:rect l="l" t="t" r="r" b="b"/>
              <a:pathLst>
                <a:path w="2301875" h="533400">
                  <a:moveTo>
                    <a:pt x="2301570" y="0"/>
                  </a:moveTo>
                  <a:lnTo>
                    <a:pt x="0" y="0"/>
                  </a:lnTo>
                  <a:lnTo>
                    <a:pt x="0" y="66040"/>
                  </a:lnTo>
                  <a:lnTo>
                    <a:pt x="0" y="466090"/>
                  </a:lnTo>
                  <a:lnTo>
                    <a:pt x="0" y="533400"/>
                  </a:lnTo>
                  <a:lnTo>
                    <a:pt x="2301570" y="533400"/>
                  </a:lnTo>
                  <a:lnTo>
                    <a:pt x="2301570" y="466204"/>
                  </a:lnTo>
                  <a:lnTo>
                    <a:pt x="2301570" y="66154"/>
                  </a:lnTo>
                  <a:lnTo>
                    <a:pt x="2234895" y="66154"/>
                  </a:lnTo>
                  <a:lnTo>
                    <a:pt x="2234895" y="466090"/>
                  </a:lnTo>
                  <a:lnTo>
                    <a:pt x="66675" y="466090"/>
                  </a:lnTo>
                  <a:lnTo>
                    <a:pt x="66675" y="66040"/>
                  </a:lnTo>
                  <a:lnTo>
                    <a:pt x="2301570" y="66040"/>
                  </a:lnTo>
                  <a:lnTo>
                    <a:pt x="230157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9296400" y="1418060"/>
              <a:ext cx="2301875" cy="533400"/>
            </a:xfrm>
            <a:custGeom>
              <a:avLst/>
              <a:gdLst/>
              <a:ahLst/>
              <a:cxnLst/>
              <a:rect l="l" t="t" r="r" b="b"/>
              <a:pathLst>
                <a:path w="2301875" h="533400">
                  <a:moveTo>
                    <a:pt x="0" y="0"/>
                  </a:moveTo>
                  <a:lnTo>
                    <a:pt x="2301571" y="0"/>
                  </a:lnTo>
                  <a:lnTo>
                    <a:pt x="2301571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  <a:path w="2301875" h="533400">
                  <a:moveTo>
                    <a:pt x="66676" y="66676"/>
                  </a:moveTo>
                  <a:lnTo>
                    <a:pt x="66676" y="466726"/>
                  </a:lnTo>
                  <a:lnTo>
                    <a:pt x="2234897" y="466726"/>
                  </a:lnTo>
                  <a:lnTo>
                    <a:pt x="2234897" y="66676"/>
                  </a:lnTo>
                  <a:lnTo>
                    <a:pt x="66676" y="66676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369425" y="1477771"/>
            <a:ext cx="2155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83104" y="1532635"/>
            <a:ext cx="53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%edi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12089" y="1407360"/>
          <a:ext cx="8312148" cy="2131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5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2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66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00">
                <a:tc gridSpan="3"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00000000004004d6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382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&lt;if_then&gt;: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R="160655" algn="r">
                        <a:lnSpc>
                          <a:spcPts val="264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4004d6: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64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83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ff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64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06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ts val="264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64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$0x6,%edi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R="160655" algn="r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4004d9: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75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03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ts val="2515"/>
                        </a:lnSpc>
                      </a:pPr>
                      <a:r>
                        <a:rPr sz="2400" b="1" spc="-25" dirty="0">
                          <a:latin typeface="Consolas"/>
                          <a:cs typeface="Consolas"/>
                        </a:rPr>
                        <a:t>jne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515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4004de</a:t>
                      </a:r>
                      <a:r>
                        <a:rPr sz="2400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&lt;if_then+0x8&gt;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R="160655" algn="r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400rdb: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83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c7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01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add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R="160655" algn="r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4004de: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8d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04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3f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lea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(%rdi,%rdi,1),%eax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R="160655" algn="r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4004e1: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c3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ts val="2515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174740" y="3627627"/>
            <a:ext cx="5552440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31940" y="6259827"/>
            <a:ext cx="287655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7252" y="6259827"/>
            <a:ext cx="86741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31940" y="4423155"/>
            <a:ext cx="1792605" cy="18268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4004e1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0xa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74740" y="3627627"/>
            <a:ext cx="5552440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31940" y="4423155"/>
            <a:ext cx="1792605" cy="9398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4004e1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31940" y="5352795"/>
            <a:ext cx="12065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0xa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31940" y="5797803"/>
            <a:ext cx="12065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421130">
              <a:lnSpc>
                <a:spcPct val="100000"/>
              </a:lnSpc>
              <a:spcBef>
                <a:spcPts val="100"/>
              </a:spcBef>
            </a:pPr>
            <a:r>
              <a:rPr dirty="0"/>
              <a:t>Exercise</a:t>
            </a:r>
            <a:r>
              <a:rPr spc="-20" dirty="0"/>
              <a:t> </a:t>
            </a:r>
            <a:r>
              <a:rPr dirty="0"/>
              <a:t>2:</a:t>
            </a:r>
            <a:r>
              <a:rPr spc="-20" dirty="0"/>
              <a:t> </a:t>
            </a:r>
            <a:r>
              <a:rPr dirty="0"/>
              <a:t>Conditional</a:t>
            </a:r>
            <a:r>
              <a:rPr spc="-20" dirty="0"/>
              <a:t> jump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3627627"/>
            <a:ext cx="505523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27050" marR="5080" lvl="0" indent="-51435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after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executing</a:t>
            </a:r>
            <a:r>
              <a:rPr kumimoji="0" sz="28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jne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0" y="4423155"/>
            <a:ext cx="1792605" cy="9398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4004d9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07695" marR="0" lvl="0" indent="-59563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607695" algn="l"/>
                <a:tab pos="60833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4004db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340" y="5352795"/>
            <a:ext cx="17926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4004de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8340" y="5797803"/>
            <a:ext cx="14624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290050" y="1411710"/>
            <a:ext cx="2314575" cy="546100"/>
            <a:chOff x="9290050" y="1411710"/>
            <a:chExt cx="2314575" cy="546100"/>
          </a:xfrm>
        </p:grpSpPr>
        <p:sp>
          <p:nvSpPr>
            <p:cNvPr id="12" name="object 12"/>
            <p:cNvSpPr/>
            <p:nvPr/>
          </p:nvSpPr>
          <p:spPr>
            <a:xfrm>
              <a:off x="9296400" y="1418589"/>
              <a:ext cx="2301875" cy="533400"/>
            </a:xfrm>
            <a:custGeom>
              <a:avLst/>
              <a:gdLst/>
              <a:ahLst/>
              <a:cxnLst/>
              <a:rect l="l" t="t" r="r" b="b"/>
              <a:pathLst>
                <a:path w="2301875" h="533400">
                  <a:moveTo>
                    <a:pt x="2301570" y="0"/>
                  </a:moveTo>
                  <a:lnTo>
                    <a:pt x="0" y="0"/>
                  </a:lnTo>
                  <a:lnTo>
                    <a:pt x="0" y="66040"/>
                  </a:lnTo>
                  <a:lnTo>
                    <a:pt x="0" y="466090"/>
                  </a:lnTo>
                  <a:lnTo>
                    <a:pt x="0" y="533400"/>
                  </a:lnTo>
                  <a:lnTo>
                    <a:pt x="2301570" y="533400"/>
                  </a:lnTo>
                  <a:lnTo>
                    <a:pt x="2301570" y="466204"/>
                  </a:lnTo>
                  <a:lnTo>
                    <a:pt x="2301570" y="66154"/>
                  </a:lnTo>
                  <a:lnTo>
                    <a:pt x="2234895" y="66154"/>
                  </a:lnTo>
                  <a:lnTo>
                    <a:pt x="2234895" y="466090"/>
                  </a:lnTo>
                  <a:lnTo>
                    <a:pt x="66675" y="466090"/>
                  </a:lnTo>
                  <a:lnTo>
                    <a:pt x="66675" y="66040"/>
                  </a:lnTo>
                  <a:lnTo>
                    <a:pt x="2301570" y="66040"/>
                  </a:lnTo>
                  <a:lnTo>
                    <a:pt x="230157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9296400" y="1418060"/>
              <a:ext cx="2301875" cy="533400"/>
            </a:xfrm>
            <a:custGeom>
              <a:avLst/>
              <a:gdLst/>
              <a:ahLst/>
              <a:cxnLst/>
              <a:rect l="l" t="t" r="r" b="b"/>
              <a:pathLst>
                <a:path w="2301875" h="533400">
                  <a:moveTo>
                    <a:pt x="0" y="0"/>
                  </a:moveTo>
                  <a:lnTo>
                    <a:pt x="2301571" y="0"/>
                  </a:lnTo>
                  <a:lnTo>
                    <a:pt x="2301571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  <a:path w="2301875" h="533400">
                  <a:moveTo>
                    <a:pt x="66676" y="66676"/>
                  </a:moveTo>
                  <a:lnTo>
                    <a:pt x="66676" y="466726"/>
                  </a:lnTo>
                  <a:lnTo>
                    <a:pt x="2234897" y="466726"/>
                  </a:lnTo>
                  <a:lnTo>
                    <a:pt x="2234897" y="66676"/>
                  </a:lnTo>
                  <a:lnTo>
                    <a:pt x="66676" y="66676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369425" y="1477771"/>
            <a:ext cx="2155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83104" y="1532635"/>
            <a:ext cx="53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%edi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212089" y="1407360"/>
          <a:ext cx="8312148" cy="2131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5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2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66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00">
                <a:tc gridSpan="3"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00000000004004d6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382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&lt;if_then&gt;: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R="160655" algn="r">
                        <a:lnSpc>
                          <a:spcPts val="264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4004d6: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64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83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ff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64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06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ts val="264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64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$0x6,%edi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R="160655" algn="r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4004d9: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75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03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ts val="2515"/>
                        </a:lnSpc>
                      </a:pPr>
                      <a:r>
                        <a:rPr sz="2400" b="1" spc="-25" dirty="0">
                          <a:latin typeface="Consolas"/>
                          <a:cs typeface="Consolas"/>
                        </a:rPr>
                        <a:t>jne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515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4004de</a:t>
                      </a:r>
                      <a:r>
                        <a:rPr sz="2400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&lt;if_then+0x8&gt;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R="160655" algn="r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400rdb: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83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c7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01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add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R="160655" algn="r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4004de: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8d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04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3f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lea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(%rdi,%rdi,1),%eax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R="160655" algn="r">
                        <a:lnSpc>
                          <a:spcPts val="251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4004e1: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51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c3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ts val="2515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450850" y="5327650"/>
            <a:ext cx="2374900" cy="469900"/>
            <a:chOff x="450850" y="5327650"/>
            <a:chExt cx="2374900" cy="469900"/>
          </a:xfrm>
        </p:grpSpPr>
        <p:sp>
          <p:nvSpPr>
            <p:cNvPr id="18" name="object 18"/>
            <p:cNvSpPr/>
            <p:nvPr/>
          </p:nvSpPr>
          <p:spPr>
            <a:xfrm>
              <a:off x="457200" y="5333999"/>
              <a:ext cx="2362200" cy="457200"/>
            </a:xfrm>
            <a:custGeom>
              <a:avLst/>
              <a:gdLst/>
              <a:ahLst/>
              <a:cxnLst/>
              <a:rect l="l" t="t" r="r" b="b"/>
              <a:pathLst>
                <a:path w="2362200" h="457200">
                  <a:moveTo>
                    <a:pt x="23622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0" y="400050"/>
                  </a:lnTo>
                  <a:lnTo>
                    <a:pt x="0" y="457200"/>
                  </a:lnTo>
                  <a:lnTo>
                    <a:pt x="2362200" y="457200"/>
                  </a:lnTo>
                  <a:lnTo>
                    <a:pt x="2362200" y="400062"/>
                  </a:lnTo>
                  <a:lnTo>
                    <a:pt x="2362200" y="57162"/>
                  </a:lnTo>
                  <a:lnTo>
                    <a:pt x="2305050" y="57162"/>
                  </a:lnTo>
                  <a:lnTo>
                    <a:pt x="2305050" y="400050"/>
                  </a:lnTo>
                  <a:lnTo>
                    <a:pt x="57150" y="400050"/>
                  </a:lnTo>
                  <a:lnTo>
                    <a:pt x="57150" y="57150"/>
                  </a:lnTo>
                  <a:lnTo>
                    <a:pt x="2362200" y="57150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57200" y="5334000"/>
              <a:ext cx="2362200" cy="457200"/>
            </a:xfrm>
            <a:custGeom>
              <a:avLst/>
              <a:gdLst/>
              <a:ahLst/>
              <a:cxnLst/>
              <a:rect l="l" t="t" r="r" b="b"/>
              <a:pathLst>
                <a:path w="2362200" h="457200">
                  <a:moveTo>
                    <a:pt x="0" y="0"/>
                  </a:moveTo>
                  <a:lnTo>
                    <a:pt x="2362200" y="0"/>
                  </a:lnTo>
                  <a:lnTo>
                    <a:pt x="2362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  <a:path w="2362200" h="457200">
                  <a:moveTo>
                    <a:pt x="57151" y="57151"/>
                  </a:moveTo>
                  <a:lnTo>
                    <a:pt x="57151" y="400051"/>
                  </a:lnTo>
                  <a:lnTo>
                    <a:pt x="2305051" y="400051"/>
                  </a:lnTo>
                  <a:lnTo>
                    <a:pt x="2305051" y="57151"/>
                  </a:lnTo>
                  <a:lnTo>
                    <a:pt x="57151" y="57151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475157" y="5327650"/>
            <a:ext cx="2374900" cy="469900"/>
            <a:chOff x="6475157" y="5327650"/>
            <a:chExt cx="2374900" cy="469900"/>
          </a:xfrm>
        </p:grpSpPr>
        <p:sp>
          <p:nvSpPr>
            <p:cNvPr id="21" name="object 21"/>
            <p:cNvSpPr/>
            <p:nvPr/>
          </p:nvSpPr>
          <p:spPr>
            <a:xfrm>
              <a:off x="6481495" y="5333999"/>
              <a:ext cx="2362200" cy="457200"/>
            </a:xfrm>
            <a:custGeom>
              <a:avLst/>
              <a:gdLst/>
              <a:ahLst/>
              <a:cxnLst/>
              <a:rect l="l" t="t" r="r" b="b"/>
              <a:pathLst>
                <a:path w="2362200" h="457200">
                  <a:moveTo>
                    <a:pt x="23622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0" y="400050"/>
                  </a:lnTo>
                  <a:lnTo>
                    <a:pt x="0" y="457200"/>
                  </a:lnTo>
                  <a:lnTo>
                    <a:pt x="2362200" y="457200"/>
                  </a:lnTo>
                  <a:lnTo>
                    <a:pt x="2362200" y="400062"/>
                  </a:lnTo>
                  <a:lnTo>
                    <a:pt x="2362200" y="57162"/>
                  </a:lnTo>
                  <a:lnTo>
                    <a:pt x="2305062" y="57162"/>
                  </a:lnTo>
                  <a:lnTo>
                    <a:pt x="2305062" y="400050"/>
                  </a:lnTo>
                  <a:lnTo>
                    <a:pt x="57162" y="400050"/>
                  </a:lnTo>
                  <a:lnTo>
                    <a:pt x="57162" y="57150"/>
                  </a:lnTo>
                  <a:lnTo>
                    <a:pt x="2362200" y="57150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481507" y="5334000"/>
              <a:ext cx="2362200" cy="457200"/>
            </a:xfrm>
            <a:custGeom>
              <a:avLst/>
              <a:gdLst/>
              <a:ahLst/>
              <a:cxnLst/>
              <a:rect l="l" t="t" r="r" b="b"/>
              <a:pathLst>
                <a:path w="2362200" h="457200">
                  <a:moveTo>
                    <a:pt x="0" y="0"/>
                  </a:moveTo>
                  <a:lnTo>
                    <a:pt x="2362200" y="0"/>
                  </a:lnTo>
                  <a:lnTo>
                    <a:pt x="2362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  <a:path w="2362200" h="457200">
                  <a:moveTo>
                    <a:pt x="57151" y="57151"/>
                  </a:moveTo>
                  <a:lnTo>
                    <a:pt x="57151" y="400051"/>
                  </a:lnTo>
                  <a:lnTo>
                    <a:pt x="2305051" y="400051"/>
                  </a:lnTo>
                  <a:lnTo>
                    <a:pt x="2305051" y="57151"/>
                  </a:lnTo>
                  <a:lnTo>
                    <a:pt x="57151" y="57151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631940" y="6259827"/>
            <a:ext cx="287655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27252" y="6259827"/>
            <a:ext cx="86741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689350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775575" cy="46583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1" i="0" u="none" strike="noStrike" kern="0" cap="none" spc="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statements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Session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99518" y="1186180"/>
            <a:ext cx="38735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99518" y="3066795"/>
            <a:ext cx="387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99518" y="4001515"/>
            <a:ext cx="387985" cy="18434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1110">
              <a:lnSpc>
                <a:spcPct val="100000"/>
              </a:lnSpc>
              <a:spcBef>
                <a:spcPts val="100"/>
              </a:spcBef>
            </a:pPr>
            <a:r>
              <a:rPr dirty="0"/>
              <a:t>If</a:t>
            </a:r>
            <a:r>
              <a:rPr spc="-5" dirty="0"/>
              <a:t> </a:t>
            </a:r>
            <a:r>
              <a:rPr spc="-10" dirty="0"/>
              <a:t>Statements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99312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like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cmp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jumps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implement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if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statements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652523"/>
            <a:ext cx="4908550" cy="2750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03225" marR="5080" lvl="0" indent="-390525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332479" algn="l"/>
                <a:tab pos="352806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if_then(int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param1)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 (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184275" marR="0" lvl="0" indent="0" algn="l" defTabSz="914400" rtl="0" eaLnBrk="1" fontAlgn="auto" latinLnBrk="0" hangingPunct="1">
              <a:lnSpc>
                <a:spcPts val="2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41320" algn="l"/>
              </a:tabLst>
              <a:defRPr/>
            </a:pP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403225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403225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72237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842770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25" dirty="0"/>
              <a:t> </a:t>
            </a:r>
            <a:r>
              <a:rPr dirty="0"/>
              <a:t>Fill</a:t>
            </a:r>
            <a:r>
              <a:rPr spc="-10" dirty="0"/>
              <a:t> </a:t>
            </a:r>
            <a:r>
              <a:rPr dirty="0"/>
              <a:t>In</a:t>
            </a:r>
            <a:r>
              <a:rPr spc="-15" dirty="0"/>
              <a:t> </a:t>
            </a:r>
            <a:r>
              <a:rPr dirty="0"/>
              <a:t>The</a:t>
            </a:r>
            <a:r>
              <a:rPr spc="-10" dirty="0"/>
              <a:t> Blank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36542" y="1666239"/>
            <a:ext cx="474027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0000000000401126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&lt;if_then&gt;: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54417" y="2007615"/>
            <a:ext cx="3168650" cy="109220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1577340" lvl="0" indent="-635" algn="l" defTabSz="914400" rtl="0" eaLnBrk="1" fontAlgn="auto" latinLnBrk="0" hangingPunct="1">
              <a:lnSpc>
                <a:spcPts val="271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$0x6,%edi 40112f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(%rdi,%rdi,1),%eax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85792" y="2007615"/>
            <a:ext cx="2470150" cy="2122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85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314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401126: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950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401129: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950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40112b: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lea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314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40112e: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950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40112f: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8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314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401132: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54417" y="3379215"/>
            <a:ext cx="1597660" cy="75120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71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$0x1,%edi 40112b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57800" y="1676400"/>
            <a:ext cx="0" cy="3190240"/>
          </a:xfrm>
          <a:custGeom>
            <a:avLst/>
            <a:gdLst/>
            <a:ahLst/>
            <a:cxnLst/>
            <a:rect l="l" t="t" r="r" b="b"/>
            <a:pathLst>
              <a:path h="3190240">
                <a:moveTo>
                  <a:pt x="0" y="0"/>
                </a:moveTo>
                <a:lnTo>
                  <a:pt x="1" y="3190220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873" y="2137728"/>
            <a:ext cx="1953895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__________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5414" y="2530920"/>
            <a:ext cx="1757680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_________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1601" y="3673920"/>
            <a:ext cx="1952625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__________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842770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25" dirty="0"/>
              <a:t> </a:t>
            </a:r>
            <a:r>
              <a:rPr dirty="0"/>
              <a:t>Fill</a:t>
            </a:r>
            <a:r>
              <a:rPr spc="-10" dirty="0"/>
              <a:t> </a:t>
            </a:r>
            <a:r>
              <a:rPr dirty="0"/>
              <a:t>In</a:t>
            </a:r>
            <a:r>
              <a:rPr spc="-15" dirty="0"/>
              <a:t> </a:t>
            </a:r>
            <a:r>
              <a:rPr dirty="0"/>
              <a:t>The</a:t>
            </a:r>
            <a:r>
              <a:rPr spc="-10" dirty="0"/>
              <a:t> Blank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36542" y="1666239"/>
            <a:ext cx="474027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0000000000401126 </a:t>
            </a: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&lt;if_then&gt;: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54417" y="2007615"/>
            <a:ext cx="3168650" cy="109220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1577340" lvl="0" indent="-635" algn="l" defTabSz="914400" rtl="0" eaLnBrk="1" fontAlgn="auto" latinLnBrk="0" hangingPunct="1">
              <a:lnSpc>
                <a:spcPts val="271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$0x6,%edi 40112f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(%rdi,%rdi,1),%eax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85792" y="2007615"/>
            <a:ext cx="2470150" cy="2122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85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314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401126: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950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401129: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je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950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40112b: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lea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314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40112e: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950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40112f: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8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8314" algn="l"/>
              </a:tabLst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401132:</a:t>
            </a:r>
            <a:r>
              <a:rPr kumimoji="0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5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417" y="3379215"/>
            <a:ext cx="1597660" cy="75120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71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$0x1,%edi 40112b</a:t>
            </a: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57800" y="1676400"/>
            <a:ext cx="0" cy="3190240"/>
          </a:xfrm>
          <a:custGeom>
            <a:avLst/>
            <a:gdLst/>
            <a:ahLst/>
            <a:cxnLst/>
            <a:rect l="l" t="t" r="r" b="b"/>
            <a:pathLst>
              <a:path h="3190240">
                <a:moveTo>
                  <a:pt x="0" y="0"/>
                </a:moveTo>
                <a:lnTo>
                  <a:pt x="1" y="3190220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512103" y="2230160"/>
            <a:ext cx="2133600" cy="304800"/>
          </a:xfrm>
          <a:custGeom>
            <a:avLst/>
            <a:gdLst/>
            <a:ahLst/>
            <a:cxnLst/>
            <a:rect l="l" t="t" r="r" b="b"/>
            <a:pathLst>
              <a:path w="2133600" h="304800">
                <a:moveTo>
                  <a:pt x="2133600" y="0"/>
                </a:moveTo>
                <a:lnTo>
                  <a:pt x="0" y="0"/>
                </a:lnTo>
                <a:lnTo>
                  <a:pt x="0" y="304798"/>
                </a:lnTo>
                <a:lnTo>
                  <a:pt x="2133600" y="304798"/>
                </a:lnTo>
                <a:lnTo>
                  <a:pt x="2133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71600" y="2590800"/>
            <a:ext cx="1853564" cy="381000"/>
          </a:xfrm>
          <a:custGeom>
            <a:avLst/>
            <a:gdLst/>
            <a:ahLst/>
            <a:cxnLst/>
            <a:rect l="l" t="t" r="r" b="b"/>
            <a:pathLst>
              <a:path w="1853564" h="381000">
                <a:moveTo>
                  <a:pt x="1853460" y="0"/>
                </a:moveTo>
                <a:lnTo>
                  <a:pt x="0" y="0"/>
                </a:lnTo>
                <a:lnTo>
                  <a:pt x="0" y="381000"/>
                </a:lnTo>
                <a:lnTo>
                  <a:pt x="1853460" y="381000"/>
                </a:lnTo>
                <a:lnTo>
                  <a:pt x="18534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81200" y="3677959"/>
            <a:ext cx="1992630" cy="381000"/>
          </a:xfrm>
          <a:custGeom>
            <a:avLst/>
            <a:gdLst/>
            <a:ahLst/>
            <a:cxnLst/>
            <a:rect l="l" t="t" r="r" b="b"/>
            <a:pathLst>
              <a:path w="1992629" h="381000">
                <a:moveTo>
                  <a:pt x="1992203" y="0"/>
                </a:moveTo>
                <a:lnTo>
                  <a:pt x="0" y="0"/>
                </a:lnTo>
                <a:lnTo>
                  <a:pt x="0" y="380999"/>
                </a:lnTo>
                <a:lnTo>
                  <a:pt x="1992203" y="380999"/>
                </a:lnTo>
                <a:lnTo>
                  <a:pt x="19922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7639" y="1652523"/>
            <a:ext cx="5035550" cy="275082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466725" marR="68580" lvl="0" indent="-390525" algn="l" defTabSz="914400" rtl="0" eaLnBrk="1" fontAlgn="auto" latinLnBrk="0" hangingPunct="1">
              <a:lnSpc>
                <a:spcPts val="334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if_then(int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param1)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4200" b="0" i="0" u="none" strike="noStrike" kern="0" cap="none" spc="0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4200" b="0" i="0" u="none" strike="noStrike" kern="0" cap="none" spc="-30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4200" b="0" i="0" u="none" strike="noStrike" kern="0" cap="none" spc="0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r>
              <a:rPr kumimoji="0" sz="4200" b="0" i="0" u="none" strike="noStrike" kern="0" cap="none" spc="-1200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param1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6</a:t>
            </a:r>
            <a:r>
              <a:rPr kumimoji="0" sz="2800" b="1" i="0" u="none" strike="noStrike" kern="0" cap="none" spc="-7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4200" b="0" i="0" u="none" strike="noStrike" kern="0" cap="none" spc="0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4200" b="0" i="0" u="none" strike="noStrike" kern="0" cap="none" spc="-15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4200" b="0" i="0" u="none" strike="noStrike" kern="0" cap="none" spc="-75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4200" b="0" i="0" u="none" strike="noStrike" kern="0" cap="none" spc="0" normalizeH="0" baseline="6944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454150" marR="0" lvl="0" indent="0" algn="l" defTabSz="914400" rtl="0" eaLnBrk="1" fontAlgn="auto" latinLnBrk="0" hangingPunct="1">
              <a:lnSpc>
                <a:spcPts val="26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param1++</a:t>
            </a:r>
            <a:r>
              <a:rPr kumimoji="0" sz="4200" b="0" i="0" u="none" strike="noStrike" kern="0" cap="none" spc="-15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4200" b="0" i="0" u="none" strike="noStrike" kern="0" cap="none" spc="0" normalizeH="0" baseline="6944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466725" marR="0" lvl="0" indent="0" algn="l" defTabSz="914400" rtl="0" eaLnBrk="1" fontAlgn="auto" latinLnBrk="0" hangingPunct="1">
              <a:lnSpc>
                <a:spcPts val="3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466725" marR="0" lvl="0" indent="0" algn="l" defTabSz="914400" rtl="0" eaLnBrk="1" fontAlgn="auto" latinLnBrk="0" hangingPunct="1">
              <a:lnSpc>
                <a:spcPts val="3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200" b="0" i="0" u="none" strike="noStrike" kern="0" cap="none" spc="0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4200" b="0" i="0" u="none" strike="noStrike" kern="0" cap="none" spc="-142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param1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r>
              <a:rPr kumimoji="0" sz="4200" b="0" i="0" u="none" strike="noStrike" kern="0" cap="none" spc="-37" normalizeH="0" baseline="694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4200" b="0" i="0" u="none" strike="noStrike" kern="0" cap="none" spc="0" normalizeH="0" baseline="6944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76200" marR="0" lvl="0" indent="0" algn="l" defTabSz="914400" rtl="0" eaLnBrk="1" fontAlgn="auto" latinLnBrk="0" hangingPunct="1">
              <a:lnSpc>
                <a:spcPts val="3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308735">
              <a:lnSpc>
                <a:spcPct val="100000"/>
              </a:lnSpc>
              <a:spcBef>
                <a:spcPts val="100"/>
              </a:spcBef>
            </a:pPr>
            <a:r>
              <a:rPr dirty="0"/>
              <a:t>Common</a:t>
            </a:r>
            <a:r>
              <a:rPr spc="-30" dirty="0"/>
              <a:t> </a:t>
            </a:r>
            <a:r>
              <a:rPr dirty="0"/>
              <a:t>If-Else</a:t>
            </a:r>
            <a:r>
              <a:rPr spc="-10" dirty="0"/>
              <a:t> Construction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839612"/>
            <a:ext cx="5884545" cy="435292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If-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Else In</a:t>
            </a:r>
            <a:r>
              <a:rPr kumimoji="0" sz="2400" b="1" i="0" u="heavy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793750" marR="5080" lvl="0" indent="-781050" algn="l" defTabSz="914400" rtl="0" eaLnBrk="1" fontAlgn="auto" latinLnBrk="0" hangingPunct="1">
              <a:lnSpc>
                <a:spcPts val="3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absdiff(long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793750" marR="0" lvl="0" indent="0" algn="l" defTabSz="914400" rtl="0" eaLnBrk="1" fontAlgn="auto" latinLnBrk="0" hangingPunct="1">
              <a:lnSpc>
                <a:spcPts val="2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574165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–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79375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574165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–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79375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79375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60667" y="1822195"/>
            <a:ext cx="5410835" cy="250698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If-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Else</a:t>
            </a:r>
            <a:r>
              <a:rPr kumimoji="0" sz="2400" b="1" i="0" u="heavy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In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Assembly 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pseudocode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259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else-body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>
                  <a:solidFill>
                    <a:srgbClr val="C55A11"/>
                  </a:solidFill>
                </a:uFill>
                <a:latin typeface="Consolas"/>
                <a:ea typeface="+mn-ea"/>
                <a:cs typeface="Consolas"/>
              </a:rPr>
              <a:t>passes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If-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1687830" lvl="0" indent="0" algn="l" defTabSz="914400" rtl="0" eaLnBrk="1" fontAlgn="auto" latinLnBrk="0" hangingPunct="1">
              <a:lnSpc>
                <a:spcPts val="252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past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else-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Else-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Past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72200" y="1554956"/>
            <a:ext cx="0" cy="4699635"/>
          </a:xfrm>
          <a:custGeom>
            <a:avLst/>
            <a:gdLst/>
            <a:ahLst/>
            <a:cxnLst/>
            <a:rect l="l" t="t" r="r" b="b"/>
            <a:pathLst>
              <a:path h="4699635">
                <a:moveTo>
                  <a:pt x="0" y="0"/>
                </a:moveTo>
                <a:lnTo>
                  <a:pt x="1" y="4699276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949450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25" dirty="0"/>
              <a:t> </a:t>
            </a:r>
            <a:r>
              <a:rPr dirty="0"/>
              <a:t>Fill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10" dirty="0"/>
              <a:t> Blank</a:t>
            </a:r>
          </a:p>
        </p:txBody>
      </p:sp>
      <p:sp>
        <p:nvSpPr>
          <p:cNvPr id="3" name="object 3"/>
          <p:cNvSpPr/>
          <p:nvPr/>
        </p:nvSpPr>
        <p:spPr>
          <a:xfrm>
            <a:off x="1526695" y="2709114"/>
            <a:ext cx="1283335" cy="0"/>
          </a:xfrm>
          <a:custGeom>
            <a:avLst/>
            <a:gdLst/>
            <a:ahLst/>
            <a:cxnLst/>
            <a:rect l="l" t="t" r="r" b="b"/>
            <a:pathLst>
              <a:path w="1283335">
                <a:moveTo>
                  <a:pt x="0" y="0"/>
                </a:moveTo>
                <a:lnTo>
                  <a:pt x="1283125" y="0"/>
                </a:lnTo>
              </a:path>
            </a:pathLst>
          </a:custGeom>
          <a:ln w="20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36867" y="4031996"/>
            <a:ext cx="5410835" cy="250698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If-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Else</a:t>
            </a:r>
            <a:r>
              <a:rPr kumimoji="0" sz="2400" b="1" i="0" u="heavy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In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Assembly 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pseudocode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259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else-body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>
                  <a:solidFill>
                    <a:srgbClr val="C55A11"/>
                  </a:solidFill>
                </a:uFill>
                <a:latin typeface="Consolas"/>
                <a:ea typeface="+mn-ea"/>
                <a:cs typeface="Consolas"/>
              </a:rPr>
              <a:t>passes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If-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1687830" lvl="0" indent="0" algn="l" defTabSz="914400" rtl="0" eaLnBrk="1" fontAlgn="auto" latinLnBrk="0" hangingPunct="1">
              <a:lnSpc>
                <a:spcPts val="25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past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else-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Else-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Past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3840" y="1655508"/>
            <a:ext cx="1308100" cy="25400"/>
          </a:xfrm>
          <a:custGeom>
            <a:avLst/>
            <a:gdLst/>
            <a:ahLst/>
            <a:cxnLst/>
            <a:rect l="l" t="t" r="r" b="b"/>
            <a:pathLst>
              <a:path w="1308100" h="25400">
                <a:moveTo>
                  <a:pt x="1308100" y="0"/>
                </a:moveTo>
                <a:lnTo>
                  <a:pt x="0" y="0"/>
                </a:lnTo>
                <a:lnTo>
                  <a:pt x="0" y="25400"/>
                </a:lnTo>
                <a:lnTo>
                  <a:pt x="1308100" y="25400"/>
                </a:lnTo>
                <a:lnTo>
                  <a:pt x="1308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pc="-25" dirty="0"/>
              <a:t>If-</a:t>
            </a:r>
            <a:r>
              <a:rPr dirty="0"/>
              <a:t>Else In</a:t>
            </a:r>
            <a:r>
              <a:rPr spc="-5" dirty="0"/>
              <a:t> </a:t>
            </a:r>
            <a:r>
              <a:rPr spc="-50" dirty="0"/>
              <a:t>C</a:t>
            </a:r>
          </a:p>
          <a:p>
            <a:pPr marL="654050" marR="5080" indent="-641350">
              <a:lnSpc>
                <a:spcPts val="2520"/>
              </a:lnSpc>
              <a:spcBef>
                <a:spcPts val="695"/>
              </a:spcBef>
            </a:pPr>
            <a:r>
              <a:rPr sz="2300" b="0" dirty="0">
                <a:latin typeface="Consolas"/>
                <a:cs typeface="Consolas"/>
              </a:rPr>
              <a:t>long</a:t>
            </a:r>
            <a:r>
              <a:rPr sz="2300" b="0" spc="-40" dirty="0">
                <a:latin typeface="Consolas"/>
                <a:cs typeface="Consolas"/>
              </a:rPr>
              <a:t> </a:t>
            </a:r>
            <a:r>
              <a:rPr sz="2300" b="0" dirty="0">
                <a:latin typeface="Consolas"/>
                <a:cs typeface="Consolas"/>
              </a:rPr>
              <a:t>absdiff(long</a:t>
            </a:r>
            <a:r>
              <a:rPr sz="2300" b="0" spc="-25" dirty="0">
                <a:latin typeface="Consolas"/>
                <a:cs typeface="Consolas"/>
              </a:rPr>
              <a:t> </a:t>
            </a:r>
            <a:r>
              <a:rPr sz="2300" b="0" dirty="0">
                <a:latin typeface="Consolas"/>
                <a:cs typeface="Consolas"/>
              </a:rPr>
              <a:t>x,</a:t>
            </a:r>
            <a:r>
              <a:rPr sz="2300" b="0" spc="-25" dirty="0">
                <a:latin typeface="Consolas"/>
                <a:cs typeface="Consolas"/>
              </a:rPr>
              <a:t> </a:t>
            </a:r>
            <a:r>
              <a:rPr sz="2300" b="0" dirty="0">
                <a:latin typeface="Consolas"/>
                <a:cs typeface="Consolas"/>
              </a:rPr>
              <a:t>long</a:t>
            </a:r>
            <a:r>
              <a:rPr sz="2300" b="0" spc="-25" dirty="0">
                <a:latin typeface="Consolas"/>
                <a:cs typeface="Consolas"/>
              </a:rPr>
              <a:t> </a:t>
            </a:r>
            <a:r>
              <a:rPr sz="2300" b="0" dirty="0">
                <a:latin typeface="Consolas"/>
                <a:cs typeface="Consolas"/>
              </a:rPr>
              <a:t>y)</a:t>
            </a:r>
            <a:r>
              <a:rPr sz="2300" b="0" spc="-20" dirty="0">
                <a:latin typeface="Consolas"/>
                <a:cs typeface="Consolas"/>
              </a:rPr>
              <a:t> </a:t>
            </a:r>
            <a:r>
              <a:rPr sz="2300" b="0" spc="-50" dirty="0">
                <a:latin typeface="Consolas"/>
                <a:cs typeface="Consolas"/>
              </a:rPr>
              <a:t>{ </a:t>
            </a:r>
            <a:r>
              <a:rPr sz="2300" b="0" dirty="0">
                <a:latin typeface="Consolas"/>
                <a:cs typeface="Consolas"/>
              </a:rPr>
              <a:t>long</a:t>
            </a:r>
            <a:r>
              <a:rPr sz="2300" b="0" spc="-20" dirty="0">
                <a:latin typeface="Consolas"/>
                <a:cs typeface="Consolas"/>
              </a:rPr>
              <a:t> </a:t>
            </a:r>
            <a:r>
              <a:rPr sz="2300" b="0" spc="-10" dirty="0">
                <a:latin typeface="Consolas"/>
                <a:cs typeface="Consolas"/>
              </a:rPr>
              <a:t>result;</a:t>
            </a:r>
            <a:endParaRPr sz="2300">
              <a:latin typeface="Consolas"/>
              <a:cs typeface="Consolas"/>
            </a:endParaRPr>
          </a:p>
          <a:p>
            <a:pPr marL="654050">
              <a:lnSpc>
                <a:spcPts val="2450"/>
              </a:lnSpc>
              <a:tabLst>
                <a:tab pos="2578100" algn="l"/>
              </a:tabLst>
            </a:pPr>
            <a:r>
              <a:rPr sz="2300" b="0" dirty="0">
                <a:latin typeface="Consolas"/>
                <a:cs typeface="Consolas"/>
              </a:rPr>
              <a:t>if</a:t>
            </a:r>
            <a:r>
              <a:rPr sz="2300" b="0" spc="-10" dirty="0">
                <a:latin typeface="Consolas"/>
                <a:cs typeface="Consolas"/>
              </a:rPr>
              <a:t> </a:t>
            </a:r>
            <a:r>
              <a:rPr sz="2300" b="0" spc="-50" dirty="0">
                <a:latin typeface="Consolas"/>
                <a:cs typeface="Consolas"/>
              </a:rPr>
              <a:t>(</a:t>
            </a:r>
            <a:r>
              <a:rPr sz="2300" b="0" dirty="0">
                <a:latin typeface="Consolas"/>
                <a:cs typeface="Consolas"/>
              </a:rPr>
              <a:t>	)</a:t>
            </a:r>
            <a:r>
              <a:rPr sz="2300" b="0" spc="-15" dirty="0">
                <a:latin typeface="Consolas"/>
                <a:cs typeface="Consolas"/>
              </a:rPr>
              <a:t> </a:t>
            </a:r>
            <a:r>
              <a:rPr sz="2300" b="0" spc="-50" dirty="0">
                <a:latin typeface="Consolas"/>
                <a:cs typeface="Consolas"/>
              </a:rPr>
              <a:t>{</a:t>
            </a:r>
            <a:endParaRPr sz="23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>
              <a:latin typeface="Consolas"/>
              <a:cs typeface="Consolas"/>
            </a:endParaRPr>
          </a:p>
          <a:p>
            <a:pPr marL="1295400">
              <a:lnSpc>
                <a:spcPts val="2630"/>
              </a:lnSpc>
              <a:spcBef>
                <a:spcPts val="5"/>
              </a:spcBef>
              <a:tabLst>
                <a:tab pos="4021454" algn="l"/>
                <a:tab pos="4182110" algn="l"/>
              </a:tabLst>
            </a:pPr>
            <a:r>
              <a:rPr sz="2300" b="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300" b="0" dirty="0">
                <a:latin typeface="Times New Roman"/>
                <a:cs typeface="Times New Roman"/>
              </a:rPr>
              <a:t>	</a:t>
            </a:r>
            <a:r>
              <a:rPr sz="2300" i="1" spc="-50" dirty="0">
                <a:latin typeface="Consolas"/>
                <a:cs typeface="Consolas"/>
              </a:rPr>
              <a:t>;</a:t>
            </a:r>
            <a:endParaRPr sz="2300">
              <a:latin typeface="Consolas"/>
              <a:cs typeface="Consolas"/>
            </a:endParaRPr>
          </a:p>
          <a:p>
            <a:pPr marL="654050">
              <a:lnSpc>
                <a:spcPts val="2630"/>
              </a:lnSpc>
            </a:pPr>
            <a:r>
              <a:rPr sz="2300" b="0" dirty="0">
                <a:latin typeface="Consolas"/>
                <a:cs typeface="Consolas"/>
              </a:rPr>
              <a:t>}</a:t>
            </a:r>
            <a:r>
              <a:rPr sz="2300" b="0" spc="-15" dirty="0">
                <a:latin typeface="Consolas"/>
                <a:cs typeface="Consolas"/>
              </a:rPr>
              <a:t> </a:t>
            </a:r>
            <a:r>
              <a:rPr sz="2300" b="0" dirty="0">
                <a:latin typeface="Consolas"/>
                <a:cs typeface="Consolas"/>
              </a:rPr>
              <a:t>else</a:t>
            </a:r>
            <a:r>
              <a:rPr sz="2300" b="0" spc="-10" dirty="0">
                <a:latin typeface="Consolas"/>
                <a:cs typeface="Consolas"/>
              </a:rPr>
              <a:t> </a:t>
            </a:r>
            <a:r>
              <a:rPr sz="2300" b="0" spc="-50" dirty="0">
                <a:latin typeface="Consolas"/>
                <a:cs typeface="Consolas"/>
              </a:rPr>
              <a:t>{</a:t>
            </a:r>
            <a:endParaRPr sz="23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Consolas"/>
              <a:cs typeface="Consolas"/>
            </a:endParaRPr>
          </a:p>
          <a:p>
            <a:pPr marL="1295400">
              <a:lnSpc>
                <a:spcPts val="2640"/>
              </a:lnSpc>
              <a:tabLst>
                <a:tab pos="4021454" algn="l"/>
                <a:tab pos="4182110" algn="l"/>
              </a:tabLst>
            </a:pPr>
            <a:r>
              <a:rPr sz="2300" b="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300" b="0" dirty="0">
                <a:latin typeface="Times New Roman"/>
                <a:cs typeface="Times New Roman"/>
              </a:rPr>
              <a:t>	</a:t>
            </a:r>
            <a:r>
              <a:rPr sz="2300" i="1" spc="-50" dirty="0">
                <a:latin typeface="Consolas"/>
                <a:cs typeface="Consolas"/>
              </a:rPr>
              <a:t>;</a:t>
            </a:r>
            <a:endParaRPr sz="2300">
              <a:latin typeface="Consolas"/>
              <a:cs typeface="Consolas"/>
            </a:endParaRPr>
          </a:p>
          <a:p>
            <a:pPr marL="654050">
              <a:lnSpc>
                <a:spcPts val="2640"/>
              </a:lnSpc>
            </a:pPr>
            <a:r>
              <a:rPr sz="2300" b="0" dirty="0">
                <a:latin typeface="Consolas"/>
                <a:cs typeface="Consolas"/>
              </a:rPr>
              <a:t>}</a:t>
            </a:r>
            <a:endParaRPr sz="23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Consolas"/>
              <a:cs typeface="Consolas"/>
            </a:endParaRPr>
          </a:p>
          <a:p>
            <a:pPr marL="654050">
              <a:lnSpc>
                <a:spcPts val="2630"/>
              </a:lnSpc>
            </a:pPr>
            <a:r>
              <a:rPr sz="2300" b="0" dirty="0">
                <a:latin typeface="Consolas"/>
                <a:cs typeface="Consolas"/>
              </a:rPr>
              <a:t>return</a:t>
            </a:r>
            <a:r>
              <a:rPr sz="2300" b="0" spc="-30" dirty="0">
                <a:latin typeface="Consolas"/>
                <a:cs typeface="Consolas"/>
              </a:rPr>
              <a:t> </a:t>
            </a:r>
            <a:r>
              <a:rPr sz="2300" b="0" spc="-10" dirty="0">
                <a:latin typeface="Consolas"/>
                <a:cs typeface="Consolas"/>
              </a:rPr>
              <a:t>result;</a:t>
            </a:r>
            <a:endParaRPr sz="2300">
              <a:latin typeface="Consolas"/>
              <a:cs typeface="Consolas"/>
            </a:endParaRPr>
          </a:p>
          <a:p>
            <a:pPr marL="12700">
              <a:lnSpc>
                <a:spcPts val="2630"/>
              </a:lnSpc>
            </a:pPr>
            <a:r>
              <a:rPr sz="2300" b="0" dirty="0">
                <a:latin typeface="Consolas"/>
                <a:cs typeface="Consolas"/>
              </a:rPr>
              <a:t>}</a:t>
            </a:r>
            <a:endParaRPr sz="2300">
              <a:latin typeface="Consolas"/>
              <a:cs typeface="Consola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286136" y="1274064"/>
            <a:ext cx="2752090" cy="1315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7425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401134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6790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401137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&lt;+3&gt;: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6790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40113a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&lt;+6&gt;: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jge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7425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40113c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3222" y="1274064"/>
            <a:ext cx="3393440" cy="1315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0" lvl="0" indent="0" algn="l" defTabSz="914400" rtl="0" eaLnBrk="1" fontAlgn="auto" latinLnBrk="0" hangingPunct="1">
              <a:lnSpc>
                <a:spcPts val="2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%rsi,%rax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%rsi,%rdi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0x401140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&lt;absdiff+12&gt;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335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%rdi,%rax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6136" y="2529840"/>
            <a:ext cx="2911475" cy="1330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40113f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&lt;+11&gt;:</a:t>
            </a:r>
            <a:r>
              <a:rPr kumimoji="0" sz="23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401140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&lt;+12&gt;: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401143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401146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&lt;+18&gt;:</a:t>
            </a:r>
            <a:r>
              <a:rPr kumimoji="0" sz="23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53999" y="2849879"/>
            <a:ext cx="1468120" cy="693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%rsi,%rdi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%rdi,%rax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07396" y="1316780"/>
            <a:ext cx="0" cy="2590800"/>
          </a:xfrm>
          <a:custGeom>
            <a:avLst/>
            <a:gdLst/>
            <a:ahLst/>
            <a:cxnLst/>
            <a:rect l="l" t="t" r="r" b="b"/>
            <a:pathLst>
              <a:path h="2590800">
                <a:moveTo>
                  <a:pt x="0" y="0"/>
                </a:moveTo>
                <a:lnTo>
                  <a:pt x="1" y="2590800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949450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25" dirty="0"/>
              <a:t> </a:t>
            </a:r>
            <a:r>
              <a:rPr dirty="0"/>
              <a:t>Fill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10" dirty="0"/>
              <a:t> Blank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719071"/>
            <a:ext cx="4836795" cy="6959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654050" marR="5080" lvl="0" indent="-641350" algn="l" defTabSz="914400" rtl="0" eaLnBrk="1" fontAlgn="auto" latinLnBrk="0" hangingPunct="1">
              <a:lnSpc>
                <a:spcPts val="252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absdiff(long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y)</a:t>
            </a:r>
            <a:r>
              <a:rPr kumimoji="0" sz="23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3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result;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6695" y="2709114"/>
            <a:ext cx="1283335" cy="0"/>
          </a:xfrm>
          <a:custGeom>
            <a:avLst/>
            <a:gdLst/>
            <a:ahLst/>
            <a:cxnLst/>
            <a:rect l="l" t="t" r="r" b="b"/>
            <a:pathLst>
              <a:path w="1283335">
                <a:moveTo>
                  <a:pt x="0" y="0"/>
                </a:moveTo>
                <a:lnTo>
                  <a:pt x="1283125" y="0"/>
                </a:lnTo>
              </a:path>
            </a:pathLst>
          </a:custGeom>
          <a:ln w="20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2489" y="2356103"/>
            <a:ext cx="6673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4652" y="2228595"/>
            <a:ext cx="16649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800" b="1" i="0" u="none" strike="noStrike" kern="0" cap="none" spc="-51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450" b="0" i="0" u="none" strike="noStrike" kern="0" cap="none" spc="0" normalizeH="0" baseline="-120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3450" b="0" i="0" u="none" strike="noStrike" kern="0" cap="none" spc="-7" normalizeH="0" baseline="-120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450" b="0" i="0" u="none" strike="noStrike" kern="0" cap="none" spc="-75" normalizeH="0" baseline="-120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3450" b="0" i="0" u="none" strike="noStrike" kern="0" cap="none" spc="0" normalizeH="0" baseline="-12077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440" y="2865627"/>
            <a:ext cx="4419600" cy="269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08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result</a:t>
            </a:r>
            <a:r>
              <a:rPr kumimoji="0" sz="2800" b="1" i="0" u="heavy" strike="noStrike" kern="0" cap="none" spc="-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y</a:t>
            </a:r>
            <a:r>
              <a:rPr kumimoji="0" sz="2800" b="1" i="0" u="heavy" strike="noStrike" kern="0" cap="none" spc="-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-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x</a:t>
            </a:r>
            <a:r>
              <a:rPr kumimoji="0" sz="2800" b="1" i="0" u="none" strike="noStrike" kern="0" cap="none" spc="-434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450" b="1" i="1" u="none" strike="noStrike" kern="0" cap="none" spc="-75" normalizeH="0" baseline="-9661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3450" b="0" i="0" u="none" strike="noStrike" kern="0" cap="none" spc="0" normalizeH="0" baseline="-9661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6675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r>
              <a:rPr kumimoji="0" sz="23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20165" marR="0" lvl="0" indent="0" algn="l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result</a:t>
            </a:r>
            <a:r>
              <a:rPr kumimoji="0" sz="2800" b="1" i="0" u="heavy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x</a:t>
            </a:r>
            <a:r>
              <a:rPr kumimoji="0" sz="2800" b="1" i="0" u="heavy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-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y</a:t>
            </a:r>
            <a:r>
              <a:rPr kumimoji="0" sz="2800" b="1" i="0" u="none" strike="noStrike" kern="0" cap="none" spc="-434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450" b="1" i="1" u="none" strike="noStrike" kern="0" cap="none" spc="-75" normalizeH="0" baseline="-1086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3450" b="0" i="0" u="none" strike="noStrike" kern="0" cap="none" spc="0" normalizeH="0" baseline="-10869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6675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66750" marR="0" lvl="0" indent="0" algn="l" defTabSz="914400" rtl="0" eaLnBrk="1" fontAlgn="auto" latinLnBrk="0" hangingPunct="1">
              <a:lnSpc>
                <a:spcPts val="26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result;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25400" marR="0" lvl="0" indent="0" algn="l" defTabSz="914400" rtl="0" eaLnBrk="1" fontAlgn="auto" latinLnBrk="0" hangingPunct="1">
              <a:lnSpc>
                <a:spcPts val="26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36867" y="4031996"/>
            <a:ext cx="5410835" cy="250698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If-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Else</a:t>
            </a:r>
            <a:r>
              <a:rPr kumimoji="0" sz="2400" b="1" i="0" u="heavy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In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Assembly 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pseudocode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259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else-body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>
                  <a:solidFill>
                    <a:srgbClr val="C55A11"/>
                  </a:solidFill>
                </a:uFill>
                <a:latin typeface="Consolas"/>
                <a:ea typeface="+mn-ea"/>
                <a:cs typeface="Consolas"/>
              </a:rPr>
              <a:t>passes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If-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1687830" lvl="0" indent="0" algn="l" defTabSz="914400" rtl="0" eaLnBrk="1" fontAlgn="auto" latinLnBrk="0" hangingPunct="1">
              <a:lnSpc>
                <a:spcPts val="25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past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else-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Else-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Past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3840" y="1655508"/>
            <a:ext cx="1308100" cy="25400"/>
          </a:xfrm>
          <a:custGeom>
            <a:avLst/>
            <a:gdLst/>
            <a:ahLst/>
            <a:cxnLst/>
            <a:rect l="l" t="t" r="r" b="b"/>
            <a:pathLst>
              <a:path w="1308100" h="25400">
                <a:moveTo>
                  <a:pt x="1308100" y="0"/>
                </a:moveTo>
                <a:lnTo>
                  <a:pt x="0" y="0"/>
                </a:lnTo>
                <a:lnTo>
                  <a:pt x="0" y="25400"/>
                </a:lnTo>
                <a:lnTo>
                  <a:pt x="1308100" y="25400"/>
                </a:lnTo>
                <a:lnTo>
                  <a:pt x="1308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1300988"/>
            <a:ext cx="1332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If-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Else In</a:t>
            </a:r>
            <a:r>
              <a:rPr kumimoji="0" sz="24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86136" y="1274064"/>
            <a:ext cx="2752090" cy="1315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7425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401134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6790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401137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&lt;+3&gt;: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6790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40113a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&lt;+6&gt;: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jge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7425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40113c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53222" y="1274064"/>
            <a:ext cx="3393440" cy="1315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0" lvl="0" indent="0" algn="l" defTabSz="914400" rtl="0" eaLnBrk="1" fontAlgn="auto" latinLnBrk="0" hangingPunct="1">
              <a:lnSpc>
                <a:spcPts val="2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%rsi,%rax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%rsi,%rdi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0x401140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&lt;absdiff+12&gt;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335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%rdi,%rax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86136" y="2529840"/>
            <a:ext cx="2911475" cy="1330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40113f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&lt;+11&gt;:</a:t>
            </a:r>
            <a:r>
              <a:rPr kumimoji="0" sz="23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401140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&lt;+12&gt;: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401143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401146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&lt;+18&gt;:</a:t>
            </a:r>
            <a:r>
              <a:rPr kumimoji="0" sz="23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3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53999" y="2849879"/>
            <a:ext cx="1468120" cy="693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%rsi,%rdi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%rdi,%rax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207396" y="1316780"/>
            <a:ext cx="0" cy="2590800"/>
          </a:xfrm>
          <a:custGeom>
            <a:avLst/>
            <a:gdLst/>
            <a:ahLst/>
            <a:cxnLst/>
            <a:rect l="l" t="t" r="r" b="b"/>
            <a:pathLst>
              <a:path h="2590800">
                <a:moveTo>
                  <a:pt x="0" y="0"/>
                </a:moveTo>
                <a:lnTo>
                  <a:pt x="1" y="2590800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12776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If-</a:t>
            </a:r>
            <a:r>
              <a:rPr dirty="0"/>
              <a:t>Else</a:t>
            </a:r>
            <a:r>
              <a:rPr spc="-25" dirty="0"/>
              <a:t> </a:t>
            </a:r>
            <a:r>
              <a:rPr dirty="0"/>
              <a:t>Construction</a:t>
            </a:r>
            <a:r>
              <a:rPr spc="-10" dirty="0"/>
              <a:t> Variations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089" y="2383296"/>
          <a:ext cx="11271881" cy="3300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0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2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9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82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268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179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1465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b="1" spc="-25" dirty="0">
                          <a:latin typeface="Consolas"/>
                          <a:cs typeface="Consolas"/>
                        </a:rPr>
                        <a:t>int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3175">
                        <a:lnSpc>
                          <a:spcPts val="2075"/>
                        </a:lnSpc>
                      </a:pPr>
                      <a:r>
                        <a:rPr sz="2200" dirty="0">
                          <a:latin typeface="Consolas"/>
                          <a:cs typeface="Consolas"/>
                        </a:rPr>
                        <a:t>test(</a:t>
                      </a:r>
                      <a:r>
                        <a:rPr sz="2200" b="1" dirty="0">
                          <a:latin typeface="Consolas"/>
                          <a:cs typeface="Consolas"/>
                        </a:rPr>
                        <a:t>int</a:t>
                      </a:r>
                      <a:r>
                        <a:rPr sz="2200" b="1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20" dirty="0">
                          <a:latin typeface="Consolas"/>
                          <a:cs typeface="Consolas"/>
                        </a:rPr>
                        <a:t>arg)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75"/>
                        </a:lnSpc>
                      </a:pPr>
                      <a:r>
                        <a:rPr sz="2200" dirty="0">
                          <a:latin typeface="Consolas"/>
                          <a:cs typeface="Consolas"/>
                        </a:rPr>
                        <a:t>{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ts val="20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401134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&lt;+0&gt;: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075"/>
                        </a:lnSpc>
                      </a:pPr>
                      <a:r>
                        <a:rPr sz="2200" spc="-25" dirty="0">
                          <a:latin typeface="Consolas"/>
                          <a:cs typeface="Consolas"/>
                        </a:rPr>
                        <a:t>cmp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 marR="3175">
                        <a:lnSpc>
                          <a:spcPts val="20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$0x3,%edi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3175">
                        <a:lnSpc>
                          <a:spcPts val="2175"/>
                        </a:lnSpc>
                      </a:pPr>
                      <a:r>
                        <a:rPr sz="2200" b="1" dirty="0">
                          <a:latin typeface="Consolas"/>
                          <a:cs typeface="Consolas"/>
                        </a:rPr>
                        <a:t>int</a:t>
                      </a:r>
                      <a:r>
                        <a:rPr sz="2200" b="1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20" dirty="0">
                          <a:latin typeface="Consolas"/>
                          <a:cs typeface="Consolas"/>
                        </a:rPr>
                        <a:t>ret;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401137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&lt;+3&gt;: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175"/>
                        </a:lnSpc>
                      </a:pPr>
                      <a:r>
                        <a:rPr sz="2200" spc="-25" dirty="0">
                          <a:latin typeface="Consolas"/>
                          <a:cs typeface="Consolas"/>
                        </a:rPr>
                        <a:t>jle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 marR="3175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0x401142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&lt;test+14&gt;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3175">
                        <a:lnSpc>
                          <a:spcPts val="2005"/>
                        </a:lnSpc>
                      </a:pPr>
                      <a:r>
                        <a:rPr sz="2200" b="1" dirty="0">
                          <a:latin typeface="Consolas"/>
                          <a:cs typeface="Consolas"/>
                        </a:rPr>
                        <a:t>if</a:t>
                      </a:r>
                      <a:r>
                        <a:rPr sz="2200" b="1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dirty="0">
                          <a:latin typeface="Consolas"/>
                          <a:cs typeface="Consolas"/>
                        </a:rPr>
                        <a:t>(arg</a:t>
                      </a:r>
                      <a:r>
                        <a:rPr sz="2200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dirty="0">
                          <a:latin typeface="Consolas"/>
                          <a:cs typeface="Consolas"/>
                        </a:rPr>
                        <a:t>&gt;</a:t>
                      </a:r>
                      <a:r>
                        <a:rPr sz="2200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25" dirty="0">
                          <a:latin typeface="Consolas"/>
                          <a:cs typeface="Consolas"/>
                        </a:rPr>
                        <a:t>3)</a:t>
                      </a:r>
                      <a:endParaRPr sz="2200">
                        <a:latin typeface="Consolas"/>
                        <a:cs typeface="Consolas"/>
                      </a:endParaRPr>
                    </a:p>
                    <a:p>
                      <a:pPr marL="692785">
                        <a:lnSpc>
                          <a:spcPts val="2470"/>
                        </a:lnSpc>
                      </a:pPr>
                      <a:r>
                        <a:rPr sz="2200" dirty="0">
                          <a:latin typeface="Consolas"/>
                          <a:cs typeface="Consolas"/>
                        </a:rPr>
                        <a:t>ret</a:t>
                      </a:r>
                      <a:r>
                        <a:rPr sz="2200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dirty="0">
                          <a:latin typeface="Consolas"/>
                          <a:cs typeface="Consolas"/>
                        </a:rPr>
                        <a:t>=</a:t>
                      </a:r>
                      <a:r>
                        <a:rPr sz="2200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25" dirty="0">
                          <a:latin typeface="Consolas"/>
                          <a:cs typeface="Consolas"/>
                        </a:rPr>
                        <a:t>10;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175"/>
                        </a:lnSpc>
                      </a:pPr>
                      <a:r>
                        <a:rPr sz="2200" dirty="0">
                          <a:latin typeface="Consolas"/>
                          <a:cs typeface="Consolas"/>
                        </a:rPr>
                        <a:t>{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7760">
                        <a:lnSpc>
                          <a:spcPts val="200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401139</a:t>
                      </a:r>
                      <a:endParaRPr sz="2200">
                        <a:latin typeface="Consolas"/>
                        <a:cs typeface="Consolas"/>
                      </a:endParaRPr>
                    </a:p>
                    <a:p>
                      <a:pPr marL="1127760">
                        <a:lnSpc>
                          <a:spcPts val="2470"/>
                        </a:lnSpc>
                      </a:pPr>
                      <a:r>
                        <a:rPr sz="22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40113e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0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&lt;+5&gt;:</a:t>
                      </a:r>
                      <a:endParaRPr sz="2200">
                        <a:latin typeface="Consolas"/>
                        <a:cs typeface="Consolas"/>
                      </a:endParaRPr>
                    </a:p>
                    <a:p>
                      <a:pPr marL="76835">
                        <a:lnSpc>
                          <a:spcPts val="2470"/>
                        </a:lnSpc>
                      </a:pPr>
                      <a:r>
                        <a:rPr sz="22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&lt;+10&gt;: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05"/>
                        </a:lnSpc>
                      </a:pPr>
                      <a:r>
                        <a:rPr sz="2200" spc="-25" dirty="0"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  <a:p>
                      <a:pPr marL="76835">
                        <a:lnSpc>
                          <a:spcPts val="2470"/>
                        </a:lnSpc>
                      </a:pPr>
                      <a:r>
                        <a:rPr sz="22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add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00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$0xa,%eax</a:t>
                      </a:r>
                      <a:endParaRPr sz="2200">
                        <a:latin typeface="Consolas"/>
                        <a:cs typeface="Consolas"/>
                      </a:endParaRPr>
                    </a:p>
                    <a:p>
                      <a:pPr marL="231140">
                        <a:lnSpc>
                          <a:spcPts val="2470"/>
                        </a:lnSpc>
                      </a:pPr>
                      <a:r>
                        <a:rPr sz="22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$0x1,%eax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3175">
                        <a:lnSpc>
                          <a:spcPts val="2175"/>
                        </a:lnSpc>
                      </a:pPr>
                      <a:r>
                        <a:rPr sz="2200" dirty="0">
                          <a:latin typeface="Consolas"/>
                          <a:cs typeface="Consolas"/>
                        </a:rPr>
                        <a:t>}</a:t>
                      </a:r>
                      <a:r>
                        <a:rPr sz="2200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b="1" dirty="0">
                          <a:latin typeface="Consolas"/>
                          <a:cs typeface="Consolas"/>
                        </a:rPr>
                        <a:t>else</a:t>
                      </a:r>
                      <a:r>
                        <a:rPr sz="2200" b="1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50" dirty="0">
                          <a:latin typeface="Consolas"/>
                          <a:cs typeface="Consolas"/>
                        </a:rPr>
                        <a:t>{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401141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&lt;+13&gt;: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175"/>
                        </a:lnSpc>
                      </a:pPr>
                      <a:r>
                        <a:rPr sz="2200" spc="-20" dirty="0">
                          <a:latin typeface="Consolas"/>
                          <a:cs typeface="Consolas"/>
                        </a:rPr>
                        <a:t>retq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785" marR="3175">
                        <a:lnSpc>
                          <a:spcPts val="2175"/>
                        </a:lnSpc>
                      </a:pPr>
                      <a:r>
                        <a:rPr sz="2200" dirty="0">
                          <a:latin typeface="Consolas"/>
                          <a:cs typeface="Consolas"/>
                        </a:rPr>
                        <a:t>ret</a:t>
                      </a:r>
                      <a:r>
                        <a:rPr sz="2200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dirty="0">
                          <a:latin typeface="Consolas"/>
                          <a:cs typeface="Consolas"/>
                        </a:rPr>
                        <a:t>=</a:t>
                      </a:r>
                      <a:r>
                        <a:rPr sz="2200" spc="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25" dirty="0">
                          <a:latin typeface="Consolas"/>
                          <a:cs typeface="Consolas"/>
                        </a:rPr>
                        <a:t>0;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401142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&lt;+14&gt;: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175"/>
                        </a:lnSpc>
                      </a:pPr>
                      <a:r>
                        <a:rPr sz="2200" spc="-25" dirty="0"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$0x0,%eax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3175">
                        <a:lnSpc>
                          <a:spcPts val="2175"/>
                        </a:lnSpc>
                      </a:pPr>
                      <a:r>
                        <a:rPr sz="2200" dirty="0">
                          <a:latin typeface="Consolas"/>
                          <a:cs typeface="Consolas"/>
                        </a:rPr>
                        <a:t>}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401147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&lt;+19&gt;: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175"/>
                        </a:lnSpc>
                      </a:pPr>
                      <a:r>
                        <a:rPr sz="2200" spc="-25" dirty="0"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 marR="3175"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0x40113e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175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&lt;test+10&gt;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317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22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ret++;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869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3175">
                        <a:lnSpc>
                          <a:spcPts val="2175"/>
                        </a:lnSpc>
                      </a:pPr>
                      <a:r>
                        <a:rPr sz="2200" b="1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return</a:t>
                      </a:r>
                      <a:r>
                        <a:rPr sz="2200" b="1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b="1" spc="-2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ret;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465">
                <a:tc>
                  <a:txBody>
                    <a:bodyPr/>
                    <a:lstStyle/>
                    <a:p>
                      <a:pPr marL="31750">
                        <a:lnSpc>
                          <a:spcPts val="2175"/>
                        </a:lnSpc>
                      </a:pPr>
                      <a:r>
                        <a:rPr sz="2200" dirty="0">
                          <a:latin typeface="Consolas"/>
                          <a:cs typeface="Consolas"/>
                        </a:rPr>
                        <a:t>}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31140" y="1877059"/>
            <a:ext cx="897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</a:t>
            </a:r>
            <a:r>
              <a:rPr kumimoji="0" sz="2400" b="1" i="0" u="heavy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Code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2740" y="1877059"/>
            <a:ext cx="1238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Assembly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689350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775575" cy="46583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statements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Session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99518" y="1186180"/>
            <a:ext cx="38735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99518" y="3066795"/>
            <a:ext cx="387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99518" y="4001515"/>
            <a:ext cx="387985" cy="18434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38102" y="1366416"/>
          <a:ext cx="6732903" cy="14585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8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315">
                <a:tc>
                  <a:txBody>
                    <a:bodyPr/>
                    <a:lstStyle/>
                    <a:p>
                      <a:pPr marR="22860" algn="ctr">
                        <a:lnSpc>
                          <a:spcPts val="169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0x000000000040115c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69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&lt;+0&gt;: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695"/>
                        </a:lnSpc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mov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69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$0x0,%eax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379">
                <a:tc>
                  <a:txBody>
                    <a:bodyPr/>
                    <a:lstStyle/>
                    <a:p>
                      <a:pPr marR="22860" algn="ctr">
                        <a:lnSpc>
                          <a:spcPts val="174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0x0000000000401161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74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&lt;+5&gt;: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745"/>
                        </a:lnSpc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cmp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74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$0x63,%eax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285">
                <a:tc>
                  <a:txBody>
                    <a:bodyPr/>
                    <a:lstStyle/>
                    <a:p>
                      <a:pPr marR="22860" algn="ctr">
                        <a:lnSpc>
                          <a:spcPts val="179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0x0000000000401164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79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&lt;+8&gt;: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795"/>
                        </a:lnSpc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jg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795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0x40116b</a:t>
                      </a:r>
                      <a:r>
                        <a:rPr sz="1800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&lt;loop+15&gt;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285">
                <a:tc>
                  <a:txBody>
                    <a:bodyPr/>
                    <a:lstStyle/>
                    <a:p>
                      <a:pPr marR="22860" algn="ctr">
                        <a:lnSpc>
                          <a:spcPts val="175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0x0000000000401166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75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&lt;+10&gt;: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755"/>
                        </a:lnSpc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add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75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 marL="31750">
                        <a:lnSpc>
                          <a:spcPts val="1660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0x0000000000401169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2030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0x000000000040116b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660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&lt;+13&gt;: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030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&lt;+15&gt;: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660"/>
                        </a:lnSpc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jmp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197485">
                        <a:lnSpc>
                          <a:spcPts val="2030"/>
                        </a:lnSpc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retq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795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0x401161</a:t>
                      </a:r>
                      <a:r>
                        <a:rPr sz="1800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&lt;loop+5&gt;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4572000" y="1295400"/>
            <a:ext cx="0" cy="5257800"/>
          </a:xfrm>
          <a:custGeom>
            <a:avLst/>
            <a:gdLst/>
            <a:ahLst/>
            <a:cxnLst/>
            <a:rect l="l" t="t" r="r" b="b"/>
            <a:pathLst>
              <a:path h="5257800">
                <a:moveTo>
                  <a:pt x="0" y="0"/>
                </a:moveTo>
                <a:lnTo>
                  <a:pt x="1" y="52578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7227" y="1294891"/>
            <a:ext cx="2283460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98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$0x63,%eax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0x40116b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&lt;loop+15&gt;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0x401161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7152" y="1294891"/>
            <a:ext cx="4059554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0x000000000040115c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0x0000000000401161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0x0000000000401166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0x0000000000401169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&lt;+13&gt;: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0x000000000040116b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1295400"/>
            <a:ext cx="0" cy="5257800"/>
          </a:xfrm>
          <a:custGeom>
            <a:avLst/>
            <a:gdLst/>
            <a:ahLst/>
            <a:cxnLst/>
            <a:rect l="l" t="t" r="r" b="b"/>
            <a:pathLst>
              <a:path h="5257800">
                <a:moveTo>
                  <a:pt x="0" y="0"/>
                </a:moveTo>
                <a:lnTo>
                  <a:pt x="1" y="52578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556247" y="4251959"/>
            <a:ext cx="4364990" cy="2219325"/>
            <a:chOff x="6556247" y="4251959"/>
            <a:chExt cx="4364990" cy="22193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5119" y="4309871"/>
              <a:ext cx="4245864" cy="20177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6247" y="4251959"/>
              <a:ext cx="4309872" cy="221894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391400" y="5024718"/>
            <a:ext cx="2760345" cy="5334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%eax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(i)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0.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00600" y="1295400"/>
            <a:ext cx="7162800" cy="304800"/>
          </a:xfrm>
          <a:custGeom>
            <a:avLst/>
            <a:gdLst/>
            <a:ahLst/>
            <a:cxnLst/>
            <a:rect l="l" t="t" r="r" b="b"/>
            <a:pathLst>
              <a:path w="7162800" h="304800">
                <a:moveTo>
                  <a:pt x="7112001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9"/>
                </a:lnTo>
                <a:lnTo>
                  <a:pt x="3991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1" y="273773"/>
                </a:lnTo>
                <a:lnTo>
                  <a:pt x="14878" y="289920"/>
                </a:lnTo>
                <a:lnTo>
                  <a:pt x="31025" y="300807"/>
                </a:lnTo>
                <a:lnTo>
                  <a:pt x="50798" y="304800"/>
                </a:lnTo>
                <a:lnTo>
                  <a:pt x="7112001" y="304800"/>
                </a:lnTo>
                <a:lnTo>
                  <a:pt x="7131774" y="300807"/>
                </a:lnTo>
                <a:lnTo>
                  <a:pt x="7147921" y="289920"/>
                </a:lnTo>
                <a:lnTo>
                  <a:pt x="7158808" y="273773"/>
                </a:lnTo>
                <a:lnTo>
                  <a:pt x="7162800" y="254000"/>
                </a:lnTo>
                <a:lnTo>
                  <a:pt x="7162800" y="50800"/>
                </a:lnTo>
                <a:lnTo>
                  <a:pt x="7158808" y="31026"/>
                </a:lnTo>
                <a:lnTo>
                  <a:pt x="7147921" y="14879"/>
                </a:lnTo>
                <a:lnTo>
                  <a:pt x="7131774" y="3992"/>
                </a:lnTo>
                <a:lnTo>
                  <a:pt x="7112001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38202" y="1676400"/>
            <a:ext cx="3200400" cy="304800"/>
          </a:xfrm>
          <a:custGeom>
            <a:avLst/>
            <a:gdLst/>
            <a:ahLst/>
            <a:cxnLst/>
            <a:rect l="l" t="t" r="r" b="b"/>
            <a:pathLst>
              <a:path w="3200400" h="304800">
                <a:moveTo>
                  <a:pt x="3149599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8"/>
                </a:lnTo>
                <a:lnTo>
                  <a:pt x="3992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2" y="273773"/>
                </a:lnTo>
                <a:lnTo>
                  <a:pt x="14878" y="289921"/>
                </a:lnTo>
                <a:lnTo>
                  <a:pt x="31025" y="300807"/>
                </a:lnTo>
                <a:lnTo>
                  <a:pt x="50798" y="304800"/>
                </a:lnTo>
                <a:lnTo>
                  <a:pt x="3149599" y="304800"/>
                </a:lnTo>
                <a:lnTo>
                  <a:pt x="3169372" y="300807"/>
                </a:lnTo>
                <a:lnTo>
                  <a:pt x="3185519" y="289921"/>
                </a:lnTo>
                <a:lnTo>
                  <a:pt x="3196405" y="273773"/>
                </a:lnTo>
                <a:lnTo>
                  <a:pt x="3200397" y="254000"/>
                </a:lnTo>
                <a:lnTo>
                  <a:pt x="3200397" y="50800"/>
                </a:lnTo>
                <a:lnTo>
                  <a:pt x="3196405" y="31026"/>
                </a:lnTo>
                <a:lnTo>
                  <a:pt x="3185519" y="14878"/>
                </a:lnTo>
                <a:lnTo>
                  <a:pt x="3169372" y="3992"/>
                </a:lnTo>
                <a:lnTo>
                  <a:pt x="3149599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7227" y="1294891"/>
            <a:ext cx="2283460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98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$0x63,%eax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0x40116b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&lt;loop+15&gt;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0x401161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7152" y="1294891"/>
            <a:ext cx="4059554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0x000000000040115c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0x0000000000401161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0x0000000000401166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0x0000000000401169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&lt;+13&gt;: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0x000000000040116b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1295400"/>
            <a:ext cx="0" cy="5257800"/>
          </a:xfrm>
          <a:custGeom>
            <a:avLst/>
            <a:gdLst/>
            <a:ahLst/>
            <a:cxnLst/>
            <a:rect l="l" t="t" r="r" b="b"/>
            <a:pathLst>
              <a:path h="5257800">
                <a:moveTo>
                  <a:pt x="0" y="0"/>
                </a:moveTo>
                <a:lnTo>
                  <a:pt x="1" y="52578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00600" y="1600200"/>
            <a:ext cx="7162800" cy="228600"/>
          </a:xfrm>
          <a:custGeom>
            <a:avLst/>
            <a:gdLst/>
            <a:ahLst/>
            <a:cxnLst/>
            <a:rect l="l" t="t" r="r" b="b"/>
            <a:pathLst>
              <a:path w="7162800" h="228600">
                <a:moveTo>
                  <a:pt x="7124698" y="0"/>
                </a:moveTo>
                <a:lnTo>
                  <a:pt x="38101" y="0"/>
                </a:lnTo>
                <a:lnTo>
                  <a:pt x="23270" y="2994"/>
                </a:lnTo>
                <a:lnTo>
                  <a:pt x="11159" y="11159"/>
                </a:lnTo>
                <a:lnTo>
                  <a:pt x="2994" y="23271"/>
                </a:lnTo>
                <a:lnTo>
                  <a:pt x="0" y="38102"/>
                </a:lnTo>
                <a:lnTo>
                  <a:pt x="0" y="190497"/>
                </a:lnTo>
                <a:lnTo>
                  <a:pt x="2994" y="205328"/>
                </a:lnTo>
                <a:lnTo>
                  <a:pt x="11159" y="217440"/>
                </a:lnTo>
                <a:lnTo>
                  <a:pt x="23270" y="225605"/>
                </a:lnTo>
                <a:lnTo>
                  <a:pt x="38101" y="228600"/>
                </a:lnTo>
                <a:lnTo>
                  <a:pt x="7124698" y="228600"/>
                </a:lnTo>
                <a:lnTo>
                  <a:pt x="7139529" y="225605"/>
                </a:lnTo>
                <a:lnTo>
                  <a:pt x="7151640" y="217440"/>
                </a:lnTo>
                <a:lnTo>
                  <a:pt x="7159805" y="205328"/>
                </a:lnTo>
                <a:lnTo>
                  <a:pt x="7162800" y="190497"/>
                </a:lnTo>
                <a:lnTo>
                  <a:pt x="7162800" y="38102"/>
                </a:lnTo>
                <a:lnTo>
                  <a:pt x="7159805" y="23271"/>
                </a:lnTo>
                <a:lnTo>
                  <a:pt x="7151640" y="11159"/>
                </a:lnTo>
                <a:lnTo>
                  <a:pt x="7139529" y="2994"/>
                </a:lnTo>
                <a:lnTo>
                  <a:pt x="7124698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8202" y="1981200"/>
            <a:ext cx="3200400" cy="304800"/>
          </a:xfrm>
          <a:custGeom>
            <a:avLst/>
            <a:gdLst/>
            <a:ahLst/>
            <a:cxnLst/>
            <a:rect l="l" t="t" r="r" b="b"/>
            <a:pathLst>
              <a:path w="3200400" h="304800">
                <a:moveTo>
                  <a:pt x="3149599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8"/>
                </a:lnTo>
                <a:lnTo>
                  <a:pt x="3992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2" y="273773"/>
                </a:lnTo>
                <a:lnTo>
                  <a:pt x="14878" y="289921"/>
                </a:lnTo>
                <a:lnTo>
                  <a:pt x="31025" y="300807"/>
                </a:lnTo>
                <a:lnTo>
                  <a:pt x="50798" y="304800"/>
                </a:lnTo>
                <a:lnTo>
                  <a:pt x="3149599" y="304800"/>
                </a:lnTo>
                <a:lnTo>
                  <a:pt x="3169372" y="300807"/>
                </a:lnTo>
                <a:lnTo>
                  <a:pt x="3185519" y="289921"/>
                </a:lnTo>
                <a:lnTo>
                  <a:pt x="3196405" y="273773"/>
                </a:lnTo>
                <a:lnTo>
                  <a:pt x="3200397" y="254000"/>
                </a:lnTo>
                <a:lnTo>
                  <a:pt x="3200397" y="50800"/>
                </a:lnTo>
                <a:lnTo>
                  <a:pt x="3196405" y="31026"/>
                </a:lnTo>
                <a:lnTo>
                  <a:pt x="3185519" y="14878"/>
                </a:lnTo>
                <a:lnTo>
                  <a:pt x="3169372" y="3992"/>
                </a:lnTo>
                <a:lnTo>
                  <a:pt x="3149599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37047" y="3416807"/>
            <a:ext cx="6346190" cy="3441700"/>
            <a:chOff x="5337047" y="3416807"/>
            <a:chExt cx="6346190" cy="34417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5919" y="3474719"/>
              <a:ext cx="6227064" cy="33832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7047" y="3416807"/>
              <a:ext cx="6330696" cy="3441191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172200" y="4191000"/>
            <a:ext cx="4741545" cy="190055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90805" marR="299085" lvl="0" indent="0" algn="l" defTabSz="914400" rtl="0" eaLnBrk="1" fontAlgn="auto" latinLnBrk="0" hangingPunct="1">
              <a:lnSpc>
                <a:spcPct val="1014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%eax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(i)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0x63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(99)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%eax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0x63.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0805" marR="553085" lvl="0" indent="0" algn="l" defTabSz="914400" rtl="0" eaLnBrk="1" fontAlgn="auto" latinLnBrk="0" hangingPunct="1">
              <a:lnSpc>
                <a:spcPts val="3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 is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99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-99,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 it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7227" y="1294891"/>
            <a:ext cx="2283460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98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$0x63,%eax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0x40116b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&lt;loop+15&gt;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0x401161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7152" y="1294891"/>
            <a:ext cx="4059554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0x000000000040115c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0x0000000000401161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0x0000000000401166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0x0000000000401169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&lt;+13&gt;: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0x000000000040116b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1295400"/>
            <a:ext cx="0" cy="5257800"/>
          </a:xfrm>
          <a:custGeom>
            <a:avLst/>
            <a:gdLst/>
            <a:ahLst/>
            <a:cxnLst/>
            <a:rect l="l" t="t" r="r" b="b"/>
            <a:pathLst>
              <a:path h="5257800">
                <a:moveTo>
                  <a:pt x="0" y="0"/>
                </a:moveTo>
                <a:lnTo>
                  <a:pt x="1" y="52578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00600" y="1828800"/>
            <a:ext cx="7162800" cy="304800"/>
          </a:xfrm>
          <a:custGeom>
            <a:avLst/>
            <a:gdLst/>
            <a:ahLst/>
            <a:cxnLst/>
            <a:rect l="l" t="t" r="r" b="b"/>
            <a:pathLst>
              <a:path w="7162800" h="304800">
                <a:moveTo>
                  <a:pt x="7112001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9"/>
                </a:lnTo>
                <a:lnTo>
                  <a:pt x="3991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1" y="273773"/>
                </a:lnTo>
                <a:lnTo>
                  <a:pt x="14878" y="289920"/>
                </a:lnTo>
                <a:lnTo>
                  <a:pt x="31025" y="300807"/>
                </a:lnTo>
                <a:lnTo>
                  <a:pt x="50798" y="304800"/>
                </a:lnTo>
                <a:lnTo>
                  <a:pt x="7112001" y="304800"/>
                </a:lnTo>
                <a:lnTo>
                  <a:pt x="7131774" y="300807"/>
                </a:lnTo>
                <a:lnTo>
                  <a:pt x="7147921" y="289920"/>
                </a:lnTo>
                <a:lnTo>
                  <a:pt x="7158808" y="273773"/>
                </a:lnTo>
                <a:lnTo>
                  <a:pt x="7162800" y="254000"/>
                </a:lnTo>
                <a:lnTo>
                  <a:pt x="7162800" y="50800"/>
                </a:lnTo>
                <a:lnTo>
                  <a:pt x="7158808" y="31026"/>
                </a:lnTo>
                <a:lnTo>
                  <a:pt x="7147921" y="14879"/>
                </a:lnTo>
                <a:lnTo>
                  <a:pt x="7131774" y="3992"/>
                </a:lnTo>
                <a:lnTo>
                  <a:pt x="7112001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8202" y="1981200"/>
            <a:ext cx="3200400" cy="304800"/>
          </a:xfrm>
          <a:custGeom>
            <a:avLst/>
            <a:gdLst/>
            <a:ahLst/>
            <a:cxnLst/>
            <a:rect l="l" t="t" r="r" b="b"/>
            <a:pathLst>
              <a:path w="3200400" h="304800">
                <a:moveTo>
                  <a:pt x="3149599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8"/>
                </a:lnTo>
                <a:lnTo>
                  <a:pt x="3992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2" y="273773"/>
                </a:lnTo>
                <a:lnTo>
                  <a:pt x="14878" y="289921"/>
                </a:lnTo>
                <a:lnTo>
                  <a:pt x="31025" y="300807"/>
                </a:lnTo>
                <a:lnTo>
                  <a:pt x="50798" y="304800"/>
                </a:lnTo>
                <a:lnTo>
                  <a:pt x="3149599" y="304800"/>
                </a:lnTo>
                <a:lnTo>
                  <a:pt x="3169372" y="300807"/>
                </a:lnTo>
                <a:lnTo>
                  <a:pt x="3185519" y="289921"/>
                </a:lnTo>
                <a:lnTo>
                  <a:pt x="3196405" y="273773"/>
                </a:lnTo>
                <a:lnTo>
                  <a:pt x="3200397" y="254000"/>
                </a:lnTo>
                <a:lnTo>
                  <a:pt x="3200397" y="50800"/>
                </a:lnTo>
                <a:lnTo>
                  <a:pt x="3196405" y="31026"/>
                </a:lnTo>
                <a:lnTo>
                  <a:pt x="3185519" y="14878"/>
                </a:lnTo>
                <a:lnTo>
                  <a:pt x="3169372" y="3992"/>
                </a:lnTo>
                <a:lnTo>
                  <a:pt x="3149599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77384" y="3874007"/>
            <a:ext cx="6995159" cy="2984500"/>
            <a:chOff x="4977384" y="3874007"/>
            <a:chExt cx="6995159" cy="29845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6256" y="3931919"/>
              <a:ext cx="6821424" cy="29260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7384" y="3874007"/>
              <a:ext cx="6995159" cy="298399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812535" y="4648200"/>
            <a:ext cx="5334000" cy="19050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0805" marR="226695" lvl="0" indent="0" algn="l" defTabSz="914400" rtl="0" eaLnBrk="1" fontAlgn="auto" latinLnBrk="0" hangingPunct="1">
              <a:lnSpc>
                <a:spcPct val="1002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>
                <a:tab pos="40259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jg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“jump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greater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than”.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%eax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&gt;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0x63.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indicate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false,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7227" y="1294891"/>
            <a:ext cx="2283460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98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$0x63,%eax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0x40116b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&lt;loop+15&gt;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0x401161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7152" y="1294891"/>
            <a:ext cx="4059554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0x000000000040115c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0x0000000000401161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0x0000000000401166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0x0000000000401169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&lt;+13&gt;: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0x000000000040116b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1295400"/>
            <a:ext cx="0" cy="5257800"/>
          </a:xfrm>
          <a:custGeom>
            <a:avLst/>
            <a:gdLst/>
            <a:ahLst/>
            <a:cxnLst/>
            <a:rect l="l" t="t" r="r" b="b"/>
            <a:pathLst>
              <a:path h="5257800">
                <a:moveTo>
                  <a:pt x="0" y="0"/>
                </a:moveTo>
                <a:lnTo>
                  <a:pt x="1" y="52578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00600" y="2057400"/>
            <a:ext cx="7162800" cy="304800"/>
          </a:xfrm>
          <a:custGeom>
            <a:avLst/>
            <a:gdLst/>
            <a:ahLst/>
            <a:cxnLst/>
            <a:rect l="l" t="t" r="r" b="b"/>
            <a:pathLst>
              <a:path w="7162800" h="304800">
                <a:moveTo>
                  <a:pt x="7112001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9"/>
                </a:lnTo>
                <a:lnTo>
                  <a:pt x="3991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1" y="273773"/>
                </a:lnTo>
                <a:lnTo>
                  <a:pt x="14878" y="289920"/>
                </a:lnTo>
                <a:lnTo>
                  <a:pt x="31025" y="300807"/>
                </a:lnTo>
                <a:lnTo>
                  <a:pt x="50798" y="304800"/>
                </a:lnTo>
                <a:lnTo>
                  <a:pt x="7112001" y="304800"/>
                </a:lnTo>
                <a:lnTo>
                  <a:pt x="7131774" y="300807"/>
                </a:lnTo>
                <a:lnTo>
                  <a:pt x="7147921" y="289920"/>
                </a:lnTo>
                <a:lnTo>
                  <a:pt x="7158808" y="273773"/>
                </a:lnTo>
                <a:lnTo>
                  <a:pt x="7162800" y="254000"/>
                </a:lnTo>
                <a:lnTo>
                  <a:pt x="7162800" y="50800"/>
                </a:lnTo>
                <a:lnTo>
                  <a:pt x="7158808" y="31026"/>
                </a:lnTo>
                <a:lnTo>
                  <a:pt x="7147921" y="14879"/>
                </a:lnTo>
                <a:lnTo>
                  <a:pt x="7131774" y="3992"/>
                </a:lnTo>
                <a:lnTo>
                  <a:pt x="7112001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8202" y="1981200"/>
            <a:ext cx="3200400" cy="304800"/>
          </a:xfrm>
          <a:custGeom>
            <a:avLst/>
            <a:gdLst/>
            <a:ahLst/>
            <a:cxnLst/>
            <a:rect l="l" t="t" r="r" b="b"/>
            <a:pathLst>
              <a:path w="3200400" h="304800">
                <a:moveTo>
                  <a:pt x="3149599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8"/>
                </a:lnTo>
                <a:lnTo>
                  <a:pt x="3992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2" y="273773"/>
                </a:lnTo>
                <a:lnTo>
                  <a:pt x="14878" y="289921"/>
                </a:lnTo>
                <a:lnTo>
                  <a:pt x="31025" y="300807"/>
                </a:lnTo>
                <a:lnTo>
                  <a:pt x="50798" y="304800"/>
                </a:lnTo>
                <a:lnTo>
                  <a:pt x="3149599" y="304800"/>
                </a:lnTo>
                <a:lnTo>
                  <a:pt x="3169372" y="300807"/>
                </a:lnTo>
                <a:lnTo>
                  <a:pt x="3185519" y="289921"/>
                </a:lnTo>
                <a:lnTo>
                  <a:pt x="3196405" y="273773"/>
                </a:lnTo>
                <a:lnTo>
                  <a:pt x="3200397" y="254000"/>
                </a:lnTo>
                <a:lnTo>
                  <a:pt x="3200397" y="50800"/>
                </a:lnTo>
                <a:lnTo>
                  <a:pt x="3196405" y="31026"/>
                </a:lnTo>
                <a:lnTo>
                  <a:pt x="3185519" y="14878"/>
                </a:lnTo>
                <a:lnTo>
                  <a:pt x="3169372" y="3992"/>
                </a:lnTo>
                <a:lnTo>
                  <a:pt x="3149599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251447" y="4331207"/>
            <a:ext cx="4434840" cy="2219325"/>
            <a:chOff x="6251447" y="4331207"/>
            <a:chExt cx="4434840" cy="22193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0319" y="4389119"/>
              <a:ext cx="4285487" cy="20208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1447" y="4331207"/>
              <a:ext cx="4434840" cy="221894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086600" y="5105400"/>
            <a:ext cx="2798445" cy="5334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%eax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(i).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7227" y="1294891"/>
            <a:ext cx="2283460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98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$0x63,%eax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0x40116b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&lt;loop+15&gt;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0x401161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7152" y="1294891"/>
            <a:ext cx="4059554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0x000000000040115c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0x0000000000401161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0x0000000000401166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0x0000000000401169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&lt;+13&gt;: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0x000000000040116b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1295400"/>
            <a:ext cx="0" cy="5257800"/>
          </a:xfrm>
          <a:custGeom>
            <a:avLst/>
            <a:gdLst/>
            <a:ahLst/>
            <a:cxnLst/>
            <a:rect l="l" t="t" r="r" b="b"/>
            <a:pathLst>
              <a:path h="5257800">
                <a:moveTo>
                  <a:pt x="0" y="0"/>
                </a:moveTo>
                <a:lnTo>
                  <a:pt x="1" y="52578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00600" y="2362200"/>
            <a:ext cx="7162800" cy="228600"/>
          </a:xfrm>
          <a:custGeom>
            <a:avLst/>
            <a:gdLst/>
            <a:ahLst/>
            <a:cxnLst/>
            <a:rect l="l" t="t" r="r" b="b"/>
            <a:pathLst>
              <a:path w="7162800" h="228600">
                <a:moveTo>
                  <a:pt x="7124698" y="0"/>
                </a:moveTo>
                <a:lnTo>
                  <a:pt x="38101" y="0"/>
                </a:lnTo>
                <a:lnTo>
                  <a:pt x="23270" y="2994"/>
                </a:lnTo>
                <a:lnTo>
                  <a:pt x="11159" y="11159"/>
                </a:lnTo>
                <a:lnTo>
                  <a:pt x="2994" y="23271"/>
                </a:lnTo>
                <a:lnTo>
                  <a:pt x="0" y="38102"/>
                </a:lnTo>
                <a:lnTo>
                  <a:pt x="0" y="190497"/>
                </a:lnTo>
                <a:lnTo>
                  <a:pt x="2994" y="205328"/>
                </a:lnTo>
                <a:lnTo>
                  <a:pt x="11159" y="217440"/>
                </a:lnTo>
                <a:lnTo>
                  <a:pt x="23270" y="225605"/>
                </a:lnTo>
                <a:lnTo>
                  <a:pt x="38101" y="228600"/>
                </a:lnTo>
                <a:lnTo>
                  <a:pt x="7124698" y="228600"/>
                </a:lnTo>
                <a:lnTo>
                  <a:pt x="7139529" y="225605"/>
                </a:lnTo>
                <a:lnTo>
                  <a:pt x="7151640" y="217440"/>
                </a:lnTo>
                <a:lnTo>
                  <a:pt x="7159805" y="205328"/>
                </a:lnTo>
                <a:lnTo>
                  <a:pt x="7162800" y="190497"/>
                </a:lnTo>
                <a:lnTo>
                  <a:pt x="7162800" y="38102"/>
                </a:lnTo>
                <a:lnTo>
                  <a:pt x="7159805" y="23271"/>
                </a:lnTo>
                <a:lnTo>
                  <a:pt x="7151640" y="11159"/>
                </a:lnTo>
                <a:lnTo>
                  <a:pt x="7139529" y="2994"/>
                </a:lnTo>
                <a:lnTo>
                  <a:pt x="7124698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8202" y="2362200"/>
            <a:ext cx="3200400" cy="304800"/>
          </a:xfrm>
          <a:custGeom>
            <a:avLst/>
            <a:gdLst/>
            <a:ahLst/>
            <a:cxnLst/>
            <a:rect l="l" t="t" r="r" b="b"/>
            <a:pathLst>
              <a:path w="3200400" h="304800">
                <a:moveTo>
                  <a:pt x="3149599" y="0"/>
                </a:moveTo>
                <a:lnTo>
                  <a:pt x="50798" y="0"/>
                </a:lnTo>
                <a:lnTo>
                  <a:pt x="31025" y="3991"/>
                </a:lnTo>
                <a:lnTo>
                  <a:pt x="14878" y="14878"/>
                </a:lnTo>
                <a:lnTo>
                  <a:pt x="3992" y="31025"/>
                </a:lnTo>
                <a:lnTo>
                  <a:pt x="0" y="50798"/>
                </a:lnTo>
                <a:lnTo>
                  <a:pt x="0" y="254000"/>
                </a:lnTo>
                <a:lnTo>
                  <a:pt x="3992" y="273773"/>
                </a:lnTo>
                <a:lnTo>
                  <a:pt x="14878" y="289921"/>
                </a:lnTo>
                <a:lnTo>
                  <a:pt x="31025" y="300807"/>
                </a:lnTo>
                <a:lnTo>
                  <a:pt x="50798" y="304800"/>
                </a:lnTo>
                <a:lnTo>
                  <a:pt x="3149599" y="304800"/>
                </a:lnTo>
                <a:lnTo>
                  <a:pt x="3169372" y="300807"/>
                </a:lnTo>
                <a:lnTo>
                  <a:pt x="3185519" y="289921"/>
                </a:lnTo>
                <a:lnTo>
                  <a:pt x="3196405" y="273773"/>
                </a:lnTo>
                <a:lnTo>
                  <a:pt x="3200397" y="254000"/>
                </a:lnTo>
                <a:lnTo>
                  <a:pt x="3200397" y="50798"/>
                </a:lnTo>
                <a:lnTo>
                  <a:pt x="3196405" y="31025"/>
                </a:lnTo>
                <a:lnTo>
                  <a:pt x="3185519" y="14878"/>
                </a:lnTo>
                <a:lnTo>
                  <a:pt x="3169372" y="3991"/>
                </a:lnTo>
                <a:lnTo>
                  <a:pt x="3149599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51703" y="4026407"/>
            <a:ext cx="6193790" cy="2219325"/>
            <a:chOff x="5251703" y="4026407"/>
            <a:chExt cx="6193790" cy="22193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0575" y="4084319"/>
              <a:ext cx="6074664" cy="20147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1703" y="4026407"/>
              <a:ext cx="6025896" cy="221894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087617" y="4800600"/>
            <a:ext cx="4589145" cy="52895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another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7227" y="1294891"/>
            <a:ext cx="2283460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98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$0x63,%eax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0x40116b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&lt;loop+15&gt;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0x401161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7152" y="1294891"/>
            <a:ext cx="4059554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0x000000000040115c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0x0000000000401161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0x0000000000401166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0x0000000000401169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&lt;+13&gt;: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0x000000000040116b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1295400"/>
            <a:ext cx="0" cy="5257800"/>
          </a:xfrm>
          <a:custGeom>
            <a:avLst/>
            <a:gdLst/>
            <a:ahLst/>
            <a:cxnLst/>
            <a:rect l="l" t="t" r="r" b="b"/>
            <a:pathLst>
              <a:path h="5257800">
                <a:moveTo>
                  <a:pt x="0" y="0"/>
                </a:moveTo>
                <a:lnTo>
                  <a:pt x="1" y="52578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00600" y="1600200"/>
            <a:ext cx="7162800" cy="228600"/>
          </a:xfrm>
          <a:custGeom>
            <a:avLst/>
            <a:gdLst/>
            <a:ahLst/>
            <a:cxnLst/>
            <a:rect l="l" t="t" r="r" b="b"/>
            <a:pathLst>
              <a:path w="7162800" h="228600">
                <a:moveTo>
                  <a:pt x="7124698" y="0"/>
                </a:moveTo>
                <a:lnTo>
                  <a:pt x="38101" y="0"/>
                </a:lnTo>
                <a:lnTo>
                  <a:pt x="23270" y="2994"/>
                </a:lnTo>
                <a:lnTo>
                  <a:pt x="11159" y="11159"/>
                </a:lnTo>
                <a:lnTo>
                  <a:pt x="2994" y="23271"/>
                </a:lnTo>
                <a:lnTo>
                  <a:pt x="0" y="38102"/>
                </a:lnTo>
                <a:lnTo>
                  <a:pt x="0" y="190497"/>
                </a:lnTo>
                <a:lnTo>
                  <a:pt x="2994" y="205328"/>
                </a:lnTo>
                <a:lnTo>
                  <a:pt x="11159" y="217440"/>
                </a:lnTo>
                <a:lnTo>
                  <a:pt x="23270" y="225605"/>
                </a:lnTo>
                <a:lnTo>
                  <a:pt x="38101" y="228600"/>
                </a:lnTo>
                <a:lnTo>
                  <a:pt x="7124698" y="228600"/>
                </a:lnTo>
                <a:lnTo>
                  <a:pt x="7139529" y="225605"/>
                </a:lnTo>
                <a:lnTo>
                  <a:pt x="7151640" y="217440"/>
                </a:lnTo>
                <a:lnTo>
                  <a:pt x="7159805" y="205328"/>
                </a:lnTo>
                <a:lnTo>
                  <a:pt x="7162800" y="190497"/>
                </a:lnTo>
                <a:lnTo>
                  <a:pt x="7162800" y="38102"/>
                </a:lnTo>
                <a:lnTo>
                  <a:pt x="7159805" y="23271"/>
                </a:lnTo>
                <a:lnTo>
                  <a:pt x="7151640" y="11159"/>
                </a:lnTo>
                <a:lnTo>
                  <a:pt x="7139529" y="2994"/>
                </a:lnTo>
                <a:lnTo>
                  <a:pt x="7124698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8202" y="1981200"/>
            <a:ext cx="3200400" cy="304800"/>
          </a:xfrm>
          <a:custGeom>
            <a:avLst/>
            <a:gdLst/>
            <a:ahLst/>
            <a:cxnLst/>
            <a:rect l="l" t="t" r="r" b="b"/>
            <a:pathLst>
              <a:path w="3200400" h="304800">
                <a:moveTo>
                  <a:pt x="3149599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8"/>
                </a:lnTo>
                <a:lnTo>
                  <a:pt x="3992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2" y="273773"/>
                </a:lnTo>
                <a:lnTo>
                  <a:pt x="14878" y="289921"/>
                </a:lnTo>
                <a:lnTo>
                  <a:pt x="31025" y="300807"/>
                </a:lnTo>
                <a:lnTo>
                  <a:pt x="50798" y="304800"/>
                </a:lnTo>
                <a:lnTo>
                  <a:pt x="3149599" y="304800"/>
                </a:lnTo>
                <a:lnTo>
                  <a:pt x="3169372" y="300807"/>
                </a:lnTo>
                <a:lnTo>
                  <a:pt x="3185519" y="289921"/>
                </a:lnTo>
                <a:lnTo>
                  <a:pt x="3196405" y="273773"/>
                </a:lnTo>
                <a:lnTo>
                  <a:pt x="3200397" y="254000"/>
                </a:lnTo>
                <a:lnTo>
                  <a:pt x="3200397" y="50800"/>
                </a:lnTo>
                <a:lnTo>
                  <a:pt x="3196405" y="31026"/>
                </a:lnTo>
                <a:lnTo>
                  <a:pt x="3185519" y="14878"/>
                </a:lnTo>
                <a:lnTo>
                  <a:pt x="3169372" y="3992"/>
                </a:lnTo>
                <a:lnTo>
                  <a:pt x="3149599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37047" y="3416807"/>
            <a:ext cx="6346190" cy="3441700"/>
            <a:chOff x="5337047" y="3416807"/>
            <a:chExt cx="6346190" cy="34417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5919" y="3474719"/>
              <a:ext cx="6227064" cy="33832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7047" y="3416807"/>
              <a:ext cx="6330696" cy="3441191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172200" y="4191000"/>
            <a:ext cx="4741545" cy="190055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90805" marR="299085" lvl="0" indent="0" algn="l" defTabSz="914400" rtl="0" eaLnBrk="1" fontAlgn="auto" latinLnBrk="0" hangingPunct="1">
              <a:lnSpc>
                <a:spcPct val="1014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%eax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(i)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0x63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(99)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%eax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0x63.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0805" marR="553085" lvl="0" indent="0" algn="l" defTabSz="914400" rtl="0" eaLnBrk="1" fontAlgn="auto" latinLnBrk="0" hangingPunct="1">
              <a:lnSpc>
                <a:spcPts val="3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 is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99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-98,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 it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Flag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7227" y="1294891"/>
            <a:ext cx="2283460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98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$0x63,%eax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0x40116b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&lt;loop+15&gt;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0x401161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7152" y="1294891"/>
            <a:ext cx="4059554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0x000000000040115c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0x0000000000401161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0x0000000000401166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0x0000000000401169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&lt;+13&gt;: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0x000000000040116b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1295400"/>
            <a:ext cx="0" cy="5257800"/>
          </a:xfrm>
          <a:custGeom>
            <a:avLst/>
            <a:gdLst/>
            <a:ahLst/>
            <a:cxnLst/>
            <a:rect l="l" t="t" r="r" b="b"/>
            <a:pathLst>
              <a:path h="5257800">
                <a:moveTo>
                  <a:pt x="0" y="0"/>
                </a:moveTo>
                <a:lnTo>
                  <a:pt x="1" y="52578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977384" y="3874007"/>
            <a:ext cx="6940550" cy="2984500"/>
            <a:chOff x="4977384" y="3874007"/>
            <a:chExt cx="6940550" cy="29845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6256" y="3931919"/>
              <a:ext cx="6821424" cy="29260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7384" y="3874007"/>
              <a:ext cx="6659879" cy="298399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812535" y="4648200"/>
            <a:ext cx="5334000" cy="144335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90805" marR="560705" lvl="0" indent="0" algn="l" defTabSz="914400" rtl="0" eaLnBrk="1" fontAlgn="auto" latinLnBrk="0" hangingPunct="1">
              <a:lnSpc>
                <a:spcPct val="1014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continue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pattern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until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make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0805" marR="0" lvl="0" indent="0" algn="l" defTabSz="914400" rtl="0" eaLnBrk="1" fontAlgn="auto" latinLnBrk="0" hangingPunct="1">
              <a:lnSpc>
                <a:spcPts val="3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be?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00600" y="1828800"/>
            <a:ext cx="7162800" cy="304800"/>
          </a:xfrm>
          <a:custGeom>
            <a:avLst/>
            <a:gdLst/>
            <a:ahLst/>
            <a:cxnLst/>
            <a:rect l="l" t="t" r="r" b="b"/>
            <a:pathLst>
              <a:path w="7162800" h="304800">
                <a:moveTo>
                  <a:pt x="7112001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9"/>
                </a:lnTo>
                <a:lnTo>
                  <a:pt x="3991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1" y="273773"/>
                </a:lnTo>
                <a:lnTo>
                  <a:pt x="14878" y="289920"/>
                </a:lnTo>
                <a:lnTo>
                  <a:pt x="31025" y="300807"/>
                </a:lnTo>
                <a:lnTo>
                  <a:pt x="50798" y="304800"/>
                </a:lnTo>
                <a:lnTo>
                  <a:pt x="7112001" y="304800"/>
                </a:lnTo>
                <a:lnTo>
                  <a:pt x="7131774" y="300807"/>
                </a:lnTo>
                <a:lnTo>
                  <a:pt x="7147921" y="289920"/>
                </a:lnTo>
                <a:lnTo>
                  <a:pt x="7158808" y="273773"/>
                </a:lnTo>
                <a:lnTo>
                  <a:pt x="7162800" y="254000"/>
                </a:lnTo>
                <a:lnTo>
                  <a:pt x="7162800" y="50800"/>
                </a:lnTo>
                <a:lnTo>
                  <a:pt x="7158808" y="31026"/>
                </a:lnTo>
                <a:lnTo>
                  <a:pt x="7147921" y="14879"/>
                </a:lnTo>
                <a:lnTo>
                  <a:pt x="7131774" y="3992"/>
                </a:lnTo>
                <a:lnTo>
                  <a:pt x="7112001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38202" y="1981200"/>
            <a:ext cx="3200400" cy="304800"/>
          </a:xfrm>
          <a:custGeom>
            <a:avLst/>
            <a:gdLst/>
            <a:ahLst/>
            <a:cxnLst/>
            <a:rect l="l" t="t" r="r" b="b"/>
            <a:pathLst>
              <a:path w="3200400" h="304800">
                <a:moveTo>
                  <a:pt x="3149599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8"/>
                </a:lnTo>
                <a:lnTo>
                  <a:pt x="3992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2" y="273773"/>
                </a:lnTo>
                <a:lnTo>
                  <a:pt x="14878" y="289921"/>
                </a:lnTo>
                <a:lnTo>
                  <a:pt x="31025" y="300807"/>
                </a:lnTo>
                <a:lnTo>
                  <a:pt x="50798" y="304800"/>
                </a:lnTo>
                <a:lnTo>
                  <a:pt x="3149599" y="304800"/>
                </a:lnTo>
                <a:lnTo>
                  <a:pt x="3169372" y="300807"/>
                </a:lnTo>
                <a:lnTo>
                  <a:pt x="3185519" y="289921"/>
                </a:lnTo>
                <a:lnTo>
                  <a:pt x="3196405" y="273773"/>
                </a:lnTo>
                <a:lnTo>
                  <a:pt x="3200397" y="254000"/>
                </a:lnTo>
                <a:lnTo>
                  <a:pt x="3200397" y="50800"/>
                </a:lnTo>
                <a:lnTo>
                  <a:pt x="3196405" y="31026"/>
                </a:lnTo>
                <a:lnTo>
                  <a:pt x="3185519" y="14878"/>
                </a:lnTo>
                <a:lnTo>
                  <a:pt x="3169372" y="3992"/>
                </a:lnTo>
                <a:lnTo>
                  <a:pt x="3149599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7227" y="1294891"/>
            <a:ext cx="2283460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98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$0x63,%eax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0x40116b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&lt;loop+15&gt;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0x401161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7152" y="1294891"/>
            <a:ext cx="4059554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0x000000000040115c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0x0000000000401161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0x0000000000401166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0x0000000000401169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&lt;+13&gt;: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0x000000000040116b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52950" y="1295400"/>
            <a:ext cx="7545070" cy="5459095"/>
            <a:chOff x="4552950" y="1295400"/>
            <a:chExt cx="7545070" cy="5459095"/>
          </a:xfrm>
        </p:grpSpPr>
        <p:sp>
          <p:nvSpPr>
            <p:cNvPr id="7" name="object 7"/>
            <p:cNvSpPr/>
            <p:nvPr/>
          </p:nvSpPr>
          <p:spPr>
            <a:xfrm>
              <a:off x="4572000" y="1295400"/>
              <a:ext cx="0" cy="5257800"/>
            </a:xfrm>
            <a:custGeom>
              <a:avLst/>
              <a:gdLst/>
              <a:ahLst/>
              <a:cxnLst/>
              <a:rect l="l" t="t" r="r" b="b"/>
              <a:pathLst>
                <a:path h="5257800">
                  <a:moveTo>
                    <a:pt x="0" y="0"/>
                  </a:moveTo>
                  <a:lnTo>
                    <a:pt x="1" y="525780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1352" y="4160519"/>
              <a:ext cx="7376159" cy="24780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2480" y="4102607"/>
              <a:ext cx="7461504" cy="26517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437632" y="4876800"/>
            <a:ext cx="5888990" cy="9906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90805" marR="235585" lvl="0" indent="0" algn="l" defTabSz="914400" rtl="0" eaLnBrk="1" fontAlgn="auto" latinLnBrk="0" hangingPunct="1">
              <a:lnSpc>
                <a:spcPct val="1014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will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stop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looping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comparison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says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%eax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0x63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&gt;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00600" y="1600200"/>
            <a:ext cx="7162800" cy="304800"/>
          </a:xfrm>
          <a:custGeom>
            <a:avLst/>
            <a:gdLst/>
            <a:ahLst/>
            <a:cxnLst/>
            <a:rect l="l" t="t" r="r" b="b"/>
            <a:pathLst>
              <a:path w="7162800" h="304800">
                <a:moveTo>
                  <a:pt x="7112001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9"/>
                </a:lnTo>
                <a:lnTo>
                  <a:pt x="3991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1" y="273773"/>
                </a:lnTo>
                <a:lnTo>
                  <a:pt x="14878" y="289920"/>
                </a:lnTo>
                <a:lnTo>
                  <a:pt x="31025" y="300807"/>
                </a:lnTo>
                <a:lnTo>
                  <a:pt x="50798" y="304800"/>
                </a:lnTo>
                <a:lnTo>
                  <a:pt x="7112001" y="304800"/>
                </a:lnTo>
                <a:lnTo>
                  <a:pt x="7131774" y="300807"/>
                </a:lnTo>
                <a:lnTo>
                  <a:pt x="7147921" y="289920"/>
                </a:lnTo>
                <a:lnTo>
                  <a:pt x="7158808" y="273773"/>
                </a:lnTo>
                <a:lnTo>
                  <a:pt x="7162800" y="254000"/>
                </a:lnTo>
                <a:lnTo>
                  <a:pt x="7162800" y="50800"/>
                </a:lnTo>
                <a:lnTo>
                  <a:pt x="7158808" y="31026"/>
                </a:lnTo>
                <a:lnTo>
                  <a:pt x="7147921" y="14879"/>
                </a:lnTo>
                <a:lnTo>
                  <a:pt x="7131774" y="3992"/>
                </a:lnTo>
                <a:lnTo>
                  <a:pt x="7112001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38202" y="1981200"/>
            <a:ext cx="3200400" cy="304800"/>
          </a:xfrm>
          <a:custGeom>
            <a:avLst/>
            <a:gdLst/>
            <a:ahLst/>
            <a:cxnLst/>
            <a:rect l="l" t="t" r="r" b="b"/>
            <a:pathLst>
              <a:path w="3200400" h="304800">
                <a:moveTo>
                  <a:pt x="3149599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8"/>
                </a:lnTo>
                <a:lnTo>
                  <a:pt x="3992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2" y="273773"/>
                </a:lnTo>
                <a:lnTo>
                  <a:pt x="14878" y="289921"/>
                </a:lnTo>
                <a:lnTo>
                  <a:pt x="31025" y="300807"/>
                </a:lnTo>
                <a:lnTo>
                  <a:pt x="50798" y="304800"/>
                </a:lnTo>
                <a:lnTo>
                  <a:pt x="3149599" y="304800"/>
                </a:lnTo>
                <a:lnTo>
                  <a:pt x="3169372" y="300807"/>
                </a:lnTo>
                <a:lnTo>
                  <a:pt x="3185519" y="289921"/>
                </a:lnTo>
                <a:lnTo>
                  <a:pt x="3196405" y="273773"/>
                </a:lnTo>
                <a:lnTo>
                  <a:pt x="3200397" y="254000"/>
                </a:lnTo>
                <a:lnTo>
                  <a:pt x="3200397" y="50800"/>
                </a:lnTo>
                <a:lnTo>
                  <a:pt x="3196405" y="31026"/>
                </a:lnTo>
                <a:lnTo>
                  <a:pt x="3185519" y="14878"/>
                </a:lnTo>
                <a:lnTo>
                  <a:pt x="3169372" y="3992"/>
                </a:lnTo>
                <a:lnTo>
                  <a:pt x="3149599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49475">
              <a:lnSpc>
                <a:spcPct val="100000"/>
              </a:lnSpc>
              <a:spcBef>
                <a:spcPts val="100"/>
              </a:spcBef>
            </a:pPr>
            <a:r>
              <a:rPr dirty="0"/>
              <a:t>Loops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Control</a:t>
            </a:r>
            <a:r>
              <a:rPr spc="-15" dirty="0"/>
              <a:t> </a:t>
            </a:r>
            <a:r>
              <a:rPr spc="-20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355917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58900" marR="5080" lvl="0" indent="-67310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100)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57152" y="1294891"/>
            <a:ext cx="4059554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0x000000000040115c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0x0000000000401161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&lt;+8&gt;: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0x0000000000401166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&lt;+10&gt;: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0x0000000000401169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&lt;+13&gt;: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457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0x000000000040116b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&lt;+15&gt;: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67227" y="1294891"/>
            <a:ext cx="2283460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98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$0x63,%eax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0x40116b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&lt;loop+15&gt;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0x401161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1295400"/>
            <a:ext cx="0" cy="5257800"/>
          </a:xfrm>
          <a:custGeom>
            <a:avLst/>
            <a:gdLst/>
            <a:ahLst/>
            <a:cxnLst/>
            <a:rect l="l" t="t" r="r" b="b"/>
            <a:pathLst>
              <a:path h="5257800">
                <a:moveTo>
                  <a:pt x="0" y="0"/>
                </a:moveTo>
                <a:lnTo>
                  <a:pt x="1" y="525780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032247" y="4373879"/>
            <a:ext cx="6943725" cy="2219325"/>
            <a:chOff x="5032247" y="4373879"/>
            <a:chExt cx="6943725" cy="22193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1119" y="4428743"/>
              <a:ext cx="6717792" cy="20208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32247" y="4373879"/>
              <a:ext cx="6943344" cy="221894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867400" y="5145932"/>
            <a:ext cx="5230495" cy="5334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1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Then,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return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00600" y="2590800"/>
            <a:ext cx="7162800" cy="304800"/>
          </a:xfrm>
          <a:custGeom>
            <a:avLst/>
            <a:gdLst/>
            <a:ahLst/>
            <a:cxnLst/>
            <a:rect l="l" t="t" r="r" b="b"/>
            <a:pathLst>
              <a:path w="7162800" h="304800">
                <a:moveTo>
                  <a:pt x="7112001" y="0"/>
                </a:moveTo>
                <a:lnTo>
                  <a:pt x="50798" y="0"/>
                </a:lnTo>
                <a:lnTo>
                  <a:pt x="31025" y="3992"/>
                </a:lnTo>
                <a:lnTo>
                  <a:pt x="14878" y="14879"/>
                </a:lnTo>
                <a:lnTo>
                  <a:pt x="3991" y="31026"/>
                </a:lnTo>
                <a:lnTo>
                  <a:pt x="0" y="50800"/>
                </a:lnTo>
                <a:lnTo>
                  <a:pt x="0" y="254000"/>
                </a:lnTo>
                <a:lnTo>
                  <a:pt x="3991" y="273773"/>
                </a:lnTo>
                <a:lnTo>
                  <a:pt x="14878" y="289920"/>
                </a:lnTo>
                <a:lnTo>
                  <a:pt x="31025" y="300807"/>
                </a:lnTo>
                <a:lnTo>
                  <a:pt x="50798" y="304800"/>
                </a:lnTo>
                <a:lnTo>
                  <a:pt x="7112001" y="304800"/>
                </a:lnTo>
                <a:lnTo>
                  <a:pt x="7131774" y="300807"/>
                </a:lnTo>
                <a:lnTo>
                  <a:pt x="7147921" y="289920"/>
                </a:lnTo>
                <a:lnTo>
                  <a:pt x="7158808" y="273773"/>
                </a:lnTo>
                <a:lnTo>
                  <a:pt x="7162800" y="254000"/>
                </a:lnTo>
                <a:lnTo>
                  <a:pt x="7162800" y="50800"/>
                </a:lnTo>
                <a:lnTo>
                  <a:pt x="7158808" y="31026"/>
                </a:lnTo>
                <a:lnTo>
                  <a:pt x="7147921" y="14879"/>
                </a:lnTo>
                <a:lnTo>
                  <a:pt x="7131774" y="3992"/>
                </a:lnTo>
                <a:lnTo>
                  <a:pt x="7112001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85928" y="2971800"/>
            <a:ext cx="3853179" cy="381000"/>
          </a:xfrm>
          <a:custGeom>
            <a:avLst/>
            <a:gdLst/>
            <a:ahLst/>
            <a:cxnLst/>
            <a:rect l="l" t="t" r="r" b="b"/>
            <a:pathLst>
              <a:path w="3853179" h="381000">
                <a:moveTo>
                  <a:pt x="3789172" y="0"/>
                </a:moveTo>
                <a:lnTo>
                  <a:pt x="63499" y="0"/>
                </a:lnTo>
                <a:lnTo>
                  <a:pt x="38782" y="4989"/>
                </a:lnTo>
                <a:lnTo>
                  <a:pt x="18598" y="18598"/>
                </a:lnTo>
                <a:lnTo>
                  <a:pt x="4990" y="38781"/>
                </a:lnTo>
                <a:lnTo>
                  <a:pt x="0" y="63498"/>
                </a:lnTo>
                <a:lnTo>
                  <a:pt x="0" y="317500"/>
                </a:lnTo>
                <a:lnTo>
                  <a:pt x="4990" y="342216"/>
                </a:lnTo>
                <a:lnTo>
                  <a:pt x="18598" y="362401"/>
                </a:lnTo>
                <a:lnTo>
                  <a:pt x="38782" y="376009"/>
                </a:lnTo>
                <a:lnTo>
                  <a:pt x="63499" y="381000"/>
                </a:lnTo>
                <a:lnTo>
                  <a:pt x="3789172" y="381000"/>
                </a:lnTo>
                <a:lnTo>
                  <a:pt x="3813888" y="376009"/>
                </a:lnTo>
                <a:lnTo>
                  <a:pt x="3834073" y="362401"/>
                </a:lnTo>
                <a:lnTo>
                  <a:pt x="3847681" y="342216"/>
                </a:lnTo>
                <a:lnTo>
                  <a:pt x="3852672" y="317500"/>
                </a:lnTo>
                <a:lnTo>
                  <a:pt x="3852672" y="63498"/>
                </a:lnTo>
                <a:lnTo>
                  <a:pt x="3847681" y="38781"/>
                </a:lnTo>
                <a:lnTo>
                  <a:pt x="3834073" y="18598"/>
                </a:lnTo>
                <a:lnTo>
                  <a:pt x="3813888" y="4989"/>
                </a:lnTo>
                <a:lnTo>
                  <a:pt x="3789172" y="0"/>
                </a:lnTo>
                <a:close/>
              </a:path>
            </a:pathLst>
          </a:custGeom>
          <a:solidFill>
            <a:srgbClr val="C00000">
              <a:alpha val="4666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GCC</a:t>
            </a:r>
            <a:r>
              <a:rPr spc="-30" dirty="0"/>
              <a:t> </a:t>
            </a:r>
            <a:r>
              <a:rPr dirty="0"/>
              <a:t>Common</a:t>
            </a:r>
            <a:r>
              <a:rPr spc="-25" dirty="0"/>
              <a:t> </a:t>
            </a:r>
            <a:r>
              <a:rPr dirty="0"/>
              <a:t>While</a:t>
            </a:r>
            <a:r>
              <a:rPr spc="-20" dirty="0"/>
              <a:t> </a:t>
            </a:r>
            <a:r>
              <a:rPr dirty="0"/>
              <a:t>Loop</a:t>
            </a:r>
            <a:r>
              <a:rPr spc="-10" dirty="0"/>
              <a:t> Construction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474724"/>
            <a:ext cx="2381250" cy="152527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0940" y="1494753"/>
            <a:ext cx="1238250" cy="893444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Assembly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231890" y="2421192"/>
          <a:ext cx="4749798" cy="1129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0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4015">
                <a:tc>
                  <a:txBody>
                    <a:bodyPr/>
                    <a:lstStyle/>
                    <a:p>
                      <a:pPr marL="31750">
                        <a:lnSpc>
                          <a:spcPts val="2640"/>
                        </a:lnSpc>
                      </a:pPr>
                      <a:r>
                        <a:rPr sz="28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Skip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loop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if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test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b="1" u="heavy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onsolas"/>
                          <a:cs typeface="Consolas"/>
                        </a:rPr>
                        <a:t>passes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015">
                <a:tc>
                  <a:txBody>
                    <a:bodyPr/>
                    <a:lstStyle/>
                    <a:p>
                      <a:pPr marL="31750">
                        <a:lnSpc>
                          <a:spcPts val="2605"/>
                        </a:lnSpc>
                      </a:pPr>
                      <a:r>
                        <a:rPr sz="2800" spc="-2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Body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18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Jump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25"/>
                        </a:spcBef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back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0797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25"/>
                        </a:spcBef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to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0797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25"/>
                        </a:spcBef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test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07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628074" y="4813704"/>
          <a:ext cx="6732903" cy="15976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8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31750">
                        <a:lnSpc>
                          <a:spcPts val="1695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0x000000000040115c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695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&lt;+0&gt;: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695"/>
                        </a:lnSpc>
                      </a:pPr>
                      <a:r>
                        <a:rPr sz="1800" spc="-25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695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$0x0,%eax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900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0x0000000000401161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00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&lt;+5&gt;: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900"/>
                        </a:lnSpc>
                      </a:pPr>
                      <a:r>
                        <a:rPr sz="18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cmp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900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$0x63,%eax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839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0x0000000000401164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839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&lt;+8&gt;: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839"/>
                        </a:lnSpc>
                      </a:pPr>
                      <a:r>
                        <a:rPr sz="18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jg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839"/>
                        </a:lnSpc>
                      </a:pPr>
                      <a:r>
                        <a:rPr sz="180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0x40116b</a:t>
                      </a:r>
                      <a:r>
                        <a:rPr sz="1800" spc="-4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&lt;loop+15&gt;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31750">
                        <a:lnSpc>
                          <a:spcPts val="1900"/>
                        </a:lnSpc>
                      </a:pPr>
                      <a:r>
                        <a:rPr sz="18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0x0000000000401166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00"/>
                        </a:lnSpc>
                      </a:pPr>
                      <a:r>
                        <a:rPr sz="18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&lt;+10&gt;: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900"/>
                        </a:lnSpc>
                      </a:pPr>
                      <a:r>
                        <a:rPr sz="18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add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900"/>
                        </a:lnSpc>
                      </a:pPr>
                      <a:r>
                        <a:rPr sz="18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$0x1,%eax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85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0x0000000000401169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85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&lt;+13&gt;: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855"/>
                        </a:lnSpc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jmp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855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0x401161</a:t>
                      </a:r>
                      <a:r>
                        <a:rPr sz="1800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&lt;loop+5&gt;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729">
                <a:tc>
                  <a:txBody>
                    <a:bodyPr/>
                    <a:lstStyle/>
                    <a:p>
                      <a:pPr marL="31750">
                        <a:lnSpc>
                          <a:spcPts val="1889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0x000000000040116b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889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&lt;+15&gt;: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889"/>
                        </a:lnSpc>
                      </a:pPr>
                      <a:r>
                        <a:rPr sz="1800" spc="-2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retq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095754" y="4284979"/>
            <a:ext cx="2599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4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Previous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91200" y="1371600"/>
            <a:ext cx="0" cy="2209800"/>
          </a:xfrm>
          <a:custGeom>
            <a:avLst/>
            <a:gdLst/>
            <a:ahLst/>
            <a:cxnLst/>
            <a:rect l="l" t="t" r="r" b="b"/>
            <a:pathLst>
              <a:path h="2209800">
                <a:moveTo>
                  <a:pt x="0" y="0"/>
                </a:moveTo>
                <a:lnTo>
                  <a:pt x="1" y="22098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9984" y="3887876"/>
            <a:ext cx="11796395" cy="0"/>
          </a:xfrm>
          <a:custGeom>
            <a:avLst/>
            <a:gdLst/>
            <a:ahLst/>
            <a:cxnLst/>
            <a:rect l="l" t="t" r="r" b="b"/>
            <a:pathLst>
              <a:path w="11796395">
                <a:moveTo>
                  <a:pt x="11796087" y="0"/>
                </a:moveTo>
                <a:lnTo>
                  <a:pt x="0" y="1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58470">
              <a:lnSpc>
                <a:spcPct val="100000"/>
              </a:lnSpc>
              <a:spcBef>
                <a:spcPts val="100"/>
              </a:spcBef>
            </a:pPr>
            <a:r>
              <a:rPr dirty="0"/>
              <a:t>GCC</a:t>
            </a:r>
            <a:r>
              <a:rPr spc="-30" dirty="0"/>
              <a:t> </a:t>
            </a:r>
            <a:r>
              <a:rPr dirty="0"/>
              <a:t>Other</a:t>
            </a:r>
            <a:r>
              <a:rPr spc="-15" dirty="0"/>
              <a:t> </a:t>
            </a:r>
            <a:r>
              <a:rPr dirty="0"/>
              <a:t>While</a:t>
            </a:r>
            <a:r>
              <a:rPr spc="-20" dirty="0"/>
              <a:t> </a:t>
            </a:r>
            <a:r>
              <a:rPr dirty="0"/>
              <a:t>Loop</a:t>
            </a:r>
            <a:r>
              <a:rPr spc="-15" dirty="0"/>
              <a:t> </a:t>
            </a:r>
            <a:r>
              <a:rPr spc="-10" dirty="0"/>
              <a:t>Construction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474724"/>
            <a:ext cx="2381250" cy="152527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231890" y="2040192"/>
          <a:ext cx="5335903" cy="1510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9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5015">
                <a:tc>
                  <a:txBody>
                    <a:bodyPr/>
                    <a:lstStyle/>
                    <a:p>
                      <a:pPr marL="31750">
                        <a:lnSpc>
                          <a:spcPts val="246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Jump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180"/>
                        </a:lnSpc>
                      </a:pPr>
                      <a:r>
                        <a:rPr sz="2800" spc="-2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Body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to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test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015">
                <a:tc>
                  <a:txBody>
                    <a:bodyPr/>
                    <a:lstStyle/>
                    <a:p>
                      <a:pPr marL="31750">
                        <a:lnSpc>
                          <a:spcPts val="2605"/>
                        </a:lnSpc>
                      </a:pPr>
                      <a:r>
                        <a:rPr sz="28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Test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180"/>
                        </a:lnSpc>
                      </a:pPr>
                      <a:r>
                        <a:rPr sz="28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Jump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25"/>
                        </a:spcBef>
                      </a:pPr>
                      <a:r>
                        <a:rPr sz="28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to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07975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425"/>
                        </a:spcBef>
                      </a:pPr>
                      <a:r>
                        <a:rPr sz="280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body</a:t>
                      </a:r>
                      <a:r>
                        <a:rPr sz="28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if</a:t>
                      </a:r>
                      <a:r>
                        <a:rPr sz="2800" spc="-1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test</a:t>
                      </a:r>
                      <a:r>
                        <a:rPr sz="28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b="1" u="heavy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onsolas"/>
                          <a:cs typeface="Consolas"/>
                        </a:rPr>
                        <a:t>passes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0797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250940" y="1529588"/>
            <a:ext cx="1238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Assembly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502661" y="4813704"/>
          <a:ext cx="6856092" cy="15976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2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31750">
                        <a:lnSpc>
                          <a:spcPts val="1695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0x0000000000400570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695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&lt;+0&gt;: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695"/>
                        </a:lnSpc>
                      </a:pPr>
                      <a:r>
                        <a:rPr sz="1800" spc="-25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3055">
                        <a:lnSpc>
                          <a:spcPts val="1695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$0x0,%eax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900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0x0000000000400575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00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&lt;+5&gt;: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900"/>
                        </a:lnSpc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jmp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3055">
                        <a:lnSpc>
                          <a:spcPts val="1900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0x40057a</a:t>
                      </a:r>
                      <a:r>
                        <a:rPr sz="1800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&lt;loop+10&gt;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839"/>
                        </a:lnSpc>
                      </a:pPr>
                      <a:r>
                        <a:rPr sz="1800" spc="-10" dirty="0">
                          <a:solidFill>
                            <a:srgbClr val="942092"/>
                          </a:solidFill>
                          <a:latin typeface="Consolas"/>
                          <a:cs typeface="Consolas"/>
                        </a:rPr>
                        <a:t>0x0000000000400577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839"/>
                        </a:lnSpc>
                      </a:pPr>
                      <a:r>
                        <a:rPr sz="1800" spc="-10" dirty="0">
                          <a:solidFill>
                            <a:srgbClr val="942092"/>
                          </a:solidFill>
                          <a:latin typeface="Consolas"/>
                          <a:cs typeface="Consolas"/>
                        </a:rPr>
                        <a:t>&lt;+7&gt;: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839"/>
                        </a:lnSpc>
                      </a:pPr>
                      <a:r>
                        <a:rPr sz="1800" spc="-25" dirty="0">
                          <a:solidFill>
                            <a:srgbClr val="942092"/>
                          </a:solidFill>
                          <a:latin typeface="Consolas"/>
                          <a:cs typeface="Consolas"/>
                        </a:rPr>
                        <a:t>add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3055">
                        <a:lnSpc>
                          <a:spcPts val="1839"/>
                        </a:lnSpc>
                      </a:pPr>
                      <a:r>
                        <a:rPr sz="1800" spc="-10" dirty="0">
                          <a:solidFill>
                            <a:srgbClr val="942092"/>
                          </a:solidFill>
                          <a:latin typeface="Consolas"/>
                          <a:cs typeface="Consolas"/>
                        </a:rPr>
                        <a:t>$0x1,%eax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31750">
                        <a:lnSpc>
                          <a:spcPts val="1900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0x000000000040057a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00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&lt;+10&gt;: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900"/>
                        </a:lnSpc>
                      </a:pPr>
                      <a:r>
                        <a:rPr sz="18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cmp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3055">
                        <a:lnSpc>
                          <a:spcPts val="1900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$0x63,%eax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855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0x000000000040057d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855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&lt;+13&gt;: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855"/>
                        </a:lnSpc>
                      </a:pPr>
                      <a:r>
                        <a:rPr sz="18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jle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3055">
                        <a:lnSpc>
                          <a:spcPts val="1855"/>
                        </a:lnSpc>
                      </a:pPr>
                      <a:r>
                        <a:rPr sz="180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0x400577</a:t>
                      </a:r>
                      <a:r>
                        <a:rPr sz="1800" spc="-4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&lt;loop+7&gt;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729">
                <a:tc>
                  <a:txBody>
                    <a:bodyPr/>
                    <a:lstStyle/>
                    <a:p>
                      <a:pPr marL="31750">
                        <a:lnSpc>
                          <a:spcPts val="1889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0x000000000040057f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889"/>
                        </a:lnSpc>
                      </a:pPr>
                      <a:r>
                        <a:rPr sz="1800" spc="-1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&lt;+15&gt;: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889"/>
                        </a:lnSpc>
                      </a:pPr>
                      <a:r>
                        <a:rPr sz="1800" spc="-2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repz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889"/>
                        </a:lnSpc>
                      </a:pPr>
                      <a:r>
                        <a:rPr sz="1800" spc="-20" dirty="0">
                          <a:solidFill>
                            <a:srgbClr val="BFBFBF"/>
                          </a:solidFill>
                          <a:latin typeface="Consolas"/>
                          <a:cs typeface="Consolas"/>
                        </a:rPr>
                        <a:t>retq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095754" y="4284979"/>
            <a:ext cx="2599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4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Previous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91200" y="1371600"/>
            <a:ext cx="0" cy="2209800"/>
          </a:xfrm>
          <a:custGeom>
            <a:avLst/>
            <a:gdLst/>
            <a:ahLst/>
            <a:cxnLst/>
            <a:rect l="l" t="t" r="r" b="b"/>
            <a:pathLst>
              <a:path h="2209800">
                <a:moveTo>
                  <a:pt x="0" y="0"/>
                </a:moveTo>
                <a:lnTo>
                  <a:pt x="1" y="22098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9984" y="3887876"/>
            <a:ext cx="11796395" cy="0"/>
          </a:xfrm>
          <a:custGeom>
            <a:avLst/>
            <a:gdLst/>
            <a:ahLst/>
            <a:cxnLst/>
            <a:rect l="l" t="t" r="r" b="b"/>
            <a:pathLst>
              <a:path w="11796395">
                <a:moveTo>
                  <a:pt x="11796087" y="0"/>
                </a:moveTo>
                <a:lnTo>
                  <a:pt x="0" y="1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689350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775575" cy="46583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statements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1" i="0" u="none" strike="noStrike" kern="0" cap="none" spc="-6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Session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99518" y="1186180"/>
            <a:ext cx="38735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99518" y="3066795"/>
            <a:ext cx="387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99518" y="4001515"/>
            <a:ext cx="387985" cy="18434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019175">
              <a:lnSpc>
                <a:spcPct val="100000"/>
              </a:lnSpc>
              <a:spcBef>
                <a:spcPts val="100"/>
              </a:spcBef>
            </a:pPr>
            <a:r>
              <a:rPr dirty="0"/>
              <a:t>Common</a:t>
            </a:r>
            <a:r>
              <a:rPr spc="-25" dirty="0"/>
              <a:t> </a:t>
            </a:r>
            <a:r>
              <a:rPr dirty="0"/>
              <a:t>For</a:t>
            </a:r>
            <a:r>
              <a:rPr spc="-10" dirty="0"/>
              <a:t> </a:t>
            </a:r>
            <a:r>
              <a:rPr dirty="0"/>
              <a:t>Loop</a:t>
            </a:r>
            <a:r>
              <a:rPr spc="-10" dirty="0"/>
              <a:t> Construction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474724"/>
            <a:ext cx="4400550" cy="152527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</a:t>
            </a:r>
            <a:r>
              <a:rPr kumimoji="0" sz="24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For</a:t>
            </a:r>
            <a:r>
              <a:rPr kumimoji="0" sz="2400" b="1" i="0" u="heavy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loop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for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init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update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0940" y="1474724"/>
            <a:ext cx="4065270" cy="250380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Assembly</a:t>
            </a:r>
            <a:r>
              <a:rPr kumimoji="0" sz="2400" b="1" i="0" u="heavy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pseudocode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3371215" lvl="0" indent="0" algn="l" defTabSz="914400" rtl="0" eaLnBrk="1" fontAlgn="auto" latinLnBrk="0" hangingPunct="1">
              <a:lnSpc>
                <a:spcPts val="2590"/>
              </a:lnSpc>
              <a:spcBef>
                <a:spcPts val="7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Init 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Skip</a:t>
            </a:r>
            <a:r>
              <a:rPr kumimoji="0" sz="2400" b="1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</a:t>
            </a:r>
            <a:r>
              <a:rPr kumimoji="0" sz="2400" b="1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400" b="1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400" b="1" i="0" u="none" strike="noStrike" kern="0" cap="none" spc="2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passes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Update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back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7826" y="4053331"/>
            <a:ext cx="3088005" cy="217424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</a:t>
            </a:r>
            <a:r>
              <a:rPr kumimoji="0" sz="2400" b="1" i="0" u="heavy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Equivalent</a:t>
            </a:r>
            <a:r>
              <a:rPr kumimoji="0" sz="2400" b="1" i="0" u="heavy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While</a:t>
            </a:r>
            <a:r>
              <a:rPr kumimoji="0" sz="2400" b="1" i="0" u="heavy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4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Loop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init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while(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update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10200" y="1554956"/>
            <a:ext cx="0" cy="4699635"/>
          </a:xfrm>
          <a:custGeom>
            <a:avLst/>
            <a:gdLst/>
            <a:ahLst/>
            <a:cxnLst/>
            <a:rect l="l" t="t" r="r" b="b"/>
            <a:pathLst>
              <a:path h="4699635">
                <a:moveTo>
                  <a:pt x="0" y="0"/>
                </a:moveTo>
                <a:lnTo>
                  <a:pt x="1" y="4699276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96128" y="4038600"/>
            <a:ext cx="6593205" cy="2819400"/>
            <a:chOff x="5596128" y="4038600"/>
            <a:chExt cx="6593205" cy="28194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5000" y="4093464"/>
              <a:ext cx="6473952" cy="27645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6128" y="4038600"/>
              <a:ext cx="6592824" cy="2819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30617" y="4810914"/>
            <a:ext cx="5334000" cy="144335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91440" marR="251460" lvl="0" indent="0" algn="l" defTabSz="914400" rtl="0" eaLnBrk="1" fontAlgn="auto" latinLnBrk="0" hangingPunct="1">
              <a:lnSpc>
                <a:spcPct val="99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treated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(essentially)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compiled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down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480050" y="1985712"/>
            <a:ext cx="698500" cy="331470"/>
            <a:chOff x="5480050" y="1985712"/>
            <a:chExt cx="698500" cy="331470"/>
          </a:xfrm>
        </p:grpSpPr>
        <p:sp>
          <p:nvSpPr>
            <p:cNvPr id="12" name="object 12"/>
            <p:cNvSpPr/>
            <p:nvPr/>
          </p:nvSpPr>
          <p:spPr>
            <a:xfrm>
              <a:off x="5486400" y="1992062"/>
              <a:ext cx="685800" cy="318770"/>
            </a:xfrm>
            <a:custGeom>
              <a:avLst/>
              <a:gdLst/>
              <a:ahLst/>
              <a:cxnLst/>
              <a:rect l="l" t="t" r="r" b="b"/>
              <a:pathLst>
                <a:path w="685800" h="318769">
                  <a:moveTo>
                    <a:pt x="526686" y="0"/>
                  </a:moveTo>
                  <a:lnTo>
                    <a:pt x="526686" y="79556"/>
                  </a:lnTo>
                  <a:lnTo>
                    <a:pt x="0" y="79556"/>
                  </a:lnTo>
                  <a:lnTo>
                    <a:pt x="0" y="238669"/>
                  </a:lnTo>
                  <a:lnTo>
                    <a:pt x="526686" y="238669"/>
                  </a:lnTo>
                  <a:lnTo>
                    <a:pt x="526686" y="318225"/>
                  </a:lnTo>
                  <a:lnTo>
                    <a:pt x="685800" y="159113"/>
                  </a:lnTo>
                  <a:lnTo>
                    <a:pt x="526686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486400" y="1992062"/>
              <a:ext cx="685800" cy="318770"/>
            </a:xfrm>
            <a:custGeom>
              <a:avLst/>
              <a:gdLst/>
              <a:ahLst/>
              <a:cxnLst/>
              <a:rect l="l" t="t" r="r" b="b"/>
              <a:pathLst>
                <a:path w="685800" h="318769">
                  <a:moveTo>
                    <a:pt x="0" y="79556"/>
                  </a:moveTo>
                  <a:lnTo>
                    <a:pt x="526687" y="79556"/>
                  </a:lnTo>
                  <a:lnTo>
                    <a:pt x="526687" y="0"/>
                  </a:lnTo>
                  <a:lnTo>
                    <a:pt x="685800" y="159112"/>
                  </a:lnTo>
                  <a:lnTo>
                    <a:pt x="526687" y="318225"/>
                  </a:lnTo>
                  <a:lnTo>
                    <a:pt x="526687" y="238668"/>
                  </a:lnTo>
                  <a:lnTo>
                    <a:pt x="0" y="238668"/>
                  </a:lnTo>
                  <a:lnTo>
                    <a:pt x="0" y="79556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480050" y="3333024"/>
            <a:ext cx="698500" cy="331470"/>
            <a:chOff x="5480050" y="3333024"/>
            <a:chExt cx="698500" cy="331470"/>
          </a:xfrm>
        </p:grpSpPr>
        <p:sp>
          <p:nvSpPr>
            <p:cNvPr id="15" name="object 15"/>
            <p:cNvSpPr/>
            <p:nvPr/>
          </p:nvSpPr>
          <p:spPr>
            <a:xfrm>
              <a:off x="5486400" y="3339374"/>
              <a:ext cx="685800" cy="318770"/>
            </a:xfrm>
            <a:custGeom>
              <a:avLst/>
              <a:gdLst/>
              <a:ahLst/>
              <a:cxnLst/>
              <a:rect l="l" t="t" r="r" b="b"/>
              <a:pathLst>
                <a:path w="685800" h="318770">
                  <a:moveTo>
                    <a:pt x="526686" y="0"/>
                  </a:moveTo>
                  <a:lnTo>
                    <a:pt x="526686" y="79556"/>
                  </a:lnTo>
                  <a:lnTo>
                    <a:pt x="0" y="79556"/>
                  </a:lnTo>
                  <a:lnTo>
                    <a:pt x="0" y="238668"/>
                  </a:lnTo>
                  <a:lnTo>
                    <a:pt x="526686" y="238668"/>
                  </a:lnTo>
                  <a:lnTo>
                    <a:pt x="526686" y="318225"/>
                  </a:lnTo>
                  <a:lnTo>
                    <a:pt x="685800" y="159111"/>
                  </a:lnTo>
                  <a:lnTo>
                    <a:pt x="526686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486400" y="3339374"/>
              <a:ext cx="685800" cy="318770"/>
            </a:xfrm>
            <a:custGeom>
              <a:avLst/>
              <a:gdLst/>
              <a:ahLst/>
              <a:cxnLst/>
              <a:rect l="l" t="t" r="r" b="b"/>
              <a:pathLst>
                <a:path w="685800" h="318770">
                  <a:moveTo>
                    <a:pt x="0" y="79556"/>
                  </a:moveTo>
                  <a:lnTo>
                    <a:pt x="526687" y="79556"/>
                  </a:lnTo>
                  <a:lnTo>
                    <a:pt x="526687" y="0"/>
                  </a:lnTo>
                  <a:lnTo>
                    <a:pt x="685800" y="159112"/>
                  </a:lnTo>
                  <a:lnTo>
                    <a:pt x="526687" y="318225"/>
                  </a:lnTo>
                  <a:lnTo>
                    <a:pt x="526687" y="238668"/>
                  </a:lnTo>
                  <a:lnTo>
                    <a:pt x="0" y="238668"/>
                  </a:lnTo>
                  <a:lnTo>
                    <a:pt x="0" y="79556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69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673860">
              <a:lnSpc>
                <a:spcPct val="100000"/>
              </a:lnSpc>
              <a:spcBef>
                <a:spcPts val="100"/>
              </a:spcBef>
            </a:pPr>
            <a:r>
              <a:rPr dirty="0"/>
              <a:t>Back</a:t>
            </a:r>
            <a:r>
              <a:rPr spc="-10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Our</a:t>
            </a:r>
            <a:r>
              <a:rPr spc="-5" dirty="0"/>
              <a:t> </a:t>
            </a:r>
            <a:r>
              <a:rPr dirty="0"/>
              <a:t>First</a:t>
            </a:r>
            <a:r>
              <a:rPr spc="-10" dirty="0"/>
              <a:t> Assembly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77620"/>
            <a:ext cx="5876925" cy="21774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474345" marR="5080" lvl="0" indent="-462280" algn="l" defTabSz="914400" rtl="0" eaLnBrk="1" fontAlgn="auto" latinLnBrk="0" hangingPunct="1">
              <a:lnSpc>
                <a:spcPts val="24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sum_array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(int arr[],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nelems)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36625" marR="158750" lvl="0" indent="-462280" algn="l" defTabSz="914400" rtl="0" eaLnBrk="1" fontAlgn="auto" latinLnBrk="0" hangingPunct="1">
              <a:lnSpc>
                <a:spcPts val="23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for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(int i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nelems;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i++)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arr[i];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474345" marR="0" lvl="0" indent="0" algn="l" defTabSz="914400" rtl="0" eaLnBrk="1" fontAlgn="auto" latinLnBrk="0" hangingPunct="1">
              <a:lnSpc>
                <a:spcPts val="22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474345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sum;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3701796"/>
            <a:ext cx="40767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0000000000401136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&lt;sum_array&gt;: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0540" y="3970020"/>
            <a:ext cx="2401570" cy="61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0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685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401136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&lt;+0&gt;: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3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685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40113b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&lt;+5&gt;: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44240" y="3970020"/>
            <a:ext cx="1283970" cy="87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0" lvl="0" indent="0" algn="l" defTabSz="914400" rtl="0" eaLnBrk="1" fontAlgn="auto" latinLnBrk="0" hangingPunct="1">
              <a:lnSpc>
                <a:spcPts val="230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$0x0,%eax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335" marR="0" lvl="0" indent="0" algn="l" defTabSz="914400" rtl="0" eaLnBrk="1" fontAlgn="auto" latinLnBrk="0" hangingPunct="1">
              <a:lnSpc>
                <a:spcPts val="2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$0x0,%edx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2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%esi,%eax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540" y="4515611"/>
            <a:ext cx="2400300" cy="61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0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401140 &lt;+10&gt;: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3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401142 &lt;+12&gt;: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44240" y="4796028"/>
            <a:ext cx="32391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0x40114f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&lt;sum_array+25&gt;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0540" y="5073396"/>
            <a:ext cx="4216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401144 &lt;+14&gt;: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movslq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%eax,%rcx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44240" y="5341620"/>
            <a:ext cx="3239135" cy="115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0" lvl="0" indent="0" algn="l" defTabSz="914400" rtl="0" eaLnBrk="1" fontAlgn="auto" latinLnBrk="0" hangingPunct="1">
              <a:lnSpc>
                <a:spcPts val="230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(%rdi,%rcx,4),%edx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335" marR="0" lvl="0" indent="0" algn="l" defTabSz="914400" rtl="0" eaLnBrk="1" fontAlgn="auto" latinLnBrk="0" hangingPunct="1">
              <a:lnSpc>
                <a:spcPts val="2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$0x1,%eax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0x401140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&lt;sum_array+10&gt;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335" marR="0" lvl="0" indent="0" algn="l" defTabSz="914400" rtl="0" eaLnBrk="1" fontAlgn="auto" latinLnBrk="0" hangingPunct="1">
              <a:lnSpc>
                <a:spcPts val="23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%edx,%eax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0540" y="5341620"/>
            <a:ext cx="2540000" cy="1433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0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401147 &lt;+17&gt;: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40114a &lt;+20&gt;: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40114d &lt;+23&gt;: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1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40114f &lt;+25&gt;: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401151 &lt;+27&gt;: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2400" y="3581398"/>
            <a:ext cx="5638800" cy="0"/>
          </a:xfrm>
          <a:custGeom>
            <a:avLst/>
            <a:gdLst/>
            <a:ahLst/>
            <a:cxnLst/>
            <a:rect l="l" t="t" r="r" b="b"/>
            <a:pathLst>
              <a:path w="5638800">
                <a:moveTo>
                  <a:pt x="0" y="2"/>
                </a:moveTo>
                <a:lnTo>
                  <a:pt x="5638800" y="0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00800" y="1295401"/>
            <a:ext cx="5562600" cy="3048000"/>
          </a:xfrm>
          <a:custGeom>
            <a:avLst/>
            <a:gdLst/>
            <a:ahLst/>
            <a:cxnLst/>
            <a:rect l="l" t="t" r="r" b="b"/>
            <a:pathLst>
              <a:path w="5562600" h="3048000">
                <a:moveTo>
                  <a:pt x="0" y="0"/>
                </a:moveTo>
                <a:lnTo>
                  <a:pt x="5562600" y="0"/>
                </a:lnTo>
                <a:lnTo>
                  <a:pt x="5562600" y="3047997"/>
                </a:lnTo>
                <a:lnTo>
                  <a:pt x="0" y="304799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C55A1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79540" y="1302003"/>
            <a:ext cx="5292090" cy="2956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marR="0" lvl="0" indent="-51371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code’s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26415" marR="0" lvl="0" indent="-513715" algn="l" defTabSz="914400" rtl="0" eaLnBrk="1" fontAlgn="auto" latinLnBrk="0" hangingPunct="1">
              <a:lnSpc>
                <a:spcPts val="3335"/>
              </a:lnSpc>
              <a:spcBef>
                <a:spcPts val="45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code’s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26415" marR="203835" lvl="0" indent="-513715" algn="l" defTabSz="914400" rtl="0" eaLnBrk="1" fontAlgn="auto" latinLnBrk="0" hangingPunct="1">
              <a:lnSpc>
                <a:spcPts val="3379"/>
              </a:lnSpc>
              <a:spcBef>
                <a:spcPts val="75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code’s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arr[i]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26415" marR="0" lvl="0" indent="-513715" algn="l" defTabSz="914400" rtl="0" eaLnBrk="1" fontAlgn="auto" latinLnBrk="0" hangingPunct="1">
              <a:lnSpc>
                <a:spcPts val="326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rabicPeriod"/>
              <a:tabLst>
                <a:tab pos="526415" algn="l"/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400" b="1" i="0" u="none" strike="noStrike" kern="0" cap="none" spc="-6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0" algn="l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doing?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2705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jge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greater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than/equal)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70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39825" y="2636011"/>
            <a:ext cx="99250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000000"/>
                </a:solidFill>
              </a:rPr>
              <a:t>Demo:</a:t>
            </a:r>
            <a:r>
              <a:rPr sz="6000" spc="-10" dirty="0">
                <a:solidFill>
                  <a:srgbClr val="000000"/>
                </a:solidFill>
              </a:rPr>
              <a:t> </a:t>
            </a:r>
            <a:r>
              <a:rPr sz="6000" dirty="0">
                <a:solidFill>
                  <a:srgbClr val="000000"/>
                </a:solidFill>
              </a:rPr>
              <a:t>GDB</a:t>
            </a:r>
            <a:r>
              <a:rPr sz="6000" spc="-10" dirty="0">
                <a:solidFill>
                  <a:srgbClr val="000000"/>
                </a:solidFill>
              </a:rPr>
              <a:t> </a:t>
            </a:r>
            <a:r>
              <a:rPr sz="6000" dirty="0">
                <a:solidFill>
                  <a:srgbClr val="000000"/>
                </a:solidFill>
              </a:rPr>
              <a:t>and</a:t>
            </a:r>
            <a:r>
              <a:rPr sz="6000" spc="-5" dirty="0">
                <a:solidFill>
                  <a:srgbClr val="000000"/>
                </a:solidFill>
              </a:rPr>
              <a:t> </a:t>
            </a:r>
            <a:r>
              <a:rPr sz="6000" spc="-10" dirty="0">
                <a:solidFill>
                  <a:srgbClr val="000000"/>
                </a:solidFill>
              </a:rPr>
              <a:t>Assembly</a:t>
            </a:r>
            <a:endParaRPr sz="60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6417" y="4639978"/>
            <a:ext cx="1452720" cy="14527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07160" y="6324600"/>
            <a:ext cx="1577975" cy="36957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05410" marR="0" lvl="0" indent="0" algn="l" defTabSz="9144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sum_array.c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71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762" y="-4762"/>
            <a:ext cx="12201525" cy="1152525"/>
            <a:chOff x="-4762" y="-4762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309110">
              <a:lnSpc>
                <a:spcPct val="100000"/>
              </a:lnSpc>
              <a:spcBef>
                <a:spcPts val="100"/>
              </a:spcBef>
            </a:pPr>
            <a:r>
              <a:rPr dirty="0"/>
              <a:t>gdb </a:t>
            </a:r>
            <a:r>
              <a:rPr spc="-20" dirty="0"/>
              <a:t>tips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494028"/>
            <a:ext cx="23691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layout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split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12089" y="2029711"/>
          <a:ext cx="11508738" cy="48031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77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20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776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3570">
                <a:tc>
                  <a:txBody>
                    <a:bodyPr/>
                    <a:lstStyle/>
                    <a:p>
                      <a:pPr marL="31750">
                        <a:lnSpc>
                          <a:spcPts val="3225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info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5" dirty="0">
                          <a:latin typeface="Consolas"/>
                          <a:cs typeface="Consolas"/>
                        </a:rPr>
                        <a:t>reg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ts val="3225"/>
                        </a:lnSpc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Print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registers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19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p</a:t>
                      </a:r>
                      <a:r>
                        <a:rPr sz="2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$eax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847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Print</a:t>
                      </a:r>
                      <a:r>
                        <a:rPr sz="2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register</a:t>
                      </a:r>
                      <a:r>
                        <a:rPr sz="2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value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727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p</a:t>
                      </a:r>
                      <a:r>
                        <a:rPr sz="2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$eflags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Print</a:t>
                      </a:r>
                      <a:r>
                        <a:rPr sz="2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condition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codes</a:t>
                      </a:r>
                      <a:r>
                        <a:rPr sz="2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currently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set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b</a:t>
                      </a:r>
                      <a:r>
                        <a:rPr sz="2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*0x400546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727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Set</a:t>
                      </a:r>
                      <a:r>
                        <a:rPr sz="2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breakpoint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assembly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instruction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727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b</a:t>
                      </a:r>
                      <a:r>
                        <a:rPr sz="2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*0x400550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if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$eax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&gt;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98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Set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conditional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10" dirty="0">
                          <a:latin typeface="Calibri"/>
                          <a:cs typeface="Calibri"/>
                        </a:rPr>
                        <a:t>breakpoint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905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73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ni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727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Next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assembly</a:t>
                      </a:r>
                      <a:r>
                        <a:rPr sz="2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instruction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7272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851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si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2666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3715" marR="24130">
                        <a:lnSpc>
                          <a:spcPts val="3000"/>
                        </a:lnSpc>
                        <a:spcBef>
                          <a:spcPts val="610"/>
                        </a:spcBef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Step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assembly</a:t>
                      </a:r>
                      <a:r>
                        <a:rPr sz="2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instruction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(will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step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function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calls)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774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87414" y="179831"/>
            <a:ext cx="2057400" cy="6857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946140" y="1494028"/>
            <a:ext cx="47364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View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gdb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(lab5)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98139" y="1370076"/>
            <a:ext cx="22612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(ctrl-x a: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exit,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ctrl-l: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resize)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309110">
              <a:lnSpc>
                <a:spcPct val="100000"/>
              </a:lnSpc>
              <a:spcBef>
                <a:spcPts val="100"/>
              </a:spcBef>
            </a:pPr>
            <a:r>
              <a:rPr dirty="0"/>
              <a:t>gdb </a:t>
            </a:r>
            <a:r>
              <a:rPr spc="-20" dirty="0"/>
              <a:t>tips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587500" cy="1037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18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p/x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$rdi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p/t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$rsi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515107"/>
            <a:ext cx="1978025" cy="1552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$rdi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x/4bx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$rdi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x/4wx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$rdi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87414" y="179831"/>
            <a:ext cx="2057400" cy="6857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46140" y="1186180"/>
            <a:ext cx="4086860" cy="1037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18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Print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hex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Print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binary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6140" y="2490723"/>
            <a:ext cx="5718175" cy="15773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207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Examine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Examine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starting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Examine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starting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689350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927975" cy="46583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statements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Session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99518" y="1186180"/>
            <a:ext cx="38735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99518" y="3066795"/>
            <a:ext cx="387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99518" y="4001515"/>
            <a:ext cx="387350" cy="18434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667" rIns="0" bIns="0" rtlCol="0">
            <a:spAutoFit/>
          </a:bodyPr>
          <a:lstStyle/>
          <a:p>
            <a:pPr marL="35687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Condition</a:t>
            </a:r>
            <a:r>
              <a:rPr sz="4000" spc="-20" dirty="0"/>
              <a:t> </a:t>
            </a:r>
            <a:r>
              <a:rPr sz="4000" dirty="0"/>
              <a:t>Code-Dependent</a:t>
            </a:r>
            <a:r>
              <a:rPr sz="4000" spc="-10" dirty="0"/>
              <a:t> Instructions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9841865" cy="2067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There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three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common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conditionally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different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conditionally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versions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404" rIns="0" bIns="0" rtlCol="0">
            <a:spAutoFit/>
          </a:bodyPr>
          <a:lstStyle/>
          <a:p>
            <a:pPr marL="16808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set</a:t>
            </a:r>
            <a:r>
              <a:rPr dirty="0"/>
              <a:t>:</a:t>
            </a:r>
            <a:r>
              <a:rPr spc="-10" dirty="0"/>
              <a:t> </a:t>
            </a:r>
            <a:r>
              <a:rPr dirty="0"/>
              <a:t>Read</a:t>
            </a:r>
            <a:r>
              <a:rPr spc="5" dirty="0"/>
              <a:t> </a:t>
            </a:r>
            <a:r>
              <a:rPr sz="4800" dirty="0"/>
              <a:t>condition</a:t>
            </a:r>
            <a:r>
              <a:rPr sz="4800" spc="-110" dirty="0"/>
              <a:t> </a:t>
            </a:r>
            <a:r>
              <a:rPr spc="-10" dirty="0"/>
              <a:t>codes</a:t>
            </a:r>
            <a:endParaRPr sz="4800">
              <a:latin typeface="Consolas"/>
              <a:cs typeface="Consola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387455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set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tion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condinonally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 a byte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 0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Reads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current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ﬂags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lang="en-US" sz="2800" b="0" i="0" u="none" strike="noStrike" kern="0" cap="none" spc="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</a:t>
            </a:r>
            <a:r>
              <a:rPr lang="en-US" sz="2800" kern="0" spc="5" dirty="0">
                <a:solidFill>
                  <a:sysClr val="windowText" lastClr="000000"/>
                </a:solidFill>
                <a:latin typeface="Calibri"/>
                <a:cs typeface="Calibri"/>
              </a:rPr>
              <a:t>d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single-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 (e.g., %al)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single-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locanon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perturb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Typically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followed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movzbl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those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879" y="4566411"/>
            <a:ext cx="3541395" cy="131508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793750" marR="5080" lvl="0" indent="-781050" algn="l" defTabSz="914400" rtl="0" eaLnBrk="1" fontAlgn="auto" latinLnBrk="0" hangingPunct="1">
              <a:lnSpc>
                <a:spcPct val="1014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small(int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16;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24600" y="4416620"/>
            <a:ext cx="0" cy="2060575"/>
          </a:xfrm>
          <a:custGeom>
            <a:avLst/>
            <a:gdLst/>
            <a:ahLst/>
            <a:cxnLst/>
            <a:rect l="l" t="t" r="r" b="b"/>
            <a:pathLst>
              <a:path h="2060575">
                <a:moveTo>
                  <a:pt x="0" y="0"/>
                </a:moveTo>
                <a:lnTo>
                  <a:pt x="1" y="2060380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46243" y="4350003"/>
            <a:ext cx="3149600" cy="173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$0xf,%edi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setle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%al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29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movzbl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%al,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retq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404" rIns="0" bIns="0" rtlCol="0">
            <a:spAutoFit/>
          </a:bodyPr>
          <a:lstStyle/>
          <a:p>
            <a:pPr marL="16808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set</a:t>
            </a:r>
            <a:r>
              <a:rPr dirty="0"/>
              <a:t>:</a:t>
            </a:r>
            <a:r>
              <a:rPr spc="-10" dirty="0"/>
              <a:t> </a:t>
            </a:r>
            <a:r>
              <a:rPr dirty="0"/>
              <a:t>Read</a:t>
            </a:r>
            <a:r>
              <a:rPr spc="5" dirty="0"/>
              <a:t> </a:t>
            </a:r>
            <a:r>
              <a:rPr sz="4800" dirty="0"/>
              <a:t>condition</a:t>
            </a:r>
            <a:r>
              <a:rPr sz="4800" spc="-110" dirty="0"/>
              <a:t> </a:t>
            </a:r>
            <a:r>
              <a:rPr spc="-10" dirty="0"/>
              <a:t>codes</a:t>
            </a:r>
            <a:endParaRPr sz="4800">
              <a:latin typeface="Consolas"/>
              <a:cs typeface="Consola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4025" y="1441450"/>
          <a:ext cx="11289029" cy="4940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8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6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69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71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2110">
                <a:tc gridSpan="5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3850004" algn="l"/>
                          <a:tab pos="7609205" algn="l"/>
                        </a:tabLst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Synonym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Set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Condition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(1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true,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false)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setz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zero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setne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setnz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equal /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zero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Negative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setns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Nonnegative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setg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setnle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&gt;)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setge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setnl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&gt;=)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setnge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&lt;)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setle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setng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 equal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&lt;=)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setnbe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Above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&gt;)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setae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setnb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Above or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(unsigned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&gt;=)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setnae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Below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(unsigned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&lt;)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setbe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01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setna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30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Below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equal (unsigned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&lt;=)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867" rIns="0" bIns="0" rtlCol="0">
            <a:spAutoFit/>
          </a:bodyPr>
          <a:lstStyle/>
          <a:p>
            <a:pPr marL="219138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cmov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Conditional</a:t>
            </a:r>
            <a:r>
              <a:rPr spc="-20" dirty="0"/>
              <a:t> move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0758805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cmovx</a:t>
            </a:r>
            <a:r>
              <a:rPr kumimoji="0" sz="2800" b="1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src,dst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conditionally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moves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src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dst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src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dst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holds;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change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otherwise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src</a:t>
            </a:r>
            <a:r>
              <a:rPr kumimoji="0" sz="2800" b="0" i="0" u="none" strike="noStrike" kern="0" cap="none" spc="-9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address/register,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dst</a:t>
            </a:r>
            <a:r>
              <a:rPr kumimoji="0" sz="2800" b="0" i="0" u="none" strike="noStrike" kern="0" cap="none" spc="-9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efficient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branch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(i.e.,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Often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seen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with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ternary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operator: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then: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else;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879" y="4566411"/>
            <a:ext cx="4907915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793750" marR="5080" lvl="0" indent="-781050" algn="l" defTabSz="914400" rtl="0" eaLnBrk="1" fontAlgn="auto" latinLnBrk="0" hangingPunct="1">
              <a:lnSpc>
                <a:spcPct val="1014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max(int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y)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&gt;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: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5879" y="5428995"/>
            <a:ext cx="22097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46243" y="4350003"/>
            <a:ext cx="611505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14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 mov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13081" y="4350003"/>
            <a:ext cx="1978025" cy="88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%edi,%esi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46243" y="5215635"/>
            <a:ext cx="3345179" cy="8699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29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cmovge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%esi,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retq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324600" y="4416620"/>
            <a:ext cx="0" cy="2060575"/>
          </a:xfrm>
          <a:custGeom>
            <a:avLst/>
            <a:gdLst/>
            <a:ahLst/>
            <a:cxnLst/>
            <a:rect l="l" t="t" r="r" b="b"/>
            <a:pathLst>
              <a:path h="2060575">
                <a:moveTo>
                  <a:pt x="0" y="0"/>
                </a:moveTo>
                <a:lnTo>
                  <a:pt x="1" y="2060380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867" rIns="0" bIns="0" rtlCol="0">
            <a:spAutoFit/>
          </a:bodyPr>
          <a:lstStyle/>
          <a:p>
            <a:pPr marL="219138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cmov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Conditional</a:t>
            </a:r>
            <a:r>
              <a:rPr spc="-20" dirty="0"/>
              <a:t> move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4025" y="1441450"/>
          <a:ext cx="11276330" cy="4758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3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3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7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8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110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Synonym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Condition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cmove</a:t>
                      </a:r>
                      <a:endParaRPr sz="1800" dirty="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cmovz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zero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(ZF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1)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cmovne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cmovnz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zero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(ZF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Negative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(SF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1)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cmovns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NonnegaOve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cmovg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cmovnle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&gt;)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(SF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SF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OF)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cmovge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cmovnl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equal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&gt;=)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OF)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cmovnge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(signed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&lt;)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(SF !=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OF)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cmovle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cmovng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 equal (signed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&lt;=)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(ZF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SF!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OF)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cmovnbe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Above (unsigned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&gt;) (CF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 and ZF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cmovae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cmovnb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Above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equal (unsigned &gt;=) (CF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cmovnae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Below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(unsigned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&lt;)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(CF =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1)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cmovbe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S,R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2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cmovna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Below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 equal (unsigned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&lt;=)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(CF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 1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ZF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1)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57898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Recap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7775575" cy="51676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Flow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statements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While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time: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calls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95125" y="6537141"/>
            <a:ext cx="97155" cy="18542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0861" y="176565"/>
              <a:ext cx="558800" cy="546099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520609" y="2392420"/>
            <a:ext cx="571500" cy="470534"/>
          </a:xfrm>
          <a:custGeom>
            <a:avLst/>
            <a:gdLst/>
            <a:ahLst/>
            <a:cxnLst/>
            <a:rect l="l" t="t" r="r" b="b"/>
            <a:pathLst>
              <a:path w="571500" h="470535">
                <a:moveTo>
                  <a:pt x="571499" y="0"/>
                </a:moveTo>
                <a:lnTo>
                  <a:pt x="0" y="0"/>
                </a:lnTo>
                <a:lnTo>
                  <a:pt x="0" y="470140"/>
                </a:lnTo>
                <a:lnTo>
                  <a:pt x="571499" y="470140"/>
                </a:lnTo>
                <a:lnTo>
                  <a:pt x="571499" y="0"/>
                </a:lnTo>
                <a:close/>
              </a:path>
            </a:pathLst>
          </a:custGeom>
          <a:solidFill>
            <a:srgbClr val="FBE5D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4945" y="3028344"/>
            <a:ext cx="4726709" cy="3716823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8628" rIns="0" bIns="0" rtlCol="0">
            <a:spAutoFit/>
          </a:bodyPr>
          <a:lstStyle/>
          <a:p>
            <a:pPr marL="1886585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30" dirty="0"/>
              <a:t> </a:t>
            </a:r>
            <a:r>
              <a:rPr dirty="0"/>
              <a:t>to</a:t>
            </a:r>
            <a:r>
              <a:rPr spc="-20" dirty="0"/>
              <a:t> </a:t>
            </a:r>
            <a:r>
              <a:rPr dirty="0"/>
              <a:t>remember</a:t>
            </a:r>
            <a:r>
              <a:rPr spc="5" dirty="0"/>
              <a:t> </a:t>
            </a:r>
            <a:r>
              <a:rPr spc="-10" dirty="0"/>
              <a:t>cmp/jmp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31140" y="1265428"/>
            <a:ext cx="100253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S2</a:t>
            </a:r>
            <a:r>
              <a:rPr kumimoji="0" sz="2800" b="0" i="0" u="none" strike="noStrike" kern="0" cap="none" spc="-9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–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(just sets condition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codes).</a:t>
            </a:r>
            <a:r>
              <a:rPr kumimoji="0" sz="28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But</a:t>
            </a:r>
            <a:r>
              <a:rPr kumimoji="0" sz="28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generally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140" y="3816603"/>
            <a:ext cx="5986780" cy="23469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763905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Much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important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remember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exact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Yes,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they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fully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explain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jmp…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606425" lvl="1" indent="-228600" algn="l" defTabSz="914400" rtl="0" eaLnBrk="1" fontAlgn="auto" latinLnBrk="0" hangingPunct="1">
              <a:lnSpc>
                <a:spcPts val="259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…but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more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important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translate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back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into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you’re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interested,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B&amp;O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p.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206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has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details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103" y="1911603"/>
            <a:ext cx="1978025" cy="882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>
                <a:tab pos="7931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jg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…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048000" y="2048112"/>
            <a:ext cx="1058545" cy="655955"/>
          </a:xfrm>
          <a:custGeom>
            <a:avLst/>
            <a:gdLst/>
            <a:ahLst/>
            <a:cxnLst/>
            <a:rect l="l" t="t" r="r" b="b"/>
            <a:pathLst>
              <a:path w="1058545" h="655955">
                <a:moveTo>
                  <a:pt x="730305" y="0"/>
                </a:moveTo>
                <a:lnTo>
                  <a:pt x="730305" y="163896"/>
                </a:lnTo>
                <a:lnTo>
                  <a:pt x="327789" y="163896"/>
                </a:lnTo>
                <a:lnTo>
                  <a:pt x="327789" y="0"/>
                </a:lnTo>
                <a:lnTo>
                  <a:pt x="0" y="327790"/>
                </a:lnTo>
                <a:lnTo>
                  <a:pt x="327789" y="655579"/>
                </a:lnTo>
                <a:lnTo>
                  <a:pt x="327789" y="491684"/>
                </a:lnTo>
                <a:lnTo>
                  <a:pt x="730305" y="491684"/>
                </a:lnTo>
                <a:lnTo>
                  <a:pt x="730305" y="655579"/>
                </a:lnTo>
                <a:lnTo>
                  <a:pt x="1058095" y="327790"/>
                </a:lnTo>
                <a:lnTo>
                  <a:pt x="730305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87260" y="1880603"/>
            <a:ext cx="2209800" cy="990600"/>
          </a:xfrm>
          <a:prstGeom prst="rect">
            <a:avLst/>
          </a:prstGeom>
          <a:ln w="38100">
            <a:solidFill>
              <a:srgbClr val="ED7D31"/>
            </a:solidFill>
          </a:ln>
        </p:spPr>
        <p:txBody>
          <a:bodyPr vert="horz" wrap="square" lIns="0" tIns="224154" rIns="0" bIns="0" rtlCol="0">
            <a:spAutoFit/>
          </a:bodyPr>
          <a:lstStyle/>
          <a:p>
            <a:pPr marL="292735" marR="0" lvl="0" indent="0" algn="l" defTabSz="914400" rtl="0" eaLnBrk="1" fontAlgn="auto" latinLnBrk="0" hangingPunct="1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Tx/>
              <a:buSzTx/>
              <a:buFontTx/>
              <a:buNone/>
              <a:tabLst>
                <a:tab pos="1411605" algn="l"/>
              </a:tabLst>
              <a:defRPr/>
            </a:pPr>
            <a:r>
              <a:rPr kumimoji="0" sz="32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396346" y="2140831"/>
            <a:ext cx="449580" cy="470534"/>
          </a:xfrm>
          <a:prstGeom prst="rect">
            <a:avLst/>
          </a:prstGeom>
          <a:solidFill>
            <a:srgbClr val="FBE5D6"/>
          </a:solidFill>
        </p:spPr>
        <p:txBody>
          <a:bodyPr vert="horz" wrap="square" lIns="0" tIns="0" rIns="0" bIns="0" rtlCol="0">
            <a:spAutoFit/>
          </a:bodyPr>
          <a:lstStyle/>
          <a:p>
            <a:pPr marL="130175" marR="0" lvl="0" indent="0" algn="l" defTabSz="914400" rtl="0" eaLnBrk="1" fontAlgn="auto" latinLnBrk="0" hangingPunct="1">
              <a:lnSpc>
                <a:spcPts val="3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&gt;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23547" y="2092452"/>
            <a:ext cx="24879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1075" algn="l"/>
              </a:tabLst>
              <a:defRPr/>
            </a:pP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</a:t>
            </a:r>
            <a:r>
              <a:rPr kumimoji="0" sz="3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3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272011" y="2048112"/>
            <a:ext cx="1058545" cy="655955"/>
          </a:xfrm>
          <a:custGeom>
            <a:avLst/>
            <a:gdLst/>
            <a:ahLst/>
            <a:cxnLst/>
            <a:rect l="l" t="t" r="r" b="b"/>
            <a:pathLst>
              <a:path w="1058545" h="655955">
                <a:moveTo>
                  <a:pt x="730305" y="0"/>
                </a:moveTo>
                <a:lnTo>
                  <a:pt x="730305" y="163896"/>
                </a:lnTo>
                <a:lnTo>
                  <a:pt x="327789" y="163896"/>
                </a:lnTo>
                <a:lnTo>
                  <a:pt x="327789" y="0"/>
                </a:lnTo>
                <a:lnTo>
                  <a:pt x="0" y="327790"/>
                </a:lnTo>
                <a:lnTo>
                  <a:pt x="327789" y="655579"/>
                </a:lnTo>
                <a:lnTo>
                  <a:pt x="327789" y="491684"/>
                </a:lnTo>
                <a:lnTo>
                  <a:pt x="730305" y="491684"/>
                </a:lnTo>
                <a:lnTo>
                  <a:pt x="730305" y="655579"/>
                </a:lnTo>
                <a:lnTo>
                  <a:pt x="1058094" y="327790"/>
                </a:lnTo>
                <a:lnTo>
                  <a:pt x="730305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7731" y="2140831"/>
            <a:ext cx="571500" cy="470534"/>
          </a:xfrm>
          <a:prstGeom prst="rect">
            <a:avLst/>
          </a:prstGeom>
          <a:solidFill>
            <a:srgbClr val="FBE5D6"/>
          </a:solidFill>
        </p:spPr>
        <p:txBody>
          <a:bodyPr vert="horz" wrap="square" lIns="0" tIns="0" rIns="0" bIns="0" rtlCol="0">
            <a:spAutoFit/>
          </a:bodyPr>
          <a:lstStyle/>
          <a:p>
            <a:pPr marL="187960" marR="0" lvl="0" indent="0" algn="l" defTabSz="914400" rtl="0" eaLnBrk="1" fontAlgn="auto" latinLnBrk="0" hangingPunct="1">
              <a:lnSpc>
                <a:spcPts val="3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&gt;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879260" y="6524441"/>
            <a:ext cx="12255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9254" y="4988830"/>
            <a:ext cx="4146550" cy="514350"/>
          </a:xfrm>
          <a:custGeom>
            <a:avLst/>
            <a:gdLst/>
            <a:ahLst/>
            <a:cxnLst/>
            <a:rect l="l" t="t" r="r" b="b"/>
            <a:pathLst>
              <a:path w="4146550" h="514350">
                <a:moveTo>
                  <a:pt x="4146330" y="0"/>
                </a:moveTo>
                <a:lnTo>
                  <a:pt x="0" y="0"/>
                </a:lnTo>
                <a:lnTo>
                  <a:pt x="0" y="514225"/>
                </a:lnTo>
                <a:lnTo>
                  <a:pt x="4146330" y="514225"/>
                </a:lnTo>
                <a:lnTo>
                  <a:pt x="4146330" y="0"/>
                </a:lnTo>
                <a:close/>
              </a:path>
            </a:pathLst>
          </a:custGeom>
          <a:solidFill>
            <a:srgbClr val="FBE5D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1118" y="176565"/>
            <a:ext cx="558800" cy="5460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8628" rIns="0" bIns="0" rtlCol="0">
            <a:spAutoFit/>
          </a:bodyPr>
          <a:lstStyle/>
          <a:p>
            <a:pPr marL="2667000">
              <a:lnSpc>
                <a:spcPct val="100000"/>
              </a:lnSpc>
              <a:spcBef>
                <a:spcPts val="100"/>
              </a:spcBef>
            </a:pPr>
            <a:r>
              <a:rPr dirty="0"/>
              <a:t>Remember</a:t>
            </a:r>
            <a:r>
              <a:rPr spc="-5" dirty="0"/>
              <a:t> </a:t>
            </a:r>
            <a:r>
              <a:rPr dirty="0">
                <a:latin typeface="Consolas"/>
                <a:cs typeface="Consolas"/>
              </a:rPr>
              <a:t>test</a:t>
            </a:r>
            <a:r>
              <a:rPr spc="-1130" dirty="0">
                <a:latin typeface="Consolas"/>
                <a:cs typeface="Consolas"/>
              </a:rPr>
              <a:t> </a:t>
            </a:r>
            <a:r>
              <a:rPr spc="-10" dirty="0"/>
              <a:t>exists</a:t>
            </a:r>
          </a:p>
        </p:txBody>
      </p:sp>
      <p:sp>
        <p:nvSpPr>
          <p:cNvPr id="5" name="object 5"/>
          <p:cNvSpPr/>
          <p:nvPr/>
        </p:nvSpPr>
        <p:spPr>
          <a:xfrm>
            <a:off x="520608" y="2392420"/>
            <a:ext cx="718185" cy="470534"/>
          </a:xfrm>
          <a:custGeom>
            <a:avLst/>
            <a:gdLst/>
            <a:ahLst/>
            <a:cxnLst/>
            <a:rect l="l" t="t" r="r" b="b"/>
            <a:pathLst>
              <a:path w="718185" h="470535">
                <a:moveTo>
                  <a:pt x="717937" y="0"/>
                </a:moveTo>
                <a:lnTo>
                  <a:pt x="0" y="0"/>
                </a:lnTo>
                <a:lnTo>
                  <a:pt x="0" y="470140"/>
                </a:lnTo>
                <a:lnTo>
                  <a:pt x="717937" y="470140"/>
                </a:lnTo>
                <a:lnTo>
                  <a:pt x="717937" y="0"/>
                </a:lnTo>
                <a:close/>
              </a:path>
            </a:pathLst>
          </a:custGeom>
          <a:solidFill>
            <a:srgbClr val="FBE5D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1045972"/>
            <a:ext cx="4266565" cy="1747520"/>
          </a:xfrm>
          <a:prstGeom prst="rect">
            <a:avLst/>
          </a:prstGeom>
        </p:spPr>
        <p:txBody>
          <a:bodyPr vert="horz" wrap="square" lIns="0" tIns="231775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8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&amp;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27660" marR="1001394" lvl="0" indent="0" algn="l" defTabSz="914400" rtl="0" eaLnBrk="1" fontAlgn="auto" latinLnBrk="0" hangingPunct="1">
              <a:lnSpc>
                <a:spcPct val="100699"/>
              </a:lnSpc>
              <a:spcBef>
                <a:spcPts val="1705"/>
              </a:spcBef>
              <a:spcAft>
                <a:spcPts val="0"/>
              </a:spcAft>
              <a:buClrTx/>
              <a:buSzTx/>
              <a:buFontTx/>
              <a:buNone/>
              <a:tabLst>
                <a:tab pos="130365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%edi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jns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…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2197" y="4235195"/>
            <a:ext cx="5845810" cy="123888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&amp;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is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nonnegative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2384" marR="0" lvl="0" indent="0" algn="l" defTabSz="914400" rtl="0" eaLnBrk="1" fontAlgn="auto" latinLnBrk="0" hangingPunct="1">
              <a:lnSpc>
                <a:spcPct val="100000"/>
              </a:lnSpc>
              <a:spcBef>
                <a:spcPts val="9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is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nonnegative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90043" y="3016137"/>
            <a:ext cx="1021715" cy="975360"/>
          </a:xfrm>
          <a:custGeom>
            <a:avLst/>
            <a:gdLst/>
            <a:ahLst/>
            <a:cxnLst/>
            <a:rect l="l" t="t" r="r" b="b"/>
            <a:pathLst>
              <a:path w="1021714" h="975360">
                <a:moveTo>
                  <a:pt x="510644" y="0"/>
                </a:moveTo>
                <a:lnTo>
                  <a:pt x="0" y="321962"/>
                </a:lnTo>
                <a:lnTo>
                  <a:pt x="270579" y="321962"/>
                </a:lnTo>
                <a:lnTo>
                  <a:pt x="270579" y="652882"/>
                </a:lnTo>
                <a:lnTo>
                  <a:pt x="0" y="652882"/>
                </a:lnTo>
                <a:lnTo>
                  <a:pt x="510644" y="974845"/>
                </a:lnTo>
                <a:lnTo>
                  <a:pt x="1021289" y="652882"/>
                </a:lnTo>
                <a:lnTo>
                  <a:pt x="750709" y="652882"/>
                </a:lnTo>
                <a:lnTo>
                  <a:pt x="750709" y="321962"/>
                </a:lnTo>
                <a:lnTo>
                  <a:pt x="1021289" y="321962"/>
                </a:lnTo>
                <a:lnTo>
                  <a:pt x="510644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4495" y="1702671"/>
            <a:ext cx="5435916" cy="427544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86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867" rIns="0" bIns="0" rtlCol="0">
            <a:spAutoFit/>
          </a:bodyPr>
          <a:lstStyle/>
          <a:p>
            <a:pPr marL="1820545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25" dirty="0"/>
              <a:t> </a:t>
            </a:r>
            <a:r>
              <a:rPr dirty="0"/>
              <a:t>Fill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10" dirty="0"/>
              <a:t> blanks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155690" y="1367736"/>
          <a:ext cx="5615305" cy="2600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8135">
                <a:tc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&lt;+0&gt;: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2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729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&lt;+5&gt;: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37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%rsi,%rdi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45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&lt;+8&gt;: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45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jge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45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0x1151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45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&lt;loop+24&gt;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1750">
                        <a:lnSpc>
                          <a:spcPts val="245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&lt;+10&gt;: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455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lea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729">
                        <a:lnSpc>
                          <a:spcPts val="2455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(%rdi,%rsi,1),%rdx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marL="31750">
                        <a:lnSpc>
                          <a:spcPts val="231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&lt;+14&gt;: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31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imul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231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%rdx,%rax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&lt;+18&gt;: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37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add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729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$0x1,%rdi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&lt;+22&gt;: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jmp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0x113e</a:t>
                      </a:r>
                      <a:r>
                        <a:rPr sz="2400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&lt;loop+5&gt;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&lt;+24&gt;: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307340" y="1316228"/>
            <a:ext cx="4738370" cy="2942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ct val="987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2368550" algn="l"/>
                <a:tab pos="3378835" algn="l"/>
                <a:tab pos="3547110" algn="l"/>
                <a:tab pos="455676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 result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(1)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(2)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022350" marR="5080" lvl="0" indent="0" algn="l" defTabSz="914400" rtl="0" eaLnBrk="1" fontAlgn="auto" latinLnBrk="0" hangingPunct="1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00275" algn="l"/>
                <a:tab pos="3209925" algn="l"/>
                <a:tab pos="455612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(3)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(4)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83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57198" y="4786744"/>
            <a:ext cx="4942840" cy="1676400"/>
          </a:xfrm>
          <a:prstGeom prst="rect">
            <a:avLst/>
          </a:prstGeom>
          <a:ln w="38100">
            <a:solidFill>
              <a:srgbClr val="ED7D31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GCC</a:t>
            </a:r>
            <a:r>
              <a:rPr kumimoji="0" sz="20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0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common</a:t>
            </a:r>
            <a:r>
              <a:rPr kumimoji="0" sz="20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0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while</a:t>
            </a:r>
            <a:r>
              <a:rPr kumimoji="0" sz="20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0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loop</a:t>
            </a:r>
            <a:r>
              <a:rPr kumimoji="0" sz="20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0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construction: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 past loop if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fails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 to 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41540" y="6430771"/>
            <a:ext cx="3366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0" cap="none" spc="-1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Arial"/>
                <a:ea typeface="+mn-ea"/>
                <a:cs typeface="Arial"/>
              </a:rPr>
              <a:t>https://godbolt.org/z/zrW6c5MGa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867" rIns="0" bIns="0" rtlCol="0">
            <a:spAutoFit/>
          </a:bodyPr>
          <a:lstStyle/>
          <a:p>
            <a:pPr marL="1820545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25" dirty="0"/>
              <a:t> </a:t>
            </a:r>
            <a:r>
              <a:rPr dirty="0"/>
              <a:t>Fill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10" dirty="0"/>
              <a:t> blanks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146097" y="1367736"/>
          <a:ext cx="5615305" cy="2600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8135">
                <a:tc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&lt;+0&gt;: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2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729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b="1" spc="-10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&lt;+5&gt;: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370"/>
                        </a:lnSpc>
                      </a:pPr>
                      <a:r>
                        <a:rPr sz="2400" b="1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2370"/>
                        </a:lnSpc>
                      </a:pPr>
                      <a:r>
                        <a:rPr sz="2400" b="1" spc="-10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%rsi,%rdi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455"/>
                        </a:lnSpc>
                      </a:pPr>
                      <a:r>
                        <a:rPr sz="2400" b="1" spc="-10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&lt;+8&gt;: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455"/>
                        </a:lnSpc>
                      </a:pPr>
                      <a:r>
                        <a:rPr sz="2400" b="1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jge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455"/>
                        </a:lnSpc>
                      </a:pPr>
                      <a:r>
                        <a:rPr sz="2400" b="1" spc="-10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0x1151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455"/>
                        </a:lnSpc>
                      </a:pPr>
                      <a:r>
                        <a:rPr sz="2400" b="1" spc="-10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&lt;loop+24&gt;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1750">
                        <a:lnSpc>
                          <a:spcPts val="2455"/>
                        </a:lnSpc>
                      </a:pPr>
                      <a:r>
                        <a:rPr sz="24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&lt;+10&gt;: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455"/>
                        </a:lnSpc>
                      </a:pPr>
                      <a:r>
                        <a:rPr sz="24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lea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729">
                        <a:lnSpc>
                          <a:spcPts val="2455"/>
                        </a:lnSpc>
                      </a:pPr>
                      <a:r>
                        <a:rPr sz="24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(%rdi,%rsi,1),%rdx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marL="31750">
                        <a:lnSpc>
                          <a:spcPts val="2310"/>
                        </a:lnSpc>
                      </a:pPr>
                      <a:r>
                        <a:rPr sz="24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&lt;+14&gt;: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310"/>
                        </a:lnSpc>
                      </a:pPr>
                      <a:r>
                        <a:rPr sz="2400" b="1" spc="-2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imul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2310"/>
                        </a:lnSpc>
                      </a:pPr>
                      <a:r>
                        <a:rPr sz="24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%rdx,%rax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&lt;+18&gt;: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370"/>
                        </a:lnSpc>
                      </a:pPr>
                      <a:r>
                        <a:rPr sz="24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add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729">
                        <a:lnSpc>
                          <a:spcPts val="2370"/>
                        </a:lnSpc>
                      </a:pPr>
                      <a:r>
                        <a:rPr sz="24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$0x1,%rdi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b="1" spc="-10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&lt;+22&gt;: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360"/>
                        </a:lnSpc>
                      </a:pPr>
                      <a:r>
                        <a:rPr sz="2400" b="1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b="1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0x113e</a:t>
                      </a:r>
                      <a:r>
                        <a:rPr sz="2400" b="1" spc="3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&lt;loop+5&gt;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&lt;+24&gt;: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07340" y="1316228"/>
            <a:ext cx="4738370" cy="2942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ct val="987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2368550" algn="l"/>
                <a:tab pos="3378835" algn="l"/>
                <a:tab pos="3547110" algn="l"/>
                <a:tab pos="455676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 result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(1)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(2)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022350" marR="5080" lvl="0" indent="0" algn="l" defTabSz="914400" rtl="0" eaLnBrk="1" fontAlgn="auto" latinLnBrk="0" hangingPunct="1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00275" algn="l"/>
                <a:tab pos="3209925" algn="l"/>
                <a:tab pos="455612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(3)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(4)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83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57198" y="4786744"/>
            <a:ext cx="4942840" cy="1676400"/>
          </a:xfrm>
          <a:prstGeom prst="rect">
            <a:avLst/>
          </a:prstGeom>
          <a:ln w="38100">
            <a:solidFill>
              <a:srgbClr val="ED7D31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GCC</a:t>
            </a:r>
            <a:r>
              <a:rPr kumimoji="0" sz="2000" b="1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0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common</a:t>
            </a:r>
            <a:r>
              <a:rPr kumimoji="0" sz="20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0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while</a:t>
            </a:r>
            <a:r>
              <a:rPr kumimoji="0" sz="20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0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loop</a:t>
            </a:r>
            <a:r>
              <a:rPr kumimoji="0" sz="2000" b="1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0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construction: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 past loop if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fails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Body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 to 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867" rIns="0" bIns="0" rtlCol="0">
            <a:spAutoFit/>
          </a:bodyPr>
          <a:lstStyle/>
          <a:p>
            <a:pPr marL="1820545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25" dirty="0"/>
              <a:t> </a:t>
            </a:r>
            <a:r>
              <a:rPr dirty="0"/>
              <a:t>Fill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10" dirty="0"/>
              <a:t> blanks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93697" y="1367736"/>
          <a:ext cx="5615940" cy="2600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&lt;+0&gt;: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2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&lt;+5&gt;: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9695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9695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%rsi,%rdi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96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265">
                <a:tc gridSpan="3">
                  <a:txBody>
                    <a:bodyPr/>
                    <a:lstStyle/>
                    <a:p>
                      <a:pPr marL="31750">
                        <a:lnSpc>
                          <a:spcPts val="2455"/>
                        </a:lnSpc>
                        <a:tabLst>
                          <a:tab pos="1377315" algn="l"/>
                          <a:tab pos="2555240" algn="l"/>
                        </a:tabLst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&lt;+8&gt;: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2400" spc="-25" dirty="0">
                          <a:latin typeface="Consolas"/>
                          <a:cs typeface="Consolas"/>
                        </a:rPr>
                        <a:t>jge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	0x1151</a:t>
                      </a:r>
                      <a:r>
                        <a:rPr sz="2400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&lt;loop+24&gt;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&lt;+10&gt;: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12573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lea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125730" marB="0"/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(%rdi,%rsi,1),%rdx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12573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&lt;+14&gt;: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imul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%rdx,%rax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&lt;+18&gt;: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add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$0x1,%rdi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6012747" y="4236211"/>
            <a:ext cx="187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826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&lt;+22&gt;: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36872" y="4236211"/>
            <a:ext cx="2550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0x113e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12747" y="48976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&lt;+24&gt;: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58947" y="4897628"/>
            <a:ext cx="699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340" y="1316228"/>
            <a:ext cx="4738370" cy="2942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ct val="987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3378835" algn="l"/>
                <a:tab pos="455676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 result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022350" marR="5080" lvl="0" indent="0" algn="l" defTabSz="914400" rtl="0" eaLnBrk="1" fontAlgn="auto" latinLnBrk="0" hangingPunct="1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09925" algn="l"/>
                <a:tab pos="455612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83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867" rIns="0" bIns="0" rtlCol="0">
            <a:spAutoFit/>
          </a:bodyPr>
          <a:lstStyle/>
          <a:p>
            <a:pPr marL="1820545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25" dirty="0"/>
              <a:t> </a:t>
            </a:r>
            <a:r>
              <a:rPr dirty="0"/>
              <a:t>Fill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10" dirty="0"/>
              <a:t> blanks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316228"/>
            <a:ext cx="4738370" cy="2942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ct val="987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>
                <a:tab pos="2077720" algn="l"/>
                <a:tab pos="3378835" algn="l"/>
                <a:tab pos="3658870" algn="l"/>
                <a:tab pos="455676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loop(long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 result = </a:t>
            </a:r>
            <a:r>
              <a:rPr kumimoji="0" sz="3600" b="0" i="0" u="heavy" strike="noStrike" kern="0" cap="none" spc="0" normalizeH="0" baseline="4629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3600" b="1" i="0" u="heavy" strike="noStrike" kern="0" cap="none" spc="-75" normalizeH="0" baseline="4629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1</a:t>
            </a:r>
            <a:r>
              <a:rPr kumimoji="0" sz="3600" b="1" i="0" u="heavy" strike="noStrike" kern="0" cap="none" spc="0" normalizeH="0" baseline="4629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</a:t>
            </a:r>
            <a:r>
              <a:rPr kumimoji="0" sz="3600" b="0" i="0" u="heavy" strike="noStrike" kern="0" cap="none" spc="0" normalizeH="0" baseline="3472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3600" b="1" i="0" u="heavy" strike="noStrike" kern="0" cap="none" spc="0" normalizeH="0" baseline="3472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a &lt;</a:t>
            </a:r>
            <a:r>
              <a:rPr kumimoji="0" sz="3600" b="1" i="0" u="heavy" strike="noStrike" kern="0" cap="none" spc="15" normalizeH="0" baseline="3472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3600" b="1" i="0" u="heavy" strike="noStrike" kern="0" cap="none" spc="-75" normalizeH="0" baseline="3472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b</a:t>
            </a:r>
            <a:r>
              <a:rPr kumimoji="0" sz="3600" b="1" i="0" u="heavy" strike="noStrike" kern="0" cap="none" spc="0" normalizeH="0" baseline="3472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022350" marR="0" lvl="0" indent="0" algn="l" defTabSz="914400" rtl="0" eaLnBrk="1" fontAlgn="auto" latinLnBrk="0" hangingPunct="1">
              <a:lnSpc>
                <a:spcPts val="27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0" cap="none" spc="0" normalizeH="0" baseline="-462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</a:t>
            </a:r>
            <a:r>
              <a:rPr kumimoji="0" sz="3600" b="0" i="0" u="none" strike="noStrike" kern="0" cap="none" spc="60" normalizeH="0" baseline="-462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600" b="0" i="0" u="none" strike="noStrike" kern="0" cap="none" spc="0" normalizeH="0" baseline="-462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3600" b="0" i="0" u="none" strike="noStrike" kern="0" cap="none" spc="-869" normalizeH="0" baseline="-462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esult*(a+b)</a:t>
            </a:r>
            <a:r>
              <a:rPr kumimoji="0" sz="2400" b="1" i="0" u="heavy" strike="noStrike" kern="0" cap="none" spc="-69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3600" b="0" i="0" u="none" strike="noStrike" kern="0" cap="none" spc="-75" normalizeH="0" baseline="-462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3600" b="0" i="0" u="none" strike="noStrike" kern="0" cap="none" spc="0" normalizeH="0" baseline="-4629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02235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3209925" algn="l"/>
              </a:tabLst>
              <a:defRPr/>
            </a:pPr>
            <a:r>
              <a:rPr kumimoji="0" sz="3600" b="0" i="0" u="none" strike="noStrike" kern="0" cap="none" spc="0" normalizeH="0" baseline="-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</a:t>
            </a:r>
            <a:r>
              <a:rPr kumimoji="0" sz="3600" b="0" i="0" u="none" strike="noStrike" kern="0" cap="none" spc="15" normalizeH="0" baseline="-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600" b="0" i="0" u="none" strike="noStrike" kern="0" cap="none" spc="0" normalizeH="0" baseline="-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3600" b="0" i="0" u="none" strike="noStrike" kern="0" cap="none" spc="15" normalizeH="0" baseline="-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heavy" strike="noStrike" kern="0" cap="none" spc="3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 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a</a:t>
            </a:r>
            <a:r>
              <a:rPr kumimoji="0" sz="2400" b="1" i="0" u="heavy" strike="noStrike" kern="0" cap="none" spc="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+</a:t>
            </a:r>
            <a:r>
              <a:rPr kumimoji="0" sz="2400" b="1" i="0" u="heavy" strike="noStrike" kern="0" cap="none" spc="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heavy" strike="noStrike" kern="0" cap="none" spc="-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1</a:t>
            </a:r>
            <a:r>
              <a:rPr kumimoji="0" sz="24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ea typeface="+mn-ea"/>
                <a:cs typeface="Consolas"/>
              </a:rPr>
              <a:t>	</a:t>
            </a:r>
            <a:r>
              <a:rPr kumimoji="0" sz="3600" b="0" i="0" u="none" strike="noStrike" kern="0" cap="none" spc="-75" normalizeH="0" baseline="-2314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3600" b="0" i="0" u="none" strike="noStrike" kern="0" cap="none" spc="0" normalizeH="0" baseline="-2314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83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993697" y="1367736"/>
          <a:ext cx="5617844" cy="2600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0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3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&lt;+0&gt;: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22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&lt;+5&gt;: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9695" marB="0"/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9695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%rsi,%rdi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996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265">
                <a:tc gridSpan="3">
                  <a:txBody>
                    <a:bodyPr/>
                    <a:lstStyle/>
                    <a:p>
                      <a:pPr marL="31750">
                        <a:lnSpc>
                          <a:spcPts val="2455"/>
                        </a:lnSpc>
                        <a:tabLst>
                          <a:tab pos="1377950" algn="l"/>
                          <a:tab pos="2555875" algn="l"/>
                        </a:tabLst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&lt;+8&gt;: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2400" spc="-25" dirty="0">
                          <a:latin typeface="Consolas"/>
                          <a:cs typeface="Consolas"/>
                        </a:rPr>
                        <a:t>jge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	0x1151</a:t>
                      </a:r>
                      <a:r>
                        <a:rPr sz="2400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&lt;loop+24&gt;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&lt;+10&gt;: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12573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lea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12573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(%rdi,%rsi,1),%rdx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12573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&lt;+14&gt;: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imul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%rdx,%rax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&lt;+18&gt;: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add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$0x1,%rdi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012747" y="4236211"/>
            <a:ext cx="1877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589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&lt;+22&gt;: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37485" y="4236211"/>
            <a:ext cx="2550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0x113e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&lt;loop+5&gt;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12747" y="4897628"/>
            <a:ext cx="103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&lt;+24&gt;: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9345" y="4897628"/>
            <a:ext cx="699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867" rIns="0" bIns="0" rtlCol="0">
            <a:spAutoFit/>
          </a:bodyPr>
          <a:lstStyle/>
          <a:p>
            <a:pPr marL="6775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test </a:t>
            </a:r>
            <a:r>
              <a:rPr dirty="0"/>
              <a:t>practice:</a:t>
            </a:r>
            <a:r>
              <a:rPr spc="-5" dirty="0"/>
              <a:t> </a:t>
            </a:r>
            <a:r>
              <a:rPr dirty="0"/>
              <a:t>What’s</a:t>
            </a:r>
            <a:r>
              <a:rPr spc="-10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dirty="0"/>
              <a:t>C</a:t>
            </a:r>
            <a:r>
              <a:rPr spc="-5" dirty="0"/>
              <a:t> </a:t>
            </a:r>
            <a:r>
              <a:rPr spc="-10" dirty="0"/>
              <a:t>code?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089" y="1369632"/>
          <a:ext cx="10608307" cy="227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9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0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6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6600">
                <a:tc>
                  <a:txBody>
                    <a:bodyPr/>
                    <a:lstStyle/>
                    <a:p>
                      <a:pPr marL="31750">
                        <a:lnSpc>
                          <a:spcPts val="246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0x400546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0x400548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46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&lt;test_func&gt;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&lt;test_func+2&gt;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246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test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6520">
                        <a:lnSpc>
                          <a:spcPts val="318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jns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735">
                        <a:lnSpc>
                          <a:spcPts val="246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%edi,%edi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292735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0x400550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80"/>
                        </a:spcBef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&lt;test_func+10&gt;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2895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6065">
                <a:tc>
                  <a:txBody>
                    <a:bodyPr/>
                    <a:lstStyle/>
                    <a:p>
                      <a:pPr marL="31750">
                        <a:lnSpc>
                          <a:spcPts val="275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0x40054a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0x40054f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0x400550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0x400555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5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&lt;test_func+4&gt;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&lt;test_func+9&gt;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&lt;test_func+10&gt;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&lt;test_func+15&gt;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275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mov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6520" marR="285115">
                        <a:lnSpc>
                          <a:spcPts val="3000"/>
                        </a:lnSpc>
                        <a:spcBef>
                          <a:spcPts val="219"/>
                        </a:spcBef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retq </a:t>
                      </a:r>
                      <a:r>
                        <a:rPr sz="2800" spc="-25" dirty="0">
                          <a:latin typeface="Consolas"/>
                          <a:cs typeface="Consolas"/>
                        </a:rPr>
                        <a:t>mov 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retq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92735">
                        <a:lnSpc>
                          <a:spcPts val="293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$0xfeed,%eax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292735">
                        <a:lnSpc>
                          <a:spcPct val="100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$0xaabbccdd,%eax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91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867" rIns="0" bIns="0" rtlCol="0">
            <a:spAutoFit/>
          </a:bodyPr>
          <a:lstStyle/>
          <a:p>
            <a:pPr marL="67754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onsolas"/>
                <a:cs typeface="Consolas"/>
              </a:rPr>
              <a:t>test </a:t>
            </a:r>
            <a:r>
              <a:rPr dirty="0"/>
              <a:t>practice:</a:t>
            </a:r>
            <a:r>
              <a:rPr spc="-5" dirty="0"/>
              <a:t> </a:t>
            </a:r>
            <a:r>
              <a:rPr dirty="0"/>
              <a:t>What’s</a:t>
            </a:r>
            <a:r>
              <a:rPr spc="-10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dirty="0"/>
              <a:t>C</a:t>
            </a:r>
            <a:r>
              <a:rPr spc="-5" dirty="0"/>
              <a:t> </a:t>
            </a:r>
            <a:r>
              <a:rPr spc="-10" dirty="0"/>
              <a:t>code?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92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089" y="1369632"/>
          <a:ext cx="10608307" cy="227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9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0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6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6600">
                <a:tc>
                  <a:txBody>
                    <a:bodyPr/>
                    <a:lstStyle/>
                    <a:p>
                      <a:pPr marL="31750">
                        <a:lnSpc>
                          <a:spcPts val="246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0x400546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0x400548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46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&lt;test_func&gt;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&lt;test_func+2&gt;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246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test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6520">
                        <a:lnSpc>
                          <a:spcPts val="318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jns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735">
                        <a:lnSpc>
                          <a:spcPts val="246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%edi,%edi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292735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0x400550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80"/>
                        </a:spcBef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&lt;test_func+10&gt;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2895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6065">
                <a:tc>
                  <a:txBody>
                    <a:bodyPr/>
                    <a:lstStyle/>
                    <a:p>
                      <a:pPr marL="31750">
                        <a:lnSpc>
                          <a:spcPts val="275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0x40054a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0x40054f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0x400550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0x400555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5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&lt;test_func+4&gt;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&lt;test_func+9&gt;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&lt;test_func+10&gt;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&lt;test_func+15&gt;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275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mov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6520" marR="285115">
                        <a:lnSpc>
                          <a:spcPts val="3000"/>
                        </a:lnSpc>
                        <a:spcBef>
                          <a:spcPts val="219"/>
                        </a:spcBef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retq </a:t>
                      </a:r>
                      <a:r>
                        <a:rPr sz="2800" spc="-25" dirty="0">
                          <a:latin typeface="Consolas"/>
                          <a:cs typeface="Consolas"/>
                        </a:rPr>
                        <a:t>mov 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retq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92735">
                        <a:lnSpc>
                          <a:spcPts val="293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$0xfeed,%eax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292735">
                        <a:lnSpc>
                          <a:spcPct val="10000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$0xaabbccdd,%eax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07340" y="4029964"/>
            <a:ext cx="4322445" cy="2369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793750" marR="5080" lvl="0" indent="-78105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test_func(int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x)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if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(x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0)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574165" marR="0" lvl="0" indent="0" algn="l" defTabSz="914400" rtl="0" eaLnBrk="1" fontAlgn="auto" latinLnBrk="0" hangingPunct="1">
              <a:lnSpc>
                <a:spcPts val="2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0xfeed;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79375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79375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0xaabbccdd;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9940" y="5571235"/>
            <a:ext cx="15690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(or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anything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like</a:t>
            </a:r>
            <a:r>
              <a:rPr kumimoji="0" sz="2400" b="1" i="0" u="none" strike="noStrike" kern="0" cap="none" spc="-8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979930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15" dirty="0"/>
              <a:t> </a:t>
            </a:r>
            <a:r>
              <a:rPr dirty="0"/>
              <a:t>“Escape</a:t>
            </a:r>
            <a:r>
              <a:rPr spc="-10" dirty="0"/>
              <a:t> Room”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38" y="5997699"/>
            <a:ext cx="4835525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returns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true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(1)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false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(0)?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11224" y="5997699"/>
            <a:ext cx="446151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Just</a:t>
            </a:r>
            <a:r>
              <a:rPr kumimoji="0" sz="2800" b="1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figure</a:t>
            </a:r>
            <a:r>
              <a:rPr kumimoji="0" sz="2800" b="1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out</a:t>
            </a:r>
            <a:r>
              <a:rPr kumimoji="0" sz="2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big</a:t>
            </a:r>
            <a:r>
              <a:rPr kumimoji="0" sz="2800" b="1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picture!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93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088" y="1367736"/>
          <a:ext cx="8982073" cy="3589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3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4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8135">
                <a:tc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&lt;escape_room+0&gt;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9280">
                        <a:lnSpc>
                          <a:spcPts val="22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lea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(%rdi,%rdi,1),%eax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&lt;escape_room+3&gt;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7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$0x5,%eax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&lt;escape_room+6&gt;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jg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0x114c</a:t>
                      </a:r>
                      <a:r>
                        <a:rPr sz="2400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&lt;escape_room+19&gt;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&lt;escape_room+8&gt;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marL="31750">
                        <a:lnSpc>
                          <a:spcPts val="231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&lt;escape_room+11&gt;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1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je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10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0x1152</a:t>
                      </a:r>
                      <a:r>
                        <a:rPr sz="2400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&lt;escape_room+25&gt;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&lt;escape_room+13&gt;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7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$0x0,%eax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&lt;escape_room+18&gt;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&lt;escape_room+19&gt;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&lt;escape_room+24&gt;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7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&lt;escape_room+25&gt;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&lt;escape_room+30&gt;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52398" y="5121215"/>
            <a:ext cx="5105400" cy="1529080"/>
          </a:xfrm>
          <a:prstGeom prst="rect">
            <a:avLst/>
          </a:prstGeom>
          <a:ln w="38100">
            <a:solidFill>
              <a:srgbClr val="ED7D31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0805" marR="175260" lvl="0" indent="0" algn="l" defTabSz="914400" rtl="0" eaLnBrk="1" fontAlgn="auto" latinLnBrk="0" hangingPunct="1">
              <a:lnSpc>
                <a:spcPct val="100699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passed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escapeRoom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32484" y="5121215"/>
            <a:ext cx="6051550" cy="15240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0805" marR="635000" lvl="0" indent="0" algn="l" defTabSz="914400" rtl="0" eaLnBrk="1" fontAlgn="auto" latinLnBrk="0" hangingPunct="1">
              <a:lnSpc>
                <a:spcPct val="100699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don’t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reverse-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engineer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exactly!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979930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15" dirty="0"/>
              <a:t> </a:t>
            </a:r>
            <a:r>
              <a:rPr dirty="0"/>
              <a:t>“Escape</a:t>
            </a:r>
            <a:r>
              <a:rPr spc="-10" dirty="0"/>
              <a:t> Room”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38" y="5997699"/>
            <a:ext cx="4835525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3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returns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true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(1)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false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(0)?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94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088" y="1367736"/>
          <a:ext cx="8982073" cy="3589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3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4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8135">
                <a:tc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&lt;escape_room+0&gt;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9280">
                        <a:lnSpc>
                          <a:spcPts val="22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lea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(%rdi,%rdi,1),%eax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&lt;escape_room+3&gt;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7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$0x5,%eax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&lt;escape_room+6&gt;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jg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0x114c</a:t>
                      </a:r>
                      <a:r>
                        <a:rPr sz="2400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&lt;escape_room+19&gt;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&lt;escape_room+8&gt;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cmp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$0x1,%edi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marL="31750">
                        <a:lnSpc>
                          <a:spcPts val="231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&lt;escape_room+11&gt;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1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je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10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0x1152</a:t>
                      </a:r>
                      <a:r>
                        <a:rPr sz="2400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&lt;escape_room+25&gt;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&lt;escape_room+13&gt;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7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$0x0,%eax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&lt;escape_room+18&gt;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&lt;escape_room+19&gt;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&lt;escape_room+24&gt;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7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&lt;escape_room+25&gt;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mov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&lt;escape_room+30&gt;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801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retq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182764" y="5590539"/>
            <a:ext cx="34055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First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&gt;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==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398" y="5121215"/>
            <a:ext cx="5105400" cy="1529080"/>
          </a:xfrm>
          <a:prstGeom prst="rect">
            <a:avLst/>
          </a:prstGeom>
          <a:ln w="38100">
            <a:solidFill>
              <a:srgbClr val="ED7D31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0805" marR="175260" lvl="0" indent="0" algn="l" defTabSz="914400" rtl="0" eaLnBrk="1" fontAlgn="auto" latinLnBrk="0" hangingPunct="1">
              <a:lnSpc>
                <a:spcPct val="100699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passed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escapeRoom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020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Revisiting</a:t>
            </a:r>
            <a:r>
              <a:rPr spc="-80" dirty="0"/>
              <a:t> </a:t>
            </a:r>
            <a:r>
              <a:rPr spc="-20" dirty="0"/>
              <a:t>%rip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Calling</a:t>
            </a:r>
            <a:r>
              <a:rPr spc="-25" dirty="0"/>
              <a:t> </a:t>
            </a:r>
            <a:r>
              <a:rPr spc="-10" dirty="0"/>
              <a:t>Functions</a:t>
            </a:r>
          </a:p>
          <a:p>
            <a:pPr marL="698500" lvl="1" indent="-22860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Stack</a:t>
            </a:r>
            <a:endParaRPr sz="24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Calibri"/>
                <a:cs typeface="Calibri"/>
              </a:rPr>
              <a:t>Passing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Control</a:t>
            </a:r>
            <a:endParaRPr sz="24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Calibri"/>
                <a:cs typeface="Calibri"/>
              </a:rPr>
              <a:t>Passing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Data</a:t>
            </a:r>
            <a:endParaRPr sz="24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Calibri"/>
                <a:cs typeface="Calibri"/>
              </a:rPr>
              <a:t>Local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Storage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Register</a:t>
            </a:r>
            <a:r>
              <a:rPr spc="-140" dirty="0"/>
              <a:t> </a:t>
            </a:r>
            <a:r>
              <a:rPr spc="-10" dirty="0"/>
              <a:t>Restrictions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Pulling</a:t>
            </a:r>
            <a:r>
              <a:rPr spc="-60" dirty="0"/>
              <a:t> </a:t>
            </a:r>
            <a:r>
              <a:rPr dirty="0"/>
              <a:t>it</a:t>
            </a:r>
            <a:r>
              <a:rPr spc="-45" dirty="0"/>
              <a:t> </a:t>
            </a:r>
            <a:r>
              <a:rPr dirty="0"/>
              <a:t>all</a:t>
            </a:r>
            <a:r>
              <a:rPr spc="-50" dirty="0"/>
              <a:t> </a:t>
            </a:r>
            <a:r>
              <a:rPr dirty="0"/>
              <a:t>together:</a:t>
            </a:r>
            <a:r>
              <a:rPr spc="-40" dirty="0"/>
              <a:t> </a:t>
            </a:r>
            <a:r>
              <a:rPr dirty="0"/>
              <a:t>recursion</a:t>
            </a:r>
            <a:r>
              <a:rPr spc="-40" dirty="0"/>
              <a:t> </a:t>
            </a:r>
            <a:r>
              <a:rPr spc="-10" dirty="0"/>
              <a:t>example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spc="-10" dirty="0"/>
              <a:t>Optimizations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Live</a:t>
            </a:r>
            <a:r>
              <a:rPr spc="-45" dirty="0"/>
              <a:t> </a:t>
            </a:r>
            <a:r>
              <a:rPr dirty="0"/>
              <a:t>session</a:t>
            </a:r>
            <a:r>
              <a:rPr spc="-30" dirty="0"/>
              <a:t> </a:t>
            </a:r>
            <a:r>
              <a:rPr spc="-10" dirty="0"/>
              <a:t>slides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399518" y="1186180"/>
            <a:ext cx="387350" cy="46583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36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6675" marR="0" lvl="0" indent="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93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27691" y="6248400"/>
            <a:ext cx="6136640" cy="369570"/>
          </a:xfrm>
          <a:custGeom>
            <a:avLst/>
            <a:gdLst/>
            <a:ahLst/>
            <a:cxnLst/>
            <a:rect l="l" t="t" r="r" b="b"/>
            <a:pathLst>
              <a:path w="6136640" h="369570">
                <a:moveTo>
                  <a:pt x="0" y="0"/>
                </a:moveTo>
                <a:lnTo>
                  <a:pt x="6136616" y="0"/>
                </a:lnTo>
                <a:lnTo>
                  <a:pt x="6136616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65170" y="6328052"/>
            <a:ext cx="592074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cp</a:t>
            </a:r>
            <a:r>
              <a:rPr kumimoji="0" sz="18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</a:t>
            </a:r>
            <a:r>
              <a:rPr kumimoji="0" sz="18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/afs/ir/class/cs107/lecture-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code/lect13</a:t>
            </a:r>
            <a:r>
              <a:rPr kumimoji="0" sz="18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23177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3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7971</Words>
  <Application>Microsoft Macintosh PowerPoint</Application>
  <PresentationFormat>Widescreen</PresentationFormat>
  <Paragraphs>2433</Paragraphs>
  <Slides>89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89</vt:i4>
      </vt:variant>
    </vt:vector>
  </HeadingPairs>
  <TitlesOfParts>
    <vt:vector size="99" baseType="lpstr">
      <vt:lpstr>Arial</vt:lpstr>
      <vt:lpstr>Calibri</vt:lpstr>
      <vt:lpstr>Calibri Light</vt:lpstr>
      <vt:lpstr>Consolas</vt:lpstr>
      <vt:lpstr>Tahoma</vt:lpstr>
      <vt:lpstr>Times New Roman</vt:lpstr>
      <vt:lpstr>Verdana</vt:lpstr>
      <vt:lpstr>Office Theme</vt:lpstr>
      <vt:lpstr>3_Office Theme</vt:lpstr>
      <vt:lpstr>5_Office Theme</vt:lpstr>
      <vt:lpstr>CS107, Lecture 12 Control Flow: When in doubt just JMP!</vt:lpstr>
      <vt:lpstr>Learning Goals</vt:lpstr>
      <vt:lpstr>Lecture Plan</vt:lpstr>
      <vt:lpstr>Lecture Plan</vt:lpstr>
      <vt:lpstr>Executing Instructions</vt:lpstr>
      <vt:lpstr>Executing Instructions</vt:lpstr>
      <vt:lpstr>Register Responsibilities</vt:lpstr>
      <vt:lpstr>Instructions Are Just Bytes!</vt:lpstr>
      <vt:lpstr>Instructions Are Just Bytes!</vt:lpstr>
      <vt:lpstr>Instructions Are Just Bytes!</vt:lpstr>
      <vt:lpstr>%rip 4004fd</vt:lpstr>
      <vt:lpstr>%rip</vt:lpstr>
      <vt:lpstr>%rip</vt:lpstr>
      <vt:lpstr>%rip</vt:lpstr>
      <vt:lpstr>%rip</vt:lpstr>
      <vt:lpstr>%rip</vt:lpstr>
      <vt:lpstr>%rip</vt:lpstr>
      <vt:lpstr>Going In Circles</vt:lpstr>
      <vt:lpstr>Jump!</vt:lpstr>
      <vt:lpstr>Jump!</vt:lpstr>
      <vt:lpstr>Jump!</vt:lpstr>
      <vt:lpstr>Jump!</vt:lpstr>
      <vt:lpstr>Jump!</vt:lpstr>
      <vt:lpstr>jmp</vt:lpstr>
      <vt:lpstr>“Interfering” with %rip</vt:lpstr>
      <vt:lpstr>Lecture Plan</vt:lpstr>
      <vt:lpstr>Control</vt:lpstr>
      <vt:lpstr>Control</vt:lpstr>
      <vt:lpstr>Control</vt:lpstr>
      <vt:lpstr>Conditional Jumps</vt:lpstr>
      <vt:lpstr>Control</vt:lpstr>
      <vt:lpstr>Control</vt:lpstr>
      <vt:lpstr>Control</vt:lpstr>
      <vt:lpstr>Condition Codes</vt:lpstr>
      <vt:lpstr>Condition Codes</vt:lpstr>
      <vt:lpstr>Setting Condition Codes</vt:lpstr>
      <vt:lpstr>Control</vt:lpstr>
      <vt:lpstr>Conditional Jumps</vt:lpstr>
      <vt:lpstr>Setting Condition Codes</vt:lpstr>
      <vt:lpstr>Condition Codes</vt:lpstr>
      <vt:lpstr>Exercise 1: Conditional jump</vt:lpstr>
      <vt:lpstr>Exercise 1: Conditional jump</vt:lpstr>
      <vt:lpstr>Exercise 2: Conditional jump</vt:lpstr>
      <vt:lpstr>Exercise 2: Conditional jump</vt:lpstr>
      <vt:lpstr>Lecture Plan</vt:lpstr>
      <vt:lpstr>If Statements</vt:lpstr>
      <vt:lpstr>Practice: Fill In The Blank</vt:lpstr>
      <vt:lpstr>Practice: Fill In The Blank</vt:lpstr>
      <vt:lpstr>Common If-Else Construction</vt:lpstr>
      <vt:lpstr>Practice: Fill in the Blank</vt:lpstr>
      <vt:lpstr>Practice: Fill in the Blank</vt:lpstr>
      <vt:lpstr>If-Else Construction Variations</vt:lpstr>
      <vt:lpstr>Lecture Plan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GCC Common While Loop Construction</vt:lpstr>
      <vt:lpstr>GCC Other While Loop Construction</vt:lpstr>
      <vt:lpstr>Lecture Plan</vt:lpstr>
      <vt:lpstr>Common For Loop Construction</vt:lpstr>
      <vt:lpstr>Back to Our First Assembly</vt:lpstr>
      <vt:lpstr>Demo: GDB and Assembly</vt:lpstr>
      <vt:lpstr>gdb tips</vt:lpstr>
      <vt:lpstr>gdb tips</vt:lpstr>
      <vt:lpstr>Lecture Plan</vt:lpstr>
      <vt:lpstr>Condition Code-Dependent Instructions</vt:lpstr>
      <vt:lpstr>set: Read condition codes</vt:lpstr>
      <vt:lpstr>set: Read condition codes</vt:lpstr>
      <vt:lpstr>cmov: Conditional move</vt:lpstr>
      <vt:lpstr>cmov: Conditional move</vt:lpstr>
      <vt:lpstr>Recap</vt:lpstr>
      <vt:lpstr>How to remember cmp/jmp</vt:lpstr>
      <vt:lpstr>Remember test exists</vt:lpstr>
      <vt:lpstr>Practice: Fill in the blanks</vt:lpstr>
      <vt:lpstr>Practice: Fill in the blanks</vt:lpstr>
      <vt:lpstr>Practice: Fill in the blanks</vt:lpstr>
      <vt:lpstr>Practice: Fill in the blanks</vt:lpstr>
      <vt:lpstr>test practice: What’s the C code?</vt:lpstr>
      <vt:lpstr>test practice: What’s the C code?</vt:lpstr>
      <vt:lpstr>Practice: “Escape Room”</vt:lpstr>
      <vt:lpstr>Practice: “Escape Room”</vt:lpstr>
      <vt:lpstr>Lecture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CS107, Lecture 12 Control Flow: When in doubt just JMP!</dc:title>
  <dc:creator>Joel Ramirez Jr</dc:creator>
  <cp:lastModifiedBy>Joel Ramirez Jr</cp:lastModifiedBy>
  <cp:revision>1</cp:revision>
  <dcterms:created xsi:type="dcterms:W3CDTF">2023-07-21T19:41:18Z</dcterms:created>
  <dcterms:modified xsi:type="dcterms:W3CDTF">2023-07-21T20:55:27Z</dcterms:modified>
</cp:coreProperties>
</file>